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93" r:id="rId2"/>
    <p:sldId id="1221" r:id="rId3"/>
    <p:sldId id="651" r:id="rId4"/>
    <p:sldId id="294" r:id="rId5"/>
    <p:sldId id="1311" r:id="rId6"/>
    <p:sldId id="287" r:id="rId7"/>
    <p:sldId id="1312" r:id="rId8"/>
    <p:sldId id="353" r:id="rId9"/>
    <p:sldId id="131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6" r:id="rId19"/>
    <p:sldId id="367" r:id="rId20"/>
    <p:sldId id="1297" r:id="rId21"/>
    <p:sldId id="1309" r:id="rId22"/>
    <p:sldId id="362" r:id="rId23"/>
    <p:sldId id="363" r:id="rId24"/>
    <p:sldId id="364" r:id="rId25"/>
    <p:sldId id="365" r:id="rId26"/>
    <p:sldId id="1314" r:id="rId27"/>
    <p:sldId id="1315" r:id="rId28"/>
    <p:sldId id="1316" r:id="rId29"/>
    <p:sldId id="1317" r:id="rId30"/>
    <p:sldId id="1318" r:id="rId31"/>
    <p:sldId id="1319" r:id="rId32"/>
    <p:sldId id="1320" r:id="rId33"/>
    <p:sldId id="1321" r:id="rId34"/>
    <p:sldId id="1322" r:id="rId35"/>
    <p:sldId id="1323" r:id="rId36"/>
    <p:sldId id="1324" r:id="rId37"/>
    <p:sldId id="1325" r:id="rId38"/>
    <p:sldId id="1326" r:id="rId39"/>
    <p:sldId id="1327" r:id="rId40"/>
    <p:sldId id="1328" r:id="rId41"/>
    <p:sldId id="1329" r:id="rId42"/>
    <p:sldId id="1330" r:id="rId43"/>
    <p:sldId id="1331" r:id="rId44"/>
    <p:sldId id="1310" r:id="rId45"/>
    <p:sldId id="1332" r:id="rId46"/>
    <p:sldId id="660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32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062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657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996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746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617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09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409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555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1877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920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9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973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67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2692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737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360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7986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051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652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339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3731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224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5808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2352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989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0475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3890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04064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9109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9463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4188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60908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56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953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13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988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229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29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10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B1927A-69D2-7F9F-D32E-E888908D3CC8}"/>
              </a:ext>
            </a:extLst>
          </p:cNvPr>
          <p:cNvSpPr txBox="1"/>
          <p:nvPr userDrawn="1"/>
        </p:nvSpPr>
        <p:spPr>
          <a:xfrm>
            <a:off x="9113112" y="6176963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船说：算法与数据结构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5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堆与优先队列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58C9-9357-144C-8E9F-6DEB6CC22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kumimoji="1" lang="zh-CN" altLang="en-US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堆和优先队列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91282-F996-D144-9A6A-C32E4415E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胡船长</a:t>
            </a:r>
            <a:endParaRPr kumimoji="1" lang="en-US" altLang="zh-CN" dirty="0"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初航我带你，远航靠自己</a:t>
            </a:r>
          </a:p>
        </p:txBody>
      </p:sp>
    </p:spTree>
    <p:extLst>
      <p:ext uri="{BB962C8B-B14F-4D97-AF65-F5344CB8AC3E}">
        <p14:creationId xmlns:p14="http://schemas.microsoft.com/office/powerpoint/2010/main" val="237371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堆：尾部插入调整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956666" y="2347050"/>
          <a:ext cx="496722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22" y="1940689"/>
            <a:ext cx="5119392" cy="312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75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堆：尾部插入调整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956666" y="2347050"/>
          <a:ext cx="496722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94" y="1965003"/>
            <a:ext cx="5039672" cy="307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4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堆：尾部插入调整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956666" y="2347050"/>
          <a:ext cx="496722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75" y="1982473"/>
            <a:ext cx="5295896" cy="32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0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堆：尾部插入调整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956666" y="2347050"/>
          <a:ext cx="496722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15" y="1969889"/>
            <a:ext cx="5023651" cy="30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24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堆：头部弹出调整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956666" y="2347050"/>
          <a:ext cx="496722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55" y="2038250"/>
            <a:ext cx="4799511" cy="292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66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堆：头部弹出调整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956666" y="2347050"/>
          <a:ext cx="496722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72" y="1966856"/>
            <a:ext cx="5033594" cy="307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97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堆：头部弹出调整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956666" y="2347050"/>
          <a:ext cx="496722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16" y="1950766"/>
            <a:ext cx="5086350" cy="310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8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堆：头部弹出调整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956666" y="2347050"/>
          <a:ext cx="496722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82" y="1919890"/>
            <a:ext cx="5187584" cy="316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5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堆：优先队列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950063" y="2300817"/>
          <a:ext cx="6606303" cy="3213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普通队列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（最大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/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最小）堆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尾部入队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尾部可以插入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头部出队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头部可以弹出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先进先出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每次出队权值（最大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最小的元素）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数组实现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数组实现，</a:t>
                      </a:r>
                      <a:r>
                        <a:rPr lang="zh-CN" altLang="en-US" b="1" u="sng" dirty="0">
                          <a:solidFill>
                            <a:srgbClr val="C00000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逻辑上看成一个堆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40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堆：优先队列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950063" y="2300817"/>
          <a:ext cx="6606303" cy="3213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普通队列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优先队列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尾部入队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尾部可以插入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头部出队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头部可以弹出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先进先出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每次出队权值（最大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最小的元素）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数组实现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数组实现，</a:t>
                      </a:r>
                      <a:r>
                        <a:rPr lang="zh-CN" altLang="en-US" b="1" u="sng" dirty="0">
                          <a:solidFill>
                            <a:srgbClr val="C00000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逻辑上看成一个堆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69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02EB16-E618-AD4B-8F21-96464EE87010}"/>
              </a:ext>
            </a:extLst>
          </p:cNvPr>
          <p:cNvSpPr txBox="1"/>
          <p:nvPr/>
        </p:nvSpPr>
        <p:spPr>
          <a:xfrm>
            <a:off x="2566027" y="1288958"/>
            <a:ext cx="6761787" cy="3876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1-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应试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Leetcode-703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：数据流中的第 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K 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大元素</a:t>
            </a:r>
            <a:endParaRPr kumimoji="1" lang="en-US" altLang="zh-CN" sz="2400" b="1" dirty="0">
              <a:solidFill>
                <a:srgbClr val="00B05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2-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Leetcode-295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：数据流的中位数</a:t>
            </a:r>
            <a:endParaRPr kumimoji="1" lang="en-US" altLang="zh-CN" sz="2400" b="1" dirty="0">
              <a:solidFill>
                <a:schemeClr val="accent4">
                  <a:lumMod val="75000"/>
                </a:schemeClr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3-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Leetcode-23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：合并 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K 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个升序链表</a:t>
            </a:r>
            <a:endParaRPr kumimoji="1" lang="en-US" altLang="zh-CN" sz="2400" b="1" dirty="0">
              <a:solidFill>
                <a:schemeClr val="accent4">
                  <a:lumMod val="75000"/>
                </a:schemeClr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4-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Leetcode-264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：丑数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Ⅱ</a:t>
            </a:r>
            <a:endParaRPr kumimoji="1" lang="zh-CN" altLang="en-US" sz="2400" b="1" dirty="0">
              <a:solidFill>
                <a:schemeClr val="accent4">
                  <a:lumMod val="75000"/>
                </a:schemeClr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5-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HZOJ-284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：超市卖货</a:t>
            </a:r>
            <a:endParaRPr kumimoji="1" lang="en-US" altLang="zh-CN" sz="2400" b="1" dirty="0">
              <a:solidFill>
                <a:schemeClr val="accent4">
                  <a:lumMod val="75000"/>
                </a:schemeClr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6-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竞赛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HZOJ-285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：序列 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M 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小和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7-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竞赛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HZOJ-289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：生日礼物</a:t>
            </a:r>
            <a:endParaRPr kumimoji="1" lang="en-US" altLang="zh-CN" sz="2400" b="1" dirty="0">
              <a:solidFill>
                <a:srgbClr val="C0000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43DF3-E6A3-7D95-2FF1-8CA99E9713D5}"/>
              </a:ext>
            </a:extLst>
          </p:cNvPr>
          <p:cNvSpPr txBox="1">
            <a:spLocks/>
          </p:cNvSpPr>
          <p:nvPr/>
        </p:nvSpPr>
        <p:spPr>
          <a:xfrm>
            <a:off x="314718" y="59952"/>
            <a:ext cx="8317970" cy="12290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本章题目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540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AF80278-4FF0-401D-A462-4C2A8D93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优先队列：代码演示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74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070" y="2624371"/>
            <a:ext cx="5913860" cy="804629"/>
          </a:xfrm>
        </p:spPr>
        <p:txBody>
          <a:bodyPr>
            <a:normAutofit fontScale="90000"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堆排序与线性建堆法</a:t>
            </a:r>
          </a:p>
        </p:txBody>
      </p:sp>
    </p:spTree>
    <p:extLst>
      <p:ext uri="{BB962C8B-B14F-4D97-AF65-F5344CB8AC3E}">
        <p14:creationId xmlns:p14="http://schemas.microsoft.com/office/powerpoint/2010/main" val="3172711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堆排序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84355" y="2399302"/>
          <a:ext cx="4470498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82" y="1919890"/>
            <a:ext cx="5187584" cy="316434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99787" y="4106269"/>
            <a:ext cx="4455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Kaiti SC" charset="-122"/>
                <a:ea typeface="Kaiti SC" charset="-122"/>
                <a:cs typeface="Kaiti SC" charset="-122"/>
              </a:rPr>
              <a:t>口诀：</a:t>
            </a:r>
            <a:endParaRPr kumimoji="1" lang="en-US" altLang="zh-CN" b="1" dirty="0">
              <a:latin typeface="Kaiti SC" charset="-122"/>
              <a:ea typeface="Kaiti SC" charset="-122"/>
              <a:cs typeface="Kaiti SC" charset="-122"/>
            </a:endParaRPr>
          </a:p>
          <a:p>
            <a:r>
              <a:rPr kumimoji="1" lang="en-US" altLang="zh-CN" dirty="0">
                <a:latin typeface="Kaiti SC" charset="-122"/>
                <a:ea typeface="Kaiti SC" charset="-122"/>
                <a:cs typeface="Kaiti SC" charset="-122"/>
              </a:rPr>
              <a:t>	</a:t>
            </a:r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kumimoji="1" lang="zh-CN" altLang="en-US" dirty="0">
                <a:latin typeface="Courier" charset="0"/>
                <a:ea typeface="Courier" charset="0"/>
                <a:cs typeface="Courier" charset="0"/>
              </a:rPr>
              <a:t>、</a:t>
            </a:r>
            <a:r>
              <a:rPr kumimoji="1" lang="zh-CN" altLang="en-US" dirty="0">
                <a:latin typeface="Kaiti SC" charset="-122"/>
                <a:ea typeface="Kaiti SC" charset="-122"/>
                <a:cs typeface="Kaiti SC" charset="-122"/>
              </a:rPr>
              <a:t>将堆顶元素与堆尾元素交换</a:t>
            </a:r>
            <a:endParaRPr kumimoji="1" lang="en-US" altLang="zh-CN" dirty="0">
              <a:latin typeface="Kaiti SC" charset="-122"/>
              <a:ea typeface="Kaiti SC" charset="-122"/>
              <a:cs typeface="Kaiti SC" charset="-122"/>
            </a:endParaRPr>
          </a:p>
          <a:p>
            <a:r>
              <a:rPr kumimoji="1" lang="en-US" altLang="zh-CN" dirty="0">
                <a:latin typeface="Kaiti SC" charset="-122"/>
                <a:ea typeface="Kaiti SC" charset="-122"/>
                <a:cs typeface="Kaiti SC" charset="-122"/>
              </a:rPr>
              <a:t>	</a:t>
            </a:r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kumimoji="1" lang="zh-CN" altLang="en-US" dirty="0">
                <a:latin typeface="Courier" charset="0"/>
                <a:ea typeface="Courier" charset="0"/>
                <a:cs typeface="Courier" charset="0"/>
              </a:rPr>
              <a:t>、</a:t>
            </a:r>
            <a:r>
              <a:rPr kumimoji="1" lang="zh-CN" altLang="en-US" dirty="0">
                <a:latin typeface="Kaiti SC" charset="-122"/>
                <a:ea typeface="Kaiti SC" charset="-122"/>
                <a:cs typeface="Kaiti SC" charset="-122"/>
              </a:rPr>
              <a:t>将此操作看做是堆顶元素弹出操作</a:t>
            </a:r>
            <a:endParaRPr kumimoji="1" lang="en-US" altLang="zh-CN" dirty="0">
              <a:latin typeface="Kaiti SC" charset="-122"/>
              <a:ea typeface="Kaiti SC" charset="-122"/>
              <a:cs typeface="Kaiti SC" charset="-122"/>
            </a:endParaRPr>
          </a:p>
          <a:p>
            <a:r>
              <a:rPr kumimoji="1" lang="en-US" altLang="zh-CN" dirty="0">
                <a:latin typeface="Kaiti SC" charset="-122"/>
                <a:ea typeface="Kaiti SC" charset="-122"/>
                <a:cs typeface="Kaiti SC" charset="-122"/>
              </a:rPr>
              <a:t>	</a:t>
            </a:r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kumimoji="1" lang="zh-CN" altLang="en-US" dirty="0">
                <a:latin typeface="Courier" charset="0"/>
                <a:ea typeface="Courier" charset="0"/>
                <a:cs typeface="Courier" charset="0"/>
              </a:rPr>
              <a:t>、</a:t>
            </a:r>
            <a:r>
              <a:rPr kumimoji="1" lang="zh-CN" altLang="en-US" dirty="0">
                <a:latin typeface="Kaiti SC" charset="-122"/>
                <a:ea typeface="Kaiti SC" charset="-122"/>
                <a:cs typeface="Kaiti SC" charset="-122"/>
              </a:rPr>
              <a:t>按照头部弹出以后的策略调整堆</a:t>
            </a:r>
          </a:p>
        </p:txBody>
      </p:sp>
    </p:spTree>
    <p:extLst>
      <p:ext uri="{BB962C8B-B14F-4D97-AF65-F5344CB8AC3E}">
        <p14:creationId xmlns:p14="http://schemas.microsoft.com/office/powerpoint/2010/main" val="1852108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堆排序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84355" y="2399302"/>
          <a:ext cx="4470498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82" y="1919890"/>
            <a:ext cx="5187584" cy="316434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84355" y="4383268"/>
            <a:ext cx="4477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Kaiti SC" charset="-122"/>
                <a:ea typeface="Kaiti SC" charset="-122"/>
                <a:cs typeface="Kaiti SC" charset="-122"/>
              </a:rPr>
              <a:t>练习题：</a:t>
            </a:r>
            <a:endParaRPr kumimoji="1" lang="en-US" altLang="zh-CN" b="1" dirty="0">
              <a:latin typeface="Kaiti SC" charset="-122"/>
              <a:ea typeface="Kaiti SC" charset="-122"/>
              <a:cs typeface="Kaiti SC" charset="-122"/>
            </a:endParaRPr>
          </a:p>
          <a:p>
            <a:r>
              <a:rPr kumimoji="1" lang="en-US" altLang="zh-CN" dirty="0">
                <a:latin typeface="Kaiti SC" charset="-122"/>
                <a:ea typeface="Kaiti SC" charset="-122"/>
                <a:cs typeface="Kaiti SC" charset="-122"/>
              </a:rPr>
              <a:t>	</a:t>
            </a:r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kumimoji="1" lang="zh-CN" altLang="en-US" dirty="0">
                <a:latin typeface="Courier" charset="0"/>
                <a:ea typeface="Courier" charset="0"/>
                <a:cs typeface="Courier" charset="0"/>
              </a:rPr>
              <a:t>、</a:t>
            </a:r>
            <a:r>
              <a:rPr kumimoji="1" lang="zh-CN" altLang="en-US" dirty="0">
                <a:latin typeface="Kaiti SC" charset="-122"/>
                <a:ea typeface="Kaiti SC" charset="-122"/>
                <a:cs typeface="Kaiti SC" charset="-122"/>
              </a:rPr>
              <a:t>请画出弹出一次以后的堆以及数组</a:t>
            </a:r>
            <a:endParaRPr kumimoji="1" lang="en-US" altLang="zh-CN" dirty="0">
              <a:latin typeface="Kaiti SC" charset="-122"/>
              <a:ea typeface="Kaiti SC" charset="-122"/>
              <a:cs typeface="Kaiti SC" charset="-122"/>
            </a:endParaRPr>
          </a:p>
          <a:p>
            <a:r>
              <a:rPr kumimoji="1" lang="en-US" altLang="zh-CN" dirty="0">
                <a:latin typeface="Kaiti SC" charset="-122"/>
                <a:ea typeface="Kaiti SC" charset="-122"/>
                <a:cs typeface="Kaiti SC" charset="-122"/>
              </a:rPr>
              <a:t>	</a:t>
            </a:r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kumimoji="1" lang="zh-CN" altLang="en-US" dirty="0">
                <a:latin typeface="Courier" charset="0"/>
                <a:ea typeface="Courier" charset="0"/>
                <a:cs typeface="Courier" charset="0"/>
              </a:rPr>
              <a:t>、</a:t>
            </a:r>
            <a:r>
              <a:rPr kumimoji="1" lang="zh-CN" altLang="en-US" dirty="0">
                <a:latin typeface="Kaiti SC" charset="-122"/>
                <a:ea typeface="Kaiti SC" charset="-122"/>
                <a:cs typeface="Kaiti SC" charset="-122"/>
              </a:rPr>
              <a:t>请画出弹出三次以后的堆以及数组</a:t>
            </a:r>
          </a:p>
        </p:txBody>
      </p:sp>
    </p:spTree>
    <p:extLst>
      <p:ext uri="{BB962C8B-B14F-4D97-AF65-F5344CB8AC3E}">
        <p14:creationId xmlns:p14="http://schemas.microsoft.com/office/powerpoint/2010/main" val="1650697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堆排序：弹一次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84355" y="2399302"/>
          <a:ext cx="4470498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39" y="2108419"/>
            <a:ext cx="5319116" cy="32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17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堆排序：弹三次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6236" y="53065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84355" y="2399302"/>
          <a:ext cx="4470498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047912"/>
            <a:ext cx="4642349" cy="290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2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47842"/>
              </p:ext>
            </p:extLst>
          </p:nvPr>
        </p:nvGraphicFramePr>
        <p:xfrm>
          <a:off x="6584355" y="2399302"/>
          <a:ext cx="3477054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338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38496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207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97541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95EBC09B-D17E-8B4E-00FB-84BACB19A9C1}"/>
              </a:ext>
            </a:extLst>
          </p:cNvPr>
          <p:cNvSpPr/>
          <p:nvPr/>
        </p:nvSpPr>
        <p:spPr>
          <a:xfrm>
            <a:off x="1653275" y="2979079"/>
            <a:ext cx="667730" cy="6677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B64108F-3D25-26E0-4B5A-45FFAB4F0EB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987140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88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89330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95EBC09B-D17E-8B4E-00FB-84BACB19A9C1}"/>
              </a:ext>
            </a:extLst>
          </p:cNvPr>
          <p:cNvSpPr/>
          <p:nvPr/>
        </p:nvSpPr>
        <p:spPr>
          <a:xfrm>
            <a:off x="1653275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B64108F-3D25-26E0-4B5A-45FFAB4F0EB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987140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987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02EB16-E618-AD4B-8F21-96464EE87010}"/>
              </a:ext>
            </a:extLst>
          </p:cNvPr>
          <p:cNvSpPr txBox="1"/>
          <p:nvPr/>
        </p:nvSpPr>
        <p:spPr>
          <a:xfrm>
            <a:off x="3235281" y="1598947"/>
            <a:ext cx="4490332" cy="218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ea1ChsPeriod"/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堆与优先队列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 marL="514350" indent="-514350">
              <a:lnSpc>
                <a:spcPct val="150000"/>
              </a:lnSpc>
              <a:buAutoNum type="ea1ChsPeriod"/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堆排序与线性建堆法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 marL="514350" indent="-514350">
              <a:lnSpc>
                <a:spcPct val="150000"/>
              </a:lnSpc>
              <a:buAutoNum type="ea1ChsPeriod"/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优化：哈夫曼编码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43DF3-E6A3-7D95-2FF1-8CA99E9713D5}"/>
              </a:ext>
            </a:extLst>
          </p:cNvPr>
          <p:cNvSpPr txBox="1">
            <a:spLocks/>
          </p:cNvSpPr>
          <p:nvPr/>
        </p:nvSpPr>
        <p:spPr>
          <a:xfrm>
            <a:off x="357051" y="373218"/>
            <a:ext cx="8317970" cy="12290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本期内容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245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44681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95EBC09B-D17E-8B4E-00FB-84BACB19A9C1}"/>
              </a:ext>
            </a:extLst>
          </p:cNvPr>
          <p:cNvSpPr/>
          <p:nvPr/>
        </p:nvSpPr>
        <p:spPr>
          <a:xfrm>
            <a:off x="1653275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B64108F-3D25-26E0-4B5A-45FFAB4F0EB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987140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7CADEA9A-FD23-70CB-8173-AC00F8281799}"/>
              </a:ext>
            </a:extLst>
          </p:cNvPr>
          <p:cNvSpPr/>
          <p:nvPr/>
        </p:nvSpPr>
        <p:spPr>
          <a:xfrm>
            <a:off x="3429001" y="2979079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5005FB2-54C6-DAFE-EA67-6C7F5D1FED9B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3111081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158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813898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95EBC09B-D17E-8B4E-00FB-84BACB19A9C1}"/>
              </a:ext>
            </a:extLst>
          </p:cNvPr>
          <p:cNvSpPr/>
          <p:nvPr/>
        </p:nvSpPr>
        <p:spPr>
          <a:xfrm>
            <a:off x="1653275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B64108F-3D25-26E0-4B5A-45FFAB4F0EB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987140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7CADEA9A-FD23-70CB-8173-AC00F8281799}"/>
              </a:ext>
            </a:extLst>
          </p:cNvPr>
          <p:cNvSpPr/>
          <p:nvPr/>
        </p:nvSpPr>
        <p:spPr>
          <a:xfrm>
            <a:off x="3429001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5005FB2-54C6-DAFE-EA67-6C7F5D1FED9B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3111081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333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74138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95EBC09B-D17E-8B4E-00FB-84BACB19A9C1}"/>
              </a:ext>
            </a:extLst>
          </p:cNvPr>
          <p:cNvSpPr/>
          <p:nvPr/>
        </p:nvSpPr>
        <p:spPr>
          <a:xfrm>
            <a:off x="1653275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B64108F-3D25-26E0-4B5A-45FFAB4F0EB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987140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7CADEA9A-FD23-70CB-8173-AC00F8281799}"/>
              </a:ext>
            </a:extLst>
          </p:cNvPr>
          <p:cNvSpPr/>
          <p:nvPr/>
        </p:nvSpPr>
        <p:spPr>
          <a:xfrm>
            <a:off x="3429001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5005FB2-54C6-DAFE-EA67-6C7F5D1FED9B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3111081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B259814-0911-8816-8154-486858A8681F}"/>
              </a:ext>
            </a:extLst>
          </p:cNvPr>
          <p:cNvSpPr/>
          <p:nvPr/>
        </p:nvSpPr>
        <p:spPr>
          <a:xfrm>
            <a:off x="985545" y="3975790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E5EAFCD-5531-40D4-2B31-4FE04958DEE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1319410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554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90990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95EBC09B-D17E-8B4E-00FB-84BACB19A9C1}"/>
              </a:ext>
            </a:extLst>
          </p:cNvPr>
          <p:cNvSpPr/>
          <p:nvPr/>
        </p:nvSpPr>
        <p:spPr>
          <a:xfrm>
            <a:off x="1653275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B64108F-3D25-26E0-4B5A-45FFAB4F0EB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987140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7CADEA9A-FD23-70CB-8173-AC00F8281799}"/>
              </a:ext>
            </a:extLst>
          </p:cNvPr>
          <p:cNvSpPr/>
          <p:nvPr/>
        </p:nvSpPr>
        <p:spPr>
          <a:xfrm>
            <a:off x="3429001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5005FB2-54C6-DAFE-EA67-6C7F5D1FED9B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3111081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B259814-0911-8816-8154-486858A8681F}"/>
              </a:ext>
            </a:extLst>
          </p:cNvPr>
          <p:cNvSpPr/>
          <p:nvPr/>
        </p:nvSpPr>
        <p:spPr>
          <a:xfrm>
            <a:off x="985545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E5EAFCD-5531-40D4-2B31-4FE04958DEE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1319410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444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52661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95EBC09B-D17E-8B4E-00FB-84BACB19A9C1}"/>
              </a:ext>
            </a:extLst>
          </p:cNvPr>
          <p:cNvSpPr/>
          <p:nvPr/>
        </p:nvSpPr>
        <p:spPr>
          <a:xfrm>
            <a:off x="1653275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B64108F-3D25-26E0-4B5A-45FFAB4F0EB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987140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7CADEA9A-FD23-70CB-8173-AC00F8281799}"/>
              </a:ext>
            </a:extLst>
          </p:cNvPr>
          <p:cNvSpPr/>
          <p:nvPr/>
        </p:nvSpPr>
        <p:spPr>
          <a:xfrm>
            <a:off x="3429001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5005FB2-54C6-DAFE-EA67-6C7F5D1FED9B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3111081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B259814-0911-8816-8154-486858A8681F}"/>
              </a:ext>
            </a:extLst>
          </p:cNvPr>
          <p:cNvSpPr/>
          <p:nvPr/>
        </p:nvSpPr>
        <p:spPr>
          <a:xfrm>
            <a:off x="985545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E5EAFCD-5531-40D4-2B31-4FE04958DEE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1319410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C2BBCAC3-429E-4E9E-6079-0899F2BB6085}"/>
              </a:ext>
            </a:extLst>
          </p:cNvPr>
          <p:cNvSpPr/>
          <p:nvPr/>
        </p:nvSpPr>
        <p:spPr>
          <a:xfrm>
            <a:off x="2321005" y="3975790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5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A74C83D-AB1F-D23C-C8C8-12E5CA39C6C3}"/>
              </a:ext>
            </a:extLst>
          </p:cNvPr>
          <p:cNvCxnSpPr>
            <a:cxnSpLocks/>
            <a:stCxn id="3" idx="5"/>
            <a:endCxn id="11" idx="0"/>
          </p:cNvCxnSpPr>
          <p:nvPr/>
        </p:nvCxnSpPr>
        <p:spPr>
          <a:xfrm>
            <a:off x="2223218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199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5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840983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95EBC09B-D17E-8B4E-00FB-84BACB19A9C1}"/>
              </a:ext>
            </a:extLst>
          </p:cNvPr>
          <p:cNvSpPr/>
          <p:nvPr/>
        </p:nvSpPr>
        <p:spPr>
          <a:xfrm>
            <a:off x="1205678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B64108F-3D25-26E0-4B5A-45FFAB4F0EB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539543" y="2650098"/>
            <a:ext cx="1099382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7CADEA9A-FD23-70CB-8173-AC00F8281799}"/>
              </a:ext>
            </a:extLst>
          </p:cNvPr>
          <p:cNvSpPr/>
          <p:nvPr/>
        </p:nvSpPr>
        <p:spPr>
          <a:xfrm>
            <a:off x="3429001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5005FB2-54C6-DAFE-EA67-6C7F5D1FED9B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3111081" y="2650098"/>
            <a:ext cx="651785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B259814-0911-8816-8154-486858A8681F}"/>
              </a:ext>
            </a:extLst>
          </p:cNvPr>
          <p:cNvSpPr/>
          <p:nvPr/>
        </p:nvSpPr>
        <p:spPr>
          <a:xfrm>
            <a:off x="53794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E5EAFCD-5531-40D4-2B31-4FE04958DEE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7181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C2BBCAC3-429E-4E9E-6079-0899F2BB6085}"/>
              </a:ext>
            </a:extLst>
          </p:cNvPr>
          <p:cNvSpPr/>
          <p:nvPr/>
        </p:nvSpPr>
        <p:spPr>
          <a:xfrm>
            <a:off x="187340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A74C83D-AB1F-D23C-C8C8-12E5CA39C6C3}"/>
              </a:ext>
            </a:extLst>
          </p:cNvPr>
          <p:cNvCxnSpPr>
            <a:cxnSpLocks/>
            <a:stCxn id="3" idx="5"/>
            <a:endCxn id="11" idx="0"/>
          </p:cNvCxnSpPr>
          <p:nvPr/>
        </p:nvCxnSpPr>
        <p:spPr>
          <a:xfrm>
            <a:off x="1775621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5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6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26708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95EBC09B-D17E-8B4E-00FB-84BACB19A9C1}"/>
              </a:ext>
            </a:extLst>
          </p:cNvPr>
          <p:cNvSpPr/>
          <p:nvPr/>
        </p:nvSpPr>
        <p:spPr>
          <a:xfrm>
            <a:off x="1205678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B64108F-3D25-26E0-4B5A-45FFAB4F0EB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539543" y="2650098"/>
            <a:ext cx="1099382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7CADEA9A-FD23-70CB-8173-AC00F8281799}"/>
              </a:ext>
            </a:extLst>
          </p:cNvPr>
          <p:cNvSpPr/>
          <p:nvPr/>
        </p:nvSpPr>
        <p:spPr>
          <a:xfrm>
            <a:off x="4046710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5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5005FB2-54C6-DAFE-EA67-6C7F5D1FED9B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3111081" y="2650098"/>
            <a:ext cx="1269494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B259814-0911-8816-8154-486858A8681F}"/>
              </a:ext>
            </a:extLst>
          </p:cNvPr>
          <p:cNvSpPr/>
          <p:nvPr/>
        </p:nvSpPr>
        <p:spPr>
          <a:xfrm>
            <a:off x="53794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E5EAFCD-5531-40D4-2B31-4FE04958DEE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7181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C2BBCAC3-429E-4E9E-6079-0899F2BB6085}"/>
              </a:ext>
            </a:extLst>
          </p:cNvPr>
          <p:cNvSpPr/>
          <p:nvPr/>
        </p:nvSpPr>
        <p:spPr>
          <a:xfrm>
            <a:off x="187340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A74C83D-AB1F-D23C-C8C8-12E5CA39C6C3}"/>
              </a:ext>
            </a:extLst>
          </p:cNvPr>
          <p:cNvCxnSpPr>
            <a:cxnSpLocks/>
            <a:stCxn id="3" idx="5"/>
            <a:endCxn id="11" idx="0"/>
          </p:cNvCxnSpPr>
          <p:nvPr/>
        </p:nvCxnSpPr>
        <p:spPr>
          <a:xfrm>
            <a:off x="1775621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B28DC2C5-BC83-1CFE-D86D-E1D74C868CE3}"/>
              </a:ext>
            </a:extLst>
          </p:cNvPr>
          <p:cNvSpPr/>
          <p:nvPr/>
        </p:nvSpPr>
        <p:spPr>
          <a:xfrm>
            <a:off x="337898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EDF7906-ED62-4E5C-B8DC-665F618A748B}"/>
              </a:ext>
            </a:extLst>
          </p:cNvPr>
          <p:cNvCxnSpPr>
            <a:cxnSpLocks/>
            <a:stCxn id="6" idx="3"/>
            <a:endCxn id="14" idx="0"/>
          </p:cNvCxnSpPr>
          <p:nvPr/>
        </p:nvCxnSpPr>
        <p:spPr>
          <a:xfrm flipH="1">
            <a:off x="3712845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111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普通建堆：向上调整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872CD9-B917-C96C-DA9E-61826EDE51BB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7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34064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43666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95EBC09B-D17E-8B4E-00FB-84BACB19A9C1}"/>
              </a:ext>
            </a:extLst>
          </p:cNvPr>
          <p:cNvSpPr/>
          <p:nvPr/>
        </p:nvSpPr>
        <p:spPr>
          <a:xfrm>
            <a:off x="1205678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B64108F-3D25-26E0-4B5A-45FFAB4F0EB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1539543" y="2650098"/>
            <a:ext cx="1099382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7CADEA9A-FD23-70CB-8173-AC00F8281799}"/>
              </a:ext>
            </a:extLst>
          </p:cNvPr>
          <p:cNvSpPr/>
          <p:nvPr/>
        </p:nvSpPr>
        <p:spPr>
          <a:xfrm>
            <a:off x="4046710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6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5005FB2-54C6-DAFE-EA67-6C7F5D1FED9B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3111081" y="2650098"/>
            <a:ext cx="1269494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B259814-0911-8816-8154-486858A8681F}"/>
              </a:ext>
            </a:extLst>
          </p:cNvPr>
          <p:cNvSpPr/>
          <p:nvPr/>
        </p:nvSpPr>
        <p:spPr>
          <a:xfrm>
            <a:off x="53794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E5EAFCD-5531-40D4-2B31-4FE04958DEE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7181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C2BBCAC3-429E-4E9E-6079-0899F2BB6085}"/>
              </a:ext>
            </a:extLst>
          </p:cNvPr>
          <p:cNvSpPr/>
          <p:nvPr/>
        </p:nvSpPr>
        <p:spPr>
          <a:xfrm>
            <a:off x="187340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A74C83D-AB1F-D23C-C8C8-12E5CA39C6C3}"/>
              </a:ext>
            </a:extLst>
          </p:cNvPr>
          <p:cNvCxnSpPr>
            <a:cxnSpLocks/>
            <a:stCxn id="3" idx="5"/>
            <a:endCxn id="11" idx="0"/>
          </p:cNvCxnSpPr>
          <p:nvPr/>
        </p:nvCxnSpPr>
        <p:spPr>
          <a:xfrm>
            <a:off x="1775621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B28DC2C5-BC83-1CFE-D86D-E1D74C868CE3}"/>
              </a:ext>
            </a:extLst>
          </p:cNvPr>
          <p:cNvSpPr/>
          <p:nvPr/>
        </p:nvSpPr>
        <p:spPr>
          <a:xfrm>
            <a:off x="337898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EDF7906-ED62-4E5C-B8DC-665F618A748B}"/>
              </a:ext>
            </a:extLst>
          </p:cNvPr>
          <p:cNvCxnSpPr>
            <a:cxnSpLocks/>
            <a:stCxn id="6" idx="3"/>
            <a:endCxn id="14" idx="0"/>
          </p:cNvCxnSpPr>
          <p:nvPr/>
        </p:nvCxnSpPr>
        <p:spPr>
          <a:xfrm flipH="1">
            <a:off x="3712845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A9682816-5115-4A9B-3578-B68F11EA0A0B}"/>
              </a:ext>
            </a:extLst>
          </p:cNvPr>
          <p:cNvSpPr/>
          <p:nvPr/>
        </p:nvSpPr>
        <p:spPr>
          <a:xfrm>
            <a:off x="471444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5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D9A091C-15E4-20BF-7B82-F9B625ECBA2F}"/>
              </a:ext>
            </a:extLst>
          </p:cNvPr>
          <p:cNvCxnSpPr>
            <a:cxnSpLocks/>
            <a:stCxn id="6" idx="5"/>
            <a:endCxn id="16" idx="0"/>
          </p:cNvCxnSpPr>
          <p:nvPr/>
        </p:nvCxnSpPr>
        <p:spPr>
          <a:xfrm>
            <a:off x="461665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860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线性建堆：向下调整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/>
        </p:nvGraphicFramePr>
        <p:xfrm>
          <a:off x="6584355" y="2399302"/>
          <a:ext cx="3477054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6981031B-8B90-AE3A-E20B-6F9E0C3BB12D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058D181-BBBD-164F-CF51-E84523CEF1C0}"/>
              </a:ext>
            </a:extLst>
          </p:cNvPr>
          <p:cNvSpPr/>
          <p:nvPr/>
        </p:nvSpPr>
        <p:spPr>
          <a:xfrm>
            <a:off x="1205678" y="2979079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DC9E8D9-AEE6-F00B-3752-5B1F4469F2DD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1539543" y="2650098"/>
            <a:ext cx="1099382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7F0EDB-EF4F-793B-B631-E56613848C53}"/>
              </a:ext>
            </a:extLst>
          </p:cNvPr>
          <p:cNvSpPr/>
          <p:nvPr/>
        </p:nvSpPr>
        <p:spPr>
          <a:xfrm>
            <a:off x="4046710" y="2979079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A3A7B78-BBDD-3823-D0FE-367891FDE1AF}"/>
              </a:ext>
            </a:extLst>
          </p:cNvPr>
          <p:cNvCxnSpPr>
            <a:cxnSpLocks/>
            <a:stCxn id="3" idx="5"/>
            <a:endCxn id="7" idx="0"/>
          </p:cNvCxnSpPr>
          <p:nvPr/>
        </p:nvCxnSpPr>
        <p:spPr>
          <a:xfrm>
            <a:off x="3111081" y="2650098"/>
            <a:ext cx="1269494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0A6B4B9-4024-35F8-B7CC-C9DEEF88256F}"/>
              </a:ext>
            </a:extLst>
          </p:cNvPr>
          <p:cNvSpPr/>
          <p:nvPr/>
        </p:nvSpPr>
        <p:spPr>
          <a:xfrm>
            <a:off x="537948" y="3975790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9F1F011-0D4A-3BD6-F956-ED83D18E196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87181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AE0360C-C184-0957-C50B-741931FF9191}"/>
              </a:ext>
            </a:extLst>
          </p:cNvPr>
          <p:cNvSpPr/>
          <p:nvPr/>
        </p:nvSpPr>
        <p:spPr>
          <a:xfrm>
            <a:off x="1873408" y="3975790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5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833C2E-67CD-8A92-B167-BE257ACA4573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1775621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7B3F04A-9492-EFB6-EA21-B5BA9CFE8765}"/>
              </a:ext>
            </a:extLst>
          </p:cNvPr>
          <p:cNvSpPr/>
          <p:nvPr/>
        </p:nvSpPr>
        <p:spPr>
          <a:xfrm>
            <a:off x="3378980" y="3975790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6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82F850-D9C5-A355-DE84-740CE95AD480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H="1">
            <a:off x="3712845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A27C6C3D-40DD-FDB6-1501-F9197693E8C3}"/>
              </a:ext>
            </a:extLst>
          </p:cNvPr>
          <p:cNvSpPr/>
          <p:nvPr/>
        </p:nvSpPr>
        <p:spPr>
          <a:xfrm>
            <a:off x="4714440" y="3975790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7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E269248-D54A-EC23-03AA-713F3730B37E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461665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32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线性建堆：向下调整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41851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601513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6981031B-8B90-AE3A-E20B-6F9E0C3BB12D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058D181-BBBD-164F-CF51-E84523CEF1C0}"/>
              </a:ext>
            </a:extLst>
          </p:cNvPr>
          <p:cNvSpPr/>
          <p:nvPr/>
        </p:nvSpPr>
        <p:spPr>
          <a:xfrm>
            <a:off x="1205678" y="2979079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DC9E8D9-AEE6-F00B-3752-5B1F4469F2DD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1539543" y="2650098"/>
            <a:ext cx="1099382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7F0EDB-EF4F-793B-B631-E56613848C53}"/>
              </a:ext>
            </a:extLst>
          </p:cNvPr>
          <p:cNvSpPr/>
          <p:nvPr/>
        </p:nvSpPr>
        <p:spPr>
          <a:xfrm>
            <a:off x="4046710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7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A3A7B78-BBDD-3823-D0FE-367891FDE1AF}"/>
              </a:ext>
            </a:extLst>
          </p:cNvPr>
          <p:cNvCxnSpPr>
            <a:cxnSpLocks/>
            <a:stCxn id="3" idx="5"/>
            <a:endCxn id="7" idx="0"/>
          </p:cNvCxnSpPr>
          <p:nvPr/>
        </p:nvCxnSpPr>
        <p:spPr>
          <a:xfrm>
            <a:off x="3111081" y="2650098"/>
            <a:ext cx="1269494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0A6B4B9-4024-35F8-B7CC-C9DEEF88256F}"/>
              </a:ext>
            </a:extLst>
          </p:cNvPr>
          <p:cNvSpPr/>
          <p:nvPr/>
        </p:nvSpPr>
        <p:spPr>
          <a:xfrm>
            <a:off x="537948" y="3975790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9F1F011-0D4A-3BD6-F956-ED83D18E196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87181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AE0360C-C184-0957-C50B-741931FF9191}"/>
              </a:ext>
            </a:extLst>
          </p:cNvPr>
          <p:cNvSpPr/>
          <p:nvPr/>
        </p:nvSpPr>
        <p:spPr>
          <a:xfrm>
            <a:off x="1873408" y="3975790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5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833C2E-67CD-8A92-B167-BE257ACA4573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1775621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7B3F04A-9492-EFB6-EA21-B5BA9CFE8765}"/>
              </a:ext>
            </a:extLst>
          </p:cNvPr>
          <p:cNvSpPr/>
          <p:nvPr/>
        </p:nvSpPr>
        <p:spPr>
          <a:xfrm>
            <a:off x="337898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6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82F850-D9C5-A355-DE84-740CE95AD480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H="1">
            <a:off x="3712845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A27C6C3D-40DD-FDB6-1501-F9197693E8C3}"/>
              </a:ext>
            </a:extLst>
          </p:cNvPr>
          <p:cNvSpPr/>
          <p:nvPr/>
        </p:nvSpPr>
        <p:spPr>
          <a:xfrm>
            <a:off x="471444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E269248-D54A-EC23-03AA-713F3730B37E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461665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473" y="2624371"/>
            <a:ext cx="4885053" cy="804629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堆与优先队列</a:t>
            </a:r>
          </a:p>
        </p:txBody>
      </p:sp>
    </p:spTree>
    <p:extLst>
      <p:ext uri="{BB962C8B-B14F-4D97-AF65-F5344CB8AC3E}">
        <p14:creationId xmlns:p14="http://schemas.microsoft.com/office/powerpoint/2010/main" val="66786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线性建堆：向下调整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34379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601513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6981031B-8B90-AE3A-E20B-6F9E0C3BB12D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058D181-BBBD-164F-CF51-E84523CEF1C0}"/>
              </a:ext>
            </a:extLst>
          </p:cNvPr>
          <p:cNvSpPr/>
          <p:nvPr/>
        </p:nvSpPr>
        <p:spPr>
          <a:xfrm>
            <a:off x="1205678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5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DC9E8D9-AEE6-F00B-3752-5B1F4469F2DD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1539543" y="2650098"/>
            <a:ext cx="1099382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7F0EDB-EF4F-793B-B631-E56613848C53}"/>
              </a:ext>
            </a:extLst>
          </p:cNvPr>
          <p:cNvSpPr/>
          <p:nvPr/>
        </p:nvSpPr>
        <p:spPr>
          <a:xfrm>
            <a:off x="4046710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7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A3A7B78-BBDD-3823-D0FE-367891FDE1AF}"/>
              </a:ext>
            </a:extLst>
          </p:cNvPr>
          <p:cNvCxnSpPr>
            <a:cxnSpLocks/>
            <a:stCxn id="3" idx="5"/>
            <a:endCxn id="7" idx="0"/>
          </p:cNvCxnSpPr>
          <p:nvPr/>
        </p:nvCxnSpPr>
        <p:spPr>
          <a:xfrm>
            <a:off x="3111081" y="2650098"/>
            <a:ext cx="1269494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0A6B4B9-4024-35F8-B7CC-C9DEEF88256F}"/>
              </a:ext>
            </a:extLst>
          </p:cNvPr>
          <p:cNvSpPr/>
          <p:nvPr/>
        </p:nvSpPr>
        <p:spPr>
          <a:xfrm>
            <a:off x="53794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9F1F011-0D4A-3BD6-F956-ED83D18E196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87181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AE0360C-C184-0957-C50B-741931FF9191}"/>
              </a:ext>
            </a:extLst>
          </p:cNvPr>
          <p:cNvSpPr/>
          <p:nvPr/>
        </p:nvSpPr>
        <p:spPr>
          <a:xfrm>
            <a:off x="187340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833C2E-67CD-8A92-B167-BE257ACA4573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1775621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7B3F04A-9492-EFB6-EA21-B5BA9CFE8765}"/>
              </a:ext>
            </a:extLst>
          </p:cNvPr>
          <p:cNvSpPr/>
          <p:nvPr/>
        </p:nvSpPr>
        <p:spPr>
          <a:xfrm>
            <a:off x="337898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6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82F850-D9C5-A355-DE84-740CE95AD480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H="1">
            <a:off x="3712845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A27C6C3D-40DD-FDB6-1501-F9197693E8C3}"/>
              </a:ext>
            </a:extLst>
          </p:cNvPr>
          <p:cNvSpPr/>
          <p:nvPr/>
        </p:nvSpPr>
        <p:spPr>
          <a:xfrm>
            <a:off x="471444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E269248-D54A-EC23-03AA-713F3730B37E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461665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595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线性建堆：向下调整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CBDD16-2C6E-FCC9-F32D-42A6493B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13177"/>
              </p:ext>
            </p:extLst>
          </p:nvPr>
        </p:nvGraphicFramePr>
        <p:xfrm>
          <a:off x="6584355" y="2399302"/>
          <a:ext cx="347705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601513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6981031B-8B90-AE3A-E20B-6F9E0C3BB12D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7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058D181-BBBD-164F-CF51-E84523CEF1C0}"/>
              </a:ext>
            </a:extLst>
          </p:cNvPr>
          <p:cNvSpPr/>
          <p:nvPr/>
        </p:nvSpPr>
        <p:spPr>
          <a:xfrm>
            <a:off x="1205678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5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DC9E8D9-AEE6-F00B-3752-5B1F4469F2DD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1539543" y="2650098"/>
            <a:ext cx="1099382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7F0EDB-EF4F-793B-B631-E56613848C53}"/>
              </a:ext>
            </a:extLst>
          </p:cNvPr>
          <p:cNvSpPr/>
          <p:nvPr/>
        </p:nvSpPr>
        <p:spPr>
          <a:xfrm>
            <a:off x="4046710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6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A3A7B78-BBDD-3823-D0FE-367891FDE1AF}"/>
              </a:ext>
            </a:extLst>
          </p:cNvPr>
          <p:cNvCxnSpPr>
            <a:cxnSpLocks/>
            <a:stCxn id="3" idx="5"/>
            <a:endCxn id="7" idx="0"/>
          </p:cNvCxnSpPr>
          <p:nvPr/>
        </p:nvCxnSpPr>
        <p:spPr>
          <a:xfrm>
            <a:off x="3111081" y="2650098"/>
            <a:ext cx="1269494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0A6B4B9-4024-35F8-B7CC-C9DEEF88256F}"/>
              </a:ext>
            </a:extLst>
          </p:cNvPr>
          <p:cNvSpPr/>
          <p:nvPr/>
        </p:nvSpPr>
        <p:spPr>
          <a:xfrm>
            <a:off x="53794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9F1F011-0D4A-3BD6-F956-ED83D18E196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87181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AE0360C-C184-0957-C50B-741931FF9191}"/>
              </a:ext>
            </a:extLst>
          </p:cNvPr>
          <p:cNvSpPr/>
          <p:nvPr/>
        </p:nvSpPr>
        <p:spPr>
          <a:xfrm>
            <a:off x="187340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833C2E-67CD-8A92-B167-BE257ACA4573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1775621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7B3F04A-9492-EFB6-EA21-B5BA9CFE8765}"/>
              </a:ext>
            </a:extLst>
          </p:cNvPr>
          <p:cNvSpPr/>
          <p:nvPr/>
        </p:nvSpPr>
        <p:spPr>
          <a:xfrm>
            <a:off x="337898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82F850-D9C5-A355-DE84-740CE95AD480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H="1">
            <a:off x="3712845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A27C6C3D-40DD-FDB6-1501-F9197693E8C3}"/>
              </a:ext>
            </a:extLst>
          </p:cNvPr>
          <p:cNvSpPr/>
          <p:nvPr/>
        </p:nvSpPr>
        <p:spPr>
          <a:xfrm>
            <a:off x="471444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E269248-D54A-EC23-03AA-713F3730B37E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461665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371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线性建堆法复杂度推导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21005" y="56029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981031B-8B90-AE3A-E20B-6F9E0C3BB12D}"/>
              </a:ext>
            </a:extLst>
          </p:cNvPr>
          <p:cNvSpPr/>
          <p:nvPr/>
        </p:nvSpPr>
        <p:spPr>
          <a:xfrm>
            <a:off x="2541138" y="2080155"/>
            <a:ext cx="667730" cy="6677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7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058D181-BBBD-164F-CF51-E84523CEF1C0}"/>
              </a:ext>
            </a:extLst>
          </p:cNvPr>
          <p:cNvSpPr/>
          <p:nvPr/>
        </p:nvSpPr>
        <p:spPr>
          <a:xfrm>
            <a:off x="1205678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5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DC9E8D9-AEE6-F00B-3752-5B1F4469F2DD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1539543" y="2650098"/>
            <a:ext cx="1099382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7F0EDB-EF4F-793B-B631-E56613848C53}"/>
              </a:ext>
            </a:extLst>
          </p:cNvPr>
          <p:cNvSpPr/>
          <p:nvPr/>
        </p:nvSpPr>
        <p:spPr>
          <a:xfrm>
            <a:off x="4046710" y="2979079"/>
            <a:ext cx="667730" cy="6677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6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A3A7B78-BBDD-3823-D0FE-367891FDE1AF}"/>
              </a:ext>
            </a:extLst>
          </p:cNvPr>
          <p:cNvCxnSpPr>
            <a:cxnSpLocks/>
            <a:stCxn id="3" idx="5"/>
            <a:endCxn id="7" idx="0"/>
          </p:cNvCxnSpPr>
          <p:nvPr/>
        </p:nvCxnSpPr>
        <p:spPr>
          <a:xfrm>
            <a:off x="3111081" y="2650098"/>
            <a:ext cx="1269494" cy="3289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0A6B4B9-4024-35F8-B7CC-C9DEEF88256F}"/>
              </a:ext>
            </a:extLst>
          </p:cNvPr>
          <p:cNvSpPr/>
          <p:nvPr/>
        </p:nvSpPr>
        <p:spPr>
          <a:xfrm>
            <a:off x="53794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4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9F1F011-0D4A-3BD6-F956-ED83D18E196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87181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AE0360C-C184-0957-C50B-741931FF9191}"/>
              </a:ext>
            </a:extLst>
          </p:cNvPr>
          <p:cNvSpPr/>
          <p:nvPr/>
        </p:nvSpPr>
        <p:spPr>
          <a:xfrm>
            <a:off x="1873408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2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5833C2E-67CD-8A92-B167-BE257ACA4573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1775621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7B3F04A-9492-EFB6-EA21-B5BA9CFE8765}"/>
              </a:ext>
            </a:extLst>
          </p:cNvPr>
          <p:cNvSpPr/>
          <p:nvPr/>
        </p:nvSpPr>
        <p:spPr>
          <a:xfrm>
            <a:off x="337898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1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82F850-D9C5-A355-DE84-740CE95AD480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H="1">
            <a:off x="3712845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A27C6C3D-40DD-FDB6-1501-F9197693E8C3}"/>
              </a:ext>
            </a:extLst>
          </p:cNvPr>
          <p:cNvSpPr/>
          <p:nvPr/>
        </p:nvSpPr>
        <p:spPr>
          <a:xfrm>
            <a:off x="4714440" y="3975790"/>
            <a:ext cx="667730" cy="6677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</a:rPr>
              <a:t>3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E269248-D54A-EC23-03AA-713F3730B37E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4616653" y="3549022"/>
            <a:ext cx="431652" cy="426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242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AF80278-4FF0-401D-A462-4C2A8D93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堆排序：代码演示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68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401" y="2624371"/>
            <a:ext cx="5429197" cy="804629"/>
          </a:xfrm>
        </p:spPr>
        <p:txBody>
          <a:bodyPr>
            <a:normAutofit fontScale="90000"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优化：哈夫曼编码</a:t>
            </a:r>
          </a:p>
        </p:txBody>
      </p:sp>
    </p:spTree>
    <p:extLst>
      <p:ext uri="{BB962C8B-B14F-4D97-AF65-F5344CB8AC3E}">
        <p14:creationId xmlns:p14="http://schemas.microsoft.com/office/powerpoint/2010/main" val="4153216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AF80278-4FF0-401D-A462-4C2A8D93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哈夫曼编码：代码优化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405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4C5ED-9CFB-9C6A-0881-1A83D4F7A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" r="3972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64CA035-B014-41D0-DFE6-F0549E819F56}"/>
              </a:ext>
            </a:extLst>
          </p:cNvPr>
          <p:cNvSpPr txBox="1"/>
          <p:nvPr/>
        </p:nvSpPr>
        <p:spPr>
          <a:xfrm>
            <a:off x="7344413" y="1663375"/>
            <a:ext cx="5109091" cy="2119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为什么</a:t>
            </a:r>
            <a:endParaRPr kumimoji="1" lang="en-US" altLang="zh-CN" sz="480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会出一样的题目？</a:t>
            </a:r>
            <a:endParaRPr kumimoji="1" lang="en-US" altLang="zh-CN" sz="480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6752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二叉树：完全二叉树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3430767"/>
            <a:ext cx="2843975" cy="22307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51578" y="2164039"/>
            <a:ext cx="321754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dirty="0">
                <a:latin typeface="Kaiti SC" charset="-122"/>
                <a:ea typeface="Kaiti SC" charset="-122"/>
                <a:cs typeface="Kaiti SC" charset="-122"/>
              </a:rPr>
              <a:t>完全二叉树</a:t>
            </a:r>
            <a:endParaRPr kumimoji="1" lang="en-US" altLang="zh-CN" sz="2800" dirty="0">
              <a:latin typeface="Kaiti SC" charset="-122"/>
              <a:ea typeface="Kaiti SC" charset="-122"/>
              <a:cs typeface="Kaiti SC" charset="-122"/>
            </a:endParaRPr>
          </a:p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(complete</a:t>
            </a:r>
            <a:r>
              <a:rPr kumimoji="1" lang="zh-CN" alt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binary</a:t>
            </a:r>
            <a:r>
              <a:rPr kumimoji="1" lang="zh-CN" alt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tree)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19977" y="2564148"/>
            <a:ext cx="56348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kumimoji="1" lang="zh-CN" altLang="en-US" sz="2800" b="1" dirty="0">
                <a:latin typeface="Courier" charset="0"/>
                <a:ea typeface="Courier" charset="0"/>
                <a:cs typeface="Courier" charset="0"/>
              </a:rPr>
              <a:t>、</a:t>
            </a:r>
            <a:r>
              <a:rPr kumimoji="1" lang="zh-CN" altLang="en-US" sz="2800" b="1" dirty="0">
                <a:latin typeface="Kaiti SC" charset="-122"/>
                <a:ea typeface="Kaiti SC" charset="-122"/>
                <a:cs typeface="Kaiti SC" charset="-122"/>
              </a:rPr>
              <a:t>编号为 </a:t>
            </a:r>
            <a:r>
              <a:rPr kumimoji="1" lang="en-US" altLang="zh-CN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1" lang="zh-CN" altLang="en-US" sz="2800" b="1" dirty="0">
                <a:latin typeface="Kaiti SC" charset="-122"/>
                <a:ea typeface="Kaiti SC" charset="-122"/>
                <a:cs typeface="Kaiti SC" charset="-122"/>
              </a:rPr>
              <a:t> 的子节点：</a:t>
            </a:r>
            <a:endParaRPr kumimoji="1" lang="en-US" altLang="zh-CN" sz="2800" b="1" dirty="0">
              <a:latin typeface="Kaiti SC" charset="-122"/>
              <a:ea typeface="Kaiti SC" charset="-122"/>
              <a:cs typeface="Kaiti SC" charset="-122"/>
            </a:endParaRPr>
          </a:p>
          <a:p>
            <a:r>
              <a:rPr kumimoji="1" lang="en-US" altLang="zh-CN" sz="2800" dirty="0">
                <a:latin typeface="Kaiti SC" charset="-122"/>
                <a:ea typeface="Kaiti SC" charset="-122"/>
                <a:cs typeface="Kaiti SC" charset="-122"/>
              </a:rPr>
              <a:t>	</a:t>
            </a:r>
            <a:r>
              <a:rPr kumimoji="1" lang="zh-CN" altLang="en-US" sz="2800" dirty="0">
                <a:latin typeface="Kaiti SC" charset="-122"/>
                <a:ea typeface="Kaiti SC" charset="-122"/>
                <a:cs typeface="Kaiti SC" charset="-122"/>
              </a:rPr>
              <a:t>左孩子编号：</a:t>
            </a:r>
            <a:r>
              <a:rPr kumimoji="1" lang="en-US" altLang="zh-CN" sz="28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kumimoji="1" lang="zh-CN" altLang="en-US" sz="28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kumimoji="1" lang="en-US" altLang="zh-CN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endParaRPr kumimoji="1" lang="en-US" altLang="zh-CN" sz="2800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2800" dirty="0">
                <a:latin typeface="Kaiti SC" charset="-122"/>
                <a:ea typeface="Kaiti SC" charset="-122"/>
                <a:cs typeface="Kaiti SC" charset="-122"/>
              </a:rPr>
              <a:t>	</a:t>
            </a:r>
            <a:r>
              <a:rPr kumimoji="1" lang="zh-CN" altLang="en-US" sz="2800" dirty="0">
                <a:latin typeface="Kaiti SC" charset="-122"/>
                <a:ea typeface="Kaiti SC" charset="-122"/>
                <a:cs typeface="Kaiti SC" charset="-122"/>
              </a:rPr>
              <a:t>右孩子编号：</a:t>
            </a:r>
            <a:r>
              <a:rPr kumimoji="1" lang="en-US" altLang="zh-CN" sz="28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kumimoji="1" lang="zh-CN" altLang="en-US" sz="28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kumimoji="1" lang="en-US" altLang="zh-CN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1" lang="zh-CN" alt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2800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kumimoji="1" lang="zh-CN" alt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2800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endParaRPr kumimoji="1" lang="en-US" altLang="zh-CN" sz="2800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2800" b="1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kumimoji="1" lang="zh-CN" altLang="en-US" sz="2800" b="1" dirty="0">
                <a:latin typeface="Courier" charset="0"/>
                <a:ea typeface="Courier" charset="0"/>
                <a:cs typeface="Courier" charset="0"/>
              </a:rPr>
              <a:t>、</a:t>
            </a:r>
            <a:r>
              <a:rPr kumimoji="1" lang="zh-CN" altLang="en-US" sz="2800" b="1" dirty="0">
                <a:latin typeface="Kaiti SC" charset="-122"/>
                <a:ea typeface="Kaiti SC" charset="-122"/>
                <a:cs typeface="Kaiti SC" charset="-122"/>
              </a:rPr>
              <a:t>可以用连续空间存储（数组）</a:t>
            </a:r>
          </a:p>
        </p:txBody>
      </p:sp>
    </p:spTree>
    <p:extLst>
      <p:ext uri="{BB962C8B-B14F-4D97-AF65-F5344CB8AC3E}">
        <p14:creationId xmlns:p14="http://schemas.microsoft.com/office/powerpoint/2010/main" val="67610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二叉树：完全二叉树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621356"/>
            <a:ext cx="3840103" cy="2342403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573663" y="3607137"/>
          <a:ext cx="448119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9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954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二叉树：完全二叉树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85643" y="3607137"/>
          <a:ext cx="486921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185643" y="245227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Kaiti SC" charset="-122"/>
                <a:ea typeface="Kaiti SC" charset="-122"/>
                <a:cs typeface="Kaiti SC" charset="-122"/>
              </a:rPr>
              <a:t>画出以下数组代表的完全二叉树</a:t>
            </a:r>
          </a:p>
        </p:txBody>
      </p:sp>
    </p:spTree>
    <p:extLst>
      <p:ext uri="{BB962C8B-B14F-4D97-AF65-F5344CB8AC3E}">
        <p14:creationId xmlns:p14="http://schemas.microsoft.com/office/powerpoint/2010/main" val="987082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二叉树：完全二叉树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85643" y="3607137"/>
          <a:ext cx="486921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9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  <a:endParaRPr lang="zh-CN" alt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185643" y="245227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Kaiti SC" charset="-122"/>
                <a:ea typeface="Kaiti SC" charset="-122"/>
                <a:cs typeface="Kaiti SC" charset="-122"/>
              </a:rPr>
              <a:t>画出以下数组代表的完全二叉树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30" y="2671197"/>
            <a:ext cx="4610843" cy="25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3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堆：结构讲解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856502" y="51106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>
                <a:latin typeface="Kaiti SC" charset="-122"/>
                <a:ea typeface="Kaiti SC" charset="-122"/>
                <a:cs typeface="Kaiti SC" charset="-122"/>
              </a:rPr>
              <a:t>小顶堆</a:t>
            </a:r>
            <a:endParaRPr kumimoji="1" lang="zh-CN" altLang="en-US" sz="2400" b="1" dirty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26236" y="511065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大顶堆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151105"/>
            <a:ext cx="4126006" cy="25167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48" y="2151106"/>
            <a:ext cx="4126005" cy="251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44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17506</TotalTime>
  <Words>1375</Words>
  <Application>Microsoft Macintosh PowerPoint</Application>
  <PresentationFormat>宽屏</PresentationFormat>
  <Paragraphs>797</Paragraphs>
  <Slides>46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等线</vt:lpstr>
      <vt:lpstr>等线 Light</vt:lpstr>
      <vt:lpstr>Kaiti SC</vt:lpstr>
      <vt:lpstr>Source Han Sans CN Light</vt:lpstr>
      <vt:lpstr>Source Han Sans CN Medium</vt:lpstr>
      <vt:lpstr>Source Han Sans CN Normal</vt:lpstr>
      <vt:lpstr>Source Han Sans CN Regular</vt:lpstr>
      <vt:lpstr>Arial</vt:lpstr>
      <vt:lpstr>Courier</vt:lpstr>
      <vt:lpstr>Courier New</vt:lpstr>
      <vt:lpstr>Office 主题​​</vt:lpstr>
      <vt:lpstr>堆和优先队列</vt:lpstr>
      <vt:lpstr>PowerPoint 演示文稿</vt:lpstr>
      <vt:lpstr>PowerPoint 演示文稿</vt:lpstr>
      <vt:lpstr>一. 堆与优先队列</vt:lpstr>
      <vt:lpstr>二叉树：完全二叉树</vt:lpstr>
      <vt:lpstr>二叉树：完全二叉树</vt:lpstr>
      <vt:lpstr>二叉树：完全二叉树</vt:lpstr>
      <vt:lpstr>二叉树：完全二叉树</vt:lpstr>
      <vt:lpstr>堆：结构讲解</vt:lpstr>
      <vt:lpstr>堆：尾部插入调整</vt:lpstr>
      <vt:lpstr>堆：尾部插入调整</vt:lpstr>
      <vt:lpstr>堆：尾部插入调整</vt:lpstr>
      <vt:lpstr>堆：尾部插入调整</vt:lpstr>
      <vt:lpstr>堆：头部弹出调整</vt:lpstr>
      <vt:lpstr>堆：头部弹出调整</vt:lpstr>
      <vt:lpstr>堆：头部弹出调整</vt:lpstr>
      <vt:lpstr>堆：头部弹出调整</vt:lpstr>
      <vt:lpstr>堆：优先队列</vt:lpstr>
      <vt:lpstr>堆：优先队列</vt:lpstr>
      <vt:lpstr>优先队列：代码演示</vt:lpstr>
      <vt:lpstr>二. 堆排序与线性建堆法</vt:lpstr>
      <vt:lpstr>堆排序</vt:lpstr>
      <vt:lpstr>堆排序</vt:lpstr>
      <vt:lpstr>堆排序：弹一次</vt:lpstr>
      <vt:lpstr>堆排序：弹三次</vt:lpstr>
      <vt:lpstr>普通建堆：向上调整</vt:lpstr>
      <vt:lpstr>普通建堆：向上调整</vt:lpstr>
      <vt:lpstr>普通建堆：向上调整</vt:lpstr>
      <vt:lpstr>普通建堆：向上调整</vt:lpstr>
      <vt:lpstr>普通建堆：向上调整</vt:lpstr>
      <vt:lpstr>普通建堆：向上调整</vt:lpstr>
      <vt:lpstr>普通建堆：向上调整</vt:lpstr>
      <vt:lpstr>普通建堆：向上调整</vt:lpstr>
      <vt:lpstr>普通建堆：向上调整</vt:lpstr>
      <vt:lpstr>普通建堆：向上调整</vt:lpstr>
      <vt:lpstr>普通建堆：向上调整</vt:lpstr>
      <vt:lpstr>普通建堆：向上调整</vt:lpstr>
      <vt:lpstr>线性建堆：向下调整</vt:lpstr>
      <vt:lpstr>线性建堆：向下调整</vt:lpstr>
      <vt:lpstr>线性建堆：向下调整</vt:lpstr>
      <vt:lpstr>线性建堆：向下调整</vt:lpstr>
      <vt:lpstr>线性建堆法复杂度推导</vt:lpstr>
      <vt:lpstr>堆排序：代码演示</vt:lpstr>
      <vt:lpstr>三. 优化：哈夫曼编码</vt:lpstr>
      <vt:lpstr>哈夫曼编码：代码优化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558</cp:revision>
  <dcterms:created xsi:type="dcterms:W3CDTF">2021-01-25T10:52:11Z</dcterms:created>
  <dcterms:modified xsi:type="dcterms:W3CDTF">2023-03-18T06:01:05Z</dcterms:modified>
</cp:coreProperties>
</file>