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2" r:id="rId5"/>
    <p:sldId id="446" r:id="rId6"/>
    <p:sldId id="377" r:id="rId7"/>
    <p:sldId id="558" r:id="rId8"/>
    <p:sldId id="559" r:id="rId9"/>
    <p:sldId id="560" r:id="rId10"/>
    <p:sldId id="562" r:id="rId11"/>
    <p:sldId id="563" r:id="rId12"/>
    <p:sldId id="564" r:id="rId13"/>
    <p:sldId id="565" r:id="rId14"/>
    <p:sldId id="566" r:id="rId15"/>
    <p:sldId id="567" r:id="rId16"/>
    <p:sldId id="561" r:id="rId17"/>
    <p:sldId id="556" r:id="rId18"/>
  </p:sldIdLst>
  <p:sldSz cx="9144000" cy="6858000" type="screen4x3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inmohamed Bhaloo" initials="AB" lastIdx="2" clrIdx="0"/>
  <p:cmAuthor id="1" name="Ram Seshadri" initials="" lastIdx="1" clrIdx="1"/>
  <p:cmAuthor id="2" name="ramprs" initials="r" lastIdx="1" clrIdx="2"/>
  <p:cmAuthor id="3" name="anjkhan" initials="a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7FC"/>
    <a:srgbClr val="0066FF"/>
    <a:srgbClr val="FFEBAB"/>
    <a:srgbClr val="FFE38B"/>
    <a:srgbClr val="FFD757"/>
    <a:srgbClr val="FFC000"/>
    <a:srgbClr val="CD83D3"/>
    <a:srgbClr val="B74DBF"/>
    <a:srgbClr val="66FFFF"/>
    <a:srgbClr val="D9D9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6" autoAdjust="0"/>
    <p:restoredTop sz="85589" autoAdjust="0"/>
  </p:normalViewPr>
  <p:slideViewPr>
    <p:cSldViewPr snapToGrid="0" snapToObjects="1">
      <p:cViewPr>
        <p:scale>
          <a:sx n="80" d="100"/>
          <a:sy n="80" d="100"/>
        </p:scale>
        <p:origin x="-1326" y="-60"/>
      </p:cViewPr>
      <p:guideLst>
        <p:guide orient="horz" pos="740"/>
        <p:guide orient="horz" pos="351"/>
        <p:guide pos="212"/>
        <p:guide pos="56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174" y="-102"/>
      </p:cViewPr>
      <p:guideLst>
        <p:guide orient="horz" pos="2952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r">
              <a:defRPr sz="1200"/>
            </a:lvl1pPr>
          </a:lstStyle>
          <a:p>
            <a:fld id="{CBC2C562-3ABF-449F-BC7D-78255304C412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r">
              <a:defRPr sz="1200"/>
            </a:lvl1pPr>
          </a:lstStyle>
          <a:p>
            <a:fld id="{88C4C71A-1C17-4342-AD83-9B360BA581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923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r">
              <a:defRPr sz="1200"/>
            </a:lvl1pPr>
          </a:lstStyle>
          <a:p>
            <a:fld id="{6D0524E5-8614-4D32-A3DF-F32181F74545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16" tIns="46808" rIns="93616" bIns="4680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51985"/>
            <a:ext cx="5608320" cy="4217670"/>
          </a:xfrm>
          <a:prstGeom prst="rect">
            <a:avLst/>
          </a:prstGeom>
        </p:spPr>
        <p:txBody>
          <a:bodyPr vert="horz" lIns="93616" tIns="46808" rIns="93616" bIns="468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902343"/>
            <a:ext cx="3037840" cy="468630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r">
              <a:defRPr sz="1200"/>
            </a:lvl1pPr>
          </a:lstStyle>
          <a:p>
            <a:fld id="{9FF4F04D-5809-46B9-BC34-D0E45399D3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081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2050" y="7032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2050" y="7032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4F04D-5809-46B9-BC34-D0E45399D3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392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oleObject" Target="../embeddings/oleObject1.bin"/><Relationship Id="rId4" Type="http://schemas.openxmlformats.org/officeDocument/2006/relationships/tags" Target="../tags/tag4.xml"/><Relationship Id="rId9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63"/>
            <a:ext cx="882396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040" y="1171981"/>
            <a:ext cx="8503920" cy="138499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1775" indent="-231775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69913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95338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31875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78"/>
          <a:stretch/>
        </p:blipFill>
        <p:spPr>
          <a:xfrm>
            <a:off x="-12286" y="864514"/>
            <a:ext cx="9159219" cy="5754414"/>
          </a:xfrm>
          <a:prstGeom prst="rect">
            <a:avLst/>
          </a:prstGeom>
        </p:spPr>
      </p:pic>
      <p:sp>
        <p:nvSpPr>
          <p:cNvPr id="16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1894" y="2"/>
            <a:ext cx="914882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2" y="0"/>
          <a:ext cx="146538" cy="158750"/>
        </p:xfrm>
        <a:graphic>
          <a:graphicData uri="http://schemas.openxmlformats.org/presentationml/2006/ole">
            <p:oleObj spid="_x0000_s60452" name="think-cell Slide" r:id="rId10" imgW="360" imgH="360" progId="">
              <p:embed/>
            </p:oleObj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3306967"/>
            <a:ext cx="5298912" cy="1848779"/>
          </a:xfrm>
          <a:effectLst/>
        </p:spPr>
        <p:txBody>
          <a:bodyPr vert="horz" lIns="36000" tIns="36000" rIns="360000" bIns="36000" rtlCol="0" anchor="ctr">
            <a:noAutofit/>
          </a:bodyPr>
          <a:lstStyle>
            <a:lvl1pPr marL="357188" indent="0" algn="l" defTabSz="995690" rtl="0" eaLnBrk="1" latinLnBrk="0" hangingPunct="1">
              <a:spcBef>
                <a:spcPct val="0"/>
              </a:spcBef>
              <a:buNone/>
              <a:defRPr lang="en-US" sz="2800" b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0" y="4489464"/>
            <a:ext cx="4218934" cy="950873"/>
          </a:xfrm>
        </p:spPr>
        <p:txBody>
          <a:bodyPr vert="horz" lIns="36000" tIns="36000" rIns="360000" bIns="36000" rtlCol="0">
            <a:noAutofit/>
          </a:bodyPr>
          <a:lstStyle>
            <a:lvl1pPr marL="357188" indent="0" algn="l" defTabSz="995690" rtl="0" eaLnBrk="1" latinLnBrk="0" hangingPunct="1">
              <a:spcBef>
                <a:spcPts val="0"/>
              </a:spcBef>
              <a:buFontTx/>
              <a:buNone/>
              <a:defRPr lang="fr-FR" sz="2000" b="0" kern="1200" baseline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7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61352" y="653034"/>
            <a:ext cx="2771049" cy="69469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 userDrawn="1">
            <p:custDataLst>
              <p:tags r:id="rId6"/>
            </p:custDataLst>
          </p:nvPr>
        </p:nvSpPr>
        <p:spPr>
          <a:xfrm>
            <a:off x="0" y="6400876"/>
            <a:ext cx="9146932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5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6066363" y="6520697"/>
            <a:ext cx="2771434" cy="239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7643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Lead Lin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63"/>
            <a:ext cx="882396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040" y="1171981"/>
            <a:ext cx="8503920" cy="138499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1775" indent="-231775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69913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95338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31875" indent="-228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-1887" y="1669145"/>
            <a:ext cx="889799" cy="5188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87907" y="1669145"/>
            <a:ext cx="8259030" cy="5188857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376836" name="think-cell Slide" r:id="rId7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1890" y="0"/>
            <a:ext cx="9146339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defTabSz="457200"/>
            <a:endParaRPr lang="en-US" sz="1000" dirty="0" smtClean="0">
              <a:solidFill>
                <a:prstClr val="white"/>
              </a:solidFill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" y="832190"/>
            <a:ext cx="9144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33363" lvl="0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33363" lvl="1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233363" lvl="2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233363" lvl="3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233363" lvl="4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63"/>
            <a:ext cx="882396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97740"/>
            <a:ext cx="4114800" cy="1384995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17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60375" indent="-1778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31825" indent="-171450" algn="l" defTabSz="862013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3275" indent="-1714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709160" y="1197740"/>
            <a:ext cx="4114800" cy="1384995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None/>
              <a:defRPr lang="en-US" sz="1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17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60375" indent="-1778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31825" indent="-171450" algn="l" defTabSz="862013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3275" indent="-1714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026017"/>
            <a:ext cx="4114800" cy="3417863"/>
          </a:xfr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60375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1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800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05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1225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05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lvl="0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026017"/>
            <a:ext cx="4114800" cy="3417863"/>
          </a:xfr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60375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1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800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05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1225" indent="-228600" algn="l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 lang="en-US" sz="105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lvl="0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fontAlgn="base" latinLnBrk="0" hangingPunct="1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63"/>
            <a:ext cx="882396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71315"/>
            <a:ext cx="4114800" cy="548640"/>
          </a:xfrm>
          <a:gradFill flip="none" rotWithShape="1">
            <a:gsLst>
              <a:gs pos="75000">
                <a:schemeClr val="accent2"/>
              </a:gs>
              <a:gs pos="100000">
                <a:schemeClr val="accent4"/>
              </a:gs>
            </a:gsLst>
            <a:lin ang="16200000" scaled="1"/>
            <a:tileRect/>
          </a:gradFill>
          <a:ln w="12700">
            <a:solidFill>
              <a:schemeClr val="accent2"/>
            </a:solidFill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71315"/>
            <a:ext cx="4114800" cy="548640"/>
          </a:xfrm>
          <a:gradFill flip="none" rotWithShape="1">
            <a:gsLst>
              <a:gs pos="75000">
                <a:schemeClr val="accent2"/>
              </a:gs>
              <a:gs pos="100000">
                <a:schemeClr val="accent4"/>
              </a:gs>
            </a:gsLst>
            <a:lin ang="16200000" scaled="1"/>
            <a:tileRect/>
          </a:gradFill>
          <a:ln w="12700">
            <a:solidFill>
              <a:schemeClr val="accent2"/>
            </a:solidFill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01488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0040" y="25263"/>
            <a:ext cx="8503920" cy="822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8973" y="1005845"/>
            <a:ext cx="1384995" cy="51823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 userDrawn="1"/>
        </p:nvSpPr>
        <p:spPr bwMode="gray">
          <a:xfrm rot="5400000">
            <a:off x="-381608" y="2135546"/>
            <a:ext cx="1311578" cy="223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000" dirty="0">
                <a:solidFill>
                  <a:srgbClr val="969696"/>
                </a:solidFill>
              </a:rPr>
              <a:t>In collaboration with</a:t>
            </a:r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gray">
          <a:xfrm rot="5400000">
            <a:off x="-236197" y="3261532"/>
            <a:ext cx="1020763" cy="403225"/>
          </a:xfrm>
          <a:prstGeom prst="rect">
            <a:avLst/>
          </a:prstGeom>
          <a:noFill/>
          <a:ln w="19050">
            <a:solidFill>
              <a:srgbClr val="B2B2B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dirty="0">
                <a:solidFill>
                  <a:srgbClr val="969696"/>
                </a:solidFill>
              </a:rPr>
              <a:t>Client or</a:t>
            </a:r>
            <a:br>
              <a:rPr lang="en-US" sz="1000" dirty="0">
                <a:solidFill>
                  <a:srgbClr val="969696"/>
                </a:solidFill>
              </a:rPr>
            </a:br>
            <a:r>
              <a:rPr lang="en-US" sz="1000" dirty="0">
                <a:solidFill>
                  <a:srgbClr val="969696"/>
                </a:solidFill>
              </a:rPr>
              <a:t>Partner logo</a:t>
            </a:r>
          </a:p>
        </p:txBody>
      </p:sp>
      <p:sp>
        <p:nvSpPr>
          <p:cNvPr id="17" name="Line 7"/>
          <p:cNvSpPr>
            <a:spLocks noChangeShapeType="1"/>
          </p:cNvSpPr>
          <p:nvPr userDrawn="1"/>
        </p:nvSpPr>
        <p:spPr bwMode="gray">
          <a:xfrm rot="5400000">
            <a:off x="274183" y="630390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 userDrawn="1"/>
        </p:nvSpPr>
        <p:spPr bwMode="gray">
          <a:xfrm rot="5400000">
            <a:off x="47968" y="6528536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800">
                <a:solidFill>
                  <a:srgbClr val="969696"/>
                </a:solidFill>
                <a:latin typeface="Arial Narrow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800" dirty="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gray">
          <a:xfrm rot="5400000">
            <a:off x="-666778" y="5272490"/>
            <a:ext cx="1881923" cy="35394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800" dirty="0">
                <a:solidFill>
                  <a:srgbClr val="969696"/>
                </a:solidFill>
                <a:latin typeface="Arial Narrow" pitchFamily="34" charset="0"/>
              </a:rPr>
              <a:t>DOCUMENT TITLE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600" dirty="0" smtClean="0">
                <a:solidFill>
                  <a:srgbClr val="969696"/>
                </a:solidFill>
                <a:latin typeface="Arial Narrow" pitchFamily="34" charset="0"/>
              </a:rPr>
              <a:t>The information contained in this document is proprietary. Copyright © 2012 Capgemini. All rights reserved.</a:t>
            </a:r>
            <a:endParaRPr lang="en-US" sz="600" dirty="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 userDrawn="1">
            <p:ph type="title" orient="vert"/>
          </p:nvPr>
        </p:nvSpPr>
        <p:spPr>
          <a:xfrm>
            <a:off x="8144561" y="274643"/>
            <a:ext cx="925033" cy="62858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 userDrawn="1">
            <p:ph type="body" orient="vert" idx="1"/>
          </p:nvPr>
        </p:nvSpPr>
        <p:spPr>
          <a:xfrm>
            <a:off x="6586956" y="274643"/>
            <a:ext cx="1384995" cy="62858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069942" y="1589"/>
            <a:ext cx="1" cy="6858000"/>
            <a:chOff x="8069935" y="1589"/>
            <a:chExt cx="1" cy="6858000"/>
          </a:xfrm>
        </p:grpSpPr>
        <p:sp>
          <p:nvSpPr>
            <p:cNvPr id="8" name="Line 12"/>
            <p:cNvSpPr>
              <a:spLocks noChangeShapeType="1"/>
            </p:cNvSpPr>
            <p:nvPr userDrawn="1"/>
          </p:nvSpPr>
          <p:spPr bwMode="gray">
            <a:xfrm rot="5400000">
              <a:off x="4640935" y="3430589"/>
              <a:ext cx="68580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13"/>
            <p:cNvSpPr>
              <a:spLocks noChangeShapeType="1"/>
            </p:cNvSpPr>
            <p:nvPr userDrawn="1"/>
          </p:nvSpPr>
          <p:spPr bwMode="gray">
            <a:xfrm rot="5400000">
              <a:off x="6861848" y="1482726"/>
              <a:ext cx="24161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14" name="Picture 4" descr="capgemini_rgb-[Converted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 rot="5400000">
            <a:off x="-370342" y="768355"/>
            <a:ext cx="1289051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" y="25263"/>
            <a:ext cx="8823957" cy="822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274320" tIns="36576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234220"/>
            <a:ext cx="850392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33363" lvl="0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33363" lvl="1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233363" lvl="2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233363" lvl="3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233363" lvl="4" indent="-233363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4" descr="capgemini_rgb-[Converted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273051" y="6451606"/>
            <a:ext cx="1289051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gray">
          <a:xfrm>
            <a:off x="8691569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800">
                <a:solidFill>
                  <a:srgbClr val="969696"/>
                </a:solidFill>
                <a:latin typeface="Arial Narrow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800" dirty="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13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" y="504956"/>
            <a:ext cx="9143998" cy="6721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4198" y="6433630"/>
            <a:ext cx="1011575" cy="4256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7" r:id="rId10"/>
    <p:sldLayoutId id="2147483731" r:id="rId11"/>
    <p:sldLayoutId id="2147483732" r:id="rId12"/>
  </p:sldLayoutIdLst>
  <p:transition spd="med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en-US" sz="2200" b="1" kern="1200" dirty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lang="en-US" sz="16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lang="en-US" sz="16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5525" indent="-22860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lang="en-US" sz="14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17625" indent="-22860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lang="en-US" sz="12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1463" indent="-228600" algn="l" defTabSz="914400" rtl="0" eaLnBrk="1" fontAlgn="base" latinLnBrk="0" hangingPunct="1"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lang="en-US" sz="12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2" y="0"/>
          <a:ext cx="146538" cy="158750"/>
        </p:xfrm>
        <a:graphic>
          <a:graphicData uri="http://schemas.openxmlformats.org/presentationml/2006/ole">
            <p:oleObj spid="_x0000_s61476" name="think-cell Slide" r:id="rId4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4" y="4227967"/>
            <a:ext cx="5994404" cy="1848779"/>
          </a:xfrm>
        </p:spPr>
        <p:txBody>
          <a:bodyPr/>
          <a:lstStyle/>
          <a:p>
            <a:pPr>
              <a:spcAft>
                <a:spcPts val="551"/>
              </a:spcAft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noProof="0" dirty="0" smtClean="0"/>
              <a:t/>
            </a:r>
            <a:br>
              <a:rPr lang="en-US" sz="2800" noProof="0" dirty="0" smtClean="0"/>
            </a:br>
            <a:r>
              <a:rPr lang="en-US" sz="2800" noProof="0" dirty="0" smtClean="0">
                <a:solidFill>
                  <a:schemeClr val="accent2"/>
                </a:solidFill>
              </a:rPr>
              <a:t>DecisionPoint-3 Training </a:t>
            </a:r>
            <a:br>
              <a:rPr lang="en-US" sz="2800" noProof="0" dirty="0" smtClean="0">
                <a:solidFill>
                  <a:schemeClr val="accent2"/>
                </a:solidFill>
              </a:rPr>
            </a:br>
            <a:r>
              <a:rPr lang="en-US" sz="2800" i="1" noProof="0" dirty="0" smtClean="0">
                <a:solidFill>
                  <a:schemeClr val="accent2"/>
                </a:solidFill>
              </a:rPr>
              <a:t>Day 1</a:t>
            </a:r>
            <a:r>
              <a:rPr lang="en-US" sz="2800" noProof="0" dirty="0" smtClean="0">
                <a:solidFill>
                  <a:schemeClr val="accent2"/>
                </a:solidFill>
              </a:rPr>
              <a:t/>
            </a:r>
            <a:br>
              <a:rPr lang="en-US" sz="2800" noProof="0" dirty="0" smtClean="0">
                <a:solidFill>
                  <a:schemeClr val="accent2"/>
                </a:solidFill>
              </a:rPr>
            </a:br>
            <a:r>
              <a:rPr lang="en-US" sz="1800" dirty="0" smtClean="0">
                <a:solidFill>
                  <a:schemeClr val="accent2"/>
                </a:solidFill>
              </a:rPr>
              <a:t>November 2013</a:t>
            </a:r>
            <a:endParaRPr lang="en-US" sz="2800" noProof="0" dirty="0">
              <a:solidFill>
                <a:schemeClr val="accent2"/>
              </a:solidFill>
            </a:endParaRPr>
          </a:p>
        </p:txBody>
      </p:sp>
      <p:sp>
        <p:nvSpPr>
          <p:cNvPr id="4" name="Title 9"/>
          <p:cNvSpPr txBox="1">
            <a:spLocks/>
          </p:cNvSpPr>
          <p:nvPr/>
        </p:nvSpPr>
        <p:spPr>
          <a:xfrm>
            <a:off x="3467100" y="6352"/>
            <a:ext cx="5676900" cy="12267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36000" rIns="360000" bIns="36000" numCol="1" rtlCol="0" anchor="ctr" anchorCtr="0" compatLnSpc="1">
            <a:prstTxWarp prst="textNoShape">
              <a:avLst/>
            </a:prstTxWarp>
            <a:noAutofit/>
          </a:bodyPr>
          <a:lstStyle>
            <a:lvl1pPr marL="357188" indent="0" algn="l" defTabSz="99569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2800" b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551"/>
              </a:spcAft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118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DecisionPoint3 Overview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197" y="1625701"/>
            <a:ext cx="86274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 err="1"/>
              <a:t>DataLink</a:t>
            </a:r>
            <a:r>
              <a:rPr lang="en-AU" sz="1600" b="1" dirty="0"/>
              <a:t> Manager </a:t>
            </a:r>
            <a:r>
              <a:rPr lang="en-AU" sz="1600" b="1" dirty="0" smtClean="0"/>
              <a:t>:</a:t>
            </a:r>
          </a:p>
          <a:p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It gathers</a:t>
            </a:r>
            <a:r>
              <a:rPr lang="en-AU" sz="1600" dirty="0"/>
              <a:t>, interacts with, and derives customer information from internal and external data sources and credit bureaux.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The </a:t>
            </a:r>
            <a:r>
              <a:rPr lang="en-AU" sz="1600" dirty="0"/>
              <a:t>business can design data strategies which control what data is requested from which data sources, how data is analysed and decisions communicated back to Case Manager or business systems.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err="1" smtClean="0"/>
              <a:t>DataLink</a:t>
            </a:r>
            <a:r>
              <a:rPr lang="en-AU" sz="1600" dirty="0" smtClean="0"/>
              <a:t> </a:t>
            </a:r>
            <a:r>
              <a:rPr lang="en-AU" sz="1600" dirty="0"/>
              <a:t>Manager allows the business to convert the raw bureau data into meaningful information which can be fed back into the business’ </a:t>
            </a:r>
            <a:r>
              <a:rPr lang="en-AU" sz="1600" dirty="0" err="1"/>
              <a:t>decisioning</a:t>
            </a:r>
            <a:r>
              <a:rPr lang="en-AU" sz="1600" dirty="0"/>
              <a:t> strategy and provide decisions.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Caching capabilities allow </a:t>
            </a:r>
            <a:r>
              <a:rPr lang="en-AU" sz="1600" dirty="0" smtClean="0"/>
              <a:t>to </a:t>
            </a:r>
            <a:r>
              <a:rPr lang="en-AU" sz="1600" dirty="0"/>
              <a:t>define rules to control costs, by checking cached </a:t>
            </a:r>
          </a:p>
          <a:p>
            <a:r>
              <a:rPr lang="en-AU" sz="1600" dirty="0" smtClean="0"/>
              <a:t>     records </a:t>
            </a:r>
            <a:r>
              <a:rPr lang="en-AU" sz="1600" dirty="0"/>
              <a:t>– before making a decision on repurchasing data records.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1165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DecisionPoint3 Overview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197" y="1625701"/>
            <a:ext cx="86274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/>
              <a:t>Decision Manager </a:t>
            </a:r>
            <a:r>
              <a:rPr lang="en-AU" sz="1600" b="1" dirty="0" smtClean="0"/>
              <a:t>:</a:t>
            </a:r>
          </a:p>
          <a:p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It enables </a:t>
            </a:r>
            <a:r>
              <a:rPr lang="en-AU" sz="1600" dirty="0"/>
              <a:t>the user to create scorecards and policies and draw data through dedicated Decision paths which enable deeper analysis and segmentation of customers.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The </a:t>
            </a:r>
            <a:r>
              <a:rPr lang="en-AU" sz="1600" dirty="0"/>
              <a:t>Decision Manager allows the user to create Decision Models and apply Policy Rules against decision outcomes such as approving or declining a credit application.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Additionally</a:t>
            </a:r>
            <a:r>
              <a:rPr lang="en-AU" sz="1600" dirty="0"/>
              <a:t>, the Decision Manager allows the user to add product offerings and apply terms of business, by way of Strategy Tables.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business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unit of an enterprise can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implement its own risk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strategies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, to account for risks relevant to each unit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this flexibility results in more tailored strategies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across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different business units</a:t>
            </a:r>
          </a:p>
        </p:txBody>
      </p:sp>
    </p:spTree>
    <p:extLst>
      <p:ext uri="{BB962C8B-B14F-4D97-AF65-F5344CB8AC3E}">
        <p14:creationId xmlns:p14="http://schemas.microsoft.com/office/powerpoint/2010/main" xmlns="" val="3997031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DecisionPoint3 Overview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197" y="1625701"/>
            <a:ext cx="8627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/>
              <a:t>Process Manager </a:t>
            </a:r>
            <a:r>
              <a:rPr lang="en-AU" sz="1600" b="1" dirty="0" smtClean="0"/>
              <a:t>:</a:t>
            </a:r>
          </a:p>
          <a:p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IT provides </a:t>
            </a:r>
            <a:r>
              <a:rPr lang="en-AU" sz="1600" dirty="0"/>
              <a:t>the link between </a:t>
            </a:r>
            <a:r>
              <a:rPr lang="en-AU" sz="1600" dirty="0" err="1"/>
              <a:t>DataLink</a:t>
            </a:r>
            <a:r>
              <a:rPr lang="en-AU" sz="1600" dirty="0"/>
              <a:t> Manager and Decision Manager.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The </a:t>
            </a:r>
            <a:r>
              <a:rPr lang="en-AU" sz="1600" dirty="0"/>
              <a:t>user can create Process paths which can incorporate both </a:t>
            </a:r>
            <a:r>
              <a:rPr lang="en-AU" sz="1600" dirty="0" err="1"/>
              <a:t>DataLink</a:t>
            </a:r>
            <a:r>
              <a:rPr lang="en-AU" sz="1600" dirty="0"/>
              <a:t> paths and Decision paths allowing the user to combine the functionality of both modules in a single workflow. 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In </a:t>
            </a:r>
            <a:r>
              <a:rPr lang="en-AU" sz="1600" dirty="0"/>
              <a:t>addition the process paths allow the user to add notifications and documents to the path to alert customers or </a:t>
            </a:r>
            <a:r>
              <a:rPr lang="en-AU" sz="1600" dirty="0" err="1"/>
              <a:t>DecisionPoint</a:t>
            </a:r>
            <a:r>
              <a:rPr lang="en-AU" sz="1600" dirty="0"/>
              <a:t> 3 users as to application progress or send standard letters, for example. 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319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DecisionPoint3 Overview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259" y="1278139"/>
            <a:ext cx="8098971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Benefits </a:t>
            </a:r>
            <a:r>
              <a:rPr lang="en-AU" b="1" dirty="0" smtClean="0"/>
              <a:t>of using DecisionPoint3 Studio </a:t>
            </a:r>
            <a:endParaRPr lang="en-AU" b="1" dirty="0"/>
          </a:p>
          <a:p>
            <a:endParaRPr lang="en-AU" b="1" dirty="0"/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r>
              <a:rPr lang="en-AU" sz="1500" dirty="0">
                <a:latin typeface="Arial" pitchFamily="34" charset="0"/>
                <a:cs typeface="Arial" pitchFamily="34" charset="0"/>
              </a:rPr>
              <a:t>A powerful and user friendly strategy design environment that lets you create and manage data strategies and decision </a:t>
            </a:r>
            <a:r>
              <a:rPr lang="en-AU" sz="1500" dirty="0" smtClean="0">
                <a:latin typeface="Arial" pitchFamily="34" charset="0"/>
                <a:cs typeface="Arial" pitchFamily="34" charset="0"/>
              </a:rPr>
              <a:t>paths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endParaRPr lang="en-AU" sz="15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r>
              <a:rPr lang="en-AU" sz="1500" dirty="0">
                <a:latin typeface="Arial" pitchFamily="34" charset="0"/>
                <a:cs typeface="Arial" pitchFamily="34" charset="0"/>
              </a:rPr>
              <a:t>Define the data you need with the automatic WSDL Generator ‘Your Data strategy’. When the strategy is rolled-out to production, the web service WSDL is automatically </a:t>
            </a:r>
            <a:r>
              <a:rPr lang="en-AU" sz="1500" dirty="0" smtClean="0">
                <a:latin typeface="Arial" pitchFamily="34" charset="0"/>
                <a:cs typeface="Arial" pitchFamily="34" charset="0"/>
              </a:rPr>
              <a:t>generated</a:t>
            </a: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endParaRPr lang="en-AU" sz="15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r>
              <a:rPr lang="en-AU" sz="1500" dirty="0">
                <a:latin typeface="Arial" pitchFamily="34" charset="0"/>
                <a:cs typeface="Arial" pitchFamily="34" charset="0"/>
              </a:rPr>
              <a:t>Derive new characteristics from data using Action Scripting - a powerful scripting language that can be applied to business operations and accompanying </a:t>
            </a:r>
            <a:r>
              <a:rPr lang="en-AU" sz="1500" dirty="0" smtClean="0">
                <a:latin typeface="Arial" pitchFamily="34" charset="0"/>
                <a:cs typeface="Arial" pitchFamily="34" charset="0"/>
              </a:rPr>
              <a:t>calculations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endParaRPr lang="en-AU" sz="15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r>
              <a:rPr lang="en-AU" sz="1500" dirty="0">
                <a:latin typeface="Arial" pitchFamily="34" charset="0"/>
                <a:cs typeface="Arial" pitchFamily="34" charset="0"/>
              </a:rPr>
              <a:t>Streamlined deployment enables an efficient integration process for creating, packaging, and deploying paths into production or test </a:t>
            </a:r>
            <a:r>
              <a:rPr lang="en-AU" sz="1500" dirty="0" smtClean="0">
                <a:latin typeface="Arial" pitchFamily="34" charset="0"/>
                <a:cs typeface="Arial" pitchFamily="34" charset="0"/>
              </a:rPr>
              <a:t>environments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endParaRPr lang="en-AU" sz="15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r>
              <a:rPr lang="en-AU" sz="1500" dirty="0">
                <a:latin typeface="Arial" pitchFamily="34" charset="0"/>
                <a:cs typeface="Arial" pitchFamily="34" charset="0"/>
              </a:rPr>
              <a:t>Don’t re-invent the wheel. With object sharing and re-use, you can define once, share with others - and then </a:t>
            </a:r>
            <a:r>
              <a:rPr lang="en-AU" sz="1500" dirty="0" smtClean="0">
                <a:latin typeface="Arial" pitchFamily="34" charset="0"/>
                <a:cs typeface="Arial" pitchFamily="34" charset="0"/>
              </a:rPr>
              <a:t>re-use</a:t>
            </a: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endParaRPr lang="en-AU" sz="15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</a:pPr>
            <a:r>
              <a:rPr lang="en-AU" sz="1500" dirty="0">
                <a:latin typeface="Arial" pitchFamily="34" charset="0"/>
                <a:cs typeface="Arial" pitchFamily="34" charset="0"/>
              </a:rPr>
              <a:t>Choose which information you share - whether it’s strategy paths, data objects and classes, rules, or actions. You can share this enterprise-wide, or at your discretion.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703025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000" dirty="0" smtClean="0">
                <a:solidFill>
                  <a:srgbClr val="0070C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Thank You</a:t>
            </a:r>
            <a:endParaRPr lang="en-AU" sz="2000" dirty="0">
              <a:solidFill>
                <a:srgbClr val="0070C0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70C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Agenda</a:t>
            </a:r>
            <a:endParaRPr lang="en-US" sz="2000" dirty="0">
              <a:solidFill>
                <a:srgbClr val="0070C0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1658243"/>
              </p:ext>
            </p:extLst>
          </p:nvPr>
        </p:nvGraphicFramePr>
        <p:xfrm>
          <a:off x="2583709" y="2460416"/>
          <a:ext cx="5616475" cy="2060982"/>
        </p:xfrm>
        <a:graphic>
          <a:graphicData uri="http://schemas.openxmlformats.org/drawingml/2006/table">
            <a:tbl>
              <a:tblPr/>
              <a:tblGrid>
                <a:gridCol w="763708"/>
                <a:gridCol w="4852767"/>
              </a:tblGrid>
              <a:tr h="68762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Introduction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620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Training Objectives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42"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-231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DecisionPoint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 Overview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Oval 3"/>
          <p:cNvSpPr>
            <a:spLocks noChangeAspect="1"/>
          </p:cNvSpPr>
          <p:nvPr/>
        </p:nvSpPr>
        <p:spPr>
          <a:xfrm>
            <a:off x="2791515" y="2658243"/>
            <a:ext cx="274320" cy="2743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91515" y="3370750"/>
            <a:ext cx="274320" cy="2743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791515" y="4059777"/>
            <a:ext cx="274320" cy="2743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7" descr="CBE_shado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5270" y="2696861"/>
            <a:ext cx="1616158" cy="1616158"/>
          </a:xfrm>
          <a:prstGeom prst="rect">
            <a:avLst/>
          </a:prstGeom>
          <a:solidFill>
            <a:srgbClr val="FEFCF8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08990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Introduction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08165" y="1103482"/>
            <a:ext cx="8503920" cy="3901068"/>
          </a:xfrm>
        </p:spPr>
        <p:txBody>
          <a:bodyPr/>
          <a:lstStyle/>
          <a:p>
            <a:pPr>
              <a:spcAft>
                <a:spcPts val="300"/>
              </a:spcAft>
            </a:pPr>
            <a:endParaRPr lang="en-US" sz="1200" b="0" dirty="0" smtClean="0"/>
          </a:p>
          <a:p>
            <a:pPr>
              <a:spcAft>
                <a:spcPts val="300"/>
              </a:spcAft>
            </a:pPr>
            <a:endParaRPr lang="en-US" sz="1200" dirty="0"/>
          </a:p>
          <a:p>
            <a:pPr marL="266700" indent="-266700" eaLnBrk="1" hangingPunct="1">
              <a:spcAft>
                <a:spcPct val="0"/>
              </a:spcAft>
              <a:defRPr/>
            </a:pPr>
            <a:r>
              <a:rPr lang="en-AU" b="0" dirty="0" smtClean="0"/>
              <a:t>About </a:t>
            </a:r>
            <a:r>
              <a:rPr lang="en-AU" dirty="0" smtClean="0"/>
              <a:t>Veda</a:t>
            </a:r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b="0" dirty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dirty="0"/>
              <a:t>Veda</a:t>
            </a:r>
            <a:r>
              <a:rPr lang="en-US" b="0" dirty="0"/>
              <a:t> is the largest credit reference agency in </a:t>
            </a:r>
            <a:r>
              <a:rPr lang="en-US" b="0" dirty="0" smtClean="0"/>
              <a:t>Australia</a:t>
            </a:r>
            <a:r>
              <a:rPr lang="en-US" b="0" dirty="0"/>
              <a:t> and New Zealand</a:t>
            </a:r>
            <a:r>
              <a:rPr lang="en-US" b="0" dirty="0" smtClean="0"/>
              <a:t>. </a:t>
            </a:r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b="0" dirty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b="0" dirty="0" smtClean="0"/>
              <a:t>It provides Credit Reporting, Credit </a:t>
            </a:r>
            <a:r>
              <a:rPr lang="en-US" b="0" dirty="0"/>
              <a:t>S</a:t>
            </a:r>
            <a:r>
              <a:rPr lang="en-US" b="0" dirty="0" smtClean="0"/>
              <a:t>coring</a:t>
            </a:r>
            <a:r>
              <a:rPr lang="en-US" b="0" dirty="0"/>
              <a:t>, and </a:t>
            </a:r>
            <a:r>
              <a:rPr lang="en-US" b="0" dirty="0" smtClean="0"/>
              <a:t>Marketing </a:t>
            </a:r>
            <a:r>
              <a:rPr lang="en-US" b="0" dirty="0"/>
              <a:t>analytics services</a:t>
            </a:r>
            <a:r>
              <a:rPr lang="en-US" b="0" dirty="0" smtClean="0"/>
              <a:t>.</a:t>
            </a:r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b="0" dirty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b="0" dirty="0" smtClean="0"/>
              <a:t>Largest</a:t>
            </a:r>
            <a:r>
              <a:rPr lang="en-US" b="0" dirty="0"/>
              <a:t>, most comprehensive and current data source in Australia and New </a:t>
            </a:r>
            <a:r>
              <a:rPr lang="en-US" b="0" dirty="0" smtClean="0"/>
              <a:t>Zealand.</a:t>
            </a:r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b="0" dirty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b="0" dirty="0"/>
              <a:t>Veda has international footprint in Singapore, Malaysia, Cambodia and Saudi Arabia.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b="0" dirty="0" smtClean="0"/>
          </a:p>
          <a:p>
            <a:pPr marL="266700" indent="-266700" eaLnBrk="1" hangingPunct="1">
              <a:spcAft>
                <a:spcPct val="0"/>
              </a:spcAft>
              <a:defRPr/>
            </a:pPr>
            <a:endParaRPr lang="en-AU" dirty="0" smtClean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b="0" dirty="0" smtClean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b="0" dirty="0"/>
          </a:p>
          <a:p>
            <a:pPr>
              <a:spcAft>
                <a:spcPts val="300"/>
              </a:spcAft>
            </a:pPr>
            <a:endParaRPr lang="en-US" sz="1200" dirty="0" smtClean="0"/>
          </a:p>
          <a:p>
            <a:pPr>
              <a:spcAft>
                <a:spcPts val="300"/>
              </a:spcAft>
            </a:pPr>
            <a:endParaRPr lang="en-US" sz="2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Introduction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08165" y="1103482"/>
            <a:ext cx="8503920" cy="5439951"/>
          </a:xfrm>
        </p:spPr>
        <p:txBody>
          <a:bodyPr/>
          <a:lstStyle/>
          <a:p>
            <a:pPr>
              <a:spcAft>
                <a:spcPts val="300"/>
              </a:spcAft>
            </a:pPr>
            <a:endParaRPr lang="en-US" sz="1200" b="0" dirty="0" smtClean="0"/>
          </a:p>
          <a:p>
            <a:pPr>
              <a:spcAft>
                <a:spcPts val="300"/>
              </a:spcAft>
            </a:pPr>
            <a:endParaRPr lang="en-US" sz="1200" dirty="0"/>
          </a:p>
          <a:p>
            <a:pPr marL="266700" indent="-266700" eaLnBrk="1" hangingPunct="1">
              <a:spcAft>
                <a:spcPct val="0"/>
              </a:spcAft>
              <a:defRPr/>
            </a:pPr>
            <a:r>
              <a:rPr lang="en-AU" b="0" dirty="0" smtClean="0"/>
              <a:t>About </a:t>
            </a:r>
            <a:r>
              <a:rPr lang="en-AU" dirty="0" smtClean="0"/>
              <a:t>DecisionPoint3</a:t>
            </a:r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b="0" dirty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AU" b="0" dirty="0"/>
              <a:t>DecisionPoint 3 is Veda’s 3rd generation decisioning system, designed to help </a:t>
            </a:r>
            <a:r>
              <a:rPr lang="en-AU" b="0" dirty="0" smtClean="0"/>
              <a:t>Veda’s customers </a:t>
            </a:r>
            <a:r>
              <a:rPr lang="en-AU" b="0" dirty="0"/>
              <a:t>automate their decisioning process - to enable fast but accurate decisions. </a:t>
            </a:r>
            <a:endParaRPr lang="en-AU" b="0" dirty="0" smtClean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b="0" dirty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AU" b="0" dirty="0" err="1" smtClean="0"/>
              <a:t>DecisionPoint</a:t>
            </a:r>
            <a:r>
              <a:rPr lang="en-AU" b="0" dirty="0" smtClean="0"/>
              <a:t> </a:t>
            </a:r>
            <a:r>
              <a:rPr lang="en-AU" b="0" dirty="0"/>
              <a:t>3 allows a clients’ business team to drive decisioning policies, strategies and rules through the framework of a strategy design studio (DecisionPoint 3 Studio</a:t>
            </a:r>
            <a:r>
              <a:rPr lang="en-AU" b="0" dirty="0" smtClean="0"/>
              <a:t>).</a:t>
            </a:r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DecisionPoint 3 is a risk data and bureau management solution which helps the business to create a complete picture of the customer through information gathering and data modelling to provide better informed credit decisions. Everyday decisions can be improved for questions such as: </a:t>
            </a:r>
          </a:p>
          <a:p>
            <a:pPr marL="517525" lvl="1" indent="-285750">
              <a:buFont typeface="Wingdings" panose="05000000000000000000" pitchFamily="2" charset="2"/>
              <a:buChar char="ü"/>
            </a:pPr>
            <a:r>
              <a:rPr lang="en-AU" b="0" dirty="0" smtClean="0"/>
              <a:t>Should </a:t>
            </a:r>
            <a:r>
              <a:rPr lang="en-AU" b="0" dirty="0"/>
              <a:t>I increase the customer’s credit limit? </a:t>
            </a:r>
          </a:p>
          <a:p>
            <a:pPr marL="517525" lvl="1" indent="-285750">
              <a:buFont typeface="Wingdings" panose="05000000000000000000" pitchFamily="2" charset="2"/>
              <a:buChar char="ü"/>
            </a:pPr>
            <a:r>
              <a:rPr lang="en-AU" b="0" dirty="0" smtClean="0"/>
              <a:t>Should </a:t>
            </a:r>
            <a:r>
              <a:rPr lang="en-AU" b="0" dirty="0"/>
              <a:t>I offer the customer a new loan account? </a:t>
            </a:r>
          </a:p>
          <a:p>
            <a:pPr marL="517525" lvl="1" indent="-285750">
              <a:buFont typeface="Wingdings" panose="05000000000000000000" pitchFamily="2" charset="2"/>
              <a:buChar char="ü"/>
            </a:pPr>
            <a:r>
              <a:rPr lang="en-AU" b="0" dirty="0" smtClean="0"/>
              <a:t>Should </a:t>
            </a:r>
            <a:r>
              <a:rPr lang="en-AU" b="0" dirty="0"/>
              <a:t>I add a credit card facility to the customer’s account? </a:t>
            </a:r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dirty="0" smtClean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b="0" dirty="0" smtClean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b="0" dirty="0"/>
          </a:p>
          <a:p>
            <a:pPr>
              <a:spcAft>
                <a:spcPts val="300"/>
              </a:spcAft>
            </a:pPr>
            <a:endParaRPr lang="en-US" sz="1200" dirty="0" smtClean="0"/>
          </a:p>
          <a:p>
            <a:pPr>
              <a:spcAft>
                <a:spcPts val="300"/>
              </a:spcAft>
            </a:pPr>
            <a:endParaRPr lang="en-US" sz="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89823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Training Objectives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08165" y="1103482"/>
            <a:ext cx="8503920" cy="3701013"/>
          </a:xfrm>
        </p:spPr>
        <p:txBody>
          <a:bodyPr/>
          <a:lstStyle/>
          <a:p>
            <a:pPr>
              <a:spcAft>
                <a:spcPts val="300"/>
              </a:spcAft>
            </a:pPr>
            <a:endParaRPr lang="en-US" sz="1200" b="0" dirty="0" smtClean="0"/>
          </a:p>
          <a:p>
            <a:pPr>
              <a:spcAft>
                <a:spcPts val="300"/>
              </a:spcAft>
            </a:pPr>
            <a:endParaRPr lang="en-US" sz="1200" dirty="0"/>
          </a:p>
          <a:p>
            <a:pPr marL="266700" indent="-266700" eaLnBrk="1" hangingPunct="1">
              <a:spcAft>
                <a:spcPct val="0"/>
              </a:spcAft>
              <a:defRPr/>
            </a:pPr>
            <a:r>
              <a:rPr lang="en-AU" b="0" dirty="0" smtClean="0"/>
              <a:t>Training Objectives are as below - </a:t>
            </a:r>
            <a:endParaRPr lang="en-AU" dirty="0" smtClean="0"/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AU" b="0" dirty="0"/>
          </a:p>
          <a:p>
            <a:pPr lvl="1"/>
            <a:r>
              <a:rPr lang="en-AU" dirty="0" smtClean="0"/>
              <a:t>Understanding the concepts around DecisionPoint3 product</a:t>
            </a:r>
          </a:p>
          <a:p>
            <a:pPr lvl="1"/>
            <a:r>
              <a:rPr lang="en-AU" dirty="0" smtClean="0"/>
              <a:t>Setup and configure the DP3 product</a:t>
            </a:r>
          </a:p>
          <a:p>
            <a:pPr lvl="1"/>
            <a:r>
              <a:rPr lang="en-AU" dirty="0" smtClean="0"/>
              <a:t>Perform Data </a:t>
            </a:r>
            <a:r>
              <a:rPr lang="en-AU" dirty="0"/>
              <a:t>Modelling, Scripting &amp; Building </a:t>
            </a:r>
            <a:r>
              <a:rPr lang="en-AU" dirty="0" err="1"/>
              <a:t>DataLink</a:t>
            </a:r>
            <a:r>
              <a:rPr lang="en-AU" dirty="0"/>
              <a:t> </a:t>
            </a:r>
            <a:r>
              <a:rPr lang="en-AU" dirty="0" smtClean="0"/>
              <a:t>Paths</a:t>
            </a:r>
          </a:p>
          <a:p>
            <a:pPr lvl="1"/>
            <a:r>
              <a:rPr lang="en-AU" dirty="0" smtClean="0"/>
              <a:t>Building Decision </a:t>
            </a:r>
            <a:r>
              <a:rPr lang="en-AU" dirty="0"/>
              <a:t>Paths &amp; Process Paths</a:t>
            </a:r>
            <a:endParaRPr lang="en-AU" dirty="0" smtClean="0"/>
          </a:p>
          <a:p>
            <a:pPr lvl="1"/>
            <a:r>
              <a:rPr lang="en-AU" dirty="0" smtClean="0"/>
              <a:t>Packaging </a:t>
            </a:r>
            <a:r>
              <a:rPr lang="en-AU" dirty="0"/>
              <a:t>and Publishing Business Services</a:t>
            </a:r>
          </a:p>
          <a:p>
            <a:pPr lvl="1"/>
            <a:r>
              <a:rPr lang="en-AU" dirty="0"/>
              <a:t>Create paths using all </a:t>
            </a:r>
            <a:r>
              <a:rPr lang="en-AU" dirty="0" smtClean="0"/>
              <a:t>available path objects</a:t>
            </a:r>
          </a:p>
          <a:p>
            <a:pPr lvl="1"/>
            <a:r>
              <a:rPr lang="en-AU" dirty="0" smtClean="0"/>
              <a:t>Getting familiar to Connectors</a:t>
            </a:r>
            <a:r>
              <a:rPr lang="en-AU" dirty="0"/>
              <a:t>, Trade Credit Solution</a:t>
            </a:r>
          </a:p>
          <a:p>
            <a:pPr marL="266700" indent="-26670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AU" b="0" dirty="0" smtClean="0"/>
              <a:t>Develop and deploy DP3 Solution</a:t>
            </a:r>
            <a:endParaRPr lang="en-AU" b="0" dirty="0"/>
          </a:p>
          <a:p>
            <a:pPr>
              <a:spcAft>
                <a:spcPts val="300"/>
              </a:spcAft>
            </a:pPr>
            <a:endParaRPr lang="en-US" sz="1200" dirty="0" smtClean="0"/>
          </a:p>
          <a:p>
            <a:pPr>
              <a:spcAft>
                <a:spcPts val="300"/>
              </a:spcAft>
            </a:pPr>
            <a:endParaRPr lang="en-US" sz="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47999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DecisionPoint3 Overview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68313" y="1700808"/>
            <a:ext cx="3167583" cy="46085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5525" indent="-2286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17625" indent="-2286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1463" indent="-2286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 smtClean="0"/>
              <a:t>DecisionPoint</a:t>
            </a:r>
            <a:r>
              <a:rPr lang="en-AU" dirty="0" smtClean="0"/>
              <a:t> 3 tools:</a:t>
            </a:r>
          </a:p>
          <a:p>
            <a:pPr lvl="1"/>
            <a:r>
              <a:rPr lang="en-AU" dirty="0" smtClean="0"/>
              <a:t>Studio</a:t>
            </a:r>
          </a:p>
          <a:p>
            <a:pPr lvl="1"/>
            <a:r>
              <a:rPr lang="en-AU" dirty="0" smtClean="0"/>
              <a:t>Solution Server</a:t>
            </a:r>
          </a:p>
          <a:p>
            <a:pPr lvl="1"/>
            <a:r>
              <a:rPr lang="en-AU" dirty="0" smtClean="0"/>
              <a:t>Business Service Manager</a:t>
            </a:r>
          </a:p>
          <a:p>
            <a:pPr lvl="1"/>
            <a:r>
              <a:rPr lang="en-AU" dirty="0" smtClean="0"/>
              <a:t>Case manager </a:t>
            </a:r>
          </a:p>
          <a:p>
            <a:pPr lvl="1"/>
            <a:r>
              <a:rPr lang="en-AU" dirty="0" smtClean="0"/>
              <a:t>Case Manager Management Console</a:t>
            </a:r>
          </a:p>
          <a:p>
            <a:endParaRPr lang="en-AU" dirty="0" smtClean="0"/>
          </a:p>
          <a:p>
            <a:r>
              <a:rPr lang="en-AU" dirty="0" err="1" smtClean="0"/>
              <a:t>DecisonPoint</a:t>
            </a:r>
            <a:r>
              <a:rPr lang="en-AU" dirty="0" smtClean="0"/>
              <a:t> 3 Studio allows the user to design Solutions in line with their credit risk strategies in order to retrieve data and make decisions for credit applications</a:t>
            </a:r>
          </a:p>
          <a:p>
            <a:endParaRPr lang="en-AU" dirty="0" smtClean="0"/>
          </a:p>
          <a:p>
            <a:pPr lvl="1"/>
            <a:r>
              <a:rPr lang="en-AU" dirty="0" err="1" smtClean="0"/>
              <a:t>DataLink</a:t>
            </a:r>
            <a:r>
              <a:rPr lang="en-AU" dirty="0" smtClean="0"/>
              <a:t> Manager</a:t>
            </a:r>
          </a:p>
          <a:p>
            <a:pPr lvl="1"/>
            <a:r>
              <a:rPr lang="en-AU" dirty="0" smtClean="0"/>
              <a:t>Decision Manager</a:t>
            </a:r>
          </a:p>
          <a:p>
            <a:pPr lvl="1"/>
            <a:r>
              <a:rPr lang="en-AU" dirty="0" smtClean="0"/>
              <a:t>Process Manager</a:t>
            </a:r>
          </a:p>
          <a:p>
            <a:pPr lvl="1"/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2408" y="2244843"/>
            <a:ext cx="4932040" cy="308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1768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DecisionPoint3 Overview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68313" y="1700808"/>
            <a:ext cx="3167583" cy="46085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5525" indent="-2286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17625" indent="-2286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1463" indent="-2286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 smtClean="0"/>
              <a:t>DecisionPoint</a:t>
            </a:r>
            <a:r>
              <a:rPr lang="en-AU" dirty="0" smtClean="0"/>
              <a:t> 3 tools:</a:t>
            </a:r>
          </a:p>
          <a:p>
            <a:pPr lvl="1"/>
            <a:r>
              <a:rPr lang="en-AU" dirty="0" smtClean="0"/>
              <a:t>Studio</a:t>
            </a:r>
          </a:p>
          <a:p>
            <a:pPr lvl="1"/>
            <a:r>
              <a:rPr lang="en-AU" dirty="0" smtClean="0"/>
              <a:t>Solution Server</a:t>
            </a:r>
          </a:p>
          <a:p>
            <a:pPr lvl="1"/>
            <a:r>
              <a:rPr lang="en-AU" dirty="0" smtClean="0"/>
              <a:t>Business Service Manager</a:t>
            </a:r>
          </a:p>
          <a:p>
            <a:pPr lvl="1"/>
            <a:r>
              <a:rPr lang="en-AU" dirty="0" smtClean="0"/>
              <a:t>Case manager </a:t>
            </a:r>
          </a:p>
          <a:p>
            <a:pPr lvl="1"/>
            <a:r>
              <a:rPr lang="en-AU" dirty="0" smtClean="0"/>
              <a:t>Case Manager Management Console</a:t>
            </a:r>
          </a:p>
          <a:p>
            <a:endParaRPr lang="en-AU" dirty="0" smtClean="0"/>
          </a:p>
          <a:p>
            <a:r>
              <a:rPr lang="en-AU" dirty="0" err="1" smtClean="0"/>
              <a:t>DecisonPoint</a:t>
            </a:r>
            <a:r>
              <a:rPr lang="en-AU" dirty="0" smtClean="0"/>
              <a:t> 3 Studio allows the user to design Solutions in line with their credit risk strategies in order to retrieve data and make decisions for credit applications</a:t>
            </a:r>
          </a:p>
          <a:p>
            <a:endParaRPr lang="en-AU" dirty="0" smtClean="0"/>
          </a:p>
          <a:p>
            <a:pPr lvl="1"/>
            <a:r>
              <a:rPr lang="en-AU" dirty="0" err="1" smtClean="0"/>
              <a:t>DataLink</a:t>
            </a:r>
            <a:r>
              <a:rPr lang="en-AU" dirty="0" smtClean="0"/>
              <a:t> Manager</a:t>
            </a:r>
          </a:p>
          <a:p>
            <a:pPr lvl="1"/>
            <a:r>
              <a:rPr lang="en-AU" dirty="0" smtClean="0"/>
              <a:t>Decision Manager</a:t>
            </a:r>
          </a:p>
          <a:p>
            <a:pPr lvl="1"/>
            <a:r>
              <a:rPr lang="en-AU" dirty="0" smtClean="0"/>
              <a:t>Process Manager</a:t>
            </a:r>
          </a:p>
          <a:p>
            <a:pPr lvl="1"/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2408" y="2244843"/>
            <a:ext cx="4932040" cy="308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3139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DecisionPoint3 Overview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197" y="1625701"/>
            <a:ext cx="86274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latin typeface="Arial" pitchFamily="34" charset="0"/>
                <a:cs typeface="Arial" pitchFamily="34" charset="0"/>
              </a:rPr>
              <a:t>DecisionPoint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3 is made up of three modules: </a:t>
            </a:r>
            <a:endParaRPr lang="en-AU" sz="1600" dirty="0" smtClean="0">
              <a:latin typeface="Arial" pitchFamily="34" charset="0"/>
              <a:cs typeface="Arial" pitchFamily="34" charset="0"/>
            </a:endParaRPr>
          </a:p>
          <a:p>
            <a:endParaRPr lang="en-AU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DataLink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Manager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 smtClean="0">
                <a:latin typeface="Arial" pitchFamily="34" charset="0"/>
                <a:cs typeface="Arial" pitchFamily="34" charset="0"/>
              </a:rPr>
              <a:t>Decision Manager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 smtClean="0">
                <a:latin typeface="Arial" pitchFamily="34" charset="0"/>
                <a:cs typeface="Arial" pitchFamily="34" charset="0"/>
              </a:rPr>
              <a:t>Process Manager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600" dirty="0">
              <a:latin typeface="Arial" pitchFamily="34" charset="0"/>
              <a:cs typeface="Arial" pitchFamily="34" charset="0"/>
            </a:endParaRPr>
          </a:p>
          <a:p>
            <a:r>
              <a:rPr lang="en-AU" sz="16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can elect to implement all, a combination, or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just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one of these components with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existing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decisioning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or workflow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engine.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374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Arial"/>
                <a:ea typeface="ＭＳ Ｐゴシック" pitchFamily="34" charset="-128"/>
                <a:cs typeface="ＭＳ Ｐゴシック" pitchFamily="-112" charset="-128"/>
              </a:rPr>
              <a:t>DecisionPoint3 Overview</a:t>
            </a:r>
            <a:endParaRPr sz="1800" dirty="0" smtClean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197" y="1625701"/>
            <a:ext cx="86274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latin typeface="Arial" pitchFamily="34" charset="0"/>
                <a:cs typeface="Arial" pitchFamily="34" charset="0"/>
              </a:rPr>
              <a:t>DecisionPoint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3 is made up of three modules: </a:t>
            </a:r>
            <a:endParaRPr lang="en-AU" sz="1600" dirty="0" smtClean="0">
              <a:latin typeface="Arial" pitchFamily="34" charset="0"/>
              <a:cs typeface="Arial" pitchFamily="34" charset="0"/>
            </a:endParaRPr>
          </a:p>
          <a:p>
            <a:endParaRPr lang="en-AU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DataLink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Manager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 smtClean="0">
                <a:latin typeface="Arial" pitchFamily="34" charset="0"/>
                <a:cs typeface="Arial" pitchFamily="34" charset="0"/>
              </a:rPr>
              <a:t>Decision Manager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 smtClean="0">
                <a:latin typeface="Arial" pitchFamily="34" charset="0"/>
                <a:cs typeface="Arial" pitchFamily="34" charset="0"/>
              </a:rPr>
              <a:t>Process Manager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600" dirty="0">
              <a:latin typeface="Arial" pitchFamily="34" charset="0"/>
              <a:cs typeface="Arial" pitchFamily="34" charset="0"/>
            </a:endParaRPr>
          </a:p>
          <a:p>
            <a:r>
              <a:rPr lang="en-AU" sz="16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can elect to implement all, a combination, or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just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one of these components with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existing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decisioning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or workflow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engine.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336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heme/theme1.xml><?xml version="1.0" encoding="utf-8"?>
<a:theme xmlns:a="http://schemas.openxmlformats.org/drawingml/2006/main" name="Capgemini_NA_Template_2012">
  <a:themeElements>
    <a:clrScheme name="Custom 7">
      <a:dk1>
        <a:sysClr val="windowText" lastClr="000000"/>
      </a:dk1>
      <a:lt1>
        <a:sysClr val="window" lastClr="FFFFFF"/>
      </a:lt1>
      <a:dk2>
        <a:srgbClr val="969696"/>
      </a:dk2>
      <a:lt2>
        <a:srgbClr val="C0C0C0"/>
      </a:lt2>
      <a:accent1>
        <a:srgbClr val="263147"/>
      </a:accent1>
      <a:accent2>
        <a:srgbClr val="009ACC"/>
      </a:accent2>
      <a:accent3>
        <a:srgbClr val="6A9529"/>
      </a:accent3>
      <a:accent4>
        <a:srgbClr val="40B3D6"/>
      </a:accent4>
      <a:accent5>
        <a:srgbClr val="E47E1A"/>
      </a:accent5>
      <a:accent6>
        <a:srgbClr val="7FCCE3"/>
      </a:accent6>
      <a:hlink>
        <a:srgbClr val="AC2B37"/>
      </a:hlink>
      <a:folHlink>
        <a:srgbClr val="762C7C"/>
      </a:folHlink>
    </a:clrScheme>
    <a:fontScheme name="Capgemini_NA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2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BE15E78BCDE499C623EB78B9EDD81" ma:contentTypeVersion="0" ma:contentTypeDescription="Create a new document." ma:contentTypeScope="" ma:versionID="ffbe91b04dfa5b55a4549632d1c4019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3FA592-72AF-4FF1-9B4A-8C725D4AB184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4873190-1105-449A-849A-EC0366B504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02CC4DE-728E-4BB5-A3A3-38965D5DF9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8947</TotalTime>
  <Words>830</Words>
  <Application>Microsoft Office PowerPoint</Application>
  <PresentationFormat>On-screen Show (4:3)</PresentationFormat>
  <Paragraphs>141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Capgemini_NA_Template_2012</vt:lpstr>
      <vt:lpstr>think-cell Slide</vt:lpstr>
      <vt:lpstr>  DecisionPoint-3 Training  Day 1 November 2013</vt:lpstr>
      <vt:lpstr>Agenda</vt:lpstr>
      <vt:lpstr>Introduction</vt:lpstr>
      <vt:lpstr>Introduction</vt:lpstr>
      <vt:lpstr>Training Objectives</vt:lpstr>
      <vt:lpstr>DecisionPoint3 Overview</vt:lpstr>
      <vt:lpstr>DecisionPoint3 Overview</vt:lpstr>
      <vt:lpstr>DecisionPoint3 Overview</vt:lpstr>
      <vt:lpstr>DecisionPoint3 Overview</vt:lpstr>
      <vt:lpstr>DecisionPoint3 Overview</vt:lpstr>
      <vt:lpstr>DecisionPoint3 Overview</vt:lpstr>
      <vt:lpstr>DecisionPoint3 Overview</vt:lpstr>
      <vt:lpstr>DecisionPoint3 Overview</vt:lpstr>
      <vt:lpstr>Thank You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2 Lines Maximum</dc:title>
  <dc:creator>Martha Finklea</dc:creator>
  <cp:lastModifiedBy>ankitkot</cp:lastModifiedBy>
  <cp:revision>349</cp:revision>
  <dcterms:created xsi:type="dcterms:W3CDTF">2012-07-20T16:32:03Z</dcterms:created>
  <dcterms:modified xsi:type="dcterms:W3CDTF">2017-05-31T05:08:13Z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0x01010059ABE15E78BCDE499C623EB78B9EDD81</vt:lpwstr>
  </property>
</Properties>
</file>