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Employee_Dataset%20Pavithr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Pavithra.xlsx]Sheet3!PivotTable1</c:name>
    <c:fmtId val="-1"/>
  </c:pivotSource>
  <c:chart>
    <c:autoTitleDeleted val="0"/>
    <c:pivotFmts>
      <c:pivotFmt>
        <c:idx val="0"/>
        <c:marker>
          <c:symbol val="none"/>
        </c:marker>
        <c:dLbl>
          <c:idx val="0"/>
          <c:delete val="1"/>
          <c:extLst>
            <c:ext xmlns:c15="http://schemas.microsoft.com/office/drawing/2012/chart" uri="{CE6537A1-D6FC-4f65-9D91-7224C49458BB}"/>
          </c:extLst>
        </c:dLbl>
      </c:pivotFmt>
      <c:pivotFmt>
        <c:idx val="1"/>
        <c:marker>
          <c:symbol val="none"/>
        </c:marker>
        <c:dLbl>
          <c:idx val="0"/>
          <c:delete val="1"/>
          <c:extLst>
            <c:ext xmlns:c15="http://schemas.microsoft.com/office/drawing/2012/chart" uri="{CE6537A1-D6FC-4f65-9D91-7224C49458BB}"/>
          </c:extLst>
        </c:dLbl>
      </c:pivotFmt>
      <c:pivotFmt>
        <c:idx val="2"/>
        <c:marker>
          <c:symbol val="none"/>
        </c:marker>
        <c:dLbl>
          <c:idx val="0"/>
          <c:delete val="1"/>
          <c:extLst>
            <c:ext xmlns:c15="http://schemas.microsoft.com/office/drawing/2012/chart" uri="{CE6537A1-D6FC-4f65-9D91-7224C49458BB}"/>
          </c:extLst>
        </c:dLbl>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Count of Salary</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Sheet3!$B$5:$B$19</c:f>
              <c:numCache>
                <c:formatCode>General</c:formatCode>
                <c:ptCount val="14"/>
                <c:pt idx="0">
                  <c:v>19</c:v>
                </c:pt>
                <c:pt idx="1">
                  <c:v>21</c:v>
                </c:pt>
                <c:pt idx="2">
                  <c:v>13</c:v>
                </c:pt>
                <c:pt idx="3">
                  <c:v>12</c:v>
                </c:pt>
                <c:pt idx="4">
                  <c:v>17</c:v>
                </c:pt>
                <c:pt idx="5">
                  <c:v>10</c:v>
                </c:pt>
                <c:pt idx="6">
                  <c:v>7</c:v>
                </c:pt>
                <c:pt idx="7">
                  <c:v>17</c:v>
                </c:pt>
                <c:pt idx="8">
                  <c:v>13</c:v>
                </c:pt>
                <c:pt idx="9">
                  <c:v>9</c:v>
                </c:pt>
                <c:pt idx="10">
                  <c:v>16</c:v>
                </c:pt>
                <c:pt idx="11">
                  <c:v>16</c:v>
                </c:pt>
                <c:pt idx="12">
                  <c:v>19</c:v>
                </c:pt>
              </c:numCache>
            </c:numRef>
          </c:val>
          <c:extLst>
            <c:ext xmlns:c16="http://schemas.microsoft.com/office/drawing/2014/chart" uri="{C3380CC4-5D6E-409C-BE32-E72D297353CC}">
              <c16:uniqueId val="{00000000-A549-D04E-A952-7994A7F2B724}"/>
            </c:ext>
          </c:extLst>
        </c:ser>
        <c:ser>
          <c:idx val="1"/>
          <c:order val="1"/>
          <c:tx>
            <c:strRef>
              <c:f>Sheet3!$C$3:$C$4</c:f>
              <c:strCache>
                <c:ptCount val="1"/>
                <c:pt idx="0">
                  <c:v>Count of Employee type</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Sheet3!$C$5:$C$19</c:f>
              <c:numCache>
                <c:formatCode>General</c:formatCode>
                <c:ptCount val="14"/>
                <c:pt idx="0">
                  <c:v>20</c:v>
                </c:pt>
                <c:pt idx="1">
                  <c:v>21</c:v>
                </c:pt>
                <c:pt idx="2">
                  <c:v>13</c:v>
                </c:pt>
                <c:pt idx="3">
                  <c:v>12</c:v>
                </c:pt>
                <c:pt idx="4">
                  <c:v>18</c:v>
                </c:pt>
                <c:pt idx="5">
                  <c:v>10</c:v>
                </c:pt>
                <c:pt idx="6">
                  <c:v>8</c:v>
                </c:pt>
                <c:pt idx="7">
                  <c:v>18</c:v>
                </c:pt>
                <c:pt idx="8">
                  <c:v>15</c:v>
                </c:pt>
                <c:pt idx="9">
                  <c:v>9</c:v>
                </c:pt>
                <c:pt idx="10">
                  <c:v>16</c:v>
                </c:pt>
                <c:pt idx="11">
                  <c:v>17</c:v>
                </c:pt>
                <c:pt idx="12">
                  <c:v>19</c:v>
                </c:pt>
              </c:numCache>
            </c:numRef>
          </c:val>
          <c:extLst>
            <c:ext xmlns:c16="http://schemas.microsoft.com/office/drawing/2014/chart" uri="{C3380CC4-5D6E-409C-BE32-E72D297353CC}">
              <c16:uniqueId val="{00000001-A549-D04E-A952-7994A7F2B724}"/>
            </c:ext>
          </c:extLst>
        </c:ser>
        <c:dLbls>
          <c:showLegendKey val="0"/>
          <c:showVal val="0"/>
          <c:showCatName val="0"/>
          <c:showSerName val="0"/>
          <c:showPercent val="0"/>
          <c:showBubbleSize val="0"/>
        </c:dLbls>
        <c:gapWidth val="150"/>
        <c:axId val="48055040"/>
        <c:axId val="48056576"/>
      </c:barChart>
      <c:catAx>
        <c:axId val="48055040"/>
        <c:scaling>
          <c:orientation val="minMax"/>
        </c:scaling>
        <c:delete val="0"/>
        <c:axPos val="b"/>
        <c:numFmt formatCode="General" sourceLinked="0"/>
        <c:majorTickMark val="out"/>
        <c:minorTickMark val="none"/>
        <c:tickLblPos val="nextTo"/>
        <c:crossAx val="48056576"/>
        <c:crosses val="autoZero"/>
        <c:auto val="1"/>
        <c:lblAlgn val="ctr"/>
        <c:lblOffset val="100"/>
        <c:noMultiLvlLbl val="0"/>
      </c:catAx>
      <c:valAx>
        <c:axId val="48056576"/>
        <c:scaling>
          <c:orientation val="minMax"/>
        </c:scaling>
        <c:delete val="0"/>
        <c:axPos val="l"/>
        <c:majorGridlines/>
        <c:numFmt formatCode="General" sourceLinked="1"/>
        <c:majorTickMark val="out"/>
        <c:minorTickMark val="none"/>
        <c:tickLblPos val="nextTo"/>
        <c:crossAx val="48055040"/>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hyperlink" Target="https://help.openai.com/en/articles/5722486-how-your-data-is-used-to-improve-model-performance" TargetMode="External"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S.Pavithra</a:t>
            </a:r>
            <a:endParaRPr lang="en-US" sz="2400" dirty="0"/>
          </a:p>
          <a:p>
            <a:r>
              <a:rPr lang="en-US" sz="2400" dirty="0"/>
              <a:t>REGISTER NO:</a:t>
            </a:r>
            <a:r>
              <a:rPr lang="en-GB" sz="2400" dirty="0"/>
              <a:t>312204820</a:t>
            </a:r>
            <a:endParaRPr lang="en-US" sz="2400" dirty="0"/>
          </a:p>
          <a:p>
            <a:r>
              <a:rPr lang="en-US" sz="2400" dirty="0"/>
              <a:t>DEPARTMENT:</a:t>
            </a:r>
            <a:r>
              <a:rPr lang="en-GB" sz="2400" dirty="0"/>
              <a:t>Commerce</a:t>
            </a:r>
            <a:endParaRPr lang="en-US" sz="2400" dirty="0"/>
          </a:p>
          <a:p>
            <a:r>
              <a:rPr lang="en-US" sz="2400" dirty="0"/>
              <a:t>COLLEGE</a:t>
            </a:r>
            <a:r>
              <a:rPr lang="en-GB" sz="2400" dirty="0"/>
              <a:t>: </a:t>
            </a:r>
            <a:r>
              <a:rPr lang="en-GB" sz="2400" dirty="0" err="1"/>
              <a:t>Thirumurugan</a:t>
            </a:r>
            <a:r>
              <a:rPr lang="en-GB" sz="2400" dirty="0"/>
              <a:t> Arts and Science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C5F3F46-1A48-425B-EC32-04E9C308AEB9}"/>
              </a:ext>
            </a:extLst>
          </p:cNvPr>
          <p:cNvSpPr txBox="1"/>
          <p:nvPr/>
        </p:nvSpPr>
        <p:spPr>
          <a:xfrm>
            <a:off x="523875" y="1698604"/>
            <a:ext cx="6107906" cy="3139321"/>
          </a:xfrm>
          <a:prstGeom prst="rect">
            <a:avLst/>
          </a:prstGeom>
          <a:noFill/>
        </p:spPr>
        <p:txBody>
          <a:bodyPr wrap="square">
            <a:spAutoFit/>
          </a:bodyPr>
          <a:lstStyle/>
          <a:p>
            <a:r>
              <a:rPr lang="en-GB"/>
              <a:t>Our modeling approach involves analyzing the dataset to identify key patterns and discrepancies between the count of salaries and employee types across various departments. We employ statistical and visualization techniques to uncover insights related to staffing levels and resource distribution. This model helps in understanding areas with potential imbalances or inefficiencies, enabling organizations to make informed decisions on workforce planning, budget allocation, and departmental adjustments to enhance overall operational effectiveness.</a:t>
            </a:r>
          </a:p>
          <a:p>
            <a:r>
              <a:rPr lang="en-GB"/>
              <a:t>Get smarter responses, upload files and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DD582FF2-483F-FE3E-BABA-E882C2CB83CC}"/>
              </a:ext>
            </a:extLst>
          </p:cNvPr>
          <p:cNvGraphicFramePr>
            <a:graphicFrameLocks/>
          </p:cNvGraphicFramePr>
          <p:nvPr>
            <p:extLst>
              <p:ext uri="{D42A27DB-BD31-4B8C-83A1-F6EECF244321}">
                <p14:modId xmlns:p14="http://schemas.microsoft.com/office/powerpoint/2010/main" val="1204142895"/>
              </p:ext>
            </p:extLst>
          </p:nvPr>
        </p:nvGraphicFramePr>
        <p:xfrm>
          <a:off x="755332" y="1695450"/>
          <a:ext cx="4552950" cy="269855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B43669-012B-079F-740D-0B73E4F2A5C4}"/>
              </a:ext>
            </a:extLst>
          </p:cNvPr>
          <p:cNvSpPr txBox="1"/>
          <p:nvPr/>
        </p:nvSpPr>
        <p:spPr>
          <a:xfrm>
            <a:off x="470297" y="1601866"/>
            <a:ext cx="6107906" cy="2585323"/>
          </a:xfrm>
          <a:prstGeom prst="rect">
            <a:avLst/>
          </a:prstGeom>
          <a:noFill/>
        </p:spPr>
        <p:txBody>
          <a:bodyPr wrap="square">
            <a:spAutoFit/>
          </a:bodyPr>
          <a:lstStyle/>
          <a:p>
            <a:r>
              <a:rPr lang="en-GB"/>
              <a:t>The data shows a distribution of employees across various departments, with the total number of employees slightly exceeding the total number of salary counts. This discrepancy suggests there may be some inconsistencies or missing information, particularly in the 'NULL' and '(blank)' categories. Departments such as Business Development, Training, and Services have the highest counts, indicating significant staffing in these areas. The ultimate goal should be to resolve any data inconsistencies and ensure accurate reporting.</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68C6C48-6656-F095-2AF3-6C9864E7A15D}"/>
              </a:ext>
            </a:extLst>
          </p:cNvPr>
          <p:cNvSpPr txBox="1"/>
          <p:nvPr/>
        </p:nvSpPr>
        <p:spPr>
          <a:xfrm>
            <a:off x="588169" y="1695450"/>
            <a:ext cx="6107906" cy="3139321"/>
          </a:xfrm>
          <a:prstGeom prst="rect">
            <a:avLst/>
          </a:prstGeom>
          <a:noFill/>
        </p:spPr>
        <p:txBody>
          <a:bodyPr wrap="square">
            <a:spAutoFit/>
          </a:bodyPr>
          <a:lstStyle/>
          <a:p>
            <a:r>
              <a:rPr lang="en-GB"/>
              <a:t>The dataset provides a breakdown of the number of employees and their corresponding salaries across various departments. The aim is to identify discrepancies between the count of salaries and the count of employee types in each department. For instance, while the Engineering department lists 13 employees, there are also 13 salary entries. In contrast, departments such as Legal and Product Management show a mismatch between the two counts. This discrepancy needs to be investigated to ensure data accuracy and integrity, highlighting any potential issues in the recording or reporting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86928" y="2018109"/>
            <a:ext cx="7924800" cy="3785652"/>
          </a:xfrm>
          <a:prstGeom prst="rect">
            <a:avLst/>
          </a:prstGeom>
          <a:noFill/>
        </p:spPr>
        <p:txBody>
          <a:bodyPr wrap="square" rtlCol="0">
            <a:spAutoFit/>
          </a:bodyPr>
          <a:lstStyle/>
          <a:p>
            <a:r>
              <a:rPr lang="en-GB" sz="2400"/>
              <a:t>The project involves analyzing discrepancies between the number of salary entries and the number of employee types recorded across various departments. The dataset includes counts for departments such as Accounting, Business Development, and Legal, where inconsistencies are noted. For instance, Legal shows a difference between salary entries and employee types, and there are also cases where departments like Research and Development and Support exhibit mismatches. The goal is to investigate these inconsistencies to ensure accurate and reliable employee data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A7A51A2-B7A5-C699-87D4-B5BB2BA4FD9C}"/>
              </a:ext>
            </a:extLst>
          </p:cNvPr>
          <p:cNvSpPr txBox="1"/>
          <p:nvPr/>
        </p:nvSpPr>
        <p:spPr>
          <a:xfrm>
            <a:off x="434579" y="1699380"/>
            <a:ext cx="6107906" cy="3139321"/>
          </a:xfrm>
          <a:prstGeom prst="rect">
            <a:avLst/>
          </a:prstGeom>
          <a:noFill/>
        </p:spPr>
        <p:txBody>
          <a:bodyPr wrap="square">
            <a:spAutoFit/>
          </a:bodyPr>
          <a:lstStyle/>
          <a:p>
            <a:r>
              <a:rPr lang="en-GB"/>
              <a:t>The end users of this data are likely organizational stakeholders such as HR managers, department heads, and financial analysts. These individuals would utilize the information to assess departmental staffing levels, evaluate the distribution of employees across different functions, and make informed decisions regarding resource allocation, workforce planning, and departmental budgeting. The data can help identify areas with staffing imbalances or potential needs for additional support.</a:t>
            </a:r>
          </a:p>
          <a:p>
            <a:r>
              <a:rPr lang="en-GB"/>
              <a:t>Don't share sensitive info. Chats may be reviewed and used to train our models. </a:t>
            </a:r>
            <a:r>
              <a:rPr lang="en-GB">
                <a:hlinkClick r:id="rId3"/>
              </a:rPr>
              <a:t>Learn more</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362AC07-DB7F-7B3F-55EE-8184C746076E}"/>
              </a:ext>
            </a:extLst>
          </p:cNvPr>
          <p:cNvSpPr txBox="1"/>
          <p:nvPr/>
        </p:nvSpPr>
        <p:spPr>
          <a:xfrm>
            <a:off x="2858690" y="1857375"/>
            <a:ext cx="7989093" cy="5078313"/>
          </a:xfrm>
          <a:prstGeom prst="rect">
            <a:avLst/>
          </a:prstGeom>
          <a:noFill/>
        </p:spPr>
        <p:txBody>
          <a:bodyPr wrap="square">
            <a:spAutoFit/>
          </a:bodyPr>
          <a:lstStyle/>
          <a:p>
            <a:r>
              <a:rPr lang="en-GB"/>
              <a:t>Our solution involves a comprehensive workforce analytics platform designed to provide clear insights into employee distribution and departmental staffing levels. This platform aggregates data from various sources, offering detailed visualizations and reports to help organizations understand staffing trends and identify potential imbalances.</a:t>
            </a:r>
          </a:p>
          <a:p>
            <a:r>
              <a:rPr lang="en-GB" b="1"/>
              <a:t>Value Proposition:</a:t>
            </a:r>
            <a:endParaRPr lang="en-GB"/>
          </a:p>
          <a:p>
            <a:pPr>
              <a:buFont typeface="+mj-lt"/>
              <a:buAutoNum type="arabicPeriod"/>
            </a:pPr>
            <a:r>
              <a:rPr lang="en-GB" b="1"/>
              <a:t>Enhanced Decision-Making:</a:t>
            </a:r>
            <a:r>
              <a:rPr lang="en-GB"/>
              <a:t> By providing a detailed view of employee distribution and departmental needs, the platform enables more informed decisions regarding resource allocation and workforce planning.</a:t>
            </a:r>
          </a:p>
          <a:p>
            <a:pPr>
              <a:buFont typeface="+mj-lt"/>
              <a:buAutoNum type="arabicPeriod"/>
            </a:pPr>
            <a:r>
              <a:rPr lang="en-GB" b="1"/>
              <a:t>Improved Efficiency:</a:t>
            </a:r>
            <a:r>
              <a:rPr lang="en-GB"/>
              <a:t> Identifying and addressing staffing imbalances helps optimize departmental operations and resource utilization, leading to increased operational efficiency.</a:t>
            </a:r>
          </a:p>
          <a:p>
            <a:pPr>
              <a:buFont typeface="+mj-lt"/>
              <a:buAutoNum type="arabicPeriod"/>
            </a:pPr>
            <a:r>
              <a:rPr lang="en-GB" b="1"/>
              <a:t>Strategic Planning:</a:t>
            </a:r>
            <a:r>
              <a:rPr lang="en-GB"/>
              <a:t> The insights gained can inform strategic HR and financial planning, aiding in the development of targeted initiatives to address staffing needs and support organizational growth.</a:t>
            </a:r>
          </a:p>
          <a:p>
            <a:pPr>
              <a:buFont typeface="+mj-lt"/>
              <a:buAutoNum type="arabicPeriod"/>
            </a:pPr>
            <a:r>
              <a:rPr lang="en-GB" b="1"/>
              <a:t>Data-Driven Insights:</a:t>
            </a:r>
            <a:r>
              <a:rPr lang="en-GB"/>
              <a:t> The platform offers actionable data that can help mitigate potential issues before they arise, ensuring that departments are adequately staffed and aligned with organizational goals.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C61DF0A-797C-8243-D66A-17A85EBD639B}"/>
              </a:ext>
            </a:extLst>
          </p:cNvPr>
          <p:cNvSpPr txBox="1"/>
          <p:nvPr/>
        </p:nvSpPr>
        <p:spPr>
          <a:xfrm>
            <a:off x="595313" y="1601866"/>
            <a:ext cx="6107906" cy="2585323"/>
          </a:xfrm>
          <a:prstGeom prst="rect">
            <a:avLst/>
          </a:prstGeom>
          <a:noFill/>
        </p:spPr>
        <p:txBody>
          <a:bodyPr wrap="square">
            <a:spAutoFit/>
          </a:bodyPr>
          <a:lstStyle/>
          <a:p>
            <a:r>
              <a:rPr lang="en-GB"/>
              <a:t>This dataset provides a summary of employee distribution and salary counts across various departments within an organization. It includes the total number of salaries and employee types for each department, such as Accounting, Business Development, and Engineering. The data also highlights discrepancies between salary counts and employee types, with some entries marked as NULL or blank. Overall, it offers insights into staffing levels and salary distribution across different functional areas.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86228" y="2169208"/>
            <a:ext cx="8534018" cy="4401205"/>
          </a:xfrm>
          <a:prstGeom prst="rect">
            <a:avLst/>
          </a:prstGeom>
          <a:noFill/>
        </p:spPr>
        <p:txBody>
          <a:bodyPr wrap="square" rtlCol="0">
            <a:spAutoFit/>
          </a:bodyPr>
          <a:lstStyle/>
          <a:p>
            <a:r>
              <a:rPr lang="en-GB" sz="2800"/>
              <a:t>Our solution provides a powerful analytical tool that transforms this complex dataset into actionable insights. By seamlessly integrating and visualizing data on salaries and employee distribution, our platform uncovers discrepancies and trends, empowering organizations to optimize staffing and budgeting decisions. The clarity and precision offered by our solution enable data-driven strategies, ensuring departments are well-resourced and aligned with organizational objectives, ultimately driving greater efficiency and strategic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Pavithra S</cp:lastModifiedBy>
  <cp:revision>14</cp:revision>
  <dcterms:created xsi:type="dcterms:W3CDTF">2024-03-29T15:07:22Z</dcterms:created>
  <dcterms:modified xsi:type="dcterms:W3CDTF">2024-09-09T08:43:29Z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