
<file path=[Content_Types].xml><?xml version="1.0" encoding="utf-8"?>
<Types xmlns="http://schemas.openxmlformats.org/package/2006/content-types">
  <Default Extension="jpeg" ContentType="image/jpe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1"/>
  </p:notesMasterIdLst>
  <p:sldIdLst>
    <p:sldId id="257" r:id="rId3"/>
    <p:sldId id="272" r:id="rId4"/>
    <p:sldId id="275" r:id="rId5"/>
    <p:sldId id="263" r:id="rId6"/>
    <p:sldId id="268" r:id="rId7"/>
    <p:sldId id="277" r:id="rId8"/>
    <p:sldId id="261" r:id="rId9"/>
    <p:sldId id="296" r:id="rId10"/>
    <p:sldId id="297" r:id="rId11"/>
    <p:sldId id="298" r:id="rId12"/>
    <p:sldId id="299" r:id="rId13"/>
    <p:sldId id="300" r:id="rId14"/>
    <p:sldId id="259" r:id="rId15"/>
    <p:sldId id="302" r:id="rId16"/>
    <p:sldId id="318" r:id="rId17"/>
    <p:sldId id="276" r:id="rId18"/>
    <p:sldId id="303" r:id="rId19"/>
    <p:sldId id="28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83" r:id="rId28"/>
    <p:sldId id="319" r:id="rId29"/>
    <p:sldId id="282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3076" name="幻灯片图像占位符 3075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</a:rPr>
            </a:fld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>
                <a:alpha val="100000"/>
              </a:schemeClr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2049"/>
          <p:cNvGrpSpPr/>
          <p:nvPr/>
        </p:nvGrpSpPr>
        <p:grpSpPr>
          <a:xfrm>
            <a:off x="-1033462" y="1552575"/>
            <a:ext cx="10177462" cy="5305425"/>
            <a:chOff x="0" y="0"/>
            <a:chExt cx="6412" cy="3342"/>
          </a:xfrm>
        </p:grpSpPr>
        <p:sp>
          <p:nvSpPr>
            <p:cNvPr id="2051" name="未知"/>
            <p:cNvSpPr/>
            <p:nvPr/>
          </p:nvSpPr>
          <p:spPr>
            <a:xfrm>
              <a:off x="2713" y="729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任意多边形 2051"/>
            <p:cNvSpPr/>
            <p:nvPr/>
          </p:nvSpPr>
          <p:spPr>
            <a:xfrm>
              <a:off x="0" y="0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3" name="标题 2052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4" name="副标题 2053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5" name="页脚占位符 205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2056" name="灯片编号占位符 205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alpha val="100000"/>
              </a:schemeClr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0" y="1588"/>
            <a:ext cx="9132888" cy="6845300"/>
            <a:chOff x="0" y="0"/>
            <a:chExt cx="5753" cy="4312"/>
          </a:xfrm>
        </p:grpSpPr>
        <p:sp>
          <p:nvSpPr>
            <p:cNvPr id="1027" name="未知"/>
            <p:cNvSpPr/>
            <p:nvPr/>
          </p:nvSpPr>
          <p:spPr>
            <a:xfrm>
              <a:off x="3394" y="998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任意多边形 1027"/>
            <p:cNvSpPr/>
            <p:nvPr/>
          </p:nvSpPr>
          <p:spPr>
            <a:xfrm>
              <a:off x="0" y="0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9" name="标题 1028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Times New Roman" panose="02020603050405020304" pitchFamily="2" charset="0"/>
              </a:rPr>
            </a:fld>
            <a:endParaRPr lang="zh-CN" altLang="en-US">
              <a:latin typeface="Times New Roman" panose="02020603050405020304" pitchFamily="2" charset="0"/>
            </a:endParaRPr>
          </a:p>
        </p:txBody>
      </p:sp>
      <p:sp>
        <p:nvSpPr>
          <p:cNvPr id="1032" name="文本占位符 1031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4097" descr="biao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1631950"/>
            <a:ext cx="9158287" cy="342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962400" y="469900"/>
            <a:ext cx="4876800" cy="1143000"/>
          </a:xfrm>
        </p:spPr>
        <p:txBody>
          <a:bodyPr lIns="92075" tIns="46038" rIns="92075" bIns="46038" anchor="ctr"/>
          <a:p>
            <a:pPr algn="just" defTabSz="914400">
              <a:lnSpc>
                <a:spcPct val="90000"/>
              </a:lnSpc>
              <a:buSzPct val="80000"/>
            </a:pPr>
            <a:r>
              <a:rPr lang="en-US" altLang="zh-CN" sz="3600" kern="1200" baseline="0">
                <a:latin typeface="Arial" panose="020B0604020202020204" pitchFamily="34" charset="0"/>
                <a:ea typeface="黑体" panose="02010609060101010101" pitchFamily="2" charset="-122"/>
              </a:rPr>
              <a:t>Assembly Language</a:t>
            </a:r>
            <a:endParaRPr lang="en-US" altLang="zh-CN" sz="36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defTabSz="914400">
              <a:lnSpc>
                <a:spcPct val="70000"/>
              </a:lnSpc>
              <a:buSzPct val="80000"/>
            </a:pPr>
            <a:r>
              <a:rPr lang="en-US" altLang="zh-CN" sz="3600" kern="1200" baseline="0">
                <a:latin typeface="Arial" panose="020B0604020202020204" pitchFamily="34" charset="0"/>
                <a:ea typeface="黑体" panose="02010609060101010101" pitchFamily="2" charset="-122"/>
              </a:rPr>
              <a:t> Programming</a:t>
            </a:r>
            <a:endParaRPr lang="en-US" altLang="zh-CN" sz="3600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4100" name="组合 4099"/>
          <p:cNvGrpSpPr/>
          <p:nvPr/>
        </p:nvGrpSpPr>
        <p:grpSpPr>
          <a:xfrm>
            <a:off x="381000" y="5562600"/>
            <a:ext cx="3276600" cy="211138"/>
            <a:chOff x="0" y="0"/>
            <a:chExt cx="2064" cy="133"/>
          </a:xfrm>
        </p:grpSpPr>
        <p:sp>
          <p:nvSpPr>
            <p:cNvPr id="4101" name="直接连接符 4100"/>
            <p:cNvSpPr/>
            <p:nvPr/>
          </p:nvSpPr>
          <p:spPr>
            <a:xfrm>
              <a:off x="0" y="7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2" name="矩形 4101"/>
            <p:cNvSpPr/>
            <p:nvPr/>
          </p:nvSpPr>
          <p:spPr>
            <a:xfrm>
              <a:off x="768" y="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sz="2400">
                <a:latin typeface="Arial" panose="020B0604020202020204" pitchFamily="34" charset="0"/>
              </a:endParaRPr>
            </a:p>
          </p:txBody>
        </p:sp>
        <p:sp>
          <p:nvSpPr>
            <p:cNvPr id="4103" name="矩形 4102"/>
            <p:cNvSpPr/>
            <p:nvPr/>
          </p:nvSpPr>
          <p:spPr>
            <a:xfrm>
              <a:off x="960" y="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sz="2400">
                <a:latin typeface="Arial" panose="020B0604020202020204" pitchFamily="34" charset="0"/>
              </a:endParaRPr>
            </a:p>
          </p:txBody>
        </p:sp>
        <p:sp>
          <p:nvSpPr>
            <p:cNvPr id="4104" name="矩形 4103"/>
            <p:cNvSpPr/>
            <p:nvPr/>
          </p:nvSpPr>
          <p:spPr>
            <a:xfrm>
              <a:off x="1152" y="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实例分析：</a:t>
            </a:r>
            <a:r>
              <a:rPr lang="en-US" altLang="zh-CN" sz="4000" b="1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语言实现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8077200" cy="4114800"/>
          </a:xfrm>
        </p:spPr>
        <p:txBody>
          <a:bodyPr/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main()</a:t>
            </a:r>
            <a:endParaRPr lang="en-US" altLang="zh-CN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{</a:t>
            </a:r>
            <a:endParaRPr lang="en-US" altLang="zh-CN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int a,b,sum;</a:t>
            </a:r>
            <a:endParaRPr lang="en-US" altLang="zh-CN" sz="3600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a=4;b=5;</a:t>
            </a:r>
            <a:endParaRPr lang="en-US" altLang="zh-CN" sz="3600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sum=a+b;</a:t>
            </a:r>
            <a:endParaRPr lang="en-US" altLang="zh-CN" sz="3600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}</a:t>
            </a:r>
            <a:endParaRPr lang="en-US" altLang="zh-CN" b="1">
              <a:latin typeface="楷体_GB2312" pitchFamily="1" charset="-122"/>
              <a:ea typeface="楷体_GB2312" pitchFamily="1" charset="-122"/>
            </a:endParaRPr>
          </a:p>
          <a:p>
            <a:pPr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	                       </a:t>
            </a:r>
            <a:endParaRPr lang="en-US" altLang="zh-CN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 lIns="92075" tIns="46038" rIns="92075" bIns="46038" anchor="ctr"/>
          <a:p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实例分析：</a:t>
            </a: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机器语言实现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990600" y="2057400"/>
            <a:ext cx="7620000" cy="2590800"/>
          </a:xfrm>
        </p:spPr>
        <p:txBody>
          <a:bodyPr/>
          <a:p>
            <a:pPr algn="just"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Debug: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B8 04 00  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将数据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04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输入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CPU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寄存器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  <a:p>
            <a:pPr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05 05 00  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寄存器内数据加上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05</a:t>
            </a:r>
            <a:endParaRPr lang="en-US" altLang="zh-CN" sz="3600" b="1">
              <a:latin typeface="楷体_GB2312" pitchFamily="1" charset="-122"/>
              <a:ea typeface="楷体_GB2312" pitchFamily="1" charset="-122"/>
            </a:endParaRPr>
          </a:p>
          <a:p>
            <a:pPr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A3 00 20 </a:t>
            </a:r>
            <a:r>
              <a:rPr lang="en-US" altLang="zh-CN" sz="1800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寄存器内数据存入内存单元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[2000]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中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   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 defTabSz="0">
              <a:lnSpc>
                <a:spcPct val="90000"/>
              </a:lnSpc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CC 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en-US" altLang="zh-CN" sz="20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>
                <a:latin typeface="楷体_GB2312" pitchFamily="1" charset="-122"/>
                <a:ea typeface="楷体_GB2312" pitchFamily="1" charset="-122"/>
              </a:rPr>
              <a:t>设置断点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       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实例分析：</a:t>
            </a: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汇编语言实现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304800" y="2057400"/>
            <a:ext cx="8839200" cy="3505200"/>
          </a:xfrm>
        </p:spPr>
        <p:txBody>
          <a:bodyPr/>
          <a:p>
            <a:pPr algn="just" defTabSz="0">
              <a:buNone/>
              <a:tabLst>
                <a:tab pos="3810000" algn="l"/>
              </a:tabLst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mov ax,04</a:t>
            </a:r>
            <a:r>
              <a:rPr lang="en-US" altLang="zh-CN" sz="4000" b="1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将数据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04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输入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CPU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寄存器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buNone/>
              <a:tabLst>
                <a:tab pos="3810000" algn="l"/>
              </a:tabLst>
            </a:pP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add ax,05</a:t>
            </a:r>
            <a:r>
              <a:rPr lang="en-US" altLang="zh-CN" sz="4000" b="1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寄存器内数据加上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05</a:t>
            </a:r>
            <a:endParaRPr lang="en-US" altLang="zh-CN" sz="3600" b="1">
              <a:latin typeface="楷体_GB2312" pitchFamily="1" charset="-122"/>
              <a:ea typeface="楷体_GB2312" pitchFamily="1" charset="-122"/>
            </a:endParaRPr>
          </a:p>
          <a:p>
            <a:pPr algn="just" defTabSz="0"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mov [2000],ax    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寄存器数据存入内存单元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[2000]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中</a:t>
            </a: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3600" b="1">
              <a:latin typeface="楷体_GB2312" pitchFamily="1" charset="-122"/>
              <a:ea typeface="楷体_GB2312" pitchFamily="1" charset="-122"/>
            </a:endParaRPr>
          </a:p>
          <a:p>
            <a:pPr defTabSz="0">
              <a:buNone/>
              <a:tabLst>
                <a:tab pos="3810000" algn="l"/>
              </a:tabLst>
            </a:pP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	                       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191000" cy="685800"/>
          </a:xfrm>
        </p:spPr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汇编语言的意义 </a:t>
            </a:r>
            <a:endParaRPr lang="zh-CN" altLang="en-US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443913" cy="3273425"/>
          </a:xfrm>
        </p:spPr>
        <p:txBody>
          <a:bodyPr/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与硬件关系密切，是硬件类课程和操作系统的先行课。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有利于理解软件程序的工作原理。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执行效率高，占用空间小。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 marL="609600" indent="-609600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许多特殊的领域，只能使用汇编语言来处理。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xfrm>
            <a:off x="1600200" y="304800"/>
            <a:ext cx="5943600" cy="685800"/>
          </a:xfrm>
        </p:spPr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汇编语言的应用领域</a:t>
            </a:r>
            <a:endParaRPr lang="zh-CN" altLang="en-US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684213" y="1676400"/>
            <a:ext cx="8064500" cy="3984625"/>
          </a:xfrm>
        </p:spPr>
        <p:txBody>
          <a:bodyPr/>
          <a:p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软件开发：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加密解密 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(*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软件破解，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程序保护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en-US" altLang="zh-CN" sz="18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逆向分析  </a:t>
            </a:r>
            <a:r>
              <a:rPr lang="en-US" altLang="zh-CN" sz="1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(*</a:t>
            </a:r>
            <a:r>
              <a:rPr lang="zh-CN" altLang="en-US" sz="1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金山词霸</a:t>
            </a:r>
            <a:r>
              <a:rPr lang="en-US" altLang="zh-CN" sz="1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en-US" altLang="zh-CN" sz="14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病毒分析与防治 </a:t>
            </a:r>
            <a:r>
              <a:rPr lang="en-US" altLang="zh-CN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(*CIH)</a:t>
            </a:r>
            <a:endParaRPr lang="en-US" altLang="zh-CN" sz="16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网络安全领域 </a:t>
            </a:r>
            <a:r>
              <a:rPr lang="en-US" altLang="zh-CN" sz="1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(*</a:t>
            </a:r>
            <a:r>
              <a:rPr lang="zh-CN" altLang="en-US" sz="1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黑客</a:t>
            </a:r>
            <a:r>
              <a:rPr lang="en-US" altLang="zh-CN" sz="1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en-US" altLang="zh-CN" sz="14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高级语言的扩展</a:t>
            </a: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：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sz="24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驱动程序的开发等 </a:t>
            </a:r>
            <a:r>
              <a:rPr lang="en-US" altLang="zh-CN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(*</a:t>
            </a:r>
            <a:r>
              <a:rPr lang="zh-CN" altLang="en-US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目录隐藏，</a:t>
            </a:r>
            <a:r>
              <a:rPr lang="en-US" altLang="zh-CN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*truecrypt</a:t>
            </a:r>
            <a:r>
              <a:rPr lang="zh-CN" altLang="en-US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zh-CN" altLang="en-US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防火墙，</a:t>
            </a:r>
            <a:r>
              <a:rPr lang="en-US" altLang="zh-CN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*</a:t>
            </a:r>
            <a:r>
              <a:rPr lang="zh-CN" altLang="en-US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病毒防护</a:t>
            </a:r>
            <a:r>
              <a:rPr lang="en-US" altLang="zh-CN" sz="1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en-US" altLang="zh-CN" sz="16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第一个汇编程序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620000" cy="1066800"/>
          </a:xfrm>
        </p:spPr>
        <p:txBody>
          <a:bodyPr/>
          <a:p>
            <a:pPr marL="609600" indent="-609600" defTabSz="0">
              <a:buNone/>
              <a:tabLst>
                <a:tab pos="3810000" algn="l"/>
              </a:tabLst>
            </a:pP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汇编语言的：</a:t>
            </a:r>
            <a:r>
              <a:rPr lang="en-US" altLang="zh-CN" sz="36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Hello World!</a:t>
            </a:r>
            <a:endParaRPr lang="en-US" altLang="zh-CN" sz="36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语言的</a:t>
            </a:r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Hello World!</a:t>
            </a:r>
            <a:endParaRPr lang="en-US" altLang="zh-CN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162800" cy="3200400"/>
          </a:xfrm>
        </p:spPr>
        <p:txBody>
          <a:bodyPr/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Main()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{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Printf(“Hello Wold!”);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}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第一个汇编程序：</a:t>
            </a:r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Hello World!</a:t>
            </a:r>
            <a:endParaRPr lang="en-US" altLang="zh-CN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p>
            <a:pPr marL="609600" indent="-609600" defTabSz="0">
              <a:buNone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建立汇编语言工作环境 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安装汇编语言编译软件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创建工作目录 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开始工作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Hello World 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汇编源代码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8229600" cy="4191000"/>
          </a:xfrm>
        </p:spPr>
        <p:txBody>
          <a:bodyPr/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.model tiny   		; 1  .model </a:t>
            </a:r>
            <a:r>
              <a:rPr lang="zh-CN" altLang="en-US" sz="2400">
                <a:solidFill>
                  <a:schemeClr val="tx2"/>
                </a:solidFill>
              </a:rPr>
              <a:t>存储模式伪指令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.code			; 2  .code </a:t>
            </a:r>
            <a:r>
              <a:rPr lang="zh-CN" altLang="en-US" sz="2400">
                <a:solidFill>
                  <a:schemeClr val="tx2"/>
                </a:solidFill>
              </a:rPr>
              <a:t>段定义伪指令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.startup			; 3  .</a:t>
            </a:r>
            <a:r>
              <a:rPr lang="zh-CN" altLang="en-US" sz="2400">
                <a:solidFill>
                  <a:schemeClr val="tx2"/>
                </a:solidFill>
              </a:rPr>
              <a:t>程序开发伪指令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2"/>
                </a:solidFill>
              </a:rPr>
              <a:t>    </a:t>
            </a:r>
            <a:r>
              <a:rPr lang="en-US" altLang="zh-CN" sz="2400">
                <a:solidFill>
                  <a:schemeClr val="tx2"/>
                </a:solidFill>
              </a:rPr>
              <a:t>mov     dx,offset string   ; 4.  </a:t>
            </a:r>
            <a:r>
              <a:rPr lang="zh-CN" altLang="en-US" sz="2400">
                <a:solidFill>
                  <a:schemeClr val="tx2"/>
                </a:solidFill>
              </a:rPr>
              <a:t>指定字符串的偏移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2400">
                <a:solidFill>
                  <a:schemeClr val="tx2"/>
                </a:solidFill>
              </a:rPr>
              <a:t>    </a:t>
            </a:r>
            <a:r>
              <a:rPr lang="en-US" altLang="zh-CN" sz="2400">
                <a:solidFill>
                  <a:schemeClr val="tx2"/>
                </a:solidFill>
              </a:rPr>
              <a:t>mov    ah,9</a:t>
            </a:r>
            <a:endParaRPr lang="en-US" altLang="zh-CN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    int       21h                      ; 6   </a:t>
            </a:r>
            <a:r>
              <a:rPr lang="zh-CN" altLang="en-US" sz="2400">
                <a:solidFill>
                  <a:schemeClr val="tx2"/>
                </a:solidFill>
              </a:rPr>
              <a:t>利用功能调用显示信息   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.exit 0			 ; 7  .exit </a:t>
            </a:r>
            <a:r>
              <a:rPr lang="zh-CN" altLang="en-US" sz="2400">
                <a:solidFill>
                  <a:schemeClr val="tx2"/>
                </a:solidFill>
              </a:rPr>
              <a:t>程序结束伪指令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string db  'Hello,World!',0dh,0ah,'$' ;  8. </a:t>
            </a:r>
            <a:r>
              <a:rPr lang="zh-CN" altLang="en-US" sz="2400">
                <a:solidFill>
                  <a:schemeClr val="tx2"/>
                </a:solidFill>
              </a:rPr>
              <a:t>定义字符串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tx2"/>
                </a:solidFill>
              </a:rPr>
              <a:t>end         			 ; 9. </a:t>
            </a:r>
            <a:r>
              <a:rPr lang="zh-CN" altLang="en-US" sz="2400">
                <a:solidFill>
                  <a:schemeClr val="tx2"/>
                </a:solidFill>
              </a:rPr>
              <a:t>汇编结束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.Model 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伪指令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286750" cy="4560888"/>
          </a:xfrm>
        </p:spPr>
        <p:txBody>
          <a:bodyPr/>
          <a:p>
            <a:pPr>
              <a:buNone/>
            </a:pPr>
            <a:r>
              <a:rPr lang="en-US" altLang="zh-CN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en-US" altLang="zh-CN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model tiny</a:t>
            </a:r>
            <a:r>
              <a:rPr lang="en-US" altLang="zh-CN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第一行</a:t>
            </a:r>
            <a:endParaRPr lang="zh-CN" altLang="en-US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.Model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是存储模式伪指令。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该指令决定一个程序的规模，</a:t>
            </a:r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确定进行程序调用，指令转移和数据访问的缺省属性。</a:t>
            </a:r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主要包括：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TINY(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微型模式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) </a:t>
            </a:r>
            <a:endParaRPr lang="en-US" altLang="zh-CN" sz="2800"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SMALL 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COMPACT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MEDIUM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LARGE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HUGE</a:t>
            </a:r>
            <a:r>
              <a:rPr lang="zh-CN" altLang="en-US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1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FLAT</a:t>
            </a:r>
            <a:endParaRPr lang="en-US" altLang="zh-CN" sz="18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在我们的编程应用中，主要使用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TINY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模式，生成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.com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文件。</a:t>
            </a:r>
            <a:endParaRPr lang="zh-CN" altLang="en-US" sz="2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矩形 5121"/>
          <p:cNvSpPr/>
          <p:nvPr/>
        </p:nvSpPr>
        <p:spPr>
          <a:xfrm>
            <a:off x="1214438" y="1622425"/>
            <a:ext cx="7624762" cy="4168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姓    名：李建明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4000" b="1">
                <a:latin typeface="楷体_GB2312" pitchFamily="1" charset="-122"/>
                <a:ea typeface="楷体_GB2312" pitchFamily="1" charset="-122"/>
              </a:rPr>
              <a:t>办公室：电信学院</a:t>
            </a:r>
            <a:r>
              <a:rPr lang="en-US" altLang="zh-CN" sz="4000" b="1">
                <a:latin typeface="楷体_GB2312" pitchFamily="1" charset="-122"/>
                <a:ea typeface="楷体_GB2312" pitchFamily="1" charset="-122"/>
              </a:rPr>
              <a:t>B803</a:t>
            </a:r>
            <a:endParaRPr lang="en-US" altLang="zh-CN" sz="4000" b="1"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4000" b="1">
                <a:latin typeface="楷体_GB2312" pitchFamily="1" charset="-122"/>
                <a:ea typeface="楷体_GB2312" pitchFamily="1" charset="-122"/>
              </a:rPr>
              <a:t>E-mail: 200856956@qq.com</a:t>
            </a:r>
            <a:endParaRPr lang="en-US" altLang="zh-CN" sz="4000" b="1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5123" name="图片 5122" descr="BS00359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4886325"/>
            <a:ext cx="1395413" cy="1500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5123" descr="BS00367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63" y="5756275"/>
            <a:ext cx="1966912" cy="788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5124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主讲教师信息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 CODE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简化段定义伪指令 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611188" y="2060575"/>
            <a:ext cx="8001000" cy="2184400"/>
          </a:xfrm>
        </p:spPr>
        <p:txBody>
          <a:bodyPr/>
          <a:p>
            <a:pPr>
              <a:buNone/>
            </a:pPr>
            <a:r>
              <a:rPr lang="en-US" altLang="zh-CN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.code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        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行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CODE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是简化段定义伪指令，用它来创建一个代码段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 STARTUP 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程序开始伪指令 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p>
            <a:pPr>
              <a:lnSpc>
                <a:spcPct val="130000"/>
              </a:lnSpc>
              <a:buNone/>
            </a:pPr>
            <a:r>
              <a:rPr lang="en-US" altLang="zh-CN" sz="36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.startup</a:t>
            </a:r>
            <a:r>
              <a:rPr lang="en-US" altLang="zh-CN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          </a:t>
            </a:r>
            <a:r>
              <a:rPr lang="zh-CN" altLang="en-US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行</a:t>
            </a:r>
            <a:endParaRPr lang="zh-CN" altLang="en-US" sz="2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  <a:buNone/>
            </a:pPr>
            <a:endParaRPr lang="zh-CN" altLang="en-US" sz="2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.STARTUP 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是程序开始伪指令</a:t>
            </a:r>
            <a:endParaRPr lang="zh-CN" altLang="en-US" sz="240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用它来指定程序开始执行的起始点</a:t>
            </a:r>
            <a:r>
              <a:rPr lang="zh-CN" altLang="en-US" sz="400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400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利用系统调用显示信息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8839200" cy="4572000"/>
          </a:xfrm>
        </p:spPr>
        <p:txBody>
          <a:bodyPr/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mov  dx,offset string ; 4.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指定字符串的偏移</a:t>
            </a:r>
            <a:endParaRPr lang="zh-CN" altLang="en-US" sz="28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mov  ah,9             ; 5.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设置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9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号功能</a:t>
            </a:r>
            <a:endParaRPr lang="zh-CN" altLang="en-US" sz="2800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int  21h</a:t>
            </a:r>
            <a:r>
              <a:rPr lang="en-US" altLang="zh-CN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          ; 6 </a:t>
            </a:r>
            <a:r>
              <a:rPr lang="zh-CN" altLang="en-US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利用功能调用显示信息</a:t>
            </a:r>
            <a:endParaRPr lang="zh-CN" altLang="en-US" sz="2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endParaRPr lang="zh-CN" altLang="en-US" sz="360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第四行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: 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将字符串的偏移传送到寄存器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DX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中</a:t>
            </a:r>
            <a:endParaRPr lang="zh-CN" altLang="en-US" sz="240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第五行和第六行，利用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DOS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系统第</a:t>
            </a: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9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号调用，在屏幕上显示信息</a:t>
            </a:r>
            <a:endParaRPr lang="zh-CN" altLang="en-US" sz="240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1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.exit 0 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程序退出伪指令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p>
            <a:pPr>
              <a:lnSpc>
                <a:spcPct val="130000"/>
              </a:lnSpc>
              <a:buNone/>
            </a:pP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  .exit 0            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7</a:t>
            </a:r>
            <a:r>
              <a:rPr lang="zh-CN" altLang="en-US" sz="2800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行</a:t>
            </a:r>
            <a:endParaRPr lang="zh-CN" altLang="en-US" sz="4000" b="1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exit 0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是程序退出伪指令</a:t>
            </a:r>
            <a:r>
              <a:rPr lang="zh-CN" altLang="en-US" sz="2800" b="1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800" b="1"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利用它来结束程序，退回到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dos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环境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</a:rPr>
              <a:t>.</a:t>
            </a:r>
            <a:r>
              <a:rPr lang="zh-CN" altLang="en-US" sz="3600" b="1">
                <a:solidFill>
                  <a:schemeClr val="tx1"/>
                </a:solidFill>
              </a:rPr>
              <a:t>定义字符串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924800" cy="4572000"/>
          </a:xfrm>
        </p:spPr>
        <p:txBody>
          <a:bodyPr/>
          <a:p>
            <a:pPr algn="just">
              <a:lnSpc>
                <a:spcPct val="130000"/>
              </a:lnSpc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  </a:t>
            </a:r>
            <a:r>
              <a:rPr lang="en-US" altLang="zh-CN" sz="2400" b="1">
                <a:solidFill>
                  <a:schemeClr val="tx2"/>
                </a:solidFill>
              </a:rPr>
              <a:t>string db  ‘Hello,World!’,0dh,0ah,‘$’ ;  </a:t>
            </a:r>
            <a:r>
              <a:rPr lang="zh-CN" altLang="en-US" sz="2400" b="1">
                <a:solidFill>
                  <a:schemeClr val="tx2"/>
                </a:solidFill>
              </a:rPr>
              <a:t>第</a:t>
            </a:r>
            <a:r>
              <a:rPr lang="en-US" altLang="zh-CN" sz="2400" b="1">
                <a:solidFill>
                  <a:schemeClr val="tx2"/>
                </a:solidFill>
              </a:rPr>
              <a:t>8</a:t>
            </a:r>
            <a:r>
              <a:rPr lang="zh-CN" altLang="en-US" sz="2400" b="1">
                <a:solidFill>
                  <a:schemeClr val="tx2"/>
                </a:solidFill>
              </a:rPr>
              <a:t>行</a:t>
            </a:r>
            <a:endParaRPr lang="zh-CN" altLang="en-US" sz="2400" b="1">
              <a:solidFill>
                <a:schemeClr val="tx2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行定义了一个字符串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其中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0dh,0ah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是字符串换行的标志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符号是字符串结束的标志</a:t>
            </a:r>
            <a:endParaRPr lang="zh-CN" altLang="en-US" sz="4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End</a:t>
            </a:r>
            <a:r>
              <a:rPr lang="zh-CN" altLang="en-US" sz="3600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汇编程序结束标志</a:t>
            </a:r>
            <a:endParaRPr lang="zh-CN" altLang="en-US" sz="3600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p>
            <a:pPr algn="just"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</a:rPr>
              <a:t>end </a:t>
            </a:r>
            <a:r>
              <a:rPr lang="en-US" altLang="zh-CN" sz="2800">
                <a:solidFill>
                  <a:schemeClr val="tx2"/>
                </a:solidFill>
              </a:rPr>
              <a:t>	</a:t>
            </a:r>
            <a:r>
              <a:rPr lang="zh-CN" altLang="en-US" sz="2400" b="1">
                <a:solidFill>
                  <a:schemeClr val="tx2"/>
                </a:solidFill>
              </a:rPr>
              <a:t>第</a:t>
            </a:r>
            <a:r>
              <a:rPr lang="en-US" altLang="zh-CN" sz="2400" b="1">
                <a:solidFill>
                  <a:schemeClr val="tx2"/>
                </a:solidFill>
              </a:rPr>
              <a:t>9</a:t>
            </a:r>
            <a:r>
              <a:rPr lang="zh-CN" altLang="en-US" sz="2400" b="1">
                <a:solidFill>
                  <a:schemeClr val="tx2"/>
                </a:solidFill>
              </a:rPr>
              <a:t>行</a:t>
            </a:r>
            <a:endParaRPr lang="zh-CN" altLang="en-US" b="1">
              <a:effectLst>
                <a:outerShdw blurRad="38100" dist="38100" dir="2700000">
                  <a:srgbClr val="C0C0C0"/>
                </a:outerShdw>
              </a:effectLst>
              <a:cs typeface="Times New Roman" panose="02020603050405020304" pitchFamily="2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End,</a:t>
            </a:r>
            <a:r>
              <a:rPr lang="zh-CN" altLang="en-US" sz="2400" b="1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告诉汇编编译器，整个汇编语言程序到此结束</a:t>
            </a:r>
            <a:endParaRPr lang="zh-CN" altLang="en-US" sz="2400" b="1"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30000"/>
              </a:lnSpc>
              <a:buNone/>
            </a:pPr>
            <a:endParaRPr lang="zh-CN" altLang="en-US" sz="2400" b="1"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3600" b="1">
                <a:solidFill>
                  <a:schemeClr val="tx1"/>
                </a:solidFill>
              </a:rPr>
              <a:t>生成可执行文件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编译汇编源文件，而生成可执行文件 </a:t>
            </a:r>
            <a:r>
              <a:rPr lang="en-US" altLang="zh-CN"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Hello.com</a:t>
            </a:r>
            <a:endParaRPr lang="en-US" altLang="zh-CN"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r>
              <a:rPr lang="zh-CN" altLang="en-US">
                <a:latin typeface="楷体_GB2312" pitchFamily="1" charset="-122"/>
                <a:ea typeface="楷体_GB2312" pitchFamily="1" charset="-122"/>
              </a:rPr>
              <a:t>运行可执行文件，检查结果。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4000" b="1"/>
              <a:t>课堂作业</a:t>
            </a:r>
            <a:endParaRPr lang="zh-CN" altLang="en-US" sz="4000" b="1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152400" y="2057400"/>
            <a:ext cx="8812213" cy="3316288"/>
          </a:xfrm>
        </p:spPr>
        <p:txBody>
          <a:bodyPr/>
          <a:p>
            <a:pPr marL="990600" lvl="1" indent="-533400" defTabSz="0">
              <a:lnSpc>
                <a:spcPct val="95000"/>
              </a:lnSpc>
              <a:buNone/>
              <a:tabLst>
                <a:tab pos="3810000" algn="l"/>
              </a:tabLst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结合学过的计算机知识，回答下列问题：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  <a:p>
            <a:pPr marL="609600" indent="-609600" defTabSz="0">
              <a:lnSpc>
                <a:spcPct val="95000"/>
              </a:lnSpc>
              <a:buClr>
                <a:srgbClr val="FF6600"/>
              </a:buClr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Hello.com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文件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,  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应该包含哪些信息，才能在屏幕上显示相应的字符信息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? 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信息如何存储？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  <a:p>
            <a:pPr marL="609600" indent="-609600" defTabSz="0">
              <a:lnSpc>
                <a:spcPct val="95000"/>
              </a:lnSpc>
              <a:buClr>
                <a:srgbClr val="FF6600"/>
              </a:buClr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假设你手中有我编译好的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Hello.com,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显示的是我的名字，要实现修改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Hello.com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文件，让其执行时显示你的名字，应如何处理？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  <a:p>
            <a:pPr marL="609600" indent="-609600" defTabSz="0">
              <a:lnSpc>
                <a:spcPct val="95000"/>
              </a:lnSpc>
              <a:buClr>
                <a:srgbClr val="FF6600"/>
              </a:buClr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根据自己的理解和猜想，详细叙述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Hello.com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在电脑上执行的过程。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sz="3600" b="1">
                <a:solidFill>
                  <a:schemeClr val="tx1"/>
                </a:solidFill>
                <a:ea typeface="楷体_GB2312" pitchFamily="1" charset="-122"/>
              </a:rPr>
              <a:t>课后作业</a:t>
            </a:r>
            <a:endParaRPr lang="zh-CN" altLang="en-US" sz="3600" b="1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153400" cy="4114800"/>
          </a:xfrm>
        </p:spPr>
        <p:txBody>
          <a:bodyPr/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通过改造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Hello,world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程序实现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在屏幕上显示自己的联系方式，包括自己姓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名（用汉语拼音表示），学号，联系电话和</a:t>
            </a: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email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。显示格式如下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2800" b="1">
              <a:latin typeface="楷体_GB2312" pitchFamily="1" charset="-122"/>
              <a:ea typeface="楷体_GB2312" pitchFamily="1" charset="-122"/>
            </a:endParaRPr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/>
              <a:t>             Name: lijianming</a:t>
            </a:r>
            <a:endParaRPr lang="en-US" altLang="zh-CN" sz="2800" b="1"/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/>
              <a:t>             Number: XXXXXX</a:t>
            </a:r>
            <a:endParaRPr lang="en-US" altLang="zh-CN" sz="2800" b="1"/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/>
              <a:t>             Phone:  84708549</a:t>
            </a:r>
            <a:endParaRPr lang="en-US" altLang="zh-CN" sz="2800" b="1"/>
          </a:p>
          <a:p>
            <a:pPr marL="1371600" lvl="2" indent="-457200" defTabSz="0">
              <a:buNone/>
              <a:tabLst>
                <a:tab pos="3810000" algn="l"/>
              </a:tabLst>
            </a:pPr>
            <a:r>
              <a:rPr lang="en-US" altLang="zh-CN" sz="2800" b="1"/>
              <a:t>             Email:  lijm@dlut.edu.cn</a:t>
            </a:r>
            <a:endParaRPr lang="en-US" altLang="zh-CN" sz="2800" b="1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914400"/>
          </a:xfrm>
        </p:spPr>
        <p:txBody>
          <a:bodyPr lIns="92075" tIns="46038" rIns="92075" bIns="46038" anchor="b"/>
          <a:p>
            <a:pPr defTabSz="914400">
              <a:buSzPct val="100000"/>
            </a:pPr>
            <a:r>
              <a:rPr lang="zh-CN" altLang="en-US" b="1" kern="1200" baseline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内容提纲</a:t>
            </a:r>
            <a:endParaRPr lang="zh-CN" altLang="en-US" b="1" kern="1200" baseline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7" name="矩形 6146"/>
          <p:cNvSpPr/>
          <p:nvPr/>
        </p:nvSpPr>
        <p:spPr>
          <a:xfrm>
            <a:off x="533400" y="1295400"/>
            <a:ext cx="7924800" cy="2578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70000"/>
              </a:lnSpc>
              <a:buAutoNum type="arabicPeriod"/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教学要求和教学内容 </a:t>
            </a:r>
            <a:endParaRPr lang="zh-CN" altLang="en-US" sz="3200" b="1"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什么是汇编语言</a:t>
            </a:r>
            <a:endParaRPr lang="zh-CN" altLang="en-US" sz="3200" b="1"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汇编语言的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Hello world!</a:t>
            </a:r>
            <a:endParaRPr lang="en-US" altLang="zh-CN" sz="3200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教学要求</a:t>
            </a:r>
            <a:endParaRPr lang="zh-CN" altLang="en-US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918450" cy="2455863"/>
          </a:xfrm>
        </p:spPr>
        <p:txBody>
          <a:bodyPr/>
          <a:p>
            <a:pPr marL="609600" indent="-609600">
              <a:lnSpc>
                <a:spcPct val="125000"/>
              </a:lnSpc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ea typeface="楷体_GB2312" pitchFamily="1" charset="-122"/>
              </a:rPr>
              <a:t>培养自学能力</a:t>
            </a:r>
            <a:endParaRPr lang="zh-CN" altLang="en-US" b="1">
              <a:solidFill>
                <a:schemeClr val="folHlink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25000"/>
              </a:lnSpc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ea typeface="楷体_GB2312" pitchFamily="1" charset="-122"/>
              </a:rPr>
              <a:t>多动手实践</a:t>
            </a:r>
            <a:endParaRPr lang="zh-CN" altLang="en-US" b="1">
              <a:solidFill>
                <a:schemeClr val="folHlink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 marL="609600" indent="-609600">
              <a:lnSpc>
                <a:spcPct val="125000"/>
              </a:lnSpc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ea typeface="楷体_GB2312" pitchFamily="1" charset="-122"/>
              </a:rPr>
              <a:t>从实践中培养兴趣</a:t>
            </a:r>
            <a:endParaRPr lang="zh-CN" altLang="en-US" sz="2000"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使用教材</a:t>
            </a:r>
            <a:endParaRPr lang="zh-CN" altLang="en-US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539750" y="2636838"/>
            <a:ext cx="6477000" cy="2879725"/>
          </a:xfrm>
        </p:spPr>
        <p:txBody>
          <a:bodyPr/>
          <a:p>
            <a:pPr>
              <a:buNone/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钱晓捷主编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汇编语言程序设计</a:t>
            </a:r>
            <a:r>
              <a:rPr lang="zh-CN" altLang="en-US" sz="1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（第二版）</a:t>
            </a:r>
            <a:endParaRPr lang="zh-CN" altLang="en-US" sz="1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电子工业出版社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2003.6</a:t>
            </a:r>
            <a:endParaRPr lang="en-US" altLang="zh-CN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8196" name="图片 8195" descr="fm05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163" y="1844675"/>
            <a:ext cx="2905125" cy="40195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xfrm>
            <a:off x="1905000" y="457200"/>
            <a:ext cx="3505200" cy="990600"/>
          </a:xfrm>
        </p:spPr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参考文献</a:t>
            </a:r>
            <a:endParaRPr lang="zh-CN" altLang="en-US" b="1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4572000" cy="2209800"/>
          </a:xfrm>
        </p:spPr>
        <p:txBody>
          <a:bodyPr/>
          <a:p>
            <a:pPr>
              <a:buNone/>
            </a:pP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、沈美明 温冬禅 编著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IBM-PC</a:t>
            </a:r>
            <a:r>
              <a:rPr lang="zh-CN" altLang="en-US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汇编语言程序设计 第</a:t>
            </a:r>
            <a:r>
              <a:rPr lang="en-US" altLang="zh-CN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版</a:t>
            </a:r>
            <a:endParaRPr lang="zh-CN" altLang="en-US" sz="280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清华大学出版社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9220" name="图片 9219" descr="getimage_b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676400"/>
            <a:ext cx="3065463" cy="43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矩形 9220"/>
          <p:cNvSpPr/>
          <p:nvPr/>
        </p:nvSpPr>
        <p:spPr>
          <a:xfrm>
            <a:off x="685800" y="4114800"/>
            <a:ext cx="4267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、曹加恒著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新一代汇编语言程序设计</a:t>
            </a:r>
            <a:endParaRPr lang="zh-CN" altLang="en-US" b="1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高等教育出版社 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>
                <a:latin typeface="楷体_GB2312" pitchFamily="1" charset="-122"/>
                <a:ea typeface="楷体_GB2312" pitchFamily="1" charset="-122"/>
              </a:rPr>
              <a:t>教学内容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467600" cy="3124200"/>
          </a:xfrm>
        </p:spPr>
        <p:txBody>
          <a:bodyPr/>
          <a:p>
            <a:pPr>
              <a:lnSpc>
                <a:spcPct val="105000"/>
              </a:lnSpc>
              <a:buNone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章  汇编语言基础知识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章  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8086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的指令系统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章  汇编语言程序格式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章  基本汇编语言程序设计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章  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位指令及其编程</a:t>
            </a:r>
            <a:endParaRPr lang="zh-CN" altLang="en-US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什么是汇编语言</a:t>
            </a:r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3429000"/>
          </a:xfrm>
        </p:spPr>
        <p:txBody>
          <a:bodyPr/>
          <a:p>
            <a:pPr marL="609600" indent="-609600" defTabSz="0">
              <a:lnSpc>
                <a:spcPct val="105000"/>
              </a:lnSpc>
              <a:buNone/>
              <a:tabLst>
                <a:tab pos="3810000" algn="l"/>
              </a:tabLst>
            </a:pPr>
            <a:r>
              <a:rPr lang="zh-CN" altLang="en-US" sz="3600" b="1">
                <a:latin typeface="楷体_GB2312" pitchFamily="1" charset="-122"/>
                <a:ea typeface="楷体_GB2312" pitchFamily="1" charset="-122"/>
              </a:rPr>
              <a:t>程序语言分类</a:t>
            </a: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3600" b="1">
              <a:latin typeface="楷体_GB2312" pitchFamily="1" charset="-122"/>
              <a:ea typeface="楷体_GB2312" pitchFamily="1" charset="-122"/>
            </a:endParaRPr>
          </a:p>
          <a:p>
            <a:pPr marL="609600" indent="-609600" defTabSz="0">
              <a:lnSpc>
                <a:spcPct val="105000"/>
              </a:lnSpc>
              <a:buClr>
                <a:schemeClr val="folHlink"/>
              </a:buClr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机器语言：是直接用二进制代码的机器指令表示的语言</a:t>
            </a:r>
            <a:endParaRPr lang="zh-CN" altLang="en-US" sz="3600" b="1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609600" indent="-609600" defTabSz="0">
              <a:lnSpc>
                <a:spcPct val="105000"/>
              </a:lnSpc>
              <a:buClr>
                <a:schemeClr val="folHlink"/>
              </a:buClr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汇编语言：用指令助记符，符号地址，标号等符号书写的语言</a:t>
            </a:r>
            <a:endParaRPr lang="zh-CN" altLang="en-US" sz="2800" b="1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609600" indent="-609600" defTabSz="0">
              <a:lnSpc>
                <a:spcPct val="105000"/>
              </a:lnSpc>
              <a:buClr>
                <a:schemeClr val="folHlink"/>
              </a:buClr>
              <a:buFont typeface="Wingdings" panose="05000000000000000000" pitchFamily="2" charset="2"/>
              <a:buAutoNum type="arabicPeriod"/>
              <a:tabLst>
                <a:tab pos="3810000" algn="l"/>
              </a:tabLst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高级语言：更易于编写，理解和阅读的语言</a:t>
            </a:r>
            <a:endParaRPr lang="zh-CN" altLang="en-US" sz="2800" b="1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实例分析</a:t>
            </a:r>
            <a:endParaRPr lang="zh-CN" altLang="en-US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989888" cy="1516063"/>
          </a:xfrm>
        </p:spPr>
        <p:txBody>
          <a:bodyPr/>
          <a:p>
            <a:pPr defTabSz="0">
              <a:buNone/>
              <a:tabLst>
                <a:tab pos="3810000" algn="l"/>
              </a:tabLst>
            </a:pP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3600" b="1">
                <a:latin typeface="楷体_GB2312" pitchFamily="1" charset="-122"/>
                <a:ea typeface="楷体_GB2312" pitchFamily="1" charset="-122"/>
              </a:rPr>
              <a:t>编程计算</a:t>
            </a:r>
            <a:r>
              <a:rPr lang="en-US" altLang="zh-CN" sz="36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36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＋</a:t>
            </a:r>
            <a:r>
              <a:rPr lang="en-US" altLang="zh-CN" sz="36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5</a:t>
            </a:r>
            <a:r>
              <a:rPr lang="zh-CN" altLang="en-US" sz="3600" b="1">
                <a:latin typeface="楷体_GB2312" pitchFamily="1" charset="-122"/>
                <a:ea typeface="楷体_GB2312" pitchFamily="1" charset="-122"/>
              </a:rPr>
              <a:t>，</a:t>
            </a:r>
            <a:endParaRPr lang="zh-CN" altLang="en-US" sz="3600" b="1">
              <a:latin typeface="楷体_GB2312" pitchFamily="1" charset="-122"/>
              <a:ea typeface="楷体_GB2312" pitchFamily="1" charset="-122"/>
            </a:endParaRPr>
          </a:p>
          <a:p>
            <a:pPr defTabSz="0">
              <a:buNone/>
              <a:tabLst>
                <a:tab pos="3810000" algn="l"/>
              </a:tabLst>
            </a:pPr>
            <a:r>
              <a:rPr lang="zh-CN" altLang="en-US" sz="3600" b="1">
                <a:latin typeface="楷体_GB2312" pitchFamily="1" charset="-122"/>
                <a:ea typeface="楷体_GB2312" pitchFamily="1" charset="-122"/>
              </a:rPr>
              <a:t>	并将结果存储到变量</a:t>
            </a:r>
            <a:r>
              <a:rPr lang="en-US" altLang="zh-CN" sz="3600" b="1">
                <a:latin typeface="楷体_GB2312" pitchFamily="1" charset="-122"/>
                <a:ea typeface="楷体_GB2312" pitchFamily="1" charset="-122"/>
              </a:rPr>
              <a:t>sum</a:t>
            </a:r>
            <a:r>
              <a:rPr lang="zh-CN" altLang="en-US" sz="3600" b="1">
                <a:latin typeface="楷体_GB2312" pitchFamily="1" charset="-122"/>
                <a:ea typeface="楷体_GB2312" pitchFamily="1" charset="-122"/>
              </a:rPr>
              <a:t>中                 </a:t>
            </a:r>
            <a:endParaRPr lang="zh-CN" altLang="en-US" sz="3600" b="1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Designs\Soaring.pot</Template>
  <TotalTime>0</TotalTime>
  <Words>2521</Words>
  <Application>WPS 演示</Application>
  <PresentationFormat>在屏幕上显示</PresentationFormat>
  <Paragraphs>206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黑体</vt:lpstr>
      <vt:lpstr>楷体_GB2312</vt:lpstr>
      <vt:lpstr>微软雅黑</vt:lpstr>
      <vt:lpstr>Arial Unicode MS</vt:lpstr>
      <vt:lpstr>新宋体</vt:lpstr>
      <vt:lpstr>Soaring</vt:lpstr>
      <vt:lpstr>PowerPoint 演示文稿</vt:lpstr>
      <vt:lpstr>主讲教师信息</vt:lpstr>
      <vt:lpstr>内容提纲</vt:lpstr>
      <vt:lpstr>教学要求</vt:lpstr>
      <vt:lpstr>使用教材</vt:lpstr>
      <vt:lpstr>参考文献</vt:lpstr>
      <vt:lpstr>教学内容</vt:lpstr>
      <vt:lpstr>什么是汇编语言 </vt:lpstr>
      <vt:lpstr>实例分析</vt:lpstr>
      <vt:lpstr>实例分析：C语言实现</vt:lpstr>
      <vt:lpstr>实例分析：机器语言实现</vt:lpstr>
      <vt:lpstr>实例分析：汇编语言实现</vt:lpstr>
      <vt:lpstr>汇编语言的意义 </vt:lpstr>
      <vt:lpstr>汇编语言的应用领域</vt:lpstr>
      <vt:lpstr>第一个汇编程序</vt:lpstr>
      <vt:lpstr>C语言的Hello World!</vt:lpstr>
      <vt:lpstr>第一个汇编程序：Hello World!</vt:lpstr>
      <vt:lpstr>Hello World 汇编源代码</vt:lpstr>
      <vt:lpstr>.Model 伪指令</vt:lpstr>
      <vt:lpstr>. CODE简化段定义伪指令 </vt:lpstr>
      <vt:lpstr>. STARTUP 程序开始伪指令 </vt:lpstr>
      <vt:lpstr>利用系统调用显示信息</vt:lpstr>
      <vt:lpstr>.exit 0 程序退出伪指令</vt:lpstr>
      <vt:lpstr>.定义字符串</vt:lpstr>
      <vt:lpstr>End汇编程序结束标志</vt:lpstr>
      <vt:lpstr>生成可执行文件</vt:lpstr>
      <vt:lpstr>课堂作业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汇编语言程序设计：前言</dc:title>
  <dc:creator>jerry</dc:creator>
  <cp:lastModifiedBy>小李飞刀1415842468</cp:lastModifiedBy>
  <cp:revision>188</cp:revision>
  <dcterms:created xsi:type="dcterms:W3CDTF">2002-07-02T07:48:00Z</dcterms:created>
  <dcterms:modified xsi:type="dcterms:W3CDTF">2018-07-02T11:55:01Z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