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7" r:id="rId3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3" autoAdjust="0"/>
    <p:restoredTop sz="94816" autoAdjust="0"/>
  </p:normalViewPr>
  <p:slideViewPr>
    <p:cSldViewPr>
      <p:cViewPr varScale="1">
        <p:scale>
          <a:sx n="139" d="100"/>
          <a:sy n="139" d="100"/>
        </p:scale>
        <p:origin x="-324" y="-102"/>
      </p:cViewPr>
      <p:guideLst>
        <p:guide orient="horz" pos="1620"/>
        <p:guide pos="431"/>
        <p:guide pos="5148"/>
      </p:guideLst>
    </p:cSldViewPr>
  </p:slideViewPr>
  <p:outlineViewPr>
    <p:cViewPr>
      <p:scale>
        <a:sx n="33" d="100"/>
        <a:sy n="33" d="100"/>
      </p:scale>
      <p:origin x="0" y="-44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CEA6B-F230-4BC9-90F7-11F265B43E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14E6A-00DD-4BF0-B19F-222D99AABCC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14E6A-00DD-4BF0-B19F-222D99AABCC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2" y="1878807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>
            <a:alpha val="5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174136" y="2195166"/>
            <a:ext cx="4795733" cy="0"/>
          </a:xfrm>
          <a:prstGeom prst="line">
            <a:avLst/>
          </a:prstGeom>
          <a:ln w="12700" cmpd="sng">
            <a:solidFill>
              <a:srgbClr val="969696"/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16813" y="1676503"/>
            <a:ext cx="447169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28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1180" y="629658"/>
            <a:ext cx="864000" cy="360040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3569" y="483518"/>
            <a:ext cx="7488882" cy="720080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4213" y="1491630"/>
            <a:ext cx="7488237" cy="2952328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5180" y="612963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A={</a:t>
            </a:r>
            <a:r>
              <a:rPr lang="en-US" altLang="zh-CN" sz="14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a,b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},B={1,2,3}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。由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→B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能生成多少个不同的函数？</a:t>
            </a:r>
            <a:endParaRPr lang="en-US" altLang="zh-CN" sz="1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→A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能生成多少个不同的函数？</a:t>
            </a:r>
            <a:endParaRPr lang="zh-CN" altLang="en-US" sz="1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91680" y="1644355"/>
            <a:ext cx="619268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</a:pPr>
            <a:r>
              <a:rPr kumimoji="1"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1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={〈a,1〉,〈b,1〉}      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1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={〈1,a〉,〈2,a〉,〈3,a〉}</a:t>
            </a:r>
            <a:endParaRPr kumimoji="1" lang="en-US" altLang="zh-CN" sz="14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</a:pPr>
            <a:r>
              <a:rPr kumimoji="1"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1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1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={〈a,1〉,〈b,2〉}      g</a:t>
            </a:r>
            <a:r>
              <a:rPr kumimoji="1" lang="en-US" altLang="zh-CN" sz="1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={〈1,a〉,〈2,a〉,〈3,b〉}</a:t>
            </a:r>
            <a:endParaRPr kumimoji="1" lang="en-US" altLang="zh-CN" sz="14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</a:pPr>
            <a:r>
              <a:rPr kumimoji="1"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1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1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={〈a,1〉,〈b,3〉}      g</a:t>
            </a:r>
            <a:r>
              <a:rPr kumimoji="1" lang="en-US" altLang="zh-CN" sz="1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={〈1,a〉,〈2,b〉,〈3,a〉}</a:t>
            </a:r>
            <a:endParaRPr kumimoji="1" lang="en-US" altLang="zh-CN" sz="14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</a:pPr>
            <a:r>
              <a:rPr kumimoji="1"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1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1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={〈a,2〉,〈b,1〉}      g</a:t>
            </a:r>
            <a:r>
              <a:rPr kumimoji="1" lang="en-US" altLang="zh-CN" sz="1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={〈1,a〉,〈2,b〉,〈3,b〉}</a:t>
            </a:r>
            <a:endParaRPr kumimoji="1" lang="en-US" altLang="zh-CN" sz="14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</a:pPr>
            <a:r>
              <a:rPr kumimoji="1"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1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1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={〈a,2〉,〈b,2〉}      g</a:t>
            </a:r>
            <a:r>
              <a:rPr kumimoji="1" lang="en-US" altLang="zh-CN" sz="1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={〈1,b〉,〈2,a〉,〈3,a〉}</a:t>
            </a:r>
            <a:endParaRPr kumimoji="1" lang="en-US" altLang="zh-CN" sz="14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</a:pPr>
            <a:r>
              <a:rPr kumimoji="1" lang="en-US" altLang="zh-CN" sz="1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f</a:t>
            </a:r>
            <a:r>
              <a:rPr kumimoji="1" lang="en-US" altLang="zh-CN" sz="1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={〈a,2〉,〈b,3〉}      g</a:t>
            </a:r>
            <a:r>
              <a:rPr kumimoji="1" lang="en-US" altLang="zh-CN" sz="1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={〈1,b〉,〈2,a〉,〈3,b〉}</a:t>
            </a:r>
            <a:endParaRPr kumimoji="1" lang="en-US" altLang="zh-CN" sz="14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</a:pPr>
            <a:r>
              <a:rPr kumimoji="1"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1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1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={〈a,3〉,〈b,1〉}      g</a:t>
            </a:r>
            <a:r>
              <a:rPr kumimoji="1" lang="en-US" altLang="zh-CN" sz="1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={〈1,b〉,〈2,a〉,〈3,b〉}</a:t>
            </a:r>
            <a:endParaRPr kumimoji="1" lang="en-US" altLang="zh-CN" sz="14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</a:pPr>
            <a:r>
              <a:rPr kumimoji="1"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1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1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={〈a,3〉,〈b,2〉}      g</a:t>
            </a:r>
            <a:r>
              <a:rPr kumimoji="1" lang="en-US" altLang="zh-CN" sz="1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={〈1,b〉,〈2,b〉,〈3,b〉}</a:t>
            </a:r>
            <a:endParaRPr kumimoji="1" lang="en-US" altLang="zh-CN" sz="14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</a:pPr>
            <a:r>
              <a:rPr kumimoji="1"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1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1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={〈a,3〉,〈b,3〉}</a:t>
            </a: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040670" cy="500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14480" y="1214428"/>
            <a:ext cx="535785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88" y="1275606"/>
            <a:ext cx="6408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|A|=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|B|=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，那么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→B}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的基数为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1400" b="1" i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，即共有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1400" b="1" i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的函数。</a:t>
            </a:r>
            <a:endParaRPr lang="zh-CN" altLang="en-US" sz="1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剪去对角的矩形 11"/>
          <p:cNvSpPr/>
          <p:nvPr/>
        </p:nvSpPr>
        <p:spPr>
          <a:xfrm>
            <a:off x="683568" y="1995686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4.6.6</a:t>
            </a:r>
            <a:endParaRPr kumimoji="1" lang="zh-CN" altLang="en-US" sz="1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71638" y="1958053"/>
            <a:ext cx="62293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1400" baseline="30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:={ 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为函数∧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dm(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lang="en-US" altLang="zh-CN" sz="14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A∧rn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B}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并称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1400" baseline="30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是由集合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到集合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超幂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剪去对角的矩形 13"/>
          <p:cNvSpPr/>
          <p:nvPr/>
        </p:nvSpPr>
        <p:spPr>
          <a:xfrm>
            <a:off x="683568" y="2859782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4.6.5</a:t>
            </a:r>
            <a:endParaRPr kumimoji="1" lang="zh-CN" altLang="en-US" sz="1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47664" y="2859782"/>
            <a:ext cx="5400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① 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∈B </a:t>
            </a:r>
            <a:r>
              <a:rPr lang="en-US" altLang="zh-CN" sz="1400" baseline="30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为函数 ∧ 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dm(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)=A ∧ </a:t>
            </a:r>
            <a:r>
              <a:rPr lang="en-US" altLang="zh-CN" sz="14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rn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en-US" altLang="zh-CN" sz="1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② B</a:t>
            </a:r>
            <a:r>
              <a:rPr lang="en-US" altLang="zh-CN" sz="1400" baseline="30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1400" i="1" baseline="30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400" baseline="30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 {&lt;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&gt;} | </a:t>
            </a:r>
            <a:r>
              <a:rPr lang="en-US" altLang="zh-CN" sz="1400" i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14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∈B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}</a:t>
            </a:r>
            <a:endParaRPr lang="en-US" altLang="zh-CN" sz="1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③ B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1400" baseline="30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400" baseline="30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en-US" altLang="zh-CN" sz="1400" baseline="30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剪去对角的矩形 15"/>
          <p:cNvSpPr/>
          <p:nvPr/>
        </p:nvSpPr>
        <p:spPr>
          <a:xfrm>
            <a:off x="683568" y="1275606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4.6.4</a:t>
            </a:r>
            <a:endParaRPr kumimoji="1" lang="zh-CN" altLang="en-US" sz="1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040670" cy="500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14480" y="1214428"/>
            <a:ext cx="535785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b="1" dirty="0">
              <a:latin typeface="宋体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1974" y="1286357"/>
            <a:ext cx="662473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函数概念是最基本的数学概念之一，也是最重要的数学工具。初中数学中函数定义为“对自变量每一确定值都有一确定的值与之对应的因变量”；高中数学函数又被定义为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两集合元素之间的映射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用一个特殊关系具体规定这一映射，称这个特殊关系为函数，因为关系是一个集合，从而又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将函数作为集合来研究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040670" cy="500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14480" y="1214428"/>
            <a:ext cx="535785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92378" y="3429006"/>
            <a:ext cx="64087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1) 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到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的函数的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定义域是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，不能是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的某个真子集。</a:t>
            </a:r>
            <a:endParaRPr lang="zh-CN" altLang="en-US" sz="1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 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1400" i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x,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1400" i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x,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′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′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单值性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863588" y="1271134"/>
            <a:ext cx="706599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indent="-222250">
              <a:lnSpc>
                <a:spcPts val="2100"/>
              </a:lnSpc>
              <a:spcBef>
                <a:spcPts val="600"/>
              </a:spcBef>
            </a:pPr>
            <a:r>
              <a:rPr lang="zh-CN" altLang="en-US" sz="1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一个函数是一个</a:t>
            </a:r>
            <a:r>
              <a:rPr lang="zh-CN" altLang="en-US" sz="14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多对一的关系</a:t>
            </a:r>
            <a:r>
              <a:rPr lang="zh-CN" altLang="en-US" sz="1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，即对该关系的定义域中的任何元恰恰只对应于值域中的一个元，</a:t>
            </a:r>
            <a:r>
              <a:rPr lang="zh-CN" altLang="en-US" sz="14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定义域中的不同元可以对应于值域中同一元</a:t>
            </a:r>
            <a:r>
              <a:rPr lang="zh-CN" altLang="en-US" sz="1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，其形式定义是：</a:t>
            </a:r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剪去对角的矩形 11"/>
          <p:cNvSpPr/>
          <p:nvPr/>
        </p:nvSpPr>
        <p:spPr>
          <a:xfrm>
            <a:off x="1043608" y="2274312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4.6.1</a:t>
            </a:r>
            <a:endParaRPr kumimoji="1" lang="zh-CN" altLang="en-US" sz="1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23728" y="2224649"/>
            <a:ext cx="5400600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  <a:spcBef>
                <a:spcPts val="600"/>
              </a:spcBef>
            </a:pP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关系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)(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)(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)( </a:t>
            </a:r>
            <a:r>
              <a:rPr lang="en-US" altLang="zh-CN" sz="1400" i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xf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14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∧</a:t>
            </a:r>
            <a:r>
              <a:rPr lang="en-US" altLang="zh-CN" sz="1400" i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xf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14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endParaRPr lang="en-US" altLang="zh-CN" sz="1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19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对于函数符号不仅使用 </a:t>
            </a:r>
            <a:r>
              <a:rPr lang="en-US" altLang="zh-CN" sz="1400" i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xfy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，也常常使用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19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有时为了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表示出函数的定义域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和值域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，也记为 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A→B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83568" y="915566"/>
            <a:ext cx="75136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12748" y="771550"/>
            <a:ext cx="864000" cy="360040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3569" y="627534"/>
            <a:ext cx="7488882" cy="648072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4213" y="1644213"/>
            <a:ext cx="7488237" cy="2232248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90961" y="738565"/>
            <a:ext cx="52573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A={</a:t>
            </a:r>
            <a:r>
              <a:rPr lang="en-US" altLang="zh-CN" sz="14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a,b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}, B={1,2,3}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，判断下列集合是否是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的函数。</a:t>
            </a:r>
            <a:endParaRPr lang="zh-CN" altLang="en-US" sz="140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65460" y="1923678"/>
            <a:ext cx="6192688" cy="151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解：  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={〈a,1〉,〈b,2〉}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1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F</a:t>
            </a:r>
            <a:r>
              <a:rPr lang="en-US" altLang="zh-CN" sz="1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={〈a,1〉,〈b,1〉}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     </a:t>
            </a:r>
            <a:endParaRPr lang="zh-CN" altLang="en-US" sz="1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={〈a,1〉,〈a,2〉}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endParaRPr lang="zh-CN" altLang="en-US" sz="140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={〈a,3〉}                   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39952" y="1923677"/>
            <a:ext cx="1656184" cy="151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endParaRPr lang="zh-CN" altLang="en-US" sz="14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    </a:t>
            </a:r>
            <a:endParaRPr lang="zh-CN" altLang="en-US" sz="14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否</a:t>
            </a:r>
            <a:endParaRPr lang="zh-CN" altLang="en-US" sz="1400" b="1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否</a:t>
            </a:r>
            <a:endParaRPr lang="zh-CN" altLang="en-US" sz="1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040670" cy="500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14480" y="1214428"/>
            <a:ext cx="535785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1744878" y="2284517"/>
            <a:ext cx="51845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，且对每一个</a:t>
            </a:r>
            <a:r>
              <a:rPr lang="en-US" altLang="zh-CN" sz="1400" i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4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∈A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，有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，称函数     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包含于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，记为 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剪去对角的矩形 11"/>
          <p:cNvSpPr/>
          <p:nvPr/>
        </p:nvSpPr>
        <p:spPr>
          <a:xfrm>
            <a:off x="899704" y="1419622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4.6.2</a:t>
            </a:r>
            <a:endParaRPr kumimoji="1" lang="zh-CN" altLang="en-US" sz="1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18616" y="1371437"/>
            <a:ext cx="5010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: A→B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C→D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，如果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A=C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且对所有</a:t>
            </a:r>
            <a:r>
              <a:rPr lang="en-US" altLang="zh-CN" sz="1400" i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4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∈A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1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 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，称函数 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等于 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记为 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>
          <a:xfrm>
            <a:off x="1757988" y="3190408"/>
            <a:ext cx="6100160" cy="8536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当不强调函数是定义在哪个集合上的时候，由于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函数是序偶的集合</a:t>
            </a:r>
            <a:endParaRPr lang="en-US" altLang="zh-CN" sz="1400" b="1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（特殊的关系）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，所以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的充分必要条件是  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且 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。</a:t>
            </a:r>
            <a:endParaRPr lang="zh-CN" altLang="en-US" sz="14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040670" cy="500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14480" y="1214428"/>
            <a:ext cx="535785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1275606"/>
            <a:ext cx="6408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函数的复合运算</a:t>
            </a:r>
            <a:endParaRPr lang="en-US" altLang="zh-CN" sz="14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剪去对角的矩形 11"/>
          <p:cNvSpPr/>
          <p:nvPr/>
        </p:nvSpPr>
        <p:spPr>
          <a:xfrm>
            <a:off x="902498" y="1846114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4.6.2</a:t>
            </a:r>
            <a:endParaRPr kumimoji="1" lang="zh-CN" altLang="en-US" sz="1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79712" y="1782464"/>
            <a:ext cx="54006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○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要求：</a:t>
            </a:r>
            <a:r>
              <a:rPr lang="en-US" altLang="zh-CN" sz="14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rn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 dm(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1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剪去对角的矩形 13"/>
          <p:cNvSpPr/>
          <p:nvPr/>
        </p:nvSpPr>
        <p:spPr>
          <a:xfrm>
            <a:off x="902498" y="2676378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4.6.1</a:t>
            </a:r>
            <a:endParaRPr kumimoji="1" lang="zh-CN" altLang="en-US" sz="1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63688" y="2571750"/>
            <a:ext cx="54006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(1) 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为函数且</a:t>
            </a:r>
            <a:r>
              <a:rPr lang="en-US" altLang="zh-CN" sz="14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rn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dm(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○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也为函数且  </a:t>
            </a:r>
            <a:endParaRPr lang="zh-CN" altLang="en-US" sz="1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○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)(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))</a:t>
            </a:r>
            <a:endParaRPr lang="en-US" altLang="zh-CN" sz="1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 (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○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|ˋ C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○(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|ˋ C)</a:t>
            </a: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040670" cy="500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14480" y="1214428"/>
            <a:ext cx="535785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1131590"/>
            <a:ext cx="6408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现在定义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1-1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函数和反函数的概念 </a:t>
            </a:r>
            <a:endParaRPr lang="en-US" altLang="zh-CN" sz="1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剪去对角的矩形 11"/>
          <p:cNvSpPr/>
          <p:nvPr/>
        </p:nvSpPr>
        <p:spPr>
          <a:xfrm>
            <a:off x="827696" y="1635646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4.6.3</a:t>
            </a:r>
            <a:endParaRPr kumimoji="1" lang="zh-CN" altLang="en-US" sz="1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7704" y="1665302"/>
            <a:ext cx="5400600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1-1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 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:=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baseline="30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 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皆为函数。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剪去对角的矩形 13"/>
          <p:cNvSpPr/>
          <p:nvPr/>
        </p:nvSpPr>
        <p:spPr>
          <a:xfrm>
            <a:off x="827696" y="2859782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4.6.2</a:t>
            </a:r>
            <a:endParaRPr kumimoji="1" lang="zh-CN" altLang="en-US" sz="1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01375" y="2240120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 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1-1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函数，则称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为反函数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剪去对角的矩形 15"/>
          <p:cNvSpPr/>
          <p:nvPr/>
        </p:nvSpPr>
        <p:spPr>
          <a:xfrm>
            <a:off x="827696" y="2247750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4.6.4</a:t>
            </a:r>
            <a:endParaRPr kumimoji="1" lang="zh-CN" altLang="en-US" sz="1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01375" y="2908754"/>
            <a:ext cx="5400600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zh-CN" altLang="en-US" sz="1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 </a:t>
            </a:r>
            <a:r>
              <a:rPr lang="en-US" altLang="zh-CN" sz="1400" i="1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1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1-1</a:t>
            </a:r>
            <a:r>
              <a:rPr lang="zh-CN" altLang="en-US" sz="1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函数且 </a:t>
            </a:r>
            <a:r>
              <a:rPr lang="en-US" altLang="zh-CN" sz="1400" i="1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400" kern="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i="1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400" kern="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1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∈dm(</a:t>
            </a:r>
            <a:r>
              <a:rPr lang="en-US" altLang="zh-CN" sz="1400" i="1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)</a:t>
            </a:r>
            <a:r>
              <a:rPr lang="zh-CN" altLang="en-US" sz="1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1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r>
              <a:rPr lang="en-US" altLang="zh-CN" sz="1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i="1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1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400" i="1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400" kern="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1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1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zh-CN" altLang="en-US" sz="1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i="1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1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400" i="1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400" kern="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1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1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en-US" sz="1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400" i="1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400" kern="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1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1400" i="1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400" kern="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14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剪去对角的矩形 17"/>
          <p:cNvSpPr/>
          <p:nvPr/>
        </p:nvSpPr>
        <p:spPr>
          <a:xfrm>
            <a:off x="827696" y="3579862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4.6.3</a:t>
            </a:r>
            <a:endParaRPr kumimoji="1" lang="zh-CN" altLang="en-US" sz="1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14480" y="3565734"/>
            <a:ext cx="4464496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①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1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1-1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函数，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zh-CN" altLang="en-US" sz="1400" b="1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② 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为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1-1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函数∧</a:t>
            </a:r>
            <a:r>
              <a:rPr lang="en-US" altLang="zh-CN" sz="1400" i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4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∈dm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baseline="30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))=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zh-CN" altLang="en-US" sz="1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③ 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1-1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 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∩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1-1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040670" cy="500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14480" y="1214428"/>
            <a:ext cx="535785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剪去对角的矩形 11"/>
          <p:cNvSpPr/>
          <p:nvPr/>
        </p:nvSpPr>
        <p:spPr>
          <a:xfrm>
            <a:off x="827696" y="1563638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4.6.5</a:t>
            </a:r>
            <a:endParaRPr kumimoji="1" lang="zh-CN" altLang="en-US" sz="1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35696" y="1532666"/>
            <a:ext cx="4680520" cy="62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① 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为从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的函数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:= 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为函数∧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dm(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lang="en-US" altLang="zh-CN" sz="14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A∧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rn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zh-CN" altLang="en-US" sz="14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45000"/>
              </a:spcBef>
            </a:pP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② 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为从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的函数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:=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为函数∧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dm(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lang="en-US" altLang="zh-CN" sz="14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A∧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rn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1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altLang="en-US" sz="1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83851" y="2241321"/>
            <a:ext cx="4680520" cy="110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③ 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为从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的函数或 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满射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:=</a:t>
            </a:r>
            <a:endParaRPr lang="en-US" altLang="zh-CN" sz="1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为函数∧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dm(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)=</a:t>
            </a:r>
            <a:r>
              <a:rPr lang="en-US" altLang="zh-CN" sz="14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A∧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rn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)=B</a:t>
            </a:r>
            <a:endParaRPr lang="zh-CN" altLang="en-US" sz="14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45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④ 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单射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 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一对一映射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单射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:=</a:t>
            </a:r>
            <a:endParaRPr lang="en-US" altLang="zh-CN" sz="1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45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为函数∧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)(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)( </a:t>
            </a:r>
            <a:r>
              <a:rPr lang="en-US" altLang="zh-CN" sz="1400" i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x,y</a:t>
            </a:r>
            <a:r>
              <a:rPr lang="en-US" altLang="zh-CN" sz="14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∈A∧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≠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14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)≠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83850" y="3410414"/>
            <a:ext cx="583142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⑤ 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双射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 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一一对应 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=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既为单射又为满射或 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1-1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040670" cy="500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14480" y="1214428"/>
            <a:ext cx="535785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84662" y="1131590"/>
            <a:ext cx="5916296" cy="2105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  <a:spcBef>
                <a:spcPts val="600"/>
              </a:spcBef>
            </a:pP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⑥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实数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的底函数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，记为 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，指小于或等于 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的最大整数。</a:t>
            </a:r>
            <a:endParaRPr lang="zh-CN" altLang="en-US" sz="1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19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实数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的顶函数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，记为 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，指大于或等于 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的最小整数。</a:t>
            </a:r>
            <a:endParaRPr lang="zh-CN" altLang="en-US" sz="1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19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⑦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散列函数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h:K→D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h(k)=d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，其中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为关键码集，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为地址集合。</a:t>
            </a:r>
            <a:endParaRPr lang="zh-CN" altLang="en-US" sz="1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19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常用散列函数是用除法求余，中平方方法和折迭方法得到。</a:t>
            </a:r>
            <a:endParaRPr lang="zh-CN" altLang="en-US" sz="1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30505" indent="-230505">
              <a:lnSpc>
                <a:spcPts val="19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⑧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恒等函数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，设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，若</a:t>
            </a:r>
            <a:r>
              <a:rPr lang="en-US" altLang="zh-CN" sz="14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id</a:t>
            </a:r>
            <a:r>
              <a:rPr lang="en-US" altLang="zh-CN" sz="1400" baseline="-25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A→B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，使 </a:t>
            </a:r>
            <a:r>
              <a:rPr lang="en-US" altLang="zh-CN" sz="14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id</a:t>
            </a:r>
            <a:r>
              <a:rPr lang="en-US" altLang="zh-CN" sz="1400" baseline="-25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，则称</a:t>
            </a:r>
            <a:r>
              <a:rPr lang="en-US" altLang="zh-CN" sz="14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id</a:t>
            </a:r>
            <a:r>
              <a:rPr lang="en-US" altLang="zh-CN" sz="1400" baseline="-25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上的一个恒等函数。 恒等函数是单射函数，而且仅当 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A=B 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时恒等函数才是满射， 并且</a:t>
            </a:r>
            <a:r>
              <a:rPr lang="en-US" altLang="zh-CN" sz="14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id</a:t>
            </a:r>
            <a:r>
              <a:rPr lang="en-US" altLang="zh-CN" sz="1400" baseline="-25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=I</a:t>
            </a:r>
            <a:r>
              <a:rPr lang="en-US" altLang="zh-CN" sz="1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1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95656" y="3237295"/>
            <a:ext cx="4680520" cy="1341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⑨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特征函数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，设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，函数 </a:t>
            </a:r>
            <a:r>
              <a:rPr lang="en-US" altLang="zh-CN" sz="14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baseline="-25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B→{0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1}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定义为</a:t>
            </a:r>
            <a:endParaRPr lang="zh-CN" altLang="en-US" sz="1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endParaRPr lang="zh-CN" altLang="en-US" sz="1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endParaRPr lang="zh-CN" altLang="en-US" sz="1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endParaRPr lang="en-US" altLang="zh-CN" sz="1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则称 </a:t>
            </a:r>
            <a:r>
              <a:rPr lang="en-US" altLang="zh-CN" sz="14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400" baseline="-25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B→{0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1}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是集合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的一个特征函数。</a:t>
            </a:r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0898" name="Object 4"/>
          <p:cNvGraphicFramePr>
            <a:graphicFrameLocks noChangeAspect="1"/>
          </p:cNvGraphicFramePr>
          <p:nvPr/>
        </p:nvGraphicFramePr>
        <p:xfrm>
          <a:off x="3049403" y="3638248"/>
          <a:ext cx="1773025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公式" r:id="rId1" imgW="35966400" imgH="10972800" progId="Equation.3">
                  <p:embed/>
                </p:oleObj>
              </mc:Choice>
              <mc:Fallback>
                <p:oleObj name="公式" r:id="rId1" imgW="35966400" imgH="10972800" progId="Equation.3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9403" y="3638248"/>
                        <a:ext cx="1773025" cy="540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2445</Words>
  <Application>WPS 演示</Application>
  <PresentationFormat>全屏显示(16:9)</PresentationFormat>
  <Paragraphs>160</Paragraphs>
  <Slides>11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Times New Roman</vt:lpstr>
      <vt:lpstr>Symbol</vt:lpstr>
      <vt:lpstr>Arial Unicode MS</vt:lpstr>
      <vt:lpstr>Calibri Light</vt:lpstr>
      <vt:lpstr>Calibri</vt:lpstr>
      <vt:lpstr>2_Office 主题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xxr</dc:creator>
  <cp:lastModifiedBy>qzuser</cp:lastModifiedBy>
  <cp:revision>244</cp:revision>
  <dcterms:created xsi:type="dcterms:W3CDTF">2016-10-26T13:53:00Z</dcterms:created>
  <dcterms:modified xsi:type="dcterms:W3CDTF">2019-04-24T11:04:16Z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