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668" y="350520"/>
            <a:ext cx="9148063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5328" y="1949144"/>
            <a:ext cx="7982743" cy="4916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82572" y="6811063"/>
            <a:ext cx="2108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03" y="1573825"/>
            <a:ext cx="5739130" cy="425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4.1</a:t>
            </a:r>
            <a:r>
              <a:rPr dirty="0" sz="2800" spc="-85">
                <a:latin typeface="宋体"/>
                <a:cs typeface="宋体"/>
              </a:rPr>
              <a:t> </a:t>
            </a:r>
            <a:r>
              <a:rPr dirty="0" sz="2800" spc="10">
                <a:latin typeface="宋体"/>
                <a:cs typeface="宋体"/>
              </a:rPr>
              <a:t>半导体三极管(BJT)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800" spc="10">
                <a:latin typeface="宋体"/>
                <a:cs typeface="宋体"/>
              </a:rPr>
              <a:t>4.2</a:t>
            </a:r>
            <a:r>
              <a:rPr dirty="0" sz="2800" spc="-8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共射极放大电路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10">
                <a:latin typeface="宋体"/>
                <a:cs typeface="宋体"/>
              </a:rPr>
              <a:t>4.3</a:t>
            </a:r>
            <a:r>
              <a:rPr dirty="0" sz="2800" spc="-4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放大电路的分析方法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800" spc="10">
                <a:latin typeface="宋体"/>
                <a:cs typeface="宋体"/>
              </a:rPr>
              <a:t>4.4</a:t>
            </a:r>
            <a:r>
              <a:rPr dirty="0" sz="2800" spc="-3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放大电路静态工作点的稳定问题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10">
                <a:latin typeface="宋体"/>
                <a:cs typeface="宋体"/>
              </a:rPr>
              <a:t>4.5</a:t>
            </a:r>
            <a:r>
              <a:rPr dirty="0" sz="2800" spc="-3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共集电极放大电路和共基极电路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800" spc="10">
                <a:latin typeface="宋体"/>
                <a:cs typeface="宋体"/>
              </a:rPr>
              <a:t>4.6</a:t>
            </a:r>
            <a:r>
              <a:rPr dirty="0" sz="2800" spc="-7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295"/>
              </a:lnSpc>
              <a:spcBef>
                <a:spcPts val="1685"/>
              </a:spcBef>
            </a:pPr>
            <a:r>
              <a:rPr dirty="0" sz="2800" spc="10">
                <a:latin typeface="宋体"/>
                <a:cs typeface="宋体"/>
              </a:rPr>
              <a:t>4.7</a:t>
            </a:r>
            <a:r>
              <a:rPr dirty="0" sz="2800" spc="-4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放大电路的频率响应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69965" y="6811063"/>
            <a:ext cx="11048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361315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2845"/>
              </a:spcBef>
            </a:pPr>
            <a:r>
              <a:rPr dirty="0" sz="3200">
                <a:latin typeface="宋体"/>
                <a:cs typeface="宋体"/>
              </a:rPr>
              <a:t>第四章</a:t>
            </a:r>
            <a:r>
              <a:rPr dirty="0" sz="3200" spc="-71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双极结型三极管及放大电路基础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2953511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 h="0">
                <a:moveTo>
                  <a:pt x="0" y="0"/>
                </a:moveTo>
                <a:lnTo>
                  <a:pt x="89611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73602" y="2677667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6744" y="2956560"/>
            <a:ext cx="321945" cy="302260"/>
          </a:xfrm>
          <a:custGeom>
            <a:avLst/>
            <a:gdLst/>
            <a:ahLst/>
            <a:cxnLst/>
            <a:rect l="l" t="t" r="r" b="b"/>
            <a:pathLst>
              <a:path w="321945" h="302260">
                <a:moveTo>
                  <a:pt x="222743" y="221805"/>
                </a:moveTo>
                <a:lnTo>
                  <a:pt x="0" y="13716"/>
                </a:lnTo>
                <a:lnTo>
                  <a:pt x="13715" y="0"/>
                </a:lnTo>
                <a:lnTo>
                  <a:pt x="235411" y="208482"/>
                </a:lnTo>
                <a:lnTo>
                  <a:pt x="222743" y="221805"/>
                </a:lnTo>
                <a:close/>
              </a:path>
              <a:path w="321945" h="302260">
                <a:moveTo>
                  <a:pt x="295218" y="230124"/>
                </a:moveTo>
                <a:lnTo>
                  <a:pt x="231647" y="230124"/>
                </a:lnTo>
                <a:lnTo>
                  <a:pt x="243839" y="216407"/>
                </a:lnTo>
                <a:lnTo>
                  <a:pt x="235411" y="208482"/>
                </a:lnTo>
                <a:lnTo>
                  <a:pt x="272796" y="169164"/>
                </a:lnTo>
                <a:lnTo>
                  <a:pt x="295218" y="230124"/>
                </a:lnTo>
                <a:close/>
              </a:path>
              <a:path w="321945" h="302260">
                <a:moveTo>
                  <a:pt x="231647" y="230124"/>
                </a:moveTo>
                <a:lnTo>
                  <a:pt x="222743" y="221805"/>
                </a:lnTo>
                <a:lnTo>
                  <a:pt x="235411" y="208482"/>
                </a:lnTo>
                <a:lnTo>
                  <a:pt x="243839" y="216407"/>
                </a:lnTo>
                <a:lnTo>
                  <a:pt x="231647" y="230124"/>
                </a:lnTo>
                <a:close/>
              </a:path>
              <a:path w="321945" h="302260">
                <a:moveTo>
                  <a:pt x="321563" y="301752"/>
                </a:moveTo>
                <a:lnTo>
                  <a:pt x="184403" y="262128"/>
                </a:lnTo>
                <a:lnTo>
                  <a:pt x="222743" y="221805"/>
                </a:lnTo>
                <a:lnTo>
                  <a:pt x="231647" y="230124"/>
                </a:lnTo>
                <a:lnTo>
                  <a:pt x="295218" y="230124"/>
                </a:lnTo>
                <a:lnTo>
                  <a:pt x="321563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8267" y="2679192"/>
            <a:ext cx="326390" cy="273050"/>
          </a:xfrm>
          <a:custGeom>
            <a:avLst/>
            <a:gdLst/>
            <a:ahLst/>
            <a:cxnLst/>
            <a:rect l="l" t="t" r="r" b="b"/>
            <a:pathLst>
              <a:path w="326389" h="273050">
                <a:moveTo>
                  <a:pt x="10667" y="272796"/>
                </a:moveTo>
                <a:lnTo>
                  <a:pt x="0" y="257556"/>
                </a:lnTo>
                <a:lnTo>
                  <a:pt x="313943" y="0"/>
                </a:lnTo>
                <a:lnTo>
                  <a:pt x="326135" y="15240"/>
                </a:lnTo>
                <a:lnTo>
                  <a:pt x="10667" y="272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8496" y="1975104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5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8496" y="3240024"/>
            <a:ext cx="0" cy="828040"/>
          </a:xfrm>
          <a:custGeom>
            <a:avLst/>
            <a:gdLst/>
            <a:ahLst/>
            <a:cxnLst/>
            <a:rect l="l" t="t" r="r" b="b"/>
            <a:pathLst>
              <a:path w="0" h="828039">
                <a:moveTo>
                  <a:pt x="0" y="0"/>
                </a:moveTo>
                <a:lnTo>
                  <a:pt x="0" y="8275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53597" y="2493310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9612" y="3596570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1971" y="1981194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9692" y="3069335"/>
            <a:ext cx="571500" cy="114300"/>
          </a:xfrm>
          <a:custGeom>
            <a:avLst/>
            <a:gdLst/>
            <a:ahLst/>
            <a:cxnLst/>
            <a:rect l="l" t="t" r="r" b="b"/>
            <a:pathLst>
              <a:path w="571500" h="114300">
                <a:moveTo>
                  <a:pt x="457200" y="114300"/>
                </a:moveTo>
                <a:lnTo>
                  <a:pt x="457200" y="0"/>
                </a:lnTo>
                <a:lnTo>
                  <a:pt x="532397" y="38099"/>
                </a:lnTo>
                <a:lnTo>
                  <a:pt x="477012" y="38100"/>
                </a:lnTo>
                <a:lnTo>
                  <a:pt x="477012" y="76200"/>
                </a:lnTo>
                <a:lnTo>
                  <a:pt x="534429" y="76200"/>
                </a:lnTo>
                <a:lnTo>
                  <a:pt x="457200" y="114300"/>
                </a:lnTo>
                <a:close/>
              </a:path>
              <a:path w="571500" h="114300">
                <a:moveTo>
                  <a:pt x="4572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57200" y="38100"/>
                </a:lnTo>
                <a:lnTo>
                  <a:pt x="457200" y="76200"/>
                </a:lnTo>
                <a:close/>
              </a:path>
              <a:path w="571500" h="114300">
                <a:moveTo>
                  <a:pt x="534429" y="76200"/>
                </a:moveTo>
                <a:lnTo>
                  <a:pt x="477012" y="76200"/>
                </a:lnTo>
                <a:lnTo>
                  <a:pt x="477012" y="38100"/>
                </a:lnTo>
                <a:lnTo>
                  <a:pt x="532397" y="38099"/>
                </a:lnTo>
                <a:lnTo>
                  <a:pt x="571500" y="57912"/>
                </a:lnTo>
                <a:lnTo>
                  <a:pt x="53442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61188" y="3141008"/>
            <a:ext cx="2794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4132" y="3442715"/>
            <a:ext cx="114300" cy="562610"/>
          </a:xfrm>
          <a:custGeom>
            <a:avLst/>
            <a:gdLst/>
            <a:ahLst/>
            <a:cxnLst/>
            <a:rect l="l" t="t" r="r" b="b"/>
            <a:pathLst>
              <a:path w="114300" h="562610">
                <a:moveTo>
                  <a:pt x="76200" y="466343"/>
                </a:moveTo>
                <a:lnTo>
                  <a:pt x="38100" y="466343"/>
                </a:lnTo>
                <a:lnTo>
                  <a:pt x="38100" y="0"/>
                </a:lnTo>
                <a:lnTo>
                  <a:pt x="76200" y="0"/>
                </a:lnTo>
                <a:lnTo>
                  <a:pt x="76200" y="466343"/>
                </a:lnTo>
                <a:close/>
              </a:path>
              <a:path w="114300" h="562610">
                <a:moveTo>
                  <a:pt x="57912" y="562356"/>
                </a:moveTo>
                <a:lnTo>
                  <a:pt x="0" y="448056"/>
                </a:lnTo>
                <a:lnTo>
                  <a:pt x="38100" y="448056"/>
                </a:lnTo>
                <a:lnTo>
                  <a:pt x="38100" y="466343"/>
                </a:lnTo>
                <a:lnTo>
                  <a:pt x="105277" y="466343"/>
                </a:lnTo>
                <a:lnTo>
                  <a:pt x="57912" y="562356"/>
                </a:lnTo>
                <a:close/>
              </a:path>
              <a:path w="114300" h="562610">
                <a:moveTo>
                  <a:pt x="105277" y="466343"/>
                </a:moveTo>
                <a:lnTo>
                  <a:pt x="76200" y="466343"/>
                </a:lnTo>
                <a:lnTo>
                  <a:pt x="76200" y="448056"/>
                </a:lnTo>
                <a:lnTo>
                  <a:pt x="114300" y="448056"/>
                </a:lnTo>
                <a:lnTo>
                  <a:pt x="105277" y="46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98691" y="3465602"/>
            <a:ext cx="2794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1855" y="2008632"/>
            <a:ext cx="114300" cy="614680"/>
          </a:xfrm>
          <a:custGeom>
            <a:avLst/>
            <a:gdLst/>
            <a:ahLst/>
            <a:cxnLst/>
            <a:rect l="l" t="t" r="r" b="b"/>
            <a:pathLst>
              <a:path w="114300" h="614680">
                <a:moveTo>
                  <a:pt x="76200" y="518160"/>
                </a:moveTo>
                <a:lnTo>
                  <a:pt x="38100" y="518160"/>
                </a:lnTo>
                <a:lnTo>
                  <a:pt x="38100" y="0"/>
                </a:lnTo>
                <a:lnTo>
                  <a:pt x="76200" y="0"/>
                </a:lnTo>
                <a:lnTo>
                  <a:pt x="76200" y="518160"/>
                </a:lnTo>
                <a:close/>
              </a:path>
              <a:path w="114300" h="614680">
                <a:moveTo>
                  <a:pt x="56387" y="614172"/>
                </a:moveTo>
                <a:lnTo>
                  <a:pt x="0" y="499872"/>
                </a:lnTo>
                <a:lnTo>
                  <a:pt x="38100" y="499872"/>
                </a:lnTo>
                <a:lnTo>
                  <a:pt x="38100" y="518160"/>
                </a:lnTo>
                <a:lnTo>
                  <a:pt x="105034" y="518160"/>
                </a:lnTo>
                <a:lnTo>
                  <a:pt x="56387" y="614172"/>
                </a:lnTo>
                <a:close/>
              </a:path>
              <a:path w="114300" h="614680">
                <a:moveTo>
                  <a:pt x="105034" y="518160"/>
                </a:moveTo>
                <a:lnTo>
                  <a:pt x="76200" y="518160"/>
                </a:lnTo>
                <a:lnTo>
                  <a:pt x="76200" y="499872"/>
                </a:lnTo>
                <a:lnTo>
                  <a:pt x="114300" y="499872"/>
                </a:lnTo>
                <a:lnTo>
                  <a:pt x="105034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2686" y="2058882"/>
            <a:ext cx="29083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8582" y="2196101"/>
            <a:ext cx="955675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68311" y="2945892"/>
            <a:ext cx="896619" cy="29209"/>
          </a:xfrm>
          <a:custGeom>
            <a:avLst/>
            <a:gdLst/>
            <a:ahLst/>
            <a:cxnLst/>
            <a:rect l="l" t="t" r="r" b="b"/>
            <a:pathLst>
              <a:path w="896620" h="29210">
                <a:moveTo>
                  <a:pt x="896111" y="28956"/>
                </a:moveTo>
                <a:lnTo>
                  <a:pt x="0" y="19811"/>
                </a:lnTo>
                <a:lnTo>
                  <a:pt x="0" y="0"/>
                </a:lnTo>
                <a:lnTo>
                  <a:pt x="896111" y="9143"/>
                </a:lnTo>
                <a:lnTo>
                  <a:pt x="896111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45373" y="267919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5280" y="2955035"/>
            <a:ext cx="302260" cy="321945"/>
          </a:xfrm>
          <a:custGeom>
            <a:avLst/>
            <a:gdLst/>
            <a:ahLst/>
            <a:cxnLst/>
            <a:rect l="l" t="t" r="r" b="b"/>
            <a:pathLst>
              <a:path w="302259" h="321945">
                <a:moveTo>
                  <a:pt x="39623" y="137160"/>
                </a:moveTo>
                <a:lnTo>
                  <a:pt x="0" y="0"/>
                </a:lnTo>
                <a:lnTo>
                  <a:pt x="132587" y="48767"/>
                </a:lnTo>
                <a:lnTo>
                  <a:pt x="102134" y="77724"/>
                </a:lnTo>
                <a:lnTo>
                  <a:pt x="85344" y="77724"/>
                </a:lnTo>
                <a:lnTo>
                  <a:pt x="70103" y="89916"/>
                </a:lnTo>
                <a:lnTo>
                  <a:pt x="79173" y="99555"/>
                </a:lnTo>
                <a:lnTo>
                  <a:pt x="39623" y="137160"/>
                </a:lnTo>
                <a:close/>
              </a:path>
              <a:path w="302259" h="321945">
                <a:moveTo>
                  <a:pt x="79173" y="99555"/>
                </a:moveTo>
                <a:lnTo>
                  <a:pt x="70103" y="89916"/>
                </a:lnTo>
                <a:lnTo>
                  <a:pt x="85344" y="77724"/>
                </a:lnTo>
                <a:lnTo>
                  <a:pt x="93269" y="86152"/>
                </a:lnTo>
                <a:lnTo>
                  <a:pt x="79173" y="99555"/>
                </a:lnTo>
                <a:close/>
              </a:path>
              <a:path w="302259" h="321945">
                <a:moveTo>
                  <a:pt x="93269" y="86152"/>
                </a:moveTo>
                <a:lnTo>
                  <a:pt x="85344" y="77724"/>
                </a:lnTo>
                <a:lnTo>
                  <a:pt x="102134" y="77724"/>
                </a:lnTo>
                <a:lnTo>
                  <a:pt x="93269" y="86152"/>
                </a:lnTo>
                <a:close/>
              </a:path>
              <a:path w="302259" h="321945">
                <a:moveTo>
                  <a:pt x="288035" y="321564"/>
                </a:moveTo>
                <a:lnTo>
                  <a:pt x="79173" y="99555"/>
                </a:lnTo>
                <a:lnTo>
                  <a:pt x="93269" y="86152"/>
                </a:lnTo>
                <a:lnTo>
                  <a:pt x="301751" y="307848"/>
                </a:lnTo>
                <a:lnTo>
                  <a:pt x="288035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38516" y="2680716"/>
            <a:ext cx="327660" cy="273050"/>
          </a:xfrm>
          <a:custGeom>
            <a:avLst/>
            <a:gdLst/>
            <a:ahLst/>
            <a:cxnLst/>
            <a:rect l="l" t="t" r="r" b="b"/>
            <a:pathLst>
              <a:path w="327659" h="273050">
                <a:moveTo>
                  <a:pt x="12191" y="272795"/>
                </a:moveTo>
                <a:lnTo>
                  <a:pt x="0" y="257556"/>
                </a:lnTo>
                <a:lnTo>
                  <a:pt x="315467" y="0"/>
                </a:lnTo>
                <a:lnTo>
                  <a:pt x="327660" y="15240"/>
                </a:lnTo>
                <a:lnTo>
                  <a:pt x="12191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40267" y="1994916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59317" y="3259835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8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13804" y="252218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0591" y="3642409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3058" y="2028372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88123" y="3073908"/>
            <a:ext cx="571500" cy="114300"/>
          </a:xfrm>
          <a:custGeom>
            <a:avLst/>
            <a:gdLst/>
            <a:ahLst/>
            <a:cxnLst/>
            <a:rect l="l" t="t" r="r" b="b"/>
            <a:pathLst>
              <a:path w="571500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571500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571500" h="114300">
                <a:moveTo>
                  <a:pt x="57150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71500" y="38100"/>
                </a:lnTo>
                <a:lnTo>
                  <a:pt x="5715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63711" y="3393947"/>
            <a:ext cx="114300" cy="562610"/>
          </a:xfrm>
          <a:custGeom>
            <a:avLst/>
            <a:gdLst/>
            <a:ahLst/>
            <a:cxnLst/>
            <a:rect l="l" t="t" r="r" b="b"/>
            <a:pathLst>
              <a:path w="114300" h="562610">
                <a:moveTo>
                  <a:pt x="38100" y="114299"/>
                </a:moveTo>
                <a:lnTo>
                  <a:pt x="0" y="114299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7"/>
                </a:lnTo>
                <a:lnTo>
                  <a:pt x="38100" y="114299"/>
                </a:lnTo>
                <a:close/>
              </a:path>
              <a:path w="114300" h="562610">
                <a:moveTo>
                  <a:pt x="76200" y="562355"/>
                </a:moveTo>
                <a:lnTo>
                  <a:pt x="38100" y="562355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562355"/>
                </a:lnTo>
                <a:close/>
              </a:path>
              <a:path w="114300" h="562610">
                <a:moveTo>
                  <a:pt x="114300" y="114299"/>
                </a:moveTo>
                <a:lnTo>
                  <a:pt x="76200" y="114299"/>
                </a:lnTo>
                <a:lnTo>
                  <a:pt x="76200" y="94487"/>
                </a:lnTo>
                <a:lnTo>
                  <a:pt x="104526" y="94488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25611" y="1943100"/>
            <a:ext cx="114300" cy="612775"/>
          </a:xfrm>
          <a:custGeom>
            <a:avLst/>
            <a:gdLst/>
            <a:ahLst/>
            <a:cxnLst/>
            <a:rect l="l" t="t" r="r" b="b"/>
            <a:pathLst>
              <a:path w="114300" h="612775">
                <a:moveTo>
                  <a:pt x="38100" y="114299"/>
                </a:moveTo>
                <a:lnTo>
                  <a:pt x="0" y="114299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7"/>
                </a:lnTo>
                <a:lnTo>
                  <a:pt x="38100" y="114299"/>
                </a:lnTo>
                <a:close/>
              </a:path>
              <a:path w="114300" h="612775">
                <a:moveTo>
                  <a:pt x="76200" y="612648"/>
                </a:moveTo>
                <a:lnTo>
                  <a:pt x="38100" y="612648"/>
                </a:lnTo>
                <a:lnTo>
                  <a:pt x="38100" y="94487"/>
                </a:lnTo>
                <a:lnTo>
                  <a:pt x="76200" y="94487"/>
                </a:lnTo>
                <a:lnTo>
                  <a:pt x="76200" y="612648"/>
                </a:lnTo>
                <a:close/>
              </a:path>
              <a:path w="114300" h="612775">
                <a:moveTo>
                  <a:pt x="114300" y="114299"/>
                </a:moveTo>
                <a:lnTo>
                  <a:pt x="76200" y="114299"/>
                </a:lnTo>
                <a:lnTo>
                  <a:pt x="76200" y="94487"/>
                </a:lnTo>
                <a:lnTo>
                  <a:pt x="104526" y="94488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52177" y="3169881"/>
            <a:ext cx="2794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02491" y="3590468"/>
            <a:ext cx="2794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5879" y="1984170"/>
            <a:ext cx="29083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372" y="2150411"/>
            <a:ext cx="922019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>
                <a:latin typeface="宋体"/>
                <a:cs typeface="宋体"/>
              </a:rPr>
              <a:t>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68623" y="2546603"/>
            <a:ext cx="815340" cy="814069"/>
          </a:xfrm>
          <a:custGeom>
            <a:avLst/>
            <a:gdLst/>
            <a:ahLst/>
            <a:cxnLst/>
            <a:rect l="l" t="t" r="r" b="b"/>
            <a:pathLst>
              <a:path w="815339" h="814070">
                <a:moveTo>
                  <a:pt x="428243" y="813816"/>
                </a:moveTo>
                <a:lnTo>
                  <a:pt x="387095" y="813816"/>
                </a:lnTo>
                <a:lnTo>
                  <a:pt x="365759" y="812292"/>
                </a:lnTo>
                <a:lnTo>
                  <a:pt x="345948" y="809244"/>
                </a:lnTo>
                <a:lnTo>
                  <a:pt x="326135" y="804672"/>
                </a:lnTo>
                <a:lnTo>
                  <a:pt x="306324" y="801624"/>
                </a:lnTo>
                <a:lnTo>
                  <a:pt x="268224" y="789432"/>
                </a:lnTo>
                <a:lnTo>
                  <a:pt x="231648" y="774192"/>
                </a:lnTo>
                <a:lnTo>
                  <a:pt x="163067" y="733044"/>
                </a:lnTo>
                <a:lnTo>
                  <a:pt x="118872" y="694944"/>
                </a:lnTo>
                <a:lnTo>
                  <a:pt x="92964" y="665988"/>
                </a:lnTo>
                <a:lnTo>
                  <a:pt x="48767" y="600456"/>
                </a:lnTo>
                <a:lnTo>
                  <a:pt x="24383" y="547116"/>
                </a:lnTo>
                <a:lnTo>
                  <a:pt x="18287" y="527304"/>
                </a:lnTo>
                <a:lnTo>
                  <a:pt x="12191" y="509016"/>
                </a:lnTo>
                <a:lnTo>
                  <a:pt x="7619" y="489204"/>
                </a:lnTo>
                <a:lnTo>
                  <a:pt x="4572" y="469392"/>
                </a:lnTo>
                <a:lnTo>
                  <a:pt x="1524" y="448056"/>
                </a:lnTo>
                <a:lnTo>
                  <a:pt x="0" y="428244"/>
                </a:lnTo>
                <a:lnTo>
                  <a:pt x="0" y="385572"/>
                </a:lnTo>
                <a:lnTo>
                  <a:pt x="7619" y="324612"/>
                </a:lnTo>
                <a:lnTo>
                  <a:pt x="18287" y="284988"/>
                </a:lnTo>
                <a:lnTo>
                  <a:pt x="39624" y="230124"/>
                </a:lnTo>
                <a:lnTo>
                  <a:pt x="70103" y="178308"/>
                </a:lnTo>
                <a:lnTo>
                  <a:pt x="105156" y="132588"/>
                </a:lnTo>
                <a:lnTo>
                  <a:pt x="134111" y="105156"/>
                </a:lnTo>
                <a:lnTo>
                  <a:pt x="179832" y="68580"/>
                </a:lnTo>
                <a:lnTo>
                  <a:pt x="213359" y="48768"/>
                </a:lnTo>
                <a:lnTo>
                  <a:pt x="248411" y="32004"/>
                </a:lnTo>
                <a:lnTo>
                  <a:pt x="306324" y="12192"/>
                </a:lnTo>
                <a:lnTo>
                  <a:pt x="365759" y="1524"/>
                </a:lnTo>
                <a:lnTo>
                  <a:pt x="387095" y="0"/>
                </a:lnTo>
                <a:lnTo>
                  <a:pt x="428243" y="0"/>
                </a:lnTo>
                <a:lnTo>
                  <a:pt x="449579" y="1524"/>
                </a:lnTo>
                <a:lnTo>
                  <a:pt x="489203" y="7620"/>
                </a:lnTo>
                <a:lnTo>
                  <a:pt x="495807" y="9144"/>
                </a:lnTo>
                <a:lnTo>
                  <a:pt x="387095" y="9144"/>
                </a:lnTo>
                <a:lnTo>
                  <a:pt x="367283" y="10668"/>
                </a:lnTo>
                <a:lnTo>
                  <a:pt x="327659" y="16764"/>
                </a:lnTo>
                <a:lnTo>
                  <a:pt x="307848" y="21336"/>
                </a:lnTo>
                <a:lnTo>
                  <a:pt x="289559" y="25908"/>
                </a:lnTo>
                <a:lnTo>
                  <a:pt x="271272" y="33528"/>
                </a:lnTo>
                <a:lnTo>
                  <a:pt x="252983" y="39624"/>
                </a:lnTo>
                <a:lnTo>
                  <a:pt x="234695" y="47244"/>
                </a:lnTo>
                <a:lnTo>
                  <a:pt x="217932" y="56388"/>
                </a:lnTo>
                <a:lnTo>
                  <a:pt x="201167" y="67056"/>
                </a:lnTo>
                <a:lnTo>
                  <a:pt x="184403" y="76200"/>
                </a:lnTo>
                <a:lnTo>
                  <a:pt x="169164" y="88392"/>
                </a:lnTo>
                <a:lnTo>
                  <a:pt x="153924" y="99060"/>
                </a:lnTo>
                <a:lnTo>
                  <a:pt x="140208" y="112776"/>
                </a:lnTo>
                <a:lnTo>
                  <a:pt x="88391" y="169164"/>
                </a:lnTo>
                <a:lnTo>
                  <a:pt x="48767" y="233172"/>
                </a:lnTo>
                <a:lnTo>
                  <a:pt x="33527" y="269748"/>
                </a:lnTo>
                <a:lnTo>
                  <a:pt x="21335" y="306324"/>
                </a:lnTo>
                <a:lnTo>
                  <a:pt x="10667" y="365760"/>
                </a:lnTo>
                <a:lnTo>
                  <a:pt x="9143" y="385572"/>
                </a:lnTo>
                <a:lnTo>
                  <a:pt x="9143" y="426720"/>
                </a:lnTo>
                <a:lnTo>
                  <a:pt x="16764" y="486156"/>
                </a:lnTo>
                <a:lnTo>
                  <a:pt x="33527" y="542544"/>
                </a:lnTo>
                <a:lnTo>
                  <a:pt x="48767" y="579120"/>
                </a:lnTo>
                <a:lnTo>
                  <a:pt x="67056" y="612648"/>
                </a:lnTo>
                <a:lnTo>
                  <a:pt x="88391" y="644652"/>
                </a:lnTo>
                <a:lnTo>
                  <a:pt x="140208" y="701040"/>
                </a:lnTo>
                <a:lnTo>
                  <a:pt x="184403" y="736092"/>
                </a:lnTo>
                <a:lnTo>
                  <a:pt x="234695" y="765048"/>
                </a:lnTo>
                <a:lnTo>
                  <a:pt x="271272" y="780288"/>
                </a:lnTo>
                <a:lnTo>
                  <a:pt x="347472" y="800100"/>
                </a:lnTo>
                <a:lnTo>
                  <a:pt x="408432" y="804672"/>
                </a:lnTo>
                <a:lnTo>
                  <a:pt x="490727" y="804672"/>
                </a:lnTo>
                <a:lnTo>
                  <a:pt x="469391" y="809244"/>
                </a:lnTo>
                <a:lnTo>
                  <a:pt x="449579" y="810768"/>
                </a:lnTo>
                <a:lnTo>
                  <a:pt x="428243" y="813816"/>
                </a:lnTo>
                <a:close/>
              </a:path>
              <a:path w="815339" h="814070">
                <a:moveTo>
                  <a:pt x="490727" y="804672"/>
                </a:moveTo>
                <a:lnTo>
                  <a:pt x="408432" y="804672"/>
                </a:lnTo>
                <a:lnTo>
                  <a:pt x="467867" y="800100"/>
                </a:lnTo>
                <a:lnTo>
                  <a:pt x="507491" y="790956"/>
                </a:lnTo>
                <a:lnTo>
                  <a:pt x="580643" y="765048"/>
                </a:lnTo>
                <a:lnTo>
                  <a:pt x="614172" y="746760"/>
                </a:lnTo>
                <a:lnTo>
                  <a:pt x="646175" y="725424"/>
                </a:lnTo>
                <a:lnTo>
                  <a:pt x="702564" y="673608"/>
                </a:lnTo>
                <a:lnTo>
                  <a:pt x="737616" y="629412"/>
                </a:lnTo>
                <a:lnTo>
                  <a:pt x="766572" y="579120"/>
                </a:lnTo>
                <a:lnTo>
                  <a:pt x="774191" y="560832"/>
                </a:lnTo>
                <a:lnTo>
                  <a:pt x="781811" y="544068"/>
                </a:lnTo>
                <a:lnTo>
                  <a:pt x="787908" y="524256"/>
                </a:lnTo>
                <a:lnTo>
                  <a:pt x="794003" y="505968"/>
                </a:lnTo>
                <a:lnTo>
                  <a:pt x="798575" y="486156"/>
                </a:lnTo>
                <a:lnTo>
                  <a:pt x="801624" y="467868"/>
                </a:lnTo>
                <a:lnTo>
                  <a:pt x="804672" y="446532"/>
                </a:lnTo>
                <a:lnTo>
                  <a:pt x="806195" y="426720"/>
                </a:lnTo>
                <a:lnTo>
                  <a:pt x="806195" y="385572"/>
                </a:lnTo>
                <a:lnTo>
                  <a:pt x="798575" y="326136"/>
                </a:lnTo>
                <a:lnTo>
                  <a:pt x="787908" y="288036"/>
                </a:lnTo>
                <a:lnTo>
                  <a:pt x="775716" y="251460"/>
                </a:lnTo>
                <a:lnTo>
                  <a:pt x="766572" y="234696"/>
                </a:lnTo>
                <a:lnTo>
                  <a:pt x="758951" y="216408"/>
                </a:lnTo>
                <a:lnTo>
                  <a:pt x="726948" y="169164"/>
                </a:lnTo>
                <a:lnTo>
                  <a:pt x="702564" y="138684"/>
                </a:lnTo>
                <a:lnTo>
                  <a:pt x="675132" y="112776"/>
                </a:lnTo>
                <a:lnTo>
                  <a:pt x="661416" y="99060"/>
                </a:lnTo>
                <a:lnTo>
                  <a:pt x="646175" y="88392"/>
                </a:lnTo>
                <a:lnTo>
                  <a:pt x="630935" y="76200"/>
                </a:lnTo>
                <a:lnTo>
                  <a:pt x="614172" y="67056"/>
                </a:lnTo>
                <a:lnTo>
                  <a:pt x="597408" y="56388"/>
                </a:lnTo>
                <a:lnTo>
                  <a:pt x="580643" y="48768"/>
                </a:lnTo>
                <a:lnTo>
                  <a:pt x="562356" y="39624"/>
                </a:lnTo>
                <a:lnTo>
                  <a:pt x="545591" y="33528"/>
                </a:lnTo>
                <a:lnTo>
                  <a:pt x="525779" y="27432"/>
                </a:lnTo>
                <a:lnTo>
                  <a:pt x="507491" y="21336"/>
                </a:lnTo>
                <a:lnTo>
                  <a:pt x="487679" y="16764"/>
                </a:lnTo>
                <a:lnTo>
                  <a:pt x="469391" y="13716"/>
                </a:lnTo>
                <a:lnTo>
                  <a:pt x="448056" y="10668"/>
                </a:lnTo>
                <a:lnTo>
                  <a:pt x="428243" y="9144"/>
                </a:lnTo>
                <a:lnTo>
                  <a:pt x="495807" y="9144"/>
                </a:lnTo>
                <a:lnTo>
                  <a:pt x="548640" y="24384"/>
                </a:lnTo>
                <a:lnTo>
                  <a:pt x="585216" y="39624"/>
                </a:lnTo>
                <a:lnTo>
                  <a:pt x="618743" y="57912"/>
                </a:lnTo>
                <a:lnTo>
                  <a:pt x="652272" y="80772"/>
                </a:lnTo>
                <a:lnTo>
                  <a:pt x="682751" y="105156"/>
                </a:lnTo>
                <a:lnTo>
                  <a:pt x="710183" y="132588"/>
                </a:lnTo>
                <a:lnTo>
                  <a:pt x="746759" y="178308"/>
                </a:lnTo>
                <a:lnTo>
                  <a:pt x="755903" y="195072"/>
                </a:lnTo>
                <a:lnTo>
                  <a:pt x="766572" y="211836"/>
                </a:lnTo>
                <a:lnTo>
                  <a:pt x="790956" y="266700"/>
                </a:lnTo>
                <a:lnTo>
                  <a:pt x="803148" y="304800"/>
                </a:lnTo>
                <a:lnTo>
                  <a:pt x="813816" y="364236"/>
                </a:lnTo>
                <a:lnTo>
                  <a:pt x="815340" y="385572"/>
                </a:lnTo>
                <a:lnTo>
                  <a:pt x="815340" y="426720"/>
                </a:lnTo>
                <a:lnTo>
                  <a:pt x="813816" y="448056"/>
                </a:lnTo>
                <a:lnTo>
                  <a:pt x="810767" y="467868"/>
                </a:lnTo>
                <a:lnTo>
                  <a:pt x="807719" y="489204"/>
                </a:lnTo>
                <a:lnTo>
                  <a:pt x="790956" y="547116"/>
                </a:lnTo>
                <a:lnTo>
                  <a:pt x="775716" y="582168"/>
                </a:lnTo>
                <a:lnTo>
                  <a:pt x="757427" y="617220"/>
                </a:lnTo>
                <a:lnTo>
                  <a:pt x="734567" y="650748"/>
                </a:lnTo>
                <a:lnTo>
                  <a:pt x="696467" y="694944"/>
                </a:lnTo>
                <a:lnTo>
                  <a:pt x="682751" y="707136"/>
                </a:lnTo>
                <a:lnTo>
                  <a:pt x="667511" y="720852"/>
                </a:lnTo>
                <a:lnTo>
                  <a:pt x="652272" y="733044"/>
                </a:lnTo>
                <a:lnTo>
                  <a:pt x="601979" y="765048"/>
                </a:lnTo>
                <a:lnTo>
                  <a:pt x="585216" y="772668"/>
                </a:lnTo>
                <a:lnTo>
                  <a:pt x="566927" y="781812"/>
                </a:lnTo>
                <a:lnTo>
                  <a:pt x="548640" y="789432"/>
                </a:lnTo>
                <a:lnTo>
                  <a:pt x="528827" y="795528"/>
                </a:lnTo>
                <a:lnTo>
                  <a:pt x="510540" y="800100"/>
                </a:lnTo>
                <a:lnTo>
                  <a:pt x="490727" y="8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05471" y="4867084"/>
            <a:ext cx="2223135" cy="0"/>
          </a:xfrm>
          <a:custGeom>
            <a:avLst/>
            <a:gdLst/>
            <a:ahLst/>
            <a:cxnLst/>
            <a:rect l="l" t="t" r="r" b="b"/>
            <a:pathLst>
              <a:path w="2223134" h="0">
                <a:moveTo>
                  <a:pt x="222284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16848" y="4867084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319944"/>
                </a:moveTo>
                <a:lnTo>
                  <a:pt x="0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14824" y="4867084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404145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14824" y="5187029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404145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01050" y="4867084"/>
            <a:ext cx="101600" cy="320040"/>
          </a:xfrm>
          <a:custGeom>
            <a:avLst/>
            <a:gdLst/>
            <a:ahLst/>
            <a:cxnLst/>
            <a:rect l="l" t="t" r="r" b="b"/>
            <a:pathLst>
              <a:path w="101600" h="320039">
                <a:moveTo>
                  <a:pt x="0" y="319944"/>
                </a:moveTo>
                <a:lnTo>
                  <a:pt x="10106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114824" y="4867084"/>
            <a:ext cx="118110" cy="320040"/>
          </a:xfrm>
          <a:custGeom>
            <a:avLst/>
            <a:gdLst/>
            <a:ahLst/>
            <a:cxnLst/>
            <a:rect l="l" t="t" r="r" b="b"/>
            <a:pathLst>
              <a:path w="118109" h="320039">
                <a:moveTo>
                  <a:pt x="117824" y="319944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14824" y="4867084"/>
            <a:ext cx="84455" cy="168910"/>
          </a:xfrm>
          <a:custGeom>
            <a:avLst/>
            <a:gdLst/>
            <a:ahLst/>
            <a:cxnLst/>
            <a:rect l="l" t="t" r="r" b="b"/>
            <a:pathLst>
              <a:path w="84454" h="168910">
                <a:moveTo>
                  <a:pt x="33622" y="168401"/>
                </a:moveTo>
                <a:lnTo>
                  <a:pt x="0" y="0"/>
                </a:lnTo>
                <a:lnTo>
                  <a:pt x="74833" y="134683"/>
                </a:lnTo>
                <a:lnTo>
                  <a:pt x="50482" y="134683"/>
                </a:lnTo>
                <a:lnTo>
                  <a:pt x="33622" y="168401"/>
                </a:lnTo>
                <a:close/>
              </a:path>
              <a:path w="84454" h="168910">
                <a:moveTo>
                  <a:pt x="84200" y="151542"/>
                </a:moveTo>
                <a:lnTo>
                  <a:pt x="50482" y="134683"/>
                </a:lnTo>
                <a:lnTo>
                  <a:pt x="74833" y="134683"/>
                </a:lnTo>
                <a:lnTo>
                  <a:pt x="84200" y="151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114824" y="4867084"/>
            <a:ext cx="84455" cy="168910"/>
          </a:xfrm>
          <a:custGeom>
            <a:avLst/>
            <a:gdLst/>
            <a:ahLst/>
            <a:cxnLst/>
            <a:rect l="l" t="t" r="r" b="b"/>
            <a:pathLst>
              <a:path w="84454" h="168910">
                <a:moveTo>
                  <a:pt x="33622" y="168401"/>
                </a:moveTo>
                <a:lnTo>
                  <a:pt x="50482" y="134683"/>
                </a:lnTo>
                <a:lnTo>
                  <a:pt x="84200" y="151542"/>
                </a:lnTo>
                <a:lnTo>
                  <a:pt x="0" y="0"/>
                </a:lnTo>
                <a:lnTo>
                  <a:pt x="33622" y="16840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516809" y="4718845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73290" y="4718845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05471" y="5978271"/>
            <a:ext cx="2223135" cy="0"/>
          </a:xfrm>
          <a:custGeom>
            <a:avLst/>
            <a:gdLst/>
            <a:ahLst/>
            <a:cxnLst/>
            <a:rect l="l" t="t" r="r" b="b"/>
            <a:pathLst>
              <a:path w="2223134" h="0">
                <a:moveTo>
                  <a:pt x="222284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44120" y="483346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67341" y="0"/>
                </a:lnTo>
                <a:lnTo>
                  <a:pt x="84200" y="33623"/>
                </a:lnTo>
                <a:lnTo>
                  <a:pt x="67341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44120" y="483346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623"/>
                </a:moveTo>
                <a:lnTo>
                  <a:pt x="16859" y="0"/>
                </a:lnTo>
                <a:lnTo>
                  <a:pt x="67341" y="0"/>
                </a:lnTo>
                <a:lnTo>
                  <a:pt x="84200" y="33623"/>
                </a:lnTo>
                <a:lnTo>
                  <a:pt x="67341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05471" y="483346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50482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50482" y="0"/>
                </a:lnTo>
                <a:lnTo>
                  <a:pt x="67341" y="33623"/>
                </a:lnTo>
                <a:lnTo>
                  <a:pt x="50482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05471" y="483346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33623"/>
                </a:moveTo>
                <a:lnTo>
                  <a:pt x="16859" y="0"/>
                </a:lnTo>
                <a:lnTo>
                  <a:pt x="50482" y="0"/>
                </a:lnTo>
                <a:lnTo>
                  <a:pt x="67341" y="33623"/>
                </a:lnTo>
                <a:lnTo>
                  <a:pt x="50482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44120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67341" y="0"/>
                </a:lnTo>
                <a:lnTo>
                  <a:pt x="84200" y="33623"/>
                </a:lnTo>
                <a:lnTo>
                  <a:pt x="67341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44120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623"/>
                </a:moveTo>
                <a:lnTo>
                  <a:pt x="16859" y="0"/>
                </a:lnTo>
                <a:lnTo>
                  <a:pt x="67341" y="0"/>
                </a:lnTo>
                <a:lnTo>
                  <a:pt x="84200" y="33623"/>
                </a:lnTo>
                <a:lnTo>
                  <a:pt x="67341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05471" y="594464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50482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50482" y="0"/>
                </a:lnTo>
                <a:lnTo>
                  <a:pt x="67341" y="33623"/>
                </a:lnTo>
                <a:lnTo>
                  <a:pt x="50482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05471" y="594464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33623"/>
                </a:moveTo>
                <a:lnTo>
                  <a:pt x="16859" y="0"/>
                </a:lnTo>
                <a:lnTo>
                  <a:pt x="50482" y="0"/>
                </a:lnTo>
                <a:lnTo>
                  <a:pt x="67341" y="33623"/>
                </a:lnTo>
                <a:lnTo>
                  <a:pt x="50482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16848" y="5187029"/>
            <a:ext cx="0" cy="791845"/>
          </a:xfrm>
          <a:custGeom>
            <a:avLst/>
            <a:gdLst/>
            <a:ahLst/>
            <a:cxnLst/>
            <a:rect l="l" t="t" r="r" b="b"/>
            <a:pathLst>
              <a:path w="0" h="791845">
                <a:moveTo>
                  <a:pt x="0" y="791241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266365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341"/>
                </a:moveTo>
                <a:lnTo>
                  <a:pt x="33718" y="67341"/>
                </a:lnTo>
                <a:lnTo>
                  <a:pt x="0" y="33623"/>
                </a:lnTo>
                <a:lnTo>
                  <a:pt x="33718" y="0"/>
                </a:lnTo>
                <a:lnTo>
                  <a:pt x="67341" y="0"/>
                </a:lnTo>
                <a:lnTo>
                  <a:pt x="84201" y="33623"/>
                </a:lnTo>
                <a:lnTo>
                  <a:pt x="67341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266365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623"/>
                </a:moveTo>
                <a:lnTo>
                  <a:pt x="33718" y="0"/>
                </a:lnTo>
                <a:lnTo>
                  <a:pt x="67341" y="0"/>
                </a:lnTo>
                <a:lnTo>
                  <a:pt x="84201" y="33623"/>
                </a:lnTo>
                <a:lnTo>
                  <a:pt x="67341" y="67341"/>
                </a:lnTo>
                <a:lnTo>
                  <a:pt x="33718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91698" y="4749260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42100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41215" y="4715636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5" h="84454">
                <a:moveTo>
                  <a:pt x="202120" y="84105"/>
                </a:moveTo>
                <a:lnTo>
                  <a:pt x="0" y="33623"/>
                </a:lnTo>
                <a:lnTo>
                  <a:pt x="202120" y="0"/>
                </a:lnTo>
                <a:lnTo>
                  <a:pt x="168401" y="33623"/>
                </a:lnTo>
                <a:lnTo>
                  <a:pt x="202120" y="84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41215" y="4715636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5" h="84454">
                <a:moveTo>
                  <a:pt x="202120" y="84105"/>
                </a:moveTo>
                <a:lnTo>
                  <a:pt x="168401" y="33623"/>
                </a:lnTo>
                <a:lnTo>
                  <a:pt x="202120" y="0"/>
                </a:lnTo>
                <a:lnTo>
                  <a:pt x="0" y="33623"/>
                </a:lnTo>
                <a:lnTo>
                  <a:pt x="202120" y="84105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754713" y="474926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437863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04230" y="4715636"/>
            <a:ext cx="219075" cy="84455"/>
          </a:xfrm>
          <a:custGeom>
            <a:avLst/>
            <a:gdLst/>
            <a:ahLst/>
            <a:cxnLst/>
            <a:rect l="l" t="t" r="r" b="b"/>
            <a:pathLst>
              <a:path w="219075" h="84454">
                <a:moveTo>
                  <a:pt x="218884" y="84105"/>
                </a:moveTo>
                <a:lnTo>
                  <a:pt x="0" y="33623"/>
                </a:lnTo>
                <a:lnTo>
                  <a:pt x="218884" y="0"/>
                </a:lnTo>
                <a:lnTo>
                  <a:pt x="168401" y="33623"/>
                </a:lnTo>
                <a:lnTo>
                  <a:pt x="218884" y="84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04230" y="4715636"/>
            <a:ext cx="219075" cy="84455"/>
          </a:xfrm>
          <a:custGeom>
            <a:avLst/>
            <a:gdLst/>
            <a:ahLst/>
            <a:cxnLst/>
            <a:rect l="l" t="t" r="r" b="b"/>
            <a:pathLst>
              <a:path w="219075" h="84454">
                <a:moveTo>
                  <a:pt x="218884" y="84105"/>
                </a:moveTo>
                <a:lnTo>
                  <a:pt x="168401" y="33623"/>
                </a:lnTo>
                <a:lnTo>
                  <a:pt x="218884" y="0"/>
                </a:lnTo>
                <a:lnTo>
                  <a:pt x="0" y="33623"/>
                </a:lnTo>
                <a:lnTo>
                  <a:pt x="218884" y="84105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663762" y="4398767"/>
            <a:ext cx="19685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60">
                <a:latin typeface="Times New Roman"/>
                <a:cs typeface="Times New Roman"/>
              </a:rPr>
              <a:t>i</a:t>
            </a:r>
            <a:r>
              <a:rPr dirty="0" baseline="-30092" sz="1800" spc="104">
                <a:latin typeface="Times New Roman"/>
                <a:cs typeface="Times New Roman"/>
              </a:rPr>
              <a:t>E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27133" y="4398767"/>
            <a:ext cx="20447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45">
                <a:latin typeface="Times New Roman"/>
                <a:cs typeface="Times New Roman"/>
              </a:rPr>
              <a:t>i</a:t>
            </a:r>
            <a:r>
              <a:rPr dirty="0" baseline="-30092" sz="1800" spc="120">
                <a:latin typeface="Times New Roman"/>
                <a:cs typeface="Times New Roman"/>
              </a:rPr>
              <a:t>C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11497" y="5978271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 h="0">
                <a:moveTo>
                  <a:pt x="190290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11497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67437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67437" y="0"/>
                </a:lnTo>
                <a:lnTo>
                  <a:pt x="84200" y="33623"/>
                </a:lnTo>
                <a:lnTo>
                  <a:pt x="67437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311497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0" y="33623"/>
                </a:moveTo>
                <a:lnTo>
                  <a:pt x="16859" y="0"/>
                </a:lnTo>
                <a:lnTo>
                  <a:pt x="67437" y="0"/>
                </a:lnTo>
                <a:lnTo>
                  <a:pt x="84200" y="33623"/>
                </a:lnTo>
                <a:lnTo>
                  <a:pt x="67437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47060" y="594464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5">
                <a:moveTo>
                  <a:pt x="50577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50577" y="0"/>
                </a:lnTo>
                <a:lnTo>
                  <a:pt x="67341" y="33623"/>
                </a:lnTo>
                <a:lnTo>
                  <a:pt x="50577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47060" y="594464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5">
                <a:moveTo>
                  <a:pt x="0" y="33623"/>
                </a:moveTo>
                <a:lnTo>
                  <a:pt x="16859" y="0"/>
                </a:lnTo>
                <a:lnTo>
                  <a:pt x="50577" y="0"/>
                </a:lnTo>
                <a:lnTo>
                  <a:pt x="67341" y="33623"/>
                </a:lnTo>
                <a:lnTo>
                  <a:pt x="50577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11497" y="5187029"/>
            <a:ext cx="960119" cy="0"/>
          </a:xfrm>
          <a:custGeom>
            <a:avLst/>
            <a:gdLst/>
            <a:ahLst/>
            <a:cxnLst/>
            <a:rect l="l" t="t" r="r" b="b"/>
            <a:pathLst>
              <a:path w="960119" h="0">
                <a:moveTo>
                  <a:pt x="95992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11497" y="515331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67437" y="67341"/>
                </a:moveTo>
                <a:lnTo>
                  <a:pt x="16859" y="67341"/>
                </a:lnTo>
                <a:lnTo>
                  <a:pt x="0" y="33718"/>
                </a:lnTo>
                <a:lnTo>
                  <a:pt x="16859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11497" y="515331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0" y="33718"/>
                </a:moveTo>
                <a:lnTo>
                  <a:pt x="16859" y="0"/>
                </a:lnTo>
                <a:lnTo>
                  <a:pt x="67437" y="0"/>
                </a:lnTo>
                <a:lnTo>
                  <a:pt x="84200" y="33718"/>
                </a:lnTo>
                <a:lnTo>
                  <a:pt x="67437" y="67341"/>
                </a:lnTo>
                <a:lnTo>
                  <a:pt x="16859" y="67341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71426" y="4547234"/>
            <a:ext cx="0" cy="1431290"/>
          </a:xfrm>
          <a:custGeom>
            <a:avLst/>
            <a:gdLst/>
            <a:ahLst/>
            <a:cxnLst/>
            <a:rect l="l" t="t" r="r" b="b"/>
            <a:pathLst>
              <a:path w="0" h="1431289">
                <a:moveTo>
                  <a:pt x="0" y="0"/>
                </a:moveTo>
                <a:lnTo>
                  <a:pt x="0" y="1431036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271426" y="4547234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942975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47060" y="451361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5">
                <a:moveTo>
                  <a:pt x="50577" y="67341"/>
                </a:moveTo>
                <a:lnTo>
                  <a:pt x="16859" y="67341"/>
                </a:lnTo>
                <a:lnTo>
                  <a:pt x="0" y="33623"/>
                </a:lnTo>
                <a:lnTo>
                  <a:pt x="16859" y="0"/>
                </a:lnTo>
                <a:lnTo>
                  <a:pt x="50577" y="0"/>
                </a:lnTo>
                <a:lnTo>
                  <a:pt x="67341" y="33623"/>
                </a:lnTo>
                <a:lnTo>
                  <a:pt x="50577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47060" y="451361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4" h="67945">
                <a:moveTo>
                  <a:pt x="0" y="33623"/>
                </a:moveTo>
                <a:lnTo>
                  <a:pt x="16859" y="0"/>
                </a:lnTo>
                <a:lnTo>
                  <a:pt x="50577" y="0"/>
                </a:lnTo>
                <a:lnTo>
                  <a:pt x="67341" y="33623"/>
                </a:lnTo>
                <a:lnTo>
                  <a:pt x="50577" y="67341"/>
                </a:lnTo>
                <a:lnTo>
                  <a:pt x="16859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951482" y="5187029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271426" y="4985003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05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951482" y="4985003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05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51482" y="4985003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117824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51482" y="5271230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0"/>
                </a:moveTo>
                <a:lnTo>
                  <a:pt x="319944" y="117824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03024" y="5304853"/>
            <a:ext cx="168910" cy="84455"/>
          </a:xfrm>
          <a:custGeom>
            <a:avLst/>
            <a:gdLst/>
            <a:ahLst/>
            <a:cxnLst/>
            <a:rect l="l" t="t" r="r" b="b"/>
            <a:pathLst>
              <a:path w="168910" h="84454">
                <a:moveTo>
                  <a:pt x="168402" y="84201"/>
                </a:moveTo>
                <a:lnTo>
                  <a:pt x="0" y="50482"/>
                </a:lnTo>
                <a:lnTo>
                  <a:pt x="33623" y="33718"/>
                </a:lnTo>
                <a:lnTo>
                  <a:pt x="16859" y="0"/>
                </a:lnTo>
                <a:lnTo>
                  <a:pt x="168402" y="84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03024" y="5304853"/>
            <a:ext cx="168910" cy="84455"/>
          </a:xfrm>
          <a:custGeom>
            <a:avLst/>
            <a:gdLst/>
            <a:ahLst/>
            <a:cxnLst/>
            <a:rect l="l" t="t" r="r" b="b"/>
            <a:pathLst>
              <a:path w="168910" h="84454">
                <a:moveTo>
                  <a:pt x="0" y="50482"/>
                </a:moveTo>
                <a:lnTo>
                  <a:pt x="33623" y="33718"/>
                </a:lnTo>
                <a:lnTo>
                  <a:pt x="16859" y="0"/>
                </a:lnTo>
                <a:lnTo>
                  <a:pt x="168402" y="84201"/>
                </a:lnTo>
                <a:lnTo>
                  <a:pt x="0" y="50482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20849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67437" y="67341"/>
                </a:moveTo>
                <a:lnTo>
                  <a:pt x="33718" y="67341"/>
                </a:lnTo>
                <a:lnTo>
                  <a:pt x="0" y="33623"/>
                </a:lnTo>
                <a:lnTo>
                  <a:pt x="33718" y="0"/>
                </a:lnTo>
                <a:lnTo>
                  <a:pt x="67437" y="0"/>
                </a:lnTo>
                <a:lnTo>
                  <a:pt x="84200" y="33623"/>
                </a:lnTo>
                <a:lnTo>
                  <a:pt x="67437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220849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5" h="67945">
                <a:moveTo>
                  <a:pt x="0" y="33623"/>
                </a:moveTo>
                <a:lnTo>
                  <a:pt x="33718" y="0"/>
                </a:lnTo>
                <a:lnTo>
                  <a:pt x="67437" y="0"/>
                </a:lnTo>
                <a:lnTo>
                  <a:pt x="84200" y="33623"/>
                </a:lnTo>
                <a:lnTo>
                  <a:pt x="67437" y="67341"/>
                </a:lnTo>
                <a:lnTo>
                  <a:pt x="33718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320269" y="4398767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23952" y="5867904"/>
            <a:ext cx="281305" cy="78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3185">
              <a:lnSpc>
                <a:spcPct val="150000"/>
              </a:lnSpc>
            </a:pPr>
            <a:r>
              <a:rPr dirty="0" sz="1700" spc="-25">
                <a:latin typeface="Times New Roman"/>
                <a:cs typeface="Times New Roman"/>
              </a:rPr>
              <a:t>e 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(</a:t>
            </a:r>
            <a:r>
              <a:rPr dirty="0" sz="1700" spc="175">
                <a:latin typeface="Times New Roman"/>
                <a:cs typeface="Times New Roman"/>
              </a:rPr>
              <a:t>a</a:t>
            </a:r>
            <a:r>
              <a:rPr dirty="0" sz="1700" spc="-2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80034" y="5038922"/>
            <a:ext cx="13081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463135" y="5069205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4" h="0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665160" y="5035486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0" y="67341"/>
                </a:moveTo>
                <a:lnTo>
                  <a:pt x="33718" y="33718"/>
                </a:lnTo>
                <a:lnTo>
                  <a:pt x="0" y="0"/>
                </a:lnTo>
                <a:lnTo>
                  <a:pt x="202120" y="33718"/>
                </a:lnTo>
                <a:lnTo>
                  <a:pt x="0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665160" y="5035486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0" y="0"/>
                </a:moveTo>
                <a:lnTo>
                  <a:pt x="33718" y="33718"/>
                </a:lnTo>
                <a:lnTo>
                  <a:pt x="0" y="67341"/>
                </a:lnTo>
                <a:lnTo>
                  <a:pt x="202120" y="33718"/>
                </a:lnTo>
                <a:lnTo>
                  <a:pt x="0" y="0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534191" y="4718845"/>
            <a:ext cx="2063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60">
                <a:latin typeface="Times New Roman"/>
                <a:cs typeface="Times New Roman"/>
              </a:rPr>
              <a:t>i</a:t>
            </a:r>
            <a:r>
              <a:rPr dirty="0" baseline="-30092" sz="1800" spc="120">
                <a:latin typeface="Times New Roman"/>
                <a:cs typeface="Times New Roman"/>
              </a:rPr>
              <a:t>B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473451" y="4412551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43786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422969" y="4378833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202120" y="67341"/>
                </a:moveTo>
                <a:lnTo>
                  <a:pt x="0" y="33718"/>
                </a:lnTo>
                <a:lnTo>
                  <a:pt x="202120" y="0"/>
                </a:lnTo>
                <a:lnTo>
                  <a:pt x="168401" y="33718"/>
                </a:lnTo>
                <a:lnTo>
                  <a:pt x="202120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422969" y="4378833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202120" y="67341"/>
                </a:moveTo>
                <a:lnTo>
                  <a:pt x="168401" y="33718"/>
                </a:lnTo>
                <a:lnTo>
                  <a:pt x="202120" y="0"/>
                </a:lnTo>
                <a:lnTo>
                  <a:pt x="0" y="33718"/>
                </a:lnTo>
                <a:lnTo>
                  <a:pt x="202120" y="6734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561360" y="4062019"/>
            <a:ext cx="206375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60">
                <a:latin typeface="Times New Roman"/>
                <a:cs typeface="Times New Roman"/>
              </a:rPr>
              <a:t>i</a:t>
            </a:r>
            <a:r>
              <a:rPr dirty="0" baseline="-25462" sz="1800" spc="120">
                <a:latin typeface="Times New Roman"/>
                <a:cs typeface="Times New Roman"/>
              </a:rPr>
              <a:t>C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186335" y="5867904"/>
            <a:ext cx="263525" cy="78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0165">
              <a:lnSpc>
                <a:spcPct val="150000"/>
              </a:lnSpc>
            </a:pPr>
            <a:r>
              <a:rPr dirty="0" sz="1700" spc="-25">
                <a:latin typeface="Times New Roman"/>
                <a:cs typeface="Times New Roman"/>
              </a:rPr>
              <a:t>b 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(</a:t>
            </a:r>
            <a:r>
              <a:rPr dirty="0" sz="1700" spc="35">
                <a:latin typeface="Times New Roman"/>
                <a:cs typeface="Times New Roman"/>
              </a:rPr>
              <a:t>c</a:t>
            </a:r>
            <a:r>
              <a:rPr dirty="0" sz="1700" spc="-2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591371" y="4715636"/>
            <a:ext cx="320040" cy="1027430"/>
          </a:xfrm>
          <a:custGeom>
            <a:avLst/>
            <a:gdLst/>
            <a:ahLst/>
            <a:cxnLst/>
            <a:rect l="l" t="t" r="r" b="b"/>
            <a:pathLst>
              <a:path w="320039" h="1027429">
                <a:moveTo>
                  <a:pt x="319944" y="0"/>
                </a:moveTo>
                <a:lnTo>
                  <a:pt x="151542" y="0"/>
                </a:lnTo>
                <a:lnTo>
                  <a:pt x="67341" y="16764"/>
                </a:lnTo>
                <a:lnTo>
                  <a:pt x="16859" y="84105"/>
                </a:lnTo>
                <a:lnTo>
                  <a:pt x="0" y="151447"/>
                </a:lnTo>
                <a:lnTo>
                  <a:pt x="0" y="875442"/>
                </a:lnTo>
                <a:lnTo>
                  <a:pt x="16859" y="942784"/>
                </a:lnTo>
                <a:lnTo>
                  <a:pt x="67341" y="1010126"/>
                </a:lnTo>
                <a:lnTo>
                  <a:pt x="151542" y="1026985"/>
                </a:lnTo>
                <a:lnTo>
                  <a:pt x="319944" y="1026985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742914" y="5708903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4" h="84454">
                <a:moveTo>
                  <a:pt x="0" y="84201"/>
                </a:moveTo>
                <a:lnTo>
                  <a:pt x="33718" y="33718"/>
                </a:lnTo>
                <a:lnTo>
                  <a:pt x="0" y="0"/>
                </a:lnTo>
                <a:lnTo>
                  <a:pt x="202120" y="33718"/>
                </a:lnTo>
                <a:lnTo>
                  <a:pt x="0" y="84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42914" y="5708903"/>
            <a:ext cx="202565" cy="84455"/>
          </a:xfrm>
          <a:custGeom>
            <a:avLst/>
            <a:gdLst/>
            <a:ahLst/>
            <a:cxnLst/>
            <a:rect l="l" t="t" r="r" b="b"/>
            <a:pathLst>
              <a:path w="202564" h="84454">
                <a:moveTo>
                  <a:pt x="0" y="84201"/>
                </a:moveTo>
                <a:lnTo>
                  <a:pt x="33718" y="33718"/>
                </a:lnTo>
                <a:lnTo>
                  <a:pt x="0" y="0"/>
                </a:lnTo>
                <a:lnTo>
                  <a:pt x="202120" y="33718"/>
                </a:lnTo>
                <a:lnTo>
                  <a:pt x="0" y="8420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2747314" y="4978920"/>
            <a:ext cx="497205" cy="54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</a:pPr>
            <a:r>
              <a:rPr dirty="0" sz="1700" spc="130">
                <a:latin typeface="宋体"/>
                <a:cs typeface="宋体"/>
              </a:rPr>
              <a:t>输出  回路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631537" y="5422677"/>
            <a:ext cx="320040" cy="404495"/>
          </a:xfrm>
          <a:custGeom>
            <a:avLst/>
            <a:gdLst/>
            <a:ahLst/>
            <a:cxnLst/>
            <a:rect l="l" t="t" r="r" b="b"/>
            <a:pathLst>
              <a:path w="320039" h="404495">
                <a:moveTo>
                  <a:pt x="0" y="0"/>
                </a:moveTo>
                <a:lnTo>
                  <a:pt x="151542" y="0"/>
                </a:lnTo>
                <a:lnTo>
                  <a:pt x="235743" y="33718"/>
                </a:lnTo>
                <a:lnTo>
                  <a:pt x="303085" y="84201"/>
                </a:lnTo>
                <a:lnTo>
                  <a:pt x="319944" y="168402"/>
                </a:lnTo>
                <a:lnTo>
                  <a:pt x="319944" y="235743"/>
                </a:lnTo>
                <a:lnTo>
                  <a:pt x="303085" y="319944"/>
                </a:lnTo>
                <a:lnTo>
                  <a:pt x="235743" y="387286"/>
                </a:lnTo>
                <a:lnTo>
                  <a:pt x="151542" y="404145"/>
                </a:lnTo>
                <a:lnTo>
                  <a:pt x="0" y="404145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547336" y="5793105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202025" y="67341"/>
                </a:moveTo>
                <a:lnTo>
                  <a:pt x="0" y="33718"/>
                </a:lnTo>
                <a:lnTo>
                  <a:pt x="202025" y="0"/>
                </a:lnTo>
                <a:lnTo>
                  <a:pt x="168402" y="33718"/>
                </a:lnTo>
                <a:lnTo>
                  <a:pt x="202025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547336" y="5793105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202025" y="67341"/>
                </a:moveTo>
                <a:lnTo>
                  <a:pt x="168402" y="33718"/>
                </a:lnTo>
                <a:lnTo>
                  <a:pt x="202025" y="0"/>
                </a:lnTo>
                <a:lnTo>
                  <a:pt x="0" y="33718"/>
                </a:lnTo>
                <a:lnTo>
                  <a:pt x="202025" y="6734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164243" y="5308858"/>
            <a:ext cx="49720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5">
                <a:latin typeface="宋体"/>
                <a:cs typeface="宋体"/>
              </a:rPr>
              <a:t>输入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64243" y="5576460"/>
            <a:ext cx="49720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5">
                <a:latin typeface="宋体"/>
                <a:cs typeface="宋体"/>
              </a:rPr>
              <a:t>回路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42733" y="5978271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 h="0">
                <a:moveTo>
                  <a:pt x="190290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42733" y="594464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50482" y="67341"/>
                </a:moveTo>
                <a:lnTo>
                  <a:pt x="16764" y="67341"/>
                </a:lnTo>
                <a:lnTo>
                  <a:pt x="0" y="33623"/>
                </a:lnTo>
                <a:lnTo>
                  <a:pt x="16764" y="0"/>
                </a:lnTo>
                <a:lnTo>
                  <a:pt x="50482" y="0"/>
                </a:lnTo>
                <a:lnTo>
                  <a:pt x="67341" y="33623"/>
                </a:lnTo>
                <a:lnTo>
                  <a:pt x="50482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42733" y="5944647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33623"/>
                </a:moveTo>
                <a:lnTo>
                  <a:pt x="16764" y="0"/>
                </a:lnTo>
                <a:lnTo>
                  <a:pt x="50482" y="0"/>
                </a:lnTo>
                <a:lnTo>
                  <a:pt x="67341" y="33623"/>
                </a:lnTo>
                <a:lnTo>
                  <a:pt x="50482" y="67341"/>
                </a:lnTo>
                <a:lnTo>
                  <a:pt x="16764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61436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341"/>
                </a:moveTo>
                <a:lnTo>
                  <a:pt x="16764" y="67341"/>
                </a:lnTo>
                <a:lnTo>
                  <a:pt x="0" y="33623"/>
                </a:lnTo>
                <a:lnTo>
                  <a:pt x="16764" y="0"/>
                </a:lnTo>
                <a:lnTo>
                  <a:pt x="67341" y="0"/>
                </a:lnTo>
                <a:lnTo>
                  <a:pt x="84201" y="33623"/>
                </a:lnTo>
                <a:lnTo>
                  <a:pt x="67341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61436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623"/>
                </a:moveTo>
                <a:lnTo>
                  <a:pt x="16764" y="0"/>
                </a:lnTo>
                <a:lnTo>
                  <a:pt x="67341" y="0"/>
                </a:lnTo>
                <a:lnTo>
                  <a:pt x="84201" y="33623"/>
                </a:lnTo>
                <a:lnTo>
                  <a:pt x="67341" y="67341"/>
                </a:lnTo>
                <a:lnTo>
                  <a:pt x="16764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42733" y="5187029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942974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42733" y="515331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50482" y="67341"/>
                </a:moveTo>
                <a:lnTo>
                  <a:pt x="16764" y="67341"/>
                </a:lnTo>
                <a:lnTo>
                  <a:pt x="0" y="33718"/>
                </a:lnTo>
                <a:lnTo>
                  <a:pt x="16764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42733" y="515331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33718"/>
                </a:moveTo>
                <a:lnTo>
                  <a:pt x="16764" y="0"/>
                </a:lnTo>
                <a:lnTo>
                  <a:pt x="50482" y="0"/>
                </a:lnTo>
                <a:lnTo>
                  <a:pt x="67341" y="33718"/>
                </a:lnTo>
                <a:lnTo>
                  <a:pt x="50482" y="67341"/>
                </a:lnTo>
                <a:lnTo>
                  <a:pt x="16764" y="67341"/>
                </a:lnTo>
                <a:lnTo>
                  <a:pt x="0" y="33718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285708" y="4547234"/>
            <a:ext cx="0" cy="1431290"/>
          </a:xfrm>
          <a:custGeom>
            <a:avLst/>
            <a:gdLst/>
            <a:ahLst/>
            <a:cxnLst/>
            <a:rect l="l" t="t" r="r" b="b"/>
            <a:pathLst>
              <a:path w="0" h="1431289">
                <a:moveTo>
                  <a:pt x="0" y="0"/>
                </a:moveTo>
                <a:lnTo>
                  <a:pt x="0" y="1431036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85708" y="4547234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 h="0">
                <a:moveTo>
                  <a:pt x="959929" y="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61436" y="451361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67341" y="67341"/>
                </a:moveTo>
                <a:lnTo>
                  <a:pt x="16764" y="67341"/>
                </a:lnTo>
                <a:lnTo>
                  <a:pt x="0" y="33623"/>
                </a:lnTo>
                <a:lnTo>
                  <a:pt x="16764" y="0"/>
                </a:lnTo>
                <a:lnTo>
                  <a:pt x="67341" y="0"/>
                </a:lnTo>
                <a:lnTo>
                  <a:pt x="84201" y="33623"/>
                </a:lnTo>
                <a:lnTo>
                  <a:pt x="67341" y="67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61436" y="4513611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623"/>
                </a:moveTo>
                <a:lnTo>
                  <a:pt x="16764" y="0"/>
                </a:lnTo>
                <a:lnTo>
                  <a:pt x="67341" y="0"/>
                </a:lnTo>
                <a:lnTo>
                  <a:pt x="84201" y="33623"/>
                </a:lnTo>
                <a:lnTo>
                  <a:pt x="67341" y="67341"/>
                </a:lnTo>
                <a:lnTo>
                  <a:pt x="16764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965763" y="5187029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85708" y="4985003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404050"/>
                </a:moveTo>
                <a:lnTo>
                  <a:pt x="0" y="0"/>
                </a:lnTo>
              </a:path>
            </a:pathLst>
          </a:custGeom>
          <a:ln w="168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965763" y="4985003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404050"/>
                </a:moveTo>
                <a:lnTo>
                  <a:pt x="0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965763" y="5271230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0"/>
                </a:moveTo>
                <a:lnTo>
                  <a:pt x="319944" y="117824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965763" y="4985003"/>
            <a:ext cx="320040" cy="118110"/>
          </a:xfrm>
          <a:custGeom>
            <a:avLst/>
            <a:gdLst/>
            <a:ahLst/>
            <a:cxnLst/>
            <a:rect l="l" t="t" r="r" b="b"/>
            <a:pathLst>
              <a:path w="320039" h="118110">
                <a:moveTo>
                  <a:pt x="0" y="117824"/>
                </a:moveTo>
                <a:lnTo>
                  <a:pt x="319944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17306" y="4985003"/>
            <a:ext cx="168910" cy="100965"/>
          </a:xfrm>
          <a:custGeom>
            <a:avLst/>
            <a:gdLst/>
            <a:ahLst/>
            <a:cxnLst/>
            <a:rect l="l" t="t" r="r" b="b"/>
            <a:pathLst>
              <a:path w="168910" h="100964">
                <a:moveTo>
                  <a:pt x="33718" y="100965"/>
                </a:moveTo>
                <a:lnTo>
                  <a:pt x="50577" y="50482"/>
                </a:lnTo>
                <a:lnTo>
                  <a:pt x="0" y="33623"/>
                </a:lnTo>
                <a:lnTo>
                  <a:pt x="168401" y="0"/>
                </a:lnTo>
                <a:lnTo>
                  <a:pt x="33718" y="100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17306" y="4985003"/>
            <a:ext cx="168910" cy="100965"/>
          </a:xfrm>
          <a:custGeom>
            <a:avLst/>
            <a:gdLst/>
            <a:ahLst/>
            <a:cxnLst/>
            <a:rect l="l" t="t" r="r" b="b"/>
            <a:pathLst>
              <a:path w="168910" h="100964">
                <a:moveTo>
                  <a:pt x="0" y="33623"/>
                </a:moveTo>
                <a:lnTo>
                  <a:pt x="50577" y="50482"/>
                </a:lnTo>
                <a:lnTo>
                  <a:pt x="33718" y="100965"/>
                </a:lnTo>
                <a:lnTo>
                  <a:pt x="168401" y="0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52085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50482" y="67341"/>
                </a:moveTo>
                <a:lnTo>
                  <a:pt x="16763" y="67341"/>
                </a:lnTo>
                <a:lnTo>
                  <a:pt x="0" y="33623"/>
                </a:lnTo>
                <a:lnTo>
                  <a:pt x="16763" y="0"/>
                </a:lnTo>
                <a:lnTo>
                  <a:pt x="50482" y="0"/>
                </a:lnTo>
                <a:lnTo>
                  <a:pt x="84200" y="33623"/>
                </a:lnTo>
                <a:lnTo>
                  <a:pt x="50482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252085" y="5944647"/>
            <a:ext cx="84455" cy="67945"/>
          </a:xfrm>
          <a:custGeom>
            <a:avLst/>
            <a:gdLst/>
            <a:ahLst/>
            <a:cxnLst/>
            <a:rect l="l" t="t" r="r" b="b"/>
            <a:pathLst>
              <a:path w="84454" h="67945">
                <a:moveTo>
                  <a:pt x="0" y="33623"/>
                </a:moveTo>
                <a:lnTo>
                  <a:pt x="16763" y="0"/>
                </a:lnTo>
                <a:lnTo>
                  <a:pt x="50482" y="0"/>
                </a:lnTo>
                <a:lnTo>
                  <a:pt x="84200" y="33623"/>
                </a:lnTo>
                <a:lnTo>
                  <a:pt x="50482" y="67341"/>
                </a:lnTo>
                <a:lnTo>
                  <a:pt x="16763" y="67341"/>
                </a:lnTo>
                <a:lnTo>
                  <a:pt x="0" y="33623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6333161" y="4398767"/>
            <a:ext cx="11874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155202" y="5867904"/>
            <a:ext cx="281305" cy="78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66675">
              <a:lnSpc>
                <a:spcPct val="150000"/>
              </a:lnSpc>
            </a:pPr>
            <a:r>
              <a:rPr dirty="0" sz="1700" spc="-25">
                <a:latin typeface="Times New Roman"/>
                <a:cs typeface="Times New Roman"/>
              </a:rPr>
              <a:t>c 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(</a:t>
            </a:r>
            <a:r>
              <a:rPr dirty="0" sz="1700" spc="75">
                <a:latin typeface="Times New Roman"/>
                <a:cs typeface="Times New Roman"/>
              </a:rPr>
              <a:t>b</a:t>
            </a:r>
            <a:r>
              <a:rPr dirty="0" sz="1700" spc="-2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094465" y="5038922"/>
            <a:ext cx="13081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5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94276" y="5069205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 h="0">
                <a:moveTo>
                  <a:pt x="0" y="0"/>
                </a:moveTo>
                <a:lnTo>
                  <a:pt x="353663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679537" y="5035486"/>
            <a:ext cx="219075" cy="67945"/>
          </a:xfrm>
          <a:custGeom>
            <a:avLst/>
            <a:gdLst/>
            <a:ahLst/>
            <a:cxnLst/>
            <a:rect l="l" t="t" r="r" b="b"/>
            <a:pathLst>
              <a:path w="219075" h="67945">
                <a:moveTo>
                  <a:pt x="0" y="67341"/>
                </a:moveTo>
                <a:lnTo>
                  <a:pt x="50482" y="33718"/>
                </a:lnTo>
                <a:lnTo>
                  <a:pt x="0" y="0"/>
                </a:lnTo>
                <a:lnTo>
                  <a:pt x="218884" y="33718"/>
                </a:lnTo>
                <a:lnTo>
                  <a:pt x="0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679537" y="5035486"/>
            <a:ext cx="219075" cy="67945"/>
          </a:xfrm>
          <a:custGeom>
            <a:avLst/>
            <a:gdLst/>
            <a:ahLst/>
            <a:cxnLst/>
            <a:rect l="l" t="t" r="r" b="b"/>
            <a:pathLst>
              <a:path w="219075" h="67945">
                <a:moveTo>
                  <a:pt x="0" y="0"/>
                </a:moveTo>
                <a:lnTo>
                  <a:pt x="50482" y="33718"/>
                </a:lnTo>
                <a:lnTo>
                  <a:pt x="0" y="67341"/>
                </a:lnTo>
                <a:lnTo>
                  <a:pt x="218884" y="33718"/>
                </a:lnTo>
                <a:lnTo>
                  <a:pt x="0" y="0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4548686" y="4718845"/>
            <a:ext cx="20447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50">
                <a:latin typeface="Times New Roman"/>
                <a:cs typeface="Times New Roman"/>
              </a:rPr>
              <a:t>i</a:t>
            </a:r>
            <a:r>
              <a:rPr dirty="0" baseline="-30092" sz="1800" spc="120">
                <a:latin typeface="Times New Roman"/>
                <a:cs typeface="Times New Roman"/>
              </a:rPr>
              <a:t>B</a:t>
            </a:r>
            <a:endParaRPr baseline="-30092" sz="18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592633" y="4062019"/>
            <a:ext cx="1968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60">
                <a:latin typeface="Times New Roman"/>
                <a:cs typeface="Times New Roman"/>
              </a:rPr>
              <a:t>i</a:t>
            </a:r>
            <a:r>
              <a:rPr dirty="0" baseline="-25462" sz="1800" spc="104">
                <a:latin typeface="Times New Roman"/>
                <a:cs typeface="Times New Roman"/>
              </a:rPr>
              <a:t>E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454110" y="4412551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1005" y="0"/>
                </a:lnTo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23572" y="4378833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0" y="67341"/>
                </a:moveTo>
                <a:lnTo>
                  <a:pt x="33622" y="33718"/>
                </a:lnTo>
                <a:lnTo>
                  <a:pt x="0" y="0"/>
                </a:lnTo>
                <a:lnTo>
                  <a:pt x="202024" y="33718"/>
                </a:lnTo>
                <a:lnTo>
                  <a:pt x="0" y="6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723572" y="4378833"/>
            <a:ext cx="202565" cy="67945"/>
          </a:xfrm>
          <a:custGeom>
            <a:avLst/>
            <a:gdLst/>
            <a:ahLst/>
            <a:cxnLst/>
            <a:rect l="l" t="t" r="r" b="b"/>
            <a:pathLst>
              <a:path w="202564" h="67945">
                <a:moveTo>
                  <a:pt x="0" y="67341"/>
                </a:moveTo>
                <a:lnTo>
                  <a:pt x="33622" y="33718"/>
                </a:lnTo>
                <a:lnTo>
                  <a:pt x="0" y="0"/>
                </a:lnTo>
                <a:lnTo>
                  <a:pt x="202024" y="33718"/>
                </a:lnTo>
                <a:lnTo>
                  <a:pt x="0" y="67341"/>
                </a:lnTo>
                <a:close/>
              </a:path>
            </a:pathLst>
          </a:custGeom>
          <a:ln w="16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258349" y="4329134"/>
            <a:ext cx="83375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入</a:t>
            </a:r>
            <a:r>
              <a:rPr dirty="0" sz="2000" spc="11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263607" y="4346905"/>
            <a:ext cx="83375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dirty="0" sz="2000" spc="5" b="1">
                <a:solidFill>
                  <a:srgbClr val="0000FF"/>
                </a:solidFill>
                <a:latin typeface="Microsoft JhengHei"/>
                <a:cs typeface="Microsoft JhengHei"/>
              </a:rPr>
              <a:t>入</a:t>
            </a:r>
            <a:r>
              <a:rPr dirty="0" sz="200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008393" y="5061715"/>
            <a:ext cx="81978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853D"/>
                </a:solidFill>
                <a:latin typeface="Arial"/>
                <a:cs typeface="Arial"/>
              </a:rPr>
              <a:t>e</a:t>
            </a:r>
            <a:r>
              <a:rPr dirty="0" sz="2000" spc="10" b="1">
                <a:solidFill>
                  <a:srgbClr val="00853D"/>
                </a:solidFill>
                <a:latin typeface="Microsoft JhengHei"/>
                <a:cs typeface="Microsoft JhengHei"/>
              </a:rPr>
              <a:t>入</a:t>
            </a:r>
            <a:r>
              <a:rPr dirty="0" sz="2000" spc="110">
                <a:solidFill>
                  <a:srgbClr val="00853D"/>
                </a:solidFill>
                <a:latin typeface="Arial"/>
                <a:cs typeface="Arial"/>
              </a:rPr>
              <a:t>c</a:t>
            </a:r>
            <a:r>
              <a:rPr dirty="0" sz="2000" b="1">
                <a:solidFill>
                  <a:srgbClr val="00853D"/>
                </a:solidFill>
                <a:latin typeface="Microsoft JhengHei"/>
                <a:cs typeface="Microsoft JhengHei"/>
              </a:rPr>
              <a:t>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544764" y="6403484"/>
            <a:ext cx="9448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Microsoft JhengHei"/>
                <a:cs typeface="Microsoft JhengHei"/>
              </a:rPr>
              <a:t>共</a:t>
            </a:r>
            <a:r>
              <a:rPr dirty="0" sz="1800" spc="15" b="1">
                <a:solidFill>
                  <a:srgbClr val="FF0000"/>
                </a:solidFill>
                <a:latin typeface="Microsoft JhengHei"/>
                <a:cs typeface="Microsoft JhengHei"/>
              </a:rPr>
              <a:t>发射</a:t>
            </a:r>
            <a:r>
              <a:rPr dirty="0" sz="1800" b="1">
                <a:solidFill>
                  <a:srgbClr val="FF0000"/>
                </a:solidFill>
                <a:latin typeface="Microsoft JhengHei"/>
                <a:cs typeface="Microsoft JhengHei"/>
              </a:rPr>
              <a:t>极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8359" y="6403484"/>
            <a:ext cx="9448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 b="1">
                <a:solidFill>
                  <a:srgbClr val="0000FF"/>
                </a:solidFill>
                <a:latin typeface="Microsoft JhengHei"/>
                <a:cs typeface="Microsoft JhengHei"/>
              </a:rPr>
              <a:t>共</a:t>
            </a:r>
            <a:r>
              <a:rPr dirty="0" sz="1800" b="1">
                <a:solidFill>
                  <a:srgbClr val="0000FF"/>
                </a:solidFill>
                <a:latin typeface="Microsoft JhengHei"/>
                <a:cs typeface="Microsoft JhengHei"/>
              </a:rPr>
              <a:t>集</a:t>
            </a:r>
            <a:r>
              <a:rPr dirty="0" sz="1800" spc="15" b="1">
                <a:solidFill>
                  <a:srgbClr val="0000FF"/>
                </a:solidFill>
                <a:latin typeface="Microsoft JhengHei"/>
                <a:cs typeface="Microsoft JhengHei"/>
              </a:rPr>
              <a:t>电</a:t>
            </a:r>
            <a:r>
              <a:rPr dirty="0" sz="1800" b="1">
                <a:solidFill>
                  <a:srgbClr val="0000FF"/>
                </a:solidFill>
                <a:latin typeface="Microsoft JhengHei"/>
                <a:cs typeface="Microsoft JhengHei"/>
              </a:rPr>
              <a:t>极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593739" y="6403484"/>
            <a:ext cx="71374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Microsoft JhengHei"/>
                <a:cs typeface="Microsoft JhengHei"/>
              </a:rPr>
              <a:t>共</a:t>
            </a:r>
            <a:r>
              <a:rPr dirty="0" sz="1800" spc="15" b="1">
                <a:latin typeface="Microsoft JhengHei"/>
                <a:cs typeface="Microsoft JhengHei"/>
              </a:rPr>
              <a:t>基</a:t>
            </a:r>
            <a:r>
              <a:rPr dirty="0" sz="1800" b="1">
                <a:latin typeface="Microsoft JhengHei"/>
                <a:cs typeface="Microsoft JhengHei"/>
              </a:rPr>
              <a:t>极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144046" y="747366"/>
            <a:ext cx="551497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237456" y="1364456"/>
            <a:ext cx="38569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2.BJT的符号和常见连接方式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321296" y="574547"/>
            <a:ext cx="2374900" cy="1211580"/>
          </a:xfrm>
          <a:custGeom>
            <a:avLst/>
            <a:gdLst/>
            <a:ahLst/>
            <a:cxnLst/>
            <a:rect l="l" t="t" r="r" b="b"/>
            <a:pathLst>
              <a:path w="2374900" h="1211580">
                <a:moveTo>
                  <a:pt x="2371344" y="1211580"/>
                </a:moveTo>
                <a:lnTo>
                  <a:pt x="3048" y="1211580"/>
                </a:lnTo>
                <a:lnTo>
                  <a:pt x="0" y="1210055"/>
                </a:lnTo>
                <a:lnTo>
                  <a:pt x="0" y="1524"/>
                </a:lnTo>
                <a:lnTo>
                  <a:pt x="3048" y="0"/>
                </a:lnTo>
                <a:lnTo>
                  <a:pt x="2371344" y="0"/>
                </a:lnTo>
                <a:lnTo>
                  <a:pt x="2374391" y="1524"/>
                </a:lnTo>
                <a:lnTo>
                  <a:pt x="2374391" y="4572"/>
                </a:lnTo>
                <a:lnTo>
                  <a:pt x="4571" y="4572"/>
                </a:lnTo>
                <a:lnTo>
                  <a:pt x="4571" y="1207008"/>
                </a:lnTo>
                <a:lnTo>
                  <a:pt x="2374391" y="1207008"/>
                </a:lnTo>
                <a:lnTo>
                  <a:pt x="2374391" y="1210055"/>
                </a:lnTo>
                <a:lnTo>
                  <a:pt x="2371344" y="1211580"/>
                </a:lnTo>
                <a:close/>
              </a:path>
              <a:path w="2374900" h="1211580">
                <a:moveTo>
                  <a:pt x="2374391" y="1207008"/>
                </a:moveTo>
                <a:lnTo>
                  <a:pt x="2369819" y="1207008"/>
                </a:lnTo>
                <a:lnTo>
                  <a:pt x="2369819" y="4572"/>
                </a:lnTo>
                <a:lnTo>
                  <a:pt x="2374391" y="4572"/>
                </a:lnTo>
                <a:lnTo>
                  <a:pt x="2374391" y="120700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321296" y="574547"/>
            <a:ext cx="2374900" cy="1211580"/>
          </a:xfrm>
          <a:custGeom>
            <a:avLst/>
            <a:gdLst/>
            <a:ahLst/>
            <a:cxnLst/>
            <a:rect l="l" t="t" r="r" b="b"/>
            <a:pathLst>
              <a:path w="2374900" h="1211580">
                <a:moveTo>
                  <a:pt x="2371344" y="1211580"/>
                </a:moveTo>
                <a:lnTo>
                  <a:pt x="3048" y="1211580"/>
                </a:lnTo>
                <a:lnTo>
                  <a:pt x="0" y="1210055"/>
                </a:lnTo>
                <a:lnTo>
                  <a:pt x="0" y="1524"/>
                </a:lnTo>
                <a:lnTo>
                  <a:pt x="3048" y="0"/>
                </a:lnTo>
                <a:lnTo>
                  <a:pt x="2371344" y="0"/>
                </a:lnTo>
                <a:lnTo>
                  <a:pt x="2374391" y="1524"/>
                </a:lnTo>
                <a:lnTo>
                  <a:pt x="2374391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1202436"/>
                </a:lnTo>
                <a:lnTo>
                  <a:pt x="4572" y="1202436"/>
                </a:lnTo>
                <a:lnTo>
                  <a:pt x="10668" y="1207007"/>
                </a:lnTo>
                <a:lnTo>
                  <a:pt x="2374391" y="1207007"/>
                </a:lnTo>
                <a:lnTo>
                  <a:pt x="2374391" y="1210055"/>
                </a:lnTo>
                <a:lnTo>
                  <a:pt x="2371344" y="1211580"/>
                </a:lnTo>
                <a:close/>
              </a:path>
              <a:path w="2374900" h="1211580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2374900" h="1211580">
                <a:moveTo>
                  <a:pt x="2365248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2365248" y="4572"/>
                </a:lnTo>
                <a:lnTo>
                  <a:pt x="2365248" y="9144"/>
                </a:lnTo>
                <a:close/>
              </a:path>
              <a:path w="2374900" h="1211580">
                <a:moveTo>
                  <a:pt x="2365248" y="1207007"/>
                </a:moveTo>
                <a:lnTo>
                  <a:pt x="2365248" y="4572"/>
                </a:lnTo>
                <a:lnTo>
                  <a:pt x="2369820" y="9144"/>
                </a:lnTo>
                <a:lnTo>
                  <a:pt x="2374391" y="9144"/>
                </a:lnTo>
                <a:lnTo>
                  <a:pt x="2374391" y="1202436"/>
                </a:lnTo>
                <a:lnTo>
                  <a:pt x="2369820" y="1202436"/>
                </a:lnTo>
                <a:lnTo>
                  <a:pt x="2365248" y="1207007"/>
                </a:lnTo>
                <a:close/>
              </a:path>
              <a:path w="2374900" h="1211580">
                <a:moveTo>
                  <a:pt x="2374391" y="9144"/>
                </a:moveTo>
                <a:lnTo>
                  <a:pt x="2369820" y="9144"/>
                </a:lnTo>
                <a:lnTo>
                  <a:pt x="2365248" y="4572"/>
                </a:lnTo>
                <a:lnTo>
                  <a:pt x="2374391" y="4572"/>
                </a:lnTo>
                <a:lnTo>
                  <a:pt x="2374391" y="9144"/>
                </a:lnTo>
                <a:close/>
              </a:path>
              <a:path w="2374900" h="1211580">
                <a:moveTo>
                  <a:pt x="10668" y="1207007"/>
                </a:moveTo>
                <a:lnTo>
                  <a:pt x="4572" y="1202436"/>
                </a:lnTo>
                <a:lnTo>
                  <a:pt x="10668" y="1202436"/>
                </a:lnTo>
                <a:lnTo>
                  <a:pt x="10668" y="1207007"/>
                </a:lnTo>
                <a:close/>
              </a:path>
              <a:path w="2374900" h="1211580">
                <a:moveTo>
                  <a:pt x="2365248" y="1207007"/>
                </a:moveTo>
                <a:lnTo>
                  <a:pt x="10668" y="1207007"/>
                </a:lnTo>
                <a:lnTo>
                  <a:pt x="10668" y="1202436"/>
                </a:lnTo>
                <a:lnTo>
                  <a:pt x="2365248" y="1202436"/>
                </a:lnTo>
                <a:lnTo>
                  <a:pt x="2365248" y="1207007"/>
                </a:lnTo>
                <a:close/>
              </a:path>
              <a:path w="2374900" h="1211580">
                <a:moveTo>
                  <a:pt x="2374391" y="1207007"/>
                </a:moveTo>
                <a:lnTo>
                  <a:pt x="2365248" y="1207007"/>
                </a:lnTo>
                <a:lnTo>
                  <a:pt x="2369820" y="1202436"/>
                </a:lnTo>
                <a:lnTo>
                  <a:pt x="2374391" y="1202436"/>
                </a:lnTo>
                <a:lnTo>
                  <a:pt x="2374391" y="120700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7325867" y="579119"/>
            <a:ext cx="2365375" cy="1202690"/>
          </a:xfrm>
          <a:prstGeom prst="rect"/>
          <a:solidFill>
            <a:srgbClr val="FFFF00"/>
          </a:solidFill>
        </p:spPr>
        <p:txBody>
          <a:bodyPr wrap="square" lIns="0" tIns="38735" rIns="0" bIns="0" rtlCol="0" vert="horz">
            <a:spAutoFit/>
          </a:bodyPr>
          <a:lstStyle/>
          <a:p>
            <a:pPr algn="ctr" marL="115570" marR="107950">
              <a:lnSpc>
                <a:spcPct val="100200"/>
              </a:lnSpc>
              <a:spcBef>
                <a:spcPts val="305"/>
              </a:spcBef>
            </a:pPr>
            <a:r>
              <a:rPr dirty="0" sz="2400">
                <a:latin typeface="宋体"/>
                <a:cs typeface="宋体"/>
              </a:rPr>
              <a:t>基极必须在输入  回路中才有好的  放大效果！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1" name="object 1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152" name="object 1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890" y="2886513"/>
            <a:ext cx="6626859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扩散到</a:t>
            </a:r>
            <a:r>
              <a:rPr dirty="0" sz="2400" spc="30">
                <a:latin typeface="Times New Roman"/>
                <a:cs typeface="Times New Roman"/>
              </a:rPr>
              <a:t>C</a:t>
            </a:r>
            <a:r>
              <a:rPr dirty="0" sz="2400" spc="30">
                <a:latin typeface="宋体"/>
                <a:cs typeface="宋体"/>
              </a:rPr>
              <a:t>区的电流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CN</a:t>
            </a:r>
            <a:r>
              <a:rPr dirty="0" sz="2400" spc="30">
                <a:latin typeface="宋体"/>
                <a:cs typeface="宋体"/>
              </a:rPr>
              <a:t>与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30">
                <a:latin typeface="宋体"/>
                <a:cs typeface="宋体"/>
              </a:rPr>
              <a:t>区注入电流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E</a:t>
            </a:r>
            <a:r>
              <a:rPr dirty="0" sz="2400" spc="30">
                <a:latin typeface="宋体"/>
                <a:cs typeface="宋体"/>
              </a:rPr>
              <a:t>的比例关系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1570" y="1493374"/>
            <a:ext cx="352742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3.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BJT</a:t>
            </a:r>
            <a:r>
              <a:rPr dirty="0" sz="2800" spc="45">
                <a:latin typeface="宋体"/>
                <a:cs typeface="宋体"/>
              </a:rPr>
              <a:t>的电流分配关系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8371" y="5060537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 h="0">
                <a:moveTo>
                  <a:pt x="0" y="0"/>
                </a:moveTo>
                <a:lnTo>
                  <a:pt x="218979" y="0"/>
                </a:lnTo>
              </a:path>
            </a:pathLst>
          </a:custGeom>
          <a:ln w="16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0539" y="5267515"/>
            <a:ext cx="495934" cy="0"/>
          </a:xfrm>
          <a:custGeom>
            <a:avLst/>
            <a:gdLst/>
            <a:ahLst/>
            <a:cxnLst/>
            <a:rect l="l" t="t" r="r" b="b"/>
            <a:pathLst>
              <a:path w="495935" h="0">
                <a:moveTo>
                  <a:pt x="0" y="0"/>
                </a:moveTo>
                <a:lnTo>
                  <a:pt x="495776" y="0"/>
                </a:lnTo>
              </a:path>
            </a:pathLst>
          </a:custGeom>
          <a:ln w="16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33947" y="5276088"/>
            <a:ext cx="27305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 spc="-395">
                <a:latin typeface="Times New Roman"/>
                <a:cs typeface="Times New Roman"/>
              </a:rPr>
              <a:t> </a:t>
            </a:r>
            <a:r>
              <a:rPr dirty="0" baseline="-24691" sz="2025" spc="-82">
                <a:latin typeface="Times New Roman"/>
                <a:cs typeface="Times New Roman"/>
              </a:rPr>
              <a:t>B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5397" y="220217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09272" y="2330481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 h="0">
                <a:moveTo>
                  <a:pt x="0" y="0"/>
                </a:moveTo>
                <a:lnTo>
                  <a:pt x="483774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03823" y="2345944"/>
            <a:ext cx="274955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60">
                <a:latin typeface="Times New Roman"/>
                <a:cs typeface="Times New Roman"/>
              </a:rPr>
              <a:t>I</a:t>
            </a:r>
            <a:r>
              <a:rPr dirty="0" baseline="-25925" sz="2250" spc="15">
                <a:latin typeface="Times New Roman"/>
                <a:cs typeface="Times New Roman"/>
              </a:rPr>
              <a:t>E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890" y="2083196"/>
            <a:ext cx="4768215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85"/>
              </a:lnSpc>
              <a:tabLst>
                <a:tab pos="3724910" algn="l"/>
              </a:tabLst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共基极直流电流放大系数</a:t>
            </a:r>
            <a:r>
              <a:rPr dirty="0" sz="2400" spc="-54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:	</a:t>
            </a:r>
            <a:r>
              <a:rPr dirty="0" baseline="3030" sz="4125" spc="-1635" i="1">
                <a:latin typeface="Times New Roman"/>
                <a:cs typeface="Times New Roman"/>
              </a:rPr>
              <a:t></a:t>
            </a:r>
            <a:r>
              <a:rPr dirty="0" baseline="3030" sz="4125" spc="322" i="1">
                <a:latin typeface="Times New Roman"/>
                <a:cs typeface="Times New Roman"/>
              </a:rPr>
              <a:t> </a:t>
            </a:r>
            <a:r>
              <a:rPr dirty="0" baseline="3205" sz="3900" spc="-1732">
                <a:latin typeface="Times New Roman"/>
                <a:cs typeface="Times New Roman"/>
              </a:rPr>
              <a:t></a:t>
            </a:r>
            <a:r>
              <a:rPr dirty="0" baseline="3205" sz="3900" spc="315">
                <a:latin typeface="Times New Roman"/>
                <a:cs typeface="Times New Roman"/>
              </a:rPr>
              <a:t> </a:t>
            </a:r>
            <a:r>
              <a:rPr dirty="0" baseline="39529" sz="3900" spc="89">
                <a:latin typeface="Times New Roman"/>
                <a:cs typeface="Times New Roman"/>
              </a:rPr>
              <a:t>I</a:t>
            </a:r>
            <a:r>
              <a:rPr dirty="0" baseline="42592" sz="2250" spc="89">
                <a:latin typeface="Times New Roman"/>
                <a:cs typeface="Times New Roman"/>
              </a:rPr>
              <a:t>CN</a:t>
            </a:r>
            <a:endParaRPr baseline="42592"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3642" y="400935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50340" y="3865880"/>
            <a:ext cx="2350770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25">
                <a:latin typeface="Times New Roman"/>
                <a:cs typeface="Times New Roman"/>
              </a:rPr>
              <a:t>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C 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270">
                <a:latin typeface="Times New Roman"/>
                <a:cs typeface="Times New Roman"/>
              </a:rPr>
              <a:t> </a:t>
            </a:r>
            <a:r>
              <a:rPr dirty="0" sz="2800" spc="-1140" i="1">
                <a:latin typeface="Times New Roman"/>
                <a:cs typeface="Times New Roman"/>
              </a:rPr>
              <a:t></a:t>
            </a:r>
            <a:r>
              <a:rPr dirty="0" sz="2800" spc="-275" i="1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E</a:t>
            </a:r>
            <a:r>
              <a:rPr dirty="0" baseline="-25925" sz="2250" spc="427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I</a:t>
            </a:r>
            <a:r>
              <a:rPr dirty="0" baseline="-25925" sz="2250" spc="60">
                <a:latin typeface="Times New Roman"/>
                <a:cs typeface="Times New Roman"/>
              </a:rPr>
              <a:t>CBO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6308" y="45640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42719" y="4420616"/>
            <a:ext cx="147510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25">
                <a:latin typeface="Times New Roman"/>
                <a:cs typeface="Times New Roman"/>
              </a:rPr>
              <a:t>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C</a:t>
            </a:r>
            <a:r>
              <a:rPr dirty="0" baseline="-25925" sz="2250" spc="682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</a:t>
            </a:r>
            <a:r>
              <a:rPr dirty="0" sz="2600" spc="-275">
                <a:latin typeface="Times New Roman"/>
                <a:cs typeface="Times New Roman"/>
              </a:rPr>
              <a:t> </a:t>
            </a:r>
            <a:r>
              <a:rPr dirty="0" sz="2800" spc="-1140" i="1">
                <a:latin typeface="Times New Roman"/>
                <a:cs typeface="Times New Roman"/>
              </a:rPr>
              <a:t></a:t>
            </a:r>
            <a:r>
              <a:rPr dirty="0" sz="2800" spc="-285" i="1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E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7480" y="406060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544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37636" y="4400074"/>
            <a:ext cx="662940" cy="0"/>
          </a:xfrm>
          <a:custGeom>
            <a:avLst/>
            <a:gdLst/>
            <a:ahLst/>
            <a:cxnLst/>
            <a:rect l="l" t="t" r="r" b="b"/>
            <a:pathLst>
              <a:path w="662940" h="0">
                <a:moveTo>
                  <a:pt x="0" y="0"/>
                </a:moveTo>
                <a:lnTo>
                  <a:pt x="662654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04759" y="417223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 h="0">
                <a:moveTo>
                  <a:pt x="0" y="0"/>
                </a:moveTo>
                <a:lnTo>
                  <a:pt x="214788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18579" y="3924046"/>
            <a:ext cx="236854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090" i="1">
                <a:latin typeface="Times New Roman"/>
                <a:cs typeface="Times New Roman"/>
              </a:rPr>
              <a:t>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93757" y="4134358"/>
            <a:ext cx="1588135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1620" algn="l"/>
              </a:tabLst>
            </a:pPr>
            <a:r>
              <a:rPr dirty="0" sz="2600" spc="5" u="heavy">
                <a:latin typeface="Times New Roman"/>
                <a:cs typeface="Times New Roman"/>
              </a:rPr>
              <a:t> </a:t>
            </a:r>
            <a:r>
              <a:rPr dirty="0" sz="2600" spc="5" u="heavy">
                <a:latin typeface="Times New Roman"/>
                <a:cs typeface="Times New Roman"/>
              </a:rPr>
              <a:t>	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B</a:t>
            </a:r>
            <a:r>
              <a:rPr dirty="0" baseline="-25925" sz="2250" spc="719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750" spc="-1305" i="1">
                <a:latin typeface="Times New Roman"/>
                <a:cs typeface="Times New Roman"/>
              </a:rPr>
              <a:t></a:t>
            </a:r>
            <a:r>
              <a:rPr dirty="0" sz="2750" spc="-55" i="1">
                <a:latin typeface="Times New Roman"/>
                <a:cs typeface="Times New Roman"/>
              </a:rPr>
              <a:t> </a:t>
            </a:r>
            <a:r>
              <a:rPr dirty="0" sz="2600" spc="-1945">
                <a:latin typeface="Times New Roman"/>
                <a:cs typeface="Times New Roman"/>
              </a:rPr>
              <a:t></a:t>
            </a:r>
            <a:r>
              <a:rPr dirty="0" sz="2600" spc="-24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B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9792" y="4396485"/>
            <a:ext cx="64516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470">
                <a:latin typeface="Times New Roman"/>
                <a:cs typeface="Times New Roman"/>
              </a:rPr>
              <a:t>1</a:t>
            </a:r>
            <a:r>
              <a:rPr dirty="0" sz="2600" spc="-470">
                <a:latin typeface="Times New Roman"/>
                <a:cs typeface="Times New Roman"/>
              </a:rPr>
              <a:t></a:t>
            </a:r>
            <a:r>
              <a:rPr dirty="0" sz="2600" spc="-500">
                <a:latin typeface="Times New Roman"/>
                <a:cs typeface="Times New Roman"/>
              </a:rPr>
              <a:t> </a:t>
            </a:r>
            <a:r>
              <a:rPr dirty="0" sz="2750" spc="-1090" i="1">
                <a:latin typeface="Times New Roman"/>
                <a:cs typeface="Times New Roman"/>
              </a:rPr>
              <a:t>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1304" y="6300215"/>
            <a:ext cx="1172210" cy="502920"/>
          </a:xfrm>
          <a:custGeom>
            <a:avLst/>
            <a:gdLst/>
            <a:ahLst/>
            <a:cxnLst/>
            <a:rect l="l" t="t" r="r" b="b"/>
            <a:pathLst>
              <a:path w="1172210" h="502920">
                <a:moveTo>
                  <a:pt x="0" y="0"/>
                </a:moveTo>
                <a:lnTo>
                  <a:pt x="1171955" y="0"/>
                </a:lnTo>
                <a:lnTo>
                  <a:pt x="1171955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61107" y="6377082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13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07535" y="6355079"/>
            <a:ext cx="1475740" cy="390525"/>
          </a:xfrm>
          <a:custGeom>
            <a:avLst/>
            <a:gdLst/>
            <a:ahLst/>
            <a:cxnLst/>
            <a:rect l="l" t="t" r="r" b="b"/>
            <a:pathLst>
              <a:path w="1475739" h="390525">
                <a:moveTo>
                  <a:pt x="0" y="0"/>
                </a:moveTo>
                <a:lnTo>
                  <a:pt x="1475232" y="0"/>
                </a:lnTo>
                <a:lnTo>
                  <a:pt x="1475232" y="390143"/>
                </a:lnTo>
                <a:lnTo>
                  <a:pt x="0" y="39014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82767" y="6284976"/>
            <a:ext cx="1508760" cy="502920"/>
          </a:xfrm>
          <a:custGeom>
            <a:avLst/>
            <a:gdLst/>
            <a:ahLst/>
            <a:cxnLst/>
            <a:rect l="l" t="t" r="r" b="b"/>
            <a:pathLst>
              <a:path w="1508759" h="502920">
                <a:moveTo>
                  <a:pt x="0" y="0"/>
                </a:moveTo>
                <a:lnTo>
                  <a:pt x="1508760" y="0"/>
                </a:lnTo>
                <a:lnTo>
                  <a:pt x="150876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68116" y="6361842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 h="0">
                <a:moveTo>
                  <a:pt x="0" y="0"/>
                </a:moveTo>
                <a:lnTo>
                  <a:pt x="193833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54427" y="3467608"/>
            <a:ext cx="157162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14957" sz="3900" spc="-1732">
                <a:latin typeface="Times New Roman"/>
                <a:cs typeface="Times New Roman"/>
              </a:rPr>
              <a:t></a:t>
            </a:r>
            <a:r>
              <a:rPr dirty="0" baseline="14957" sz="3900" spc="7">
                <a:latin typeface="Times New Roman"/>
                <a:cs typeface="Times New Roman"/>
              </a:rPr>
              <a:t> </a:t>
            </a:r>
            <a:r>
              <a:rPr dirty="0" baseline="14957" sz="3900" spc="89">
                <a:latin typeface="Times New Roman"/>
                <a:cs typeface="Times New Roman"/>
              </a:rPr>
              <a:t>I</a:t>
            </a:r>
            <a:r>
              <a:rPr dirty="0" sz="1500" spc="60">
                <a:latin typeface="Times New Roman"/>
                <a:cs typeface="Times New Roman"/>
              </a:rPr>
              <a:t>CN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baseline="14957" sz="3900" spc="-1732">
                <a:latin typeface="Times New Roman"/>
                <a:cs typeface="Times New Roman"/>
              </a:rPr>
              <a:t></a:t>
            </a:r>
            <a:r>
              <a:rPr dirty="0" baseline="14957" sz="3900" spc="-150">
                <a:latin typeface="Times New Roman"/>
                <a:cs typeface="Times New Roman"/>
              </a:rPr>
              <a:t> </a:t>
            </a:r>
            <a:r>
              <a:rPr dirty="0" baseline="14957" sz="3900" spc="60">
                <a:latin typeface="Times New Roman"/>
                <a:cs typeface="Times New Roman"/>
              </a:rPr>
              <a:t>I</a:t>
            </a:r>
            <a:r>
              <a:rPr dirty="0" sz="1500" spc="40">
                <a:latin typeface="Times New Roman"/>
                <a:cs typeface="Times New Roman"/>
              </a:rPr>
              <a:t>CBO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8816" y="3380740"/>
            <a:ext cx="61976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buFont typeface="Times New Roman"/>
              <a:buChar char="□"/>
              <a:tabLst>
                <a:tab pos="347980" algn="l"/>
              </a:tabLst>
            </a:pPr>
            <a:r>
              <a:rPr dirty="0" sz="2600" spc="150">
                <a:latin typeface="Times New Roman"/>
                <a:cs typeface="Times New Roman"/>
              </a:rPr>
              <a:t>I</a:t>
            </a:r>
            <a:r>
              <a:rPr dirty="0" baseline="-25925" sz="2250" spc="22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60055" y="357006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 h="0">
                <a:moveTo>
                  <a:pt x="0" y="0"/>
                </a:moveTo>
                <a:lnTo>
                  <a:pt x="167449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258815" y="3431794"/>
            <a:ext cx="2948940" cy="1189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2425" indent="-335280">
              <a:lnSpc>
                <a:spcPct val="100000"/>
              </a:lnSpc>
              <a:buFont typeface="Times New Roman"/>
              <a:buChar char="□"/>
              <a:tabLst>
                <a:tab pos="353060" algn="l"/>
              </a:tabLst>
            </a:pPr>
            <a:r>
              <a:rPr dirty="0" sz="2600" spc="85">
                <a:latin typeface="Times New Roman"/>
                <a:cs typeface="Times New Roman"/>
              </a:rPr>
              <a:t>I</a:t>
            </a:r>
            <a:r>
              <a:rPr dirty="0" baseline="-25925" sz="2250" spc="127">
                <a:latin typeface="Times New Roman"/>
                <a:cs typeface="Times New Roman"/>
              </a:rPr>
              <a:t>E  </a:t>
            </a:r>
            <a:r>
              <a:rPr dirty="0" sz="2600" spc="-1160">
                <a:latin typeface="Times New Roman"/>
                <a:cs typeface="Times New Roman"/>
              </a:rPr>
              <a:t>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I</a:t>
            </a:r>
            <a:r>
              <a:rPr dirty="0" baseline="-25925" sz="2250" spc="104">
                <a:latin typeface="Times New Roman"/>
                <a:cs typeface="Times New Roman"/>
              </a:rPr>
              <a:t>C </a:t>
            </a:r>
            <a:r>
              <a:rPr dirty="0" sz="2600" spc="-1160">
                <a:latin typeface="Times New Roman"/>
                <a:cs typeface="Times New Roman"/>
              </a:rPr>
              <a:t>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B  </a:t>
            </a:r>
            <a:r>
              <a:rPr dirty="0" sz="2600" spc="-1160">
                <a:latin typeface="Times New Roman"/>
                <a:cs typeface="Times New Roman"/>
              </a:rPr>
              <a:t>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I</a:t>
            </a:r>
            <a:r>
              <a:rPr dirty="0" baseline="-25925" sz="2250" spc="97">
                <a:latin typeface="Times New Roman"/>
                <a:cs typeface="Times New Roman"/>
              </a:rPr>
              <a:t>C  </a:t>
            </a:r>
            <a:r>
              <a:rPr dirty="0" sz="2600" spc="5">
                <a:latin typeface="Times New Roman"/>
                <a:cs typeface="Times New Roman"/>
              </a:rPr>
              <a:t>/</a:t>
            </a:r>
            <a:r>
              <a:rPr dirty="0" sz="2600" spc="-240">
                <a:latin typeface="Times New Roman"/>
                <a:cs typeface="Times New Roman"/>
              </a:rPr>
              <a:t> </a:t>
            </a:r>
            <a:r>
              <a:rPr dirty="0" sz="2750" spc="-1095" i="1">
                <a:latin typeface="Times New Roman"/>
                <a:cs typeface="Times New Roman"/>
              </a:rPr>
              <a:t>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dirty="0" sz="2600" spc="-330">
                <a:latin typeface="Times New Roman"/>
                <a:cs typeface="Times New Roman"/>
              </a:rPr>
              <a:t> </a:t>
            </a:r>
            <a:r>
              <a:rPr dirty="0" sz="2600" spc="80">
                <a:latin typeface="Times New Roman"/>
                <a:cs typeface="Times New Roman"/>
              </a:rPr>
              <a:t>I</a:t>
            </a:r>
            <a:r>
              <a:rPr dirty="0" baseline="-25925" sz="2250" spc="120">
                <a:latin typeface="Times New Roman"/>
                <a:cs typeface="Times New Roman"/>
              </a:rPr>
              <a:t>C</a:t>
            </a:r>
            <a:r>
              <a:rPr dirty="0" baseline="-25925" sz="2250" spc="622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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8446" y="5759186"/>
            <a:ext cx="51384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latin typeface="宋体"/>
                <a:cs typeface="宋体"/>
              </a:rPr>
              <a:t>集电极电流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C</a:t>
            </a:r>
            <a:r>
              <a:rPr dirty="0" sz="2400" spc="25">
                <a:latin typeface="宋体"/>
                <a:cs typeface="宋体"/>
              </a:rPr>
              <a:t>受基极电流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B</a:t>
            </a:r>
            <a:r>
              <a:rPr dirty="0" sz="2400" spc="25">
                <a:latin typeface="宋体"/>
                <a:cs typeface="宋体"/>
              </a:rPr>
              <a:t>控制的关系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17841" y="2139695"/>
            <a:ext cx="18415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比</a:t>
            </a:r>
            <a:r>
              <a:rPr dirty="0" sz="2400" spc="5">
                <a:latin typeface="宋体"/>
                <a:cs typeface="宋体"/>
              </a:rPr>
              <a:t>如</a:t>
            </a:r>
            <a:r>
              <a:rPr dirty="0" sz="2400" spc="-20">
                <a:latin typeface="Arial"/>
                <a:cs typeface="Arial"/>
              </a:rPr>
              <a:t>0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>
                <a:latin typeface="Arial"/>
                <a:cs typeface="Arial"/>
              </a:rPr>
              <a:t>9</a:t>
            </a:r>
            <a:r>
              <a:rPr dirty="0" sz="2400" spc="-15">
                <a:latin typeface="Arial"/>
                <a:cs typeface="Arial"/>
              </a:rPr>
              <a:t>9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45780" y="1696211"/>
            <a:ext cx="1647444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12019" y="495319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354" y="0"/>
                </a:lnTo>
              </a:path>
            </a:pathLst>
          </a:custGeom>
          <a:ln w="16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15473" y="5383625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354" y="0"/>
                </a:lnTo>
              </a:path>
            </a:pathLst>
          </a:custGeom>
          <a:ln w="16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75543" y="5059362"/>
            <a:ext cx="7906384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92930" algn="l"/>
                <a:tab pos="4695825" algn="l"/>
                <a:tab pos="5287645" algn="l"/>
                <a:tab pos="6237605" algn="l"/>
              </a:tabLst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共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发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极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直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流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流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大系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2400" spc="-50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5555" sz="3750" spc="-1785" i="1">
                <a:latin typeface="Times New Roman"/>
                <a:cs typeface="Times New Roman"/>
              </a:rPr>
              <a:t></a:t>
            </a:r>
            <a:r>
              <a:rPr dirty="0" baseline="5555" sz="3750" i="1">
                <a:latin typeface="Times New Roman"/>
                <a:cs typeface="Times New Roman"/>
              </a:rPr>
              <a:t>	</a:t>
            </a:r>
            <a:r>
              <a:rPr dirty="0" baseline="5787" sz="3600" spc="-1635">
                <a:latin typeface="Times New Roman"/>
                <a:cs typeface="Times New Roman"/>
              </a:rPr>
              <a:t></a:t>
            </a:r>
            <a:r>
              <a:rPr dirty="0" baseline="5787" sz="3600">
                <a:latin typeface="Times New Roman"/>
                <a:cs typeface="Times New Roman"/>
              </a:rPr>
              <a:t>	</a:t>
            </a:r>
            <a:r>
              <a:rPr dirty="0" baseline="41666" sz="3600" spc="300">
                <a:latin typeface="Times New Roman"/>
                <a:cs typeface="Times New Roman"/>
              </a:rPr>
              <a:t>I</a:t>
            </a:r>
            <a:r>
              <a:rPr dirty="0" baseline="49382" sz="2025" spc="195">
                <a:latin typeface="Times New Roman"/>
                <a:cs typeface="Times New Roman"/>
              </a:rPr>
              <a:t>C</a:t>
            </a:r>
            <a:r>
              <a:rPr dirty="0" baseline="49382" sz="2025" spc="-82">
                <a:latin typeface="Times New Roman"/>
                <a:cs typeface="Times New Roman"/>
              </a:rPr>
              <a:t>N</a:t>
            </a:r>
            <a:r>
              <a:rPr dirty="0" baseline="49382" sz="2025">
                <a:latin typeface="Times New Roman"/>
                <a:cs typeface="Times New Roman"/>
              </a:rPr>
              <a:t>	</a:t>
            </a:r>
            <a:r>
              <a:rPr dirty="0" baseline="6944" sz="3600" spc="-1627">
                <a:latin typeface="Times New Roman"/>
                <a:cs typeface="Times New Roman"/>
              </a:rPr>
              <a:t></a:t>
            </a:r>
            <a:r>
              <a:rPr dirty="0" baseline="6944" sz="3600" spc="345">
                <a:latin typeface="Times New Roman"/>
                <a:cs typeface="Times New Roman"/>
              </a:rPr>
              <a:t> </a:t>
            </a:r>
            <a:r>
              <a:rPr dirty="0" baseline="40000" sz="3750" spc="-37" i="1" u="heavy">
                <a:latin typeface="Times New Roman"/>
                <a:cs typeface="Times New Roman"/>
              </a:rPr>
              <a:t> </a:t>
            </a:r>
            <a:r>
              <a:rPr dirty="0" baseline="40000" sz="3750" i="1" u="heavy">
                <a:latin typeface="Times New Roman"/>
                <a:cs typeface="Times New Roman"/>
              </a:rPr>
              <a:t> </a:t>
            </a:r>
            <a:r>
              <a:rPr dirty="0" baseline="40000" sz="3750" spc="-442" i="1" u="heavy">
                <a:latin typeface="Times New Roman"/>
                <a:cs typeface="Times New Roman"/>
              </a:rPr>
              <a:t> </a:t>
            </a:r>
            <a:r>
              <a:rPr dirty="0" baseline="40000" sz="3750" spc="-1485" i="1" u="heavy">
                <a:latin typeface="Times New Roman"/>
                <a:cs typeface="Times New Roman"/>
              </a:rPr>
              <a:t></a:t>
            </a:r>
            <a:r>
              <a:rPr dirty="0" baseline="40000" sz="3750" i="1" u="heavy">
                <a:latin typeface="Times New Roman"/>
                <a:cs typeface="Times New Roman"/>
              </a:rPr>
              <a:t>	</a:t>
            </a:r>
            <a:r>
              <a:rPr dirty="0" baseline="40000" sz="3750" spc="157" i="1">
                <a:latin typeface="Times New Roman"/>
                <a:cs typeface="Times New Roman"/>
              </a:rPr>
              <a:t> </a:t>
            </a:r>
            <a:r>
              <a:rPr dirty="0" baseline="1157" sz="3600" spc="30">
                <a:latin typeface="宋体"/>
                <a:cs typeface="宋体"/>
              </a:rPr>
              <a:t>（</a:t>
            </a:r>
            <a:r>
              <a:rPr dirty="0" baseline="1157" sz="3600">
                <a:latin typeface="宋体"/>
                <a:cs typeface="宋体"/>
              </a:rPr>
              <a:t>比</a:t>
            </a:r>
            <a:r>
              <a:rPr dirty="0" baseline="1157" sz="3600" spc="15">
                <a:latin typeface="宋体"/>
                <a:cs typeface="宋体"/>
              </a:rPr>
              <a:t>如</a:t>
            </a:r>
            <a:r>
              <a:rPr dirty="0" baseline="1157" sz="3600">
                <a:latin typeface="Arial"/>
                <a:cs typeface="Arial"/>
              </a:rPr>
              <a:t>9</a:t>
            </a:r>
            <a:r>
              <a:rPr dirty="0" baseline="1157" sz="3600" spc="-37">
                <a:latin typeface="Arial"/>
                <a:cs typeface="Arial"/>
              </a:rPr>
              <a:t>9</a:t>
            </a:r>
            <a:r>
              <a:rPr dirty="0" baseline="1157" sz="3600">
                <a:latin typeface="宋体"/>
                <a:cs typeface="宋体"/>
              </a:rPr>
              <a:t>）</a:t>
            </a:r>
            <a:endParaRPr baseline="1157" sz="36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20360" y="6349864"/>
            <a:ext cx="1431290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05"/>
              </a:lnSpc>
            </a:pP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385">
                <a:latin typeface="Times New Roman"/>
                <a:cs typeface="Times New Roman"/>
              </a:rPr>
              <a:t>(1</a:t>
            </a:r>
            <a:r>
              <a:rPr dirty="0" sz="2600" spc="-385">
                <a:latin typeface="Times New Roman"/>
                <a:cs typeface="Times New Roman"/>
              </a:rPr>
              <a:t>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150" i="1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)</a:t>
            </a:r>
            <a:r>
              <a:rPr dirty="0" sz="2600" spc="35">
                <a:latin typeface="Times New Roman"/>
                <a:cs typeface="Times New Roman"/>
              </a:rPr>
              <a:t>I</a:t>
            </a:r>
            <a:r>
              <a:rPr dirty="0" sz="1500" spc="35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99563" y="6365104"/>
            <a:ext cx="1076325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05"/>
              </a:lnSpc>
            </a:pPr>
            <a:r>
              <a:rPr dirty="0" sz="2600" spc="10">
                <a:latin typeface="Times New Roman"/>
                <a:cs typeface="Times New Roman"/>
              </a:rPr>
              <a:t>I</a:t>
            </a:r>
            <a:r>
              <a:rPr dirty="0" sz="1500" spc="10">
                <a:latin typeface="Times New Roman"/>
                <a:cs typeface="Times New Roman"/>
              </a:rPr>
              <a:t>C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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425" i="1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I</a:t>
            </a:r>
            <a:r>
              <a:rPr dirty="0" sz="1500" spc="-35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5796" y="6379624"/>
            <a:ext cx="140970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40"/>
              </a:lnSpc>
            </a:pPr>
            <a:r>
              <a:rPr dirty="0" sz="2600" spc="5">
                <a:latin typeface="Times New Roman"/>
                <a:cs typeface="Times New Roman"/>
              </a:rPr>
              <a:t>I</a:t>
            </a:r>
            <a:r>
              <a:rPr dirty="0" sz="1500" spc="5">
                <a:latin typeface="Times New Roman"/>
                <a:cs typeface="Times New Roman"/>
              </a:rPr>
              <a:t>E  </a:t>
            </a:r>
            <a:r>
              <a:rPr dirty="0" sz="2600" spc="-1160">
                <a:latin typeface="Times New Roman"/>
                <a:cs typeface="Times New Roman"/>
              </a:rPr>
              <a:t>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I</a:t>
            </a:r>
            <a:r>
              <a:rPr dirty="0" sz="1500" spc="-35">
                <a:latin typeface="Times New Roman"/>
                <a:cs typeface="Times New Roman"/>
              </a:rPr>
              <a:t>B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2600" spc="-1160">
                <a:latin typeface="Times New Roman"/>
                <a:cs typeface="Times New Roman"/>
              </a:rPr>
              <a:t>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I</a:t>
            </a:r>
            <a:r>
              <a:rPr dirty="0" sz="1500" spc="1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11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6708140" y="5258816"/>
            <a:ext cx="63563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290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500" spc="-990" i="1">
                <a:latin typeface="Times New Roman"/>
                <a:cs typeface="Times New Roman"/>
              </a:rPr>
              <a:t>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79919" y="350520"/>
            <a:ext cx="2936748" cy="263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7620" y="2959608"/>
            <a:ext cx="1900555" cy="3575685"/>
          </a:xfrm>
          <a:custGeom>
            <a:avLst/>
            <a:gdLst/>
            <a:ahLst/>
            <a:cxnLst/>
            <a:rect l="l" t="t" r="r" b="b"/>
            <a:pathLst>
              <a:path w="1900554" h="3575684">
                <a:moveTo>
                  <a:pt x="1897379" y="32003"/>
                </a:moveTo>
                <a:lnTo>
                  <a:pt x="1891283" y="32003"/>
                </a:lnTo>
                <a:lnTo>
                  <a:pt x="1860804" y="9143"/>
                </a:lnTo>
                <a:lnTo>
                  <a:pt x="1865375" y="3047"/>
                </a:lnTo>
                <a:lnTo>
                  <a:pt x="1872995" y="0"/>
                </a:lnTo>
                <a:lnTo>
                  <a:pt x="1880616" y="1523"/>
                </a:lnTo>
                <a:lnTo>
                  <a:pt x="1886712" y="3047"/>
                </a:lnTo>
                <a:lnTo>
                  <a:pt x="1892808" y="7619"/>
                </a:lnTo>
                <a:lnTo>
                  <a:pt x="1894332" y="15239"/>
                </a:lnTo>
                <a:lnTo>
                  <a:pt x="1895855" y="18287"/>
                </a:lnTo>
                <a:lnTo>
                  <a:pt x="1897379" y="22859"/>
                </a:lnTo>
                <a:lnTo>
                  <a:pt x="1897379" y="32003"/>
                </a:lnTo>
                <a:close/>
              </a:path>
              <a:path w="1900554" h="3575684">
                <a:moveTo>
                  <a:pt x="1524" y="3575303"/>
                </a:moveTo>
                <a:lnTo>
                  <a:pt x="0" y="3537203"/>
                </a:lnTo>
                <a:lnTo>
                  <a:pt x="723900" y="3499103"/>
                </a:lnTo>
                <a:lnTo>
                  <a:pt x="763524" y="3496055"/>
                </a:lnTo>
                <a:lnTo>
                  <a:pt x="937260" y="3488435"/>
                </a:lnTo>
                <a:lnTo>
                  <a:pt x="966216" y="3488435"/>
                </a:lnTo>
                <a:lnTo>
                  <a:pt x="1048512" y="3483863"/>
                </a:lnTo>
                <a:lnTo>
                  <a:pt x="1097279" y="3477767"/>
                </a:lnTo>
                <a:lnTo>
                  <a:pt x="1139952" y="3471671"/>
                </a:lnTo>
                <a:lnTo>
                  <a:pt x="1161287" y="3467099"/>
                </a:lnTo>
                <a:lnTo>
                  <a:pt x="1179575" y="3461003"/>
                </a:lnTo>
                <a:lnTo>
                  <a:pt x="1199387" y="3454907"/>
                </a:lnTo>
                <a:lnTo>
                  <a:pt x="1216152" y="3447287"/>
                </a:lnTo>
                <a:lnTo>
                  <a:pt x="1234440" y="3439667"/>
                </a:lnTo>
                <a:lnTo>
                  <a:pt x="1251204" y="3430523"/>
                </a:lnTo>
                <a:lnTo>
                  <a:pt x="1298448" y="3393947"/>
                </a:lnTo>
                <a:lnTo>
                  <a:pt x="1328928" y="3361943"/>
                </a:lnTo>
                <a:lnTo>
                  <a:pt x="1374648" y="3300983"/>
                </a:lnTo>
                <a:lnTo>
                  <a:pt x="1414271" y="3233927"/>
                </a:lnTo>
                <a:lnTo>
                  <a:pt x="1421891" y="3218687"/>
                </a:lnTo>
                <a:lnTo>
                  <a:pt x="1431036" y="3203447"/>
                </a:lnTo>
                <a:lnTo>
                  <a:pt x="1438655" y="3186683"/>
                </a:lnTo>
                <a:lnTo>
                  <a:pt x="1455420" y="3153155"/>
                </a:lnTo>
                <a:lnTo>
                  <a:pt x="1472183" y="3115055"/>
                </a:lnTo>
                <a:lnTo>
                  <a:pt x="1487424" y="3075431"/>
                </a:lnTo>
                <a:lnTo>
                  <a:pt x="1502663" y="3031235"/>
                </a:lnTo>
                <a:lnTo>
                  <a:pt x="1517904" y="2985515"/>
                </a:lnTo>
                <a:lnTo>
                  <a:pt x="1533144" y="2936747"/>
                </a:lnTo>
                <a:lnTo>
                  <a:pt x="1548383" y="2886455"/>
                </a:lnTo>
                <a:lnTo>
                  <a:pt x="1562100" y="2833115"/>
                </a:lnTo>
                <a:lnTo>
                  <a:pt x="1575816" y="2778251"/>
                </a:lnTo>
                <a:lnTo>
                  <a:pt x="1589532" y="2721863"/>
                </a:lnTo>
                <a:lnTo>
                  <a:pt x="1603248" y="2662427"/>
                </a:lnTo>
                <a:lnTo>
                  <a:pt x="1615440" y="2602991"/>
                </a:lnTo>
                <a:lnTo>
                  <a:pt x="1639824" y="2481071"/>
                </a:lnTo>
                <a:lnTo>
                  <a:pt x="1662683" y="2354579"/>
                </a:lnTo>
                <a:lnTo>
                  <a:pt x="1684020" y="2225039"/>
                </a:lnTo>
                <a:lnTo>
                  <a:pt x="1703832" y="2095499"/>
                </a:lnTo>
                <a:lnTo>
                  <a:pt x="1722120" y="1965959"/>
                </a:lnTo>
                <a:lnTo>
                  <a:pt x="1737359" y="1839467"/>
                </a:lnTo>
                <a:lnTo>
                  <a:pt x="1752600" y="1714499"/>
                </a:lnTo>
                <a:lnTo>
                  <a:pt x="1766316" y="1595627"/>
                </a:lnTo>
                <a:lnTo>
                  <a:pt x="1770887" y="1537715"/>
                </a:lnTo>
                <a:lnTo>
                  <a:pt x="1776983" y="1482851"/>
                </a:lnTo>
                <a:lnTo>
                  <a:pt x="1781555" y="1427987"/>
                </a:lnTo>
                <a:lnTo>
                  <a:pt x="1786128" y="1376171"/>
                </a:lnTo>
                <a:lnTo>
                  <a:pt x="1792224" y="1287779"/>
                </a:lnTo>
                <a:lnTo>
                  <a:pt x="1795271" y="1245107"/>
                </a:lnTo>
                <a:lnTo>
                  <a:pt x="1798320" y="1200911"/>
                </a:lnTo>
                <a:lnTo>
                  <a:pt x="1801367" y="1159763"/>
                </a:lnTo>
                <a:lnTo>
                  <a:pt x="1802891" y="1118615"/>
                </a:lnTo>
                <a:lnTo>
                  <a:pt x="1805940" y="1077467"/>
                </a:lnTo>
                <a:lnTo>
                  <a:pt x="1812036" y="998219"/>
                </a:lnTo>
                <a:lnTo>
                  <a:pt x="1815083" y="960119"/>
                </a:lnTo>
                <a:lnTo>
                  <a:pt x="1816608" y="922019"/>
                </a:lnTo>
                <a:lnTo>
                  <a:pt x="1822704" y="848867"/>
                </a:lnTo>
                <a:lnTo>
                  <a:pt x="1824228" y="813815"/>
                </a:lnTo>
                <a:lnTo>
                  <a:pt x="1827275" y="778763"/>
                </a:lnTo>
                <a:lnTo>
                  <a:pt x="1828800" y="745235"/>
                </a:lnTo>
                <a:lnTo>
                  <a:pt x="1831848" y="711707"/>
                </a:lnTo>
                <a:lnTo>
                  <a:pt x="1833371" y="679703"/>
                </a:lnTo>
                <a:lnTo>
                  <a:pt x="1836420" y="647700"/>
                </a:lnTo>
                <a:lnTo>
                  <a:pt x="1839467" y="586739"/>
                </a:lnTo>
                <a:lnTo>
                  <a:pt x="1842516" y="557783"/>
                </a:lnTo>
                <a:lnTo>
                  <a:pt x="1845563" y="499871"/>
                </a:lnTo>
                <a:lnTo>
                  <a:pt x="1847087" y="473963"/>
                </a:lnTo>
                <a:lnTo>
                  <a:pt x="1848612" y="446531"/>
                </a:lnTo>
                <a:lnTo>
                  <a:pt x="1850136" y="422147"/>
                </a:lnTo>
                <a:lnTo>
                  <a:pt x="1851659" y="396239"/>
                </a:lnTo>
                <a:lnTo>
                  <a:pt x="1853183" y="373379"/>
                </a:lnTo>
                <a:lnTo>
                  <a:pt x="1854708" y="348995"/>
                </a:lnTo>
                <a:lnTo>
                  <a:pt x="1857755" y="306323"/>
                </a:lnTo>
                <a:lnTo>
                  <a:pt x="1857755" y="284987"/>
                </a:lnTo>
                <a:lnTo>
                  <a:pt x="1859279" y="265175"/>
                </a:lnTo>
                <a:lnTo>
                  <a:pt x="1860804" y="246887"/>
                </a:lnTo>
                <a:lnTo>
                  <a:pt x="1860804" y="211835"/>
                </a:lnTo>
                <a:lnTo>
                  <a:pt x="1862328" y="195071"/>
                </a:lnTo>
                <a:lnTo>
                  <a:pt x="1862328" y="62483"/>
                </a:lnTo>
                <a:lnTo>
                  <a:pt x="1860804" y="56387"/>
                </a:lnTo>
                <a:lnTo>
                  <a:pt x="1860804" y="39623"/>
                </a:lnTo>
                <a:lnTo>
                  <a:pt x="1859279" y="36575"/>
                </a:lnTo>
                <a:lnTo>
                  <a:pt x="1859279" y="27431"/>
                </a:lnTo>
                <a:lnTo>
                  <a:pt x="1857755" y="25907"/>
                </a:lnTo>
                <a:lnTo>
                  <a:pt x="1891283" y="32003"/>
                </a:lnTo>
                <a:lnTo>
                  <a:pt x="1897379" y="32003"/>
                </a:lnTo>
                <a:lnTo>
                  <a:pt x="1898904" y="36575"/>
                </a:lnTo>
                <a:lnTo>
                  <a:pt x="1898904" y="60959"/>
                </a:lnTo>
                <a:lnTo>
                  <a:pt x="1900428" y="67055"/>
                </a:lnTo>
                <a:lnTo>
                  <a:pt x="1900428" y="196595"/>
                </a:lnTo>
                <a:lnTo>
                  <a:pt x="1898904" y="211835"/>
                </a:lnTo>
                <a:lnTo>
                  <a:pt x="1898904" y="230123"/>
                </a:lnTo>
                <a:lnTo>
                  <a:pt x="1897379" y="248411"/>
                </a:lnTo>
                <a:lnTo>
                  <a:pt x="1897379" y="266700"/>
                </a:lnTo>
                <a:lnTo>
                  <a:pt x="1895855" y="286511"/>
                </a:lnTo>
                <a:lnTo>
                  <a:pt x="1895855" y="307847"/>
                </a:lnTo>
                <a:lnTo>
                  <a:pt x="1891283" y="374903"/>
                </a:lnTo>
                <a:lnTo>
                  <a:pt x="1888236" y="423671"/>
                </a:lnTo>
                <a:lnTo>
                  <a:pt x="1885187" y="475487"/>
                </a:lnTo>
                <a:lnTo>
                  <a:pt x="1882140" y="530351"/>
                </a:lnTo>
                <a:lnTo>
                  <a:pt x="1880616" y="559307"/>
                </a:lnTo>
                <a:lnTo>
                  <a:pt x="1877567" y="589787"/>
                </a:lnTo>
                <a:lnTo>
                  <a:pt x="1876044" y="618743"/>
                </a:lnTo>
                <a:lnTo>
                  <a:pt x="1874520" y="650747"/>
                </a:lnTo>
                <a:lnTo>
                  <a:pt x="1871471" y="682751"/>
                </a:lnTo>
                <a:lnTo>
                  <a:pt x="1869948" y="714755"/>
                </a:lnTo>
                <a:lnTo>
                  <a:pt x="1866900" y="748283"/>
                </a:lnTo>
                <a:lnTo>
                  <a:pt x="1865375" y="781811"/>
                </a:lnTo>
                <a:lnTo>
                  <a:pt x="1862328" y="816863"/>
                </a:lnTo>
                <a:lnTo>
                  <a:pt x="1860804" y="851915"/>
                </a:lnTo>
                <a:lnTo>
                  <a:pt x="1854708" y="925067"/>
                </a:lnTo>
                <a:lnTo>
                  <a:pt x="1851659" y="963167"/>
                </a:lnTo>
                <a:lnTo>
                  <a:pt x="1850136" y="1001267"/>
                </a:lnTo>
                <a:lnTo>
                  <a:pt x="1844040" y="1080515"/>
                </a:lnTo>
                <a:lnTo>
                  <a:pt x="1837944" y="1162811"/>
                </a:lnTo>
                <a:lnTo>
                  <a:pt x="1836420" y="1203959"/>
                </a:lnTo>
                <a:lnTo>
                  <a:pt x="1833371" y="1246631"/>
                </a:lnTo>
                <a:lnTo>
                  <a:pt x="1824228" y="1379219"/>
                </a:lnTo>
                <a:lnTo>
                  <a:pt x="1819655" y="1431035"/>
                </a:lnTo>
                <a:lnTo>
                  <a:pt x="1815083" y="1485899"/>
                </a:lnTo>
                <a:lnTo>
                  <a:pt x="1808987" y="1542287"/>
                </a:lnTo>
                <a:lnTo>
                  <a:pt x="1802891" y="1600199"/>
                </a:lnTo>
                <a:lnTo>
                  <a:pt x="1790700" y="1719071"/>
                </a:lnTo>
                <a:lnTo>
                  <a:pt x="1775459" y="1844039"/>
                </a:lnTo>
                <a:lnTo>
                  <a:pt x="1760220" y="1972055"/>
                </a:lnTo>
                <a:lnTo>
                  <a:pt x="1741932" y="2101595"/>
                </a:lnTo>
                <a:lnTo>
                  <a:pt x="1722120" y="2231135"/>
                </a:lnTo>
                <a:lnTo>
                  <a:pt x="1700783" y="2360675"/>
                </a:lnTo>
                <a:lnTo>
                  <a:pt x="1676400" y="2487167"/>
                </a:lnTo>
                <a:lnTo>
                  <a:pt x="1652016" y="2612135"/>
                </a:lnTo>
                <a:lnTo>
                  <a:pt x="1639824" y="2671571"/>
                </a:lnTo>
                <a:lnTo>
                  <a:pt x="1626108" y="2731007"/>
                </a:lnTo>
                <a:lnTo>
                  <a:pt x="1612391" y="2787395"/>
                </a:lnTo>
                <a:lnTo>
                  <a:pt x="1584959" y="2897123"/>
                </a:lnTo>
                <a:lnTo>
                  <a:pt x="1554479" y="2997707"/>
                </a:lnTo>
                <a:lnTo>
                  <a:pt x="1539240" y="3043427"/>
                </a:lnTo>
                <a:lnTo>
                  <a:pt x="1522475" y="3089147"/>
                </a:lnTo>
                <a:lnTo>
                  <a:pt x="1507236" y="3130295"/>
                </a:lnTo>
                <a:lnTo>
                  <a:pt x="1490471" y="3168395"/>
                </a:lnTo>
                <a:lnTo>
                  <a:pt x="1473708" y="3204971"/>
                </a:lnTo>
                <a:lnTo>
                  <a:pt x="1464563" y="3221735"/>
                </a:lnTo>
                <a:lnTo>
                  <a:pt x="1456944" y="3236975"/>
                </a:lnTo>
                <a:lnTo>
                  <a:pt x="1447800" y="3252215"/>
                </a:lnTo>
                <a:lnTo>
                  <a:pt x="1440179" y="3267455"/>
                </a:lnTo>
                <a:lnTo>
                  <a:pt x="1423416" y="3296411"/>
                </a:lnTo>
                <a:lnTo>
                  <a:pt x="1373124" y="3368039"/>
                </a:lnTo>
                <a:lnTo>
                  <a:pt x="1339595" y="3406139"/>
                </a:lnTo>
                <a:lnTo>
                  <a:pt x="1306067" y="3438143"/>
                </a:lnTo>
                <a:lnTo>
                  <a:pt x="1269491" y="3464051"/>
                </a:lnTo>
                <a:lnTo>
                  <a:pt x="1231391" y="3483863"/>
                </a:lnTo>
                <a:lnTo>
                  <a:pt x="1168908" y="3503675"/>
                </a:lnTo>
                <a:lnTo>
                  <a:pt x="1124712" y="3512819"/>
                </a:lnTo>
                <a:lnTo>
                  <a:pt x="1051560" y="3521963"/>
                </a:lnTo>
                <a:lnTo>
                  <a:pt x="967739" y="3526535"/>
                </a:lnTo>
                <a:lnTo>
                  <a:pt x="938783" y="3526535"/>
                </a:lnTo>
                <a:lnTo>
                  <a:pt x="765047" y="3534155"/>
                </a:lnTo>
                <a:lnTo>
                  <a:pt x="725424" y="3537203"/>
                </a:lnTo>
                <a:lnTo>
                  <a:pt x="1524" y="3575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15940" y="4942332"/>
            <a:ext cx="2486025" cy="826135"/>
          </a:xfrm>
          <a:custGeom>
            <a:avLst/>
            <a:gdLst/>
            <a:ahLst/>
            <a:cxnLst/>
            <a:rect l="l" t="t" r="r" b="b"/>
            <a:pathLst>
              <a:path w="2486025" h="826135">
                <a:moveTo>
                  <a:pt x="147963" y="64854"/>
                </a:moveTo>
                <a:lnTo>
                  <a:pt x="0" y="24384"/>
                </a:lnTo>
                <a:lnTo>
                  <a:pt x="6096" y="0"/>
                </a:lnTo>
                <a:lnTo>
                  <a:pt x="155387" y="27732"/>
                </a:lnTo>
                <a:lnTo>
                  <a:pt x="147963" y="64854"/>
                </a:lnTo>
                <a:close/>
              </a:path>
              <a:path w="2486025" h="826135">
                <a:moveTo>
                  <a:pt x="159017" y="28406"/>
                </a:moveTo>
                <a:lnTo>
                  <a:pt x="155387" y="27732"/>
                </a:lnTo>
                <a:lnTo>
                  <a:pt x="155448" y="27432"/>
                </a:lnTo>
                <a:lnTo>
                  <a:pt x="159017" y="28406"/>
                </a:lnTo>
                <a:close/>
              </a:path>
              <a:path w="2486025" h="826135">
                <a:moveTo>
                  <a:pt x="607420" y="150817"/>
                </a:moveTo>
                <a:lnTo>
                  <a:pt x="155952" y="67039"/>
                </a:lnTo>
                <a:lnTo>
                  <a:pt x="147963" y="64854"/>
                </a:lnTo>
                <a:lnTo>
                  <a:pt x="155387" y="27732"/>
                </a:lnTo>
                <a:lnTo>
                  <a:pt x="159017" y="28406"/>
                </a:lnTo>
                <a:lnTo>
                  <a:pt x="607420" y="150817"/>
                </a:lnTo>
                <a:close/>
              </a:path>
              <a:path w="2486025" h="826135">
                <a:moveTo>
                  <a:pt x="2407920" y="318515"/>
                </a:moveTo>
                <a:lnTo>
                  <a:pt x="2400300" y="315467"/>
                </a:lnTo>
                <a:lnTo>
                  <a:pt x="2401824" y="315467"/>
                </a:lnTo>
                <a:lnTo>
                  <a:pt x="2392679" y="313943"/>
                </a:lnTo>
                <a:lnTo>
                  <a:pt x="2395728" y="313943"/>
                </a:lnTo>
                <a:lnTo>
                  <a:pt x="2386583" y="312419"/>
                </a:lnTo>
                <a:lnTo>
                  <a:pt x="1478279" y="312419"/>
                </a:lnTo>
                <a:lnTo>
                  <a:pt x="607420" y="150817"/>
                </a:lnTo>
                <a:lnTo>
                  <a:pt x="159017" y="28406"/>
                </a:lnTo>
                <a:lnTo>
                  <a:pt x="1482852" y="274319"/>
                </a:lnTo>
                <a:lnTo>
                  <a:pt x="2382012" y="274319"/>
                </a:lnTo>
                <a:lnTo>
                  <a:pt x="2391155" y="275843"/>
                </a:lnTo>
                <a:lnTo>
                  <a:pt x="2412491" y="278891"/>
                </a:lnTo>
                <a:lnTo>
                  <a:pt x="2421636" y="283463"/>
                </a:lnTo>
                <a:lnTo>
                  <a:pt x="2430779" y="286511"/>
                </a:lnTo>
                <a:lnTo>
                  <a:pt x="2439924" y="292607"/>
                </a:lnTo>
                <a:lnTo>
                  <a:pt x="2455163" y="304799"/>
                </a:lnTo>
                <a:lnTo>
                  <a:pt x="2464917" y="316991"/>
                </a:lnTo>
                <a:lnTo>
                  <a:pt x="2406396" y="316991"/>
                </a:lnTo>
                <a:lnTo>
                  <a:pt x="2407920" y="318515"/>
                </a:lnTo>
                <a:close/>
              </a:path>
              <a:path w="2486025" h="826135">
                <a:moveTo>
                  <a:pt x="155952" y="67039"/>
                </a:moveTo>
                <a:lnTo>
                  <a:pt x="147828" y="65532"/>
                </a:lnTo>
                <a:lnTo>
                  <a:pt x="147963" y="64854"/>
                </a:lnTo>
                <a:lnTo>
                  <a:pt x="155952" y="67039"/>
                </a:lnTo>
                <a:close/>
              </a:path>
              <a:path w="2486025" h="826135">
                <a:moveTo>
                  <a:pt x="1053084" y="312419"/>
                </a:moveTo>
                <a:lnTo>
                  <a:pt x="155952" y="67039"/>
                </a:lnTo>
                <a:lnTo>
                  <a:pt x="607420" y="150817"/>
                </a:lnTo>
                <a:lnTo>
                  <a:pt x="1059823" y="274319"/>
                </a:lnTo>
                <a:lnTo>
                  <a:pt x="1057656" y="274319"/>
                </a:lnTo>
                <a:lnTo>
                  <a:pt x="1053084" y="312419"/>
                </a:lnTo>
                <a:close/>
              </a:path>
              <a:path w="2486025" h="826135">
                <a:moveTo>
                  <a:pt x="2382012" y="826008"/>
                </a:moveTo>
                <a:lnTo>
                  <a:pt x="861060" y="826008"/>
                </a:lnTo>
                <a:lnTo>
                  <a:pt x="839724" y="822960"/>
                </a:lnTo>
                <a:lnTo>
                  <a:pt x="803148" y="807719"/>
                </a:lnTo>
                <a:lnTo>
                  <a:pt x="774192" y="778764"/>
                </a:lnTo>
                <a:lnTo>
                  <a:pt x="755904" y="720851"/>
                </a:lnTo>
                <a:lnTo>
                  <a:pt x="755904" y="377951"/>
                </a:lnTo>
                <a:lnTo>
                  <a:pt x="757428" y="368807"/>
                </a:lnTo>
                <a:lnTo>
                  <a:pt x="760476" y="347471"/>
                </a:lnTo>
                <a:lnTo>
                  <a:pt x="774192" y="320039"/>
                </a:lnTo>
                <a:lnTo>
                  <a:pt x="780288" y="312419"/>
                </a:lnTo>
                <a:lnTo>
                  <a:pt x="794004" y="298703"/>
                </a:lnTo>
                <a:lnTo>
                  <a:pt x="803148" y="292607"/>
                </a:lnTo>
                <a:lnTo>
                  <a:pt x="810768" y="286511"/>
                </a:lnTo>
                <a:lnTo>
                  <a:pt x="819912" y="283463"/>
                </a:lnTo>
                <a:lnTo>
                  <a:pt x="830580" y="278891"/>
                </a:lnTo>
                <a:lnTo>
                  <a:pt x="839724" y="277367"/>
                </a:lnTo>
                <a:lnTo>
                  <a:pt x="861060" y="274319"/>
                </a:lnTo>
                <a:lnTo>
                  <a:pt x="913787" y="274319"/>
                </a:lnTo>
                <a:lnTo>
                  <a:pt x="1053084" y="312419"/>
                </a:lnTo>
                <a:lnTo>
                  <a:pt x="854964" y="312419"/>
                </a:lnTo>
                <a:lnTo>
                  <a:pt x="847344" y="313943"/>
                </a:lnTo>
                <a:lnTo>
                  <a:pt x="848868" y="313943"/>
                </a:lnTo>
                <a:lnTo>
                  <a:pt x="839724" y="315467"/>
                </a:lnTo>
                <a:lnTo>
                  <a:pt x="842772" y="315467"/>
                </a:lnTo>
                <a:lnTo>
                  <a:pt x="838962" y="316991"/>
                </a:lnTo>
                <a:lnTo>
                  <a:pt x="836676" y="316991"/>
                </a:lnTo>
                <a:lnTo>
                  <a:pt x="831596" y="320039"/>
                </a:lnTo>
                <a:lnTo>
                  <a:pt x="830580" y="320039"/>
                </a:lnTo>
                <a:lnTo>
                  <a:pt x="825500" y="323087"/>
                </a:lnTo>
                <a:lnTo>
                  <a:pt x="824484" y="323087"/>
                </a:lnTo>
                <a:lnTo>
                  <a:pt x="818388" y="327659"/>
                </a:lnTo>
                <a:lnTo>
                  <a:pt x="819912" y="327659"/>
                </a:lnTo>
                <a:lnTo>
                  <a:pt x="813816" y="332231"/>
                </a:lnTo>
                <a:lnTo>
                  <a:pt x="815340" y="332231"/>
                </a:lnTo>
                <a:lnTo>
                  <a:pt x="804672" y="342899"/>
                </a:lnTo>
                <a:lnTo>
                  <a:pt x="805281" y="342899"/>
                </a:lnTo>
                <a:lnTo>
                  <a:pt x="803452" y="345947"/>
                </a:lnTo>
                <a:lnTo>
                  <a:pt x="803148" y="345947"/>
                </a:lnTo>
                <a:lnTo>
                  <a:pt x="801624" y="348995"/>
                </a:lnTo>
                <a:lnTo>
                  <a:pt x="801928" y="348995"/>
                </a:lnTo>
                <a:lnTo>
                  <a:pt x="800709" y="352043"/>
                </a:lnTo>
                <a:lnTo>
                  <a:pt x="800100" y="352043"/>
                </a:lnTo>
                <a:lnTo>
                  <a:pt x="797052" y="359663"/>
                </a:lnTo>
                <a:lnTo>
                  <a:pt x="798068" y="359663"/>
                </a:lnTo>
                <a:lnTo>
                  <a:pt x="796544" y="364235"/>
                </a:lnTo>
                <a:lnTo>
                  <a:pt x="795528" y="364235"/>
                </a:lnTo>
                <a:lnTo>
                  <a:pt x="795528" y="371855"/>
                </a:lnTo>
                <a:lnTo>
                  <a:pt x="794004" y="379475"/>
                </a:lnTo>
                <a:lnTo>
                  <a:pt x="794004" y="720851"/>
                </a:lnTo>
                <a:lnTo>
                  <a:pt x="794258" y="720851"/>
                </a:lnTo>
                <a:lnTo>
                  <a:pt x="795528" y="728471"/>
                </a:lnTo>
                <a:lnTo>
                  <a:pt x="795528" y="736091"/>
                </a:lnTo>
                <a:lnTo>
                  <a:pt x="796544" y="736091"/>
                </a:lnTo>
                <a:lnTo>
                  <a:pt x="797560" y="739139"/>
                </a:lnTo>
                <a:lnTo>
                  <a:pt x="797052" y="739139"/>
                </a:lnTo>
                <a:lnTo>
                  <a:pt x="800100" y="748284"/>
                </a:lnTo>
                <a:lnTo>
                  <a:pt x="800862" y="748284"/>
                </a:lnTo>
                <a:lnTo>
                  <a:pt x="802386" y="751332"/>
                </a:lnTo>
                <a:lnTo>
                  <a:pt x="801624" y="751332"/>
                </a:lnTo>
                <a:lnTo>
                  <a:pt x="805281" y="757427"/>
                </a:lnTo>
                <a:lnTo>
                  <a:pt x="804672" y="757427"/>
                </a:lnTo>
                <a:lnTo>
                  <a:pt x="824484" y="777239"/>
                </a:lnTo>
                <a:lnTo>
                  <a:pt x="825499" y="777239"/>
                </a:lnTo>
                <a:lnTo>
                  <a:pt x="830580" y="780288"/>
                </a:lnTo>
                <a:lnTo>
                  <a:pt x="832866" y="780288"/>
                </a:lnTo>
                <a:lnTo>
                  <a:pt x="836676" y="781812"/>
                </a:lnTo>
                <a:lnTo>
                  <a:pt x="835152" y="781812"/>
                </a:lnTo>
                <a:lnTo>
                  <a:pt x="842772" y="784860"/>
                </a:lnTo>
                <a:lnTo>
                  <a:pt x="839724" y="784860"/>
                </a:lnTo>
                <a:lnTo>
                  <a:pt x="848868" y="786384"/>
                </a:lnTo>
                <a:lnTo>
                  <a:pt x="853440" y="786384"/>
                </a:lnTo>
                <a:lnTo>
                  <a:pt x="862584" y="787908"/>
                </a:lnTo>
                <a:lnTo>
                  <a:pt x="2461259" y="787908"/>
                </a:lnTo>
                <a:lnTo>
                  <a:pt x="2455163" y="795527"/>
                </a:lnTo>
                <a:lnTo>
                  <a:pt x="2439924" y="807719"/>
                </a:lnTo>
                <a:lnTo>
                  <a:pt x="2412491" y="821436"/>
                </a:lnTo>
                <a:lnTo>
                  <a:pt x="2391155" y="824484"/>
                </a:lnTo>
                <a:lnTo>
                  <a:pt x="2382012" y="826008"/>
                </a:lnTo>
                <a:close/>
              </a:path>
              <a:path w="2486025" h="826135">
                <a:moveTo>
                  <a:pt x="1199388" y="312419"/>
                </a:moveTo>
                <a:lnTo>
                  <a:pt x="1053084" y="312419"/>
                </a:lnTo>
                <a:lnTo>
                  <a:pt x="1057656" y="274319"/>
                </a:lnTo>
                <a:lnTo>
                  <a:pt x="1059823" y="274319"/>
                </a:lnTo>
                <a:lnTo>
                  <a:pt x="1199388" y="312419"/>
                </a:lnTo>
                <a:close/>
              </a:path>
              <a:path w="2486025" h="826135">
                <a:moveTo>
                  <a:pt x="835152" y="318515"/>
                </a:moveTo>
                <a:lnTo>
                  <a:pt x="836676" y="316991"/>
                </a:lnTo>
                <a:lnTo>
                  <a:pt x="838962" y="316991"/>
                </a:lnTo>
                <a:lnTo>
                  <a:pt x="835152" y="318515"/>
                </a:lnTo>
                <a:close/>
              </a:path>
              <a:path w="2486025" h="826135">
                <a:moveTo>
                  <a:pt x="2468371" y="321563"/>
                </a:moveTo>
                <a:lnTo>
                  <a:pt x="2414016" y="321563"/>
                </a:lnTo>
                <a:lnTo>
                  <a:pt x="2406396" y="316991"/>
                </a:lnTo>
                <a:lnTo>
                  <a:pt x="2464917" y="316991"/>
                </a:lnTo>
                <a:lnTo>
                  <a:pt x="2467355" y="320039"/>
                </a:lnTo>
                <a:lnTo>
                  <a:pt x="2468371" y="321563"/>
                </a:lnTo>
                <a:close/>
              </a:path>
              <a:path w="2486025" h="826135">
                <a:moveTo>
                  <a:pt x="829056" y="321563"/>
                </a:moveTo>
                <a:lnTo>
                  <a:pt x="830580" y="320039"/>
                </a:lnTo>
                <a:lnTo>
                  <a:pt x="831596" y="320039"/>
                </a:lnTo>
                <a:lnTo>
                  <a:pt x="829056" y="321563"/>
                </a:lnTo>
                <a:close/>
              </a:path>
              <a:path w="2486025" h="826135">
                <a:moveTo>
                  <a:pt x="2418587" y="324611"/>
                </a:moveTo>
                <a:lnTo>
                  <a:pt x="2410967" y="320039"/>
                </a:lnTo>
                <a:lnTo>
                  <a:pt x="2414016" y="321563"/>
                </a:lnTo>
                <a:lnTo>
                  <a:pt x="2468371" y="321563"/>
                </a:lnTo>
                <a:lnTo>
                  <a:pt x="2469387" y="323087"/>
                </a:lnTo>
                <a:lnTo>
                  <a:pt x="2417063" y="323087"/>
                </a:lnTo>
                <a:lnTo>
                  <a:pt x="2418587" y="324611"/>
                </a:lnTo>
                <a:close/>
              </a:path>
              <a:path w="2486025" h="826135">
                <a:moveTo>
                  <a:pt x="822960" y="324611"/>
                </a:moveTo>
                <a:lnTo>
                  <a:pt x="824484" y="323087"/>
                </a:lnTo>
                <a:lnTo>
                  <a:pt x="825500" y="323087"/>
                </a:lnTo>
                <a:lnTo>
                  <a:pt x="822960" y="324611"/>
                </a:lnTo>
                <a:close/>
              </a:path>
              <a:path w="2486025" h="826135">
                <a:moveTo>
                  <a:pt x="2432304" y="338327"/>
                </a:moveTo>
                <a:lnTo>
                  <a:pt x="2427732" y="332231"/>
                </a:lnTo>
                <a:lnTo>
                  <a:pt x="2421636" y="327659"/>
                </a:lnTo>
                <a:lnTo>
                  <a:pt x="2423159" y="327659"/>
                </a:lnTo>
                <a:lnTo>
                  <a:pt x="2417063" y="323087"/>
                </a:lnTo>
                <a:lnTo>
                  <a:pt x="2469387" y="323087"/>
                </a:lnTo>
                <a:lnTo>
                  <a:pt x="2473452" y="329183"/>
                </a:lnTo>
                <a:lnTo>
                  <a:pt x="2475992" y="336803"/>
                </a:lnTo>
                <a:lnTo>
                  <a:pt x="2432304" y="336803"/>
                </a:lnTo>
                <a:lnTo>
                  <a:pt x="2432304" y="338327"/>
                </a:lnTo>
                <a:close/>
              </a:path>
              <a:path w="2486025" h="826135">
                <a:moveTo>
                  <a:pt x="2478785" y="342899"/>
                </a:moveTo>
                <a:lnTo>
                  <a:pt x="2436875" y="342899"/>
                </a:lnTo>
                <a:lnTo>
                  <a:pt x="2432304" y="336803"/>
                </a:lnTo>
                <a:lnTo>
                  <a:pt x="2475992" y="336803"/>
                </a:lnTo>
                <a:lnTo>
                  <a:pt x="2476500" y="338327"/>
                </a:lnTo>
                <a:lnTo>
                  <a:pt x="2478785" y="342899"/>
                </a:lnTo>
                <a:close/>
              </a:path>
              <a:path w="2486025" h="826135">
                <a:moveTo>
                  <a:pt x="805281" y="342899"/>
                </a:moveTo>
                <a:lnTo>
                  <a:pt x="804672" y="342899"/>
                </a:lnTo>
                <a:lnTo>
                  <a:pt x="806196" y="341375"/>
                </a:lnTo>
                <a:lnTo>
                  <a:pt x="805281" y="342899"/>
                </a:lnTo>
                <a:close/>
              </a:path>
              <a:path w="2486025" h="826135">
                <a:moveTo>
                  <a:pt x="2481289" y="348995"/>
                </a:moveTo>
                <a:lnTo>
                  <a:pt x="2439924" y="348995"/>
                </a:lnTo>
                <a:lnTo>
                  <a:pt x="2435352" y="341375"/>
                </a:lnTo>
                <a:lnTo>
                  <a:pt x="2436875" y="342899"/>
                </a:lnTo>
                <a:lnTo>
                  <a:pt x="2478785" y="342899"/>
                </a:lnTo>
                <a:lnTo>
                  <a:pt x="2481071" y="347471"/>
                </a:lnTo>
                <a:lnTo>
                  <a:pt x="2481289" y="348995"/>
                </a:lnTo>
                <a:close/>
              </a:path>
              <a:path w="2486025" h="826135">
                <a:moveTo>
                  <a:pt x="801624" y="348995"/>
                </a:moveTo>
                <a:lnTo>
                  <a:pt x="803148" y="345947"/>
                </a:lnTo>
                <a:lnTo>
                  <a:pt x="802538" y="347471"/>
                </a:lnTo>
                <a:lnTo>
                  <a:pt x="801624" y="348995"/>
                </a:lnTo>
                <a:close/>
              </a:path>
              <a:path w="2486025" h="826135">
                <a:moveTo>
                  <a:pt x="802538" y="347471"/>
                </a:moveTo>
                <a:lnTo>
                  <a:pt x="803148" y="345947"/>
                </a:lnTo>
                <a:lnTo>
                  <a:pt x="803452" y="345947"/>
                </a:lnTo>
                <a:lnTo>
                  <a:pt x="802538" y="347471"/>
                </a:lnTo>
                <a:close/>
              </a:path>
              <a:path w="2486025" h="826135">
                <a:moveTo>
                  <a:pt x="801928" y="348995"/>
                </a:moveTo>
                <a:lnTo>
                  <a:pt x="801624" y="348995"/>
                </a:lnTo>
                <a:lnTo>
                  <a:pt x="802538" y="347471"/>
                </a:lnTo>
                <a:lnTo>
                  <a:pt x="801928" y="348995"/>
                </a:lnTo>
                <a:close/>
              </a:path>
              <a:path w="2486025" h="826135">
                <a:moveTo>
                  <a:pt x="2481942" y="353567"/>
                </a:moveTo>
                <a:lnTo>
                  <a:pt x="2442971" y="353567"/>
                </a:lnTo>
                <a:lnTo>
                  <a:pt x="2438400" y="347471"/>
                </a:lnTo>
                <a:lnTo>
                  <a:pt x="2439924" y="348995"/>
                </a:lnTo>
                <a:lnTo>
                  <a:pt x="2481289" y="348995"/>
                </a:lnTo>
                <a:lnTo>
                  <a:pt x="2481942" y="353567"/>
                </a:lnTo>
                <a:close/>
              </a:path>
              <a:path w="2486025" h="826135">
                <a:moveTo>
                  <a:pt x="800100" y="353567"/>
                </a:moveTo>
                <a:lnTo>
                  <a:pt x="800100" y="352043"/>
                </a:lnTo>
                <a:lnTo>
                  <a:pt x="800709" y="352043"/>
                </a:lnTo>
                <a:lnTo>
                  <a:pt x="800100" y="353567"/>
                </a:lnTo>
                <a:close/>
              </a:path>
              <a:path w="2486025" h="826135">
                <a:moveTo>
                  <a:pt x="2444496" y="359663"/>
                </a:moveTo>
                <a:lnTo>
                  <a:pt x="2441448" y="352043"/>
                </a:lnTo>
                <a:lnTo>
                  <a:pt x="2442971" y="353567"/>
                </a:lnTo>
                <a:lnTo>
                  <a:pt x="2481942" y="353567"/>
                </a:lnTo>
                <a:lnTo>
                  <a:pt x="2482595" y="358139"/>
                </a:lnTo>
                <a:lnTo>
                  <a:pt x="2444496" y="358139"/>
                </a:lnTo>
                <a:lnTo>
                  <a:pt x="2444496" y="359663"/>
                </a:lnTo>
                <a:close/>
              </a:path>
              <a:path w="2486025" h="826135">
                <a:moveTo>
                  <a:pt x="798068" y="359663"/>
                </a:moveTo>
                <a:lnTo>
                  <a:pt x="797052" y="359663"/>
                </a:lnTo>
                <a:lnTo>
                  <a:pt x="798576" y="358139"/>
                </a:lnTo>
                <a:lnTo>
                  <a:pt x="798068" y="359663"/>
                </a:lnTo>
                <a:close/>
              </a:path>
              <a:path w="2486025" h="826135">
                <a:moveTo>
                  <a:pt x="2446020" y="367283"/>
                </a:moveTo>
                <a:lnTo>
                  <a:pt x="2444496" y="358139"/>
                </a:lnTo>
                <a:lnTo>
                  <a:pt x="2482595" y="358139"/>
                </a:lnTo>
                <a:lnTo>
                  <a:pt x="2483466" y="364235"/>
                </a:lnTo>
                <a:lnTo>
                  <a:pt x="2446020" y="364235"/>
                </a:lnTo>
                <a:lnTo>
                  <a:pt x="2446020" y="367283"/>
                </a:lnTo>
                <a:close/>
              </a:path>
              <a:path w="2486025" h="826135">
                <a:moveTo>
                  <a:pt x="795528" y="367283"/>
                </a:moveTo>
                <a:lnTo>
                  <a:pt x="795528" y="364235"/>
                </a:lnTo>
                <a:lnTo>
                  <a:pt x="796544" y="364235"/>
                </a:lnTo>
                <a:lnTo>
                  <a:pt x="795528" y="367283"/>
                </a:lnTo>
                <a:close/>
              </a:path>
              <a:path w="2486025" h="826135">
                <a:moveTo>
                  <a:pt x="2447544" y="373379"/>
                </a:moveTo>
                <a:lnTo>
                  <a:pt x="2446020" y="364235"/>
                </a:lnTo>
                <a:lnTo>
                  <a:pt x="2483466" y="364235"/>
                </a:lnTo>
                <a:lnTo>
                  <a:pt x="2484120" y="368807"/>
                </a:lnTo>
                <a:lnTo>
                  <a:pt x="2484628" y="371855"/>
                </a:lnTo>
                <a:lnTo>
                  <a:pt x="2447544" y="371855"/>
                </a:lnTo>
                <a:lnTo>
                  <a:pt x="2447544" y="373379"/>
                </a:lnTo>
                <a:close/>
              </a:path>
              <a:path w="2486025" h="826135">
                <a:moveTo>
                  <a:pt x="2484555" y="728471"/>
                </a:moveTo>
                <a:lnTo>
                  <a:pt x="2447544" y="728471"/>
                </a:lnTo>
                <a:lnTo>
                  <a:pt x="2447544" y="371855"/>
                </a:lnTo>
                <a:lnTo>
                  <a:pt x="2484628" y="371855"/>
                </a:lnTo>
                <a:lnTo>
                  <a:pt x="2485644" y="377951"/>
                </a:lnTo>
                <a:lnTo>
                  <a:pt x="2485644" y="720851"/>
                </a:lnTo>
                <a:lnTo>
                  <a:pt x="2484555" y="728471"/>
                </a:lnTo>
                <a:close/>
              </a:path>
              <a:path w="2486025" h="826135">
                <a:moveTo>
                  <a:pt x="794258" y="720851"/>
                </a:moveTo>
                <a:lnTo>
                  <a:pt x="794004" y="720851"/>
                </a:lnTo>
                <a:lnTo>
                  <a:pt x="794004" y="719327"/>
                </a:lnTo>
                <a:lnTo>
                  <a:pt x="794258" y="720851"/>
                </a:lnTo>
                <a:close/>
              </a:path>
              <a:path w="2486025" h="826135">
                <a:moveTo>
                  <a:pt x="2483466" y="736091"/>
                </a:moveTo>
                <a:lnTo>
                  <a:pt x="2446020" y="736091"/>
                </a:lnTo>
                <a:lnTo>
                  <a:pt x="2447544" y="726947"/>
                </a:lnTo>
                <a:lnTo>
                  <a:pt x="2447544" y="728471"/>
                </a:lnTo>
                <a:lnTo>
                  <a:pt x="2484555" y="728471"/>
                </a:lnTo>
                <a:lnTo>
                  <a:pt x="2483466" y="736091"/>
                </a:lnTo>
                <a:close/>
              </a:path>
              <a:path w="2486025" h="826135">
                <a:moveTo>
                  <a:pt x="796544" y="736091"/>
                </a:moveTo>
                <a:lnTo>
                  <a:pt x="795528" y="736091"/>
                </a:lnTo>
                <a:lnTo>
                  <a:pt x="795528" y="733043"/>
                </a:lnTo>
                <a:lnTo>
                  <a:pt x="796544" y="736091"/>
                </a:lnTo>
                <a:close/>
              </a:path>
              <a:path w="2486025" h="826135">
                <a:moveTo>
                  <a:pt x="2482595" y="742188"/>
                </a:moveTo>
                <a:lnTo>
                  <a:pt x="2444496" y="742188"/>
                </a:lnTo>
                <a:lnTo>
                  <a:pt x="2446020" y="733043"/>
                </a:lnTo>
                <a:lnTo>
                  <a:pt x="2446020" y="736091"/>
                </a:lnTo>
                <a:lnTo>
                  <a:pt x="2483466" y="736091"/>
                </a:lnTo>
                <a:lnTo>
                  <a:pt x="2482595" y="742188"/>
                </a:lnTo>
                <a:close/>
              </a:path>
              <a:path w="2486025" h="826135">
                <a:moveTo>
                  <a:pt x="798576" y="742188"/>
                </a:moveTo>
                <a:lnTo>
                  <a:pt x="797052" y="739139"/>
                </a:lnTo>
                <a:lnTo>
                  <a:pt x="797560" y="739139"/>
                </a:lnTo>
                <a:lnTo>
                  <a:pt x="798576" y="742188"/>
                </a:lnTo>
                <a:close/>
              </a:path>
              <a:path w="2486025" h="826135">
                <a:moveTo>
                  <a:pt x="2442057" y="746759"/>
                </a:moveTo>
                <a:lnTo>
                  <a:pt x="2444496" y="740664"/>
                </a:lnTo>
                <a:lnTo>
                  <a:pt x="2444496" y="742188"/>
                </a:lnTo>
                <a:lnTo>
                  <a:pt x="2482595" y="742188"/>
                </a:lnTo>
                <a:lnTo>
                  <a:pt x="2482160" y="745236"/>
                </a:lnTo>
                <a:lnTo>
                  <a:pt x="2442971" y="745236"/>
                </a:lnTo>
                <a:lnTo>
                  <a:pt x="2442057" y="746759"/>
                </a:lnTo>
                <a:close/>
              </a:path>
              <a:path w="2486025" h="826135">
                <a:moveTo>
                  <a:pt x="2441448" y="748284"/>
                </a:moveTo>
                <a:lnTo>
                  <a:pt x="2442057" y="746759"/>
                </a:lnTo>
                <a:lnTo>
                  <a:pt x="2442971" y="745236"/>
                </a:lnTo>
                <a:lnTo>
                  <a:pt x="2441448" y="748284"/>
                </a:lnTo>
                <a:close/>
              </a:path>
              <a:path w="2486025" h="826135">
                <a:moveTo>
                  <a:pt x="2481725" y="748284"/>
                </a:moveTo>
                <a:lnTo>
                  <a:pt x="2441448" y="748284"/>
                </a:lnTo>
                <a:lnTo>
                  <a:pt x="2442971" y="745236"/>
                </a:lnTo>
                <a:lnTo>
                  <a:pt x="2482160" y="745236"/>
                </a:lnTo>
                <a:lnTo>
                  <a:pt x="2481725" y="748284"/>
                </a:lnTo>
                <a:close/>
              </a:path>
              <a:path w="2486025" h="826135">
                <a:moveTo>
                  <a:pt x="2438400" y="752856"/>
                </a:moveTo>
                <a:lnTo>
                  <a:pt x="2442057" y="746759"/>
                </a:lnTo>
                <a:lnTo>
                  <a:pt x="2441448" y="748284"/>
                </a:lnTo>
                <a:lnTo>
                  <a:pt x="2481725" y="748284"/>
                </a:lnTo>
                <a:lnTo>
                  <a:pt x="2481289" y="751332"/>
                </a:lnTo>
                <a:lnTo>
                  <a:pt x="2439924" y="751332"/>
                </a:lnTo>
                <a:lnTo>
                  <a:pt x="2438400" y="752856"/>
                </a:lnTo>
                <a:close/>
              </a:path>
              <a:path w="2486025" h="826135">
                <a:moveTo>
                  <a:pt x="800862" y="748284"/>
                </a:moveTo>
                <a:lnTo>
                  <a:pt x="800100" y="748284"/>
                </a:lnTo>
                <a:lnTo>
                  <a:pt x="800100" y="746760"/>
                </a:lnTo>
                <a:lnTo>
                  <a:pt x="800862" y="748284"/>
                </a:lnTo>
                <a:close/>
              </a:path>
              <a:path w="2486025" h="826135">
                <a:moveTo>
                  <a:pt x="803148" y="752856"/>
                </a:moveTo>
                <a:lnTo>
                  <a:pt x="801624" y="751332"/>
                </a:lnTo>
                <a:lnTo>
                  <a:pt x="802386" y="751332"/>
                </a:lnTo>
                <a:lnTo>
                  <a:pt x="803148" y="752856"/>
                </a:lnTo>
                <a:close/>
              </a:path>
              <a:path w="2486025" h="826135">
                <a:moveTo>
                  <a:pt x="2435352" y="758951"/>
                </a:moveTo>
                <a:lnTo>
                  <a:pt x="2439924" y="751332"/>
                </a:lnTo>
                <a:lnTo>
                  <a:pt x="2481289" y="751332"/>
                </a:lnTo>
                <a:lnTo>
                  <a:pt x="2481071" y="752856"/>
                </a:lnTo>
                <a:lnTo>
                  <a:pt x="2478785" y="757427"/>
                </a:lnTo>
                <a:lnTo>
                  <a:pt x="2436875" y="757427"/>
                </a:lnTo>
                <a:lnTo>
                  <a:pt x="2435352" y="758951"/>
                </a:lnTo>
                <a:close/>
              </a:path>
              <a:path w="2486025" h="826135">
                <a:moveTo>
                  <a:pt x="806196" y="758951"/>
                </a:moveTo>
                <a:lnTo>
                  <a:pt x="804672" y="757427"/>
                </a:lnTo>
                <a:lnTo>
                  <a:pt x="805281" y="757427"/>
                </a:lnTo>
                <a:lnTo>
                  <a:pt x="806196" y="758951"/>
                </a:lnTo>
                <a:close/>
              </a:path>
              <a:path w="2486025" h="826135">
                <a:moveTo>
                  <a:pt x="2475992" y="763523"/>
                </a:moveTo>
                <a:lnTo>
                  <a:pt x="2432304" y="763523"/>
                </a:lnTo>
                <a:lnTo>
                  <a:pt x="2436875" y="757427"/>
                </a:lnTo>
                <a:lnTo>
                  <a:pt x="2478785" y="757427"/>
                </a:lnTo>
                <a:lnTo>
                  <a:pt x="2476499" y="762000"/>
                </a:lnTo>
                <a:lnTo>
                  <a:pt x="2475992" y="763523"/>
                </a:lnTo>
                <a:close/>
              </a:path>
              <a:path w="2486025" h="826135">
                <a:moveTo>
                  <a:pt x="2472232" y="772667"/>
                </a:moveTo>
                <a:lnTo>
                  <a:pt x="2421636" y="772667"/>
                </a:lnTo>
                <a:lnTo>
                  <a:pt x="2427732" y="768095"/>
                </a:lnTo>
                <a:lnTo>
                  <a:pt x="2432304" y="761999"/>
                </a:lnTo>
                <a:lnTo>
                  <a:pt x="2432304" y="763523"/>
                </a:lnTo>
                <a:lnTo>
                  <a:pt x="2475992" y="763523"/>
                </a:lnTo>
                <a:lnTo>
                  <a:pt x="2473452" y="771143"/>
                </a:lnTo>
                <a:lnTo>
                  <a:pt x="2472232" y="772667"/>
                </a:lnTo>
                <a:close/>
              </a:path>
              <a:path w="2486025" h="826135">
                <a:moveTo>
                  <a:pt x="2468575" y="777239"/>
                </a:moveTo>
                <a:lnTo>
                  <a:pt x="2417063" y="777239"/>
                </a:lnTo>
                <a:lnTo>
                  <a:pt x="2418587" y="775715"/>
                </a:lnTo>
                <a:lnTo>
                  <a:pt x="2423159" y="771143"/>
                </a:lnTo>
                <a:lnTo>
                  <a:pt x="2421636" y="772667"/>
                </a:lnTo>
                <a:lnTo>
                  <a:pt x="2472232" y="772667"/>
                </a:lnTo>
                <a:lnTo>
                  <a:pt x="2468575" y="777239"/>
                </a:lnTo>
                <a:close/>
              </a:path>
              <a:path w="2486025" h="826135">
                <a:moveTo>
                  <a:pt x="825499" y="777239"/>
                </a:moveTo>
                <a:lnTo>
                  <a:pt x="824484" y="777239"/>
                </a:lnTo>
                <a:lnTo>
                  <a:pt x="822960" y="775715"/>
                </a:lnTo>
                <a:lnTo>
                  <a:pt x="825499" y="777239"/>
                </a:lnTo>
                <a:close/>
              </a:path>
              <a:path w="2486025" h="826135">
                <a:moveTo>
                  <a:pt x="2418587" y="775716"/>
                </a:moveTo>
                <a:close/>
              </a:path>
              <a:path w="2486025" h="826135">
                <a:moveTo>
                  <a:pt x="2412491" y="779373"/>
                </a:moveTo>
                <a:lnTo>
                  <a:pt x="2418587" y="775716"/>
                </a:lnTo>
                <a:lnTo>
                  <a:pt x="2417063" y="777239"/>
                </a:lnTo>
                <a:lnTo>
                  <a:pt x="2468575" y="777239"/>
                </a:lnTo>
                <a:lnTo>
                  <a:pt x="2467355" y="778764"/>
                </a:lnTo>
                <a:lnTo>
                  <a:pt x="2414016" y="778764"/>
                </a:lnTo>
                <a:lnTo>
                  <a:pt x="2412491" y="779373"/>
                </a:lnTo>
                <a:close/>
              </a:path>
              <a:path w="2486025" h="826135">
                <a:moveTo>
                  <a:pt x="832866" y="780288"/>
                </a:moveTo>
                <a:lnTo>
                  <a:pt x="830580" y="780288"/>
                </a:lnTo>
                <a:lnTo>
                  <a:pt x="829056" y="778764"/>
                </a:lnTo>
                <a:lnTo>
                  <a:pt x="832866" y="780288"/>
                </a:lnTo>
                <a:close/>
              </a:path>
              <a:path w="2486025" h="826135">
                <a:moveTo>
                  <a:pt x="2410967" y="780288"/>
                </a:moveTo>
                <a:lnTo>
                  <a:pt x="2412491" y="779373"/>
                </a:lnTo>
                <a:lnTo>
                  <a:pt x="2414016" y="778764"/>
                </a:lnTo>
                <a:lnTo>
                  <a:pt x="2410967" y="780288"/>
                </a:lnTo>
                <a:close/>
              </a:path>
              <a:path w="2486025" h="826135">
                <a:moveTo>
                  <a:pt x="2466339" y="780288"/>
                </a:moveTo>
                <a:lnTo>
                  <a:pt x="2410967" y="780288"/>
                </a:lnTo>
                <a:lnTo>
                  <a:pt x="2414016" y="778764"/>
                </a:lnTo>
                <a:lnTo>
                  <a:pt x="2467355" y="778764"/>
                </a:lnTo>
                <a:lnTo>
                  <a:pt x="2466339" y="780288"/>
                </a:lnTo>
                <a:close/>
              </a:path>
              <a:path w="2486025" h="826135">
                <a:moveTo>
                  <a:pt x="2461259" y="787908"/>
                </a:moveTo>
                <a:lnTo>
                  <a:pt x="2380487" y="787908"/>
                </a:lnTo>
                <a:lnTo>
                  <a:pt x="2388108" y="786384"/>
                </a:lnTo>
                <a:lnTo>
                  <a:pt x="2392679" y="786384"/>
                </a:lnTo>
                <a:lnTo>
                  <a:pt x="2401824" y="784860"/>
                </a:lnTo>
                <a:lnTo>
                  <a:pt x="2400300" y="784860"/>
                </a:lnTo>
                <a:lnTo>
                  <a:pt x="2407920" y="781812"/>
                </a:lnTo>
                <a:lnTo>
                  <a:pt x="2406396" y="781812"/>
                </a:lnTo>
                <a:lnTo>
                  <a:pt x="2412491" y="779373"/>
                </a:lnTo>
                <a:lnTo>
                  <a:pt x="2410967" y="780288"/>
                </a:lnTo>
                <a:lnTo>
                  <a:pt x="2466339" y="780288"/>
                </a:lnTo>
                <a:lnTo>
                  <a:pt x="2461259" y="787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08063" y="5298861"/>
            <a:ext cx="105981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dirty="0" baseline="-20833" sz="2400" spc="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355" b="1">
                <a:solidFill>
                  <a:srgbClr val="FF0000"/>
                </a:solidFill>
                <a:latin typeface="Times New Roman"/>
                <a:cs typeface="Times New Roman"/>
              </a:rPr>
              <a:t></a:t>
            </a:r>
            <a:r>
              <a:rPr dirty="0" sz="2400" spc="-355">
                <a:solidFill>
                  <a:srgbClr val="FF0000"/>
                </a:solidFill>
                <a:latin typeface="Times New Roman"/>
                <a:cs typeface="Times New Roman"/>
              </a:rPr>
              <a:t>1V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1503" y="2767583"/>
            <a:ext cx="114300" cy="3752215"/>
          </a:xfrm>
          <a:custGeom>
            <a:avLst/>
            <a:gdLst/>
            <a:ahLst/>
            <a:cxnLst/>
            <a:rect l="l" t="t" r="r" b="b"/>
            <a:pathLst>
              <a:path w="114300" h="3752215">
                <a:moveTo>
                  <a:pt x="38100" y="190500"/>
                </a:moveTo>
                <a:lnTo>
                  <a:pt x="0" y="190500"/>
                </a:lnTo>
                <a:lnTo>
                  <a:pt x="57912" y="0"/>
                </a:lnTo>
                <a:lnTo>
                  <a:pt x="108435" y="170688"/>
                </a:lnTo>
                <a:lnTo>
                  <a:pt x="38100" y="170688"/>
                </a:lnTo>
                <a:lnTo>
                  <a:pt x="38100" y="190500"/>
                </a:lnTo>
                <a:close/>
              </a:path>
              <a:path w="114300" h="3752215">
                <a:moveTo>
                  <a:pt x="76200" y="3752088"/>
                </a:moveTo>
                <a:lnTo>
                  <a:pt x="38100" y="3752088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3752088"/>
                </a:lnTo>
                <a:close/>
              </a:path>
              <a:path w="114300" h="3752215">
                <a:moveTo>
                  <a:pt x="114300" y="190500"/>
                </a:moveTo>
                <a:lnTo>
                  <a:pt x="76200" y="190500"/>
                </a:lnTo>
                <a:lnTo>
                  <a:pt x="76200" y="170688"/>
                </a:lnTo>
                <a:lnTo>
                  <a:pt x="108435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09415" y="6443471"/>
            <a:ext cx="3314700" cy="114300"/>
          </a:xfrm>
          <a:custGeom>
            <a:avLst/>
            <a:gdLst/>
            <a:ahLst/>
            <a:cxnLst/>
            <a:rect l="l" t="t" r="r" b="b"/>
            <a:pathLst>
              <a:path w="3314700" h="114300">
                <a:moveTo>
                  <a:pt x="3124200" y="114300"/>
                </a:moveTo>
                <a:lnTo>
                  <a:pt x="3124200" y="0"/>
                </a:lnTo>
                <a:lnTo>
                  <a:pt x="3249528" y="38099"/>
                </a:lnTo>
                <a:lnTo>
                  <a:pt x="3142488" y="38100"/>
                </a:lnTo>
                <a:lnTo>
                  <a:pt x="3142488" y="76200"/>
                </a:lnTo>
                <a:lnTo>
                  <a:pt x="3252916" y="76200"/>
                </a:lnTo>
                <a:lnTo>
                  <a:pt x="3124200" y="114300"/>
                </a:lnTo>
                <a:close/>
              </a:path>
              <a:path w="3314700" h="114300">
                <a:moveTo>
                  <a:pt x="31242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124200" y="38100"/>
                </a:lnTo>
                <a:lnTo>
                  <a:pt x="3124200" y="76200"/>
                </a:lnTo>
                <a:close/>
              </a:path>
              <a:path w="3314700" h="114300">
                <a:moveTo>
                  <a:pt x="3252916" y="76200"/>
                </a:moveTo>
                <a:lnTo>
                  <a:pt x="3142488" y="76200"/>
                </a:lnTo>
                <a:lnTo>
                  <a:pt x="3142488" y="38100"/>
                </a:lnTo>
                <a:lnTo>
                  <a:pt x="3249528" y="38099"/>
                </a:lnTo>
                <a:lnTo>
                  <a:pt x="3314700" y="57912"/>
                </a:lnTo>
                <a:lnTo>
                  <a:pt x="32529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51653" y="63870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2565" y="63870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76138" y="33543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76138" y="36210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6138" y="38877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76138" y="41544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76138" y="44211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76138" y="46878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76138" y="49545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76138" y="52212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76138" y="54879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76138" y="57546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76138" y="60213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76138" y="628802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13988" y="2927603"/>
            <a:ext cx="1457325" cy="3600450"/>
          </a:xfrm>
          <a:custGeom>
            <a:avLst/>
            <a:gdLst/>
            <a:ahLst/>
            <a:cxnLst/>
            <a:rect l="l" t="t" r="r" b="b"/>
            <a:pathLst>
              <a:path w="1457325" h="3600450">
                <a:moveTo>
                  <a:pt x="1379219" y="1152525"/>
                </a:moveTo>
                <a:lnTo>
                  <a:pt x="1341119" y="1152525"/>
                </a:lnTo>
                <a:lnTo>
                  <a:pt x="1341119" y="1143000"/>
                </a:lnTo>
                <a:lnTo>
                  <a:pt x="1342643" y="1133475"/>
                </a:lnTo>
                <a:lnTo>
                  <a:pt x="1342643" y="1114425"/>
                </a:lnTo>
                <a:lnTo>
                  <a:pt x="1345691" y="1085850"/>
                </a:lnTo>
                <a:lnTo>
                  <a:pt x="1345691" y="1076325"/>
                </a:lnTo>
                <a:lnTo>
                  <a:pt x="1348740" y="1047750"/>
                </a:lnTo>
                <a:lnTo>
                  <a:pt x="1348740" y="1028700"/>
                </a:lnTo>
                <a:lnTo>
                  <a:pt x="1350263" y="1009650"/>
                </a:lnTo>
                <a:lnTo>
                  <a:pt x="1354835" y="962025"/>
                </a:lnTo>
                <a:lnTo>
                  <a:pt x="1356359" y="933450"/>
                </a:lnTo>
                <a:lnTo>
                  <a:pt x="1359408" y="895350"/>
                </a:lnTo>
                <a:lnTo>
                  <a:pt x="1362456" y="847725"/>
                </a:lnTo>
                <a:lnTo>
                  <a:pt x="1365504" y="809625"/>
                </a:lnTo>
                <a:lnTo>
                  <a:pt x="1371599" y="714375"/>
                </a:lnTo>
                <a:lnTo>
                  <a:pt x="1374647" y="657225"/>
                </a:lnTo>
                <a:lnTo>
                  <a:pt x="1379219" y="609600"/>
                </a:lnTo>
                <a:lnTo>
                  <a:pt x="1385315" y="514350"/>
                </a:lnTo>
                <a:lnTo>
                  <a:pt x="1388363" y="457200"/>
                </a:lnTo>
                <a:lnTo>
                  <a:pt x="1392935" y="409575"/>
                </a:lnTo>
                <a:lnTo>
                  <a:pt x="1399031" y="314325"/>
                </a:lnTo>
                <a:lnTo>
                  <a:pt x="1402079" y="276225"/>
                </a:lnTo>
                <a:lnTo>
                  <a:pt x="1405127" y="228600"/>
                </a:lnTo>
                <a:lnTo>
                  <a:pt x="1406651" y="209550"/>
                </a:lnTo>
                <a:lnTo>
                  <a:pt x="1406651" y="190500"/>
                </a:lnTo>
                <a:lnTo>
                  <a:pt x="1409699" y="152400"/>
                </a:lnTo>
                <a:lnTo>
                  <a:pt x="1412747" y="123825"/>
                </a:lnTo>
                <a:lnTo>
                  <a:pt x="1412747" y="104775"/>
                </a:lnTo>
                <a:lnTo>
                  <a:pt x="1414272" y="85725"/>
                </a:lnTo>
                <a:lnTo>
                  <a:pt x="1414272" y="76200"/>
                </a:lnTo>
                <a:lnTo>
                  <a:pt x="1415795" y="66675"/>
                </a:lnTo>
                <a:lnTo>
                  <a:pt x="1415795" y="47625"/>
                </a:lnTo>
                <a:lnTo>
                  <a:pt x="1417319" y="38100"/>
                </a:lnTo>
                <a:lnTo>
                  <a:pt x="1417319" y="28575"/>
                </a:lnTo>
                <a:lnTo>
                  <a:pt x="1418843" y="19050"/>
                </a:lnTo>
                <a:lnTo>
                  <a:pt x="1418843" y="0"/>
                </a:lnTo>
                <a:lnTo>
                  <a:pt x="1456943" y="0"/>
                </a:lnTo>
                <a:lnTo>
                  <a:pt x="1456943" y="28575"/>
                </a:lnTo>
                <a:lnTo>
                  <a:pt x="1455419" y="28575"/>
                </a:lnTo>
                <a:lnTo>
                  <a:pt x="1455419" y="38100"/>
                </a:lnTo>
                <a:lnTo>
                  <a:pt x="1453895" y="57150"/>
                </a:lnTo>
                <a:lnTo>
                  <a:pt x="1453895" y="66675"/>
                </a:lnTo>
                <a:lnTo>
                  <a:pt x="1452372" y="76200"/>
                </a:lnTo>
                <a:lnTo>
                  <a:pt x="1452372" y="95250"/>
                </a:lnTo>
                <a:lnTo>
                  <a:pt x="1450847" y="104775"/>
                </a:lnTo>
                <a:lnTo>
                  <a:pt x="1449324" y="123825"/>
                </a:lnTo>
                <a:lnTo>
                  <a:pt x="1449324" y="142875"/>
                </a:lnTo>
                <a:lnTo>
                  <a:pt x="1444751" y="190500"/>
                </a:lnTo>
                <a:lnTo>
                  <a:pt x="1443227" y="209550"/>
                </a:lnTo>
                <a:lnTo>
                  <a:pt x="1443227" y="238125"/>
                </a:lnTo>
                <a:lnTo>
                  <a:pt x="1440179" y="276225"/>
                </a:lnTo>
                <a:lnTo>
                  <a:pt x="1431035" y="419100"/>
                </a:lnTo>
                <a:lnTo>
                  <a:pt x="1426463" y="466725"/>
                </a:lnTo>
                <a:lnTo>
                  <a:pt x="1423415" y="514350"/>
                </a:lnTo>
                <a:lnTo>
                  <a:pt x="1415795" y="609600"/>
                </a:lnTo>
                <a:lnTo>
                  <a:pt x="1412747" y="666750"/>
                </a:lnTo>
                <a:lnTo>
                  <a:pt x="1403604" y="809625"/>
                </a:lnTo>
                <a:lnTo>
                  <a:pt x="1399031" y="857250"/>
                </a:lnTo>
                <a:lnTo>
                  <a:pt x="1395983" y="895350"/>
                </a:lnTo>
                <a:lnTo>
                  <a:pt x="1394459" y="923925"/>
                </a:lnTo>
                <a:lnTo>
                  <a:pt x="1394459" y="942975"/>
                </a:lnTo>
                <a:lnTo>
                  <a:pt x="1388363" y="1019175"/>
                </a:lnTo>
                <a:lnTo>
                  <a:pt x="1386840" y="1028700"/>
                </a:lnTo>
                <a:lnTo>
                  <a:pt x="1386840" y="1047750"/>
                </a:lnTo>
                <a:lnTo>
                  <a:pt x="1383791" y="1076325"/>
                </a:lnTo>
                <a:lnTo>
                  <a:pt x="1383791" y="1095375"/>
                </a:lnTo>
                <a:lnTo>
                  <a:pt x="1380743" y="1114425"/>
                </a:lnTo>
                <a:lnTo>
                  <a:pt x="1380743" y="1123950"/>
                </a:lnTo>
                <a:lnTo>
                  <a:pt x="1379219" y="1133475"/>
                </a:lnTo>
                <a:lnTo>
                  <a:pt x="1379219" y="1152525"/>
                </a:lnTo>
                <a:close/>
              </a:path>
              <a:path w="1457325" h="3600450">
                <a:moveTo>
                  <a:pt x="781811" y="3505200"/>
                </a:moveTo>
                <a:lnTo>
                  <a:pt x="717803" y="3505200"/>
                </a:lnTo>
                <a:lnTo>
                  <a:pt x="728471" y="3495675"/>
                </a:lnTo>
                <a:lnTo>
                  <a:pt x="734567" y="3495675"/>
                </a:lnTo>
                <a:lnTo>
                  <a:pt x="749808" y="3476625"/>
                </a:lnTo>
                <a:lnTo>
                  <a:pt x="757427" y="3476625"/>
                </a:lnTo>
                <a:lnTo>
                  <a:pt x="774191" y="3457575"/>
                </a:lnTo>
                <a:lnTo>
                  <a:pt x="790955" y="3448050"/>
                </a:lnTo>
                <a:lnTo>
                  <a:pt x="809243" y="3429000"/>
                </a:lnTo>
                <a:lnTo>
                  <a:pt x="829055" y="3409950"/>
                </a:lnTo>
                <a:lnTo>
                  <a:pt x="847343" y="3390900"/>
                </a:lnTo>
                <a:lnTo>
                  <a:pt x="867155" y="3381375"/>
                </a:lnTo>
                <a:lnTo>
                  <a:pt x="885443" y="3362325"/>
                </a:lnTo>
                <a:lnTo>
                  <a:pt x="905255" y="3333750"/>
                </a:lnTo>
                <a:lnTo>
                  <a:pt x="925067" y="3314700"/>
                </a:lnTo>
                <a:lnTo>
                  <a:pt x="934211" y="3305175"/>
                </a:lnTo>
                <a:lnTo>
                  <a:pt x="943355" y="3286125"/>
                </a:lnTo>
                <a:lnTo>
                  <a:pt x="954023" y="3276600"/>
                </a:lnTo>
                <a:lnTo>
                  <a:pt x="972311" y="3248025"/>
                </a:lnTo>
                <a:lnTo>
                  <a:pt x="981455" y="3228975"/>
                </a:lnTo>
                <a:lnTo>
                  <a:pt x="1008887" y="3181350"/>
                </a:lnTo>
                <a:lnTo>
                  <a:pt x="1016508" y="3162300"/>
                </a:lnTo>
                <a:lnTo>
                  <a:pt x="1025651" y="3143250"/>
                </a:lnTo>
                <a:lnTo>
                  <a:pt x="1033271" y="3124200"/>
                </a:lnTo>
                <a:lnTo>
                  <a:pt x="1042415" y="3105150"/>
                </a:lnTo>
                <a:lnTo>
                  <a:pt x="1050035" y="3086100"/>
                </a:lnTo>
                <a:lnTo>
                  <a:pt x="1054608" y="3067050"/>
                </a:lnTo>
                <a:lnTo>
                  <a:pt x="1057655" y="3057525"/>
                </a:lnTo>
                <a:lnTo>
                  <a:pt x="1065275" y="3028950"/>
                </a:lnTo>
                <a:lnTo>
                  <a:pt x="1074419" y="3009900"/>
                </a:lnTo>
                <a:lnTo>
                  <a:pt x="1082039" y="2971800"/>
                </a:lnTo>
                <a:lnTo>
                  <a:pt x="1097279" y="2914650"/>
                </a:lnTo>
                <a:lnTo>
                  <a:pt x="1106423" y="2876550"/>
                </a:lnTo>
                <a:lnTo>
                  <a:pt x="1129283" y="2771775"/>
                </a:lnTo>
                <a:lnTo>
                  <a:pt x="1144523" y="2695575"/>
                </a:lnTo>
                <a:lnTo>
                  <a:pt x="1175004" y="2533650"/>
                </a:lnTo>
                <a:lnTo>
                  <a:pt x="1188719" y="2457450"/>
                </a:lnTo>
                <a:lnTo>
                  <a:pt x="1194815" y="2419350"/>
                </a:lnTo>
                <a:lnTo>
                  <a:pt x="1202435" y="2381250"/>
                </a:lnTo>
                <a:lnTo>
                  <a:pt x="1208531" y="2343150"/>
                </a:lnTo>
                <a:lnTo>
                  <a:pt x="1220724" y="2276475"/>
                </a:lnTo>
                <a:lnTo>
                  <a:pt x="1231391" y="2209800"/>
                </a:lnTo>
                <a:lnTo>
                  <a:pt x="1237488" y="2181225"/>
                </a:lnTo>
                <a:lnTo>
                  <a:pt x="1252727" y="2085975"/>
                </a:lnTo>
                <a:lnTo>
                  <a:pt x="1255775" y="2076450"/>
                </a:lnTo>
                <a:lnTo>
                  <a:pt x="1261872" y="2038350"/>
                </a:lnTo>
                <a:lnTo>
                  <a:pt x="1264919" y="2028825"/>
                </a:lnTo>
                <a:lnTo>
                  <a:pt x="1269491" y="2000250"/>
                </a:lnTo>
                <a:lnTo>
                  <a:pt x="1274063" y="1962150"/>
                </a:lnTo>
                <a:lnTo>
                  <a:pt x="1277111" y="1933575"/>
                </a:lnTo>
                <a:lnTo>
                  <a:pt x="1280159" y="1924050"/>
                </a:lnTo>
                <a:lnTo>
                  <a:pt x="1283208" y="1895475"/>
                </a:lnTo>
                <a:lnTo>
                  <a:pt x="1286256" y="1857375"/>
                </a:lnTo>
                <a:lnTo>
                  <a:pt x="1289304" y="1828800"/>
                </a:lnTo>
                <a:lnTo>
                  <a:pt x="1293875" y="1790700"/>
                </a:lnTo>
                <a:lnTo>
                  <a:pt x="1321308" y="1447800"/>
                </a:lnTo>
                <a:lnTo>
                  <a:pt x="1322831" y="1409700"/>
                </a:lnTo>
                <a:lnTo>
                  <a:pt x="1325879" y="1381125"/>
                </a:lnTo>
                <a:lnTo>
                  <a:pt x="1327404" y="1343025"/>
                </a:lnTo>
                <a:lnTo>
                  <a:pt x="1330451" y="1314450"/>
                </a:lnTo>
                <a:lnTo>
                  <a:pt x="1331975" y="1285875"/>
                </a:lnTo>
                <a:lnTo>
                  <a:pt x="1333499" y="1266825"/>
                </a:lnTo>
                <a:lnTo>
                  <a:pt x="1333499" y="1257300"/>
                </a:lnTo>
                <a:lnTo>
                  <a:pt x="1335024" y="1238250"/>
                </a:lnTo>
                <a:lnTo>
                  <a:pt x="1335024" y="1228725"/>
                </a:lnTo>
                <a:lnTo>
                  <a:pt x="1336547" y="1219200"/>
                </a:lnTo>
                <a:lnTo>
                  <a:pt x="1336547" y="1209675"/>
                </a:lnTo>
                <a:lnTo>
                  <a:pt x="1338072" y="1200150"/>
                </a:lnTo>
                <a:lnTo>
                  <a:pt x="1338072" y="1190625"/>
                </a:lnTo>
                <a:lnTo>
                  <a:pt x="1339595" y="1181100"/>
                </a:lnTo>
                <a:lnTo>
                  <a:pt x="1339595" y="1152525"/>
                </a:lnTo>
                <a:lnTo>
                  <a:pt x="1377695" y="1152525"/>
                </a:lnTo>
                <a:lnTo>
                  <a:pt x="1377695" y="1171575"/>
                </a:lnTo>
                <a:lnTo>
                  <a:pt x="1376172" y="1181100"/>
                </a:lnTo>
                <a:lnTo>
                  <a:pt x="1376172" y="1200150"/>
                </a:lnTo>
                <a:lnTo>
                  <a:pt x="1374647" y="1209675"/>
                </a:lnTo>
                <a:lnTo>
                  <a:pt x="1374647" y="1219200"/>
                </a:lnTo>
                <a:lnTo>
                  <a:pt x="1373124" y="1228725"/>
                </a:lnTo>
                <a:lnTo>
                  <a:pt x="1373124" y="1247775"/>
                </a:lnTo>
                <a:lnTo>
                  <a:pt x="1371599" y="1257300"/>
                </a:lnTo>
                <a:lnTo>
                  <a:pt x="1371599" y="1266825"/>
                </a:lnTo>
                <a:lnTo>
                  <a:pt x="1370075" y="1285875"/>
                </a:lnTo>
                <a:lnTo>
                  <a:pt x="1368551" y="1314450"/>
                </a:lnTo>
                <a:lnTo>
                  <a:pt x="1365504" y="1343025"/>
                </a:lnTo>
                <a:lnTo>
                  <a:pt x="1363979" y="1381125"/>
                </a:lnTo>
                <a:lnTo>
                  <a:pt x="1360931" y="1409700"/>
                </a:lnTo>
                <a:lnTo>
                  <a:pt x="1359408" y="1447800"/>
                </a:lnTo>
                <a:lnTo>
                  <a:pt x="1335024" y="1752600"/>
                </a:lnTo>
                <a:lnTo>
                  <a:pt x="1330451" y="1790700"/>
                </a:lnTo>
                <a:lnTo>
                  <a:pt x="1327404" y="1828800"/>
                </a:lnTo>
                <a:lnTo>
                  <a:pt x="1321308" y="1895475"/>
                </a:lnTo>
                <a:lnTo>
                  <a:pt x="1316735" y="1924050"/>
                </a:lnTo>
                <a:lnTo>
                  <a:pt x="1310640" y="1981200"/>
                </a:lnTo>
                <a:lnTo>
                  <a:pt x="1301495" y="2038350"/>
                </a:lnTo>
                <a:lnTo>
                  <a:pt x="1298447" y="2047875"/>
                </a:lnTo>
                <a:lnTo>
                  <a:pt x="1296924" y="2057400"/>
                </a:lnTo>
                <a:lnTo>
                  <a:pt x="1293875" y="2066925"/>
                </a:lnTo>
                <a:lnTo>
                  <a:pt x="1289304" y="2105025"/>
                </a:lnTo>
                <a:lnTo>
                  <a:pt x="1284731" y="2124075"/>
                </a:lnTo>
                <a:lnTo>
                  <a:pt x="1280159" y="2152650"/>
                </a:lnTo>
                <a:lnTo>
                  <a:pt x="1274063" y="2181225"/>
                </a:lnTo>
                <a:lnTo>
                  <a:pt x="1246631" y="2352675"/>
                </a:lnTo>
                <a:lnTo>
                  <a:pt x="1239011" y="2390775"/>
                </a:lnTo>
                <a:lnTo>
                  <a:pt x="1226819" y="2466975"/>
                </a:lnTo>
                <a:lnTo>
                  <a:pt x="1211579" y="2543175"/>
                </a:lnTo>
                <a:lnTo>
                  <a:pt x="1197863" y="2619375"/>
                </a:lnTo>
                <a:lnTo>
                  <a:pt x="1182624" y="2705100"/>
                </a:lnTo>
                <a:lnTo>
                  <a:pt x="1159763" y="2819400"/>
                </a:lnTo>
                <a:lnTo>
                  <a:pt x="1150619" y="2847975"/>
                </a:lnTo>
                <a:lnTo>
                  <a:pt x="1135379" y="2924175"/>
                </a:lnTo>
                <a:lnTo>
                  <a:pt x="1126235" y="2952750"/>
                </a:lnTo>
                <a:lnTo>
                  <a:pt x="1110995" y="3019425"/>
                </a:lnTo>
                <a:lnTo>
                  <a:pt x="1101851" y="3048000"/>
                </a:lnTo>
                <a:lnTo>
                  <a:pt x="1094231" y="3067050"/>
                </a:lnTo>
                <a:lnTo>
                  <a:pt x="1089659" y="3086100"/>
                </a:lnTo>
                <a:lnTo>
                  <a:pt x="1086611" y="3095625"/>
                </a:lnTo>
                <a:lnTo>
                  <a:pt x="1077467" y="3114675"/>
                </a:lnTo>
                <a:lnTo>
                  <a:pt x="1069847" y="3143250"/>
                </a:lnTo>
                <a:lnTo>
                  <a:pt x="1024127" y="3238500"/>
                </a:lnTo>
                <a:lnTo>
                  <a:pt x="1013459" y="3248025"/>
                </a:lnTo>
                <a:lnTo>
                  <a:pt x="995171" y="3286125"/>
                </a:lnTo>
                <a:lnTo>
                  <a:pt x="984503" y="3295650"/>
                </a:lnTo>
                <a:lnTo>
                  <a:pt x="973835" y="3314700"/>
                </a:lnTo>
                <a:lnTo>
                  <a:pt x="964691" y="3324225"/>
                </a:lnTo>
                <a:lnTo>
                  <a:pt x="954023" y="3343275"/>
                </a:lnTo>
                <a:lnTo>
                  <a:pt x="934211" y="3362325"/>
                </a:lnTo>
                <a:lnTo>
                  <a:pt x="912875" y="3381375"/>
                </a:lnTo>
                <a:lnTo>
                  <a:pt x="893063" y="3409950"/>
                </a:lnTo>
                <a:lnTo>
                  <a:pt x="873251" y="3429000"/>
                </a:lnTo>
                <a:lnTo>
                  <a:pt x="833627" y="3457575"/>
                </a:lnTo>
                <a:lnTo>
                  <a:pt x="815339" y="3476625"/>
                </a:lnTo>
                <a:lnTo>
                  <a:pt x="798575" y="3486150"/>
                </a:lnTo>
                <a:lnTo>
                  <a:pt x="781811" y="3505200"/>
                </a:lnTo>
                <a:close/>
              </a:path>
              <a:path w="1457325" h="3600450">
                <a:moveTo>
                  <a:pt x="3047" y="3600450"/>
                </a:moveTo>
                <a:lnTo>
                  <a:pt x="0" y="3562350"/>
                </a:lnTo>
                <a:lnTo>
                  <a:pt x="541019" y="3524250"/>
                </a:lnTo>
                <a:lnTo>
                  <a:pt x="669035" y="3524250"/>
                </a:lnTo>
                <a:lnTo>
                  <a:pt x="679703" y="3514725"/>
                </a:lnTo>
                <a:lnTo>
                  <a:pt x="697991" y="3514725"/>
                </a:lnTo>
                <a:lnTo>
                  <a:pt x="707135" y="3505200"/>
                </a:lnTo>
                <a:lnTo>
                  <a:pt x="772667" y="3505200"/>
                </a:lnTo>
                <a:lnTo>
                  <a:pt x="749808" y="3524250"/>
                </a:lnTo>
                <a:lnTo>
                  <a:pt x="708659" y="3552825"/>
                </a:lnTo>
                <a:lnTo>
                  <a:pt x="684275" y="3552825"/>
                </a:lnTo>
                <a:lnTo>
                  <a:pt x="672083" y="3562350"/>
                </a:lnTo>
                <a:lnTo>
                  <a:pt x="542543" y="3562350"/>
                </a:lnTo>
                <a:lnTo>
                  <a:pt x="3047" y="3600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17592" y="3198875"/>
            <a:ext cx="2479675" cy="619125"/>
          </a:xfrm>
          <a:custGeom>
            <a:avLst/>
            <a:gdLst/>
            <a:ahLst/>
            <a:cxnLst/>
            <a:rect l="l" t="t" r="r" b="b"/>
            <a:pathLst>
              <a:path w="2479675" h="619125">
                <a:moveTo>
                  <a:pt x="965734" y="115824"/>
                </a:moveTo>
                <a:lnTo>
                  <a:pt x="928116" y="115824"/>
                </a:lnTo>
                <a:lnTo>
                  <a:pt x="946404" y="97536"/>
                </a:lnTo>
                <a:lnTo>
                  <a:pt x="928986" y="97536"/>
                </a:lnTo>
                <a:lnTo>
                  <a:pt x="941832" y="60960"/>
                </a:lnTo>
                <a:lnTo>
                  <a:pt x="970788" y="27432"/>
                </a:lnTo>
                <a:lnTo>
                  <a:pt x="978408" y="19812"/>
                </a:lnTo>
                <a:lnTo>
                  <a:pt x="1021080" y="3048"/>
                </a:lnTo>
                <a:lnTo>
                  <a:pt x="1043940" y="0"/>
                </a:lnTo>
                <a:lnTo>
                  <a:pt x="2363724" y="0"/>
                </a:lnTo>
                <a:lnTo>
                  <a:pt x="2374391" y="1524"/>
                </a:lnTo>
                <a:lnTo>
                  <a:pt x="2386583" y="3048"/>
                </a:lnTo>
                <a:lnTo>
                  <a:pt x="2407920" y="9144"/>
                </a:lnTo>
                <a:lnTo>
                  <a:pt x="2418587" y="13716"/>
                </a:lnTo>
                <a:lnTo>
                  <a:pt x="2427732" y="19812"/>
                </a:lnTo>
                <a:lnTo>
                  <a:pt x="2436875" y="27432"/>
                </a:lnTo>
                <a:lnTo>
                  <a:pt x="2444496" y="33528"/>
                </a:lnTo>
                <a:lnTo>
                  <a:pt x="2448306" y="38100"/>
                </a:lnTo>
                <a:lnTo>
                  <a:pt x="1036320" y="38100"/>
                </a:lnTo>
                <a:lnTo>
                  <a:pt x="1027176" y="39624"/>
                </a:lnTo>
                <a:lnTo>
                  <a:pt x="1028700" y="39624"/>
                </a:lnTo>
                <a:lnTo>
                  <a:pt x="1024128" y="41148"/>
                </a:lnTo>
                <a:lnTo>
                  <a:pt x="1021080" y="41148"/>
                </a:lnTo>
                <a:lnTo>
                  <a:pt x="1011936" y="44196"/>
                </a:lnTo>
                <a:lnTo>
                  <a:pt x="1014984" y="44196"/>
                </a:lnTo>
                <a:lnTo>
                  <a:pt x="1008888" y="47244"/>
                </a:lnTo>
                <a:lnTo>
                  <a:pt x="1007364" y="47244"/>
                </a:lnTo>
                <a:lnTo>
                  <a:pt x="999744" y="51816"/>
                </a:lnTo>
                <a:lnTo>
                  <a:pt x="1001268" y="51816"/>
                </a:lnTo>
                <a:lnTo>
                  <a:pt x="996188" y="54864"/>
                </a:lnTo>
                <a:lnTo>
                  <a:pt x="995172" y="54864"/>
                </a:lnTo>
                <a:lnTo>
                  <a:pt x="982980" y="67056"/>
                </a:lnTo>
                <a:lnTo>
                  <a:pt x="983284" y="67056"/>
                </a:lnTo>
                <a:lnTo>
                  <a:pt x="978408" y="73152"/>
                </a:lnTo>
                <a:lnTo>
                  <a:pt x="979170" y="73152"/>
                </a:lnTo>
                <a:lnTo>
                  <a:pt x="976122" y="79248"/>
                </a:lnTo>
                <a:lnTo>
                  <a:pt x="975360" y="79248"/>
                </a:lnTo>
                <a:lnTo>
                  <a:pt x="972921" y="85344"/>
                </a:lnTo>
                <a:lnTo>
                  <a:pt x="972312" y="85344"/>
                </a:lnTo>
                <a:lnTo>
                  <a:pt x="969772" y="92964"/>
                </a:lnTo>
                <a:lnTo>
                  <a:pt x="969264" y="92964"/>
                </a:lnTo>
                <a:lnTo>
                  <a:pt x="968502" y="97536"/>
                </a:lnTo>
                <a:lnTo>
                  <a:pt x="946404" y="97536"/>
                </a:lnTo>
                <a:lnTo>
                  <a:pt x="968497" y="97564"/>
                </a:lnTo>
                <a:lnTo>
                  <a:pt x="968248" y="99060"/>
                </a:lnTo>
                <a:lnTo>
                  <a:pt x="967740" y="99060"/>
                </a:lnTo>
                <a:lnTo>
                  <a:pt x="966651" y="106680"/>
                </a:lnTo>
                <a:lnTo>
                  <a:pt x="966216" y="106680"/>
                </a:lnTo>
                <a:lnTo>
                  <a:pt x="965734" y="115824"/>
                </a:lnTo>
                <a:close/>
              </a:path>
              <a:path w="2479675" h="619125">
                <a:moveTo>
                  <a:pt x="1034796" y="39624"/>
                </a:moveTo>
                <a:lnTo>
                  <a:pt x="1036320" y="38100"/>
                </a:lnTo>
                <a:lnTo>
                  <a:pt x="1045464" y="38100"/>
                </a:lnTo>
                <a:lnTo>
                  <a:pt x="1034796" y="39624"/>
                </a:lnTo>
                <a:close/>
              </a:path>
              <a:path w="2479675" h="619125">
                <a:moveTo>
                  <a:pt x="2371344" y="39624"/>
                </a:moveTo>
                <a:lnTo>
                  <a:pt x="2362200" y="38100"/>
                </a:lnTo>
                <a:lnTo>
                  <a:pt x="2369820" y="38100"/>
                </a:lnTo>
                <a:lnTo>
                  <a:pt x="2371344" y="39624"/>
                </a:lnTo>
                <a:close/>
              </a:path>
              <a:path w="2479675" h="619125">
                <a:moveTo>
                  <a:pt x="2386583" y="42672"/>
                </a:moveTo>
                <a:lnTo>
                  <a:pt x="2377440" y="39624"/>
                </a:lnTo>
                <a:lnTo>
                  <a:pt x="2378963" y="39624"/>
                </a:lnTo>
                <a:lnTo>
                  <a:pt x="2369820" y="38100"/>
                </a:lnTo>
                <a:lnTo>
                  <a:pt x="2448306" y="38100"/>
                </a:lnTo>
                <a:lnTo>
                  <a:pt x="2450846" y="41148"/>
                </a:lnTo>
                <a:lnTo>
                  <a:pt x="2385059" y="41148"/>
                </a:lnTo>
                <a:lnTo>
                  <a:pt x="2386583" y="42672"/>
                </a:lnTo>
                <a:close/>
              </a:path>
              <a:path w="2479675" h="619125">
                <a:moveTo>
                  <a:pt x="1019556" y="42672"/>
                </a:moveTo>
                <a:lnTo>
                  <a:pt x="1021080" y="41148"/>
                </a:lnTo>
                <a:lnTo>
                  <a:pt x="1024128" y="41148"/>
                </a:lnTo>
                <a:lnTo>
                  <a:pt x="1019556" y="42672"/>
                </a:lnTo>
                <a:close/>
              </a:path>
              <a:path w="2479675" h="619125">
                <a:moveTo>
                  <a:pt x="2400300" y="48768"/>
                </a:moveTo>
                <a:lnTo>
                  <a:pt x="2392679" y="44196"/>
                </a:lnTo>
                <a:lnTo>
                  <a:pt x="2394204" y="44196"/>
                </a:lnTo>
                <a:lnTo>
                  <a:pt x="2385059" y="41148"/>
                </a:lnTo>
                <a:lnTo>
                  <a:pt x="2450846" y="41148"/>
                </a:lnTo>
                <a:lnTo>
                  <a:pt x="2455926" y="47244"/>
                </a:lnTo>
                <a:lnTo>
                  <a:pt x="2398775" y="47244"/>
                </a:lnTo>
                <a:lnTo>
                  <a:pt x="2400300" y="48768"/>
                </a:lnTo>
                <a:close/>
              </a:path>
              <a:path w="2479675" h="619125">
                <a:moveTo>
                  <a:pt x="1005840" y="48768"/>
                </a:moveTo>
                <a:lnTo>
                  <a:pt x="1007364" y="47244"/>
                </a:lnTo>
                <a:lnTo>
                  <a:pt x="1008888" y="47244"/>
                </a:lnTo>
                <a:lnTo>
                  <a:pt x="1005840" y="48768"/>
                </a:lnTo>
                <a:close/>
              </a:path>
              <a:path w="2479675" h="619125">
                <a:moveTo>
                  <a:pt x="2413429" y="56036"/>
                </a:moveTo>
                <a:lnTo>
                  <a:pt x="2406396" y="51816"/>
                </a:lnTo>
                <a:lnTo>
                  <a:pt x="2407920" y="51816"/>
                </a:lnTo>
                <a:lnTo>
                  <a:pt x="2398775" y="47244"/>
                </a:lnTo>
                <a:lnTo>
                  <a:pt x="2455926" y="47244"/>
                </a:lnTo>
                <a:lnTo>
                  <a:pt x="2459736" y="51816"/>
                </a:lnTo>
                <a:lnTo>
                  <a:pt x="2461260" y="54864"/>
                </a:lnTo>
                <a:lnTo>
                  <a:pt x="2412491" y="54864"/>
                </a:lnTo>
                <a:lnTo>
                  <a:pt x="2413429" y="56036"/>
                </a:lnTo>
                <a:close/>
              </a:path>
              <a:path w="2479675" h="619125">
                <a:moveTo>
                  <a:pt x="993648" y="56388"/>
                </a:moveTo>
                <a:lnTo>
                  <a:pt x="995172" y="54864"/>
                </a:lnTo>
                <a:lnTo>
                  <a:pt x="996188" y="54864"/>
                </a:lnTo>
                <a:lnTo>
                  <a:pt x="993648" y="56388"/>
                </a:lnTo>
                <a:close/>
              </a:path>
              <a:path w="2479675" h="619125">
                <a:moveTo>
                  <a:pt x="2414016" y="56388"/>
                </a:moveTo>
                <a:lnTo>
                  <a:pt x="2413429" y="56036"/>
                </a:lnTo>
                <a:lnTo>
                  <a:pt x="2412491" y="54864"/>
                </a:lnTo>
                <a:lnTo>
                  <a:pt x="2414016" y="56388"/>
                </a:lnTo>
                <a:close/>
              </a:path>
              <a:path w="2479675" h="619125">
                <a:moveTo>
                  <a:pt x="2462022" y="56388"/>
                </a:moveTo>
                <a:lnTo>
                  <a:pt x="2414016" y="56388"/>
                </a:lnTo>
                <a:lnTo>
                  <a:pt x="2412491" y="54864"/>
                </a:lnTo>
                <a:lnTo>
                  <a:pt x="2461260" y="54864"/>
                </a:lnTo>
                <a:lnTo>
                  <a:pt x="2462022" y="56388"/>
                </a:lnTo>
                <a:close/>
              </a:path>
              <a:path w="2479675" h="619125">
                <a:moveTo>
                  <a:pt x="2465178" y="62484"/>
                </a:moveTo>
                <a:lnTo>
                  <a:pt x="2418587" y="62484"/>
                </a:lnTo>
                <a:lnTo>
                  <a:pt x="2413429" y="56036"/>
                </a:lnTo>
                <a:lnTo>
                  <a:pt x="2414016" y="56388"/>
                </a:lnTo>
                <a:lnTo>
                  <a:pt x="2462022" y="56388"/>
                </a:lnTo>
                <a:lnTo>
                  <a:pt x="2464308" y="60960"/>
                </a:lnTo>
                <a:lnTo>
                  <a:pt x="2465178" y="62484"/>
                </a:lnTo>
                <a:close/>
              </a:path>
              <a:path w="2479675" h="619125">
                <a:moveTo>
                  <a:pt x="2423159" y="67056"/>
                </a:moveTo>
                <a:lnTo>
                  <a:pt x="2417063" y="60960"/>
                </a:lnTo>
                <a:lnTo>
                  <a:pt x="2418587" y="62484"/>
                </a:lnTo>
                <a:lnTo>
                  <a:pt x="2465178" y="62484"/>
                </a:lnTo>
                <a:lnTo>
                  <a:pt x="2466920" y="65532"/>
                </a:lnTo>
                <a:lnTo>
                  <a:pt x="2423159" y="65532"/>
                </a:lnTo>
                <a:lnTo>
                  <a:pt x="2423159" y="67056"/>
                </a:lnTo>
                <a:close/>
              </a:path>
              <a:path w="2479675" h="619125">
                <a:moveTo>
                  <a:pt x="983284" y="67056"/>
                </a:moveTo>
                <a:lnTo>
                  <a:pt x="982980" y="67056"/>
                </a:lnTo>
                <a:lnTo>
                  <a:pt x="984504" y="65532"/>
                </a:lnTo>
                <a:lnTo>
                  <a:pt x="983284" y="67056"/>
                </a:lnTo>
                <a:close/>
              </a:path>
              <a:path w="2479675" h="619125">
                <a:moveTo>
                  <a:pt x="2427732" y="73152"/>
                </a:moveTo>
                <a:lnTo>
                  <a:pt x="2423159" y="65532"/>
                </a:lnTo>
                <a:lnTo>
                  <a:pt x="2466920" y="65532"/>
                </a:lnTo>
                <a:lnTo>
                  <a:pt x="2470404" y="71628"/>
                </a:lnTo>
                <a:lnTo>
                  <a:pt x="2427732" y="71628"/>
                </a:lnTo>
                <a:lnTo>
                  <a:pt x="2427732" y="73152"/>
                </a:lnTo>
                <a:close/>
              </a:path>
              <a:path w="2479675" h="619125">
                <a:moveTo>
                  <a:pt x="979170" y="73152"/>
                </a:moveTo>
                <a:lnTo>
                  <a:pt x="978408" y="73152"/>
                </a:lnTo>
                <a:lnTo>
                  <a:pt x="979932" y="71628"/>
                </a:lnTo>
                <a:lnTo>
                  <a:pt x="979170" y="73152"/>
                </a:lnTo>
                <a:close/>
              </a:path>
              <a:path w="2479675" h="619125">
                <a:moveTo>
                  <a:pt x="2473016" y="80772"/>
                </a:moveTo>
                <a:lnTo>
                  <a:pt x="2432304" y="80772"/>
                </a:lnTo>
                <a:lnTo>
                  <a:pt x="2427732" y="71628"/>
                </a:lnTo>
                <a:lnTo>
                  <a:pt x="2470404" y="71628"/>
                </a:lnTo>
                <a:lnTo>
                  <a:pt x="2473016" y="80772"/>
                </a:lnTo>
                <a:close/>
              </a:path>
              <a:path w="2479675" h="619125">
                <a:moveTo>
                  <a:pt x="975360" y="80772"/>
                </a:moveTo>
                <a:lnTo>
                  <a:pt x="975360" y="79248"/>
                </a:lnTo>
                <a:lnTo>
                  <a:pt x="976122" y="79248"/>
                </a:lnTo>
                <a:lnTo>
                  <a:pt x="975360" y="80772"/>
                </a:lnTo>
                <a:close/>
              </a:path>
              <a:path w="2479675" h="619125">
                <a:moveTo>
                  <a:pt x="2474758" y="86868"/>
                </a:moveTo>
                <a:lnTo>
                  <a:pt x="2435352" y="86868"/>
                </a:lnTo>
                <a:lnTo>
                  <a:pt x="2430779" y="79248"/>
                </a:lnTo>
                <a:lnTo>
                  <a:pt x="2432304" y="80772"/>
                </a:lnTo>
                <a:lnTo>
                  <a:pt x="2473016" y="80772"/>
                </a:lnTo>
                <a:lnTo>
                  <a:pt x="2474758" y="86868"/>
                </a:lnTo>
                <a:close/>
              </a:path>
              <a:path w="2479675" h="619125">
                <a:moveTo>
                  <a:pt x="972312" y="86868"/>
                </a:moveTo>
                <a:lnTo>
                  <a:pt x="972312" y="85344"/>
                </a:lnTo>
                <a:lnTo>
                  <a:pt x="972921" y="85344"/>
                </a:lnTo>
                <a:lnTo>
                  <a:pt x="972312" y="86868"/>
                </a:lnTo>
                <a:close/>
              </a:path>
              <a:path w="2479675" h="619125">
                <a:moveTo>
                  <a:pt x="2436875" y="94488"/>
                </a:moveTo>
                <a:lnTo>
                  <a:pt x="2433828" y="85344"/>
                </a:lnTo>
                <a:lnTo>
                  <a:pt x="2435352" y="86868"/>
                </a:lnTo>
                <a:lnTo>
                  <a:pt x="2474758" y="86868"/>
                </a:lnTo>
                <a:lnTo>
                  <a:pt x="2476500" y="92964"/>
                </a:lnTo>
                <a:lnTo>
                  <a:pt x="2436875" y="92964"/>
                </a:lnTo>
                <a:lnTo>
                  <a:pt x="2436875" y="94488"/>
                </a:lnTo>
                <a:close/>
              </a:path>
              <a:path w="2479675" h="619125">
                <a:moveTo>
                  <a:pt x="969264" y="94488"/>
                </a:moveTo>
                <a:lnTo>
                  <a:pt x="969264" y="92964"/>
                </a:lnTo>
                <a:lnTo>
                  <a:pt x="969772" y="92964"/>
                </a:lnTo>
                <a:lnTo>
                  <a:pt x="969264" y="94488"/>
                </a:lnTo>
                <a:close/>
              </a:path>
              <a:path w="2479675" h="619125">
                <a:moveTo>
                  <a:pt x="2477806" y="102108"/>
                </a:moveTo>
                <a:lnTo>
                  <a:pt x="2439924" y="102108"/>
                </a:lnTo>
                <a:lnTo>
                  <a:pt x="2436875" y="92964"/>
                </a:lnTo>
                <a:lnTo>
                  <a:pt x="2476500" y="92964"/>
                </a:lnTo>
                <a:lnTo>
                  <a:pt x="2477806" y="102108"/>
                </a:lnTo>
                <a:close/>
              </a:path>
              <a:path w="2479675" h="619125">
                <a:moveTo>
                  <a:pt x="928116" y="115824"/>
                </a:moveTo>
                <a:lnTo>
                  <a:pt x="928116" y="103632"/>
                </a:lnTo>
                <a:lnTo>
                  <a:pt x="928982" y="97564"/>
                </a:lnTo>
                <a:lnTo>
                  <a:pt x="946404" y="97536"/>
                </a:lnTo>
                <a:lnTo>
                  <a:pt x="928116" y="115824"/>
                </a:lnTo>
                <a:close/>
              </a:path>
              <a:path w="2479675" h="619125">
                <a:moveTo>
                  <a:pt x="928116" y="277658"/>
                </a:moveTo>
                <a:lnTo>
                  <a:pt x="0" y="109728"/>
                </a:lnTo>
                <a:lnTo>
                  <a:pt x="1524" y="99060"/>
                </a:lnTo>
                <a:lnTo>
                  <a:pt x="928982" y="97564"/>
                </a:lnTo>
                <a:lnTo>
                  <a:pt x="928769" y="99060"/>
                </a:lnTo>
                <a:lnTo>
                  <a:pt x="155448" y="99060"/>
                </a:lnTo>
                <a:lnTo>
                  <a:pt x="152400" y="137160"/>
                </a:lnTo>
                <a:lnTo>
                  <a:pt x="366585" y="137160"/>
                </a:lnTo>
                <a:lnTo>
                  <a:pt x="966216" y="245364"/>
                </a:lnTo>
                <a:lnTo>
                  <a:pt x="966216" y="262128"/>
                </a:lnTo>
                <a:lnTo>
                  <a:pt x="928116" y="262128"/>
                </a:lnTo>
                <a:lnTo>
                  <a:pt x="928116" y="277658"/>
                </a:lnTo>
                <a:close/>
              </a:path>
              <a:path w="2479675" h="619125">
                <a:moveTo>
                  <a:pt x="152400" y="137160"/>
                </a:moveTo>
                <a:lnTo>
                  <a:pt x="155448" y="99060"/>
                </a:lnTo>
                <a:lnTo>
                  <a:pt x="364381" y="136762"/>
                </a:lnTo>
                <a:lnTo>
                  <a:pt x="152400" y="137160"/>
                </a:lnTo>
                <a:close/>
              </a:path>
              <a:path w="2479675" h="619125">
                <a:moveTo>
                  <a:pt x="364381" y="136762"/>
                </a:moveTo>
                <a:lnTo>
                  <a:pt x="155448" y="99060"/>
                </a:lnTo>
                <a:lnTo>
                  <a:pt x="928769" y="99060"/>
                </a:lnTo>
                <a:lnTo>
                  <a:pt x="928116" y="103632"/>
                </a:lnTo>
                <a:lnTo>
                  <a:pt x="928116" y="115824"/>
                </a:lnTo>
                <a:lnTo>
                  <a:pt x="965734" y="115824"/>
                </a:lnTo>
                <a:lnTo>
                  <a:pt x="964692" y="135636"/>
                </a:lnTo>
                <a:lnTo>
                  <a:pt x="364381" y="136762"/>
                </a:lnTo>
                <a:close/>
              </a:path>
              <a:path w="2479675" h="619125">
                <a:moveTo>
                  <a:pt x="967740" y="102108"/>
                </a:moveTo>
                <a:lnTo>
                  <a:pt x="967740" y="99060"/>
                </a:lnTo>
                <a:lnTo>
                  <a:pt x="968248" y="99060"/>
                </a:lnTo>
                <a:lnTo>
                  <a:pt x="967740" y="102108"/>
                </a:lnTo>
                <a:close/>
              </a:path>
              <a:path w="2479675" h="619125">
                <a:moveTo>
                  <a:pt x="2439924" y="109728"/>
                </a:moveTo>
                <a:lnTo>
                  <a:pt x="2438400" y="99060"/>
                </a:lnTo>
                <a:lnTo>
                  <a:pt x="2439924" y="102108"/>
                </a:lnTo>
                <a:lnTo>
                  <a:pt x="2477806" y="102108"/>
                </a:lnTo>
                <a:lnTo>
                  <a:pt x="2478024" y="103632"/>
                </a:lnTo>
                <a:lnTo>
                  <a:pt x="2478405" y="106680"/>
                </a:lnTo>
                <a:lnTo>
                  <a:pt x="2439924" y="106680"/>
                </a:lnTo>
                <a:lnTo>
                  <a:pt x="2439924" y="109728"/>
                </a:lnTo>
                <a:close/>
              </a:path>
              <a:path w="2479675" h="619125">
                <a:moveTo>
                  <a:pt x="966216" y="109728"/>
                </a:moveTo>
                <a:lnTo>
                  <a:pt x="966216" y="106680"/>
                </a:lnTo>
                <a:lnTo>
                  <a:pt x="966651" y="106680"/>
                </a:lnTo>
                <a:lnTo>
                  <a:pt x="966216" y="109728"/>
                </a:lnTo>
                <a:close/>
              </a:path>
              <a:path w="2479675" h="619125">
                <a:moveTo>
                  <a:pt x="2441448" y="117348"/>
                </a:moveTo>
                <a:lnTo>
                  <a:pt x="2439924" y="106680"/>
                </a:lnTo>
                <a:lnTo>
                  <a:pt x="2478405" y="106680"/>
                </a:lnTo>
                <a:lnTo>
                  <a:pt x="2479548" y="115824"/>
                </a:lnTo>
                <a:lnTo>
                  <a:pt x="2441448" y="115824"/>
                </a:lnTo>
                <a:lnTo>
                  <a:pt x="2441448" y="117348"/>
                </a:lnTo>
                <a:close/>
              </a:path>
              <a:path w="2479675" h="619125">
                <a:moveTo>
                  <a:pt x="2478459" y="512064"/>
                </a:moveTo>
                <a:lnTo>
                  <a:pt x="2439924" y="512064"/>
                </a:lnTo>
                <a:lnTo>
                  <a:pt x="2441448" y="502920"/>
                </a:lnTo>
                <a:lnTo>
                  <a:pt x="2441448" y="115824"/>
                </a:lnTo>
                <a:lnTo>
                  <a:pt x="2479548" y="115824"/>
                </a:lnTo>
                <a:lnTo>
                  <a:pt x="2479548" y="504444"/>
                </a:lnTo>
                <a:lnTo>
                  <a:pt x="2478459" y="512064"/>
                </a:lnTo>
                <a:close/>
              </a:path>
              <a:path w="2479675" h="619125">
                <a:moveTo>
                  <a:pt x="366585" y="137160"/>
                </a:moveTo>
                <a:lnTo>
                  <a:pt x="152400" y="137160"/>
                </a:lnTo>
                <a:lnTo>
                  <a:pt x="364381" y="136762"/>
                </a:lnTo>
                <a:lnTo>
                  <a:pt x="366585" y="137160"/>
                </a:lnTo>
                <a:close/>
              </a:path>
              <a:path w="2479675" h="619125">
                <a:moveTo>
                  <a:pt x="943356" y="280416"/>
                </a:moveTo>
                <a:lnTo>
                  <a:pt x="928116" y="277658"/>
                </a:lnTo>
                <a:lnTo>
                  <a:pt x="928116" y="262128"/>
                </a:lnTo>
                <a:lnTo>
                  <a:pt x="943356" y="280416"/>
                </a:lnTo>
                <a:close/>
              </a:path>
              <a:path w="2479675" h="619125">
                <a:moveTo>
                  <a:pt x="966216" y="280416"/>
                </a:moveTo>
                <a:lnTo>
                  <a:pt x="943356" y="280416"/>
                </a:lnTo>
                <a:lnTo>
                  <a:pt x="928116" y="262128"/>
                </a:lnTo>
                <a:lnTo>
                  <a:pt x="966216" y="262128"/>
                </a:lnTo>
                <a:lnTo>
                  <a:pt x="966216" y="280416"/>
                </a:lnTo>
                <a:close/>
              </a:path>
              <a:path w="2479675" h="619125">
                <a:moveTo>
                  <a:pt x="2374391" y="618744"/>
                </a:moveTo>
                <a:lnTo>
                  <a:pt x="1031748" y="618744"/>
                </a:lnTo>
                <a:lnTo>
                  <a:pt x="1021080" y="617220"/>
                </a:lnTo>
                <a:lnTo>
                  <a:pt x="978408" y="598931"/>
                </a:lnTo>
                <a:lnTo>
                  <a:pt x="941832" y="559308"/>
                </a:lnTo>
                <a:lnTo>
                  <a:pt x="928116" y="515112"/>
                </a:lnTo>
                <a:lnTo>
                  <a:pt x="928116" y="277658"/>
                </a:lnTo>
                <a:lnTo>
                  <a:pt x="943356" y="280416"/>
                </a:lnTo>
                <a:lnTo>
                  <a:pt x="966216" y="280416"/>
                </a:lnTo>
                <a:lnTo>
                  <a:pt x="966216" y="512064"/>
                </a:lnTo>
                <a:lnTo>
                  <a:pt x="966470" y="512064"/>
                </a:lnTo>
                <a:lnTo>
                  <a:pt x="967740" y="519684"/>
                </a:lnTo>
                <a:lnTo>
                  <a:pt x="967994" y="519684"/>
                </a:lnTo>
                <a:lnTo>
                  <a:pt x="969264" y="527303"/>
                </a:lnTo>
                <a:lnTo>
                  <a:pt x="969772" y="527303"/>
                </a:lnTo>
                <a:lnTo>
                  <a:pt x="972312" y="534923"/>
                </a:lnTo>
                <a:lnTo>
                  <a:pt x="972921" y="534923"/>
                </a:lnTo>
                <a:lnTo>
                  <a:pt x="975360" y="541020"/>
                </a:lnTo>
                <a:lnTo>
                  <a:pt x="976274" y="541020"/>
                </a:lnTo>
                <a:lnTo>
                  <a:pt x="979932" y="547116"/>
                </a:lnTo>
                <a:lnTo>
                  <a:pt x="978408" y="547116"/>
                </a:lnTo>
                <a:lnTo>
                  <a:pt x="982980" y="551688"/>
                </a:lnTo>
                <a:lnTo>
                  <a:pt x="987856" y="557784"/>
                </a:lnTo>
                <a:lnTo>
                  <a:pt x="987552" y="557784"/>
                </a:lnTo>
                <a:lnTo>
                  <a:pt x="989076" y="559308"/>
                </a:lnTo>
                <a:lnTo>
                  <a:pt x="989457" y="559308"/>
                </a:lnTo>
                <a:lnTo>
                  <a:pt x="995172" y="563879"/>
                </a:lnTo>
                <a:lnTo>
                  <a:pt x="995553" y="563879"/>
                </a:lnTo>
                <a:lnTo>
                  <a:pt x="1001268" y="568451"/>
                </a:lnTo>
                <a:lnTo>
                  <a:pt x="1001649" y="568451"/>
                </a:lnTo>
                <a:lnTo>
                  <a:pt x="1007364" y="573023"/>
                </a:lnTo>
                <a:lnTo>
                  <a:pt x="1008887" y="573023"/>
                </a:lnTo>
                <a:lnTo>
                  <a:pt x="1011936" y="574548"/>
                </a:lnTo>
                <a:lnTo>
                  <a:pt x="1014984" y="576072"/>
                </a:lnTo>
                <a:lnTo>
                  <a:pt x="1016508" y="576072"/>
                </a:lnTo>
                <a:lnTo>
                  <a:pt x="1021080" y="577596"/>
                </a:lnTo>
                <a:lnTo>
                  <a:pt x="1019556" y="577596"/>
                </a:lnTo>
                <a:lnTo>
                  <a:pt x="1028700" y="580644"/>
                </a:lnTo>
                <a:lnTo>
                  <a:pt x="2449068" y="580644"/>
                </a:lnTo>
                <a:lnTo>
                  <a:pt x="2436875" y="592836"/>
                </a:lnTo>
                <a:lnTo>
                  <a:pt x="2418587" y="605027"/>
                </a:lnTo>
                <a:lnTo>
                  <a:pt x="2397252" y="614172"/>
                </a:lnTo>
                <a:lnTo>
                  <a:pt x="2386583" y="617220"/>
                </a:lnTo>
                <a:lnTo>
                  <a:pt x="2374391" y="618744"/>
                </a:lnTo>
                <a:close/>
              </a:path>
              <a:path w="2479675" h="619125">
                <a:moveTo>
                  <a:pt x="966470" y="512064"/>
                </a:moveTo>
                <a:lnTo>
                  <a:pt x="966216" y="512064"/>
                </a:lnTo>
                <a:lnTo>
                  <a:pt x="966216" y="510540"/>
                </a:lnTo>
                <a:lnTo>
                  <a:pt x="966470" y="512064"/>
                </a:lnTo>
                <a:close/>
              </a:path>
              <a:path w="2479675" h="619125">
                <a:moveTo>
                  <a:pt x="2438400" y="519684"/>
                </a:moveTo>
                <a:lnTo>
                  <a:pt x="2439924" y="510540"/>
                </a:lnTo>
                <a:lnTo>
                  <a:pt x="2439924" y="512064"/>
                </a:lnTo>
                <a:lnTo>
                  <a:pt x="2478459" y="512064"/>
                </a:lnTo>
                <a:lnTo>
                  <a:pt x="2478024" y="515112"/>
                </a:lnTo>
                <a:lnTo>
                  <a:pt x="2477643" y="518160"/>
                </a:lnTo>
                <a:lnTo>
                  <a:pt x="2439924" y="518160"/>
                </a:lnTo>
                <a:lnTo>
                  <a:pt x="2438400" y="519684"/>
                </a:lnTo>
                <a:close/>
              </a:path>
              <a:path w="2479675" h="619125">
                <a:moveTo>
                  <a:pt x="967994" y="519684"/>
                </a:moveTo>
                <a:lnTo>
                  <a:pt x="967740" y="519684"/>
                </a:lnTo>
                <a:lnTo>
                  <a:pt x="967740" y="518160"/>
                </a:lnTo>
                <a:lnTo>
                  <a:pt x="967994" y="519684"/>
                </a:lnTo>
                <a:close/>
              </a:path>
              <a:path w="2479675" h="619125">
                <a:moveTo>
                  <a:pt x="2476500" y="527303"/>
                </a:moveTo>
                <a:lnTo>
                  <a:pt x="2436875" y="527303"/>
                </a:lnTo>
                <a:lnTo>
                  <a:pt x="2439924" y="518160"/>
                </a:lnTo>
                <a:lnTo>
                  <a:pt x="2477643" y="518160"/>
                </a:lnTo>
                <a:lnTo>
                  <a:pt x="2476500" y="527303"/>
                </a:lnTo>
                <a:close/>
              </a:path>
              <a:path w="2479675" h="619125">
                <a:moveTo>
                  <a:pt x="969772" y="527303"/>
                </a:moveTo>
                <a:lnTo>
                  <a:pt x="969264" y="527303"/>
                </a:lnTo>
                <a:lnTo>
                  <a:pt x="969264" y="525779"/>
                </a:lnTo>
                <a:lnTo>
                  <a:pt x="969772" y="527303"/>
                </a:lnTo>
                <a:close/>
              </a:path>
              <a:path w="2479675" h="619125">
                <a:moveTo>
                  <a:pt x="2433828" y="534923"/>
                </a:moveTo>
                <a:lnTo>
                  <a:pt x="2436875" y="525779"/>
                </a:lnTo>
                <a:lnTo>
                  <a:pt x="2436875" y="527303"/>
                </a:lnTo>
                <a:lnTo>
                  <a:pt x="2476500" y="527303"/>
                </a:lnTo>
                <a:lnTo>
                  <a:pt x="2474758" y="533399"/>
                </a:lnTo>
                <a:lnTo>
                  <a:pt x="2435352" y="533399"/>
                </a:lnTo>
                <a:lnTo>
                  <a:pt x="2433828" y="534923"/>
                </a:lnTo>
                <a:close/>
              </a:path>
              <a:path w="2479675" h="619125">
                <a:moveTo>
                  <a:pt x="972921" y="534923"/>
                </a:moveTo>
                <a:lnTo>
                  <a:pt x="972312" y="534923"/>
                </a:lnTo>
                <a:lnTo>
                  <a:pt x="972312" y="533399"/>
                </a:lnTo>
                <a:lnTo>
                  <a:pt x="972921" y="534923"/>
                </a:lnTo>
                <a:close/>
              </a:path>
              <a:path w="2479675" h="619125">
                <a:moveTo>
                  <a:pt x="2430779" y="541020"/>
                </a:moveTo>
                <a:lnTo>
                  <a:pt x="2435352" y="533399"/>
                </a:lnTo>
                <a:lnTo>
                  <a:pt x="2474758" y="533399"/>
                </a:lnTo>
                <a:lnTo>
                  <a:pt x="2473016" y="539496"/>
                </a:lnTo>
                <a:lnTo>
                  <a:pt x="2432304" y="539496"/>
                </a:lnTo>
                <a:lnTo>
                  <a:pt x="2430779" y="541020"/>
                </a:lnTo>
                <a:close/>
              </a:path>
              <a:path w="2479675" h="619125">
                <a:moveTo>
                  <a:pt x="976274" y="541020"/>
                </a:moveTo>
                <a:lnTo>
                  <a:pt x="975360" y="541020"/>
                </a:lnTo>
                <a:lnTo>
                  <a:pt x="975360" y="539496"/>
                </a:lnTo>
                <a:lnTo>
                  <a:pt x="976274" y="541020"/>
                </a:lnTo>
                <a:close/>
              </a:path>
              <a:path w="2479675" h="619125">
                <a:moveTo>
                  <a:pt x="2467791" y="553212"/>
                </a:moveTo>
                <a:lnTo>
                  <a:pt x="2423159" y="553212"/>
                </a:lnTo>
                <a:lnTo>
                  <a:pt x="2427732" y="547116"/>
                </a:lnTo>
                <a:lnTo>
                  <a:pt x="2432304" y="539496"/>
                </a:lnTo>
                <a:lnTo>
                  <a:pt x="2473016" y="539496"/>
                </a:lnTo>
                <a:lnTo>
                  <a:pt x="2470404" y="548640"/>
                </a:lnTo>
                <a:lnTo>
                  <a:pt x="2467791" y="553212"/>
                </a:lnTo>
                <a:close/>
              </a:path>
              <a:path w="2479675" h="619125">
                <a:moveTo>
                  <a:pt x="2417063" y="559308"/>
                </a:moveTo>
                <a:lnTo>
                  <a:pt x="2423159" y="551688"/>
                </a:lnTo>
                <a:lnTo>
                  <a:pt x="2423159" y="553212"/>
                </a:lnTo>
                <a:lnTo>
                  <a:pt x="2467791" y="553212"/>
                </a:lnTo>
                <a:lnTo>
                  <a:pt x="2465178" y="557784"/>
                </a:lnTo>
                <a:lnTo>
                  <a:pt x="2418587" y="557784"/>
                </a:lnTo>
                <a:lnTo>
                  <a:pt x="2417063" y="559308"/>
                </a:lnTo>
                <a:close/>
              </a:path>
              <a:path w="2479675" h="619125">
                <a:moveTo>
                  <a:pt x="989076" y="559308"/>
                </a:moveTo>
                <a:lnTo>
                  <a:pt x="987552" y="557784"/>
                </a:lnTo>
                <a:lnTo>
                  <a:pt x="988398" y="558461"/>
                </a:lnTo>
                <a:lnTo>
                  <a:pt x="989076" y="559308"/>
                </a:lnTo>
                <a:close/>
              </a:path>
              <a:path w="2479675" h="619125">
                <a:moveTo>
                  <a:pt x="988398" y="558461"/>
                </a:moveTo>
                <a:lnTo>
                  <a:pt x="987552" y="557784"/>
                </a:lnTo>
                <a:lnTo>
                  <a:pt x="987856" y="557784"/>
                </a:lnTo>
                <a:lnTo>
                  <a:pt x="988398" y="558461"/>
                </a:lnTo>
                <a:close/>
              </a:path>
              <a:path w="2479675" h="619125">
                <a:moveTo>
                  <a:pt x="2462022" y="563879"/>
                </a:moveTo>
                <a:lnTo>
                  <a:pt x="2412491" y="563879"/>
                </a:lnTo>
                <a:lnTo>
                  <a:pt x="2414016" y="562355"/>
                </a:lnTo>
                <a:lnTo>
                  <a:pt x="2418587" y="557784"/>
                </a:lnTo>
                <a:lnTo>
                  <a:pt x="2465178" y="557784"/>
                </a:lnTo>
                <a:lnTo>
                  <a:pt x="2464308" y="559308"/>
                </a:lnTo>
                <a:lnTo>
                  <a:pt x="2462022" y="563879"/>
                </a:lnTo>
                <a:close/>
              </a:path>
              <a:path w="2479675" h="619125">
                <a:moveTo>
                  <a:pt x="989457" y="559308"/>
                </a:moveTo>
                <a:lnTo>
                  <a:pt x="989076" y="559308"/>
                </a:lnTo>
                <a:lnTo>
                  <a:pt x="988398" y="558461"/>
                </a:lnTo>
                <a:lnTo>
                  <a:pt x="989457" y="559308"/>
                </a:lnTo>
                <a:close/>
              </a:path>
              <a:path w="2479675" h="619125">
                <a:moveTo>
                  <a:pt x="995553" y="563879"/>
                </a:moveTo>
                <a:lnTo>
                  <a:pt x="995172" y="563879"/>
                </a:lnTo>
                <a:lnTo>
                  <a:pt x="993648" y="562355"/>
                </a:lnTo>
                <a:lnTo>
                  <a:pt x="995553" y="563879"/>
                </a:lnTo>
                <a:close/>
              </a:path>
              <a:path w="2479675" h="619125">
                <a:moveTo>
                  <a:pt x="2414015" y="562356"/>
                </a:moveTo>
                <a:close/>
              </a:path>
              <a:path w="2479675" h="619125">
                <a:moveTo>
                  <a:pt x="2459736" y="568451"/>
                </a:moveTo>
                <a:lnTo>
                  <a:pt x="2406396" y="568451"/>
                </a:lnTo>
                <a:lnTo>
                  <a:pt x="2414015" y="562356"/>
                </a:lnTo>
                <a:lnTo>
                  <a:pt x="2412491" y="563879"/>
                </a:lnTo>
                <a:lnTo>
                  <a:pt x="2462022" y="563879"/>
                </a:lnTo>
                <a:lnTo>
                  <a:pt x="2459736" y="568451"/>
                </a:lnTo>
                <a:close/>
              </a:path>
              <a:path w="2479675" h="619125">
                <a:moveTo>
                  <a:pt x="1001649" y="568451"/>
                </a:moveTo>
                <a:lnTo>
                  <a:pt x="1001268" y="568451"/>
                </a:lnTo>
                <a:lnTo>
                  <a:pt x="999744" y="566927"/>
                </a:lnTo>
                <a:lnTo>
                  <a:pt x="1001649" y="568451"/>
                </a:lnTo>
                <a:close/>
              </a:path>
              <a:path w="2479675" h="619125">
                <a:moveTo>
                  <a:pt x="2455926" y="573023"/>
                </a:moveTo>
                <a:lnTo>
                  <a:pt x="2398775" y="573023"/>
                </a:lnTo>
                <a:lnTo>
                  <a:pt x="2407920" y="566927"/>
                </a:lnTo>
                <a:lnTo>
                  <a:pt x="2406396" y="568451"/>
                </a:lnTo>
                <a:lnTo>
                  <a:pt x="2459736" y="568451"/>
                </a:lnTo>
                <a:lnTo>
                  <a:pt x="2455926" y="573023"/>
                </a:lnTo>
                <a:close/>
              </a:path>
              <a:path w="2479675" h="619125">
                <a:moveTo>
                  <a:pt x="1008887" y="573023"/>
                </a:moveTo>
                <a:lnTo>
                  <a:pt x="1007364" y="573023"/>
                </a:lnTo>
                <a:lnTo>
                  <a:pt x="1005840" y="571499"/>
                </a:lnTo>
                <a:lnTo>
                  <a:pt x="1008887" y="573023"/>
                </a:lnTo>
                <a:close/>
              </a:path>
              <a:path w="2479675" h="619125">
                <a:moveTo>
                  <a:pt x="2453386" y="576072"/>
                </a:moveTo>
                <a:lnTo>
                  <a:pt x="2392679" y="576072"/>
                </a:lnTo>
                <a:lnTo>
                  <a:pt x="2400300" y="571499"/>
                </a:lnTo>
                <a:lnTo>
                  <a:pt x="2398775" y="573023"/>
                </a:lnTo>
                <a:lnTo>
                  <a:pt x="2455926" y="573023"/>
                </a:lnTo>
                <a:lnTo>
                  <a:pt x="2453386" y="576072"/>
                </a:lnTo>
                <a:close/>
              </a:path>
              <a:path w="2479675" h="619125">
                <a:moveTo>
                  <a:pt x="2449068" y="580644"/>
                </a:moveTo>
                <a:lnTo>
                  <a:pt x="2377440" y="580644"/>
                </a:lnTo>
                <a:lnTo>
                  <a:pt x="2386583" y="577596"/>
                </a:lnTo>
                <a:lnTo>
                  <a:pt x="2385059" y="577596"/>
                </a:lnTo>
                <a:lnTo>
                  <a:pt x="2394204" y="574548"/>
                </a:lnTo>
                <a:lnTo>
                  <a:pt x="2392679" y="576072"/>
                </a:lnTo>
                <a:lnTo>
                  <a:pt x="2453386" y="576072"/>
                </a:lnTo>
                <a:lnTo>
                  <a:pt x="2452116" y="577596"/>
                </a:lnTo>
                <a:lnTo>
                  <a:pt x="2449068" y="580644"/>
                </a:lnTo>
                <a:close/>
              </a:path>
              <a:path w="2479675" h="619125">
                <a:moveTo>
                  <a:pt x="1016508" y="576072"/>
                </a:moveTo>
                <a:lnTo>
                  <a:pt x="1014984" y="576072"/>
                </a:lnTo>
                <a:lnTo>
                  <a:pt x="1011936" y="574548"/>
                </a:lnTo>
                <a:lnTo>
                  <a:pt x="1016508" y="576072"/>
                </a:lnTo>
                <a:close/>
              </a:path>
              <a:path w="2479675" h="619125">
                <a:moveTo>
                  <a:pt x="1036320" y="580644"/>
                </a:moveTo>
                <a:lnTo>
                  <a:pt x="1028700" y="580644"/>
                </a:lnTo>
                <a:lnTo>
                  <a:pt x="1027176" y="579120"/>
                </a:lnTo>
                <a:lnTo>
                  <a:pt x="1036320" y="580644"/>
                </a:lnTo>
                <a:close/>
              </a:path>
              <a:path w="2479675" h="619125">
                <a:moveTo>
                  <a:pt x="2377440" y="580644"/>
                </a:moveTo>
                <a:lnTo>
                  <a:pt x="2369820" y="580644"/>
                </a:lnTo>
                <a:lnTo>
                  <a:pt x="2378963" y="579120"/>
                </a:lnTo>
                <a:lnTo>
                  <a:pt x="2377440" y="5806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46342" y="3283761"/>
            <a:ext cx="114998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baseline="-21021" sz="2775" spc="179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800" spc="1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86200" y="2860548"/>
            <a:ext cx="1595755" cy="3656329"/>
          </a:xfrm>
          <a:custGeom>
            <a:avLst/>
            <a:gdLst/>
            <a:ahLst/>
            <a:cxnLst/>
            <a:rect l="l" t="t" r="r" b="b"/>
            <a:pathLst>
              <a:path w="1595754" h="3656329">
                <a:moveTo>
                  <a:pt x="1595628" y="4571"/>
                </a:moveTo>
                <a:lnTo>
                  <a:pt x="1559051" y="4571"/>
                </a:lnTo>
                <a:lnTo>
                  <a:pt x="1558965" y="4399"/>
                </a:lnTo>
                <a:lnTo>
                  <a:pt x="1595628" y="0"/>
                </a:lnTo>
                <a:lnTo>
                  <a:pt x="1595628" y="4571"/>
                </a:lnTo>
                <a:close/>
              </a:path>
              <a:path w="1595754" h="3656329">
                <a:moveTo>
                  <a:pt x="1557528" y="4571"/>
                </a:moveTo>
                <a:lnTo>
                  <a:pt x="1557528" y="1524"/>
                </a:lnTo>
                <a:lnTo>
                  <a:pt x="1558965" y="4399"/>
                </a:lnTo>
                <a:lnTo>
                  <a:pt x="1557528" y="4571"/>
                </a:lnTo>
                <a:close/>
              </a:path>
              <a:path w="1595754" h="3656329">
                <a:moveTo>
                  <a:pt x="3048" y="3656075"/>
                </a:moveTo>
                <a:lnTo>
                  <a:pt x="0" y="3617975"/>
                </a:lnTo>
                <a:lnTo>
                  <a:pt x="595883" y="3579875"/>
                </a:lnTo>
                <a:lnTo>
                  <a:pt x="608075" y="3579875"/>
                </a:lnTo>
                <a:lnTo>
                  <a:pt x="621791" y="3578351"/>
                </a:lnTo>
                <a:lnTo>
                  <a:pt x="632459" y="3576828"/>
                </a:lnTo>
                <a:lnTo>
                  <a:pt x="653796" y="3576828"/>
                </a:lnTo>
                <a:lnTo>
                  <a:pt x="664464" y="3575303"/>
                </a:lnTo>
                <a:lnTo>
                  <a:pt x="726948" y="3575303"/>
                </a:lnTo>
                <a:lnTo>
                  <a:pt x="739140" y="3573780"/>
                </a:lnTo>
                <a:lnTo>
                  <a:pt x="749808" y="3573780"/>
                </a:lnTo>
                <a:lnTo>
                  <a:pt x="771143" y="3567683"/>
                </a:lnTo>
                <a:lnTo>
                  <a:pt x="781811" y="3563112"/>
                </a:lnTo>
                <a:lnTo>
                  <a:pt x="792480" y="3557016"/>
                </a:lnTo>
                <a:lnTo>
                  <a:pt x="806196" y="3549396"/>
                </a:lnTo>
                <a:lnTo>
                  <a:pt x="812291" y="3544823"/>
                </a:lnTo>
                <a:lnTo>
                  <a:pt x="819911" y="3540251"/>
                </a:lnTo>
                <a:lnTo>
                  <a:pt x="829056" y="3534155"/>
                </a:lnTo>
                <a:lnTo>
                  <a:pt x="836675" y="3526535"/>
                </a:lnTo>
                <a:lnTo>
                  <a:pt x="854964" y="3512819"/>
                </a:lnTo>
                <a:lnTo>
                  <a:pt x="874775" y="3497580"/>
                </a:lnTo>
                <a:lnTo>
                  <a:pt x="896111" y="3482339"/>
                </a:lnTo>
                <a:lnTo>
                  <a:pt x="915924" y="3467100"/>
                </a:lnTo>
                <a:lnTo>
                  <a:pt x="937259" y="3448812"/>
                </a:lnTo>
                <a:lnTo>
                  <a:pt x="958596" y="3432048"/>
                </a:lnTo>
                <a:lnTo>
                  <a:pt x="1001267" y="3390900"/>
                </a:lnTo>
                <a:lnTo>
                  <a:pt x="1033271" y="3355848"/>
                </a:lnTo>
                <a:lnTo>
                  <a:pt x="1043939" y="3342132"/>
                </a:lnTo>
                <a:lnTo>
                  <a:pt x="1054607" y="3329939"/>
                </a:lnTo>
                <a:lnTo>
                  <a:pt x="1063751" y="3314700"/>
                </a:lnTo>
                <a:lnTo>
                  <a:pt x="1074419" y="3300983"/>
                </a:lnTo>
                <a:lnTo>
                  <a:pt x="1085087" y="3285744"/>
                </a:lnTo>
                <a:lnTo>
                  <a:pt x="1094232" y="3268980"/>
                </a:lnTo>
                <a:lnTo>
                  <a:pt x="1104900" y="3252216"/>
                </a:lnTo>
                <a:lnTo>
                  <a:pt x="1114044" y="3235451"/>
                </a:lnTo>
                <a:lnTo>
                  <a:pt x="1124712" y="3217164"/>
                </a:lnTo>
                <a:lnTo>
                  <a:pt x="1152144" y="3157728"/>
                </a:lnTo>
                <a:lnTo>
                  <a:pt x="1159764" y="3134867"/>
                </a:lnTo>
                <a:lnTo>
                  <a:pt x="1168907" y="3112007"/>
                </a:lnTo>
                <a:lnTo>
                  <a:pt x="1178051" y="3087623"/>
                </a:lnTo>
                <a:lnTo>
                  <a:pt x="1185671" y="3063239"/>
                </a:lnTo>
                <a:lnTo>
                  <a:pt x="1203960" y="3008375"/>
                </a:lnTo>
                <a:lnTo>
                  <a:pt x="1211580" y="2979419"/>
                </a:lnTo>
                <a:lnTo>
                  <a:pt x="1220723" y="2948939"/>
                </a:lnTo>
                <a:lnTo>
                  <a:pt x="1228344" y="2918459"/>
                </a:lnTo>
                <a:lnTo>
                  <a:pt x="1237487" y="2886455"/>
                </a:lnTo>
                <a:lnTo>
                  <a:pt x="1252728" y="2822448"/>
                </a:lnTo>
                <a:lnTo>
                  <a:pt x="1260348" y="2787396"/>
                </a:lnTo>
                <a:lnTo>
                  <a:pt x="1277112" y="2718816"/>
                </a:lnTo>
                <a:lnTo>
                  <a:pt x="1292351" y="2648712"/>
                </a:lnTo>
                <a:lnTo>
                  <a:pt x="1306067" y="2577083"/>
                </a:lnTo>
                <a:lnTo>
                  <a:pt x="1321307" y="2505455"/>
                </a:lnTo>
                <a:lnTo>
                  <a:pt x="1335023" y="2432303"/>
                </a:lnTo>
                <a:lnTo>
                  <a:pt x="1348739" y="2360675"/>
                </a:lnTo>
                <a:lnTo>
                  <a:pt x="1360932" y="2290571"/>
                </a:lnTo>
                <a:lnTo>
                  <a:pt x="1373123" y="2221991"/>
                </a:lnTo>
                <a:lnTo>
                  <a:pt x="1379219" y="2188464"/>
                </a:lnTo>
                <a:lnTo>
                  <a:pt x="1383792" y="2154935"/>
                </a:lnTo>
                <a:lnTo>
                  <a:pt x="1389887" y="2122932"/>
                </a:lnTo>
                <a:lnTo>
                  <a:pt x="1394460" y="2090928"/>
                </a:lnTo>
                <a:lnTo>
                  <a:pt x="1412748" y="1969008"/>
                </a:lnTo>
                <a:lnTo>
                  <a:pt x="1427987" y="1853183"/>
                </a:lnTo>
                <a:lnTo>
                  <a:pt x="1440180" y="1737359"/>
                </a:lnTo>
                <a:lnTo>
                  <a:pt x="1450848" y="1624583"/>
                </a:lnTo>
                <a:lnTo>
                  <a:pt x="1455419" y="1566671"/>
                </a:lnTo>
                <a:lnTo>
                  <a:pt x="1459992" y="1510283"/>
                </a:lnTo>
                <a:lnTo>
                  <a:pt x="1464564" y="1450848"/>
                </a:lnTo>
                <a:lnTo>
                  <a:pt x="1469135" y="1392935"/>
                </a:lnTo>
                <a:lnTo>
                  <a:pt x="1473707" y="1331975"/>
                </a:lnTo>
                <a:lnTo>
                  <a:pt x="1476755" y="1271016"/>
                </a:lnTo>
                <a:lnTo>
                  <a:pt x="1482851" y="1208532"/>
                </a:lnTo>
                <a:lnTo>
                  <a:pt x="1487423" y="1144524"/>
                </a:lnTo>
                <a:lnTo>
                  <a:pt x="1488948" y="1127759"/>
                </a:lnTo>
                <a:lnTo>
                  <a:pt x="1488948" y="1109471"/>
                </a:lnTo>
                <a:lnTo>
                  <a:pt x="1490471" y="1092708"/>
                </a:lnTo>
                <a:lnTo>
                  <a:pt x="1491996" y="1072895"/>
                </a:lnTo>
                <a:lnTo>
                  <a:pt x="1495044" y="1034795"/>
                </a:lnTo>
                <a:lnTo>
                  <a:pt x="1498092" y="995171"/>
                </a:lnTo>
                <a:lnTo>
                  <a:pt x="1504187" y="909827"/>
                </a:lnTo>
                <a:lnTo>
                  <a:pt x="1513332" y="772667"/>
                </a:lnTo>
                <a:lnTo>
                  <a:pt x="1516380" y="725424"/>
                </a:lnTo>
                <a:lnTo>
                  <a:pt x="1522476" y="629411"/>
                </a:lnTo>
                <a:lnTo>
                  <a:pt x="1527048" y="534924"/>
                </a:lnTo>
                <a:lnTo>
                  <a:pt x="1536192" y="397763"/>
                </a:lnTo>
                <a:lnTo>
                  <a:pt x="1537716" y="355091"/>
                </a:lnTo>
                <a:lnTo>
                  <a:pt x="1540764" y="312419"/>
                </a:lnTo>
                <a:lnTo>
                  <a:pt x="1543812" y="272795"/>
                </a:lnTo>
                <a:lnTo>
                  <a:pt x="1545335" y="233171"/>
                </a:lnTo>
                <a:lnTo>
                  <a:pt x="1546860" y="214883"/>
                </a:lnTo>
                <a:lnTo>
                  <a:pt x="1546860" y="196595"/>
                </a:lnTo>
                <a:lnTo>
                  <a:pt x="1549907" y="163067"/>
                </a:lnTo>
                <a:lnTo>
                  <a:pt x="1549907" y="147827"/>
                </a:lnTo>
                <a:lnTo>
                  <a:pt x="1551432" y="132587"/>
                </a:lnTo>
                <a:lnTo>
                  <a:pt x="1551432" y="117348"/>
                </a:lnTo>
                <a:lnTo>
                  <a:pt x="1552955" y="103632"/>
                </a:lnTo>
                <a:lnTo>
                  <a:pt x="1552955" y="89916"/>
                </a:lnTo>
                <a:lnTo>
                  <a:pt x="1554480" y="77724"/>
                </a:lnTo>
                <a:lnTo>
                  <a:pt x="1554480" y="65532"/>
                </a:lnTo>
                <a:lnTo>
                  <a:pt x="1556003" y="54863"/>
                </a:lnTo>
                <a:lnTo>
                  <a:pt x="1556003" y="36575"/>
                </a:lnTo>
                <a:lnTo>
                  <a:pt x="1557528" y="28955"/>
                </a:lnTo>
                <a:lnTo>
                  <a:pt x="1557528" y="4571"/>
                </a:lnTo>
                <a:lnTo>
                  <a:pt x="1558965" y="4399"/>
                </a:lnTo>
                <a:lnTo>
                  <a:pt x="1559051" y="4571"/>
                </a:lnTo>
                <a:lnTo>
                  <a:pt x="1595628" y="4571"/>
                </a:lnTo>
                <a:lnTo>
                  <a:pt x="1595628" y="30479"/>
                </a:lnTo>
                <a:lnTo>
                  <a:pt x="1594103" y="38100"/>
                </a:lnTo>
                <a:lnTo>
                  <a:pt x="1594103" y="57911"/>
                </a:lnTo>
                <a:lnTo>
                  <a:pt x="1592580" y="68579"/>
                </a:lnTo>
                <a:lnTo>
                  <a:pt x="1592580" y="79248"/>
                </a:lnTo>
                <a:lnTo>
                  <a:pt x="1591055" y="92963"/>
                </a:lnTo>
                <a:lnTo>
                  <a:pt x="1591055" y="105155"/>
                </a:lnTo>
                <a:lnTo>
                  <a:pt x="1589532" y="118871"/>
                </a:lnTo>
                <a:lnTo>
                  <a:pt x="1589532" y="134111"/>
                </a:lnTo>
                <a:lnTo>
                  <a:pt x="1588007" y="149351"/>
                </a:lnTo>
                <a:lnTo>
                  <a:pt x="1588007" y="166116"/>
                </a:lnTo>
                <a:lnTo>
                  <a:pt x="1584960" y="199643"/>
                </a:lnTo>
                <a:lnTo>
                  <a:pt x="1584960" y="217932"/>
                </a:lnTo>
                <a:lnTo>
                  <a:pt x="1583435" y="236219"/>
                </a:lnTo>
                <a:lnTo>
                  <a:pt x="1581912" y="274319"/>
                </a:lnTo>
                <a:lnTo>
                  <a:pt x="1575816" y="356616"/>
                </a:lnTo>
                <a:lnTo>
                  <a:pt x="1574292" y="400811"/>
                </a:lnTo>
                <a:lnTo>
                  <a:pt x="1571244" y="445008"/>
                </a:lnTo>
                <a:lnTo>
                  <a:pt x="1568196" y="490727"/>
                </a:lnTo>
                <a:lnTo>
                  <a:pt x="1565148" y="537971"/>
                </a:lnTo>
                <a:lnTo>
                  <a:pt x="1560576" y="632459"/>
                </a:lnTo>
                <a:lnTo>
                  <a:pt x="1548383" y="821435"/>
                </a:lnTo>
                <a:lnTo>
                  <a:pt x="1545335" y="867155"/>
                </a:lnTo>
                <a:lnTo>
                  <a:pt x="1539239" y="955548"/>
                </a:lnTo>
                <a:lnTo>
                  <a:pt x="1536192" y="998219"/>
                </a:lnTo>
                <a:lnTo>
                  <a:pt x="1533144" y="1037843"/>
                </a:lnTo>
                <a:lnTo>
                  <a:pt x="1530096" y="1075943"/>
                </a:lnTo>
                <a:lnTo>
                  <a:pt x="1528571" y="1095755"/>
                </a:lnTo>
                <a:lnTo>
                  <a:pt x="1527048" y="1112519"/>
                </a:lnTo>
                <a:lnTo>
                  <a:pt x="1527048" y="1130808"/>
                </a:lnTo>
                <a:lnTo>
                  <a:pt x="1525523" y="1146048"/>
                </a:lnTo>
                <a:lnTo>
                  <a:pt x="1519428" y="1211579"/>
                </a:lnTo>
                <a:lnTo>
                  <a:pt x="1514855" y="1274063"/>
                </a:lnTo>
                <a:lnTo>
                  <a:pt x="1510283" y="1335024"/>
                </a:lnTo>
                <a:lnTo>
                  <a:pt x="1507235" y="1395983"/>
                </a:lnTo>
                <a:lnTo>
                  <a:pt x="1502664" y="1453895"/>
                </a:lnTo>
                <a:lnTo>
                  <a:pt x="1498092" y="1513332"/>
                </a:lnTo>
                <a:lnTo>
                  <a:pt x="1493519" y="1569719"/>
                </a:lnTo>
                <a:lnTo>
                  <a:pt x="1488948" y="1627632"/>
                </a:lnTo>
                <a:lnTo>
                  <a:pt x="1478280" y="1741932"/>
                </a:lnTo>
                <a:lnTo>
                  <a:pt x="1466087" y="1857755"/>
                </a:lnTo>
                <a:lnTo>
                  <a:pt x="1458467" y="1915667"/>
                </a:lnTo>
                <a:lnTo>
                  <a:pt x="1450848" y="1975103"/>
                </a:lnTo>
                <a:lnTo>
                  <a:pt x="1432560" y="2097023"/>
                </a:lnTo>
                <a:lnTo>
                  <a:pt x="1426464" y="2129028"/>
                </a:lnTo>
                <a:lnTo>
                  <a:pt x="1421892" y="2161032"/>
                </a:lnTo>
                <a:lnTo>
                  <a:pt x="1409700" y="2228087"/>
                </a:lnTo>
                <a:lnTo>
                  <a:pt x="1399032" y="2298191"/>
                </a:lnTo>
                <a:lnTo>
                  <a:pt x="1385316" y="2368296"/>
                </a:lnTo>
                <a:lnTo>
                  <a:pt x="1371600" y="2439923"/>
                </a:lnTo>
                <a:lnTo>
                  <a:pt x="1357883" y="2513075"/>
                </a:lnTo>
                <a:lnTo>
                  <a:pt x="1344167" y="2584703"/>
                </a:lnTo>
                <a:lnTo>
                  <a:pt x="1313687" y="2727959"/>
                </a:lnTo>
                <a:lnTo>
                  <a:pt x="1298448" y="2796539"/>
                </a:lnTo>
                <a:lnTo>
                  <a:pt x="1289303" y="2830067"/>
                </a:lnTo>
                <a:lnTo>
                  <a:pt x="1274064" y="2897123"/>
                </a:lnTo>
                <a:lnTo>
                  <a:pt x="1264919" y="2929128"/>
                </a:lnTo>
                <a:lnTo>
                  <a:pt x="1257300" y="2959607"/>
                </a:lnTo>
                <a:lnTo>
                  <a:pt x="1248155" y="2990087"/>
                </a:lnTo>
                <a:lnTo>
                  <a:pt x="1231392" y="3048000"/>
                </a:lnTo>
                <a:lnTo>
                  <a:pt x="1213103" y="3101339"/>
                </a:lnTo>
                <a:lnTo>
                  <a:pt x="1203960" y="3125723"/>
                </a:lnTo>
                <a:lnTo>
                  <a:pt x="1196339" y="3150107"/>
                </a:lnTo>
                <a:lnTo>
                  <a:pt x="1187196" y="3171444"/>
                </a:lnTo>
                <a:lnTo>
                  <a:pt x="1178051" y="3194303"/>
                </a:lnTo>
                <a:lnTo>
                  <a:pt x="1167383" y="3214116"/>
                </a:lnTo>
                <a:lnTo>
                  <a:pt x="1158239" y="3233928"/>
                </a:lnTo>
                <a:lnTo>
                  <a:pt x="1147571" y="3253739"/>
                </a:lnTo>
                <a:lnTo>
                  <a:pt x="1126235" y="3290316"/>
                </a:lnTo>
                <a:lnTo>
                  <a:pt x="1117092" y="3307080"/>
                </a:lnTo>
                <a:lnTo>
                  <a:pt x="1106423" y="3322319"/>
                </a:lnTo>
                <a:lnTo>
                  <a:pt x="1094232" y="3337559"/>
                </a:lnTo>
                <a:lnTo>
                  <a:pt x="1083564" y="3352800"/>
                </a:lnTo>
                <a:lnTo>
                  <a:pt x="1050035" y="3393948"/>
                </a:lnTo>
                <a:lnTo>
                  <a:pt x="1005839" y="3439667"/>
                </a:lnTo>
                <a:lnTo>
                  <a:pt x="961643" y="3479291"/>
                </a:lnTo>
                <a:lnTo>
                  <a:pt x="938783" y="3496055"/>
                </a:lnTo>
                <a:lnTo>
                  <a:pt x="918972" y="3512819"/>
                </a:lnTo>
                <a:lnTo>
                  <a:pt x="897635" y="3528059"/>
                </a:lnTo>
                <a:lnTo>
                  <a:pt x="879348" y="3543300"/>
                </a:lnTo>
                <a:lnTo>
                  <a:pt x="859535" y="3557016"/>
                </a:lnTo>
                <a:lnTo>
                  <a:pt x="851916" y="3564635"/>
                </a:lnTo>
                <a:lnTo>
                  <a:pt x="833627" y="3576828"/>
                </a:lnTo>
                <a:lnTo>
                  <a:pt x="826008" y="3582923"/>
                </a:lnTo>
                <a:lnTo>
                  <a:pt x="810767" y="3592067"/>
                </a:lnTo>
                <a:lnTo>
                  <a:pt x="795527" y="3598164"/>
                </a:lnTo>
                <a:lnTo>
                  <a:pt x="781811" y="3604259"/>
                </a:lnTo>
                <a:lnTo>
                  <a:pt x="768096" y="3608832"/>
                </a:lnTo>
                <a:lnTo>
                  <a:pt x="726948" y="3613403"/>
                </a:lnTo>
                <a:lnTo>
                  <a:pt x="656843" y="3613403"/>
                </a:lnTo>
                <a:lnTo>
                  <a:pt x="646175" y="3614928"/>
                </a:lnTo>
                <a:lnTo>
                  <a:pt x="635508" y="3614928"/>
                </a:lnTo>
                <a:lnTo>
                  <a:pt x="624840" y="3616451"/>
                </a:lnTo>
                <a:lnTo>
                  <a:pt x="612648" y="3616451"/>
                </a:lnTo>
                <a:lnTo>
                  <a:pt x="598932" y="3617975"/>
                </a:lnTo>
                <a:lnTo>
                  <a:pt x="3048" y="3656075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76671" y="3826764"/>
            <a:ext cx="2542540" cy="1004569"/>
          </a:xfrm>
          <a:custGeom>
            <a:avLst/>
            <a:gdLst/>
            <a:ahLst/>
            <a:cxnLst/>
            <a:rect l="l" t="t" r="r" b="b"/>
            <a:pathLst>
              <a:path w="2542540" h="1004570">
                <a:moveTo>
                  <a:pt x="140560" y="78307"/>
                </a:moveTo>
                <a:lnTo>
                  <a:pt x="0" y="18288"/>
                </a:lnTo>
                <a:lnTo>
                  <a:pt x="6095" y="0"/>
                </a:lnTo>
                <a:lnTo>
                  <a:pt x="153575" y="43600"/>
                </a:lnTo>
                <a:lnTo>
                  <a:pt x="140560" y="78307"/>
                </a:lnTo>
                <a:close/>
              </a:path>
              <a:path w="2542540" h="1004570">
                <a:moveTo>
                  <a:pt x="161778" y="46025"/>
                </a:moveTo>
                <a:lnTo>
                  <a:pt x="153575" y="43600"/>
                </a:lnTo>
                <a:lnTo>
                  <a:pt x="153924" y="42671"/>
                </a:lnTo>
                <a:lnTo>
                  <a:pt x="161778" y="46025"/>
                </a:lnTo>
                <a:close/>
              </a:path>
              <a:path w="2542540" h="1004570">
                <a:moveTo>
                  <a:pt x="464750" y="175369"/>
                </a:moveTo>
                <a:lnTo>
                  <a:pt x="148551" y="81719"/>
                </a:lnTo>
                <a:lnTo>
                  <a:pt x="140560" y="78307"/>
                </a:lnTo>
                <a:lnTo>
                  <a:pt x="153575" y="43600"/>
                </a:lnTo>
                <a:lnTo>
                  <a:pt x="161778" y="46025"/>
                </a:lnTo>
                <a:lnTo>
                  <a:pt x="464750" y="175369"/>
                </a:lnTo>
                <a:close/>
              </a:path>
              <a:path w="2542540" h="1004570">
                <a:moveTo>
                  <a:pt x="2458212" y="495300"/>
                </a:moveTo>
                <a:lnTo>
                  <a:pt x="2450591" y="492252"/>
                </a:lnTo>
                <a:lnTo>
                  <a:pt x="1534668" y="492252"/>
                </a:lnTo>
                <a:lnTo>
                  <a:pt x="464750" y="175369"/>
                </a:lnTo>
                <a:lnTo>
                  <a:pt x="161778" y="46025"/>
                </a:lnTo>
                <a:lnTo>
                  <a:pt x="1542288" y="454152"/>
                </a:lnTo>
                <a:lnTo>
                  <a:pt x="2447544" y="454152"/>
                </a:lnTo>
                <a:lnTo>
                  <a:pt x="2496312" y="470916"/>
                </a:lnTo>
                <a:lnTo>
                  <a:pt x="2518867" y="493776"/>
                </a:lnTo>
                <a:lnTo>
                  <a:pt x="2456687" y="493776"/>
                </a:lnTo>
                <a:lnTo>
                  <a:pt x="2458212" y="495300"/>
                </a:lnTo>
                <a:close/>
              </a:path>
              <a:path w="2542540" h="1004570">
                <a:moveTo>
                  <a:pt x="148551" y="81719"/>
                </a:moveTo>
                <a:lnTo>
                  <a:pt x="140208" y="79247"/>
                </a:lnTo>
                <a:lnTo>
                  <a:pt x="140560" y="78307"/>
                </a:lnTo>
                <a:lnTo>
                  <a:pt x="148551" y="81719"/>
                </a:lnTo>
                <a:close/>
              </a:path>
              <a:path w="2542540" h="1004570">
                <a:moveTo>
                  <a:pt x="1106424" y="490728"/>
                </a:moveTo>
                <a:lnTo>
                  <a:pt x="148551" y="81719"/>
                </a:lnTo>
                <a:lnTo>
                  <a:pt x="464750" y="175369"/>
                </a:lnTo>
                <a:lnTo>
                  <a:pt x="1117763" y="454152"/>
                </a:lnTo>
                <a:lnTo>
                  <a:pt x="1114044" y="454152"/>
                </a:lnTo>
                <a:lnTo>
                  <a:pt x="1106424" y="490728"/>
                </a:lnTo>
                <a:close/>
              </a:path>
              <a:path w="2542540" h="1004570">
                <a:moveTo>
                  <a:pt x="2447544" y="1004316"/>
                </a:moveTo>
                <a:lnTo>
                  <a:pt x="906780" y="1004316"/>
                </a:lnTo>
                <a:lnTo>
                  <a:pt x="896112" y="1002792"/>
                </a:lnTo>
                <a:lnTo>
                  <a:pt x="859536" y="986027"/>
                </a:lnTo>
                <a:lnTo>
                  <a:pt x="830580" y="958596"/>
                </a:lnTo>
                <a:lnTo>
                  <a:pt x="815340" y="920496"/>
                </a:lnTo>
                <a:lnTo>
                  <a:pt x="813816" y="911351"/>
                </a:lnTo>
                <a:lnTo>
                  <a:pt x="813816" y="547116"/>
                </a:lnTo>
                <a:lnTo>
                  <a:pt x="815340" y="536448"/>
                </a:lnTo>
                <a:lnTo>
                  <a:pt x="818388" y="527304"/>
                </a:lnTo>
                <a:lnTo>
                  <a:pt x="821436" y="516636"/>
                </a:lnTo>
                <a:lnTo>
                  <a:pt x="826008" y="509016"/>
                </a:lnTo>
                <a:lnTo>
                  <a:pt x="830580" y="499872"/>
                </a:lnTo>
                <a:lnTo>
                  <a:pt x="836676" y="492252"/>
                </a:lnTo>
                <a:lnTo>
                  <a:pt x="877824" y="461772"/>
                </a:lnTo>
                <a:lnTo>
                  <a:pt x="906780" y="454152"/>
                </a:lnTo>
                <a:lnTo>
                  <a:pt x="1020765" y="454152"/>
                </a:lnTo>
                <a:lnTo>
                  <a:pt x="1106424" y="490728"/>
                </a:lnTo>
                <a:lnTo>
                  <a:pt x="1203438" y="490728"/>
                </a:lnTo>
                <a:lnTo>
                  <a:pt x="1207008" y="492252"/>
                </a:lnTo>
                <a:lnTo>
                  <a:pt x="905256" y="492252"/>
                </a:lnTo>
                <a:lnTo>
                  <a:pt x="901446" y="493776"/>
                </a:lnTo>
                <a:lnTo>
                  <a:pt x="899160" y="493776"/>
                </a:lnTo>
                <a:lnTo>
                  <a:pt x="891540" y="496824"/>
                </a:lnTo>
                <a:lnTo>
                  <a:pt x="893064" y="496824"/>
                </a:lnTo>
                <a:lnTo>
                  <a:pt x="885444" y="499872"/>
                </a:lnTo>
                <a:lnTo>
                  <a:pt x="886968" y="499872"/>
                </a:lnTo>
                <a:lnTo>
                  <a:pt x="879348" y="502920"/>
                </a:lnTo>
                <a:lnTo>
                  <a:pt x="880872" y="502920"/>
                </a:lnTo>
                <a:lnTo>
                  <a:pt x="876808" y="505968"/>
                </a:lnTo>
                <a:lnTo>
                  <a:pt x="876300" y="505968"/>
                </a:lnTo>
                <a:lnTo>
                  <a:pt x="865632" y="516636"/>
                </a:lnTo>
                <a:lnTo>
                  <a:pt x="866013" y="516636"/>
                </a:lnTo>
                <a:lnTo>
                  <a:pt x="863727" y="519684"/>
                </a:lnTo>
                <a:lnTo>
                  <a:pt x="862584" y="519684"/>
                </a:lnTo>
                <a:lnTo>
                  <a:pt x="860145" y="525780"/>
                </a:lnTo>
                <a:lnTo>
                  <a:pt x="859536" y="525780"/>
                </a:lnTo>
                <a:lnTo>
                  <a:pt x="857097" y="531876"/>
                </a:lnTo>
                <a:lnTo>
                  <a:pt x="856488" y="531876"/>
                </a:lnTo>
                <a:lnTo>
                  <a:pt x="853440" y="539496"/>
                </a:lnTo>
                <a:lnTo>
                  <a:pt x="854354" y="539496"/>
                </a:lnTo>
                <a:lnTo>
                  <a:pt x="851916" y="545592"/>
                </a:lnTo>
                <a:lnTo>
                  <a:pt x="853135" y="545592"/>
                </a:lnTo>
                <a:lnTo>
                  <a:pt x="852220" y="550164"/>
                </a:lnTo>
                <a:lnTo>
                  <a:pt x="851916" y="550164"/>
                </a:lnTo>
                <a:lnTo>
                  <a:pt x="851916" y="908303"/>
                </a:lnTo>
                <a:lnTo>
                  <a:pt x="852424" y="908303"/>
                </a:lnTo>
                <a:lnTo>
                  <a:pt x="853186" y="912875"/>
                </a:lnTo>
                <a:lnTo>
                  <a:pt x="851916" y="912875"/>
                </a:lnTo>
                <a:lnTo>
                  <a:pt x="854354" y="918971"/>
                </a:lnTo>
                <a:lnTo>
                  <a:pt x="853440" y="918971"/>
                </a:lnTo>
                <a:lnTo>
                  <a:pt x="856488" y="926592"/>
                </a:lnTo>
                <a:lnTo>
                  <a:pt x="857097" y="926592"/>
                </a:lnTo>
                <a:lnTo>
                  <a:pt x="859536" y="932688"/>
                </a:lnTo>
                <a:lnTo>
                  <a:pt x="860298" y="932688"/>
                </a:lnTo>
                <a:lnTo>
                  <a:pt x="862584" y="937260"/>
                </a:lnTo>
                <a:lnTo>
                  <a:pt x="863498" y="937260"/>
                </a:lnTo>
                <a:lnTo>
                  <a:pt x="866241" y="941832"/>
                </a:lnTo>
                <a:lnTo>
                  <a:pt x="865632" y="941832"/>
                </a:lnTo>
                <a:lnTo>
                  <a:pt x="876300" y="952499"/>
                </a:lnTo>
                <a:lnTo>
                  <a:pt x="876808" y="952499"/>
                </a:lnTo>
                <a:lnTo>
                  <a:pt x="880872" y="955547"/>
                </a:lnTo>
                <a:lnTo>
                  <a:pt x="881887" y="955547"/>
                </a:lnTo>
                <a:lnTo>
                  <a:pt x="886968" y="958596"/>
                </a:lnTo>
                <a:lnTo>
                  <a:pt x="885444" y="958596"/>
                </a:lnTo>
                <a:lnTo>
                  <a:pt x="893064" y="961644"/>
                </a:lnTo>
                <a:lnTo>
                  <a:pt x="895350" y="961644"/>
                </a:lnTo>
                <a:lnTo>
                  <a:pt x="899160" y="963168"/>
                </a:lnTo>
                <a:lnTo>
                  <a:pt x="897636" y="963168"/>
                </a:lnTo>
                <a:lnTo>
                  <a:pt x="905256" y="964692"/>
                </a:lnTo>
                <a:lnTo>
                  <a:pt x="903732" y="964692"/>
                </a:lnTo>
                <a:lnTo>
                  <a:pt x="911352" y="966216"/>
                </a:lnTo>
                <a:lnTo>
                  <a:pt x="2517648" y="966216"/>
                </a:lnTo>
                <a:lnTo>
                  <a:pt x="2511552" y="973836"/>
                </a:lnTo>
                <a:lnTo>
                  <a:pt x="2478024" y="996696"/>
                </a:lnTo>
                <a:lnTo>
                  <a:pt x="2458212" y="1002792"/>
                </a:lnTo>
                <a:lnTo>
                  <a:pt x="2447544" y="1004316"/>
                </a:lnTo>
                <a:close/>
              </a:path>
              <a:path w="2542540" h="1004570">
                <a:moveTo>
                  <a:pt x="1203438" y="490728"/>
                </a:moveTo>
                <a:lnTo>
                  <a:pt x="1106424" y="490728"/>
                </a:lnTo>
                <a:lnTo>
                  <a:pt x="1114044" y="454152"/>
                </a:lnTo>
                <a:lnTo>
                  <a:pt x="1117763" y="454152"/>
                </a:lnTo>
                <a:lnTo>
                  <a:pt x="1203438" y="490728"/>
                </a:lnTo>
                <a:close/>
              </a:path>
              <a:path w="2542540" h="1004570">
                <a:moveTo>
                  <a:pt x="903732" y="493776"/>
                </a:moveTo>
                <a:lnTo>
                  <a:pt x="905256" y="492252"/>
                </a:lnTo>
                <a:lnTo>
                  <a:pt x="911352" y="492252"/>
                </a:lnTo>
                <a:lnTo>
                  <a:pt x="903732" y="493776"/>
                </a:lnTo>
                <a:close/>
              </a:path>
              <a:path w="2542540" h="1004570">
                <a:moveTo>
                  <a:pt x="2452116" y="493776"/>
                </a:moveTo>
                <a:lnTo>
                  <a:pt x="2442971" y="492252"/>
                </a:lnTo>
                <a:lnTo>
                  <a:pt x="2450591" y="492252"/>
                </a:lnTo>
                <a:lnTo>
                  <a:pt x="2452116" y="493776"/>
                </a:lnTo>
                <a:close/>
              </a:path>
              <a:path w="2542540" h="1004570">
                <a:moveTo>
                  <a:pt x="897636" y="495300"/>
                </a:moveTo>
                <a:lnTo>
                  <a:pt x="899160" y="493776"/>
                </a:lnTo>
                <a:lnTo>
                  <a:pt x="901446" y="493776"/>
                </a:lnTo>
                <a:lnTo>
                  <a:pt x="897636" y="495300"/>
                </a:lnTo>
                <a:close/>
              </a:path>
              <a:path w="2542540" h="1004570">
                <a:moveTo>
                  <a:pt x="2481071" y="507492"/>
                </a:moveTo>
                <a:lnTo>
                  <a:pt x="2473452" y="502920"/>
                </a:lnTo>
                <a:lnTo>
                  <a:pt x="2474975" y="502920"/>
                </a:lnTo>
                <a:lnTo>
                  <a:pt x="2468879" y="499872"/>
                </a:lnTo>
                <a:lnTo>
                  <a:pt x="2470404" y="499872"/>
                </a:lnTo>
                <a:lnTo>
                  <a:pt x="2462783" y="496824"/>
                </a:lnTo>
                <a:lnTo>
                  <a:pt x="2464308" y="496824"/>
                </a:lnTo>
                <a:lnTo>
                  <a:pt x="2456687" y="493776"/>
                </a:lnTo>
                <a:lnTo>
                  <a:pt x="2518867" y="493776"/>
                </a:lnTo>
                <a:lnTo>
                  <a:pt x="2528620" y="505968"/>
                </a:lnTo>
                <a:lnTo>
                  <a:pt x="2479548" y="505968"/>
                </a:lnTo>
                <a:lnTo>
                  <a:pt x="2481071" y="507492"/>
                </a:lnTo>
                <a:close/>
              </a:path>
              <a:path w="2542540" h="1004570">
                <a:moveTo>
                  <a:pt x="874776" y="507492"/>
                </a:moveTo>
                <a:lnTo>
                  <a:pt x="876300" y="505968"/>
                </a:lnTo>
                <a:lnTo>
                  <a:pt x="876808" y="505968"/>
                </a:lnTo>
                <a:lnTo>
                  <a:pt x="874776" y="507492"/>
                </a:lnTo>
                <a:close/>
              </a:path>
              <a:path w="2542540" h="1004570">
                <a:moveTo>
                  <a:pt x="2532126" y="512064"/>
                </a:moveTo>
                <a:lnTo>
                  <a:pt x="2485644" y="512064"/>
                </a:lnTo>
                <a:lnTo>
                  <a:pt x="2479548" y="505968"/>
                </a:lnTo>
                <a:lnTo>
                  <a:pt x="2528620" y="505968"/>
                </a:lnTo>
                <a:lnTo>
                  <a:pt x="2529840" y="507492"/>
                </a:lnTo>
                <a:lnTo>
                  <a:pt x="2532126" y="512064"/>
                </a:lnTo>
                <a:close/>
              </a:path>
              <a:path w="2542540" h="1004570">
                <a:moveTo>
                  <a:pt x="2488691" y="516636"/>
                </a:moveTo>
                <a:lnTo>
                  <a:pt x="2484120" y="510540"/>
                </a:lnTo>
                <a:lnTo>
                  <a:pt x="2485644" y="512064"/>
                </a:lnTo>
                <a:lnTo>
                  <a:pt x="2532126" y="512064"/>
                </a:lnTo>
                <a:lnTo>
                  <a:pt x="2533650" y="515112"/>
                </a:lnTo>
                <a:lnTo>
                  <a:pt x="2488691" y="515112"/>
                </a:lnTo>
                <a:lnTo>
                  <a:pt x="2488691" y="516636"/>
                </a:lnTo>
                <a:close/>
              </a:path>
              <a:path w="2542540" h="1004570">
                <a:moveTo>
                  <a:pt x="866013" y="516636"/>
                </a:moveTo>
                <a:lnTo>
                  <a:pt x="865632" y="516636"/>
                </a:lnTo>
                <a:lnTo>
                  <a:pt x="867156" y="515112"/>
                </a:lnTo>
                <a:lnTo>
                  <a:pt x="866013" y="516636"/>
                </a:lnTo>
                <a:close/>
              </a:path>
              <a:path w="2542540" h="1004570">
                <a:moveTo>
                  <a:pt x="2535718" y="521208"/>
                </a:moveTo>
                <a:lnTo>
                  <a:pt x="2493264" y="521208"/>
                </a:lnTo>
                <a:lnTo>
                  <a:pt x="2488691" y="515112"/>
                </a:lnTo>
                <a:lnTo>
                  <a:pt x="2533650" y="515112"/>
                </a:lnTo>
                <a:lnTo>
                  <a:pt x="2534412" y="516636"/>
                </a:lnTo>
                <a:lnTo>
                  <a:pt x="2535718" y="521208"/>
                </a:lnTo>
                <a:close/>
              </a:path>
              <a:path w="2542540" h="1004570">
                <a:moveTo>
                  <a:pt x="862584" y="521208"/>
                </a:moveTo>
                <a:lnTo>
                  <a:pt x="862584" y="519684"/>
                </a:lnTo>
                <a:lnTo>
                  <a:pt x="863727" y="519684"/>
                </a:lnTo>
                <a:lnTo>
                  <a:pt x="862584" y="521208"/>
                </a:lnTo>
                <a:close/>
              </a:path>
              <a:path w="2542540" h="1004570">
                <a:moveTo>
                  <a:pt x="2496312" y="527304"/>
                </a:moveTo>
                <a:lnTo>
                  <a:pt x="2491740" y="519684"/>
                </a:lnTo>
                <a:lnTo>
                  <a:pt x="2493264" y="521208"/>
                </a:lnTo>
                <a:lnTo>
                  <a:pt x="2535718" y="521208"/>
                </a:lnTo>
                <a:lnTo>
                  <a:pt x="2537024" y="525780"/>
                </a:lnTo>
                <a:lnTo>
                  <a:pt x="2496312" y="525780"/>
                </a:lnTo>
                <a:lnTo>
                  <a:pt x="2496312" y="527304"/>
                </a:lnTo>
                <a:close/>
              </a:path>
              <a:path w="2542540" h="1004570">
                <a:moveTo>
                  <a:pt x="859536" y="527304"/>
                </a:moveTo>
                <a:lnTo>
                  <a:pt x="859536" y="525780"/>
                </a:lnTo>
                <a:lnTo>
                  <a:pt x="860145" y="525780"/>
                </a:lnTo>
                <a:lnTo>
                  <a:pt x="859536" y="527304"/>
                </a:lnTo>
                <a:close/>
              </a:path>
              <a:path w="2542540" h="1004570">
                <a:moveTo>
                  <a:pt x="2539492" y="533400"/>
                </a:moveTo>
                <a:lnTo>
                  <a:pt x="2499360" y="533400"/>
                </a:lnTo>
                <a:lnTo>
                  <a:pt x="2496312" y="525780"/>
                </a:lnTo>
                <a:lnTo>
                  <a:pt x="2537024" y="525780"/>
                </a:lnTo>
                <a:lnTo>
                  <a:pt x="2537460" y="527304"/>
                </a:lnTo>
                <a:lnTo>
                  <a:pt x="2539492" y="533400"/>
                </a:lnTo>
                <a:close/>
              </a:path>
              <a:path w="2542540" h="1004570">
                <a:moveTo>
                  <a:pt x="856488" y="533400"/>
                </a:moveTo>
                <a:lnTo>
                  <a:pt x="856488" y="531876"/>
                </a:lnTo>
                <a:lnTo>
                  <a:pt x="857097" y="531876"/>
                </a:lnTo>
                <a:lnTo>
                  <a:pt x="856488" y="533400"/>
                </a:lnTo>
                <a:close/>
              </a:path>
              <a:path w="2542540" h="1004570">
                <a:moveTo>
                  <a:pt x="2500883" y="539496"/>
                </a:moveTo>
                <a:lnTo>
                  <a:pt x="2497836" y="531876"/>
                </a:lnTo>
                <a:lnTo>
                  <a:pt x="2499360" y="533400"/>
                </a:lnTo>
                <a:lnTo>
                  <a:pt x="2539492" y="533400"/>
                </a:lnTo>
                <a:lnTo>
                  <a:pt x="2540508" y="536448"/>
                </a:lnTo>
                <a:lnTo>
                  <a:pt x="2540725" y="537972"/>
                </a:lnTo>
                <a:lnTo>
                  <a:pt x="2500883" y="537972"/>
                </a:lnTo>
                <a:lnTo>
                  <a:pt x="2500883" y="539496"/>
                </a:lnTo>
                <a:close/>
              </a:path>
              <a:path w="2542540" h="1004570">
                <a:moveTo>
                  <a:pt x="854354" y="539496"/>
                </a:moveTo>
                <a:lnTo>
                  <a:pt x="853440" y="539496"/>
                </a:lnTo>
                <a:lnTo>
                  <a:pt x="854964" y="537972"/>
                </a:lnTo>
                <a:lnTo>
                  <a:pt x="854354" y="539496"/>
                </a:lnTo>
                <a:close/>
              </a:path>
              <a:path w="2542540" h="1004570">
                <a:moveTo>
                  <a:pt x="2502408" y="545592"/>
                </a:moveTo>
                <a:lnTo>
                  <a:pt x="2500883" y="537972"/>
                </a:lnTo>
                <a:lnTo>
                  <a:pt x="2540725" y="537972"/>
                </a:lnTo>
                <a:lnTo>
                  <a:pt x="2541596" y="544068"/>
                </a:lnTo>
                <a:lnTo>
                  <a:pt x="2502408" y="544068"/>
                </a:lnTo>
                <a:lnTo>
                  <a:pt x="2502408" y="545592"/>
                </a:lnTo>
                <a:close/>
              </a:path>
              <a:path w="2542540" h="1004570">
                <a:moveTo>
                  <a:pt x="853135" y="545592"/>
                </a:moveTo>
                <a:lnTo>
                  <a:pt x="851916" y="545592"/>
                </a:lnTo>
                <a:lnTo>
                  <a:pt x="853440" y="544068"/>
                </a:lnTo>
                <a:lnTo>
                  <a:pt x="853135" y="545592"/>
                </a:lnTo>
                <a:close/>
              </a:path>
              <a:path w="2542540" h="1004570">
                <a:moveTo>
                  <a:pt x="2503932" y="551688"/>
                </a:moveTo>
                <a:lnTo>
                  <a:pt x="2502408" y="544068"/>
                </a:lnTo>
                <a:lnTo>
                  <a:pt x="2541596" y="544068"/>
                </a:lnTo>
                <a:lnTo>
                  <a:pt x="2542032" y="547116"/>
                </a:lnTo>
                <a:lnTo>
                  <a:pt x="2542032" y="550164"/>
                </a:lnTo>
                <a:lnTo>
                  <a:pt x="2503932" y="550164"/>
                </a:lnTo>
                <a:lnTo>
                  <a:pt x="2503932" y="551688"/>
                </a:lnTo>
                <a:close/>
              </a:path>
              <a:path w="2542540" h="1004570">
                <a:moveTo>
                  <a:pt x="851916" y="551688"/>
                </a:moveTo>
                <a:lnTo>
                  <a:pt x="851916" y="550164"/>
                </a:lnTo>
                <a:lnTo>
                  <a:pt x="852220" y="550164"/>
                </a:lnTo>
                <a:lnTo>
                  <a:pt x="851916" y="551688"/>
                </a:lnTo>
                <a:close/>
              </a:path>
              <a:path w="2542540" h="1004570">
                <a:moveTo>
                  <a:pt x="2542032" y="908303"/>
                </a:moveTo>
                <a:lnTo>
                  <a:pt x="2503932" y="908303"/>
                </a:lnTo>
                <a:lnTo>
                  <a:pt x="2503932" y="550164"/>
                </a:lnTo>
                <a:lnTo>
                  <a:pt x="2542032" y="550164"/>
                </a:lnTo>
                <a:lnTo>
                  <a:pt x="2542032" y="908303"/>
                </a:lnTo>
                <a:close/>
              </a:path>
              <a:path w="2542540" h="1004570">
                <a:moveTo>
                  <a:pt x="852424" y="908303"/>
                </a:moveTo>
                <a:lnTo>
                  <a:pt x="851916" y="908303"/>
                </a:lnTo>
                <a:lnTo>
                  <a:pt x="851916" y="905256"/>
                </a:lnTo>
                <a:lnTo>
                  <a:pt x="852424" y="908303"/>
                </a:lnTo>
                <a:close/>
              </a:path>
              <a:path w="2542540" h="1004570">
                <a:moveTo>
                  <a:pt x="2541524" y="914399"/>
                </a:moveTo>
                <a:lnTo>
                  <a:pt x="2502408" y="914399"/>
                </a:lnTo>
                <a:lnTo>
                  <a:pt x="2503932" y="905256"/>
                </a:lnTo>
                <a:lnTo>
                  <a:pt x="2503932" y="908303"/>
                </a:lnTo>
                <a:lnTo>
                  <a:pt x="2542032" y="908303"/>
                </a:lnTo>
                <a:lnTo>
                  <a:pt x="2542032" y="911351"/>
                </a:lnTo>
                <a:lnTo>
                  <a:pt x="2541524" y="914399"/>
                </a:lnTo>
                <a:close/>
              </a:path>
              <a:path w="2542540" h="1004570">
                <a:moveTo>
                  <a:pt x="853440" y="914399"/>
                </a:moveTo>
                <a:lnTo>
                  <a:pt x="851916" y="912875"/>
                </a:lnTo>
                <a:lnTo>
                  <a:pt x="853186" y="912875"/>
                </a:lnTo>
                <a:lnTo>
                  <a:pt x="853440" y="914399"/>
                </a:lnTo>
                <a:close/>
              </a:path>
              <a:path w="2542540" h="1004570">
                <a:moveTo>
                  <a:pt x="2540508" y="920496"/>
                </a:moveTo>
                <a:lnTo>
                  <a:pt x="2500883" y="920496"/>
                </a:lnTo>
                <a:lnTo>
                  <a:pt x="2502408" y="912875"/>
                </a:lnTo>
                <a:lnTo>
                  <a:pt x="2502408" y="914399"/>
                </a:lnTo>
                <a:lnTo>
                  <a:pt x="2541524" y="914399"/>
                </a:lnTo>
                <a:lnTo>
                  <a:pt x="2540508" y="920496"/>
                </a:lnTo>
                <a:close/>
              </a:path>
              <a:path w="2542540" h="1004570">
                <a:moveTo>
                  <a:pt x="854964" y="920496"/>
                </a:moveTo>
                <a:lnTo>
                  <a:pt x="853440" y="918971"/>
                </a:lnTo>
                <a:lnTo>
                  <a:pt x="854354" y="918971"/>
                </a:lnTo>
                <a:lnTo>
                  <a:pt x="854964" y="920496"/>
                </a:lnTo>
                <a:close/>
              </a:path>
              <a:path w="2542540" h="1004570">
                <a:moveTo>
                  <a:pt x="2497836" y="926592"/>
                </a:moveTo>
                <a:lnTo>
                  <a:pt x="2500883" y="918971"/>
                </a:lnTo>
                <a:lnTo>
                  <a:pt x="2500883" y="920496"/>
                </a:lnTo>
                <a:lnTo>
                  <a:pt x="2540508" y="920496"/>
                </a:lnTo>
                <a:lnTo>
                  <a:pt x="2539201" y="925068"/>
                </a:lnTo>
                <a:lnTo>
                  <a:pt x="2499360" y="925068"/>
                </a:lnTo>
                <a:lnTo>
                  <a:pt x="2497836" y="926592"/>
                </a:lnTo>
                <a:close/>
              </a:path>
              <a:path w="2542540" h="1004570">
                <a:moveTo>
                  <a:pt x="857097" y="926592"/>
                </a:moveTo>
                <a:lnTo>
                  <a:pt x="856488" y="926592"/>
                </a:lnTo>
                <a:lnTo>
                  <a:pt x="856488" y="925068"/>
                </a:lnTo>
                <a:lnTo>
                  <a:pt x="857097" y="926592"/>
                </a:lnTo>
                <a:close/>
              </a:path>
              <a:path w="2542540" h="1004570">
                <a:moveTo>
                  <a:pt x="2536952" y="932688"/>
                </a:moveTo>
                <a:lnTo>
                  <a:pt x="2496312" y="932688"/>
                </a:lnTo>
                <a:lnTo>
                  <a:pt x="2499360" y="925068"/>
                </a:lnTo>
                <a:lnTo>
                  <a:pt x="2539201" y="925068"/>
                </a:lnTo>
                <a:lnTo>
                  <a:pt x="2537460" y="931164"/>
                </a:lnTo>
                <a:lnTo>
                  <a:pt x="2536952" y="932688"/>
                </a:lnTo>
                <a:close/>
              </a:path>
              <a:path w="2542540" h="1004570">
                <a:moveTo>
                  <a:pt x="860298" y="932688"/>
                </a:moveTo>
                <a:lnTo>
                  <a:pt x="859536" y="932688"/>
                </a:lnTo>
                <a:lnTo>
                  <a:pt x="859536" y="931164"/>
                </a:lnTo>
                <a:lnTo>
                  <a:pt x="860298" y="932688"/>
                </a:lnTo>
                <a:close/>
              </a:path>
              <a:path w="2542540" h="1004570">
                <a:moveTo>
                  <a:pt x="2491740" y="937260"/>
                </a:moveTo>
                <a:lnTo>
                  <a:pt x="2496312" y="931164"/>
                </a:lnTo>
                <a:lnTo>
                  <a:pt x="2496312" y="932688"/>
                </a:lnTo>
                <a:lnTo>
                  <a:pt x="2536952" y="932688"/>
                </a:lnTo>
                <a:lnTo>
                  <a:pt x="2535936" y="935736"/>
                </a:lnTo>
                <a:lnTo>
                  <a:pt x="2493264" y="935736"/>
                </a:lnTo>
                <a:lnTo>
                  <a:pt x="2491740" y="937260"/>
                </a:lnTo>
                <a:close/>
              </a:path>
              <a:path w="2542540" h="1004570">
                <a:moveTo>
                  <a:pt x="863498" y="937260"/>
                </a:moveTo>
                <a:lnTo>
                  <a:pt x="862584" y="937260"/>
                </a:lnTo>
                <a:lnTo>
                  <a:pt x="862584" y="935736"/>
                </a:lnTo>
                <a:lnTo>
                  <a:pt x="863498" y="937260"/>
                </a:lnTo>
                <a:close/>
              </a:path>
              <a:path w="2542540" h="1004570">
                <a:moveTo>
                  <a:pt x="2532888" y="943356"/>
                </a:moveTo>
                <a:lnTo>
                  <a:pt x="2488691" y="943356"/>
                </a:lnTo>
                <a:lnTo>
                  <a:pt x="2493264" y="935736"/>
                </a:lnTo>
                <a:lnTo>
                  <a:pt x="2535936" y="935736"/>
                </a:lnTo>
                <a:lnTo>
                  <a:pt x="2534412" y="940308"/>
                </a:lnTo>
                <a:lnTo>
                  <a:pt x="2532888" y="943356"/>
                </a:lnTo>
                <a:close/>
              </a:path>
              <a:path w="2542540" h="1004570">
                <a:moveTo>
                  <a:pt x="867156" y="943356"/>
                </a:moveTo>
                <a:lnTo>
                  <a:pt x="865632" y="941832"/>
                </a:lnTo>
                <a:lnTo>
                  <a:pt x="866241" y="941832"/>
                </a:lnTo>
                <a:lnTo>
                  <a:pt x="867156" y="943356"/>
                </a:lnTo>
                <a:close/>
              </a:path>
              <a:path w="2542540" h="1004570">
                <a:moveTo>
                  <a:pt x="2484120" y="947927"/>
                </a:moveTo>
                <a:lnTo>
                  <a:pt x="2488691" y="941832"/>
                </a:lnTo>
                <a:lnTo>
                  <a:pt x="2488691" y="943356"/>
                </a:lnTo>
                <a:lnTo>
                  <a:pt x="2532888" y="943356"/>
                </a:lnTo>
                <a:lnTo>
                  <a:pt x="2531364" y="946403"/>
                </a:lnTo>
                <a:lnTo>
                  <a:pt x="2485644" y="946403"/>
                </a:lnTo>
                <a:lnTo>
                  <a:pt x="2484120" y="947927"/>
                </a:lnTo>
                <a:close/>
              </a:path>
              <a:path w="2542540" h="1004570">
                <a:moveTo>
                  <a:pt x="2527808" y="952499"/>
                </a:moveTo>
                <a:lnTo>
                  <a:pt x="2479548" y="952499"/>
                </a:lnTo>
                <a:lnTo>
                  <a:pt x="2485644" y="946403"/>
                </a:lnTo>
                <a:lnTo>
                  <a:pt x="2531364" y="946403"/>
                </a:lnTo>
                <a:lnTo>
                  <a:pt x="2529840" y="949451"/>
                </a:lnTo>
                <a:lnTo>
                  <a:pt x="2527808" y="952499"/>
                </a:lnTo>
                <a:close/>
              </a:path>
              <a:path w="2542540" h="1004570">
                <a:moveTo>
                  <a:pt x="876808" y="952499"/>
                </a:moveTo>
                <a:lnTo>
                  <a:pt x="876300" y="952499"/>
                </a:lnTo>
                <a:lnTo>
                  <a:pt x="874776" y="950975"/>
                </a:lnTo>
                <a:lnTo>
                  <a:pt x="876808" y="952499"/>
                </a:lnTo>
                <a:close/>
              </a:path>
              <a:path w="2542540" h="1004570">
                <a:moveTo>
                  <a:pt x="2525776" y="955547"/>
                </a:moveTo>
                <a:lnTo>
                  <a:pt x="2473452" y="955547"/>
                </a:lnTo>
                <a:lnTo>
                  <a:pt x="2481071" y="950975"/>
                </a:lnTo>
                <a:lnTo>
                  <a:pt x="2479548" y="952499"/>
                </a:lnTo>
                <a:lnTo>
                  <a:pt x="2527808" y="952499"/>
                </a:lnTo>
                <a:lnTo>
                  <a:pt x="2525776" y="955547"/>
                </a:lnTo>
                <a:close/>
              </a:path>
              <a:path w="2542540" h="1004570">
                <a:moveTo>
                  <a:pt x="881887" y="955547"/>
                </a:moveTo>
                <a:lnTo>
                  <a:pt x="880872" y="955547"/>
                </a:lnTo>
                <a:lnTo>
                  <a:pt x="879348" y="954023"/>
                </a:lnTo>
                <a:lnTo>
                  <a:pt x="881887" y="955547"/>
                </a:lnTo>
                <a:close/>
              </a:path>
              <a:path w="2542540" h="1004570">
                <a:moveTo>
                  <a:pt x="2521305" y="961644"/>
                </a:moveTo>
                <a:lnTo>
                  <a:pt x="2462783" y="961644"/>
                </a:lnTo>
                <a:lnTo>
                  <a:pt x="2470404" y="958596"/>
                </a:lnTo>
                <a:lnTo>
                  <a:pt x="2468879" y="958596"/>
                </a:lnTo>
                <a:lnTo>
                  <a:pt x="2474975" y="954023"/>
                </a:lnTo>
                <a:lnTo>
                  <a:pt x="2473452" y="955547"/>
                </a:lnTo>
                <a:lnTo>
                  <a:pt x="2525776" y="955547"/>
                </a:lnTo>
                <a:lnTo>
                  <a:pt x="2523744" y="958596"/>
                </a:lnTo>
                <a:lnTo>
                  <a:pt x="2521305" y="961644"/>
                </a:lnTo>
                <a:close/>
              </a:path>
              <a:path w="2542540" h="1004570">
                <a:moveTo>
                  <a:pt x="895350" y="961644"/>
                </a:moveTo>
                <a:lnTo>
                  <a:pt x="893064" y="961644"/>
                </a:lnTo>
                <a:lnTo>
                  <a:pt x="891540" y="960120"/>
                </a:lnTo>
                <a:lnTo>
                  <a:pt x="895350" y="961644"/>
                </a:lnTo>
                <a:close/>
              </a:path>
              <a:path w="2542540" h="1004570">
                <a:moveTo>
                  <a:pt x="2517648" y="966216"/>
                </a:moveTo>
                <a:lnTo>
                  <a:pt x="2442971" y="966216"/>
                </a:lnTo>
                <a:lnTo>
                  <a:pt x="2452116" y="964692"/>
                </a:lnTo>
                <a:lnTo>
                  <a:pt x="2450591" y="964692"/>
                </a:lnTo>
                <a:lnTo>
                  <a:pt x="2458212" y="963168"/>
                </a:lnTo>
                <a:lnTo>
                  <a:pt x="2456687" y="963168"/>
                </a:lnTo>
                <a:lnTo>
                  <a:pt x="2464308" y="960120"/>
                </a:lnTo>
                <a:lnTo>
                  <a:pt x="2462783" y="961644"/>
                </a:lnTo>
                <a:lnTo>
                  <a:pt x="2521305" y="961644"/>
                </a:lnTo>
                <a:lnTo>
                  <a:pt x="2517648" y="966216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07877" y="4360205"/>
            <a:ext cx="129286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336600"/>
                </a:solidFill>
                <a:latin typeface="Times New Roman"/>
                <a:cs typeface="Times New Roman"/>
              </a:rPr>
              <a:t>CE</a:t>
            </a:r>
            <a:r>
              <a:rPr dirty="0" baseline="-20833" sz="2400" spc="179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6600"/>
                </a:solidFill>
                <a:latin typeface="Times New Roman"/>
                <a:cs typeface="Times New Roman"/>
              </a:rPr>
              <a:t>=0.5V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82501" y="6516224"/>
            <a:ext cx="854075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0"/>
              </a:lnSpc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(V)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86389" y="6552835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65997" y="6565039"/>
            <a:ext cx="4064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0.4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06530" y="6565039"/>
            <a:ext cx="4064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0.8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12</a:t>
            </a:fld>
          </a:p>
        </p:txBody>
      </p:sp>
      <p:sp>
        <p:nvSpPr>
          <p:cNvPr id="29" name="object 29"/>
          <p:cNvSpPr txBox="1"/>
          <p:nvPr/>
        </p:nvSpPr>
        <p:spPr>
          <a:xfrm>
            <a:off x="5958332" y="2465577"/>
            <a:ext cx="28194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5">
                <a:latin typeface="Times New Roman"/>
                <a:cs typeface="Times New Roman"/>
              </a:rPr>
              <a:t>C</a:t>
            </a:r>
            <a:r>
              <a:rPr dirty="0" sz="1550" spc="15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7632" y="1896617"/>
            <a:ext cx="1823085" cy="759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0405" algn="l"/>
              </a:tabLst>
            </a:pPr>
            <a:r>
              <a:rPr dirty="0" sz="2800" spc="-30">
                <a:latin typeface="Times New Roman"/>
                <a:cs typeface="Times New Roman"/>
              </a:rPr>
              <a:t>i</a:t>
            </a:r>
            <a:r>
              <a:rPr dirty="0" baseline="-24305" sz="2400" spc="-44">
                <a:latin typeface="Times New Roman"/>
                <a:cs typeface="Times New Roman"/>
              </a:rPr>
              <a:t>B </a:t>
            </a:r>
            <a:r>
              <a:rPr dirty="0" baseline="-24305" sz="2400" spc="225">
                <a:latin typeface="Times New Roman"/>
                <a:cs typeface="Times New Roman"/>
              </a:rPr>
              <a:t> </a:t>
            </a:r>
            <a:r>
              <a:rPr dirty="0" sz="2800" spc="-1270">
                <a:latin typeface="Times New Roman"/>
                <a:cs typeface="Times New Roman"/>
              </a:rPr>
              <a:t>	</a:t>
            </a:r>
            <a:r>
              <a:rPr dirty="0" sz="2800" spc="-160">
                <a:latin typeface="Times New Roman"/>
                <a:cs typeface="Times New Roman"/>
              </a:rPr>
              <a:t>f </a:t>
            </a:r>
            <a:r>
              <a:rPr dirty="0" sz="2800" spc="-45">
                <a:latin typeface="Times New Roman"/>
                <a:cs typeface="Times New Roman"/>
              </a:rPr>
              <a:t>(</a:t>
            </a:r>
            <a:r>
              <a:rPr dirty="0" sz="2800" spc="-45">
                <a:latin typeface="Times New Roman"/>
                <a:cs typeface="Times New Roman"/>
              </a:rPr>
              <a:t>v</a:t>
            </a:r>
            <a:r>
              <a:rPr dirty="0" baseline="-24305" sz="2400" spc="-67">
                <a:latin typeface="Times New Roman"/>
                <a:cs typeface="Times New Roman"/>
              </a:rPr>
              <a:t>BE</a:t>
            </a:r>
            <a:r>
              <a:rPr dirty="0" baseline="-24305" sz="2400" spc="7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)</a:t>
            </a:r>
            <a:r>
              <a:rPr dirty="0" baseline="-8888" sz="5625" spc="-30">
                <a:latin typeface="Times New Roman"/>
                <a:cs typeface="Times New Roman"/>
              </a:rPr>
              <a:t>|</a:t>
            </a:r>
            <a:r>
              <a:rPr dirty="0" baseline="-43927" sz="3225" spc="-30">
                <a:latin typeface="Times New Roman"/>
                <a:cs typeface="Times New Roman"/>
              </a:rPr>
              <a:t>v</a:t>
            </a:r>
            <a:endParaRPr baseline="-43927" sz="32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66179" y="2316226"/>
            <a:ext cx="733425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930">
                <a:latin typeface="Times New Roman"/>
                <a:cs typeface="Times New Roman"/>
              </a:rPr>
              <a:t></a:t>
            </a:r>
            <a:r>
              <a:rPr dirty="0" sz="2150" spc="20">
                <a:latin typeface="宋体"/>
                <a:cs typeface="宋体"/>
              </a:rPr>
              <a:t>常</a:t>
            </a:r>
            <a:r>
              <a:rPr dirty="0" sz="2150" spc="25">
                <a:latin typeface="宋体"/>
                <a:cs typeface="宋体"/>
              </a:rPr>
              <a:t>数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2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2860"/>
              </a:spcBef>
            </a:pPr>
            <a:r>
              <a:rPr dirty="0" sz="3200" spc="5">
                <a:solidFill>
                  <a:srgbClr val="0000FF"/>
                </a:solidFill>
              </a:rPr>
              <a:t>4.1.3</a:t>
            </a:r>
            <a:r>
              <a:rPr dirty="0" sz="3200" spc="-70">
                <a:solidFill>
                  <a:srgbClr val="0000FF"/>
                </a:solidFill>
              </a:rPr>
              <a:t> </a:t>
            </a:r>
            <a:r>
              <a:rPr dirty="0" sz="3200" spc="40">
                <a:solidFill>
                  <a:srgbClr val="0000FF"/>
                </a:solidFill>
              </a:rPr>
              <a:t>BJT</a:t>
            </a:r>
            <a:r>
              <a:rPr dirty="0" sz="3200" spc="4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dirty="0" sz="3200" spc="40">
                <a:solidFill>
                  <a:srgbClr val="0000FF"/>
                </a:solidFill>
              </a:rPr>
              <a:t>V-I</a:t>
            </a:r>
            <a:r>
              <a:rPr dirty="0" sz="3200" spc="40">
                <a:solidFill>
                  <a:srgbClr val="0000FF"/>
                </a:solidFill>
                <a:latin typeface="宋体"/>
                <a:cs typeface="宋体"/>
              </a:rPr>
              <a:t>特性曲线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9331" y="1462087"/>
            <a:ext cx="53193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5">
                <a:solidFill>
                  <a:srgbClr val="CC3300"/>
                </a:solidFill>
                <a:latin typeface="宋体"/>
                <a:cs typeface="宋体"/>
              </a:rPr>
              <a:t>共射极连接</a:t>
            </a:r>
            <a:r>
              <a:rPr dirty="0" sz="2400" spc="55">
                <a:latin typeface="宋体"/>
                <a:cs typeface="宋体"/>
              </a:rPr>
              <a:t>(</a:t>
            </a:r>
            <a:r>
              <a:rPr dirty="0" sz="2400" spc="55" u="heavy">
                <a:solidFill>
                  <a:srgbClr val="6600FF"/>
                </a:solidFill>
                <a:latin typeface="Arial"/>
                <a:cs typeface="Arial"/>
              </a:rPr>
              <a:t>C</a:t>
            </a:r>
            <a:r>
              <a:rPr dirty="0" sz="2400" spc="55">
                <a:latin typeface="Arial"/>
                <a:cs typeface="Arial"/>
              </a:rPr>
              <a:t>ommon </a:t>
            </a:r>
            <a:r>
              <a:rPr dirty="0" sz="2400" spc="90" u="heavy">
                <a:solidFill>
                  <a:srgbClr val="6600FF"/>
                </a:solidFill>
                <a:latin typeface="Arial"/>
                <a:cs typeface="Arial"/>
              </a:rPr>
              <a:t>E</a:t>
            </a:r>
            <a:r>
              <a:rPr dirty="0" sz="2400" spc="90">
                <a:latin typeface="Arial"/>
                <a:cs typeface="Arial"/>
              </a:rPr>
              <a:t>mitter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95">
                <a:latin typeface="Arial"/>
                <a:cs typeface="Arial"/>
              </a:rPr>
              <a:t>Circuit)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4117" y="2066925"/>
            <a:ext cx="204914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CC3300"/>
                </a:solidFill>
                <a:latin typeface="Arial"/>
                <a:cs typeface="Arial"/>
              </a:rPr>
              <a:t>(1)</a:t>
            </a:r>
            <a:r>
              <a:rPr dirty="0" sz="2400" spc="-9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CC3300"/>
                </a:solidFill>
                <a:latin typeface="宋体"/>
                <a:cs typeface="宋体"/>
              </a:rPr>
              <a:t>输入特性</a:t>
            </a:r>
            <a:endParaRPr sz="2400">
              <a:latin typeface="宋体"/>
              <a:cs typeface="宋体"/>
            </a:endParaRPr>
          </a:p>
          <a:p>
            <a:pPr marL="1219200">
              <a:lnSpc>
                <a:spcPct val="100000"/>
              </a:lnSpc>
              <a:spcBef>
                <a:spcPts val="2165"/>
              </a:spcBef>
            </a:pPr>
            <a:r>
              <a:rPr dirty="0" sz="2400" spc="-180">
                <a:latin typeface="Times New Roman"/>
                <a:cs typeface="Times New Roman"/>
              </a:rPr>
              <a:t>i</a:t>
            </a:r>
            <a:r>
              <a:rPr dirty="0" baseline="-20833" sz="2400" spc="-270">
                <a:latin typeface="Times New Roman"/>
                <a:cs typeface="Times New Roman"/>
              </a:rPr>
              <a:t>B</a:t>
            </a:r>
            <a:r>
              <a:rPr dirty="0" sz="2400" spc="-180">
                <a:latin typeface="Times New Roman"/>
                <a:cs typeface="Times New Roman"/>
              </a:rPr>
              <a:t>(</a:t>
            </a:r>
            <a:r>
              <a:rPr dirty="0" sz="2400" spc="-180" b="1">
                <a:latin typeface="Times New Roman"/>
                <a:cs typeface="Times New Roman"/>
              </a:rPr>
              <a:t></a:t>
            </a:r>
            <a:r>
              <a:rPr dirty="0" sz="2400" spc="-180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33696" y="5343525"/>
            <a:ext cx="128143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0">
                <a:latin typeface="Arial"/>
                <a:cs typeface="Arial"/>
              </a:rPr>
              <a:t>Jc</a:t>
            </a:r>
            <a:r>
              <a:rPr dirty="0" sz="2400" spc="50">
                <a:latin typeface="宋体"/>
                <a:cs typeface="宋体"/>
              </a:rPr>
              <a:t>反偏；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88886" y="4209294"/>
            <a:ext cx="1298575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114">
                <a:latin typeface="Arial"/>
                <a:cs typeface="Arial"/>
              </a:rPr>
              <a:t>J</a:t>
            </a:r>
            <a:r>
              <a:rPr dirty="0" sz="2400" spc="135">
                <a:latin typeface="Arial"/>
                <a:cs typeface="Arial"/>
              </a:rPr>
              <a:t>b</a:t>
            </a:r>
            <a:r>
              <a:rPr dirty="0" sz="2400">
                <a:latin typeface="宋体"/>
                <a:cs typeface="宋体"/>
              </a:rPr>
              <a:t>导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后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5">
                <a:latin typeface="Arial"/>
                <a:cs typeface="Arial"/>
              </a:rPr>
              <a:t>Jc</a:t>
            </a:r>
            <a:r>
              <a:rPr dirty="0" sz="2400" spc="55">
                <a:latin typeface="宋体"/>
                <a:cs typeface="宋体"/>
              </a:rPr>
              <a:t>零偏；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83479" y="3273614"/>
            <a:ext cx="163576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70">
                <a:latin typeface="Arial"/>
                <a:cs typeface="Arial"/>
              </a:rPr>
              <a:t>Jb</a:t>
            </a:r>
            <a:r>
              <a:rPr dirty="0" sz="2400" spc="70">
                <a:latin typeface="宋体"/>
                <a:cs typeface="宋体"/>
              </a:rPr>
              <a:t>和</a:t>
            </a:r>
            <a:r>
              <a:rPr dirty="0" sz="2400" spc="70">
                <a:latin typeface="Arial"/>
                <a:cs typeface="Arial"/>
              </a:rPr>
              <a:t>Jc</a:t>
            </a:r>
            <a:r>
              <a:rPr dirty="0" sz="2400" spc="70">
                <a:latin typeface="宋体"/>
                <a:cs typeface="宋体"/>
              </a:rPr>
              <a:t>并联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80716" y="2090927"/>
            <a:ext cx="114300" cy="4439920"/>
          </a:xfrm>
          <a:custGeom>
            <a:avLst/>
            <a:gdLst/>
            <a:ahLst/>
            <a:cxnLst/>
            <a:rect l="l" t="t" r="r" b="b"/>
            <a:pathLst>
              <a:path w="114300" h="4439920">
                <a:moveTo>
                  <a:pt x="38100" y="190500"/>
                </a:moveTo>
                <a:lnTo>
                  <a:pt x="0" y="190500"/>
                </a:lnTo>
                <a:lnTo>
                  <a:pt x="56387" y="0"/>
                </a:lnTo>
                <a:lnTo>
                  <a:pt x="108740" y="172211"/>
                </a:lnTo>
                <a:lnTo>
                  <a:pt x="38100" y="172211"/>
                </a:lnTo>
                <a:lnTo>
                  <a:pt x="38100" y="190500"/>
                </a:lnTo>
                <a:close/>
              </a:path>
              <a:path w="114300" h="4439920">
                <a:moveTo>
                  <a:pt x="76200" y="4439411"/>
                </a:moveTo>
                <a:lnTo>
                  <a:pt x="38100" y="4439411"/>
                </a:lnTo>
                <a:lnTo>
                  <a:pt x="38100" y="172211"/>
                </a:lnTo>
                <a:lnTo>
                  <a:pt x="76200" y="172211"/>
                </a:lnTo>
                <a:lnTo>
                  <a:pt x="76200" y="4439411"/>
                </a:lnTo>
                <a:close/>
              </a:path>
              <a:path w="114300" h="4439920">
                <a:moveTo>
                  <a:pt x="114300" y="190500"/>
                </a:moveTo>
                <a:lnTo>
                  <a:pt x="76200" y="190500"/>
                </a:lnTo>
                <a:lnTo>
                  <a:pt x="76200" y="172211"/>
                </a:lnTo>
                <a:lnTo>
                  <a:pt x="108740" y="172211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56916" y="567308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3" y="474192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816" y="376809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37103" y="285369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47398" y="4494299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7398" y="350370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7398" y="2098470"/>
            <a:ext cx="1851025" cy="889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549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 </a:t>
            </a:r>
            <a:r>
              <a:rPr dirty="0" sz="2400" spc="-10">
                <a:latin typeface="Times New Roman"/>
                <a:cs typeface="Times New Roman"/>
              </a:rPr>
              <a:t>(mA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285"/>
              </a:spcBef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7292" y="6435851"/>
            <a:ext cx="4287520" cy="114300"/>
          </a:xfrm>
          <a:custGeom>
            <a:avLst/>
            <a:gdLst/>
            <a:ahLst/>
            <a:cxnLst/>
            <a:rect l="l" t="t" r="r" b="b"/>
            <a:pathLst>
              <a:path w="4287520" h="114300">
                <a:moveTo>
                  <a:pt x="4096512" y="38181"/>
                </a:moveTo>
                <a:lnTo>
                  <a:pt x="4096512" y="0"/>
                </a:lnTo>
                <a:lnTo>
                  <a:pt x="4225228" y="38099"/>
                </a:lnTo>
                <a:lnTo>
                  <a:pt x="4114799" y="38099"/>
                </a:lnTo>
                <a:lnTo>
                  <a:pt x="4096512" y="38181"/>
                </a:lnTo>
                <a:close/>
              </a:path>
              <a:path w="4287520" h="114300">
                <a:moveTo>
                  <a:pt x="4096512" y="76288"/>
                </a:moveTo>
                <a:lnTo>
                  <a:pt x="4096512" y="38181"/>
                </a:lnTo>
                <a:lnTo>
                  <a:pt x="4114799" y="38099"/>
                </a:lnTo>
                <a:lnTo>
                  <a:pt x="4116324" y="76199"/>
                </a:lnTo>
                <a:lnTo>
                  <a:pt x="4096512" y="76288"/>
                </a:lnTo>
                <a:close/>
              </a:path>
              <a:path w="4287520" h="114300">
                <a:moveTo>
                  <a:pt x="4096512" y="114299"/>
                </a:moveTo>
                <a:lnTo>
                  <a:pt x="4096512" y="76288"/>
                </a:lnTo>
                <a:lnTo>
                  <a:pt x="4116324" y="76199"/>
                </a:lnTo>
                <a:lnTo>
                  <a:pt x="4114799" y="38099"/>
                </a:lnTo>
                <a:lnTo>
                  <a:pt x="4225228" y="38099"/>
                </a:lnTo>
                <a:lnTo>
                  <a:pt x="4287012" y="56387"/>
                </a:lnTo>
                <a:lnTo>
                  <a:pt x="4096512" y="114299"/>
                </a:lnTo>
                <a:close/>
              </a:path>
              <a:path w="4287520" h="114300">
                <a:moveTo>
                  <a:pt x="1524" y="94487"/>
                </a:moveTo>
                <a:lnTo>
                  <a:pt x="0" y="56387"/>
                </a:lnTo>
                <a:lnTo>
                  <a:pt x="4096512" y="38181"/>
                </a:lnTo>
                <a:lnTo>
                  <a:pt x="4096512" y="76288"/>
                </a:lnTo>
                <a:lnTo>
                  <a:pt x="1524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76065" y="63962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08753" y="63962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85053" y="64160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61353" y="64160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32532" y="6234684"/>
            <a:ext cx="3615054" cy="288290"/>
          </a:xfrm>
          <a:custGeom>
            <a:avLst/>
            <a:gdLst/>
            <a:ahLst/>
            <a:cxnLst/>
            <a:rect l="l" t="t" r="r" b="b"/>
            <a:pathLst>
              <a:path w="3615054" h="288290">
                <a:moveTo>
                  <a:pt x="1524" y="268223"/>
                </a:moveTo>
                <a:lnTo>
                  <a:pt x="0" y="262127"/>
                </a:lnTo>
                <a:lnTo>
                  <a:pt x="0" y="252983"/>
                </a:lnTo>
                <a:lnTo>
                  <a:pt x="1524" y="251459"/>
                </a:lnTo>
                <a:lnTo>
                  <a:pt x="3048" y="246887"/>
                </a:lnTo>
                <a:lnTo>
                  <a:pt x="3048" y="243839"/>
                </a:lnTo>
                <a:lnTo>
                  <a:pt x="4572" y="243839"/>
                </a:lnTo>
                <a:lnTo>
                  <a:pt x="7620" y="239267"/>
                </a:lnTo>
                <a:lnTo>
                  <a:pt x="7620" y="237743"/>
                </a:lnTo>
                <a:lnTo>
                  <a:pt x="9144" y="237743"/>
                </a:lnTo>
                <a:lnTo>
                  <a:pt x="9144" y="236219"/>
                </a:lnTo>
                <a:lnTo>
                  <a:pt x="13716" y="231647"/>
                </a:lnTo>
                <a:lnTo>
                  <a:pt x="15240" y="231647"/>
                </a:lnTo>
                <a:lnTo>
                  <a:pt x="15240" y="230123"/>
                </a:lnTo>
                <a:lnTo>
                  <a:pt x="21336" y="227075"/>
                </a:lnTo>
                <a:lnTo>
                  <a:pt x="30480" y="220979"/>
                </a:lnTo>
                <a:lnTo>
                  <a:pt x="36576" y="217931"/>
                </a:lnTo>
                <a:lnTo>
                  <a:pt x="41148" y="214883"/>
                </a:lnTo>
                <a:lnTo>
                  <a:pt x="48768" y="213359"/>
                </a:lnTo>
                <a:lnTo>
                  <a:pt x="71628" y="204215"/>
                </a:lnTo>
                <a:lnTo>
                  <a:pt x="82296" y="202691"/>
                </a:lnTo>
                <a:lnTo>
                  <a:pt x="100584" y="196595"/>
                </a:lnTo>
                <a:lnTo>
                  <a:pt x="108204" y="193547"/>
                </a:lnTo>
                <a:lnTo>
                  <a:pt x="115824" y="192023"/>
                </a:lnTo>
                <a:lnTo>
                  <a:pt x="120396" y="188975"/>
                </a:lnTo>
                <a:lnTo>
                  <a:pt x="126492" y="185927"/>
                </a:lnTo>
                <a:lnTo>
                  <a:pt x="129540" y="182879"/>
                </a:lnTo>
                <a:lnTo>
                  <a:pt x="140208" y="176783"/>
                </a:lnTo>
                <a:lnTo>
                  <a:pt x="149352" y="169163"/>
                </a:lnTo>
                <a:lnTo>
                  <a:pt x="155448" y="166115"/>
                </a:lnTo>
                <a:lnTo>
                  <a:pt x="161543" y="161543"/>
                </a:lnTo>
                <a:lnTo>
                  <a:pt x="169164" y="156971"/>
                </a:lnTo>
                <a:lnTo>
                  <a:pt x="178308" y="153923"/>
                </a:lnTo>
                <a:lnTo>
                  <a:pt x="187452" y="149351"/>
                </a:lnTo>
                <a:lnTo>
                  <a:pt x="198120" y="144779"/>
                </a:lnTo>
                <a:lnTo>
                  <a:pt x="210312" y="141731"/>
                </a:lnTo>
                <a:lnTo>
                  <a:pt x="224028" y="137159"/>
                </a:lnTo>
                <a:lnTo>
                  <a:pt x="239267" y="132587"/>
                </a:lnTo>
                <a:lnTo>
                  <a:pt x="256031" y="129539"/>
                </a:lnTo>
                <a:lnTo>
                  <a:pt x="275843" y="124967"/>
                </a:lnTo>
                <a:lnTo>
                  <a:pt x="297179" y="121919"/>
                </a:lnTo>
                <a:lnTo>
                  <a:pt x="309372" y="118871"/>
                </a:lnTo>
                <a:lnTo>
                  <a:pt x="333756" y="115823"/>
                </a:lnTo>
                <a:lnTo>
                  <a:pt x="347472" y="112775"/>
                </a:lnTo>
                <a:lnTo>
                  <a:pt x="361187" y="111251"/>
                </a:lnTo>
                <a:lnTo>
                  <a:pt x="408432" y="106679"/>
                </a:lnTo>
                <a:lnTo>
                  <a:pt x="425196" y="103632"/>
                </a:lnTo>
                <a:lnTo>
                  <a:pt x="461772" y="100584"/>
                </a:lnTo>
                <a:lnTo>
                  <a:pt x="568452" y="92963"/>
                </a:lnTo>
                <a:lnTo>
                  <a:pt x="592835" y="89915"/>
                </a:lnTo>
                <a:lnTo>
                  <a:pt x="729996" y="82296"/>
                </a:lnTo>
                <a:lnTo>
                  <a:pt x="1059179" y="70103"/>
                </a:lnTo>
                <a:lnTo>
                  <a:pt x="1107948" y="67055"/>
                </a:lnTo>
                <a:lnTo>
                  <a:pt x="1377696" y="59435"/>
                </a:lnTo>
                <a:lnTo>
                  <a:pt x="1491996" y="54863"/>
                </a:lnTo>
                <a:lnTo>
                  <a:pt x="2942844" y="16763"/>
                </a:lnTo>
                <a:lnTo>
                  <a:pt x="2994659" y="16763"/>
                </a:lnTo>
                <a:lnTo>
                  <a:pt x="3144012" y="12191"/>
                </a:lnTo>
                <a:lnTo>
                  <a:pt x="3189731" y="12191"/>
                </a:lnTo>
                <a:lnTo>
                  <a:pt x="3316223" y="7620"/>
                </a:lnTo>
                <a:lnTo>
                  <a:pt x="3354323" y="7620"/>
                </a:lnTo>
                <a:lnTo>
                  <a:pt x="3389375" y="6096"/>
                </a:lnTo>
                <a:lnTo>
                  <a:pt x="3422904" y="6096"/>
                </a:lnTo>
                <a:lnTo>
                  <a:pt x="3454907" y="4571"/>
                </a:lnTo>
                <a:lnTo>
                  <a:pt x="3482339" y="4571"/>
                </a:lnTo>
                <a:lnTo>
                  <a:pt x="3508248" y="3047"/>
                </a:lnTo>
                <a:lnTo>
                  <a:pt x="3552444" y="3047"/>
                </a:lnTo>
                <a:lnTo>
                  <a:pt x="3570731" y="1523"/>
                </a:lnTo>
                <a:lnTo>
                  <a:pt x="3596639" y="1523"/>
                </a:lnTo>
                <a:lnTo>
                  <a:pt x="3605783" y="0"/>
                </a:lnTo>
                <a:lnTo>
                  <a:pt x="3610356" y="0"/>
                </a:lnTo>
                <a:lnTo>
                  <a:pt x="3614928" y="38099"/>
                </a:lnTo>
                <a:lnTo>
                  <a:pt x="3605783" y="38099"/>
                </a:lnTo>
                <a:lnTo>
                  <a:pt x="3598164" y="39623"/>
                </a:lnTo>
                <a:lnTo>
                  <a:pt x="3553967" y="39623"/>
                </a:lnTo>
                <a:lnTo>
                  <a:pt x="3532631" y="41147"/>
                </a:lnTo>
                <a:lnTo>
                  <a:pt x="3509772" y="41147"/>
                </a:lnTo>
                <a:lnTo>
                  <a:pt x="3483864" y="42671"/>
                </a:lnTo>
                <a:lnTo>
                  <a:pt x="3454907" y="42671"/>
                </a:lnTo>
                <a:lnTo>
                  <a:pt x="3424428" y="44196"/>
                </a:lnTo>
                <a:lnTo>
                  <a:pt x="3390899" y="44196"/>
                </a:lnTo>
                <a:lnTo>
                  <a:pt x="3354323" y="45720"/>
                </a:lnTo>
                <a:lnTo>
                  <a:pt x="3316223" y="45720"/>
                </a:lnTo>
                <a:lnTo>
                  <a:pt x="3233928" y="48767"/>
                </a:lnTo>
                <a:lnTo>
                  <a:pt x="3189731" y="48767"/>
                </a:lnTo>
                <a:lnTo>
                  <a:pt x="2996183" y="54863"/>
                </a:lnTo>
                <a:lnTo>
                  <a:pt x="2944367" y="54863"/>
                </a:lnTo>
                <a:lnTo>
                  <a:pt x="1493519" y="92963"/>
                </a:lnTo>
                <a:lnTo>
                  <a:pt x="1377696" y="97535"/>
                </a:lnTo>
                <a:lnTo>
                  <a:pt x="1060704" y="106679"/>
                </a:lnTo>
                <a:lnTo>
                  <a:pt x="1013460" y="109727"/>
                </a:lnTo>
                <a:lnTo>
                  <a:pt x="701039" y="121919"/>
                </a:lnTo>
                <a:lnTo>
                  <a:pt x="571500" y="129539"/>
                </a:lnTo>
                <a:lnTo>
                  <a:pt x="548639" y="132587"/>
                </a:lnTo>
                <a:lnTo>
                  <a:pt x="464820" y="138683"/>
                </a:lnTo>
                <a:lnTo>
                  <a:pt x="413004" y="143255"/>
                </a:lnTo>
                <a:lnTo>
                  <a:pt x="396239" y="146303"/>
                </a:lnTo>
                <a:lnTo>
                  <a:pt x="365760" y="149351"/>
                </a:lnTo>
                <a:lnTo>
                  <a:pt x="352043" y="150875"/>
                </a:lnTo>
                <a:lnTo>
                  <a:pt x="339852" y="152399"/>
                </a:lnTo>
                <a:lnTo>
                  <a:pt x="327660" y="155447"/>
                </a:lnTo>
                <a:lnTo>
                  <a:pt x="303276" y="158495"/>
                </a:lnTo>
                <a:lnTo>
                  <a:pt x="292608" y="160019"/>
                </a:lnTo>
                <a:lnTo>
                  <a:pt x="283464" y="163067"/>
                </a:lnTo>
                <a:lnTo>
                  <a:pt x="265176" y="166115"/>
                </a:lnTo>
                <a:lnTo>
                  <a:pt x="249936" y="169163"/>
                </a:lnTo>
                <a:lnTo>
                  <a:pt x="234696" y="173735"/>
                </a:lnTo>
                <a:lnTo>
                  <a:pt x="222504" y="176783"/>
                </a:lnTo>
                <a:lnTo>
                  <a:pt x="211836" y="181355"/>
                </a:lnTo>
                <a:lnTo>
                  <a:pt x="202691" y="184403"/>
                </a:lnTo>
                <a:lnTo>
                  <a:pt x="187452" y="190499"/>
                </a:lnTo>
                <a:lnTo>
                  <a:pt x="181355" y="195071"/>
                </a:lnTo>
                <a:lnTo>
                  <a:pt x="176784" y="198119"/>
                </a:lnTo>
                <a:lnTo>
                  <a:pt x="170688" y="201167"/>
                </a:lnTo>
                <a:lnTo>
                  <a:pt x="161543" y="208787"/>
                </a:lnTo>
                <a:lnTo>
                  <a:pt x="150876" y="216407"/>
                </a:lnTo>
                <a:lnTo>
                  <a:pt x="143256" y="219455"/>
                </a:lnTo>
                <a:lnTo>
                  <a:pt x="137160" y="222503"/>
                </a:lnTo>
                <a:lnTo>
                  <a:pt x="129540" y="227075"/>
                </a:lnTo>
                <a:lnTo>
                  <a:pt x="102108" y="236219"/>
                </a:lnTo>
                <a:lnTo>
                  <a:pt x="91440" y="239267"/>
                </a:lnTo>
                <a:lnTo>
                  <a:pt x="83820" y="240791"/>
                </a:lnTo>
                <a:lnTo>
                  <a:pt x="76200" y="243839"/>
                </a:lnTo>
                <a:lnTo>
                  <a:pt x="68580" y="245363"/>
                </a:lnTo>
                <a:lnTo>
                  <a:pt x="62484" y="248411"/>
                </a:lnTo>
                <a:lnTo>
                  <a:pt x="57912" y="249935"/>
                </a:lnTo>
                <a:lnTo>
                  <a:pt x="45720" y="256031"/>
                </a:lnTo>
                <a:lnTo>
                  <a:pt x="44196" y="257555"/>
                </a:lnTo>
                <a:lnTo>
                  <a:pt x="38100" y="257555"/>
                </a:lnTo>
                <a:lnTo>
                  <a:pt x="38100" y="259079"/>
                </a:lnTo>
                <a:lnTo>
                  <a:pt x="37592" y="260603"/>
                </a:lnTo>
                <a:lnTo>
                  <a:pt x="4572" y="260603"/>
                </a:lnTo>
                <a:lnTo>
                  <a:pt x="3048" y="262127"/>
                </a:lnTo>
                <a:lnTo>
                  <a:pt x="3574" y="262599"/>
                </a:lnTo>
                <a:lnTo>
                  <a:pt x="3048" y="263651"/>
                </a:lnTo>
                <a:lnTo>
                  <a:pt x="1524" y="263651"/>
                </a:lnTo>
                <a:lnTo>
                  <a:pt x="1524" y="268223"/>
                </a:lnTo>
                <a:close/>
              </a:path>
              <a:path w="3615054" h="288290">
                <a:moveTo>
                  <a:pt x="38100" y="260603"/>
                </a:moveTo>
                <a:lnTo>
                  <a:pt x="38100" y="257555"/>
                </a:lnTo>
                <a:lnTo>
                  <a:pt x="44196" y="257555"/>
                </a:lnTo>
                <a:lnTo>
                  <a:pt x="38100" y="260603"/>
                </a:lnTo>
                <a:close/>
              </a:path>
              <a:path w="3615054" h="288290">
                <a:moveTo>
                  <a:pt x="37229" y="261692"/>
                </a:moveTo>
                <a:lnTo>
                  <a:pt x="38100" y="259079"/>
                </a:lnTo>
                <a:lnTo>
                  <a:pt x="38100" y="261111"/>
                </a:lnTo>
                <a:lnTo>
                  <a:pt x="37229" y="261692"/>
                </a:lnTo>
                <a:close/>
              </a:path>
              <a:path w="3615054" h="288290">
                <a:moveTo>
                  <a:pt x="38100" y="261111"/>
                </a:moveTo>
                <a:lnTo>
                  <a:pt x="38100" y="260603"/>
                </a:lnTo>
                <a:lnTo>
                  <a:pt x="41148" y="259079"/>
                </a:lnTo>
                <a:lnTo>
                  <a:pt x="38100" y="261111"/>
                </a:lnTo>
                <a:close/>
              </a:path>
              <a:path w="3615054" h="288290">
                <a:moveTo>
                  <a:pt x="3574" y="262599"/>
                </a:moveTo>
                <a:lnTo>
                  <a:pt x="3048" y="262127"/>
                </a:lnTo>
                <a:lnTo>
                  <a:pt x="4572" y="260603"/>
                </a:lnTo>
                <a:lnTo>
                  <a:pt x="3574" y="262599"/>
                </a:lnTo>
                <a:close/>
              </a:path>
              <a:path w="3615054" h="288290">
                <a:moveTo>
                  <a:pt x="32004" y="288035"/>
                </a:moveTo>
                <a:lnTo>
                  <a:pt x="3574" y="262599"/>
                </a:lnTo>
                <a:lnTo>
                  <a:pt x="4572" y="260603"/>
                </a:lnTo>
                <a:lnTo>
                  <a:pt x="37592" y="260603"/>
                </a:lnTo>
                <a:lnTo>
                  <a:pt x="37229" y="261692"/>
                </a:lnTo>
                <a:lnTo>
                  <a:pt x="36576" y="262127"/>
                </a:lnTo>
                <a:lnTo>
                  <a:pt x="37084" y="262127"/>
                </a:lnTo>
                <a:lnTo>
                  <a:pt x="36576" y="263651"/>
                </a:lnTo>
                <a:lnTo>
                  <a:pt x="38100" y="263651"/>
                </a:lnTo>
                <a:lnTo>
                  <a:pt x="39624" y="265175"/>
                </a:lnTo>
                <a:lnTo>
                  <a:pt x="39624" y="272795"/>
                </a:lnTo>
                <a:lnTo>
                  <a:pt x="38100" y="275843"/>
                </a:lnTo>
                <a:lnTo>
                  <a:pt x="38100" y="277367"/>
                </a:lnTo>
                <a:lnTo>
                  <a:pt x="36576" y="278891"/>
                </a:lnTo>
                <a:lnTo>
                  <a:pt x="36576" y="281939"/>
                </a:lnTo>
                <a:lnTo>
                  <a:pt x="33528" y="284987"/>
                </a:lnTo>
                <a:lnTo>
                  <a:pt x="32004" y="288035"/>
                </a:lnTo>
                <a:close/>
              </a:path>
              <a:path w="3615054" h="288290">
                <a:moveTo>
                  <a:pt x="38100" y="262127"/>
                </a:moveTo>
                <a:lnTo>
                  <a:pt x="38100" y="261365"/>
                </a:lnTo>
                <a:lnTo>
                  <a:pt x="39624" y="260603"/>
                </a:lnTo>
                <a:lnTo>
                  <a:pt x="38100" y="262127"/>
                </a:lnTo>
                <a:close/>
              </a:path>
              <a:path w="3615054" h="288290">
                <a:moveTo>
                  <a:pt x="37185" y="261823"/>
                </a:moveTo>
                <a:lnTo>
                  <a:pt x="37229" y="261692"/>
                </a:lnTo>
                <a:lnTo>
                  <a:pt x="38100" y="261111"/>
                </a:lnTo>
                <a:lnTo>
                  <a:pt x="38100" y="261365"/>
                </a:lnTo>
                <a:lnTo>
                  <a:pt x="37185" y="261823"/>
                </a:lnTo>
                <a:close/>
              </a:path>
              <a:path w="3615054" h="288290">
                <a:moveTo>
                  <a:pt x="36576" y="263651"/>
                </a:moveTo>
                <a:lnTo>
                  <a:pt x="37185" y="261823"/>
                </a:lnTo>
                <a:lnTo>
                  <a:pt x="38100" y="261365"/>
                </a:lnTo>
                <a:lnTo>
                  <a:pt x="38100" y="262127"/>
                </a:lnTo>
                <a:lnTo>
                  <a:pt x="36576" y="263651"/>
                </a:lnTo>
                <a:close/>
              </a:path>
              <a:path w="3615054" h="288290">
                <a:moveTo>
                  <a:pt x="37084" y="262127"/>
                </a:moveTo>
                <a:lnTo>
                  <a:pt x="36576" y="262127"/>
                </a:lnTo>
                <a:lnTo>
                  <a:pt x="37185" y="261823"/>
                </a:lnTo>
                <a:lnTo>
                  <a:pt x="37084" y="262127"/>
                </a:lnTo>
                <a:close/>
              </a:path>
              <a:path w="3615054" h="288290">
                <a:moveTo>
                  <a:pt x="38100" y="263651"/>
                </a:moveTo>
                <a:lnTo>
                  <a:pt x="36576" y="263651"/>
                </a:lnTo>
                <a:lnTo>
                  <a:pt x="38100" y="262127"/>
                </a:lnTo>
                <a:lnTo>
                  <a:pt x="38100" y="263651"/>
                </a:lnTo>
                <a:close/>
              </a:path>
              <a:path w="3615054" h="288290">
                <a:moveTo>
                  <a:pt x="1524" y="266699"/>
                </a:moveTo>
                <a:lnTo>
                  <a:pt x="1524" y="263651"/>
                </a:lnTo>
                <a:lnTo>
                  <a:pt x="3048" y="263651"/>
                </a:lnTo>
                <a:lnTo>
                  <a:pt x="1524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47398" y="5428491"/>
            <a:ext cx="6570980" cy="948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270"/>
              </a:spcBef>
            </a:pP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B</a:t>
            </a:r>
            <a:r>
              <a:rPr dirty="0" sz="2400" spc="25">
                <a:latin typeface="Times New Roman"/>
                <a:cs typeface="Times New Roman"/>
              </a:rPr>
              <a:t>=0,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i</a:t>
            </a:r>
            <a:r>
              <a:rPr dirty="0" baseline="-20833" sz="2400" spc="67">
                <a:latin typeface="Times New Roman"/>
                <a:cs typeface="Times New Roman"/>
              </a:rPr>
              <a:t>C</a:t>
            </a:r>
            <a:r>
              <a:rPr dirty="0" sz="2400" spc="45">
                <a:latin typeface="Times New Roman"/>
                <a:cs typeface="Times New Roman"/>
              </a:rPr>
              <a:t>=</a:t>
            </a:r>
            <a:r>
              <a:rPr dirty="0" sz="2400" spc="45">
                <a:latin typeface="Times New Roman"/>
                <a:cs typeface="Times New Roman"/>
              </a:rPr>
              <a:t>I</a:t>
            </a:r>
            <a:r>
              <a:rPr dirty="0" baseline="-20833" sz="2400" spc="67">
                <a:latin typeface="Times New Roman"/>
                <a:cs typeface="Times New Roman"/>
              </a:rPr>
              <a:t>CEO</a:t>
            </a:r>
            <a:r>
              <a:rPr dirty="0" sz="2400" spc="45">
                <a:latin typeface="Times New Roman"/>
                <a:cs typeface="Times New Roman"/>
              </a:rPr>
              <a:t>~0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2876" y="1231646"/>
            <a:ext cx="1652905" cy="62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dirty="0" sz="2500" spc="-30">
                <a:latin typeface="Times New Roman"/>
                <a:cs typeface="Times New Roman"/>
              </a:rPr>
              <a:t>i</a:t>
            </a:r>
            <a:r>
              <a:rPr dirty="0" baseline="-24904" sz="2175" spc="-44">
                <a:latin typeface="Times New Roman"/>
                <a:cs typeface="Times New Roman"/>
              </a:rPr>
              <a:t>C </a:t>
            </a:r>
            <a:r>
              <a:rPr dirty="0" baseline="-24904" sz="2175" spc="217">
                <a:latin typeface="Times New Roman"/>
                <a:cs typeface="Times New Roman"/>
              </a:rPr>
              <a:t> </a:t>
            </a:r>
            <a:r>
              <a:rPr dirty="0" sz="2500" spc="-1115">
                <a:latin typeface="Times New Roman"/>
                <a:cs typeface="Times New Roman"/>
              </a:rPr>
              <a:t>	</a:t>
            </a:r>
            <a:r>
              <a:rPr dirty="0" sz="2500" spc="-135">
                <a:latin typeface="Times New Roman"/>
                <a:cs typeface="Times New Roman"/>
              </a:rPr>
              <a:t>f </a:t>
            </a:r>
            <a:r>
              <a:rPr dirty="0" sz="2500" spc="-35">
                <a:latin typeface="Times New Roman"/>
                <a:cs typeface="Times New Roman"/>
              </a:rPr>
              <a:t>(</a:t>
            </a:r>
            <a:r>
              <a:rPr dirty="0" sz="2500" spc="-35">
                <a:latin typeface="Times New Roman"/>
                <a:cs typeface="Times New Roman"/>
              </a:rPr>
              <a:t>v</a:t>
            </a:r>
            <a:r>
              <a:rPr dirty="0" baseline="-24904" sz="2175" spc="-52">
                <a:latin typeface="Times New Roman"/>
                <a:cs typeface="Times New Roman"/>
              </a:rPr>
              <a:t>CE </a:t>
            </a:r>
            <a:r>
              <a:rPr dirty="0" sz="2500" spc="5">
                <a:latin typeface="Times New Roman"/>
                <a:cs typeface="Times New Roman"/>
              </a:rPr>
              <a:t>)</a:t>
            </a:r>
            <a:r>
              <a:rPr dirty="0" sz="2500" spc="245">
                <a:latin typeface="Times New Roman"/>
                <a:cs typeface="Times New Roman"/>
              </a:rPr>
              <a:t> </a:t>
            </a:r>
            <a:r>
              <a:rPr dirty="0" baseline="-2886" sz="5775" spc="7">
                <a:latin typeface="Times New Roman"/>
                <a:cs typeface="Times New Roman"/>
              </a:rPr>
              <a:t>|</a:t>
            </a:r>
            <a:endParaRPr baseline="-2886" sz="57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8315" y="1602485"/>
            <a:ext cx="1015365" cy="4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5"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latin typeface="Times New Roman"/>
                <a:cs typeface="Times New Roman"/>
              </a:rPr>
              <a:t>B</a:t>
            </a:r>
            <a:r>
              <a:rPr dirty="0" baseline="-20833" sz="2400" spc="-112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=</a:t>
            </a:r>
            <a:r>
              <a:rPr dirty="0" sz="2250" spc="-20">
                <a:latin typeface="宋体"/>
                <a:cs typeface="宋体"/>
              </a:rPr>
              <a:t>常数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1991" y="1440656"/>
            <a:ext cx="17056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Arial"/>
                <a:cs typeface="Arial"/>
              </a:rPr>
              <a:t>(2)</a:t>
            </a:r>
            <a:r>
              <a:rPr dirty="0" sz="2400" spc="-11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CC3300"/>
                </a:solidFill>
                <a:latin typeface="宋体"/>
                <a:cs typeface="宋体"/>
              </a:rPr>
              <a:t>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22107" y="350520"/>
            <a:ext cx="2194559" cy="1970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3196" y="3163823"/>
            <a:ext cx="4447540" cy="3241675"/>
          </a:xfrm>
          <a:custGeom>
            <a:avLst/>
            <a:gdLst/>
            <a:ahLst/>
            <a:cxnLst/>
            <a:rect l="l" t="t" r="r" b="b"/>
            <a:pathLst>
              <a:path w="4447540" h="3241675">
                <a:moveTo>
                  <a:pt x="4157472" y="1738884"/>
                </a:moveTo>
                <a:lnTo>
                  <a:pt x="291083" y="1738884"/>
                </a:lnTo>
                <a:lnTo>
                  <a:pt x="254417" y="1736629"/>
                </a:lnTo>
                <a:lnTo>
                  <a:pt x="185557" y="1719405"/>
                </a:lnTo>
                <a:lnTo>
                  <a:pt x="124439" y="1687031"/>
                </a:lnTo>
                <a:lnTo>
                  <a:pt x="73193" y="1641672"/>
                </a:lnTo>
                <a:lnTo>
                  <a:pt x="33951" y="1585492"/>
                </a:lnTo>
                <a:lnTo>
                  <a:pt x="8842" y="1520654"/>
                </a:lnTo>
                <a:lnTo>
                  <a:pt x="0" y="1449324"/>
                </a:lnTo>
                <a:lnTo>
                  <a:pt x="0" y="289560"/>
                </a:lnTo>
                <a:lnTo>
                  <a:pt x="8842" y="218229"/>
                </a:lnTo>
                <a:lnTo>
                  <a:pt x="33951" y="153391"/>
                </a:lnTo>
                <a:lnTo>
                  <a:pt x="73193" y="97211"/>
                </a:lnTo>
                <a:lnTo>
                  <a:pt x="124439" y="51852"/>
                </a:lnTo>
                <a:lnTo>
                  <a:pt x="185557" y="19478"/>
                </a:lnTo>
                <a:lnTo>
                  <a:pt x="254417" y="2254"/>
                </a:lnTo>
                <a:lnTo>
                  <a:pt x="291083" y="0"/>
                </a:lnTo>
                <a:lnTo>
                  <a:pt x="4157472" y="0"/>
                </a:lnTo>
                <a:lnTo>
                  <a:pt x="4228802" y="8837"/>
                </a:lnTo>
                <a:lnTo>
                  <a:pt x="4293640" y="33906"/>
                </a:lnTo>
                <a:lnTo>
                  <a:pt x="4349820" y="73043"/>
                </a:lnTo>
                <a:lnTo>
                  <a:pt x="4395179" y="124084"/>
                </a:lnTo>
                <a:lnTo>
                  <a:pt x="4427553" y="184863"/>
                </a:lnTo>
                <a:lnTo>
                  <a:pt x="4444777" y="253218"/>
                </a:lnTo>
                <a:lnTo>
                  <a:pt x="4447032" y="289560"/>
                </a:lnTo>
                <a:lnTo>
                  <a:pt x="4447032" y="1449324"/>
                </a:lnTo>
                <a:lnTo>
                  <a:pt x="4438194" y="1520654"/>
                </a:lnTo>
                <a:lnTo>
                  <a:pt x="4413125" y="1585492"/>
                </a:lnTo>
                <a:lnTo>
                  <a:pt x="4373988" y="1641672"/>
                </a:lnTo>
                <a:lnTo>
                  <a:pt x="4322947" y="1687031"/>
                </a:lnTo>
                <a:lnTo>
                  <a:pt x="4262168" y="1719405"/>
                </a:lnTo>
                <a:lnTo>
                  <a:pt x="4193813" y="1736629"/>
                </a:lnTo>
                <a:lnTo>
                  <a:pt x="4157472" y="1738884"/>
                </a:lnTo>
                <a:close/>
              </a:path>
              <a:path w="4447540" h="3241675">
                <a:moveTo>
                  <a:pt x="1588008" y="3241548"/>
                </a:moveTo>
                <a:lnTo>
                  <a:pt x="742187" y="1738884"/>
                </a:lnTo>
                <a:lnTo>
                  <a:pt x="1853183" y="1738884"/>
                </a:lnTo>
                <a:lnTo>
                  <a:pt x="1588008" y="3241548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54908" y="3145535"/>
            <a:ext cx="4485640" cy="3314700"/>
          </a:xfrm>
          <a:custGeom>
            <a:avLst/>
            <a:gdLst/>
            <a:ahLst/>
            <a:cxnLst/>
            <a:rect l="l" t="t" r="r" b="b"/>
            <a:pathLst>
              <a:path w="4485640" h="3314700">
                <a:moveTo>
                  <a:pt x="4267199" y="9525"/>
                </a:moveTo>
                <a:lnTo>
                  <a:pt x="216408" y="9525"/>
                </a:lnTo>
                <a:lnTo>
                  <a:pt x="231648" y="0"/>
                </a:lnTo>
                <a:lnTo>
                  <a:pt x="4253484" y="0"/>
                </a:lnTo>
                <a:lnTo>
                  <a:pt x="4267199" y="9525"/>
                </a:lnTo>
                <a:close/>
              </a:path>
              <a:path w="4485640" h="3314700">
                <a:moveTo>
                  <a:pt x="792575" y="1771650"/>
                </a:moveTo>
                <a:lnTo>
                  <a:pt x="760475" y="1771650"/>
                </a:lnTo>
                <a:lnTo>
                  <a:pt x="743711" y="1762125"/>
                </a:lnTo>
                <a:lnTo>
                  <a:pt x="216408" y="1762125"/>
                </a:lnTo>
                <a:lnTo>
                  <a:pt x="202691" y="1752600"/>
                </a:lnTo>
                <a:lnTo>
                  <a:pt x="175259" y="1743075"/>
                </a:lnTo>
                <a:lnTo>
                  <a:pt x="147827" y="1724025"/>
                </a:lnTo>
                <a:lnTo>
                  <a:pt x="135635" y="1714500"/>
                </a:lnTo>
                <a:lnTo>
                  <a:pt x="112775" y="1704975"/>
                </a:lnTo>
                <a:lnTo>
                  <a:pt x="89916" y="1685925"/>
                </a:lnTo>
                <a:lnTo>
                  <a:pt x="70103" y="1657350"/>
                </a:lnTo>
                <a:lnTo>
                  <a:pt x="53340" y="1638300"/>
                </a:lnTo>
                <a:lnTo>
                  <a:pt x="44195" y="1619250"/>
                </a:lnTo>
                <a:lnTo>
                  <a:pt x="36575" y="1609725"/>
                </a:lnTo>
                <a:lnTo>
                  <a:pt x="18288" y="1571625"/>
                </a:lnTo>
                <a:lnTo>
                  <a:pt x="13716" y="1552575"/>
                </a:lnTo>
                <a:lnTo>
                  <a:pt x="9143" y="1543050"/>
                </a:lnTo>
                <a:lnTo>
                  <a:pt x="3048" y="1514475"/>
                </a:lnTo>
                <a:lnTo>
                  <a:pt x="0" y="1476375"/>
                </a:lnTo>
                <a:lnTo>
                  <a:pt x="0" y="285750"/>
                </a:lnTo>
                <a:lnTo>
                  <a:pt x="3048" y="257175"/>
                </a:lnTo>
                <a:lnTo>
                  <a:pt x="9143" y="228600"/>
                </a:lnTo>
                <a:lnTo>
                  <a:pt x="13716" y="209550"/>
                </a:lnTo>
                <a:lnTo>
                  <a:pt x="18288" y="200025"/>
                </a:lnTo>
                <a:lnTo>
                  <a:pt x="36575" y="152400"/>
                </a:lnTo>
                <a:lnTo>
                  <a:pt x="44195" y="142875"/>
                </a:lnTo>
                <a:lnTo>
                  <a:pt x="53340" y="133350"/>
                </a:lnTo>
                <a:lnTo>
                  <a:pt x="70103" y="104775"/>
                </a:lnTo>
                <a:lnTo>
                  <a:pt x="135635" y="47625"/>
                </a:lnTo>
                <a:lnTo>
                  <a:pt x="202691" y="9525"/>
                </a:lnTo>
                <a:lnTo>
                  <a:pt x="4282440" y="9525"/>
                </a:lnTo>
                <a:lnTo>
                  <a:pt x="4323588" y="28575"/>
                </a:lnTo>
                <a:lnTo>
                  <a:pt x="4335780" y="38100"/>
                </a:lnTo>
                <a:lnTo>
                  <a:pt x="240791" y="38100"/>
                </a:lnTo>
                <a:lnTo>
                  <a:pt x="227075" y="47625"/>
                </a:lnTo>
                <a:lnTo>
                  <a:pt x="216408" y="47625"/>
                </a:lnTo>
                <a:lnTo>
                  <a:pt x="202691" y="57150"/>
                </a:lnTo>
                <a:lnTo>
                  <a:pt x="192024" y="57150"/>
                </a:lnTo>
                <a:lnTo>
                  <a:pt x="167640" y="76200"/>
                </a:lnTo>
                <a:lnTo>
                  <a:pt x="158495" y="76200"/>
                </a:lnTo>
                <a:lnTo>
                  <a:pt x="135635" y="95250"/>
                </a:lnTo>
                <a:lnTo>
                  <a:pt x="137159" y="95250"/>
                </a:lnTo>
                <a:lnTo>
                  <a:pt x="117348" y="114300"/>
                </a:lnTo>
                <a:lnTo>
                  <a:pt x="99059" y="133350"/>
                </a:lnTo>
                <a:lnTo>
                  <a:pt x="100583" y="133350"/>
                </a:lnTo>
                <a:lnTo>
                  <a:pt x="83819" y="152400"/>
                </a:lnTo>
                <a:lnTo>
                  <a:pt x="76200" y="161925"/>
                </a:lnTo>
                <a:lnTo>
                  <a:pt x="77724" y="161925"/>
                </a:lnTo>
                <a:lnTo>
                  <a:pt x="70103" y="171450"/>
                </a:lnTo>
                <a:lnTo>
                  <a:pt x="64008" y="190500"/>
                </a:lnTo>
                <a:lnTo>
                  <a:pt x="54864" y="209550"/>
                </a:lnTo>
                <a:lnTo>
                  <a:pt x="52578" y="219075"/>
                </a:lnTo>
                <a:lnTo>
                  <a:pt x="50291" y="219075"/>
                </a:lnTo>
                <a:lnTo>
                  <a:pt x="45719" y="238125"/>
                </a:lnTo>
                <a:lnTo>
                  <a:pt x="47243" y="238125"/>
                </a:lnTo>
                <a:lnTo>
                  <a:pt x="42672" y="247650"/>
                </a:lnTo>
                <a:lnTo>
                  <a:pt x="44195" y="247650"/>
                </a:lnTo>
                <a:lnTo>
                  <a:pt x="39624" y="276225"/>
                </a:lnTo>
                <a:lnTo>
                  <a:pt x="38862" y="285750"/>
                </a:lnTo>
                <a:lnTo>
                  <a:pt x="38100" y="285750"/>
                </a:lnTo>
                <a:lnTo>
                  <a:pt x="38100" y="1476375"/>
                </a:lnTo>
                <a:lnTo>
                  <a:pt x="39624" y="1495425"/>
                </a:lnTo>
                <a:lnTo>
                  <a:pt x="40386" y="1495425"/>
                </a:lnTo>
                <a:lnTo>
                  <a:pt x="41148" y="1504950"/>
                </a:lnTo>
                <a:lnTo>
                  <a:pt x="44195" y="1514475"/>
                </a:lnTo>
                <a:lnTo>
                  <a:pt x="42672" y="1514475"/>
                </a:lnTo>
                <a:lnTo>
                  <a:pt x="47243" y="1533525"/>
                </a:lnTo>
                <a:lnTo>
                  <a:pt x="45719" y="1533525"/>
                </a:lnTo>
                <a:lnTo>
                  <a:pt x="54864" y="1562100"/>
                </a:lnTo>
                <a:lnTo>
                  <a:pt x="57150" y="1562100"/>
                </a:lnTo>
                <a:lnTo>
                  <a:pt x="59435" y="1571625"/>
                </a:lnTo>
                <a:lnTo>
                  <a:pt x="64008" y="1581150"/>
                </a:lnTo>
                <a:lnTo>
                  <a:pt x="70103" y="1590675"/>
                </a:lnTo>
                <a:lnTo>
                  <a:pt x="77724" y="1600200"/>
                </a:lnTo>
                <a:lnTo>
                  <a:pt x="76200" y="1600200"/>
                </a:lnTo>
                <a:lnTo>
                  <a:pt x="83819" y="1619250"/>
                </a:lnTo>
                <a:lnTo>
                  <a:pt x="89407" y="1619250"/>
                </a:lnTo>
                <a:lnTo>
                  <a:pt x="100583" y="1638300"/>
                </a:lnTo>
                <a:lnTo>
                  <a:pt x="99059" y="1638300"/>
                </a:lnTo>
                <a:lnTo>
                  <a:pt x="117348" y="1657350"/>
                </a:lnTo>
                <a:lnTo>
                  <a:pt x="115824" y="1657350"/>
                </a:lnTo>
                <a:lnTo>
                  <a:pt x="137159" y="1676400"/>
                </a:lnTo>
                <a:lnTo>
                  <a:pt x="135635" y="1676400"/>
                </a:lnTo>
                <a:lnTo>
                  <a:pt x="158495" y="1685925"/>
                </a:lnTo>
                <a:lnTo>
                  <a:pt x="156972" y="1685925"/>
                </a:lnTo>
                <a:lnTo>
                  <a:pt x="169164" y="1695450"/>
                </a:lnTo>
                <a:lnTo>
                  <a:pt x="167640" y="1695450"/>
                </a:lnTo>
                <a:lnTo>
                  <a:pt x="179832" y="1704975"/>
                </a:lnTo>
                <a:lnTo>
                  <a:pt x="190500" y="1704975"/>
                </a:lnTo>
                <a:lnTo>
                  <a:pt x="204216" y="1714500"/>
                </a:lnTo>
                <a:lnTo>
                  <a:pt x="214883" y="1714500"/>
                </a:lnTo>
                <a:lnTo>
                  <a:pt x="228600" y="1724025"/>
                </a:lnTo>
                <a:lnTo>
                  <a:pt x="227075" y="1724025"/>
                </a:lnTo>
                <a:lnTo>
                  <a:pt x="268224" y="1733550"/>
                </a:lnTo>
                <a:lnTo>
                  <a:pt x="771143" y="1733550"/>
                </a:lnTo>
                <a:lnTo>
                  <a:pt x="792575" y="1771650"/>
                </a:lnTo>
                <a:close/>
              </a:path>
              <a:path w="4485640" h="3314700">
                <a:moveTo>
                  <a:pt x="4434840" y="228600"/>
                </a:moveTo>
                <a:lnTo>
                  <a:pt x="4430268" y="209550"/>
                </a:lnTo>
                <a:lnTo>
                  <a:pt x="4425695" y="200025"/>
                </a:lnTo>
                <a:lnTo>
                  <a:pt x="4419599" y="190500"/>
                </a:lnTo>
                <a:lnTo>
                  <a:pt x="4413504" y="171450"/>
                </a:lnTo>
                <a:lnTo>
                  <a:pt x="4407408" y="161925"/>
                </a:lnTo>
                <a:lnTo>
                  <a:pt x="4399788" y="152400"/>
                </a:lnTo>
                <a:lnTo>
                  <a:pt x="4401311" y="152400"/>
                </a:lnTo>
                <a:lnTo>
                  <a:pt x="4384547" y="133350"/>
                </a:lnTo>
                <a:lnTo>
                  <a:pt x="4366259" y="114300"/>
                </a:lnTo>
                <a:lnTo>
                  <a:pt x="4367784" y="114300"/>
                </a:lnTo>
                <a:lnTo>
                  <a:pt x="4346447" y="95250"/>
                </a:lnTo>
                <a:lnTo>
                  <a:pt x="4347972" y="95250"/>
                </a:lnTo>
                <a:lnTo>
                  <a:pt x="4326636" y="76200"/>
                </a:lnTo>
                <a:lnTo>
                  <a:pt x="4315968" y="76200"/>
                </a:lnTo>
                <a:lnTo>
                  <a:pt x="4303775" y="66675"/>
                </a:lnTo>
                <a:lnTo>
                  <a:pt x="4305299" y="66675"/>
                </a:lnTo>
                <a:lnTo>
                  <a:pt x="4293108" y="57150"/>
                </a:lnTo>
                <a:lnTo>
                  <a:pt x="4280915" y="57150"/>
                </a:lnTo>
                <a:lnTo>
                  <a:pt x="4268724" y="47625"/>
                </a:lnTo>
                <a:lnTo>
                  <a:pt x="4256531" y="47625"/>
                </a:lnTo>
                <a:lnTo>
                  <a:pt x="4242815" y="38100"/>
                </a:lnTo>
                <a:lnTo>
                  <a:pt x="4335780" y="38100"/>
                </a:lnTo>
                <a:lnTo>
                  <a:pt x="4372356" y="66675"/>
                </a:lnTo>
                <a:lnTo>
                  <a:pt x="4393691" y="85725"/>
                </a:lnTo>
                <a:lnTo>
                  <a:pt x="4413504" y="104775"/>
                </a:lnTo>
                <a:lnTo>
                  <a:pt x="4431791" y="133350"/>
                </a:lnTo>
                <a:lnTo>
                  <a:pt x="4439411" y="142875"/>
                </a:lnTo>
                <a:lnTo>
                  <a:pt x="4454652" y="171450"/>
                </a:lnTo>
                <a:lnTo>
                  <a:pt x="4460747" y="180975"/>
                </a:lnTo>
                <a:lnTo>
                  <a:pt x="4469891" y="209550"/>
                </a:lnTo>
                <a:lnTo>
                  <a:pt x="4472177" y="219075"/>
                </a:lnTo>
                <a:lnTo>
                  <a:pt x="4434840" y="219075"/>
                </a:lnTo>
                <a:lnTo>
                  <a:pt x="4434840" y="228600"/>
                </a:lnTo>
                <a:close/>
              </a:path>
              <a:path w="4485640" h="3314700">
                <a:moveTo>
                  <a:pt x="50291" y="228600"/>
                </a:moveTo>
                <a:lnTo>
                  <a:pt x="50291" y="219075"/>
                </a:lnTo>
                <a:lnTo>
                  <a:pt x="52578" y="219075"/>
                </a:lnTo>
                <a:lnTo>
                  <a:pt x="50291" y="228600"/>
                </a:lnTo>
                <a:close/>
              </a:path>
              <a:path w="4485640" h="3314700">
                <a:moveTo>
                  <a:pt x="4483608" y="1495425"/>
                </a:moveTo>
                <a:lnTo>
                  <a:pt x="4445508" y="1495425"/>
                </a:lnTo>
                <a:lnTo>
                  <a:pt x="4445508" y="1476375"/>
                </a:lnTo>
                <a:lnTo>
                  <a:pt x="4447031" y="1466850"/>
                </a:lnTo>
                <a:lnTo>
                  <a:pt x="4447031" y="304800"/>
                </a:lnTo>
                <a:lnTo>
                  <a:pt x="4445508" y="285750"/>
                </a:lnTo>
                <a:lnTo>
                  <a:pt x="4445508" y="276225"/>
                </a:lnTo>
                <a:lnTo>
                  <a:pt x="4440936" y="247650"/>
                </a:lnTo>
                <a:lnTo>
                  <a:pt x="4434840" y="219075"/>
                </a:lnTo>
                <a:lnTo>
                  <a:pt x="4472177" y="219075"/>
                </a:lnTo>
                <a:lnTo>
                  <a:pt x="4474463" y="228600"/>
                </a:lnTo>
                <a:lnTo>
                  <a:pt x="4483608" y="276225"/>
                </a:lnTo>
                <a:lnTo>
                  <a:pt x="4483608" y="285750"/>
                </a:lnTo>
                <a:lnTo>
                  <a:pt x="4485131" y="304800"/>
                </a:lnTo>
                <a:lnTo>
                  <a:pt x="4485131" y="1466850"/>
                </a:lnTo>
                <a:lnTo>
                  <a:pt x="4483608" y="1476375"/>
                </a:lnTo>
                <a:lnTo>
                  <a:pt x="4483608" y="1495425"/>
                </a:lnTo>
                <a:close/>
              </a:path>
              <a:path w="4485640" h="3314700">
                <a:moveTo>
                  <a:pt x="38100" y="295275"/>
                </a:moveTo>
                <a:lnTo>
                  <a:pt x="38100" y="285750"/>
                </a:lnTo>
                <a:lnTo>
                  <a:pt x="38862" y="285750"/>
                </a:lnTo>
                <a:lnTo>
                  <a:pt x="38100" y="295275"/>
                </a:lnTo>
                <a:close/>
              </a:path>
              <a:path w="4485640" h="3314700">
                <a:moveTo>
                  <a:pt x="40386" y="1495425"/>
                </a:moveTo>
                <a:lnTo>
                  <a:pt x="39624" y="1495425"/>
                </a:lnTo>
                <a:lnTo>
                  <a:pt x="39624" y="1485900"/>
                </a:lnTo>
                <a:lnTo>
                  <a:pt x="40386" y="1495425"/>
                </a:lnTo>
                <a:close/>
              </a:path>
              <a:path w="4485640" h="3314700">
                <a:moveTo>
                  <a:pt x="4467606" y="1562100"/>
                </a:moveTo>
                <a:lnTo>
                  <a:pt x="4430268" y="1562100"/>
                </a:lnTo>
                <a:lnTo>
                  <a:pt x="4434840" y="1543050"/>
                </a:lnTo>
                <a:lnTo>
                  <a:pt x="4437888" y="1533525"/>
                </a:lnTo>
                <a:lnTo>
                  <a:pt x="4443984" y="1504950"/>
                </a:lnTo>
                <a:lnTo>
                  <a:pt x="4445508" y="1485900"/>
                </a:lnTo>
                <a:lnTo>
                  <a:pt x="4445508" y="1495425"/>
                </a:lnTo>
                <a:lnTo>
                  <a:pt x="4483608" y="1495425"/>
                </a:lnTo>
                <a:lnTo>
                  <a:pt x="4474463" y="1543050"/>
                </a:lnTo>
                <a:lnTo>
                  <a:pt x="4469891" y="1552575"/>
                </a:lnTo>
                <a:lnTo>
                  <a:pt x="4467606" y="1562100"/>
                </a:lnTo>
                <a:close/>
              </a:path>
              <a:path w="4485640" h="3314700">
                <a:moveTo>
                  <a:pt x="57150" y="1562100"/>
                </a:moveTo>
                <a:lnTo>
                  <a:pt x="54864" y="1562100"/>
                </a:lnTo>
                <a:lnTo>
                  <a:pt x="54864" y="1552575"/>
                </a:lnTo>
                <a:lnTo>
                  <a:pt x="57150" y="1562100"/>
                </a:lnTo>
                <a:close/>
              </a:path>
              <a:path w="4485640" h="3314700">
                <a:moveTo>
                  <a:pt x="4439411" y="1619250"/>
                </a:moveTo>
                <a:lnTo>
                  <a:pt x="4399788" y="1619250"/>
                </a:lnTo>
                <a:lnTo>
                  <a:pt x="4407408" y="1600200"/>
                </a:lnTo>
                <a:lnTo>
                  <a:pt x="4425695" y="1571625"/>
                </a:lnTo>
                <a:lnTo>
                  <a:pt x="4430268" y="1552575"/>
                </a:lnTo>
                <a:lnTo>
                  <a:pt x="4430268" y="1562100"/>
                </a:lnTo>
                <a:lnTo>
                  <a:pt x="4467606" y="1562100"/>
                </a:lnTo>
                <a:lnTo>
                  <a:pt x="4465320" y="1571625"/>
                </a:lnTo>
                <a:lnTo>
                  <a:pt x="4460747" y="1581150"/>
                </a:lnTo>
                <a:lnTo>
                  <a:pt x="4454652" y="1600200"/>
                </a:lnTo>
                <a:lnTo>
                  <a:pt x="4439411" y="1619250"/>
                </a:lnTo>
                <a:close/>
              </a:path>
              <a:path w="4485640" h="3314700">
                <a:moveTo>
                  <a:pt x="89407" y="1619250"/>
                </a:moveTo>
                <a:lnTo>
                  <a:pt x="83819" y="1619250"/>
                </a:lnTo>
                <a:lnTo>
                  <a:pt x="83819" y="1609725"/>
                </a:lnTo>
                <a:lnTo>
                  <a:pt x="89407" y="1619250"/>
                </a:lnTo>
                <a:close/>
              </a:path>
              <a:path w="4485640" h="3314700">
                <a:moveTo>
                  <a:pt x="1627148" y="3248025"/>
                </a:moveTo>
                <a:lnTo>
                  <a:pt x="1623059" y="3248025"/>
                </a:lnTo>
                <a:lnTo>
                  <a:pt x="1596401" y="3200633"/>
                </a:lnTo>
                <a:lnTo>
                  <a:pt x="1856231" y="1733550"/>
                </a:lnTo>
                <a:lnTo>
                  <a:pt x="4216908" y="1733550"/>
                </a:lnTo>
                <a:lnTo>
                  <a:pt x="4230624" y="1724025"/>
                </a:lnTo>
                <a:lnTo>
                  <a:pt x="4255008" y="1724025"/>
                </a:lnTo>
                <a:lnTo>
                  <a:pt x="4268724" y="1714500"/>
                </a:lnTo>
                <a:lnTo>
                  <a:pt x="4280915" y="1714500"/>
                </a:lnTo>
                <a:lnTo>
                  <a:pt x="4305299" y="1704975"/>
                </a:lnTo>
                <a:lnTo>
                  <a:pt x="4303775" y="1704975"/>
                </a:lnTo>
                <a:lnTo>
                  <a:pt x="4315968" y="1695450"/>
                </a:lnTo>
                <a:lnTo>
                  <a:pt x="4326636" y="1685925"/>
                </a:lnTo>
                <a:lnTo>
                  <a:pt x="4347972" y="1676400"/>
                </a:lnTo>
                <a:lnTo>
                  <a:pt x="4346447" y="1676400"/>
                </a:lnTo>
                <a:lnTo>
                  <a:pt x="4367784" y="1657350"/>
                </a:lnTo>
                <a:lnTo>
                  <a:pt x="4366259" y="1657350"/>
                </a:lnTo>
                <a:lnTo>
                  <a:pt x="4384547" y="1638300"/>
                </a:lnTo>
                <a:lnTo>
                  <a:pt x="4401311" y="1609725"/>
                </a:lnTo>
                <a:lnTo>
                  <a:pt x="4399788" y="1619250"/>
                </a:lnTo>
                <a:lnTo>
                  <a:pt x="4439411" y="1619250"/>
                </a:lnTo>
                <a:lnTo>
                  <a:pt x="4431791" y="1638300"/>
                </a:lnTo>
                <a:lnTo>
                  <a:pt x="4413504" y="1657350"/>
                </a:lnTo>
                <a:lnTo>
                  <a:pt x="4393691" y="1685925"/>
                </a:lnTo>
                <a:lnTo>
                  <a:pt x="4372356" y="1704975"/>
                </a:lnTo>
                <a:lnTo>
                  <a:pt x="4347972" y="1714500"/>
                </a:lnTo>
                <a:lnTo>
                  <a:pt x="4323588" y="1733550"/>
                </a:lnTo>
                <a:lnTo>
                  <a:pt x="4309872" y="1743075"/>
                </a:lnTo>
                <a:lnTo>
                  <a:pt x="4282440" y="1752600"/>
                </a:lnTo>
                <a:lnTo>
                  <a:pt x="1889759" y="1752600"/>
                </a:lnTo>
                <a:lnTo>
                  <a:pt x="1871472" y="1771650"/>
                </a:lnTo>
                <a:lnTo>
                  <a:pt x="1886414" y="1771650"/>
                </a:lnTo>
                <a:lnTo>
                  <a:pt x="1627148" y="3248025"/>
                </a:lnTo>
                <a:close/>
              </a:path>
              <a:path w="4485640" h="3314700">
                <a:moveTo>
                  <a:pt x="1886414" y="1771650"/>
                </a:moveTo>
                <a:lnTo>
                  <a:pt x="1871472" y="1771650"/>
                </a:lnTo>
                <a:lnTo>
                  <a:pt x="1889759" y="1752600"/>
                </a:lnTo>
                <a:lnTo>
                  <a:pt x="1886414" y="1771650"/>
                </a:lnTo>
                <a:close/>
              </a:path>
              <a:path w="4485640" h="3314700">
                <a:moveTo>
                  <a:pt x="4223004" y="1771650"/>
                </a:moveTo>
                <a:lnTo>
                  <a:pt x="1886414" y="1771650"/>
                </a:lnTo>
                <a:lnTo>
                  <a:pt x="1889759" y="1752600"/>
                </a:lnTo>
                <a:lnTo>
                  <a:pt x="4282440" y="1752600"/>
                </a:lnTo>
                <a:lnTo>
                  <a:pt x="4267199" y="1762125"/>
                </a:lnTo>
                <a:lnTo>
                  <a:pt x="4238243" y="1762125"/>
                </a:lnTo>
                <a:lnTo>
                  <a:pt x="4223004" y="1771650"/>
                </a:lnTo>
                <a:close/>
              </a:path>
              <a:path w="4485640" h="3314700">
                <a:moveTo>
                  <a:pt x="749059" y="1771650"/>
                </a:moveTo>
                <a:lnTo>
                  <a:pt x="262127" y="1771650"/>
                </a:lnTo>
                <a:lnTo>
                  <a:pt x="246888" y="1762125"/>
                </a:lnTo>
                <a:lnTo>
                  <a:pt x="743711" y="1762125"/>
                </a:lnTo>
                <a:lnTo>
                  <a:pt x="749059" y="1771650"/>
                </a:lnTo>
                <a:close/>
              </a:path>
              <a:path w="4485640" h="3314700">
                <a:moveTo>
                  <a:pt x="1615440" y="3314700"/>
                </a:moveTo>
                <a:lnTo>
                  <a:pt x="743711" y="1762125"/>
                </a:lnTo>
                <a:lnTo>
                  <a:pt x="760475" y="1771650"/>
                </a:lnTo>
                <a:lnTo>
                  <a:pt x="792575" y="1771650"/>
                </a:lnTo>
                <a:lnTo>
                  <a:pt x="1596401" y="3200633"/>
                </a:lnTo>
                <a:lnTo>
                  <a:pt x="1588008" y="3248025"/>
                </a:lnTo>
                <a:lnTo>
                  <a:pt x="1627148" y="3248025"/>
                </a:lnTo>
                <a:lnTo>
                  <a:pt x="1615440" y="3314700"/>
                </a:lnTo>
                <a:close/>
              </a:path>
              <a:path w="4485640" h="3314700">
                <a:moveTo>
                  <a:pt x="1623059" y="3248025"/>
                </a:moveTo>
                <a:lnTo>
                  <a:pt x="1588008" y="3248025"/>
                </a:lnTo>
                <a:lnTo>
                  <a:pt x="1596401" y="3200633"/>
                </a:lnTo>
                <a:lnTo>
                  <a:pt x="1623059" y="3248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37300" y="3290282"/>
            <a:ext cx="3971290" cy="151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截止区</a:t>
            </a:r>
            <a:r>
              <a:rPr dirty="0" sz="2400" spc="3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95885" marR="5080" indent="-83820">
              <a:lnSpc>
                <a:spcPct val="148800"/>
              </a:lnSpc>
              <a:spcBef>
                <a:spcPts val="70"/>
              </a:spcBef>
            </a:pP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Arial"/>
                <a:cs typeface="Arial"/>
              </a:rPr>
              <a:t>&lt; </a:t>
            </a:r>
            <a:r>
              <a:rPr dirty="0" sz="2400" spc="55">
                <a:latin typeface="宋体"/>
                <a:cs typeface="宋体"/>
              </a:rPr>
              <a:t>死区电压，</a:t>
            </a:r>
            <a:r>
              <a:rPr dirty="0" sz="2400" spc="55">
                <a:latin typeface="Times New Roman"/>
                <a:cs typeface="Times New Roman"/>
              </a:rPr>
              <a:t>Je&amp;Jc</a:t>
            </a:r>
            <a:r>
              <a:rPr dirty="0" sz="2400" spc="55">
                <a:latin typeface="宋体"/>
                <a:cs typeface="宋体"/>
              </a:rPr>
              <a:t>非正偏 </a:t>
            </a:r>
            <a:r>
              <a:rPr dirty="0" sz="2400" spc="-1160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=0,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C</a:t>
            </a:r>
            <a:r>
              <a:rPr dirty="0" sz="2400" spc="65">
                <a:latin typeface="Times New Roman"/>
                <a:cs typeface="Times New Roman"/>
              </a:rPr>
              <a:t>=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CEO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50819" y="6271259"/>
            <a:ext cx="3674745" cy="216535"/>
          </a:xfrm>
          <a:custGeom>
            <a:avLst/>
            <a:gdLst/>
            <a:ahLst/>
            <a:cxnLst/>
            <a:rect l="l" t="t" r="r" b="b"/>
            <a:pathLst>
              <a:path w="3674745" h="216535">
                <a:moveTo>
                  <a:pt x="3674364" y="216407"/>
                </a:moveTo>
                <a:lnTo>
                  <a:pt x="0" y="216407"/>
                </a:lnTo>
                <a:lnTo>
                  <a:pt x="216407" y="144779"/>
                </a:lnTo>
                <a:lnTo>
                  <a:pt x="361187" y="71627"/>
                </a:lnTo>
                <a:lnTo>
                  <a:pt x="1584959" y="71627"/>
                </a:lnTo>
                <a:lnTo>
                  <a:pt x="3674364" y="0"/>
                </a:lnTo>
                <a:lnTo>
                  <a:pt x="3674364" y="21640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49296" y="6266688"/>
            <a:ext cx="3680460" cy="226060"/>
          </a:xfrm>
          <a:custGeom>
            <a:avLst/>
            <a:gdLst/>
            <a:ahLst/>
            <a:cxnLst/>
            <a:rect l="l" t="t" r="r" b="b"/>
            <a:pathLst>
              <a:path w="3680460" h="226060">
                <a:moveTo>
                  <a:pt x="3048" y="225551"/>
                </a:moveTo>
                <a:lnTo>
                  <a:pt x="0" y="216407"/>
                </a:lnTo>
                <a:lnTo>
                  <a:pt x="216407" y="144779"/>
                </a:lnTo>
                <a:lnTo>
                  <a:pt x="359663" y="71627"/>
                </a:lnTo>
                <a:lnTo>
                  <a:pt x="1586483" y="71627"/>
                </a:lnTo>
                <a:lnTo>
                  <a:pt x="3675888" y="0"/>
                </a:lnTo>
                <a:lnTo>
                  <a:pt x="3677411" y="0"/>
                </a:lnTo>
                <a:lnTo>
                  <a:pt x="3678935" y="1523"/>
                </a:lnTo>
                <a:lnTo>
                  <a:pt x="3680459" y="1523"/>
                </a:lnTo>
                <a:lnTo>
                  <a:pt x="3680459" y="4571"/>
                </a:lnTo>
                <a:lnTo>
                  <a:pt x="3671316" y="4571"/>
                </a:lnTo>
                <a:lnTo>
                  <a:pt x="3671316" y="9300"/>
                </a:lnTo>
                <a:lnTo>
                  <a:pt x="1586483" y="80771"/>
                </a:lnTo>
                <a:lnTo>
                  <a:pt x="364236" y="80771"/>
                </a:lnTo>
                <a:lnTo>
                  <a:pt x="219456" y="153923"/>
                </a:lnTo>
                <a:lnTo>
                  <a:pt x="3048" y="225551"/>
                </a:lnTo>
                <a:close/>
              </a:path>
              <a:path w="3680460" h="226060">
                <a:moveTo>
                  <a:pt x="3671316" y="9300"/>
                </a:moveTo>
                <a:lnTo>
                  <a:pt x="3671316" y="4571"/>
                </a:lnTo>
                <a:lnTo>
                  <a:pt x="3675888" y="9143"/>
                </a:lnTo>
                <a:lnTo>
                  <a:pt x="3671316" y="9300"/>
                </a:lnTo>
                <a:close/>
              </a:path>
              <a:path w="3680460" h="226060">
                <a:moveTo>
                  <a:pt x="3671316" y="220979"/>
                </a:moveTo>
                <a:lnTo>
                  <a:pt x="3671316" y="9300"/>
                </a:lnTo>
                <a:lnTo>
                  <a:pt x="3675888" y="9143"/>
                </a:lnTo>
                <a:lnTo>
                  <a:pt x="3671316" y="4571"/>
                </a:lnTo>
                <a:lnTo>
                  <a:pt x="3680459" y="4571"/>
                </a:lnTo>
                <a:lnTo>
                  <a:pt x="3680459" y="216407"/>
                </a:lnTo>
                <a:lnTo>
                  <a:pt x="3675888" y="216407"/>
                </a:lnTo>
                <a:lnTo>
                  <a:pt x="3671316" y="220979"/>
                </a:lnTo>
                <a:close/>
              </a:path>
              <a:path w="3680460" h="226060">
                <a:moveTo>
                  <a:pt x="3678935" y="225551"/>
                </a:moveTo>
                <a:lnTo>
                  <a:pt x="74676" y="225551"/>
                </a:lnTo>
                <a:lnTo>
                  <a:pt x="74676" y="216407"/>
                </a:lnTo>
                <a:lnTo>
                  <a:pt x="3671316" y="216407"/>
                </a:lnTo>
                <a:lnTo>
                  <a:pt x="3671316" y="220979"/>
                </a:lnTo>
                <a:lnTo>
                  <a:pt x="3680459" y="220979"/>
                </a:lnTo>
                <a:lnTo>
                  <a:pt x="3680459" y="222503"/>
                </a:lnTo>
                <a:lnTo>
                  <a:pt x="3678935" y="225551"/>
                </a:lnTo>
                <a:close/>
              </a:path>
              <a:path w="3680460" h="226060">
                <a:moveTo>
                  <a:pt x="3680459" y="220979"/>
                </a:moveTo>
                <a:lnTo>
                  <a:pt x="3671316" y="220979"/>
                </a:lnTo>
                <a:lnTo>
                  <a:pt x="3675888" y="216407"/>
                </a:lnTo>
                <a:lnTo>
                  <a:pt x="3680459" y="216407"/>
                </a:lnTo>
                <a:lnTo>
                  <a:pt x="3680459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68" rIns="0" bIns="0" rtlCol="0" vert="horz">
            <a:spAutoFit/>
          </a:bodyPr>
          <a:lstStyle/>
          <a:p>
            <a:pPr marL="196215">
              <a:lnSpc>
                <a:spcPts val="3779"/>
              </a:lnSpc>
            </a:pPr>
            <a:r>
              <a:rPr dirty="0" sz="3200" spc="5"/>
              <a:t>4.1.3</a:t>
            </a:r>
            <a:r>
              <a:rPr dirty="0" sz="3200" spc="-70"/>
              <a:t> </a:t>
            </a:r>
            <a:r>
              <a:rPr dirty="0" sz="3200" spc="40"/>
              <a:t>BJT</a:t>
            </a:r>
            <a:r>
              <a:rPr dirty="0" sz="3200" spc="40">
                <a:latin typeface="宋体"/>
                <a:cs typeface="宋体"/>
              </a:rPr>
              <a:t>的</a:t>
            </a:r>
            <a:r>
              <a:rPr dirty="0" sz="3200" spc="40"/>
              <a:t>V-I</a:t>
            </a:r>
            <a:r>
              <a:rPr dirty="0" sz="3200" spc="40">
                <a:latin typeface="宋体"/>
                <a:cs typeface="宋体"/>
              </a:rPr>
              <a:t>特性曲线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5595" y="6501043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71786" y="6594061"/>
            <a:ext cx="864869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0"/>
              </a:lnSpc>
              <a:tabLst>
                <a:tab pos="42989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sz="2400" spc="-14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50385" y="6616831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38886" y="6615343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0307" y="6624422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14401" y="6616831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07393" y="6756482"/>
            <a:ext cx="3067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13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5580891" y="789381"/>
            <a:ext cx="1524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sz="2400">
                <a:latin typeface="宋体"/>
                <a:cs typeface="宋体"/>
              </a:rPr>
              <a:t>共射极连接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15585" y="2094005"/>
            <a:ext cx="11176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 </a:t>
            </a:r>
            <a:r>
              <a:rPr dirty="0" sz="2400" spc="-10">
                <a:latin typeface="Times New Roman"/>
                <a:cs typeface="Times New Roman"/>
              </a:rPr>
              <a:t>(mA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8275" y="2090927"/>
            <a:ext cx="114300" cy="4439920"/>
          </a:xfrm>
          <a:custGeom>
            <a:avLst/>
            <a:gdLst/>
            <a:ahLst/>
            <a:cxnLst/>
            <a:rect l="l" t="t" r="r" b="b"/>
            <a:pathLst>
              <a:path w="114300" h="4439920">
                <a:moveTo>
                  <a:pt x="38100" y="190500"/>
                </a:moveTo>
                <a:lnTo>
                  <a:pt x="0" y="190500"/>
                </a:lnTo>
                <a:lnTo>
                  <a:pt x="57912" y="0"/>
                </a:lnTo>
                <a:lnTo>
                  <a:pt x="108886" y="172211"/>
                </a:lnTo>
                <a:lnTo>
                  <a:pt x="38100" y="172211"/>
                </a:lnTo>
                <a:lnTo>
                  <a:pt x="38100" y="190500"/>
                </a:lnTo>
                <a:close/>
              </a:path>
              <a:path w="114300" h="4439920">
                <a:moveTo>
                  <a:pt x="76200" y="4439411"/>
                </a:moveTo>
                <a:lnTo>
                  <a:pt x="38100" y="4439411"/>
                </a:lnTo>
                <a:lnTo>
                  <a:pt x="38100" y="172211"/>
                </a:lnTo>
                <a:lnTo>
                  <a:pt x="76200" y="172211"/>
                </a:lnTo>
                <a:lnTo>
                  <a:pt x="76200" y="4439411"/>
                </a:lnTo>
                <a:close/>
              </a:path>
              <a:path w="114300" h="4439920">
                <a:moveTo>
                  <a:pt x="114300" y="190500"/>
                </a:moveTo>
                <a:lnTo>
                  <a:pt x="76200" y="190500"/>
                </a:lnTo>
                <a:lnTo>
                  <a:pt x="76200" y="172211"/>
                </a:lnTo>
                <a:lnTo>
                  <a:pt x="108886" y="172211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4475" y="567308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66188" y="474192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6375" y="376809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66188" y="285369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76507" y="5428491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6507" y="4494299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6507" y="350370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6507" y="262740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46375" y="6435851"/>
            <a:ext cx="4287520" cy="114300"/>
          </a:xfrm>
          <a:custGeom>
            <a:avLst/>
            <a:gdLst/>
            <a:ahLst/>
            <a:cxnLst/>
            <a:rect l="l" t="t" r="r" b="b"/>
            <a:pathLst>
              <a:path w="4287520" h="114300">
                <a:moveTo>
                  <a:pt x="4096511" y="114299"/>
                </a:moveTo>
                <a:lnTo>
                  <a:pt x="4096005" y="76283"/>
                </a:lnTo>
                <a:lnTo>
                  <a:pt x="4114800" y="76199"/>
                </a:lnTo>
                <a:lnTo>
                  <a:pt x="4114800" y="38099"/>
                </a:lnTo>
                <a:lnTo>
                  <a:pt x="4095496" y="38099"/>
                </a:lnTo>
                <a:lnTo>
                  <a:pt x="4094988" y="0"/>
                </a:lnTo>
                <a:lnTo>
                  <a:pt x="4224733" y="38099"/>
                </a:lnTo>
                <a:lnTo>
                  <a:pt x="4114800" y="38099"/>
                </a:lnTo>
                <a:lnTo>
                  <a:pt x="4225026" y="38185"/>
                </a:lnTo>
                <a:lnTo>
                  <a:pt x="4287011" y="56387"/>
                </a:lnTo>
                <a:lnTo>
                  <a:pt x="4096511" y="114299"/>
                </a:lnTo>
                <a:close/>
              </a:path>
              <a:path w="4287520" h="114300">
                <a:moveTo>
                  <a:pt x="4096005" y="76283"/>
                </a:moveTo>
                <a:lnTo>
                  <a:pt x="4095497" y="38185"/>
                </a:lnTo>
                <a:lnTo>
                  <a:pt x="4114800" y="38099"/>
                </a:lnTo>
                <a:lnTo>
                  <a:pt x="4114800" y="76199"/>
                </a:lnTo>
                <a:lnTo>
                  <a:pt x="4096005" y="76283"/>
                </a:lnTo>
                <a:close/>
              </a:path>
              <a:path w="4287520" h="114300">
                <a:moveTo>
                  <a:pt x="0" y="94487"/>
                </a:moveTo>
                <a:lnTo>
                  <a:pt x="0" y="56387"/>
                </a:lnTo>
                <a:lnTo>
                  <a:pt x="4095497" y="38185"/>
                </a:lnTo>
                <a:lnTo>
                  <a:pt x="4096005" y="76283"/>
                </a:lnTo>
                <a:lnTo>
                  <a:pt x="0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3625" y="63962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37838" y="63962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14138" y="64160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0438" y="64160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1616" y="6234684"/>
            <a:ext cx="3615054" cy="288290"/>
          </a:xfrm>
          <a:custGeom>
            <a:avLst/>
            <a:gdLst/>
            <a:ahLst/>
            <a:cxnLst/>
            <a:rect l="l" t="t" r="r" b="b"/>
            <a:pathLst>
              <a:path w="3615054" h="288290">
                <a:moveTo>
                  <a:pt x="0" y="266699"/>
                </a:moveTo>
                <a:lnTo>
                  <a:pt x="0" y="251459"/>
                </a:lnTo>
                <a:lnTo>
                  <a:pt x="1524" y="251459"/>
                </a:lnTo>
                <a:lnTo>
                  <a:pt x="1524" y="246887"/>
                </a:lnTo>
                <a:lnTo>
                  <a:pt x="3048" y="245363"/>
                </a:lnTo>
                <a:lnTo>
                  <a:pt x="3048" y="243839"/>
                </a:lnTo>
                <a:lnTo>
                  <a:pt x="4572" y="243839"/>
                </a:lnTo>
                <a:lnTo>
                  <a:pt x="6096" y="239267"/>
                </a:lnTo>
                <a:lnTo>
                  <a:pt x="15240" y="230123"/>
                </a:lnTo>
                <a:lnTo>
                  <a:pt x="19812" y="227075"/>
                </a:lnTo>
                <a:lnTo>
                  <a:pt x="25908" y="224027"/>
                </a:lnTo>
                <a:lnTo>
                  <a:pt x="35052" y="217931"/>
                </a:lnTo>
                <a:lnTo>
                  <a:pt x="41148" y="214883"/>
                </a:lnTo>
                <a:lnTo>
                  <a:pt x="48768" y="213359"/>
                </a:lnTo>
                <a:lnTo>
                  <a:pt x="54864" y="210311"/>
                </a:lnTo>
                <a:lnTo>
                  <a:pt x="62484" y="207263"/>
                </a:lnTo>
                <a:lnTo>
                  <a:pt x="71628" y="204215"/>
                </a:lnTo>
                <a:lnTo>
                  <a:pt x="80772" y="202691"/>
                </a:lnTo>
                <a:lnTo>
                  <a:pt x="91440" y="199643"/>
                </a:lnTo>
                <a:lnTo>
                  <a:pt x="100584" y="196595"/>
                </a:lnTo>
                <a:lnTo>
                  <a:pt x="108204" y="193547"/>
                </a:lnTo>
                <a:lnTo>
                  <a:pt x="114300" y="192023"/>
                </a:lnTo>
                <a:lnTo>
                  <a:pt x="120396" y="188975"/>
                </a:lnTo>
                <a:lnTo>
                  <a:pt x="138684" y="176783"/>
                </a:lnTo>
                <a:lnTo>
                  <a:pt x="149352" y="169163"/>
                </a:lnTo>
                <a:lnTo>
                  <a:pt x="155448" y="166115"/>
                </a:lnTo>
                <a:lnTo>
                  <a:pt x="161543" y="161543"/>
                </a:lnTo>
                <a:lnTo>
                  <a:pt x="169164" y="156971"/>
                </a:lnTo>
                <a:lnTo>
                  <a:pt x="178308" y="153923"/>
                </a:lnTo>
                <a:lnTo>
                  <a:pt x="187452" y="149351"/>
                </a:lnTo>
                <a:lnTo>
                  <a:pt x="198120" y="144779"/>
                </a:lnTo>
                <a:lnTo>
                  <a:pt x="210312" y="141731"/>
                </a:lnTo>
                <a:lnTo>
                  <a:pt x="224028" y="137159"/>
                </a:lnTo>
                <a:lnTo>
                  <a:pt x="239267" y="132587"/>
                </a:lnTo>
                <a:lnTo>
                  <a:pt x="256031" y="129539"/>
                </a:lnTo>
                <a:lnTo>
                  <a:pt x="275843" y="124967"/>
                </a:lnTo>
                <a:lnTo>
                  <a:pt x="297179" y="121919"/>
                </a:lnTo>
                <a:lnTo>
                  <a:pt x="307848" y="118871"/>
                </a:lnTo>
                <a:lnTo>
                  <a:pt x="320039" y="117347"/>
                </a:lnTo>
                <a:lnTo>
                  <a:pt x="333756" y="115823"/>
                </a:lnTo>
                <a:lnTo>
                  <a:pt x="345948" y="112775"/>
                </a:lnTo>
                <a:lnTo>
                  <a:pt x="361187" y="111251"/>
                </a:lnTo>
                <a:lnTo>
                  <a:pt x="374904" y="109727"/>
                </a:lnTo>
                <a:lnTo>
                  <a:pt x="406908" y="106679"/>
                </a:lnTo>
                <a:lnTo>
                  <a:pt x="425196" y="103632"/>
                </a:lnTo>
                <a:lnTo>
                  <a:pt x="441960" y="102108"/>
                </a:lnTo>
                <a:lnTo>
                  <a:pt x="568452" y="92963"/>
                </a:lnTo>
                <a:lnTo>
                  <a:pt x="591311" y="89915"/>
                </a:lnTo>
                <a:lnTo>
                  <a:pt x="729996" y="82296"/>
                </a:lnTo>
                <a:lnTo>
                  <a:pt x="1059179" y="70103"/>
                </a:lnTo>
                <a:lnTo>
                  <a:pt x="1107948" y="67055"/>
                </a:lnTo>
                <a:lnTo>
                  <a:pt x="1376172" y="59435"/>
                </a:lnTo>
                <a:lnTo>
                  <a:pt x="1491996" y="54863"/>
                </a:lnTo>
                <a:lnTo>
                  <a:pt x="2942844" y="16763"/>
                </a:lnTo>
                <a:lnTo>
                  <a:pt x="2994659" y="16763"/>
                </a:lnTo>
                <a:lnTo>
                  <a:pt x="3142488" y="12191"/>
                </a:lnTo>
                <a:lnTo>
                  <a:pt x="3188207" y="12191"/>
                </a:lnTo>
                <a:lnTo>
                  <a:pt x="3314699" y="7620"/>
                </a:lnTo>
                <a:lnTo>
                  <a:pt x="3352799" y="7620"/>
                </a:lnTo>
                <a:lnTo>
                  <a:pt x="3389375" y="6096"/>
                </a:lnTo>
                <a:lnTo>
                  <a:pt x="3422904" y="6096"/>
                </a:lnTo>
                <a:lnTo>
                  <a:pt x="3453383" y="4571"/>
                </a:lnTo>
                <a:lnTo>
                  <a:pt x="3482339" y="4571"/>
                </a:lnTo>
                <a:lnTo>
                  <a:pt x="3508248" y="3047"/>
                </a:lnTo>
                <a:lnTo>
                  <a:pt x="3552444" y="3047"/>
                </a:lnTo>
                <a:lnTo>
                  <a:pt x="3569207" y="1523"/>
                </a:lnTo>
                <a:lnTo>
                  <a:pt x="3596639" y="1523"/>
                </a:lnTo>
                <a:lnTo>
                  <a:pt x="3604259" y="0"/>
                </a:lnTo>
                <a:lnTo>
                  <a:pt x="3610356" y="0"/>
                </a:lnTo>
                <a:lnTo>
                  <a:pt x="3614928" y="38099"/>
                </a:lnTo>
                <a:lnTo>
                  <a:pt x="3605783" y="38099"/>
                </a:lnTo>
                <a:lnTo>
                  <a:pt x="3596639" y="39623"/>
                </a:lnTo>
                <a:lnTo>
                  <a:pt x="3552444" y="39623"/>
                </a:lnTo>
                <a:lnTo>
                  <a:pt x="3532631" y="41147"/>
                </a:lnTo>
                <a:lnTo>
                  <a:pt x="3509772" y="41147"/>
                </a:lnTo>
                <a:lnTo>
                  <a:pt x="3483864" y="42671"/>
                </a:lnTo>
                <a:lnTo>
                  <a:pt x="3454907" y="42671"/>
                </a:lnTo>
                <a:lnTo>
                  <a:pt x="3422904" y="44196"/>
                </a:lnTo>
                <a:lnTo>
                  <a:pt x="3389375" y="44196"/>
                </a:lnTo>
                <a:lnTo>
                  <a:pt x="3354323" y="45720"/>
                </a:lnTo>
                <a:lnTo>
                  <a:pt x="3316223" y="45720"/>
                </a:lnTo>
                <a:lnTo>
                  <a:pt x="3233928" y="48767"/>
                </a:lnTo>
                <a:lnTo>
                  <a:pt x="3189731" y="48767"/>
                </a:lnTo>
                <a:lnTo>
                  <a:pt x="2996183" y="54863"/>
                </a:lnTo>
                <a:lnTo>
                  <a:pt x="2942844" y="54863"/>
                </a:lnTo>
                <a:lnTo>
                  <a:pt x="1493519" y="92963"/>
                </a:lnTo>
                <a:lnTo>
                  <a:pt x="1377696" y="97535"/>
                </a:lnTo>
                <a:lnTo>
                  <a:pt x="1059179" y="106679"/>
                </a:lnTo>
                <a:lnTo>
                  <a:pt x="1011935" y="109727"/>
                </a:lnTo>
                <a:lnTo>
                  <a:pt x="731520" y="120395"/>
                </a:lnTo>
                <a:lnTo>
                  <a:pt x="569976" y="129539"/>
                </a:lnTo>
                <a:lnTo>
                  <a:pt x="547115" y="132587"/>
                </a:lnTo>
                <a:lnTo>
                  <a:pt x="428243" y="141731"/>
                </a:lnTo>
                <a:lnTo>
                  <a:pt x="411480" y="143255"/>
                </a:lnTo>
                <a:lnTo>
                  <a:pt x="396239" y="146303"/>
                </a:lnTo>
                <a:lnTo>
                  <a:pt x="365760" y="149351"/>
                </a:lnTo>
                <a:lnTo>
                  <a:pt x="338328" y="152399"/>
                </a:lnTo>
                <a:lnTo>
                  <a:pt x="326135" y="155447"/>
                </a:lnTo>
                <a:lnTo>
                  <a:pt x="313943" y="156971"/>
                </a:lnTo>
                <a:lnTo>
                  <a:pt x="292608" y="160019"/>
                </a:lnTo>
                <a:lnTo>
                  <a:pt x="283464" y="163067"/>
                </a:lnTo>
                <a:lnTo>
                  <a:pt x="265176" y="166115"/>
                </a:lnTo>
                <a:lnTo>
                  <a:pt x="248412" y="169163"/>
                </a:lnTo>
                <a:lnTo>
                  <a:pt x="234696" y="173735"/>
                </a:lnTo>
                <a:lnTo>
                  <a:pt x="222504" y="176783"/>
                </a:lnTo>
                <a:lnTo>
                  <a:pt x="211836" y="181355"/>
                </a:lnTo>
                <a:lnTo>
                  <a:pt x="202691" y="184403"/>
                </a:lnTo>
                <a:lnTo>
                  <a:pt x="187452" y="190499"/>
                </a:lnTo>
                <a:lnTo>
                  <a:pt x="181355" y="195071"/>
                </a:lnTo>
                <a:lnTo>
                  <a:pt x="175260" y="198119"/>
                </a:lnTo>
                <a:lnTo>
                  <a:pt x="170688" y="201167"/>
                </a:lnTo>
                <a:lnTo>
                  <a:pt x="149352" y="216407"/>
                </a:lnTo>
                <a:lnTo>
                  <a:pt x="128016" y="227075"/>
                </a:lnTo>
                <a:lnTo>
                  <a:pt x="120396" y="230123"/>
                </a:lnTo>
                <a:lnTo>
                  <a:pt x="111252" y="233171"/>
                </a:lnTo>
                <a:lnTo>
                  <a:pt x="100584" y="236219"/>
                </a:lnTo>
                <a:lnTo>
                  <a:pt x="91440" y="239267"/>
                </a:lnTo>
                <a:lnTo>
                  <a:pt x="82296" y="240791"/>
                </a:lnTo>
                <a:lnTo>
                  <a:pt x="74676" y="243839"/>
                </a:lnTo>
                <a:lnTo>
                  <a:pt x="68580" y="245363"/>
                </a:lnTo>
                <a:lnTo>
                  <a:pt x="62484" y="248411"/>
                </a:lnTo>
                <a:lnTo>
                  <a:pt x="56388" y="249935"/>
                </a:lnTo>
                <a:lnTo>
                  <a:pt x="51816" y="252983"/>
                </a:lnTo>
                <a:lnTo>
                  <a:pt x="42672" y="257555"/>
                </a:lnTo>
                <a:lnTo>
                  <a:pt x="38100" y="257555"/>
                </a:lnTo>
                <a:lnTo>
                  <a:pt x="38100" y="259079"/>
                </a:lnTo>
                <a:lnTo>
                  <a:pt x="37338" y="260603"/>
                </a:lnTo>
                <a:lnTo>
                  <a:pt x="4572" y="260603"/>
                </a:lnTo>
                <a:lnTo>
                  <a:pt x="3048" y="262127"/>
                </a:lnTo>
                <a:lnTo>
                  <a:pt x="3271" y="262338"/>
                </a:lnTo>
                <a:lnTo>
                  <a:pt x="2286" y="263651"/>
                </a:lnTo>
                <a:lnTo>
                  <a:pt x="1524" y="263651"/>
                </a:lnTo>
                <a:lnTo>
                  <a:pt x="0" y="266699"/>
                </a:lnTo>
                <a:close/>
              </a:path>
              <a:path w="3615054" h="288290">
                <a:moveTo>
                  <a:pt x="38100" y="260603"/>
                </a:moveTo>
                <a:lnTo>
                  <a:pt x="38100" y="257555"/>
                </a:lnTo>
                <a:lnTo>
                  <a:pt x="42672" y="257555"/>
                </a:lnTo>
                <a:lnTo>
                  <a:pt x="40386" y="259079"/>
                </a:lnTo>
                <a:lnTo>
                  <a:pt x="39624" y="259079"/>
                </a:lnTo>
                <a:lnTo>
                  <a:pt x="38100" y="260603"/>
                </a:lnTo>
                <a:close/>
              </a:path>
              <a:path w="3615054" h="288290">
                <a:moveTo>
                  <a:pt x="36576" y="262127"/>
                </a:moveTo>
                <a:lnTo>
                  <a:pt x="38100" y="259079"/>
                </a:lnTo>
                <a:lnTo>
                  <a:pt x="37338" y="261365"/>
                </a:lnTo>
                <a:lnTo>
                  <a:pt x="36576" y="262127"/>
                </a:lnTo>
                <a:close/>
              </a:path>
              <a:path w="3615054" h="288290">
                <a:moveTo>
                  <a:pt x="37338" y="261365"/>
                </a:moveTo>
                <a:lnTo>
                  <a:pt x="38100" y="259079"/>
                </a:lnTo>
                <a:lnTo>
                  <a:pt x="38100" y="260603"/>
                </a:lnTo>
                <a:lnTo>
                  <a:pt x="37338" y="261365"/>
                </a:lnTo>
                <a:close/>
              </a:path>
              <a:path w="3615054" h="288290">
                <a:moveTo>
                  <a:pt x="38100" y="260603"/>
                </a:moveTo>
                <a:lnTo>
                  <a:pt x="39624" y="259079"/>
                </a:lnTo>
                <a:lnTo>
                  <a:pt x="40386" y="259079"/>
                </a:lnTo>
                <a:lnTo>
                  <a:pt x="38100" y="260603"/>
                </a:lnTo>
                <a:close/>
              </a:path>
              <a:path w="3615054" h="288290">
                <a:moveTo>
                  <a:pt x="3271" y="262338"/>
                </a:moveTo>
                <a:lnTo>
                  <a:pt x="3048" y="262127"/>
                </a:lnTo>
                <a:lnTo>
                  <a:pt x="4572" y="260603"/>
                </a:lnTo>
                <a:lnTo>
                  <a:pt x="3271" y="262338"/>
                </a:lnTo>
                <a:close/>
              </a:path>
              <a:path w="3615054" h="288290">
                <a:moveTo>
                  <a:pt x="30480" y="288035"/>
                </a:moveTo>
                <a:lnTo>
                  <a:pt x="3271" y="262338"/>
                </a:lnTo>
                <a:lnTo>
                  <a:pt x="4572" y="260603"/>
                </a:lnTo>
                <a:lnTo>
                  <a:pt x="37338" y="260603"/>
                </a:lnTo>
                <a:lnTo>
                  <a:pt x="36576" y="262127"/>
                </a:lnTo>
                <a:lnTo>
                  <a:pt x="37084" y="262127"/>
                </a:lnTo>
                <a:lnTo>
                  <a:pt x="36576" y="263651"/>
                </a:lnTo>
                <a:lnTo>
                  <a:pt x="38100" y="263651"/>
                </a:lnTo>
                <a:lnTo>
                  <a:pt x="38100" y="275843"/>
                </a:lnTo>
                <a:lnTo>
                  <a:pt x="36576" y="277367"/>
                </a:lnTo>
                <a:lnTo>
                  <a:pt x="36576" y="278891"/>
                </a:lnTo>
                <a:lnTo>
                  <a:pt x="35052" y="281939"/>
                </a:lnTo>
                <a:lnTo>
                  <a:pt x="35052" y="283463"/>
                </a:lnTo>
                <a:lnTo>
                  <a:pt x="30480" y="288035"/>
                </a:lnTo>
                <a:close/>
              </a:path>
              <a:path w="3615054" h="288290">
                <a:moveTo>
                  <a:pt x="36576" y="263651"/>
                </a:moveTo>
                <a:lnTo>
                  <a:pt x="37338" y="261365"/>
                </a:lnTo>
                <a:lnTo>
                  <a:pt x="38100" y="260603"/>
                </a:lnTo>
                <a:lnTo>
                  <a:pt x="36576" y="263651"/>
                </a:lnTo>
                <a:close/>
              </a:path>
              <a:path w="3615054" h="288290">
                <a:moveTo>
                  <a:pt x="38100" y="263651"/>
                </a:moveTo>
                <a:lnTo>
                  <a:pt x="36576" y="263651"/>
                </a:lnTo>
                <a:lnTo>
                  <a:pt x="38100" y="260603"/>
                </a:lnTo>
                <a:lnTo>
                  <a:pt x="38100" y="263651"/>
                </a:lnTo>
                <a:close/>
              </a:path>
              <a:path w="3615054" h="288290">
                <a:moveTo>
                  <a:pt x="37084" y="262127"/>
                </a:moveTo>
                <a:lnTo>
                  <a:pt x="36576" y="262127"/>
                </a:lnTo>
                <a:lnTo>
                  <a:pt x="37338" y="261365"/>
                </a:lnTo>
                <a:lnTo>
                  <a:pt x="37084" y="262127"/>
                </a:lnTo>
                <a:close/>
              </a:path>
              <a:path w="3615054" h="288290">
                <a:moveTo>
                  <a:pt x="0" y="266699"/>
                </a:moveTo>
                <a:lnTo>
                  <a:pt x="1524" y="263651"/>
                </a:lnTo>
                <a:lnTo>
                  <a:pt x="1143" y="265175"/>
                </a:lnTo>
                <a:lnTo>
                  <a:pt x="0" y="266699"/>
                </a:lnTo>
                <a:close/>
              </a:path>
              <a:path w="3615054" h="288290">
                <a:moveTo>
                  <a:pt x="1143" y="265175"/>
                </a:moveTo>
                <a:lnTo>
                  <a:pt x="1524" y="263651"/>
                </a:lnTo>
                <a:lnTo>
                  <a:pt x="2286" y="263651"/>
                </a:lnTo>
                <a:lnTo>
                  <a:pt x="1143" y="265175"/>
                </a:lnTo>
                <a:close/>
              </a:path>
              <a:path w="3615054" h="288290">
                <a:moveTo>
                  <a:pt x="0" y="269747"/>
                </a:moveTo>
                <a:lnTo>
                  <a:pt x="0" y="266699"/>
                </a:lnTo>
                <a:lnTo>
                  <a:pt x="1143" y="265175"/>
                </a:lnTo>
                <a:lnTo>
                  <a:pt x="0" y="269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22107" y="350520"/>
            <a:ext cx="2194559" cy="1970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3995" y="2663951"/>
            <a:ext cx="3704843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74205" y="5498589"/>
            <a:ext cx="935990" cy="878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54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B</a:t>
            </a:r>
            <a:r>
              <a:rPr dirty="0" sz="2400" spc="35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9581" y="4754896"/>
            <a:ext cx="7226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9581" y="4069098"/>
            <a:ext cx="7226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60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9376" y="3345200"/>
            <a:ext cx="7226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80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2970" y="2450596"/>
            <a:ext cx="8750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100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0027" y="2677667"/>
            <a:ext cx="3517391" cy="3704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96311" y="2662427"/>
            <a:ext cx="3545204" cy="3733800"/>
          </a:xfrm>
          <a:custGeom>
            <a:avLst/>
            <a:gdLst/>
            <a:ahLst/>
            <a:cxnLst/>
            <a:rect l="l" t="t" r="r" b="b"/>
            <a:pathLst>
              <a:path w="3545204" h="3733800">
                <a:moveTo>
                  <a:pt x="21335" y="3733800"/>
                </a:moveTo>
                <a:lnTo>
                  <a:pt x="15239" y="3733800"/>
                </a:lnTo>
                <a:lnTo>
                  <a:pt x="10667" y="3732275"/>
                </a:lnTo>
                <a:lnTo>
                  <a:pt x="3048" y="3724656"/>
                </a:lnTo>
                <a:lnTo>
                  <a:pt x="0" y="3718559"/>
                </a:lnTo>
                <a:lnTo>
                  <a:pt x="1524" y="3713988"/>
                </a:lnTo>
                <a:lnTo>
                  <a:pt x="153924" y="2209800"/>
                </a:lnTo>
                <a:lnTo>
                  <a:pt x="172211" y="1104900"/>
                </a:lnTo>
                <a:lnTo>
                  <a:pt x="210235" y="344423"/>
                </a:lnTo>
                <a:lnTo>
                  <a:pt x="210312" y="335280"/>
                </a:lnTo>
                <a:lnTo>
                  <a:pt x="214884" y="329184"/>
                </a:lnTo>
                <a:lnTo>
                  <a:pt x="487680" y="193548"/>
                </a:lnTo>
                <a:lnTo>
                  <a:pt x="489204" y="192024"/>
                </a:lnTo>
                <a:lnTo>
                  <a:pt x="492252" y="192024"/>
                </a:lnTo>
                <a:lnTo>
                  <a:pt x="493776" y="190500"/>
                </a:lnTo>
                <a:lnTo>
                  <a:pt x="2077211" y="19811"/>
                </a:lnTo>
                <a:lnTo>
                  <a:pt x="3525012" y="0"/>
                </a:lnTo>
                <a:lnTo>
                  <a:pt x="3529583" y="0"/>
                </a:lnTo>
                <a:lnTo>
                  <a:pt x="3535680" y="3048"/>
                </a:lnTo>
                <a:lnTo>
                  <a:pt x="3541775" y="9143"/>
                </a:lnTo>
                <a:lnTo>
                  <a:pt x="3544823" y="15240"/>
                </a:lnTo>
                <a:lnTo>
                  <a:pt x="3544823" y="19811"/>
                </a:lnTo>
                <a:lnTo>
                  <a:pt x="3506723" y="19811"/>
                </a:lnTo>
                <a:lnTo>
                  <a:pt x="3506463" y="38353"/>
                </a:lnTo>
                <a:lnTo>
                  <a:pt x="2077211" y="57911"/>
                </a:lnTo>
                <a:lnTo>
                  <a:pt x="512444" y="227076"/>
                </a:lnTo>
                <a:lnTo>
                  <a:pt x="504444" y="227076"/>
                </a:lnTo>
                <a:lnTo>
                  <a:pt x="498348" y="228600"/>
                </a:lnTo>
                <a:lnTo>
                  <a:pt x="501378" y="228600"/>
                </a:lnTo>
                <a:lnTo>
                  <a:pt x="268399" y="344424"/>
                </a:lnTo>
                <a:lnTo>
                  <a:pt x="248412" y="344424"/>
                </a:lnTo>
                <a:lnTo>
                  <a:pt x="237743" y="359664"/>
                </a:lnTo>
                <a:lnTo>
                  <a:pt x="247650" y="359664"/>
                </a:lnTo>
                <a:lnTo>
                  <a:pt x="210312" y="1106424"/>
                </a:lnTo>
                <a:lnTo>
                  <a:pt x="192024" y="2211324"/>
                </a:lnTo>
                <a:lnTo>
                  <a:pt x="41878" y="3694760"/>
                </a:lnTo>
                <a:lnTo>
                  <a:pt x="19811" y="3695700"/>
                </a:lnTo>
                <a:lnTo>
                  <a:pt x="39624" y="3717035"/>
                </a:lnTo>
                <a:lnTo>
                  <a:pt x="414956" y="3717035"/>
                </a:lnTo>
                <a:lnTo>
                  <a:pt x="21335" y="3733800"/>
                </a:lnTo>
                <a:close/>
              </a:path>
              <a:path w="3545204" h="3733800">
                <a:moveTo>
                  <a:pt x="3506463" y="38353"/>
                </a:moveTo>
                <a:lnTo>
                  <a:pt x="3506723" y="19811"/>
                </a:lnTo>
                <a:lnTo>
                  <a:pt x="3525012" y="38100"/>
                </a:lnTo>
                <a:lnTo>
                  <a:pt x="3506463" y="38353"/>
                </a:lnTo>
                <a:close/>
              </a:path>
              <a:path w="3545204" h="3733800">
                <a:moveTo>
                  <a:pt x="3448812" y="3601211"/>
                </a:moveTo>
                <a:lnTo>
                  <a:pt x="3486912" y="1429512"/>
                </a:lnTo>
                <a:lnTo>
                  <a:pt x="3506463" y="38353"/>
                </a:lnTo>
                <a:lnTo>
                  <a:pt x="3525012" y="38100"/>
                </a:lnTo>
                <a:lnTo>
                  <a:pt x="3506723" y="19811"/>
                </a:lnTo>
                <a:lnTo>
                  <a:pt x="3544823" y="19811"/>
                </a:lnTo>
                <a:lnTo>
                  <a:pt x="3525012" y="1429512"/>
                </a:lnTo>
                <a:lnTo>
                  <a:pt x="3487259" y="3581400"/>
                </a:lnTo>
                <a:lnTo>
                  <a:pt x="3468623" y="3581400"/>
                </a:lnTo>
                <a:lnTo>
                  <a:pt x="3448812" y="3601211"/>
                </a:lnTo>
                <a:close/>
              </a:path>
              <a:path w="3545204" h="3733800">
                <a:moveTo>
                  <a:pt x="498348" y="228600"/>
                </a:moveTo>
                <a:lnTo>
                  <a:pt x="504444" y="227076"/>
                </a:lnTo>
                <a:lnTo>
                  <a:pt x="502220" y="228181"/>
                </a:lnTo>
                <a:lnTo>
                  <a:pt x="498348" y="228600"/>
                </a:lnTo>
                <a:close/>
              </a:path>
              <a:path w="3545204" h="3733800">
                <a:moveTo>
                  <a:pt x="502220" y="228181"/>
                </a:moveTo>
                <a:lnTo>
                  <a:pt x="504444" y="227076"/>
                </a:lnTo>
                <a:lnTo>
                  <a:pt x="512444" y="227076"/>
                </a:lnTo>
                <a:lnTo>
                  <a:pt x="502220" y="228181"/>
                </a:lnTo>
                <a:close/>
              </a:path>
              <a:path w="3545204" h="3733800">
                <a:moveTo>
                  <a:pt x="501378" y="228600"/>
                </a:moveTo>
                <a:lnTo>
                  <a:pt x="498348" y="228600"/>
                </a:lnTo>
                <a:lnTo>
                  <a:pt x="502220" y="228181"/>
                </a:lnTo>
                <a:lnTo>
                  <a:pt x="501378" y="228600"/>
                </a:lnTo>
                <a:close/>
              </a:path>
              <a:path w="3545204" h="3733800">
                <a:moveTo>
                  <a:pt x="237743" y="359664"/>
                </a:moveTo>
                <a:lnTo>
                  <a:pt x="248412" y="344424"/>
                </a:lnTo>
                <a:lnTo>
                  <a:pt x="247902" y="354613"/>
                </a:lnTo>
                <a:lnTo>
                  <a:pt x="237743" y="359664"/>
                </a:lnTo>
                <a:close/>
              </a:path>
              <a:path w="3545204" h="3733800">
                <a:moveTo>
                  <a:pt x="247902" y="354613"/>
                </a:moveTo>
                <a:lnTo>
                  <a:pt x="248412" y="344424"/>
                </a:lnTo>
                <a:lnTo>
                  <a:pt x="268399" y="344424"/>
                </a:lnTo>
                <a:lnTo>
                  <a:pt x="247902" y="354613"/>
                </a:lnTo>
                <a:close/>
              </a:path>
              <a:path w="3545204" h="3733800">
                <a:moveTo>
                  <a:pt x="247650" y="359664"/>
                </a:moveTo>
                <a:lnTo>
                  <a:pt x="237743" y="359664"/>
                </a:lnTo>
                <a:lnTo>
                  <a:pt x="247902" y="354613"/>
                </a:lnTo>
                <a:lnTo>
                  <a:pt x="247650" y="359664"/>
                </a:lnTo>
                <a:close/>
              </a:path>
              <a:path w="3545204" h="3733800">
                <a:moveTo>
                  <a:pt x="414956" y="3717035"/>
                </a:moveTo>
                <a:lnTo>
                  <a:pt x="39624" y="3717035"/>
                </a:lnTo>
                <a:lnTo>
                  <a:pt x="41878" y="3694760"/>
                </a:lnTo>
                <a:lnTo>
                  <a:pt x="914400" y="3657600"/>
                </a:lnTo>
                <a:lnTo>
                  <a:pt x="2211323" y="3639311"/>
                </a:lnTo>
                <a:lnTo>
                  <a:pt x="3276599" y="3581400"/>
                </a:lnTo>
                <a:lnTo>
                  <a:pt x="3449159" y="3581400"/>
                </a:lnTo>
                <a:lnTo>
                  <a:pt x="3448812" y="3601211"/>
                </a:lnTo>
                <a:lnTo>
                  <a:pt x="3486912" y="3601211"/>
                </a:lnTo>
                <a:lnTo>
                  <a:pt x="3485554" y="3608570"/>
                </a:lnTo>
                <a:lnTo>
                  <a:pt x="3481768" y="3614356"/>
                </a:lnTo>
                <a:lnTo>
                  <a:pt x="3475982" y="3618142"/>
                </a:lnTo>
                <a:lnTo>
                  <a:pt x="3468623" y="3619500"/>
                </a:lnTo>
                <a:lnTo>
                  <a:pt x="3278123" y="3619500"/>
                </a:lnTo>
                <a:lnTo>
                  <a:pt x="2211323" y="3677411"/>
                </a:lnTo>
                <a:lnTo>
                  <a:pt x="915924" y="3695700"/>
                </a:lnTo>
                <a:lnTo>
                  <a:pt x="414956" y="3717035"/>
                </a:lnTo>
                <a:close/>
              </a:path>
              <a:path w="3545204" h="3733800">
                <a:moveTo>
                  <a:pt x="3486912" y="3601211"/>
                </a:moveTo>
                <a:lnTo>
                  <a:pt x="3448812" y="3601211"/>
                </a:lnTo>
                <a:lnTo>
                  <a:pt x="3468623" y="3581400"/>
                </a:lnTo>
                <a:lnTo>
                  <a:pt x="3487259" y="3581400"/>
                </a:lnTo>
                <a:lnTo>
                  <a:pt x="3486912" y="3601211"/>
                </a:lnTo>
                <a:close/>
              </a:path>
              <a:path w="3545204" h="3733800">
                <a:moveTo>
                  <a:pt x="39624" y="3717035"/>
                </a:moveTo>
                <a:lnTo>
                  <a:pt x="19811" y="3695700"/>
                </a:lnTo>
                <a:lnTo>
                  <a:pt x="41878" y="3694760"/>
                </a:lnTo>
                <a:lnTo>
                  <a:pt x="39624" y="3717035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05984" y="3730752"/>
            <a:ext cx="4711065" cy="2318385"/>
          </a:xfrm>
          <a:custGeom>
            <a:avLst/>
            <a:gdLst/>
            <a:ahLst/>
            <a:cxnLst/>
            <a:rect l="l" t="t" r="r" b="b"/>
            <a:pathLst>
              <a:path w="4711065" h="2318385">
                <a:moveTo>
                  <a:pt x="4325112" y="2318004"/>
                </a:moveTo>
                <a:lnTo>
                  <a:pt x="2647187" y="2318004"/>
                </a:lnTo>
                <a:lnTo>
                  <a:pt x="2612017" y="2316431"/>
                </a:lnTo>
                <a:lnTo>
                  <a:pt x="2544430" y="2304259"/>
                </a:lnTo>
                <a:lnTo>
                  <a:pt x="2481434" y="2280949"/>
                </a:lnTo>
                <a:lnTo>
                  <a:pt x="2424133" y="2247579"/>
                </a:lnTo>
                <a:lnTo>
                  <a:pt x="2373629" y="2205227"/>
                </a:lnTo>
                <a:lnTo>
                  <a:pt x="2331029" y="2154974"/>
                </a:lnTo>
                <a:lnTo>
                  <a:pt x="2297434" y="2097897"/>
                </a:lnTo>
                <a:lnTo>
                  <a:pt x="2273949" y="2035076"/>
                </a:lnTo>
                <a:lnTo>
                  <a:pt x="2261677" y="1967588"/>
                </a:lnTo>
                <a:lnTo>
                  <a:pt x="2260091" y="1932432"/>
                </a:lnTo>
                <a:lnTo>
                  <a:pt x="0" y="1493520"/>
                </a:lnTo>
                <a:lnTo>
                  <a:pt x="2260091" y="1353312"/>
                </a:lnTo>
                <a:lnTo>
                  <a:pt x="2260091" y="387095"/>
                </a:lnTo>
                <a:lnTo>
                  <a:pt x="2261677" y="351925"/>
                </a:lnTo>
                <a:lnTo>
                  <a:pt x="2273949" y="284338"/>
                </a:lnTo>
                <a:lnTo>
                  <a:pt x="2297434" y="221342"/>
                </a:lnTo>
                <a:lnTo>
                  <a:pt x="2331029" y="164041"/>
                </a:lnTo>
                <a:lnTo>
                  <a:pt x="2373629" y="113537"/>
                </a:lnTo>
                <a:lnTo>
                  <a:pt x="2424133" y="70937"/>
                </a:lnTo>
                <a:lnTo>
                  <a:pt x="2481434" y="37342"/>
                </a:lnTo>
                <a:lnTo>
                  <a:pt x="2544430" y="13857"/>
                </a:lnTo>
                <a:lnTo>
                  <a:pt x="2612017" y="1585"/>
                </a:lnTo>
                <a:lnTo>
                  <a:pt x="2647187" y="0"/>
                </a:lnTo>
                <a:lnTo>
                  <a:pt x="4325112" y="0"/>
                </a:lnTo>
                <a:lnTo>
                  <a:pt x="4394528" y="6250"/>
                </a:lnTo>
                <a:lnTo>
                  <a:pt x="4459817" y="24266"/>
                </a:lnTo>
                <a:lnTo>
                  <a:pt x="4519901" y="52944"/>
                </a:lnTo>
                <a:lnTo>
                  <a:pt x="4573701" y="91180"/>
                </a:lnTo>
                <a:lnTo>
                  <a:pt x="4620138" y="137870"/>
                </a:lnTo>
                <a:lnTo>
                  <a:pt x="4658134" y="191911"/>
                </a:lnTo>
                <a:lnTo>
                  <a:pt x="4686609" y="252197"/>
                </a:lnTo>
                <a:lnTo>
                  <a:pt x="4704485" y="317627"/>
                </a:lnTo>
                <a:lnTo>
                  <a:pt x="4710683" y="387095"/>
                </a:lnTo>
                <a:lnTo>
                  <a:pt x="4710683" y="1932432"/>
                </a:lnTo>
                <a:lnTo>
                  <a:pt x="4704485" y="2001848"/>
                </a:lnTo>
                <a:lnTo>
                  <a:pt x="4686609" y="2067137"/>
                </a:lnTo>
                <a:lnTo>
                  <a:pt x="4658134" y="2127221"/>
                </a:lnTo>
                <a:lnTo>
                  <a:pt x="4620138" y="2181021"/>
                </a:lnTo>
                <a:lnTo>
                  <a:pt x="4573701" y="2227458"/>
                </a:lnTo>
                <a:lnTo>
                  <a:pt x="4519901" y="2265454"/>
                </a:lnTo>
                <a:lnTo>
                  <a:pt x="4459817" y="2293929"/>
                </a:lnTo>
                <a:lnTo>
                  <a:pt x="4394528" y="2311805"/>
                </a:lnTo>
                <a:lnTo>
                  <a:pt x="4360268" y="2316431"/>
                </a:lnTo>
                <a:lnTo>
                  <a:pt x="4325112" y="2318004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56632" y="3712464"/>
            <a:ext cx="4860290" cy="2352675"/>
          </a:xfrm>
          <a:custGeom>
            <a:avLst/>
            <a:gdLst/>
            <a:ahLst/>
            <a:cxnLst/>
            <a:rect l="l" t="t" r="r" b="b"/>
            <a:pathLst>
              <a:path w="4860290" h="2352675">
                <a:moveTo>
                  <a:pt x="2391155" y="1344086"/>
                </a:moveTo>
                <a:lnTo>
                  <a:pt x="2391155" y="381000"/>
                </a:lnTo>
                <a:lnTo>
                  <a:pt x="2392679" y="361950"/>
                </a:lnTo>
                <a:lnTo>
                  <a:pt x="2395728" y="342900"/>
                </a:lnTo>
                <a:lnTo>
                  <a:pt x="2398775" y="314325"/>
                </a:lnTo>
                <a:lnTo>
                  <a:pt x="2403347" y="295275"/>
                </a:lnTo>
                <a:lnTo>
                  <a:pt x="2415539" y="257175"/>
                </a:lnTo>
                <a:lnTo>
                  <a:pt x="2430779" y="228600"/>
                </a:lnTo>
                <a:lnTo>
                  <a:pt x="2449067" y="190500"/>
                </a:lnTo>
                <a:lnTo>
                  <a:pt x="2459735" y="171450"/>
                </a:lnTo>
                <a:lnTo>
                  <a:pt x="2470403" y="161925"/>
                </a:lnTo>
                <a:lnTo>
                  <a:pt x="2482595" y="142875"/>
                </a:lnTo>
                <a:lnTo>
                  <a:pt x="2496312" y="123825"/>
                </a:lnTo>
                <a:lnTo>
                  <a:pt x="2523744" y="104775"/>
                </a:lnTo>
                <a:lnTo>
                  <a:pt x="2537460" y="85725"/>
                </a:lnTo>
                <a:lnTo>
                  <a:pt x="2552699" y="76200"/>
                </a:lnTo>
                <a:lnTo>
                  <a:pt x="2619755" y="38100"/>
                </a:lnTo>
                <a:lnTo>
                  <a:pt x="2656331" y="19050"/>
                </a:lnTo>
                <a:lnTo>
                  <a:pt x="2676144" y="9525"/>
                </a:lnTo>
                <a:lnTo>
                  <a:pt x="2694431" y="9525"/>
                </a:lnTo>
                <a:lnTo>
                  <a:pt x="2714244" y="0"/>
                </a:lnTo>
                <a:lnTo>
                  <a:pt x="4556760" y="0"/>
                </a:lnTo>
                <a:lnTo>
                  <a:pt x="4575047" y="9525"/>
                </a:lnTo>
                <a:lnTo>
                  <a:pt x="4614671" y="19050"/>
                </a:lnTo>
                <a:lnTo>
                  <a:pt x="4632960" y="28575"/>
                </a:lnTo>
                <a:lnTo>
                  <a:pt x="4649723" y="38100"/>
                </a:lnTo>
                <a:lnTo>
                  <a:pt x="2758439" y="38100"/>
                </a:lnTo>
                <a:lnTo>
                  <a:pt x="2703575" y="47625"/>
                </a:lnTo>
                <a:lnTo>
                  <a:pt x="2705099" y="47625"/>
                </a:lnTo>
                <a:lnTo>
                  <a:pt x="2668523" y="57150"/>
                </a:lnTo>
                <a:lnTo>
                  <a:pt x="2670047" y="57150"/>
                </a:lnTo>
                <a:lnTo>
                  <a:pt x="2636519" y="66675"/>
                </a:lnTo>
                <a:lnTo>
                  <a:pt x="2621279" y="76200"/>
                </a:lnTo>
                <a:lnTo>
                  <a:pt x="2604515" y="85725"/>
                </a:lnTo>
                <a:lnTo>
                  <a:pt x="2606039" y="85725"/>
                </a:lnTo>
                <a:lnTo>
                  <a:pt x="2575560" y="104775"/>
                </a:lnTo>
                <a:lnTo>
                  <a:pt x="2577083" y="104775"/>
                </a:lnTo>
                <a:lnTo>
                  <a:pt x="2561844" y="114300"/>
                </a:lnTo>
                <a:lnTo>
                  <a:pt x="2563367" y="114300"/>
                </a:lnTo>
                <a:lnTo>
                  <a:pt x="2555747" y="123825"/>
                </a:lnTo>
                <a:lnTo>
                  <a:pt x="2549651" y="123825"/>
                </a:lnTo>
                <a:lnTo>
                  <a:pt x="2535935" y="142875"/>
                </a:lnTo>
                <a:lnTo>
                  <a:pt x="2519679" y="161925"/>
                </a:lnTo>
                <a:lnTo>
                  <a:pt x="2513075" y="161925"/>
                </a:lnTo>
                <a:lnTo>
                  <a:pt x="2500883" y="180975"/>
                </a:lnTo>
                <a:lnTo>
                  <a:pt x="2502407" y="180975"/>
                </a:lnTo>
                <a:lnTo>
                  <a:pt x="2481071" y="209550"/>
                </a:lnTo>
                <a:lnTo>
                  <a:pt x="2482595" y="209550"/>
                </a:lnTo>
                <a:lnTo>
                  <a:pt x="2473451" y="228600"/>
                </a:lnTo>
                <a:lnTo>
                  <a:pt x="2464307" y="238125"/>
                </a:lnTo>
                <a:lnTo>
                  <a:pt x="2465831" y="238125"/>
                </a:lnTo>
                <a:lnTo>
                  <a:pt x="2456687" y="257175"/>
                </a:lnTo>
                <a:lnTo>
                  <a:pt x="2458212" y="257175"/>
                </a:lnTo>
                <a:lnTo>
                  <a:pt x="2450591" y="276225"/>
                </a:lnTo>
                <a:lnTo>
                  <a:pt x="2444495" y="295275"/>
                </a:lnTo>
                <a:lnTo>
                  <a:pt x="2446019" y="295275"/>
                </a:lnTo>
                <a:lnTo>
                  <a:pt x="2439923" y="304800"/>
                </a:lnTo>
                <a:lnTo>
                  <a:pt x="2435351" y="323850"/>
                </a:lnTo>
                <a:lnTo>
                  <a:pt x="2436875" y="323850"/>
                </a:lnTo>
                <a:lnTo>
                  <a:pt x="2432303" y="342900"/>
                </a:lnTo>
                <a:lnTo>
                  <a:pt x="2429255" y="381000"/>
                </a:lnTo>
                <a:lnTo>
                  <a:pt x="2429255" y="1343024"/>
                </a:lnTo>
                <a:lnTo>
                  <a:pt x="2407919" y="1343024"/>
                </a:lnTo>
                <a:lnTo>
                  <a:pt x="2391155" y="1344086"/>
                </a:lnTo>
                <a:close/>
              </a:path>
              <a:path w="4860290" h="2352675">
                <a:moveTo>
                  <a:pt x="4721352" y="133350"/>
                </a:moveTo>
                <a:lnTo>
                  <a:pt x="4707635" y="114300"/>
                </a:lnTo>
                <a:lnTo>
                  <a:pt x="4709160" y="114300"/>
                </a:lnTo>
                <a:lnTo>
                  <a:pt x="4693919" y="104775"/>
                </a:lnTo>
                <a:lnTo>
                  <a:pt x="4680203" y="95250"/>
                </a:lnTo>
                <a:lnTo>
                  <a:pt x="4649723" y="76200"/>
                </a:lnTo>
                <a:lnTo>
                  <a:pt x="4632960" y="66675"/>
                </a:lnTo>
                <a:lnTo>
                  <a:pt x="4634483" y="66675"/>
                </a:lnTo>
                <a:lnTo>
                  <a:pt x="4600955" y="57150"/>
                </a:lnTo>
                <a:lnTo>
                  <a:pt x="4582667" y="47625"/>
                </a:lnTo>
                <a:lnTo>
                  <a:pt x="4567428" y="47625"/>
                </a:lnTo>
                <a:lnTo>
                  <a:pt x="4547615" y="38100"/>
                </a:lnTo>
                <a:lnTo>
                  <a:pt x="4649723" y="38100"/>
                </a:lnTo>
                <a:lnTo>
                  <a:pt x="4668012" y="47625"/>
                </a:lnTo>
                <a:lnTo>
                  <a:pt x="4701539" y="66675"/>
                </a:lnTo>
                <a:lnTo>
                  <a:pt x="4747260" y="104775"/>
                </a:lnTo>
                <a:lnTo>
                  <a:pt x="4774692" y="123825"/>
                </a:lnTo>
                <a:lnTo>
                  <a:pt x="4721352" y="123825"/>
                </a:lnTo>
                <a:lnTo>
                  <a:pt x="4721352" y="133350"/>
                </a:lnTo>
                <a:close/>
              </a:path>
              <a:path w="4860290" h="2352675">
                <a:moveTo>
                  <a:pt x="2548128" y="133350"/>
                </a:moveTo>
                <a:lnTo>
                  <a:pt x="2549651" y="123825"/>
                </a:lnTo>
                <a:lnTo>
                  <a:pt x="2555747" y="123825"/>
                </a:lnTo>
                <a:lnTo>
                  <a:pt x="2548128" y="133350"/>
                </a:lnTo>
                <a:close/>
              </a:path>
              <a:path w="4860290" h="2352675">
                <a:moveTo>
                  <a:pt x="4757928" y="171450"/>
                </a:moveTo>
                <a:lnTo>
                  <a:pt x="4745735" y="152400"/>
                </a:lnTo>
                <a:lnTo>
                  <a:pt x="4747260" y="152400"/>
                </a:lnTo>
                <a:lnTo>
                  <a:pt x="4733543" y="142875"/>
                </a:lnTo>
                <a:lnTo>
                  <a:pt x="4735067" y="142875"/>
                </a:lnTo>
                <a:lnTo>
                  <a:pt x="4721352" y="123825"/>
                </a:lnTo>
                <a:lnTo>
                  <a:pt x="4774692" y="123825"/>
                </a:lnTo>
                <a:lnTo>
                  <a:pt x="4803952" y="161925"/>
                </a:lnTo>
                <a:lnTo>
                  <a:pt x="4757928" y="161925"/>
                </a:lnTo>
                <a:lnTo>
                  <a:pt x="4757928" y="171450"/>
                </a:lnTo>
                <a:close/>
              </a:path>
              <a:path w="4860290" h="2352675">
                <a:moveTo>
                  <a:pt x="2511551" y="171450"/>
                </a:moveTo>
                <a:lnTo>
                  <a:pt x="2513075" y="161925"/>
                </a:lnTo>
                <a:lnTo>
                  <a:pt x="2519679" y="161925"/>
                </a:lnTo>
                <a:lnTo>
                  <a:pt x="2511551" y="171450"/>
                </a:lnTo>
                <a:close/>
              </a:path>
              <a:path w="4860290" h="2352675">
                <a:moveTo>
                  <a:pt x="4857749" y="2076449"/>
                </a:moveTo>
                <a:lnTo>
                  <a:pt x="4818888" y="2076449"/>
                </a:lnTo>
                <a:lnTo>
                  <a:pt x="4824983" y="2057399"/>
                </a:lnTo>
                <a:lnTo>
                  <a:pt x="4834128" y="2019299"/>
                </a:lnTo>
                <a:lnTo>
                  <a:pt x="4840224" y="1981199"/>
                </a:lnTo>
                <a:lnTo>
                  <a:pt x="4841747" y="1962149"/>
                </a:lnTo>
                <a:lnTo>
                  <a:pt x="4841747" y="381000"/>
                </a:lnTo>
                <a:lnTo>
                  <a:pt x="4840224" y="361950"/>
                </a:lnTo>
                <a:lnTo>
                  <a:pt x="4834128" y="323850"/>
                </a:lnTo>
                <a:lnTo>
                  <a:pt x="4829556" y="304800"/>
                </a:lnTo>
                <a:lnTo>
                  <a:pt x="4824983" y="295275"/>
                </a:lnTo>
                <a:lnTo>
                  <a:pt x="4818888" y="276225"/>
                </a:lnTo>
                <a:lnTo>
                  <a:pt x="4820411" y="276225"/>
                </a:lnTo>
                <a:lnTo>
                  <a:pt x="4805171" y="238125"/>
                </a:lnTo>
                <a:lnTo>
                  <a:pt x="4797552" y="228600"/>
                </a:lnTo>
                <a:lnTo>
                  <a:pt x="4779263" y="190500"/>
                </a:lnTo>
                <a:lnTo>
                  <a:pt x="4768595" y="180975"/>
                </a:lnTo>
                <a:lnTo>
                  <a:pt x="4757928" y="161925"/>
                </a:lnTo>
                <a:lnTo>
                  <a:pt x="4803952" y="161925"/>
                </a:lnTo>
                <a:lnTo>
                  <a:pt x="4811267" y="171450"/>
                </a:lnTo>
                <a:lnTo>
                  <a:pt x="4821935" y="190500"/>
                </a:lnTo>
                <a:lnTo>
                  <a:pt x="4840224" y="228600"/>
                </a:lnTo>
                <a:lnTo>
                  <a:pt x="4855463" y="257175"/>
                </a:lnTo>
                <a:lnTo>
                  <a:pt x="4860036" y="276225"/>
                </a:lnTo>
                <a:lnTo>
                  <a:pt x="4860036" y="2066924"/>
                </a:lnTo>
                <a:lnTo>
                  <a:pt x="4857749" y="2076449"/>
                </a:lnTo>
                <a:close/>
              </a:path>
              <a:path w="4860290" h="2352675">
                <a:moveTo>
                  <a:pt x="2391155" y="1362074"/>
                </a:moveTo>
                <a:lnTo>
                  <a:pt x="2391155" y="1344086"/>
                </a:lnTo>
                <a:lnTo>
                  <a:pt x="2407919" y="1343024"/>
                </a:lnTo>
                <a:lnTo>
                  <a:pt x="2391155" y="1362074"/>
                </a:lnTo>
                <a:close/>
              </a:path>
              <a:path w="4860290" h="2352675">
                <a:moveTo>
                  <a:pt x="2429255" y="1362074"/>
                </a:moveTo>
                <a:lnTo>
                  <a:pt x="2391155" y="1362074"/>
                </a:lnTo>
                <a:lnTo>
                  <a:pt x="2407919" y="1343024"/>
                </a:lnTo>
                <a:lnTo>
                  <a:pt x="2429255" y="1343024"/>
                </a:lnTo>
                <a:lnTo>
                  <a:pt x="2429255" y="1362074"/>
                </a:lnTo>
                <a:close/>
              </a:path>
              <a:path w="4860290" h="2352675">
                <a:moveTo>
                  <a:pt x="2391155" y="1959194"/>
                </a:moveTo>
                <a:lnTo>
                  <a:pt x="0" y="1495424"/>
                </a:lnTo>
                <a:lnTo>
                  <a:pt x="2391155" y="1344086"/>
                </a:lnTo>
                <a:lnTo>
                  <a:pt x="2391155" y="1362074"/>
                </a:lnTo>
                <a:lnTo>
                  <a:pt x="2429255" y="1362074"/>
                </a:lnTo>
                <a:lnTo>
                  <a:pt x="2429255" y="1381124"/>
                </a:lnTo>
                <a:lnTo>
                  <a:pt x="758443" y="1485899"/>
                </a:lnTo>
                <a:lnTo>
                  <a:pt x="153923" y="1485899"/>
                </a:lnTo>
                <a:lnTo>
                  <a:pt x="150875" y="1523999"/>
                </a:lnTo>
                <a:lnTo>
                  <a:pt x="347439" y="1523999"/>
                </a:lnTo>
                <a:lnTo>
                  <a:pt x="2427731" y="1933574"/>
                </a:lnTo>
                <a:lnTo>
                  <a:pt x="2428239" y="1943099"/>
                </a:lnTo>
                <a:lnTo>
                  <a:pt x="2391155" y="1943099"/>
                </a:lnTo>
                <a:lnTo>
                  <a:pt x="2391155" y="1959194"/>
                </a:lnTo>
                <a:close/>
              </a:path>
              <a:path w="4860290" h="2352675">
                <a:moveTo>
                  <a:pt x="150875" y="1523999"/>
                </a:moveTo>
                <a:lnTo>
                  <a:pt x="153923" y="1485899"/>
                </a:lnTo>
                <a:lnTo>
                  <a:pt x="299955" y="1514651"/>
                </a:lnTo>
                <a:lnTo>
                  <a:pt x="150875" y="1523999"/>
                </a:lnTo>
                <a:close/>
              </a:path>
              <a:path w="4860290" h="2352675">
                <a:moveTo>
                  <a:pt x="299955" y="1514651"/>
                </a:moveTo>
                <a:lnTo>
                  <a:pt x="153923" y="1485899"/>
                </a:lnTo>
                <a:lnTo>
                  <a:pt x="758443" y="1485899"/>
                </a:lnTo>
                <a:lnTo>
                  <a:pt x="299955" y="1514651"/>
                </a:lnTo>
                <a:close/>
              </a:path>
              <a:path w="4860290" h="2352675">
                <a:moveTo>
                  <a:pt x="347439" y="1523999"/>
                </a:moveTo>
                <a:lnTo>
                  <a:pt x="150875" y="1523999"/>
                </a:lnTo>
                <a:lnTo>
                  <a:pt x="299955" y="1514651"/>
                </a:lnTo>
                <a:lnTo>
                  <a:pt x="347439" y="1523999"/>
                </a:lnTo>
                <a:close/>
              </a:path>
              <a:path w="4860290" h="2352675">
                <a:moveTo>
                  <a:pt x="2406395" y="1962149"/>
                </a:moveTo>
                <a:lnTo>
                  <a:pt x="2391155" y="1959194"/>
                </a:lnTo>
                <a:lnTo>
                  <a:pt x="2391155" y="1943099"/>
                </a:lnTo>
                <a:lnTo>
                  <a:pt x="2406395" y="1962149"/>
                </a:lnTo>
                <a:close/>
              </a:path>
              <a:path w="4860290" h="2352675">
                <a:moveTo>
                  <a:pt x="2429255" y="1962149"/>
                </a:moveTo>
                <a:lnTo>
                  <a:pt x="2406395" y="1962149"/>
                </a:lnTo>
                <a:lnTo>
                  <a:pt x="2391155" y="1943099"/>
                </a:lnTo>
                <a:lnTo>
                  <a:pt x="2428239" y="1943099"/>
                </a:lnTo>
                <a:lnTo>
                  <a:pt x="2429255" y="1962149"/>
                </a:lnTo>
                <a:close/>
              </a:path>
              <a:path w="4860290" h="2352675">
                <a:moveTo>
                  <a:pt x="4594860" y="2333624"/>
                </a:moveTo>
                <a:lnTo>
                  <a:pt x="2676144" y="2333624"/>
                </a:lnTo>
                <a:lnTo>
                  <a:pt x="2656331" y="2324099"/>
                </a:lnTo>
                <a:lnTo>
                  <a:pt x="2619755" y="2314574"/>
                </a:lnTo>
                <a:lnTo>
                  <a:pt x="2602991" y="2305049"/>
                </a:lnTo>
                <a:lnTo>
                  <a:pt x="2552699" y="2266949"/>
                </a:lnTo>
                <a:lnTo>
                  <a:pt x="2537460" y="2257424"/>
                </a:lnTo>
                <a:lnTo>
                  <a:pt x="2523744" y="2247899"/>
                </a:lnTo>
                <a:lnTo>
                  <a:pt x="2496312" y="2219324"/>
                </a:lnTo>
                <a:lnTo>
                  <a:pt x="2482595" y="2200274"/>
                </a:lnTo>
                <a:lnTo>
                  <a:pt x="2470403" y="2190749"/>
                </a:lnTo>
                <a:lnTo>
                  <a:pt x="2449067" y="2152649"/>
                </a:lnTo>
                <a:lnTo>
                  <a:pt x="2439923" y="2143124"/>
                </a:lnTo>
                <a:lnTo>
                  <a:pt x="2430779" y="2124074"/>
                </a:lnTo>
                <a:lnTo>
                  <a:pt x="2415539" y="2085974"/>
                </a:lnTo>
                <a:lnTo>
                  <a:pt x="2403347" y="2047874"/>
                </a:lnTo>
                <a:lnTo>
                  <a:pt x="2392679" y="1990724"/>
                </a:lnTo>
                <a:lnTo>
                  <a:pt x="2391155" y="1962149"/>
                </a:lnTo>
                <a:lnTo>
                  <a:pt x="2391155" y="1959194"/>
                </a:lnTo>
                <a:lnTo>
                  <a:pt x="2406395" y="1962149"/>
                </a:lnTo>
                <a:lnTo>
                  <a:pt x="2429255" y="1962149"/>
                </a:lnTo>
                <a:lnTo>
                  <a:pt x="2432303" y="2000249"/>
                </a:lnTo>
                <a:lnTo>
                  <a:pt x="2436875" y="2019299"/>
                </a:lnTo>
                <a:lnTo>
                  <a:pt x="2435351" y="2019299"/>
                </a:lnTo>
                <a:lnTo>
                  <a:pt x="2439923" y="2038349"/>
                </a:lnTo>
                <a:lnTo>
                  <a:pt x="2446019" y="2057399"/>
                </a:lnTo>
                <a:lnTo>
                  <a:pt x="2444495" y="2057399"/>
                </a:lnTo>
                <a:lnTo>
                  <a:pt x="2450591" y="2076449"/>
                </a:lnTo>
                <a:lnTo>
                  <a:pt x="2454401" y="2076449"/>
                </a:lnTo>
                <a:lnTo>
                  <a:pt x="2458212" y="2085974"/>
                </a:lnTo>
                <a:lnTo>
                  <a:pt x="2456687" y="2085974"/>
                </a:lnTo>
                <a:lnTo>
                  <a:pt x="2465831" y="2105024"/>
                </a:lnTo>
                <a:lnTo>
                  <a:pt x="2464307" y="2105024"/>
                </a:lnTo>
                <a:lnTo>
                  <a:pt x="2473451" y="2124074"/>
                </a:lnTo>
                <a:lnTo>
                  <a:pt x="2482595" y="2133599"/>
                </a:lnTo>
                <a:lnTo>
                  <a:pt x="2481071" y="2133599"/>
                </a:lnTo>
                <a:lnTo>
                  <a:pt x="2491739" y="2152649"/>
                </a:lnTo>
                <a:lnTo>
                  <a:pt x="2502407" y="2162174"/>
                </a:lnTo>
                <a:lnTo>
                  <a:pt x="2500883" y="2162174"/>
                </a:lnTo>
                <a:lnTo>
                  <a:pt x="2513075" y="2181224"/>
                </a:lnTo>
                <a:lnTo>
                  <a:pt x="2511551" y="2181224"/>
                </a:lnTo>
                <a:lnTo>
                  <a:pt x="2535935" y="2200274"/>
                </a:lnTo>
                <a:lnTo>
                  <a:pt x="2549651" y="2219324"/>
                </a:lnTo>
                <a:lnTo>
                  <a:pt x="2548128" y="2219324"/>
                </a:lnTo>
                <a:lnTo>
                  <a:pt x="2563367" y="2228849"/>
                </a:lnTo>
                <a:lnTo>
                  <a:pt x="2561844" y="2228849"/>
                </a:lnTo>
                <a:lnTo>
                  <a:pt x="2577083" y="2238374"/>
                </a:lnTo>
                <a:lnTo>
                  <a:pt x="2575560" y="2238374"/>
                </a:lnTo>
                <a:lnTo>
                  <a:pt x="2606039" y="2257424"/>
                </a:lnTo>
                <a:lnTo>
                  <a:pt x="2604515" y="2257424"/>
                </a:lnTo>
                <a:lnTo>
                  <a:pt x="2621279" y="2266949"/>
                </a:lnTo>
                <a:lnTo>
                  <a:pt x="2636519" y="2276474"/>
                </a:lnTo>
                <a:lnTo>
                  <a:pt x="2653283" y="2285999"/>
                </a:lnTo>
                <a:lnTo>
                  <a:pt x="2668523" y="2285999"/>
                </a:lnTo>
                <a:lnTo>
                  <a:pt x="2705099" y="2305049"/>
                </a:lnTo>
                <a:lnTo>
                  <a:pt x="2721863" y="2305049"/>
                </a:lnTo>
                <a:lnTo>
                  <a:pt x="2758439" y="2314574"/>
                </a:lnTo>
                <a:lnTo>
                  <a:pt x="4632960" y="2314574"/>
                </a:lnTo>
                <a:lnTo>
                  <a:pt x="4614671" y="2324099"/>
                </a:lnTo>
                <a:lnTo>
                  <a:pt x="4594860" y="2333624"/>
                </a:lnTo>
                <a:close/>
              </a:path>
              <a:path w="4860290" h="2352675">
                <a:moveTo>
                  <a:pt x="2454401" y="2076449"/>
                </a:moveTo>
                <a:lnTo>
                  <a:pt x="2450591" y="2076449"/>
                </a:lnTo>
                <a:lnTo>
                  <a:pt x="2450591" y="2066924"/>
                </a:lnTo>
                <a:lnTo>
                  <a:pt x="2454401" y="2076449"/>
                </a:lnTo>
                <a:close/>
              </a:path>
              <a:path w="4860290" h="2352675">
                <a:moveTo>
                  <a:pt x="4649723" y="2314574"/>
                </a:moveTo>
                <a:lnTo>
                  <a:pt x="4511039" y="2314574"/>
                </a:lnTo>
                <a:lnTo>
                  <a:pt x="4530851" y="2305049"/>
                </a:lnTo>
                <a:lnTo>
                  <a:pt x="4565903" y="2305049"/>
                </a:lnTo>
                <a:lnTo>
                  <a:pt x="4584191" y="2295524"/>
                </a:lnTo>
                <a:lnTo>
                  <a:pt x="4582667" y="2295524"/>
                </a:lnTo>
                <a:lnTo>
                  <a:pt x="4600955" y="2285999"/>
                </a:lnTo>
                <a:lnTo>
                  <a:pt x="4617719" y="2285999"/>
                </a:lnTo>
                <a:lnTo>
                  <a:pt x="4634483" y="2276474"/>
                </a:lnTo>
                <a:lnTo>
                  <a:pt x="4632960" y="2276474"/>
                </a:lnTo>
                <a:lnTo>
                  <a:pt x="4649723" y="2266949"/>
                </a:lnTo>
                <a:lnTo>
                  <a:pt x="4680203" y="2247899"/>
                </a:lnTo>
                <a:lnTo>
                  <a:pt x="4693919" y="2238374"/>
                </a:lnTo>
                <a:lnTo>
                  <a:pt x="4709160" y="2228849"/>
                </a:lnTo>
                <a:lnTo>
                  <a:pt x="4707635" y="2228849"/>
                </a:lnTo>
                <a:lnTo>
                  <a:pt x="4735067" y="2200274"/>
                </a:lnTo>
                <a:lnTo>
                  <a:pt x="4733543" y="2200274"/>
                </a:lnTo>
                <a:lnTo>
                  <a:pt x="4747260" y="2190749"/>
                </a:lnTo>
                <a:lnTo>
                  <a:pt x="4745735" y="2190749"/>
                </a:lnTo>
                <a:lnTo>
                  <a:pt x="4757928" y="2181224"/>
                </a:lnTo>
                <a:lnTo>
                  <a:pt x="4768595" y="2162174"/>
                </a:lnTo>
                <a:lnTo>
                  <a:pt x="4779263" y="2152649"/>
                </a:lnTo>
                <a:lnTo>
                  <a:pt x="4788407" y="2133599"/>
                </a:lnTo>
                <a:lnTo>
                  <a:pt x="4797552" y="2124074"/>
                </a:lnTo>
                <a:lnTo>
                  <a:pt x="4820411" y="2066924"/>
                </a:lnTo>
                <a:lnTo>
                  <a:pt x="4818888" y="2076449"/>
                </a:lnTo>
                <a:lnTo>
                  <a:pt x="4857749" y="2076449"/>
                </a:lnTo>
                <a:lnTo>
                  <a:pt x="4855463" y="2085974"/>
                </a:lnTo>
                <a:lnTo>
                  <a:pt x="4840224" y="2124074"/>
                </a:lnTo>
                <a:lnTo>
                  <a:pt x="4831079" y="2143124"/>
                </a:lnTo>
                <a:lnTo>
                  <a:pt x="4821935" y="2152649"/>
                </a:lnTo>
                <a:lnTo>
                  <a:pt x="4811267" y="2171699"/>
                </a:lnTo>
                <a:lnTo>
                  <a:pt x="4774692" y="2219324"/>
                </a:lnTo>
                <a:lnTo>
                  <a:pt x="4747260" y="2247899"/>
                </a:lnTo>
                <a:lnTo>
                  <a:pt x="4701539" y="2276474"/>
                </a:lnTo>
                <a:lnTo>
                  <a:pt x="4668012" y="2305049"/>
                </a:lnTo>
                <a:lnTo>
                  <a:pt x="4649723" y="2314574"/>
                </a:lnTo>
                <a:close/>
              </a:path>
              <a:path w="4860290" h="2352675">
                <a:moveTo>
                  <a:pt x="4515612" y="2352674"/>
                </a:moveTo>
                <a:lnTo>
                  <a:pt x="2753867" y="2352674"/>
                </a:lnTo>
                <a:lnTo>
                  <a:pt x="2734055" y="2343149"/>
                </a:lnTo>
                <a:lnTo>
                  <a:pt x="2694431" y="2333624"/>
                </a:lnTo>
                <a:lnTo>
                  <a:pt x="4575047" y="2333624"/>
                </a:lnTo>
                <a:lnTo>
                  <a:pt x="4556760" y="2343149"/>
                </a:lnTo>
                <a:lnTo>
                  <a:pt x="4536947" y="2343149"/>
                </a:lnTo>
                <a:lnTo>
                  <a:pt x="4515612" y="2352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57584" y="3811599"/>
            <a:ext cx="1874520" cy="2113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放大区</a:t>
            </a:r>
            <a:r>
              <a:rPr dirty="0" sz="2400">
                <a:latin typeface="宋体"/>
                <a:cs typeface="宋体"/>
              </a:rPr>
              <a:t>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Je</a:t>
            </a:r>
            <a:r>
              <a:rPr dirty="0" sz="2400" spc="65">
                <a:latin typeface="宋体"/>
                <a:cs typeface="宋体"/>
              </a:rPr>
              <a:t>正偏</a:t>
            </a:r>
            <a:r>
              <a:rPr dirty="0" sz="2400" spc="65">
                <a:latin typeface="Times New Roman"/>
                <a:cs typeface="Times New Roman"/>
              </a:rPr>
              <a:t>Jc</a:t>
            </a:r>
            <a:r>
              <a:rPr dirty="0" sz="2400" spc="65">
                <a:latin typeface="宋体"/>
                <a:cs typeface="宋体"/>
              </a:rPr>
              <a:t>反偏 </a:t>
            </a:r>
            <a:r>
              <a:rPr dirty="0" sz="2400" spc="-1190">
                <a:latin typeface="宋体"/>
                <a:cs typeface="宋体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BE</a:t>
            </a:r>
            <a:r>
              <a:rPr dirty="0" baseline="-20833" sz="2400" spc="-14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>
                <a:latin typeface="宋体"/>
                <a:cs typeface="宋体"/>
              </a:rPr>
              <a:t>导通电压</a:t>
            </a:r>
            <a:endParaRPr sz="2400">
              <a:latin typeface="宋体"/>
              <a:cs typeface="宋体"/>
            </a:endParaRPr>
          </a:p>
          <a:p>
            <a:pPr marL="621665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55"/>
              </a:lnSpc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500" spc="-405" b="1" i="1">
                <a:latin typeface="Times New Roman"/>
                <a:cs typeface="Times New Roman"/>
              </a:rPr>
              <a:t></a:t>
            </a:r>
            <a:r>
              <a:rPr dirty="0" sz="2400" spc="-405">
                <a:latin typeface="Times New Roman"/>
                <a:cs typeface="Times New Roman"/>
              </a:rPr>
              <a:t>i</a:t>
            </a:r>
            <a:r>
              <a:rPr dirty="0" baseline="-20833" sz="2400" spc="-60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33371" y="6519349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9875" y="6595549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42764" y="6594061"/>
            <a:ext cx="45021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76487" y="6610733"/>
            <a:ext cx="1606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19082" y="6616831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81687" y="6615343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5781" y="6624422"/>
            <a:ext cx="1778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40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12048" y="6756482"/>
            <a:ext cx="3067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14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7869366" y="2697502"/>
            <a:ext cx="154940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常用三极管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6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2400" spc="6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24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50~100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1991" y="1440656"/>
            <a:ext cx="17056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Arial"/>
                <a:cs typeface="Arial"/>
              </a:rPr>
              <a:t>(2)</a:t>
            </a:r>
            <a:r>
              <a:rPr dirty="0" sz="2400" spc="-11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CC3300"/>
                </a:solidFill>
                <a:latin typeface="宋体"/>
                <a:cs typeface="宋体"/>
              </a:rPr>
              <a:t>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68" rIns="0" bIns="0" rtlCol="0" vert="horz">
            <a:spAutoFit/>
          </a:bodyPr>
          <a:lstStyle/>
          <a:p>
            <a:pPr marL="196215">
              <a:lnSpc>
                <a:spcPts val="3779"/>
              </a:lnSpc>
            </a:pPr>
            <a:r>
              <a:rPr dirty="0" sz="3200" spc="5"/>
              <a:t>4.1.3</a:t>
            </a:r>
            <a:r>
              <a:rPr dirty="0" sz="3200" spc="-70"/>
              <a:t> </a:t>
            </a:r>
            <a:r>
              <a:rPr dirty="0" sz="3200" spc="40"/>
              <a:t>BJT</a:t>
            </a:r>
            <a:r>
              <a:rPr dirty="0" sz="3200" spc="40">
                <a:latin typeface="宋体"/>
                <a:cs typeface="宋体"/>
              </a:rPr>
              <a:t>的</a:t>
            </a:r>
            <a:r>
              <a:rPr dirty="0" sz="3200" spc="40"/>
              <a:t>V-I</a:t>
            </a:r>
            <a:r>
              <a:rPr dirty="0" sz="3200" spc="40">
                <a:latin typeface="宋体"/>
                <a:cs typeface="宋体"/>
              </a:rPr>
              <a:t>特性曲线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6215" y="1227073"/>
            <a:ext cx="1599565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4205" algn="l"/>
              </a:tabLst>
            </a:pPr>
            <a:r>
              <a:rPr dirty="0" sz="2500" spc="-45">
                <a:latin typeface="Times New Roman"/>
                <a:cs typeface="Times New Roman"/>
              </a:rPr>
              <a:t>i</a:t>
            </a:r>
            <a:r>
              <a:rPr dirty="0" baseline="-24904" sz="2175" spc="-67">
                <a:latin typeface="Times New Roman"/>
                <a:cs typeface="Times New Roman"/>
              </a:rPr>
              <a:t>C </a:t>
            </a:r>
            <a:r>
              <a:rPr dirty="0" baseline="-24904" sz="2175" spc="232">
                <a:latin typeface="Times New Roman"/>
                <a:cs typeface="Times New Roman"/>
              </a:rPr>
              <a:t> </a:t>
            </a:r>
            <a:r>
              <a:rPr dirty="0" sz="2500" spc="-1135">
                <a:latin typeface="Times New Roman"/>
                <a:cs typeface="Times New Roman"/>
              </a:rPr>
              <a:t>	</a:t>
            </a:r>
            <a:r>
              <a:rPr dirty="0" sz="2500" spc="-145">
                <a:latin typeface="Times New Roman"/>
                <a:cs typeface="Times New Roman"/>
              </a:rPr>
              <a:t>f </a:t>
            </a:r>
            <a:r>
              <a:rPr dirty="0" sz="2500" spc="-50">
                <a:latin typeface="Times New Roman"/>
                <a:cs typeface="Times New Roman"/>
              </a:rPr>
              <a:t>(</a:t>
            </a:r>
            <a:r>
              <a:rPr dirty="0" sz="2500" spc="-50">
                <a:latin typeface="Times New Roman"/>
                <a:cs typeface="Times New Roman"/>
              </a:rPr>
              <a:t>v</a:t>
            </a:r>
            <a:r>
              <a:rPr dirty="0" baseline="-24904" sz="2175" spc="-75">
                <a:latin typeface="Times New Roman"/>
                <a:cs typeface="Times New Roman"/>
              </a:rPr>
              <a:t>CE 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baseline="-2886" sz="5775" spc="7">
                <a:latin typeface="Times New Roman"/>
                <a:cs typeface="Times New Roman"/>
              </a:rPr>
              <a:t>|</a:t>
            </a:r>
            <a:endParaRPr baseline="-2886" sz="57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8315" y="1602485"/>
            <a:ext cx="1015365" cy="4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5"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latin typeface="Times New Roman"/>
                <a:cs typeface="Times New Roman"/>
              </a:rPr>
              <a:t>B</a:t>
            </a:r>
            <a:r>
              <a:rPr dirty="0" baseline="-20833" sz="2400" spc="-112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=</a:t>
            </a:r>
            <a:r>
              <a:rPr dirty="0" sz="2250" spc="-20">
                <a:latin typeface="宋体"/>
                <a:cs typeface="宋体"/>
              </a:rPr>
              <a:t>常数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0891" y="789381"/>
            <a:ext cx="1524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sz="2400">
                <a:latin typeface="宋体"/>
                <a:cs typeface="宋体"/>
              </a:rPr>
              <a:t>共射极连接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93947" y="2773680"/>
            <a:ext cx="504443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3655" y="6134099"/>
            <a:ext cx="3672840" cy="216535"/>
          </a:xfrm>
          <a:custGeom>
            <a:avLst/>
            <a:gdLst/>
            <a:ahLst/>
            <a:cxnLst/>
            <a:rect l="l" t="t" r="r" b="b"/>
            <a:pathLst>
              <a:path w="3672840" h="216535">
                <a:moveTo>
                  <a:pt x="3672840" y="216407"/>
                </a:moveTo>
                <a:lnTo>
                  <a:pt x="0" y="216407"/>
                </a:lnTo>
                <a:lnTo>
                  <a:pt x="216407" y="144779"/>
                </a:lnTo>
                <a:lnTo>
                  <a:pt x="359663" y="71627"/>
                </a:lnTo>
                <a:lnTo>
                  <a:pt x="1584959" y="71627"/>
                </a:lnTo>
                <a:lnTo>
                  <a:pt x="3672840" y="0"/>
                </a:lnTo>
                <a:lnTo>
                  <a:pt x="3672840" y="21640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42132" y="6129527"/>
            <a:ext cx="3679190" cy="226060"/>
          </a:xfrm>
          <a:custGeom>
            <a:avLst/>
            <a:gdLst/>
            <a:ahLst/>
            <a:cxnLst/>
            <a:rect l="l" t="t" r="r" b="b"/>
            <a:pathLst>
              <a:path w="3679190" h="226060">
                <a:moveTo>
                  <a:pt x="3048" y="225551"/>
                </a:moveTo>
                <a:lnTo>
                  <a:pt x="0" y="216407"/>
                </a:lnTo>
                <a:lnTo>
                  <a:pt x="216407" y="144779"/>
                </a:lnTo>
                <a:lnTo>
                  <a:pt x="214883" y="144779"/>
                </a:lnTo>
                <a:lnTo>
                  <a:pt x="359663" y="71627"/>
                </a:lnTo>
                <a:lnTo>
                  <a:pt x="1586483" y="71627"/>
                </a:lnTo>
                <a:lnTo>
                  <a:pt x="3674364" y="0"/>
                </a:lnTo>
                <a:lnTo>
                  <a:pt x="3677411" y="0"/>
                </a:lnTo>
                <a:lnTo>
                  <a:pt x="3678935" y="1523"/>
                </a:lnTo>
                <a:lnTo>
                  <a:pt x="3678935" y="4571"/>
                </a:lnTo>
                <a:lnTo>
                  <a:pt x="3669791" y="4571"/>
                </a:lnTo>
                <a:lnTo>
                  <a:pt x="3669791" y="9300"/>
                </a:lnTo>
                <a:lnTo>
                  <a:pt x="1586483" y="80771"/>
                </a:lnTo>
                <a:lnTo>
                  <a:pt x="364236" y="80771"/>
                </a:lnTo>
                <a:lnTo>
                  <a:pt x="219456" y="153923"/>
                </a:lnTo>
                <a:lnTo>
                  <a:pt x="3048" y="225551"/>
                </a:lnTo>
                <a:close/>
              </a:path>
              <a:path w="3679190" h="226060">
                <a:moveTo>
                  <a:pt x="3669791" y="9300"/>
                </a:moveTo>
                <a:lnTo>
                  <a:pt x="3669791" y="4571"/>
                </a:lnTo>
                <a:lnTo>
                  <a:pt x="3674364" y="9143"/>
                </a:lnTo>
                <a:lnTo>
                  <a:pt x="3669791" y="9300"/>
                </a:lnTo>
                <a:close/>
              </a:path>
              <a:path w="3679190" h="226060">
                <a:moveTo>
                  <a:pt x="3669791" y="220979"/>
                </a:moveTo>
                <a:lnTo>
                  <a:pt x="3669791" y="9300"/>
                </a:lnTo>
                <a:lnTo>
                  <a:pt x="3674364" y="9143"/>
                </a:lnTo>
                <a:lnTo>
                  <a:pt x="3669791" y="4571"/>
                </a:lnTo>
                <a:lnTo>
                  <a:pt x="3678935" y="4571"/>
                </a:lnTo>
                <a:lnTo>
                  <a:pt x="3678935" y="216407"/>
                </a:lnTo>
                <a:lnTo>
                  <a:pt x="3674364" y="216407"/>
                </a:lnTo>
                <a:lnTo>
                  <a:pt x="3669791" y="220979"/>
                </a:lnTo>
                <a:close/>
              </a:path>
              <a:path w="3679190" h="226060">
                <a:moveTo>
                  <a:pt x="3677411" y="225551"/>
                </a:moveTo>
                <a:lnTo>
                  <a:pt x="74676" y="225551"/>
                </a:lnTo>
                <a:lnTo>
                  <a:pt x="74676" y="216407"/>
                </a:lnTo>
                <a:lnTo>
                  <a:pt x="3669791" y="216407"/>
                </a:lnTo>
                <a:lnTo>
                  <a:pt x="3669791" y="220979"/>
                </a:lnTo>
                <a:lnTo>
                  <a:pt x="3678935" y="220979"/>
                </a:lnTo>
                <a:lnTo>
                  <a:pt x="3678935" y="224027"/>
                </a:lnTo>
                <a:lnTo>
                  <a:pt x="3677411" y="225551"/>
                </a:lnTo>
                <a:close/>
              </a:path>
              <a:path w="3679190" h="226060">
                <a:moveTo>
                  <a:pt x="3678935" y="220979"/>
                </a:moveTo>
                <a:lnTo>
                  <a:pt x="3669791" y="220979"/>
                </a:lnTo>
                <a:lnTo>
                  <a:pt x="3674364" y="216407"/>
                </a:lnTo>
                <a:lnTo>
                  <a:pt x="3678935" y="216407"/>
                </a:lnTo>
                <a:lnTo>
                  <a:pt x="3678935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22107" y="350520"/>
            <a:ext cx="2194559" cy="1970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26584" y="1946070"/>
            <a:ext cx="111760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 </a:t>
            </a:r>
            <a:r>
              <a:rPr dirty="0" sz="2400" spc="-10">
                <a:latin typeface="Times New Roman"/>
                <a:cs typeface="Times New Roman"/>
              </a:rPr>
              <a:t>(mA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9272" y="1944624"/>
            <a:ext cx="114300" cy="4438015"/>
          </a:xfrm>
          <a:custGeom>
            <a:avLst/>
            <a:gdLst/>
            <a:ahLst/>
            <a:cxnLst/>
            <a:rect l="l" t="t" r="r" b="b"/>
            <a:pathLst>
              <a:path w="114300" h="4438015">
                <a:moveTo>
                  <a:pt x="38100" y="190499"/>
                </a:moveTo>
                <a:lnTo>
                  <a:pt x="0" y="190500"/>
                </a:lnTo>
                <a:lnTo>
                  <a:pt x="57912" y="0"/>
                </a:lnTo>
                <a:lnTo>
                  <a:pt x="108435" y="170688"/>
                </a:lnTo>
                <a:lnTo>
                  <a:pt x="38100" y="170688"/>
                </a:lnTo>
                <a:lnTo>
                  <a:pt x="38100" y="190499"/>
                </a:lnTo>
                <a:close/>
              </a:path>
              <a:path w="114300" h="4438015">
                <a:moveTo>
                  <a:pt x="76200" y="4437888"/>
                </a:moveTo>
                <a:lnTo>
                  <a:pt x="38100" y="4437888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4437888"/>
                </a:lnTo>
                <a:close/>
              </a:path>
              <a:path w="114300" h="4438015">
                <a:moveTo>
                  <a:pt x="114300" y="190500"/>
                </a:moveTo>
                <a:lnTo>
                  <a:pt x="76200" y="190499"/>
                </a:lnTo>
                <a:lnTo>
                  <a:pt x="76200" y="170688"/>
                </a:lnTo>
                <a:lnTo>
                  <a:pt x="108435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95472" y="552526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7184" y="459562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7372" y="362026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7184" y="270586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7506" y="528070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7506" y="434636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7506" y="3355767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7506" y="2479469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4370" y="6342888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7372" y="6288024"/>
            <a:ext cx="4287520" cy="114300"/>
          </a:xfrm>
          <a:custGeom>
            <a:avLst/>
            <a:gdLst/>
            <a:ahLst/>
            <a:cxnLst/>
            <a:rect l="l" t="t" r="r" b="b"/>
            <a:pathLst>
              <a:path w="4287520" h="114300">
                <a:moveTo>
                  <a:pt x="4096512" y="38181"/>
                </a:moveTo>
                <a:lnTo>
                  <a:pt x="4096512" y="0"/>
                </a:lnTo>
                <a:lnTo>
                  <a:pt x="4225228" y="38099"/>
                </a:lnTo>
                <a:lnTo>
                  <a:pt x="4114799" y="38099"/>
                </a:lnTo>
                <a:lnTo>
                  <a:pt x="4096512" y="38181"/>
                </a:lnTo>
                <a:close/>
              </a:path>
              <a:path w="4287520" h="114300">
                <a:moveTo>
                  <a:pt x="4096512" y="76288"/>
                </a:moveTo>
                <a:lnTo>
                  <a:pt x="4096512" y="38181"/>
                </a:lnTo>
                <a:lnTo>
                  <a:pt x="4114799" y="38099"/>
                </a:lnTo>
                <a:lnTo>
                  <a:pt x="4116324" y="76199"/>
                </a:lnTo>
                <a:lnTo>
                  <a:pt x="4096512" y="76288"/>
                </a:lnTo>
                <a:close/>
              </a:path>
              <a:path w="4287520" h="114300">
                <a:moveTo>
                  <a:pt x="4096512" y="114299"/>
                </a:moveTo>
                <a:lnTo>
                  <a:pt x="4096512" y="76288"/>
                </a:lnTo>
                <a:lnTo>
                  <a:pt x="4116324" y="76199"/>
                </a:lnTo>
                <a:lnTo>
                  <a:pt x="4114799" y="38099"/>
                </a:lnTo>
                <a:lnTo>
                  <a:pt x="4225228" y="38099"/>
                </a:lnTo>
                <a:lnTo>
                  <a:pt x="4287012" y="56387"/>
                </a:lnTo>
                <a:lnTo>
                  <a:pt x="4096512" y="114299"/>
                </a:lnTo>
                <a:close/>
              </a:path>
              <a:path w="4287520" h="114300">
                <a:moveTo>
                  <a:pt x="1524" y="94487"/>
                </a:moveTo>
                <a:lnTo>
                  <a:pt x="0" y="56387"/>
                </a:lnTo>
                <a:lnTo>
                  <a:pt x="4096512" y="38181"/>
                </a:lnTo>
                <a:lnTo>
                  <a:pt x="4096512" y="76288"/>
                </a:lnTo>
                <a:lnTo>
                  <a:pt x="1524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6515" y="2516124"/>
            <a:ext cx="3694176" cy="3885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30080" y="6438882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15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5094175" y="643739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6780" y="6446473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0875" y="6419088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53058" y="5350803"/>
            <a:ext cx="1351280" cy="1487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7810">
              <a:lnSpc>
                <a:spcPct val="100000"/>
              </a:lnSpc>
            </a:pPr>
            <a:r>
              <a:rPr dirty="0" sz="2400" spc="-270">
                <a:latin typeface="Times New Roman"/>
                <a:cs typeface="Times New Roman"/>
              </a:rPr>
              <a:t>20</a:t>
            </a:r>
            <a:r>
              <a:rPr dirty="0" sz="2400" spc="-270" b="1">
                <a:latin typeface="Times New Roman"/>
                <a:cs typeface="Times New Roman"/>
              </a:rPr>
              <a:t></a:t>
            </a:r>
            <a:r>
              <a:rPr dirty="0" sz="2400" spc="-27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B</a:t>
            </a:r>
            <a:r>
              <a:rPr dirty="0" sz="2400" spc="35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  <a:spcBef>
                <a:spcPts val="1689"/>
              </a:spcBef>
            </a:pP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CE</a:t>
            </a:r>
            <a:r>
              <a:rPr dirty="0" baseline="-20833" sz="2400" spc="-14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2069" y="4608599"/>
            <a:ext cx="7226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2069" y="3922800"/>
            <a:ext cx="7226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60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60375" y="3198902"/>
            <a:ext cx="7226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80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03969" y="2302810"/>
            <a:ext cx="8750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100</a:t>
            </a:r>
            <a:r>
              <a:rPr dirty="0" sz="2400" spc="-1050" b="1">
                <a:latin typeface="Times New Roman"/>
                <a:cs typeface="Times New Roman"/>
              </a:rPr>
              <a:t>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1991" y="1440656"/>
            <a:ext cx="17056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Arial"/>
                <a:cs typeface="Arial"/>
              </a:rPr>
              <a:t>(2)</a:t>
            </a:r>
            <a:r>
              <a:rPr dirty="0" sz="2400" spc="-11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CC3300"/>
                </a:solidFill>
                <a:latin typeface="宋体"/>
                <a:cs typeface="宋体"/>
              </a:rPr>
              <a:t>输出特性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68" rIns="0" bIns="0" rtlCol="0" vert="horz">
            <a:spAutoFit/>
          </a:bodyPr>
          <a:lstStyle/>
          <a:p>
            <a:pPr marL="196215">
              <a:lnSpc>
                <a:spcPts val="3779"/>
              </a:lnSpc>
            </a:pPr>
            <a:r>
              <a:rPr dirty="0" sz="3200" spc="5"/>
              <a:t>4.1.3</a:t>
            </a:r>
            <a:r>
              <a:rPr dirty="0" sz="3200" spc="-70"/>
              <a:t> </a:t>
            </a:r>
            <a:r>
              <a:rPr dirty="0" sz="3200" spc="40"/>
              <a:t>BJT</a:t>
            </a:r>
            <a:r>
              <a:rPr dirty="0" sz="3200" spc="40">
                <a:latin typeface="宋体"/>
                <a:cs typeface="宋体"/>
              </a:rPr>
              <a:t>的</a:t>
            </a:r>
            <a:r>
              <a:rPr dirty="0" sz="3200" spc="40"/>
              <a:t>V-I</a:t>
            </a:r>
            <a:r>
              <a:rPr dirty="0" sz="3200" spc="40">
                <a:latin typeface="宋体"/>
                <a:cs typeface="宋体"/>
              </a:rPr>
              <a:t>特性曲线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5923" y="1254505"/>
            <a:ext cx="1721485" cy="627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8815" algn="l"/>
              </a:tabLst>
            </a:pPr>
            <a:r>
              <a:rPr dirty="0" sz="2700" spc="-40">
                <a:latin typeface="Times New Roman"/>
                <a:cs typeface="Times New Roman"/>
              </a:rPr>
              <a:t>i</a:t>
            </a:r>
            <a:r>
              <a:rPr dirty="0" baseline="-25089" sz="2325" spc="-60">
                <a:latin typeface="Times New Roman"/>
                <a:cs typeface="Times New Roman"/>
              </a:rPr>
              <a:t>C </a:t>
            </a:r>
            <a:r>
              <a:rPr dirty="0" baseline="-25089" sz="2325" spc="254">
                <a:latin typeface="Times New Roman"/>
                <a:cs typeface="Times New Roman"/>
              </a:rPr>
              <a:t> </a:t>
            </a:r>
            <a:r>
              <a:rPr dirty="0" sz="2700" spc="-1220">
                <a:latin typeface="Times New Roman"/>
                <a:cs typeface="Times New Roman"/>
              </a:rPr>
              <a:t>	</a:t>
            </a:r>
            <a:r>
              <a:rPr dirty="0" sz="2700" spc="-155">
                <a:latin typeface="Times New Roman"/>
                <a:cs typeface="Times New Roman"/>
              </a:rPr>
              <a:t>f </a:t>
            </a:r>
            <a:r>
              <a:rPr dirty="0" sz="2700" spc="-45">
                <a:latin typeface="Times New Roman"/>
                <a:cs typeface="Times New Roman"/>
              </a:rPr>
              <a:t>(</a:t>
            </a:r>
            <a:r>
              <a:rPr dirty="0" sz="2700" spc="-45">
                <a:latin typeface="Times New Roman"/>
                <a:cs typeface="Times New Roman"/>
              </a:rPr>
              <a:t>v</a:t>
            </a:r>
            <a:r>
              <a:rPr dirty="0" baseline="-25089" sz="2325" spc="-67">
                <a:latin typeface="Times New Roman"/>
                <a:cs typeface="Times New Roman"/>
              </a:rPr>
              <a:t>CE </a:t>
            </a:r>
            <a:r>
              <a:rPr dirty="0" sz="2700">
                <a:latin typeface="Times New Roman"/>
                <a:cs typeface="Times New Roman"/>
              </a:rPr>
              <a:t>)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3850" spc="5">
                <a:latin typeface="Times New Roman"/>
                <a:cs typeface="Times New Roman"/>
              </a:rPr>
              <a:t>|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9944" y="1602485"/>
            <a:ext cx="1015365" cy="4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5">
                <a:latin typeface="Times New Roman"/>
                <a:cs typeface="Times New Roman"/>
              </a:rPr>
              <a:t>i</a:t>
            </a:r>
            <a:r>
              <a:rPr dirty="0" baseline="-20833" sz="2400" spc="-37">
                <a:latin typeface="Times New Roman"/>
                <a:cs typeface="Times New Roman"/>
              </a:rPr>
              <a:t>B</a:t>
            </a:r>
            <a:r>
              <a:rPr dirty="0" baseline="-20833" sz="2400" spc="-112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=</a:t>
            </a:r>
            <a:r>
              <a:rPr dirty="0" sz="2250" spc="-20">
                <a:latin typeface="宋体"/>
                <a:cs typeface="宋体"/>
              </a:rPr>
              <a:t>常数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5669" y="3056379"/>
            <a:ext cx="2092325" cy="2334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</a:pP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饱和区</a:t>
            </a:r>
            <a:r>
              <a:rPr dirty="0" sz="2000">
                <a:latin typeface="宋体"/>
                <a:cs typeface="宋体"/>
              </a:rPr>
              <a:t>： </a:t>
            </a:r>
            <a:r>
              <a:rPr dirty="0" sz="2000" spc="-985">
                <a:latin typeface="宋体"/>
                <a:cs typeface="宋体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Je</a:t>
            </a:r>
            <a:r>
              <a:rPr dirty="0" sz="2000" spc="55">
                <a:latin typeface="宋体"/>
                <a:cs typeface="宋体"/>
              </a:rPr>
              <a:t>正偏</a:t>
            </a:r>
            <a:r>
              <a:rPr dirty="0" sz="2000" spc="55">
                <a:latin typeface="Times New Roman"/>
                <a:cs typeface="Times New Roman"/>
              </a:rPr>
              <a:t>&amp;Jc</a:t>
            </a:r>
            <a:r>
              <a:rPr dirty="0" sz="2000" spc="55">
                <a:latin typeface="宋体"/>
                <a:cs typeface="宋体"/>
              </a:rPr>
              <a:t>正偏， </a:t>
            </a:r>
            <a:r>
              <a:rPr dirty="0" sz="2000" spc="-965">
                <a:latin typeface="宋体"/>
                <a:cs typeface="宋体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baseline="-21367" sz="1950">
                <a:latin typeface="Times New Roman"/>
                <a:cs typeface="Times New Roman"/>
              </a:rPr>
              <a:t>BE</a:t>
            </a:r>
            <a:r>
              <a:rPr dirty="0" baseline="-21367" sz="1950" spc="-7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~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0.7V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baseline="-21367" sz="1950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>
                <a:latin typeface="宋体"/>
                <a:cs typeface="宋体"/>
              </a:rPr>
              <a:t>， </a:t>
            </a:r>
            <a:r>
              <a:rPr dirty="0" sz="2000" spc="-915">
                <a:latin typeface="宋体"/>
                <a:cs typeface="宋体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baseline="-21367" sz="1950">
                <a:latin typeface="Times New Roman"/>
                <a:cs typeface="Times New Roman"/>
              </a:rPr>
              <a:t>BC </a:t>
            </a:r>
            <a:r>
              <a:rPr dirty="0" sz="2000" spc="10">
                <a:latin typeface="Times New Roman"/>
                <a:cs typeface="Times New Roman"/>
              </a:rPr>
              <a:t>&gt; </a:t>
            </a:r>
            <a:r>
              <a:rPr dirty="0" sz="2000" spc="-10">
                <a:latin typeface="Times New Roman"/>
                <a:cs typeface="Times New Roman"/>
              </a:rPr>
              <a:t>0.4V </a:t>
            </a:r>
            <a:r>
              <a:rPr dirty="0" sz="2000" spc="10">
                <a:latin typeface="Times New Roman"/>
                <a:cs typeface="Times New Roman"/>
              </a:rPr>
              <a:t>(</a:t>
            </a:r>
            <a:r>
              <a:rPr dirty="0" sz="2000" spc="10">
                <a:latin typeface="Times New Roman"/>
                <a:cs typeface="Times New Roman"/>
              </a:rPr>
              <a:t>V</a:t>
            </a:r>
            <a:r>
              <a:rPr dirty="0" baseline="-21367" sz="1950" spc="15">
                <a:latin typeface="Times New Roman"/>
                <a:cs typeface="Times New Roman"/>
              </a:rPr>
              <a:t>TH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 spc="10">
                <a:latin typeface="宋体"/>
                <a:cs typeface="宋体"/>
              </a:rPr>
              <a:t>， </a:t>
            </a:r>
            <a:r>
              <a:rPr dirty="0" sz="2000" spc="-925">
                <a:latin typeface="宋体"/>
                <a:cs typeface="宋体"/>
              </a:rPr>
              <a:t> </a:t>
            </a:r>
            <a:r>
              <a:rPr dirty="0" sz="2000" spc="2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solidFill>
                  <a:srgbClr val="FF0000"/>
                </a:solidFill>
                <a:latin typeface="Times New Roman"/>
                <a:cs typeface="Times New Roman"/>
              </a:rPr>
              <a:t>CE 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0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0.3V</a:t>
            </a:r>
            <a:r>
              <a:rPr dirty="0" sz="2000" spc="5"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82550">
              <a:lnSpc>
                <a:spcPct val="100000"/>
              </a:lnSpc>
              <a:spcBef>
                <a:spcPts val="610"/>
              </a:spcBef>
            </a:pPr>
            <a:r>
              <a:rPr dirty="0" sz="2000" spc="2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3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000" spc="25">
                <a:solidFill>
                  <a:srgbClr val="FF0000"/>
                </a:solidFill>
                <a:latin typeface="宋体"/>
                <a:cs typeface="宋体"/>
              </a:rPr>
              <a:t>受</a:t>
            </a:r>
            <a:r>
              <a:rPr dirty="0" sz="2000" spc="-55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FF0000"/>
                </a:solidFill>
                <a:latin typeface="宋体"/>
                <a:cs typeface="宋体"/>
              </a:rPr>
              <a:t>影响很小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80891" y="789381"/>
            <a:ext cx="1524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sz="2400">
                <a:latin typeface="宋体"/>
                <a:cs typeface="宋体"/>
              </a:rPr>
              <a:t>共射极连接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2487" y="1416843"/>
            <a:ext cx="40062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输出特性三个区域的特点对比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808" y="1908048"/>
            <a:ext cx="7486015" cy="0"/>
          </a:xfrm>
          <a:custGeom>
            <a:avLst/>
            <a:gdLst/>
            <a:ahLst/>
            <a:cxnLst/>
            <a:rect l="l" t="t" r="r" b="b"/>
            <a:pathLst>
              <a:path w="7486015" h="0">
                <a:moveTo>
                  <a:pt x="0" y="0"/>
                </a:moveTo>
                <a:lnTo>
                  <a:pt x="7485888" y="0"/>
                </a:lnTo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3532" y="4212335"/>
            <a:ext cx="3962400" cy="2833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81771" y="448056"/>
            <a:ext cx="1583435" cy="142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68" rIns="0" bIns="0" rtlCol="0" vert="horz">
            <a:spAutoFit/>
          </a:bodyPr>
          <a:lstStyle/>
          <a:p>
            <a:pPr marL="196215">
              <a:lnSpc>
                <a:spcPts val="3779"/>
              </a:lnSpc>
            </a:pPr>
            <a:r>
              <a:rPr dirty="0" sz="3200" spc="5"/>
              <a:t>4.1.3</a:t>
            </a:r>
            <a:r>
              <a:rPr dirty="0" sz="3200" spc="-70"/>
              <a:t> </a:t>
            </a:r>
            <a:r>
              <a:rPr dirty="0" sz="3200" spc="40"/>
              <a:t>BJT</a:t>
            </a:r>
            <a:r>
              <a:rPr dirty="0" sz="3200" spc="40">
                <a:latin typeface="宋体"/>
                <a:cs typeface="宋体"/>
              </a:rPr>
              <a:t>的</a:t>
            </a:r>
            <a:r>
              <a:rPr dirty="0" sz="3200" spc="40"/>
              <a:t>V-I</a:t>
            </a:r>
            <a:r>
              <a:rPr dirty="0" sz="3200" spc="40">
                <a:latin typeface="宋体"/>
                <a:cs typeface="宋体"/>
              </a:rPr>
              <a:t>特性曲线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15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580891" y="789381"/>
            <a:ext cx="1524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sz="2400">
                <a:latin typeface="宋体"/>
                <a:cs typeface="宋体"/>
              </a:rPr>
              <a:t>共射极连接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4062" y="5357349"/>
            <a:ext cx="793750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3429" b="1">
                <a:solidFill>
                  <a:srgbClr val="FF0000"/>
                </a:solidFill>
                <a:latin typeface="Times New Roman"/>
                <a:cs typeface="Times New Roman"/>
              </a:rPr>
              <a:t>♥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7904" y="2010860"/>
          <a:ext cx="7484745" cy="213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241"/>
                <a:gridCol w="1549130"/>
                <a:gridCol w="1573191"/>
                <a:gridCol w="2807800"/>
              </a:tblGrid>
              <a:tr h="474021">
                <a:tc>
                  <a:txBody>
                    <a:bodyPr/>
                    <a:lstStyle/>
                    <a:p>
                      <a:pPr/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 spc="55">
                          <a:solidFill>
                            <a:srgbClr val="FF3300"/>
                          </a:solidFill>
                          <a:latin typeface="宋体"/>
                          <a:cs typeface="宋体"/>
                        </a:rPr>
                        <a:t>发射结</a:t>
                      </a:r>
                      <a:r>
                        <a:rPr dirty="0" sz="2400" spc="55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Je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55">
                          <a:solidFill>
                            <a:srgbClr val="CC0099"/>
                          </a:solidFill>
                          <a:latin typeface="宋体"/>
                          <a:cs typeface="宋体"/>
                        </a:rPr>
                        <a:t>集电结</a:t>
                      </a:r>
                      <a:r>
                        <a:rPr dirty="0" sz="2400" spc="55">
                          <a:solidFill>
                            <a:srgbClr val="CC0099"/>
                          </a:solidFill>
                          <a:latin typeface="Times New Roman"/>
                          <a:cs typeface="Times New Roman"/>
                        </a:rPr>
                        <a:t>Jc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电流关系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0667">
                      <a:solidFill>
                        <a:srgbClr val="FF3300"/>
                      </a:solidFill>
                      <a:prstDash val="solid"/>
                    </a:lnB>
                  </a:tcPr>
                </a:tc>
              </a:tr>
              <a:tr h="664463">
                <a:tc>
                  <a:txBody>
                    <a:bodyPr/>
                    <a:lstStyle/>
                    <a:p>
                      <a:pPr algn="r" marR="18224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截</a:t>
                      </a:r>
                      <a:r>
                        <a:rPr dirty="0" sz="2400" spc="20">
                          <a:latin typeface="宋体"/>
                          <a:cs typeface="宋体"/>
                        </a:rPr>
                        <a:t>止</a:t>
                      </a:r>
                      <a:r>
                        <a:rPr dirty="0" sz="2400">
                          <a:latin typeface="宋体"/>
                          <a:cs typeface="宋体"/>
                        </a:rPr>
                        <a:t>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0667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非正偏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0667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非正偏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0667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=0,  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97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6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97">
                          <a:latin typeface="Times New Roman"/>
                          <a:cs typeface="Times New Roman"/>
                        </a:rPr>
                        <a:t>CEO</a:t>
                      </a:r>
                      <a:r>
                        <a:rPr dirty="0" baseline="-20833" sz="240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30" b="1">
                          <a:latin typeface="Times New Roman"/>
                          <a:cs typeface="Times New Roman"/>
                        </a:rPr>
                        <a:t></a:t>
                      </a:r>
                      <a:r>
                        <a:rPr dirty="0" sz="2400" spc="-530">
                          <a:latin typeface="Times New Roman"/>
                          <a:cs typeface="Times New Roman"/>
                        </a:rPr>
                        <a:t>0 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FF3300"/>
                      </a:solidFill>
                      <a:prstDash val="solid"/>
                    </a:lnT>
                    <a:lnB w="19811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77595">
                <a:tc>
                  <a:txBody>
                    <a:bodyPr/>
                    <a:lstStyle/>
                    <a:p>
                      <a:pPr algn="r" marR="1822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放</a:t>
                      </a:r>
                      <a:r>
                        <a:rPr dirty="0" sz="2400" spc="2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7790">
                        <a:lnSpc>
                          <a:spcPts val="2825"/>
                        </a:lnSpc>
                      </a:pPr>
                      <a:r>
                        <a:rPr dirty="0" sz="2400">
                          <a:solidFill>
                            <a:srgbClr val="FF3300"/>
                          </a:solidFill>
                          <a:latin typeface="宋体"/>
                          <a:cs typeface="宋体"/>
                        </a:rPr>
                        <a:t>正偏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825"/>
                        </a:lnSpc>
                      </a:pPr>
                      <a:r>
                        <a:rPr dirty="0" sz="2400" spc="10">
                          <a:solidFill>
                            <a:srgbClr val="FF3300"/>
                          </a:solidFill>
                          <a:latin typeface="宋体"/>
                          <a:cs typeface="宋体"/>
                        </a:rPr>
                        <a:t>反偏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730"/>
                        </a:lnSpc>
                      </a:pPr>
                      <a:r>
                        <a:rPr dirty="0" sz="2400" spc="-2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-322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400" spc="-2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500" spc="-215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400" spc="-2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-322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  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2400" spc="-2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-3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baseline="-20833" sz="2400" spc="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2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</a:t>
                      </a:r>
                      <a:r>
                        <a:rPr dirty="0" sz="2400" spc="-22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0.7V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811">
                      <a:solidFill>
                        <a:srgbClr val="FF0000"/>
                      </a:solidFill>
                      <a:prstDash val="solid"/>
                    </a:lnT>
                    <a:lnB w="1981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766">
                <a:tc>
                  <a:txBody>
                    <a:bodyPr/>
                    <a:lstStyle/>
                    <a:p>
                      <a:pPr algn="r" marR="182245">
                        <a:lnSpc>
                          <a:spcPts val="2720"/>
                        </a:lnSpc>
                      </a:pPr>
                      <a:r>
                        <a:rPr dirty="0" sz="2400">
                          <a:solidFill>
                            <a:srgbClr val="702FA0"/>
                          </a:solidFill>
                          <a:latin typeface="宋体"/>
                          <a:cs typeface="宋体"/>
                        </a:rPr>
                        <a:t>饱</a:t>
                      </a:r>
                      <a:r>
                        <a:rPr dirty="0" sz="2400" spc="20">
                          <a:solidFill>
                            <a:srgbClr val="702FA0"/>
                          </a:solidFill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2400">
                          <a:solidFill>
                            <a:srgbClr val="702FA0"/>
                          </a:solidFill>
                          <a:latin typeface="宋体"/>
                          <a:cs typeface="宋体"/>
                        </a:rPr>
                        <a:t>区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9144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7790">
                        <a:lnSpc>
                          <a:spcPts val="2820"/>
                        </a:lnSpc>
                      </a:pPr>
                      <a:r>
                        <a:rPr dirty="0" sz="2400">
                          <a:solidFill>
                            <a:srgbClr val="702FA0"/>
                          </a:solidFill>
                          <a:latin typeface="宋体"/>
                          <a:cs typeface="宋体"/>
                        </a:rPr>
                        <a:t>正偏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9144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820"/>
                        </a:lnSpc>
                      </a:pPr>
                      <a:r>
                        <a:rPr dirty="0" sz="2400">
                          <a:solidFill>
                            <a:srgbClr val="702FA0"/>
                          </a:solidFill>
                          <a:latin typeface="宋体"/>
                          <a:cs typeface="宋体"/>
                        </a:rPr>
                        <a:t>正偏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9144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2720"/>
                        </a:lnSpc>
                      </a:pPr>
                      <a:r>
                        <a:rPr dirty="0" sz="2500" spc="-400" b="1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400" spc="-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-6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0833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3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400" spc="3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2400" spc="44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0833" sz="2400" spc="7">
                          <a:latin typeface="Times New Roman"/>
                          <a:cs typeface="Times New Roman"/>
                        </a:rPr>
                        <a:t>CE 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4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0.3V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812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FF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171" y="1444435"/>
            <a:ext cx="5384165" cy="88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1685" marR="5080" indent="-769620">
              <a:lnSpc>
                <a:spcPct val="119800"/>
              </a:lnSpc>
            </a:pPr>
            <a:r>
              <a:rPr dirty="0" sz="2400" spc="5">
                <a:latin typeface="宋体"/>
                <a:cs typeface="宋体"/>
              </a:rPr>
              <a:t>例：测量三极管三个电极对地电位如图. </a:t>
            </a:r>
            <a:r>
              <a:rPr dirty="0" sz="2400" spc="-113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试判断三极管的工作状态。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486" y="3450907"/>
            <a:ext cx="5492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latin typeface="Times New Roman"/>
                <a:cs typeface="Times New Roman"/>
              </a:rPr>
              <a:t>2.3V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3800094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 h="0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7598" y="35234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4644" y="3794759"/>
            <a:ext cx="326390" cy="309880"/>
          </a:xfrm>
          <a:custGeom>
            <a:avLst/>
            <a:gdLst/>
            <a:ahLst/>
            <a:cxnLst/>
            <a:rect l="l" t="t" r="r" b="b"/>
            <a:pathLst>
              <a:path w="326389" h="309879">
                <a:moveTo>
                  <a:pt x="175329" y="192863"/>
                </a:moveTo>
                <a:lnTo>
                  <a:pt x="0" y="27432"/>
                </a:lnTo>
                <a:lnTo>
                  <a:pt x="25907" y="0"/>
                </a:lnTo>
                <a:lnTo>
                  <a:pt x="201086" y="165289"/>
                </a:lnTo>
                <a:lnTo>
                  <a:pt x="175329" y="192863"/>
                </a:lnTo>
                <a:close/>
              </a:path>
              <a:path w="326389" h="309879">
                <a:moveTo>
                  <a:pt x="288163" y="205740"/>
                </a:moveTo>
                <a:lnTo>
                  <a:pt x="188976" y="205740"/>
                </a:lnTo>
                <a:lnTo>
                  <a:pt x="214883" y="178307"/>
                </a:lnTo>
                <a:lnTo>
                  <a:pt x="201086" y="165289"/>
                </a:lnTo>
                <a:lnTo>
                  <a:pt x="252983" y="109728"/>
                </a:lnTo>
                <a:lnTo>
                  <a:pt x="288163" y="205740"/>
                </a:lnTo>
                <a:close/>
              </a:path>
              <a:path w="326389" h="309879">
                <a:moveTo>
                  <a:pt x="188976" y="205740"/>
                </a:moveTo>
                <a:lnTo>
                  <a:pt x="175329" y="192863"/>
                </a:lnTo>
                <a:lnTo>
                  <a:pt x="201086" y="165289"/>
                </a:lnTo>
                <a:lnTo>
                  <a:pt x="214883" y="178307"/>
                </a:lnTo>
                <a:lnTo>
                  <a:pt x="188976" y="205740"/>
                </a:lnTo>
                <a:close/>
              </a:path>
              <a:path w="326389" h="309879">
                <a:moveTo>
                  <a:pt x="326135" y="309372"/>
                </a:moveTo>
                <a:lnTo>
                  <a:pt x="123443" y="248411"/>
                </a:lnTo>
                <a:lnTo>
                  <a:pt x="175329" y="192863"/>
                </a:lnTo>
                <a:lnTo>
                  <a:pt x="188976" y="205740"/>
                </a:lnTo>
                <a:lnTo>
                  <a:pt x="288163" y="205740"/>
                </a:lnTo>
                <a:lnTo>
                  <a:pt x="326135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4644" y="3517391"/>
            <a:ext cx="347980" cy="281940"/>
          </a:xfrm>
          <a:custGeom>
            <a:avLst/>
            <a:gdLst/>
            <a:ahLst/>
            <a:cxnLst/>
            <a:rect l="l" t="t" r="r" b="b"/>
            <a:pathLst>
              <a:path w="347980" h="281939">
                <a:moveTo>
                  <a:pt x="24383" y="281940"/>
                </a:moveTo>
                <a:lnTo>
                  <a:pt x="0" y="252983"/>
                </a:lnTo>
                <a:lnTo>
                  <a:pt x="324611" y="0"/>
                </a:lnTo>
                <a:lnTo>
                  <a:pt x="347471" y="30480"/>
                </a:lnTo>
                <a:lnTo>
                  <a:pt x="24383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5257" y="2836164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11729" y="4064508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90596" y="3519912"/>
            <a:ext cx="24257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2381" y="2737588"/>
            <a:ext cx="3378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8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2381" y="4595323"/>
            <a:ext cx="3378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3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376" y="3380694"/>
            <a:ext cx="5492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latin typeface="Times New Roman"/>
                <a:cs typeface="Times New Roman"/>
              </a:rPr>
              <a:t>3.7V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0904" y="5023084"/>
            <a:ext cx="5664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265">
                <a:latin typeface="Times New Roman"/>
                <a:cs typeface="Times New Roman"/>
              </a:rPr>
              <a:t>a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73196" y="38701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1470" y="3595115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28516" y="3866388"/>
            <a:ext cx="327660" cy="309880"/>
          </a:xfrm>
          <a:custGeom>
            <a:avLst/>
            <a:gdLst/>
            <a:ahLst/>
            <a:cxnLst/>
            <a:rect l="l" t="t" r="r" b="b"/>
            <a:pathLst>
              <a:path w="327660" h="309879">
                <a:moveTo>
                  <a:pt x="175652" y="193168"/>
                </a:moveTo>
                <a:lnTo>
                  <a:pt x="0" y="27432"/>
                </a:lnTo>
                <a:lnTo>
                  <a:pt x="25908" y="0"/>
                </a:lnTo>
                <a:lnTo>
                  <a:pt x="201569" y="165744"/>
                </a:lnTo>
                <a:lnTo>
                  <a:pt x="175652" y="193168"/>
                </a:lnTo>
                <a:close/>
              </a:path>
              <a:path w="327660" h="309879">
                <a:moveTo>
                  <a:pt x="289687" y="205740"/>
                </a:moveTo>
                <a:lnTo>
                  <a:pt x="188976" y="205740"/>
                </a:lnTo>
                <a:lnTo>
                  <a:pt x="214884" y="178307"/>
                </a:lnTo>
                <a:lnTo>
                  <a:pt x="201569" y="165744"/>
                </a:lnTo>
                <a:lnTo>
                  <a:pt x="254508" y="109728"/>
                </a:lnTo>
                <a:lnTo>
                  <a:pt x="289687" y="205740"/>
                </a:lnTo>
                <a:close/>
              </a:path>
              <a:path w="327660" h="309879">
                <a:moveTo>
                  <a:pt x="188976" y="205740"/>
                </a:moveTo>
                <a:lnTo>
                  <a:pt x="175652" y="193168"/>
                </a:lnTo>
                <a:lnTo>
                  <a:pt x="201569" y="165744"/>
                </a:lnTo>
                <a:lnTo>
                  <a:pt x="214884" y="178307"/>
                </a:lnTo>
                <a:lnTo>
                  <a:pt x="188976" y="205740"/>
                </a:lnTo>
                <a:close/>
              </a:path>
              <a:path w="327660" h="309879">
                <a:moveTo>
                  <a:pt x="327660" y="309372"/>
                </a:moveTo>
                <a:lnTo>
                  <a:pt x="123444" y="248411"/>
                </a:lnTo>
                <a:lnTo>
                  <a:pt x="175652" y="193168"/>
                </a:lnTo>
                <a:lnTo>
                  <a:pt x="188976" y="205740"/>
                </a:lnTo>
                <a:lnTo>
                  <a:pt x="289687" y="205740"/>
                </a:lnTo>
                <a:lnTo>
                  <a:pt x="327660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30040" y="3589020"/>
            <a:ext cx="338455" cy="287020"/>
          </a:xfrm>
          <a:custGeom>
            <a:avLst/>
            <a:gdLst/>
            <a:ahLst/>
            <a:cxnLst/>
            <a:rect l="l" t="t" r="r" b="b"/>
            <a:pathLst>
              <a:path w="338454" h="287020">
                <a:moveTo>
                  <a:pt x="24383" y="286512"/>
                </a:moveTo>
                <a:lnTo>
                  <a:pt x="0" y="257556"/>
                </a:lnTo>
                <a:lnTo>
                  <a:pt x="313943" y="0"/>
                </a:lnTo>
                <a:lnTo>
                  <a:pt x="338327" y="30480"/>
                </a:lnTo>
                <a:lnTo>
                  <a:pt x="24383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37126" y="2907792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37126" y="4136135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414524" y="3591520"/>
            <a:ext cx="24257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7758" y="2809293"/>
            <a:ext cx="477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1</a:t>
            </a:r>
            <a:r>
              <a:rPr dirty="0" sz="2000" spc="95">
                <a:latin typeface="Times New Roman"/>
                <a:cs typeface="Times New Roman"/>
              </a:rPr>
              <a:t>2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7758" y="4667028"/>
            <a:ext cx="3378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3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7887" y="5094670"/>
            <a:ext cx="5664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130">
                <a:latin typeface="Times New Roman"/>
                <a:cs typeface="Times New Roman"/>
              </a:rPr>
              <a:t>b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6711" y="38701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64985" y="3595115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52031" y="3866388"/>
            <a:ext cx="327660" cy="309880"/>
          </a:xfrm>
          <a:custGeom>
            <a:avLst/>
            <a:gdLst/>
            <a:ahLst/>
            <a:cxnLst/>
            <a:rect l="l" t="t" r="r" b="b"/>
            <a:pathLst>
              <a:path w="327659" h="309879">
                <a:moveTo>
                  <a:pt x="176317" y="192464"/>
                </a:moveTo>
                <a:lnTo>
                  <a:pt x="0" y="27432"/>
                </a:lnTo>
                <a:lnTo>
                  <a:pt x="25908" y="0"/>
                </a:lnTo>
                <a:lnTo>
                  <a:pt x="202234" y="165041"/>
                </a:lnTo>
                <a:lnTo>
                  <a:pt x="176317" y="192464"/>
                </a:lnTo>
                <a:close/>
              </a:path>
              <a:path w="327659" h="309879">
                <a:moveTo>
                  <a:pt x="289687" y="205740"/>
                </a:moveTo>
                <a:lnTo>
                  <a:pt x="190500" y="205740"/>
                </a:lnTo>
                <a:lnTo>
                  <a:pt x="216408" y="178307"/>
                </a:lnTo>
                <a:lnTo>
                  <a:pt x="202234" y="165041"/>
                </a:lnTo>
                <a:lnTo>
                  <a:pt x="254508" y="109728"/>
                </a:lnTo>
                <a:lnTo>
                  <a:pt x="289687" y="205740"/>
                </a:lnTo>
                <a:close/>
              </a:path>
              <a:path w="327659" h="309879">
                <a:moveTo>
                  <a:pt x="190500" y="205740"/>
                </a:moveTo>
                <a:lnTo>
                  <a:pt x="176317" y="192464"/>
                </a:lnTo>
                <a:lnTo>
                  <a:pt x="202234" y="165041"/>
                </a:lnTo>
                <a:lnTo>
                  <a:pt x="216408" y="178307"/>
                </a:lnTo>
                <a:lnTo>
                  <a:pt x="190500" y="205740"/>
                </a:lnTo>
                <a:close/>
              </a:path>
              <a:path w="327659" h="309879">
                <a:moveTo>
                  <a:pt x="327660" y="309372"/>
                </a:moveTo>
                <a:lnTo>
                  <a:pt x="123444" y="248411"/>
                </a:lnTo>
                <a:lnTo>
                  <a:pt x="176317" y="192464"/>
                </a:lnTo>
                <a:lnTo>
                  <a:pt x="190500" y="205740"/>
                </a:lnTo>
                <a:lnTo>
                  <a:pt x="289687" y="205740"/>
                </a:lnTo>
                <a:lnTo>
                  <a:pt x="327660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53555" y="3589020"/>
            <a:ext cx="338455" cy="287020"/>
          </a:xfrm>
          <a:custGeom>
            <a:avLst/>
            <a:gdLst/>
            <a:ahLst/>
            <a:cxnLst/>
            <a:rect l="l" t="t" r="r" b="b"/>
            <a:pathLst>
              <a:path w="338454" h="287020">
                <a:moveTo>
                  <a:pt x="24383" y="286512"/>
                </a:moveTo>
                <a:lnTo>
                  <a:pt x="0" y="257556"/>
                </a:lnTo>
                <a:lnTo>
                  <a:pt x="313944" y="0"/>
                </a:lnTo>
                <a:lnTo>
                  <a:pt x="338328" y="30480"/>
                </a:lnTo>
                <a:lnTo>
                  <a:pt x="24383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60642" y="2907792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60642" y="4136135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638019" y="3591520"/>
            <a:ext cx="24257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1348" y="2809293"/>
            <a:ext cx="5492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latin typeface="Times New Roman"/>
                <a:cs typeface="Times New Roman"/>
              </a:rPr>
              <a:t>3.2V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1348" y="4667028"/>
            <a:ext cx="3378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3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3344" y="3450907"/>
            <a:ext cx="5492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latin typeface="Times New Roman"/>
                <a:cs typeface="Times New Roman"/>
              </a:rPr>
              <a:t>3.7V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1374" y="5023084"/>
            <a:ext cx="5511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130">
                <a:latin typeface="Times New Roman"/>
                <a:cs typeface="Times New Roman"/>
              </a:rPr>
              <a:t>c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668" y="350520"/>
            <a:ext cx="9144000" cy="96774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350520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2760"/>
              </a:spcBef>
            </a:pPr>
            <a:r>
              <a:rPr dirty="0" sz="3200">
                <a:latin typeface="宋体"/>
                <a:cs typeface="宋体"/>
              </a:rPr>
              <a:t>练习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29728" y="389763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398002" y="362254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85047" y="3893820"/>
            <a:ext cx="327660" cy="309880"/>
          </a:xfrm>
          <a:custGeom>
            <a:avLst/>
            <a:gdLst/>
            <a:ahLst/>
            <a:cxnLst/>
            <a:rect l="l" t="t" r="r" b="b"/>
            <a:pathLst>
              <a:path w="327659" h="309879">
                <a:moveTo>
                  <a:pt x="175652" y="193168"/>
                </a:moveTo>
                <a:lnTo>
                  <a:pt x="0" y="27432"/>
                </a:lnTo>
                <a:lnTo>
                  <a:pt x="25907" y="0"/>
                </a:lnTo>
                <a:lnTo>
                  <a:pt x="202234" y="165041"/>
                </a:lnTo>
                <a:lnTo>
                  <a:pt x="175652" y="193168"/>
                </a:lnTo>
                <a:close/>
              </a:path>
              <a:path w="327659" h="309879">
                <a:moveTo>
                  <a:pt x="289687" y="205740"/>
                </a:moveTo>
                <a:lnTo>
                  <a:pt x="188976" y="205740"/>
                </a:lnTo>
                <a:lnTo>
                  <a:pt x="216407" y="178307"/>
                </a:lnTo>
                <a:lnTo>
                  <a:pt x="202234" y="165041"/>
                </a:lnTo>
                <a:lnTo>
                  <a:pt x="254507" y="109728"/>
                </a:lnTo>
                <a:lnTo>
                  <a:pt x="289687" y="205740"/>
                </a:lnTo>
                <a:close/>
              </a:path>
              <a:path w="327659" h="309879">
                <a:moveTo>
                  <a:pt x="188976" y="205740"/>
                </a:moveTo>
                <a:lnTo>
                  <a:pt x="175652" y="193168"/>
                </a:lnTo>
                <a:lnTo>
                  <a:pt x="202234" y="165041"/>
                </a:lnTo>
                <a:lnTo>
                  <a:pt x="216407" y="178307"/>
                </a:lnTo>
                <a:lnTo>
                  <a:pt x="188976" y="205740"/>
                </a:lnTo>
                <a:close/>
              </a:path>
              <a:path w="327659" h="309879">
                <a:moveTo>
                  <a:pt x="327659" y="309372"/>
                </a:moveTo>
                <a:lnTo>
                  <a:pt x="123443" y="248411"/>
                </a:lnTo>
                <a:lnTo>
                  <a:pt x="175652" y="193168"/>
                </a:lnTo>
                <a:lnTo>
                  <a:pt x="188976" y="205740"/>
                </a:lnTo>
                <a:lnTo>
                  <a:pt x="289687" y="205740"/>
                </a:lnTo>
                <a:lnTo>
                  <a:pt x="327659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86571" y="3616452"/>
            <a:ext cx="338455" cy="287020"/>
          </a:xfrm>
          <a:custGeom>
            <a:avLst/>
            <a:gdLst/>
            <a:ahLst/>
            <a:cxnLst/>
            <a:rect l="l" t="t" r="r" b="b"/>
            <a:pathLst>
              <a:path w="338454" h="287020">
                <a:moveTo>
                  <a:pt x="24383" y="286512"/>
                </a:moveTo>
                <a:lnTo>
                  <a:pt x="0" y="257556"/>
                </a:lnTo>
                <a:lnTo>
                  <a:pt x="313944" y="0"/>
                </a:lnTo>
                <a:lnTo>
                  <a:pt x="338328" y="28956"/>
                </a:lnTo>
                <a:lnTo>
                  <a:pt x="24383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93657" y="2935224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93657" y="4163567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671138" y="3619088"/>
            <a:ext cx="24257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14306" y="2835141"/>
            <a:ext cx="5492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latin typeface="Times New Roman"/>
                <a:cs typeface="Times New Roman"/>
              </a:rPr>
              <a:t>3.7V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14306" y="4692877"/>
            <a:ext cx="3378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3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33538" y="3195827"/>
            <a:ext cx="0" cy="721360"/>
          </a:xfrm>
          <a:custGeom>
            <a:avLst/>
            <a:gdLst/>
            <a:ahLst/>
            <a:cxnLst/>
            <a:rect l="l" t="t" r="r" b="b"/>
            <a:pathLst>
              <a:path w="0" h="721360">
                <a:moveTo>
                  <a:pt x="0" y="0"/>
                </a:moveTo>
                <a:lnTo>
                  <a:pt x="0" y="7208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34300" y="3208782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 h="0">
                <a:moveTo>
                  <a:pt x="0" y="0"/>
                </a:moveTo>
                <a:lnTo>
                  <a:pt x="9585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314361" y="5050468"/>
            <a:ext cx="5689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 </a:t>
            </a:r>
            <a:r>
              <a:rPr dirty="0" sz="2400" spc="130">
                <a:latin typeface="Times New Roman"/>
                <a:cs typeface="Times New Roman"/>
              </a:rPr>
              <a:t>d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9867" y="4518660"/>
            <a:ext cx="2520696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908" y="1833372"/>
            <a:ext cx="2194559" cy="196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958" rIns="0" bIns="0" rtlCol="0" vert="horz">
            <a:spAutoFit/>
          </a:bodyPr>
          <a:lstStyle/>
          <a:p>
            <a:pPr marL="363855">
              <a:lnSpc>
                <a:spcPct val="100000"/>
              </a:lnSpc>
              <a:tabLst>
                <a:tab pos="154305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4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晶体管的主要参数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453" y="1415653"/>
            <a:ext cx="339344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①共发射极电流放大系数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23" y="790478"/>
            <a:ext cx="268859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solidFill>
                  <a:srgbClr val="0000CC"/>
                </a:solidFill>
                <a:latin typeface="宋体"/>
                <a:cs typeface="宋体"/>
              </a:rPr>
              <a:t>1.</a:t>
            </a:r>
            <a:r>
              <a:rPr dirty="0" sz="2800" spc="17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电流放大系数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0825" y="215265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209" y="0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02790" y="2338673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0895" y="0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8379" y="2353055"/>
            <a:ext cx="2667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0">
                <a:latin typeface="Times New Roman"/>
                <a:cs typeface="Times New Roman"/>
              </a:rPr>
              <a:t>I</a:t>
            </a:r>
            <a:r>
              <a:rPr dirty="0" baseline="-23809" sz="2100">
                <a:latin typeface="Times New Roman"/>
                <a:cs typeface="Times New Roman"/>
              </a:rPr>
              <a:t>B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6595" y="4708493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 h="0">
                <a:moveTo>
                  <a:pt x="0" y="0"/>
                </a:moveTo>
                <a:lnTo>
                  <a:pt x="154495" y="0"/>
                </a:lnTo>
              </a:path>
            </a:pathLst>
          </a:custGeom>
          <a:ln w="15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49322" y="4826698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 h="0">
                <a:moveTo>
                  <a:pt x="0" y="0"/>
                </a:moveTo>
                <a:lnTo>
                  <a:pt x="311276" y="0"/>
                </a:lnTo>
              </a:path>
            </a:pathLst>
          </a:custGeom>
          <a:ln w="15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67960" y="4840223"/>
            <a:ext cx="2552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45">
                <a:latin typeface="Times New Roman"/>
                <a:cs typeface="Times New Roman"/>
              </a:rPr>
              <a:t>I</a:t>
            </a:r>
            <a:r>
              <a:rPr dirty="0" baseline="-23809" sz="2100">
                <a:latin typeface="Times New Roman"/>
                <a:cs typeface="Times New Roman"/>
              </a:rPr>
              <a:t>E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4267" y="4580382"/>
            <a:ext cx="843915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buSzPct val="106250"/>
              <a:buFont typeface="Times New Roman"/>
              <a:buChar char="◻"/>
              <a:tabLst>
                <a:tab pos="319405" algn="l"/>
              </a:tabLst>
            </a:pPr>
            <a:r>
              <a:rPr dirty="0" sz="2400" spc="-1070">
                <a:latin typeface="Times New Roman"/>
                <a:cs typeface="Times New Roman"/>
              </a:rPr>
              <a:t>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baseline="35879" sz="3600" spc="97">
                <a:latin typeface="Times New Roman"/>
                <a:cs typeface="Times New Roman"/>
              </a:rPr>
              <a:t>I</a:t>
            </a:r>
            <a:r>
              <a:rPr dirty="0" baseline="37698" sz="2100" spc="97">
                <a:latin typeface="Times New Roman"/>
                <a:cs typeface="Times New Roman"/>
              </a:rPr>
              <a:t>C</a:t>
            </a:r>
            <a:endParaRPr baseline="37698"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97331" y="644366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17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68575" y="6307835"/>
            <a:ext cx="494982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显然， </a:t>
            </a:r>
            <a:r>
              <a:rPr dirty="0" sz="2700" spc="-1075" i="1">
                <a:latin typeface="Times New Roman"/>
                <a:cs typeface="Times New Roman"/>
              </a:rPr>
              <a:t></a:t>
            </a:r>
            <a:r>
              <a:rPr dirty="0" sz="2700" spc="-405" i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&lt;1</a:t>
            </a:r>
            <a:r>
              <a:rPr dirty="0" sz="2400" spc="5">
                <a:latin typeface="宋体"/>
                <a:cs typeface="宋体"/>
              </a:rPr>
              <a:t>，一般约为 </a:t>
            </a:r>
            <a:r>
              <a:rPr dirty="0" sz="2400" spc="-10">
                <a:latin typeface="Times New Roman"/>
                <a:cs typeface="Times New Roman"/>
              </a:rPr>
              <a:t>0.97~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0.99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25184" y="1946148"/>
            <a:ext cx="3354704" cy="1833880"/>
          </a:xfrm>
          <a:custGeom>
            <a:avLst/>
            <a:gdLst/>
            <a:ahLst/>
            <a:cxnLst/>
            <a:rect l="l" t="t" r="r" b="b"/>
            <a:pathLst>
              <a:path w="3354704" h="1833879">
                <a:moveTo>
                  <a:pt x="0" y="0"/>
                </a:moveTo>
                <a:lnTo>
                  <a:pt x="3354323" y="0"/>
                </a:lnTo>
                <a:lnTo>
                  <a:pt x="3354323" y="1833371"/>
                </a:lnTo>
                <a:lnTo>
                  <a:pt x="0" y="183337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84048" y="2169604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 h="0">
                <a:moveTo>
                  <a:pt x="0" y="0"/>
                </a:moveTo>
                <a:lnTo>
                  <a:pt x="226218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85361" y="2383250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3837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00242" y="2466689"/>
            <a:ext cx="116205" cy="324485"/>
          </a:xfrm>
          <a:custGeom>
            <a:avLst/>
            <a:gdLst/>
            <a:ahLst/>
            <a:cxnLst/>
            <a:rect l="l" t="t" r="r" b="b"/>
            <a:pathLst>
              <a:path w="116204" h="324485">
                <a:moveTo>
                  <a:pt x="115824" y="0"/>
                </a:moveTo>
                <a:lnTo>
                  <a:pt x="0" y="324135"/>
                </a:lnTo>
              </a:path>
            </a:pathLst>
          </a:custGeom>
          <a:ln w="82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44388" y="2383250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4" h="0">
                <a:moveTo>
                  <a:pt x="0" y="0"/>
                </a:moveTo>
                <a:lnTo>
                  <a:pt x="1251489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97972" y="343328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 h="0">
                <a:moveTo>
                  <a:pt x="0" y="0"/>
                </a:moveTo>
                <a:lnTo>
                  <a:pt x="176593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05853" y="3391567"/>
            <a:ext cx="113664" cy="314325"/>
          </a:xfrm>
          <a:custGeom>
            <a:avLst/>
            <a:gdLst/>
            <a:ahLst/>
            <a:cxnLst/>
            <a:rect l="l" t="t" r="r" b="b"/>
            <a:pathLst>
              <a:path w="113665" h="314325">
                <a:moveTo>
                  <a:pt x="113061" y="0"/>
                </a:moveTo>
                <a:lnTo>
                  <a:pt x="0" y="314325"/>
                </a:lnTo>
              </a:path>
            </a:pathLst>
          </a:custGeom>
          <a:ln w="82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85361" y="3308127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 h="0">
                <a:moveTo>
                  <a:pt x="0" y="0"/>
                </a:moveTo>
                <a:lnTo>
                  <a:pt x="748474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93156" y="298970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 h="0">
                <a:moveTo>
                  <a:pt x="0" y="0"/>
                </a:moveTo>
                <a:lnTo>
                  <a:pt x="176498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02802" y="3433286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 h="0">
                <a:moveTo>
                  <a:pt x="0" y="0"/>
                </a:moveTo>
                <a:lnTo>
                  <a:pt x="176498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09026" y="330812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896" y="0"/>
                </a:lnTo>
              </a:path>
            </a:pathLst>
          </a:custGeom>
          <a:ln w="17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118603" y="1951990"/>
            <a:ext cx="2574290" cy="130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690">
              <a:lnSpc>
                <a:spcPct val="100000"/>
              </a:lnSpc>
              <a:tabLst>
                <a:tab pos="1043305" algn="l"/>
                <a:tab pos="1861820" algn="l"/>
              </a:tabLst>
            </a:pPr>
            <a:r>
              <a:rPr dirty="0" sz="2450" spc="130">
                <a:latin typeface="Times New Roman"/>
                <a:cs typeface="Times New Roman"/>
              </a:rPr>
              <a:t>I</a:t>
            </a:r>
            <a:r>
              <a:rPr dirty="0" baseline="-23809" sz="2100" spc="195">
                <a:latin typeface="Times New Roman"/>
                <a:cs typeface="Times New Roman"/>
              </a:rPr>
              <a:t>C	</a:t>
            </a:r>
            <a:r>
              <a:rPr dirty="0" baseline="-35147" sz="3675" spc="-1642">
                <a:latin typeface="Times New Roman"/>
                <a:cs typeface="Times New Roman"/>
              </a:rPr>
              <a:t></a:t>
            </a:r>
            <a:r>
              <a:rPr dirty="0" sz="2450" spc="-1095">
                <a:latin typeface="Times New Roman"/>
                <a:cs typeface="Times New Roman"/>
              </a:rPr>
              <a:t>	</a:t>
            </a:r>
            <a:r>
              <a:rPr dirty="0" sz="2450" spc="1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1360170" algn="l"/>
                <a:tab pos="1835150" algn="l"/>
              </a:tabLst>
            </a:pPr>
            <a:r>
              <a:rPr dirty="0" sz="2450" spc="135">
                <a:latin typeface="Times New Roman"/>
                <a:cs typeface="Times New Roman"/>
              </a:rPr>
              <a:t>I</a:t>
            </a:r>
            <a:r>
              <a:rPr dirty="0" baseline="-25793" sz="2100" spc="202">
                <a:latin typeface="Times New Roman"/>
                <a:cs typeface="Times New Roman"/>
              </a:rPr>
              <a:t>E</a:t>
            </a:r>
            <a:r>
              <a:rPr dirty="0" baseline="-25793" sz="2100" spc="839">
                <a:latin typeface="Times New Roman"/>
                <a:cs typeface="Times New Roman"/>
              </a:rPr>
              <a:t> </a:t>
            </a:r>
            <a:r>
              <a:rPr dirty="0" sz="2450" spc="-1095">
                <a:latin typeface="Times New Roman"/>
                <a:cs typeface="Times New Roman"/>
              </a:rPr>
              <a:t>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 spc="130">
                <a:latin typeface="Times New Roman"/>
                <a:cs typeface="Times New Roman"/>
              </a:rPr>
              <a:t>I</a:t>
            </a:r>
            <a:r>
              <a:rPr dirty="0" baseline="-25793" sz="2100" spc="195">
                <a:latin typeface="Times New Roman"/>
                <a:cs typeface="Times New Roman"/>
              </a:rPr>
              <a:t>C	</a:t>
            </a:r>
            <a:r>
              <a:rPr dirty="0" sz="2450" spc="130">
                <a:latin typeface="Times New Roman"/>
                <a:cs typeface="Times New Roman"/>
              </a:rPr>
              <a:t>I</a:t>
            </a:r>
            <a:r>
              <a:rPr dirty="0" baseline="-25793" sz="2100" spc="195">
                <a:latin typeface="Times New Roman"/>
                <a:cs typeface="Times New Roman"/>
              </a:rPr>
              <a:t>E	</a:t>
            </a:r>
            <a:r>
              <a:rPr dirty="0" sz="2450" spc="125">
                <a:latin typeface="Times New Roman"/>
                <a:cs typeface="Times New Roman"/>
              </a:rPr>
              <a:t>I</a:t>
            </a:r>
            <a:r>
              <a:rPr dirty="0" baseline="-25793" sz="2100" spc="187">
                <a:latin typeface="Times New Roman"/>
                <a:cs typeface="Times New Roman"/>
              </a:rPr>
              <a:t>C</a:t>
            </a:r>
            <a:r>
              <a:rPr dirty="0" baseline="-25793" sz="2100" spc="667">
                <a:latin typeface="Times New Roman"/>
                <a:cs typeface="Times New Roman"/>
              </a:rPr>
              <a:t> </a:t>
            </a:r>
            <a:r>
              <a:rPr dirty="0" sz="2450" spc="-1095">
                <a:latin typeface="Times New Roman"/>
                <a:cs typeface="Times New Roman"/>
              </a:rPr>
              <a:t></a:t>
            </a:r>
            <a:r>
              <a:rPr dirty="0" sz="2450" spc="-29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L="252729">
              <a:lnSpc>
                <a:spcPts val="3110"/>
              </a:lnSpc>
              <a:spcBef>
                <a:spcPts val="700"/>
              </a:spcBef>
              <a:tabLst>
                <a:tab pos="1293495" algn="l"/>
              </a:tabLst>
            </a:pPr>
            <a:r>
              <a:rPr dirty="0" sz="2450" spc="10">
                <a:latin typeface="Times New Roman"/>
                <a:cs typeface="Times New Roman"/>
              </a:rPr>
              <a:t>1	</a:t>
            </a:r>
            <a:r>
              <a:rPr dirty="0" sz="2600" spc="-1045" i="1">
                <a:latin typeface="Times New Roman"/>
                <a:cs typeface="Times New Roman"/>
              </a:rPr>
              <a:t>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4620" y="2131059"/>
            <a:ext cx="492759" cy="1316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319405" algn="l"/>
              </a:tabLst>
            </a:pPr>
            <a:r>
              <a:rPr dirty="0" sz="2600" spc="-1245" i="1">
                <a:latin typeface="Times New Roman"/>
                <a:cs typeface="Times New Roman"/>
              </a:rPr>
              <a:t></a:t>
            </a:r>
            <a:r>
              <a:rPr dirty="0" sz="2600" spc="-1245" i="1">
                <a:latin typeface="Times New Roman"/>
                <a:cs typeface="Times New Roman"/>
              </a:rPr>
              <a:t>	</a:t>
            </a:r>
            <a:r>
              <a:rPr dirty="0" sz="2450" spc="-109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3750">
              <a:latin typeface="Times New Roman"/>
              <a:cs typeface="Times New Roman"/>
            </a:endParaRPr>
          </a:p>
          <a:p>
            <a:pPr marL="320040">
              <a:lnSpc>
                <a:spcPts val="2935"/>
              </a:lnSpc>
            </a:pPr>
            <a:r>
              <a:rPr dirty="0" sz="2450" spc="-109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26640" y="3075177"/>
            <a:ext cx="17272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35"/>
              </a:lnSpc>
            </a:pPr>
            <a:r>
              <a:rPr dirty="0" sz="2450" spc="-109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8311" y="3301491"/>
            <a:ext cx="1752600" cy="39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10"/>
              </a:lnSpc>
              <a:tabLst>
                <a:tab pos="1124585" algn="l"/>
              </a:tabLst>
            </a:pPr>
            <a:r>
              <a:rPr dirty="0" sz="2450" spc="10">
                <a:latin typeface="Times New Roman"/>
                <a:cs typeface="Times New Roman"/>
              </a:rPr>
              <a:t>1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600" spc="-1045" i="1">
                <a:latin typeface="Times New Roman"/>
                <a:cs typeface="Times New Roman"/>
              </a:rPr>
              <a:t></a:t>
            </a:r>
            <a:r>
              <a:rPr dirty="0" sz="2600" spc="-70" i="1">
                <a:latin typeface="Times New Roman"/>
                <a:cs typeface="Times New Roman"/>
              </a:rPr>
              <a:t> </a:t>
            </a:r>
            <a:r>
              <a:rPr dirty="0" sz="2450" spc="-70">
                <a:latin typeface="Times New Roman"/>
                <a:cs typeface="Times New Roman"/>
              </a:rPr>
              <a:t>-1	</a:t>
            </a:r>
            <a:r>
              <a:rPr dirty="0" sz="2450" spc="10">
                <a:latin typeface="Times New Roman"/>
                <a:cs typeface="Times New Roman"/>
              </a:rPr>
              <a:t>1</a:t>
            </a:r>
            <a:r>
              <a:rPr dirty="0" sz="2450" spc="-290">
                <a:latin typeface="Times New Roman"/>
                <a:cs typeface="Times New Roman"/>
              </a:rPr>
              <a:t> </a:t>
            </a:r>
            <a:r>
              <a:rPr dirty="0" sz="2450" spc="-1095">
                <a:latin typeface="Times New Roman"/>
                <a:cs typeface="Times New Roman"/>
              </a:rPr>
              <a:t></a:t>
            </a:r>
            <a:r>
              <a:rPr dirty="0" sz="2450" spc="-245">
                <a:latin typeface="Times New Roman"/>
                <a:cs typeface="Times New Roman"/>
              </a:rPr>
              <a:t> </a:t>
            </a:r>
            <a:r>
              <a:rPr dirty="0" sz="2600" spc="-1045" i="1">
                <a:latin typeface="Times New Roman"/>
                <a:cs typeface="Times New Roman"/>
              </a:rPr>
              <a:t>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27392" y="4610100"/>
            <a:ext cx="1511935" cy="993775"/>
          </a:xfrm>
          <a:custGeom>
            <a:avLst/>
            <a:gdLst/>
            <a:ahLst/>
            <a:cxnLst/>
            <a:rect l="l" t="t" r="r" b="b"/>
            <a:pathLst>
              <a:path w="1511934" h="993775">
                <a:moveTo>
                  <a:pt x="0" y="0"/>
                </a:moveTo>
                <a:lnTo>
                  <a:pt x="1511807" y="0"/>
                </a:lnTo>
                <a:lnTo>
                  <a:pt x="1511807" y="993648"/>
                </a:lnTo>
                <a:lnTo>
                  <a:pt x="0" y="99364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89114" y="488089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61698" y="4672202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 h="0">
                <a:moveTo>
                  <a:pt x="0" y="0"/>
                </a:moveTo>
                <a:lnTo>
                  <a:pt x="237172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84393" y="5155215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 h="0">
                <a:moveTo>
                  <a:pt x="0" y="0"/>
                </a:moveTo>
                <a:lnTo>
                  <a:pt x="237172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327392" y="4610100"/>
            <a:ext cx="1511935" cy="9937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65"/>
              </a:spcBef>
              <a:tabLst>
                <a:tab pos="385445" algn="l"/>
                <a:tab pos="934085" algn="l"/>
                <a:tab pos="1424940" algn="l"/>
              </a:tabLst>
            </a:pPr>
            <a:r>
              <a:rPr dirty="0" baseline="-33333" sz="4125" spc="-1664" i="1">
                <a:latin typeface="Times New Roman"/>
                <a:cs typeface="Times New Roman"/>
              </a:rPr>
              <a:t>	</a:t>
            </a:r>
            <a:r>
              <a:rPr dirty="0" baseline="-35256" sz="3900" spc="-1762">
                <a:latin typeface="Times New Roman"/>
                <a:cs typeface="Times New Roman"/>
              </a:rPr>
              <a:t></a:t>
            </a:r>
            <a:r>
              <a:rPr dirty="0" sz="2750" spc="-1175" i="1" u="heavy">
                <a:latin typeface="Times New Roman"/>
                <a:cs typeface="Times New Roman"/>
              </a:rPr>
              <a:t> 	</a:t>
            </a:r>
            <a:r>
              <a:rPr dirty="0" sz="2750" spc="-1325" i="1" u="heavy">
                <a:latin typeface="Times New Roman"/>
                <a:cs typeface="Times New Roman"/>
              </a:rPr>
              <a:t>	</a:t>
            </a:r>
            <a:endParaRPr sz="275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  <a:spcBef>
                <a:spcPts val="500"/>
              </a:spcBef>
            </a:pP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 spc="-1175">
                <a:latin typeface="Times New Roman"/>
                <a:cs typeface="Times New Roman"/>
              </a:rPr>
              <a:t>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750" spc="-1325" i="1">
                <a:latin typeface="Times New Roman"/>
                <a:cs typeface="Times New Roman"/>
              </a:rPr>
              <a:t>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6553" y="2091690"/>
            <a:ext cx="1545590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629" sz="3600">
                <a:latin typeface="宋体"/>
                <a:cs typeface="宋体"/>
              </a:rPr>
              <a:t>直流</a:t>
            </a:r>
            <a:r>
              <a:rPr dirty="0" baseline="-4629" sz="3600" spc="-607">
                <a:latin typeface="宋体"/>
                <a:cs typeface="宋体"/>
              </a:rPr>
              <a:t> </a:t>
            </a:r>
            <a:r>
              <a:rPr dirty="0" sz="2550" spc="-1220" i="1">
                <a:latin typeface="Times New Roman"/>
                <a:cs typeface="Times New Roman"/>
              </a:rPr>
              <a:t></a:t>
            </a:r>
            <a:r>
              <a:rPr dirty="0" sz="2550" spc="295" i="1">
                <a:latin typeface="Times New Roman"/>
                <a:cs typeface="Times New Roman"/>
              </a:rPr>
              <a:t> </a:t>
            </a:r>
            <a:r>
              <a:rPr dirty="0" sz="2400" spc="-1070">
                <a:latin typeface="Times New Roman"/>
                <a:cs typeface="Times New Roman"/>
              </a:rPr>
              <a:t>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baseline="35879" sz="3600" spc="97">
                <a:latin typeface="Times New Roman"/>
                <a:cs typeface="Times New Roman"/>
              </a:rPr>
              <a:t>I</a:t>
            </a:r>
            <a:r>
              <a:rPr dirty="0" baseline="35714" sz="2100" spc="97">
                <a:latin typeface="Times New Roman"/>
                <a:cs typeface="Times New Roman"/>
              </a:rPr>
              <a:t>C</a:t>
            </a:r>
            <a:endParaRPr baseline="35714"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8212" y="3305175"/>
            <a:ext cx="6381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交</a:t>
            </a:r>
            <a:r>
              <a:rPr dirty="0" sz="2400">
                <a:latin typeface="宋体"/>
                <a:cs typeface="宋体"/>
              </a:rPr>
              <a:t>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40021" y="3514058"/>
            <a:ext cx="455295" cy="0"/>
          </a:xfrm>
          <a:custGeom>
            <a:avLst/>
            <a:gdLst/>
            <a:ahLst/>
            <a:cxnLst/>
            <a:rect l="l" t="t" r="r" b="b"/>
            <a:pathLst>
              <a:path w="455295" h="0">
                <a:moveTo>
                  <a:pt x="0" y="0"/>
                </a:moveTo>
                <a:lnTo>
                  <a:pt x="455104" y="0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61133" y="3280981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248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47028" y="3514058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9171" y="0"/>
                </a:lnTo>
              </a:path>
            </a:pathLst>
          </a:custGeom>
          <a:ln w="15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016500" y="3293872"/>
            <a:ext cx="14668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7984" y="3293872"/>
            <a:ext cx="10604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18023" y="3741927"/>
            <a:ext cx="14668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25876" y="3741927"/>
            <a:ext cx="11620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10632" y="3543808"/>
            <a:ext cx="26987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2100" spc="-157">
                <a:latin typeface="Times New Roman"/>
                <a:cs typeface="Times New Roman"/>
              </a:rPr>
              <a:t>v</a:t>
            </a:r>
            <a:r>
              <a:rPr dirty="0" sz="1000" spc="20">
                <a:latin typeface="Times New Roman"/>
                <a:cs typeface="Times New Roman"/>
              </a:rPr>
              <a:t>C</a:t>
            </a:r>
            <a:r>
              <a:rPr dirty="0" sz="1000" spc="2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51829" y="3079750"/>
            <a:ext cx="11303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6752" y="3079750"/>
            <a:ext cx="30353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955">
                <a:latin typeface="Times New Roman"/>
                <a:cs typeface="Times New Roman"/>
              </a:rPr>
              <a:t></a:t>
            </a:r>
            <a:r>
              <a:rPr dirty="0" sz="245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84713" y="3280917"/>
            <a:ext cx="373380" cy="631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35"/>
              </a:lnSpc>
            </a:pPr>
            <a:r>
              <a:rPr dirty="0" sz="2450" spc="-109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  <a:p>
            <a:pPr algn="r" marR="5080">
              <a:lnSpc>
                <a:spcPts val="2435"/>
              </a:lnSpc>
            </a:pPr>
            <a:r>
              <a:rPr dirty="0" sz="245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93540" y="3261867"/>
            <a:ext cx="856615" cy="650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2600" spc="-1245" i="1">
                <a:latin typeface="Times New Roman"/>
                <a:cs typeface="Times New Roman"/>
              </a:rPr>
              <a:t></a:t>
            </a:r>
            <a:r>
              <a:rPr dirty="0" sz="2600" spc="135" i="1">
                <a:latin typeface="Times New Roman"/>
                <a:cs typeface="Times New Roman"/>
              </a:rPr>
              <a:t> </a:t>
            </a:r>
            <a:r>
              <a:rPr dirty="0" sz="2450" spc="-109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  <a:p>
            <a:pPr marL="565785">
              <a:lnSpc>
                <a:spcPts val="2420"/>
              </a:lnSpc>
            </a:pPr>
            <a:r>
              <a:rPr dirty="0" sz="2450" spc="-955">
                <a:latin typeface="Times New Roman"/>
                <a:cs typeface="Times New Roman"/>
              </a:rPr>
              <a:t></a:t>
            </a:r>
            <a:r>
              <a:rPr dirty="0" sz="245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48171" y="4062412"/>
            <a:ext cx="3275329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②共基极电流放大系数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ct val="100000"/>
              </a:lnSpc>
              <a:spcBef>
                <a:spcPts val="1430"/>
              </a:spcBef>
            </a:pPr>
            <a:r>
              <a:rPr dirty="0" sz="2400" spc="20">
                <a:latin typeface="宋体"/>
                <a:cs typeface="宋体"/>
              </a:rPr>
              <a:t>直</a:t>
            </a:r>
            <a:r>
              <a:rPr dirty="0" sz="2400">
                <a:latin typeface="宋体"/>
                <a:cs typeface="宋体"/>
              </a:rPr>
              <a:t>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83025" y="5534025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交流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27129" y="576910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79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50615" y="5769102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0791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85579" y="5306567"/>
            <a:ext cx="0" cy="925194"/>
          </a:xfrm>
          <a:custGeom>
            <a:avLst/>
            <a:gdLst/>
            <a:ahLst/>
            <a:cxnLst/>
            <a:rect l="l" t="t" r="r" b="b"/>
            <a:pathLst>
              <a:path w="0" h="925195">
                <a:moveTo>
                  <a:pt x="0" y="0"/>
                </a:moveTo>
                <a:lnTo>
                  <a:pt x="0" y="925067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523992" y="5533644"/>
            <a:ext cx="15494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33321" y="5533644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28564" y="6012180"/>
            <a:ext cx="11150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6000" algn="l"/>
              </a:tabLst>
            </a:pPr>
            <a:r>
              <a:rPr dirty="0" sz="1500" spc="15">
                <a:latin typeface="Times New Roman"/>
                <a:cs typeface="Times New Roman"/>
              </a:rPr>
              <a:t>E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20232" y="5851144"/>
            <a:ext cx="20574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C</a:t>
            </a:r>
            <a:r>
              <a:rPr dirty="0" sz="1100" spc="-6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39460" y="5750052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49340" y="5300726"/>
            <a:ext cx="11874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47501" y="5779261"/>
            <a:ext cx="11874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35955" y="5300726"/>
            <a:ext cx="32321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050">
                <a:latin typeface="Times New Roman"/>
                <a:cs typeface="Times New Roman"/>
              </a:rPr>
              <a:t></a:t>
            </a:r>
            <a:r>
              <a:rPr dirty="0" sz="2650" spc="-5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70854" y="5517133"/>
            <a:ext cx="21018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200">
                <a:latin typeface="Times New Roman"/>
                <a:cs typeface="Times New Roman"/>
              </a:rPr>
              <a:t>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21784" y="5498083"/>
            <a:ext cx="938530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800" spc="-1135" i="1">
                <a:latin typeface="Times New Roman"/>
                <a:cs typeface="Times New Roman"/>
              </a:rPr>
              <a:t></a:t>
            </a:r>
            <a:r>
              <a:rPr dirty="0" sz="2800" spc="90" i="1">
                <a:latin typeface="Times New Roman"/>
                <a:cs typeface="Times New Roman"/>
              </a:rPr>
              <a:t> </a:t>
            </a:r>
            <a:r>
              <a:rPr dirty="0" sz="2650" spc="-1200">
                <a:latin typeface="Times New Roman"/>
                <a:cs typeface="Times New Roman"/>
              </a:rPr>
              <a:t></a:t>
            </a:r>
            <a:endParaRPr sz="2650">
              <a:latin typeface="Times New Roman"/>
              <a:cs typeface="Times New Roman"/>
            </a:endParaRPr>
          </a:p>
          <a:p>
            <a:pPr algn="r" marR="5080">
              <a:lnSpc>
                <a:spcPts val="2605"/>
              </a:lnSpc>
            </a:pPr>
            <a:r>
              <a:rPr dirty="0" sz="2650" spc="-1050">
                <a:latin typeface="Times New Roman"/>
                <a:cs typeface="Times New Roman"/>
              </a:rPr>
              <a:t></a:t>
            </a:r>
            <a:r>
              <a:rPr dirty="0" sz="2650" spc="-5"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53628" y="533400"/>
            <a:ext cx="1196340" cy="1207135"/>
          </a:xfrm>
          <a:custGeom>
            <a:avLst/>
            <a:gdLst/>
            <a:ahLst/>
            <a:cxnLst/>
            <a:rect l="l" t="t" r="r" b="b"/>
            <a:pathLst>
              <a:path w="1196340" h="1207135">
                <a:moveTo>
                  <a:pt x="0" y="0"/>
                </a:moveTo>
                <a:lnTo>
                  <a:pt x="1196339" y="0"/>
                </a:lnTo>
                <a:lnTo>
                  <a:pt x="1196339" y="1207008"/>
                </a:lnTo>
                <a:lnTo>
                  <a:pt x="0" y="12070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52103" y="1080516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947403" y="925068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4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942831" y="1082039"/>
            <a:ext cx="181610" cy="170815"/>
          </a:xfrm>
          <a:custGeom>
            <a:avLst/>
            <a:gdLst/>
            <a:ahLst/>
            <a:cxnLst/>
            <a:rect l="l" t="t" r="r" b="b"/>
            <a:pathLst>
              <a:path w="181609" h="170815">
                <a:moveTo>
                  <a:pt x="125694" y="126006"/>
                </a:moveTo>
                <a:lnTo>
                  <a:pt x="0" y="7620"/>
                </a:lnTo>
                <a:lnTo>
                  <a:pt x="7620" y="0"/>
                </a:lnTo>
                <a:lnTo>
                  <a:pt x="133119" y="118116"/>
                </a:lnTo>
                <a:lnTo>
                  <a:pt x="125694" y="126006"/>
                </a:lnTo>
                <a:close/>
              </a:path>
              <a:path w="181609" h="170815">
                <a:moveTo>
                  <a:pt x="166800" y="131064"/>
                </a:moveTo>
                <a:lnTo>
                  <a:pt x="131064" y="131064"/>
                </a:lnTo>
                <a:lnTo>
                  <a:pt x="137160" y="121920"/>
                </a:lnTo>
                <a:lnTo>
                  <a:pt x="133119" y="118116"/>
                </a:lnTo>
                <a:lnTo>
                  <a:pt x="153924" y="96012"/>
                </a:lnTo>
                <a:lnTo>
                  <a:pt x="166800" y="131064"/>
                </a:lnTo>
                <a:close/>
              </a:path>
              <a:path w="181609" h="170815">
                <a:moveTo>
                  <a:pt x="131064" y="131064"/>
                </a:moveTo>
                <a:lnTo>
                  <a:pt x="125694" y="126006"/>
                </a:lnTo>
                <a:lnTo>
                  <a:pt x="133119" y="118116"/>
                </a:lnTo>
                <a:lnTo>
                  <a:pt x="137160" y="121920"/>
                </a:lnTo>
                <a:lnTo>
                  <a:pt x="131064" y="131064"/>
                </a:lnTo>
                <a:close/>
              </a:path>
              <a:path w="181609" h="170815">
                <a:moveTo>
                  <a:pt x="181356" y="170688"/>
                </a:moveTo>
                <a:lnTo>
                  <a:pt x="105156" y="147828"/>
                </a:lnTo>
                <a:lnTo>
                  <a:pt x="125694" y="126006"/>
                </a:lnTo>
                <a:lnTo>
                  <a:pt x="131064" y="131064"/>
                </a:lnTo>
                <a:lnTo>
                  <a:pt x="166800" y="131064"/>
                </a:lnTo>
                <a:lnTo>
                  <a:pt x="181356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947403" y="931163"/>
            <a:ext cx="177165" cy="144780"/>
          </a:xfrm>
          <a:custGeom>
            <a:avLst/>
            <a:gdLst/>
            <a:ahLst/>
            <a:cxnLst/>
            <a:rect l="l" t="t" r="r" b="b"/>
            <a:pathLst>
              <a:path w="177165" h="144780">
                <a:moveTo>
                  <a:pt x="0" y="144779"/>
                </a:moveTo>
                <a:lnTo>
                  <a:pt x="17678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13519" y="531876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113519" y="124205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493252" y="1147572"/>
            <a:ext cx="321945" cy="66040"/>
          </a:xfrm>
          <a:custGeom>
            <a:avLst/>
            <a:gdLst/>
            <a:ahLst/>
            <a:cxnLst/>
            <a:rect l="l" t="t" r="r" b="b"/>
            <a:pathLst>
              <a:path w="321945" h="66040">
                <a:moveTo>
                  <a:pt x="257556" y="65532"/>
                </a:moveTo>
                <a:lnTo>
                  <a:pt x="257556" y="0"/>
                </a:lnTo>
                <a:lnTo>
                  <a:pt x="300227" y="21336"/>
                </a:lnTo>
                <a:lnTo>
                  <a:pt x="268224" y="21336"/>
                </a:lnTo>
                <a:lnTo>
                  <a:pt x="268224" y="44196"/>
                </a:lnTo>
                <a:lnTo>
                  <a:pt x="298288" y="44196"/>
                </a:lnTo>
                <a:lnTo>
                  <a:pt x="257556" y="65532"/>
                </a:lnTo>
                <a:close/>
              </a:path>
              <a:path w="321945" h="66040">
                <a:moveTo>
                  <a:pt x="257556" y="44196"/>
                </a:moveTo>
                <a:lnTo>
                  <a:pt x="0" y="44196"/>
                </a:lnTo>
                <a:lnTo>
                  <a:pt x="0" y="21336"/>
                </a:lnTo>
                <a:lnTo>
                  <a:pt x="257556" y="21336"/>
                </a:lnTo>
                <a:lnTo>
                  <a:pt x="257556" y="44196"/>
                </a:lnTo>
                <a:close/>
              </a:path>
              <a:path w="321945" h="66040">
                <a:moveTo>
                  <a:pt x="298288" y="44196"/>
                </a:moveTo>
                <a:lnTo>
                  <a:pt x="268224" y="44196"/>
                </a:lnTo>
                <a:lnTo>
                  <a:pt x="268224" y="21336"/>
                </a:lnTo>
                <a:lnTo>
                  <a:pt x="300227" y="21336"/>
                </a:lnTo>
                <a:lnTo>
                  <a:pt x="321563" y="32004"/>
                </a:lnTo>
                <a:lnTo>
                  <a:pt x="29828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8596408" y="1189468"/>
            <a:ext cx="16954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7">
                <a:latin typeface="Times New Roman"/>
                <a:cs typeface="Times New Roman"/>
              </a:rPr>
              <a:t>B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188195" y="1357883"/>
            <a:ext cx="64135" cy="315595"/>
          </a:xfrm>
          <a:custGeom>
            <a:avLst/>
            <a:gdLst/>
            <a:ahLst/>
            <a:cxnLst/>
            <a:rect l="l" t="t" r="r" b="b"/>
            <a:pathLst>
              <a:path w="64134" h="315594">
                <a:moveTo>
                  <a:pt x="42672" y="262128"/>
                </a:moveTo>
                <a:lnTo>
                  <a:pt x="21336" y="262128"/>
                </a:lnTo>
                <a:lnTo>
                  <a:pt x="21336" y="0"/>
                </a:lnTo>
                <a:lnTo>
                  <a:pt x="42672" y="0"/>
                </a:lnTo>
                <a:lnTo>
                  <a:pt x="42672" y="262128"/>
                </a:lnTo>
                <a:close/>
              </a:path>
              <a:path w="64134" h="315594">
                <a:moveTo>
                  <a:pt x="32004" y="315467"/>
                </a:moveTo>
                <a:lnTo>
                  <a:pt x="0" y="251459"/>
                </a:lnTo>
                <a:lnTo>
                  <a:pt x="21336" y="251459"/>
                </a:lnTo>
                <a:lnTo>
                  <a:pt x="21336" y="262128"/>
                </a:lnTo>
                <a:lnTo>
                  <a:pt x="58673" y="262128"/>
                </a:lnTo>
                <a:lnTo>
                  <a:pt x="32004" y="315467"/>
                </a:lnTo>
                <a:close/>
              </a:path>
              <a:path w="64134" h="315594">
                <a:moveTo>
                  <a:pt x="58673" y="262128"/>
                </a:moveTo>
                <a:lnTo>
                  <a:pt x="42672" y="262128"/>
                </a:lnTo>
                <a:lnTo>
                  <a:pt x="42672" y="251460"/>
                </a:lnTo>
                <a:lnTo>
                  <a:pt x="64008" y="251459"/>
                </a:lnTo>
                <a:lnTo>
                  <a:pt x="58673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292915" y="1373898"/>
            <a:ext cx="16954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E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233916" y="550163"/>
            <a:ext cx="64135" cy="346075"/>
          </a:xfrm>
          <a:custGeom>
            <a:avLst/>
            <a:gdLst/>
            <a:ahLst/>
            <a:cxnLst/>
            <a:rect l="l" t="t" r="r" b="b"/>
            <a:pathLst>
              <a:path w="64134" h="346075">
                <a:moveTo>
                  <a:pt x="42672" y="292607"/>
                </a:moveTo>
                <a:lnTo>
                  <a:pt x="21336" y="292607"/>
                </a:lnTo>
                <a:lnTo>
                  <a:pt x="21336" y="0"/>
                </a:lnTo>
                <a:lnTo>
                  <a:pt x="42672" y="0"/>
                </a:lnTo>
                <a:lnTo>
                  <a:pt x="42672" y="292607"/>
                </a:lnTo>
                <a:close/>
              </a:path>
              <a:path w="64134" h="346075">
                <a:moveTo>
                  <a:pt x="32004" y="345948"/>
                </a:moveTo>
                <a:lnTo>
                  <a:pt x="0" y="281940"/>
                </a:lnTo>
                <a:lnTo>
                  <a:pt x="21336" y="281940"/>
                </a:lnTo>
                <a:lnTo>
                  <a:pt x="21336" y="292607"/>
                </a:lnTo>
                <a:lnTo>
                  <a:pt x="58674" y="292607"/>
                </a:lnTo>
                <a:lnTo>
                  <a:pt x="32004" y="345948"/>
                </a:lnTo>
                <a:close/>
              </a:path>
              <a:path w="64134" h="346075">
                <a:moveTo>
                  <a:pt x="58674" y="292607"/>
                </a:moveTo>
                <a:lnTo>
                  <a:pt x="42672" y="292607"/>
                </a:lnTo>
                <a:lnTo>
                  <a:pt x="42672" y="281940"/>
                </a:lnTo>
                <a:lnTo>
                  <a:pt x="64008" y="281940"/>
                </a:lnTo>
                <a:lnTo>
                  <a:pt x="5867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9330987" y="581424"/>
            <a:ext cx="1758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C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66502" y="545582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076" y="0"/>
                </a:lnTo>
              </a:path>
            </a:pathLst>
          </a:custGeom>
          <a:ln w="14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35112" y="5382021"/>
            <a:ext cx="5746750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37200" algn="l"/>
              </a:tabLst>
            </a:pPr>
            <a:r>
              <a:rPr dirty="0" sz="2400" spc="20">
                <a:latin typeface="宋体"/>
                <a:cs typeface="宋体"/>
              </a:rPr>
              <a:t>在</a:t>
            </a:r>
            <a:r>
              <a:rPr dirty="0" sz="2400">
                <a:latin typeface="宋体"/>
                <a:cs typeface="宋体"/>
              </a:rPr>
              <a:t>以</a:t>
            </a:r>
            <a:r>
              <a:rPr dirty="0" sz="2400" spc="20">
                <a:latin typeface="宋体"/>
                <a:cs typeface="宋体"/>
              </a:rPr>
              <a:t>后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计</a:t>
            </a:r>
            <a:r>
              <a:rPr dirty="0" sz="2400">
                <a:latin typeface="宋体"/>
                <a:cs typeface="宋体"/>
              </a:rPr>
              <a:t>算</a:t>
            </a:r>
            <a:r>
              <a:rPr dirty="0" sz="2400" spc="20">
                <a:latin typeface="宋体"/>
                <a:cs typeface="宋体"/>
              </a:rPr>
              <a:t>中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一</a:t>
            </a:r>
            <a:r>
              <a:rPr dirty="0" sz="2400">
                <a:latin typeface="宋体"/>
                <a:cs typeface="宋体"/>
              </a:rPr>
              <a:t>般</a:t>
            </a:r>
            <a:r>
              <a:rPr dirty="0" sz="2400" spc="20">
                <a:latin typeface="宋体"/>
                <a:cs typeface="宋体"/>
              </a:rPr>
              <a:t>作</a:t>
            </a:r>
            <a:r>
              <a:rPr dirty="0" sz="2400">
                <a:latin typeface="宋体"/>
                <a:cs typeface="宋体"/>
              </a:rPr>
              <a:t>近</a:t>
            </a:r>
            <a:r>
              <a:rPr dirty="0" sz="2400" spc="20">
                <a:latin typeface="宋体"/>
                <a:cs typeface="宋体"/>
              </a:rPr>
              <a:t>似</a:t>
            </a:r>
            <a:r>
              <a:rPr dirty="0" sz="2400">
                <a:latin typeface="宋体"/>
                <a:cs typeface="宋体"/>
              </a:rPr>
              <a:t>处</a:t>
            </a:r>
            <a:r>
              <a:rPr dirty="0" sz="2400" spc="20">
                <a:latin typeface="宋体"/>
                <a:cs typeface="宋体"/>
              </a:rPr>
              <a:t>理</a:t>
            </a:r>
            <a:r>
              <a:rPr dirty="0" sz="2400" spc="-160">
                <a:latin typeface="宋体"/>
                <a:cs typeface="宋体"/>
              </a:rPr>
              <a:t>：</a:t>
            </a:r>
            <a:r>
              <a:rPr dirty="0" sz="2500" spc="-1185" b="1" i="1">
                <a:latin typeface="Times New Roman"/>
                <a:cs typeface="Times New Roman"/>
              </a:rPr>
              <a:t></a:t>
            </a:r>
            <a:r>
              <a:rPr dirty="0" sz="2500" spc="-85" b="1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-4708" sz="4425" spc="-2115" i="1">
                <a:latin typeface="Times New Roman"/>
                <a:cs typeface="Times New Roman"/>
              </a:rPr>
              <a:t></a:t>
            </a:r>
            <a:endParaRPr baseline="-4708" sz="44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844" y="6059932"/>
            <a:ext cx="3219450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dirty="0" sz="3000" spc="-30">
                <a:latin typeface="Times New Roman"/>
                <a:cs typeface="Times New Roman"/>
              </a:rPr>
              <a:t>i</a:t>
            </a:r>
            <a:r>
              <a:rPr dirty="0" baseline="-25396" sz="2625" spc="-44">
                <a:latin typeface="Times New Roman"/>
                <a:cs typeface="Times New Roman"/>
              </a:rPr>
              <a:t>E	</a:t>
            </a:r>
            <a:r>
              <a:rPr dirty="0" sz="3000" spc="-1335">
                <a:latin typeface="Times New Roman"/>
                <a:cs typeface="Times New Roman"/>
              </a:rPr>
              <a:t></a:t>
            </a:r>
            <a:r>
              <a:rPr dirty="0" sz="3000" spc="-135">
                <a:latin typeface="Times New Roman"/>
                <a:cs typeface="Times New Roman"/>
              </a:rPr>
              <a:t> </a:t>
            </a:r>
            <a:r>
              <a:rPr dirty="0" sz="3000" spc="-35">
                <a:latin typeface="Times New Roman"/>
                <a:cs typeface="Times New Roman"/>
              </a:rPr>
              <a:t>i</a:t>
            </a:r>
            <a:r>
              <a:rPr dirty="0" baseline="-25396" sz="2625" spc="-52">
                <a:latin typeface="Times New Roman"/>
                <a:cs typeface="Times New Roman"/>
              </a:rPr>
              <a:t>B  </a:t>
            </a:r>
            <a:r>
              <a:rPr dirty="0" sz="3000" spc="-1335">
                <a:latin typeface="Times New Roman"/>
                <a:cs typeface="Times New Roman"/>
              </a:rPr>
              <a:t></a:t>
            </a:r>
            <a:r>
              <a:rPr dirty="0" sz="3000" spc="-285">
                <a:latin typeface="Times New Roman"/>
                <a:cs typeface="Times New Roman"/>
              </a:rPr>
              <a:t> </a:t>
            </a:r>
            <a:r>
              <a:rPr dirty="0" sz="3000" spc="-35">
                <a:latin typeface="Times New Roman"/>
                <a:cs typeface="Times New Roman"/>
              </a:rPr>
              <a:t>i</a:t>
            </a:r>
            <a:r>
              <a:rPr dirty="0" baseline="-25396" sz="2625" spc="-52">
                <a:latin typeface="Times New Roman"/>
                <a:cs typeface="Times New Roman"/>
              </a:rPr>
              <a:t>C  </a:t>
            </a:r>
            <a:r>
              <a:rPr dirty="0" sz="3000" spc="-1335">
                <a:latin typeface="Times New Roman"/>
                <a:cs typeface="Times New Roman"/>
              </a:rPr>
              <a:t>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450">
                <a:latin typeface="Times New Roman"/>
                <a:cs typeface="Times New Roman"/>
              </a:rPr>
              <a:t>(1</a:t>
            </a:r>
            <a:r>
              <a:rPr dirty="0" sz="3000" spc="-450">
                <a:latin typeface="Times New Roman"/>
                <a:cs typeface="Times New Roman"/>
              </a:rPr>
              <a:t> </a:t>
            </a:r>
            <a:r>
              <a:rPr dirty="0" sz="3000" spc="-305">
                <a:latin typeface="Times New Roman"/>
                <a:cs typeface="Times New Roman"/>
              </a:rPr>
              <a:t> </a:t>
            </a:r>
            <a:r>
              <a:rPr dirty="0" sz="3200" spc="-1535" i="1">
                <a:latin typeface="Times New Roman"/>
                <a:cs typeface="Times New Roman"/>
              </a:rPr>
              <a:t></a:t>
            </a:r>
            <a:r>
              <a:rPr dirty="0" sz="3200" spc="-395" i="1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)</a:t>
            </a:r>
            <a:r>
              <a:rPr dirty="0" sz="3000" spc="-20">
                <a:latin typeface="Times New Roman"/>
                <a:cs typeface="Times New Roman"/>
              </a:rPr>
              <a:t>i</a:t>
            </a:r>
            <a:r>
              <a:rPr dirty="0" baseline="-25396" sz="2625" spc="-30">
                <a:latin typeface="Times New Roman"/>
                <a:cs typeface="Times New Roman"/>
              </a:rPr>
              <a:t>B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111" y="6089903"/>
            <a:ext cx="2749550" cy="52578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4064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320"/>
              </a:spcBef>
            </a:pPr>
            <a:r>
              <a:rPr dirty="0" sz="2400" spc="5">
                <a:latin typeface="宋体"/>
                <a:cs typeface="宋体"/>
              </a:rPr>
              <a:t>温度升高，</a:t>
            </a:r>
            <a:r>
              <a:rPr dirty="0" sz="2400" spc="-665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β</a:t>
            </a:r>
            <a:r>
              <a:rPr dirty="0" sz="2800" spc="-5">
                <a:latin typeface="宋体"/>
                <a:cs typeface="宋体"/>
              </a:rPr>
              <a:t>增加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188" y="790478"/>
            <a:ext cx="4585335" cy="1079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117856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4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晶体管的主要参数</a:t>
            </a:r>
            <a:r>
              <a:rPr dirty="0" sz="2800" spc="320">
                <a:latin typeface="宋体"/>
                <a:cs typeface="宋体"/>
              </a:rPr>
              <a:t> </a:t>
            </a:r>
            <a:r>
              <a:rPr dirty="0" sz="2800" spc="325">
                <a:solidFill>
                  <a:srgbClr val="0000CC"/>
                </a:solidFill>
                <a:latin typeface="宋体"/>
                <a:cs typeface="宋体"/>
              </a:rPr>
              <a:t>1</a:t>
            </a:r>
            <a:r>
              <a:rPr dirty="0" sz="2800" spc="-605">
                <a:solidFill>
                  <a:srgbClr val="0000CC"/>
                </a:solidFill>
                <a:latin typeface="宋体"/>
                <a:cs typeface="宋体"/>
              </a:rPr>
              <a:t>.</a:t>
            </a:r>
            <a:endParaRPr sz="2800">
              <a:latin typeface="宋体"/>
              <a:cs typeface="宋体"/>
            </a:endParaRPr>
          </a:p>
          <a:p>
            <a:pPr algn="ctr" marL="97790">
              <a:lnSpc>
                <a:spcPct val="100000"/>
              </a:lnSpc>
              <a:spcBef>
                <a:spcPts val="1825"/>
              </a:spcBef>
            </a:pPr>
            <a:r>
              <a:rPr dirty="0" sz="2400" spc="5">
                <a:latin typeface="宋体"/>
                <a:cs typeface="宋体"/>
              </a:rPr>
              <a:t>例：某晶体管，已知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CE</a:t>
            </a:r>
            <a:r>
              <a:rPr dirty="0" sz="2400" spc="5">
                <a:latin typeface="Times New Roman"/>
                <a:cs typeface="Times New Roman"/>
              </a:rPr>
              <a:t>=6V</a:t>
            </a:r>
            <a:r>
              <a:rPr dirty="0" sz="2400" spc="5">
                <a:latin typeface="宋体"/>
                <a:cs typeface="宋体"/>
              </a:rPr>
              <a:t>时</a:t>
            </a:r>
            <a:r>
              <a:rPr dirty="0" sz="2400" spc="5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5063" y="790478"/>
            <a:ext cx="21564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电流放大系数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1070" y="350491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6845" y="3692556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 h="0">
                <a:moveTo>
                  <a:pt x="0" y="0"/>
                </a:moveTo>
                <a:lnTo>
                  <a:pt x="313277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1872" y="3692556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356" y="0"/>
                </a:lnTo>
              </a:path>
            </a:pathLst>
          </a:custGeom>
          <a:ln w="15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13863" y="3703065"/>
            <a:ext cx="1152525" cy="44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3090" algn="l"/>
              </a:tabLst>
            </a:pPr>
            <a:r>
              <a:rPr dirty="0" sz="2450" spc="130">
                <a:latin typeface="Times New Roman"/>
                <a:cs typeface="Times New Roman"/>
              </a:rPr>
              <a:t>I</a:t>
            </a:r>
            <a:r>
              <a:rPr dirty="0" baseline="-25793" sz="2100" spc="15">
                <a:latin typeface="Times New Roman"/>
                <a:cs typeface="Times New Roman"/>
              </a:rPr>
              <a:t>B</a:t>
            </a:r>
            <a:r>
              <a:rPr dirty="0" baseline="-25793" sz="2100">
                <a:latin typeface="Times New Roman"/>
                <a:cs typeface="Times New Roman"/>
              </a:rPr>
              <a:t>	</a:t>
            </a:r>
            <a:r>
              <a:rPr dirty="0" sz="2450">
                <a:latin typeface="Times New Roman"/>
                <a:cs typeface="Times New Roman"/>
              </a:rPr>
              <a:t>0.04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3675" y="1811854"/>
            <a:ext cx="6699250" cy="203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1700"/>
              </a:lnSpc>
              <a:tabLst>
                <a:tab pos="3400425" algn="l"/>
              </a:tabLst>
            </a:pP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B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40 </a:t>
            </a:r>
            <a:r>
              <a:rPr dirty="0" sz="2400" spc="-360" b="1">
                <a:latin typeface="Times New Roman"/>
                <a:cs typeface="Times New Roman"/>
              </a:rPr>
              <a:t></a:t>
            </a:r>
            <a:r>
              <a:rPr dirty="0" sz="2400" spc="-360">
                <a:latin typeface="Times New Roman"/>
                <a:cs typeface="Times New Roman"/>
              </a:rPr>
              <a:t>A,     </a:t>
            </a: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 </a:t>
            </a:r>
            <a:r>
              <a:rPr dirty="0" sz="2400">
                <a:latin typeface="Times New Roman"/>
                <a:cs typeface="Times New Roman"/>
              </a:rPr>
              <a:t>=1.5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mA;	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B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60 </a:t>
            </a:r>
            <a:r>
              <a:rPr dirty="0" sz="2400" spc="-360" b="1">
                <a:latin typeface="Times New Roman"/>
                <a:cs typeface="Times New Roman"/>
              </a:rPr>
              <a:t></a:t>
            </a:r>
            <a:r>
              <a:rPr dirty="0" sz="2400" spc="-360">
                <a:latin typeface="Times New Roman"/>
                <a:cs typeface="Times New Roman"/>
              </a:rPr>
              <a:t>A,    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=2.3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mA</a:t>
            </a:r>
            <a:r>
              <a:rPr dirty="0" sz="2400" spc="40">
                <a:latin typeface="宋体"/>
                <a:cs typeface="宋体"/>
              </a:rPr>
              <a:t>。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求此状态下该晶体管的共射极电流放大系数。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1900"/>
              </a:spcBef>
              <a:tabLst>
                <a:tab pos="1618615" algn="l"/>
                <a:tab pos="2160905" algn="l"/>
              </a:tabLst>
            </a:pPr>
            <a:r>
              <a:rPr dirty="0" sz="2600" spc="-1255" i="1">
                <a:latin typeface="Times New Roman"/>
                <a:cs typeface="Times New Roman"/>
              </a:rPr>
              <a:t></a:t>
            </a:r>
            <a:r>
              <a:rPr dirty="0" sz="2600" spc="330" i="1">
                <a:latin typeface="Times New Roman"/>
                <a:cs typeface="Times New Roman"/>
              </a:rPr>
              <a:t> </a:t>
            </a:r>
            <a:r>
              <a:rPr dirty="0" sz="2450" spc="-1105">
                <a:latin typeface="Times New Roman"/>
                <a:cs typeface="Times New Roman"/>
              </a:rPr>
              <a:t></a:t>
            </a:r>
            <a:r>
              <a:rPr dirty="0" sz="2450" spc="225">
                <a:latin typeface="Times New Roman"/>
                <a:cs typeface="Times New Roman"/>
              </a:rPr>
              <a:t> </a:t>
            </a:r>
            <a:r>
              <a:rPr dirty="0" baseline="35147" sz="3675" spc="89">
                <a:latin typeface="Times New Roman"/>
                <a:cs typeface="Times New Roman"/>
              </a:rPr>
              <a:t>I</a:t>
            </a:r>
            <a:r>
              <a:rPr dirty="0" baseline="37698" sz="2100" spc="89">
                <a:latin typeface="Times New Roman"/>
                <a:cs typeface="Times New Roman"/>
              </a:rPr>
              <a:t>C</a:t>
            </a:r>
            <a:r>
              <a:rPr dirty="0" baseline="37698" sz="2100" spc="6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=	</a:t>
            </a:r>
            <a:r>
              <a:rPr dirty="0" baseline="35147" sz="3675">
                <a:latin typeface="Times New Roman"/>
                <a:cs typeface="Times New Roman"/>
              </a:rPr>
              <a:t>1.5	</a:t>
            </a:r>
            <a:r>
              <a:rPr dirty="0" sz="2450" spc="5">
                <a:latin typeface="Times New Roman"/>
                <a:cs typeface="Times New Roman"/>
              </a:rPr>
              <a:t>=37.5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3320" y="4715922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4" h="0">
                <a:moveTo>
                  <a:pt x="0" y="0"/>
                </a:moveTo>
                <a:lnTo>
                  <a:pt x="493299" y="0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58464" y="4715922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89" h="0">
                <a:moveTo>
                  <a:pt x="0" y="0"/>
                </a:moveTo>
                <a:lnTo>
                  <a:pt x="1380267" y="0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79269" y="4483353"/>
            <a:ext cx="52578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114">
                <a:latin typeface="Times New Roman"/>
                <a:cs typeface="Times New Roman"/>
              </a:rPr>
              <a:t>=</a:t>
            </a:r>
            <a:r>
              <a:rPr dirty="0" sz="2450" spc="-20">
                <a:latin typeface="Times New Roman"/>
                <a:cs typeface="Times New Roman"/>
              </a:rPr>
              <a:t>4</a:t>
            </a:r>
            <a:r>
              <a:rPr dirty="0" sz="2450" spc="5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0456" y="4285233"/>
            <a:ext cx="103187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>
                <a:latin typeface="Times New Roman"/>
                <a:cs typeface="Times New Roman"/>
              </a:rPr>
              <a:t>2.3</a:t>
            </a:r>
            <a:r>
              <a:rPr dirty="0" sz="2450" spc="-330">
                <a:latin typeface="Times New Roman"/>
                <a:cs typeface="Times New Roman"/>
              </a:rPr>
              <a:t> </a:t>
            </a:r>
            <a:r>
              <a:rPr dirty="0" sz="2450" spc="-944">
                <a:latin typeface="Times New Roman"/>
                <a:cs typeface="Times New Roman"/>
              </a:rPr>
              <a:t></a:t>
            </a:r>
            <a:r>
              <a:rPr dirty="0" sz="2450" spc="-20">
                <a:latin typeface="Times New Roman"/>
                <a:cs typeface="Times New Roman"/>
              </a:rPr>
              <a:t>1</a:t>
            </a:r>
            <a:r>
              <a:rPr dirty="0" sz="2450">
                <a:latin typeface="Times New Roman"/>
                <a:cs typeface="Times New Roman"/>
              </a:rPr>
              <a:t>.5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0839" y="4464303"/>
            <a:ext cx="127762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255" i="1">
                <a:latin typeface="Times New Roman"/>
                <a:cs typeface="Times New Roman"/>
              </a:rPr>
              <a:t></a:t>
            </a:r>
            <a:r>
              <a:rPr dirty="0" sz="2600" spc="190" i="1">
                <a:latin typeface="Times New Roman"/>
                <a:cs typeface="Times New Roman"/>
              </a:rPr>
              <a:t> </a:t>
            </a:r>
            <a:r>
              <a:rPr dirty="0" sz="2450" spc="-1105">
                <a:latin typeface="Times New Roman"/>
                <a:cs typeface="Times New Roman"/>
              </a:rPr>
              <a:t></a:t>
            </a:r>
            <a:r>
              <a:rPr dirty="0" sz="2450" spc="110">
                <a:latin typeface="Times New Roman"/>
                <a:cs typeface="Times New Roman"/>
              </a:rPr>
              <a:t> </a:t>
            </a:r>
            <a:r>
              <a:rPr dirty="0" baseline="36281" sz="3675" spc="-419">
                <a:latin typeface="Times New Roman"/>
                <a:cs typeface="Times New Roman"/>
              </a:rPr>
              <a:t></a:t>
            </a:r>
            <a:r>
              <a:rPr dirty="0" baseline="36281" sz="3675" spc="-419">
                <a:latin typeface="Times New Roman"/>
                <a:cs typeface="Times New Roman"/>
              </a:rPr>
              <a:t>I</a:t>
            </a:r>
            <a:r>
              <a:rPr dirty="0" baseline="37698" sz="2100" spc="-419">
                <a:latin typeface="Times New Roman"/>
                <a:cs typeface="Times New Roman"/>
              </a:rPr>
              <a:t>C         </a:t>
            </a:r>
            <a:r>
              <a:rPr dirty="0" baseline="37698" sz="2100" spc="-359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9479" y="4727194"/>
            <a:ext cx="2153285" cy="44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83590" algn="l"/>
              </a:tabLst>
            </a:pPr>
            <a:r>
              <a:rPr dirty="0" sz="2450" spc="-275">
                <a:latin typeface="Times New Roman"/>
                <a:cs typeface="Times New Roman"/>
              </a:rPr>
              <a:t></a:t>
            </a:r>
            <a:r>
              <a:rPr dirty="0" sz="2450" spc="-275">
                <a:latin typeface="Times New Roman"/>
                <a:cs typeface="Times New Roman"/>
              </a:rPr>
              <a:t>I</a:t>
            </a:r>
            <a:r>
              <a:rPr dirty="0" baseline="-25793" sz="2100" spc="-412">
                <a:latin typeface="Times New Roman"/>
                <a:cs typeface="Times New Roman"/>
              </a:rPr>
              <a:t>B	</a:t>
            </a:r>
            <a:r>
              <a:rPr dirty="0" sz="2450" spc="-5">
                <a:latin typeface="Times New Roman"/>
                <a:cs typeface="Times New Roman"/>
              </a:rPr>
              <a:t>0.06</a:t>
            </a:r>
            <a:r>
              <a:rPr dirty="0" sz="2450" spc="-275">
                <a:latin typeface="Times New Roman"/>
                <a:cs typeface="Times New Roman"/>
              </a:rPr>
              <a:t> </a:t>
            </a:r>
            <a:r>
              <a:rPr dirty="0" sz="2450" spc="-1105">
                <a:latin typeface="Times New Roman"/>
                <a:cs typeface="Times New Roman"/>
              </a:rPr>
              <a:t></a:t>
            </a:r>
            <a:r>
              <a:rPr dirty="0" sz="2450" spc="-28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0.04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53628" y="533400"/>
            <a:ext cx="1196340" cy="1207135"/>
          </a:xfrm>
          <a:custGeom>
            <a:avLst/>
            <a:gdLst/>
            <a:ahLst/>
            <a:cxnLst/>
            <a:rect l="l" t="t" r="r" b="b"/>
            <a:pathLst>
              <a:path w="1196340" h="1207135">
                <a:moveTo>
                  <a:pt x="0" y="0"/>
                </a:moveTo>
                <a:lnTo>
                  <a:pt x="1196339" y="0"/>
                </a:lnTo>
                <a:lnTo>
                  <a:pt x="1196339" y="1207008"/>
                </a:lnTo>
                <a:lnTo>
                  <a:pt x="0" y="12070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52103" y="1080516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47403" y="925068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4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42831" y="1082039"/>
            <a:ext cx="181610" cy="170815"/>
          </a:xfrm>
          <a:custGeom>
            <a:avLst/>
            <a:gdLst/>
            <a:ahLst/>
            <a:cxnLst/>
            <a:rect l="l" t="t" r="r" b="b"/>
            <a:pathLst>
              <a:path w="181609" h="170815">
                <a:moveTo>
                  <a:pt x="125694" y="126006"/>
                </a:moveTo>
                <a:lnTo>
                  <a:pt x="0" y="7620"/>
                </a:lnTo>
                <a:lnTo>
                  <a:pt x="7620" y="0"/>
                </a:lnTo>
                <a:lnTo>
                  <a:pt x="133119" y="118116"/>
                </a:lnTo>
                <a:lnTo>
                  <a:pt x="125694" y="126006"/>
                </a:lnTo>
                <a:close/>
              </a:path>
              <a:path w="181609" h="170815">
                <a:moveTo>
                  <a:pt x="166800" y="131064"/>
                </a:moveTo>
                <a:lnTo>
                  <a:pt x="131064" y="131064"/>
                </a:lnTo>
                <a:lnTo>
                  <a:pt x="137160" y="121920"/>
                </a:lnTo>
                <a:lnTo>
                  <a:pt x="133119" y="118116"/>
                </a:lnTo>
                <a:lnTo>
                  <a:pt x="153924" y="96012"/>
                </a:lnTo>
                <a:lnTo>
                  <a:pt x="166800" y="131064"/>
                </a:lnTo>
                <a:close/>
              </a:path>
              <a:path w="181609" h="170815">
                <a:moveTo>
                  <a:pt x="131064" y="131064"/>
                </a:moveTo>
                <a:lnTo>
                  <a:pt x="125694" y="126006"/>
                </a:lnTo>
                <a:lnTo>
                  <a:pt x="133119" y="118116"/>
                </a:lnTo>
                <a:lnTo>
                  <a:pt x="137160" y="121920"/>
                </a:lnTo>
                <a:lnTo>
                  <a:pt x="131064" y="131064"/>
                </a:lnTo>
                <a:close/>
              </a:path>
              <a:path w="181609" h="170815">
                <a:moveTo>
                  <a:pt x="181356" y="170688"/>
                </a:moveTo>
                <a:lnTo>
                  <a:pt x="105156" y="147828"/>
                </a:lnTo>
                <a:lnTo>
                  <a:pt x="125694" y="126006"/>
                </a:lnTo>
                <a:lnTo>
                  <a:pt x="131064" y="131064"/>
                </a:lnTo>
                <a:lnTo>
                  <a:pt x="166800" y="131064"/>
                </a:lnTo>
                <a:lnTo>
                  <a:pt x="181356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47403" y="931163"/>
            <a:ext cx="177165" cy="144780"/>
          </a:xfrm>
          <a:custGeom>
            <a:avLst/>
            <a:gdLst/>
            <a:ahLst/>
            <a:cxnLst/>
            <a:rect l="l" t="t" r="r" b="b"/>
            <a:pathLst>
              <a:path w="177165" h="144780">
                <a:moveTo>
                  <a:pt x="0" y="144779"/>
                </a:moveTo>
                <a:lnTo>
                  <a:pt x="17678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13519" y="531876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13519" y="124205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93252" y="1147572"/>
            <a:ext cx="321945" cy="66040"/>
          </a:xfrm>
          <a:custGeom>
            <a:avLst/>
            <a:gdLst/>
            <a:ahLst/>
            <a:cxnLst/>
            <a:rect l="l" t="t" r="r" b="b"/>
            <a:pathLst>
              <a:path w="321945" h="66040">
                <a:moveTo>
                  <a:pt x="257556" y="65532"/>
                </a:moveTo>
                <a:lnTo>
                  <a:pt x="257556" y="0"/>
                </a:lnTo>
                <a:lnTo>
                  <a:pt x="300227" y="21336"/>
                </a:lnTo>
                <a:lnTo>
                  <a:pt x="268224" y="21336"/>
                </a:lnTo>
                <a:lnTo>
                  <a:pt x="268224" y="44196"/>
                </a:lnTo>
                <a:lnTo>
                  <a:pt x="298288" y="44196"/>
                </a:lnTo>
                <a:lnTo>
                  <a:pt x="257556" y="65532"/>
                </a:lnTo>
                <a:close/>
              </a:path>
              <a:path w="321945" h="66040">
                <a:moveTo>
                  <a:pt x="257556" y="44196"/>
                </a:moveTo>
                <a:lnTo>
                  <a:pt x="0" y="44196"/>
                </a:lnTo>
                <a:lnTo>
                  <a:pt x="0" y="21336"/>
                </a:lnTo>
                <a:lnTo>
                  <a:pt x="257556" y="21336"/>
                </a:lnTo>
                <a:lnTo>
                  <a:pt x="257556" y="44196"/>
                </a:lnTo>
                <a:close/>
              </a:path>
              <a:path w="321945" h="66040">
                <a:moveTo>
                  <a:pt x="298288" y="44196"/>
                </a:moveTo>
                <a:lnTo>
                  <a:pt x="268224" y="44196"/>
                </a:lnTo>
                <a:lnTo>
                  <a:pt x="268224" y="21336"/>
                </a:lnTo>
                <a:lnTo>
                  <a:pt x="300227" y="21336"/>
                </a:lnTo>
                <a:lnTo>
                  <a:pt x="321563" y="32004"/>
                </a:lnTo>
                <a:lnTo>
                  <a:pt x="29828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596408" y="1189468"/>
            <a:ext cx="16954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7">
                <a:latin typeface="Times New Roman"/>
                <a:cs typeface="Times New Roman"/>
              </a:rPr>
              <a:t>B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88195" y="1357883"/>
            <a:ext cx="64135" cy="315595"/>
          </a:xfrm>
          <a:custGeom>
            <a:avLst/>
            <a:gdLst/>
            <a:ahLst/>
            <a:cxnLst/>
            <a:rect l="l" t="t" r="r" b="b"/>
            <a:pathLst>
              <a:path w="64134" h="315594">
                <a:moveTo>
                  <a:pt x="42672" y="262128"/>
                </a:moveTo>
                <a:lnTo>
                  <a:pt x="21336" y="262128"/>
                </a:lnTo>
                <a:lnTo>
                  <a:pt x="21336" y="0"/>
                </a:lnTo>
                <a:lnTo>
                  <a:pt x="42672" y="0"/>
                </a:lnTo>
                <a:lnTo>
                  <a:pt x="42672" y="262128"/>
                </a:lnTo>
                <a:close/>
              </a:path>
              <a:path w="64134" h="315594">
                <a:moveTo>
                  <a:pt x="32004" y="315467"/>
                </a:moveTo>
                <a:lnTo>
                  <a:pt x="0" y="251459"/>
                </a:lnTo>
                <a:lnTo>
                  <a:pt x="21336" y="251459"/>
                </a:lnTo>
                <a:lnTo>
                  <a:pt x="21336" y="262128"/>
                </a:lnTo>
                <a:lnTo>
                  <a:pt x="58673" y="262128"/>
                </a:lnTo>
                <a:lnTo>
                  <a:pt x="32004" y="315467"/>
                </a:lnTo>
                <a:close/>
              </a:path>
              <a:path w="64134" h="315594">
                <a:moveTo>
                  <a:pt x="58673" y="262128"/>
                </a:moveTo>
                <a:lnTo>
                  <a:pt x="42672" y="262128"/>
                </a:lnTo>
                <a:lnTo>
                  <a:pt x="42672" y="251460"/>
                </a:lnTo>
                <a:lnTo>
                  <a:pt x="64008" y="251459"/>
                </a:lnTo>
                <a:lnTo>
                  <a:pt x="58673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92915" y="1373898"/>
            <a:ext cx="16954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E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33916" y="550163"/>
            <a:ext cx="64135" cy="346075"/>
          </a:xfrm>
          <a:custGeom>
            <a:avLst/>
            <a:gdLst/>
            <a:ahLst/>
            <a:cxnLst/>
            <a:rect l="l" t="t" r="r" b="b"/>
            <a:pathLst>
              <a:path w="64134" h="346075">
                <a:moveTo>
                  <a:pt x="42672" y="292607"/>
                </a:moveTo>
                <a:lnTo>
                  <a:pt x="21336" y="292607"/>
                </a:lnTo>
                <a:lnTo>
                  <a:pt x="21336" y="0"/>
                </a:lnTo>
                <a:lnTo>
                  <a:pt x="42672" y="0"/>
                </a:lnTo>
                <a:lnTo>
                  <a:pt x="42672" y="292607"/>
                </a:lnTo>
                <a:close/>
              </a:path>
              <a:path w="64134" h="346075">
                <a:moveTo>
                  <a:pt x="32004" y="345948"/>
                </a:moveTo>
                <a:lnTo>
                  <a:pt x="0" y="281940"/>
                </a:lnTo>
                <a:lnTo>
                  <a:pt x="21336" y="281940"/>
                </a:lnTo>
                <a:lnTo>
                  <a:pt x="21336" y="292607"/>
                </a:lnTo>
                <a:lnTo>
                  <a:pt x="58674" y="292607"/>
                </a:lnTo>
                <a:lnTo>
                  <a:pt x="32004" y="345948"/>
                </a:lnTo>
                <a:close/>
              </a:path>
              <a:path w="64134" h="346075">
                <a:moveTo>
                  <a:pt x="58674" y="292607"/>
                </a:moveTo>
                <a:lnTo>
                  <a:pt x="42672" y="292607"/>
                </a:lnTo>
                <a:lnTo>
                  <a:pt x="42672" y="281940"/>
                </a:lnTo>
                <a:lnTo>
                  <a:pt x="64008" y="281940"/>
                </a:lnTo>
                <a:lnTo>
                  <a:pt x="5867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330987" y="581424"/>
            <a:ext cx="1758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C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1471" y="1614106"/>
            <a:ext cx="4957445" cy="337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96215">
              <a:lnSpc>
                <a:spcPct val="160000"/>
              </a:lnSpc>
            </a:pPr>
            <a:r>
              <a:rPr dirty="0" sz="2400" spc="25">
                <a:latin typeface="宋体"/>
                <a:cs typeface="宋体"/>
              </a:rPr>
              <a:t>美国贝尔实验室</a:t>
            </a:r>
            <a:r>
              <a:rPr dirty="0" sz="2400" spc="25">
                <a:latin typeface="Times New Roman"/>
                <a:cs typeface="Times New Roman"/>
              </a:rPr>
              <a:t>(Bell-Lab)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4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William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Shockley</a:t>
            </a:r>
            <a:r>
              <a:rPr dirty="0" sz="2400" spc="20">
                <a:latin typeface="宋体"/>
                <a:cs typeface="宋体"/>
              </a:rPr>
              <a:t>领导的研究小组，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1947</a:t>
            </a:r>
            <a:r>
              <a:rPr dirty="0" sz="2400" spc="5">
                <a:latin typeface="宋体"/>
                <a:cs typeface="宋体"/>
              </a:rPr>
              <a:t>年</a:t>
            </a:r>
            <a:r>
              <a:rPr dirty="0" sz="2400" spc="5">
                <a:latin typeface="Times New Roman"/>
                <a:cs typeface="Times New Roman"/>
              </a:rPr>
              <a:t>12</a:t>
            </a:r>
            <a:r>
              <a:rPr dirty="0" sz="2400" spc="5">
                <a:latin typeface="宋体"/>
                <a:cs typeface="宋体"/>
              </a:rPr>
              <a:t>月</a:t>
            </a:r>
            <a:r>
              <a:rPr dirty="0" sz="2400" spc="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宋体"/>
                <a:cs typeface="宋体"/>
              </a:rPr>
              <a:t>发现了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晶体管效应</a:t>
            </a:r>
            <a:r>
              <a:rPr dirty="0" sz="2400" spc="5">
                <a:latin typeface="宋体"/>
                <a:cs typeface="宋体"/>
              </a:rPr>
              <a:t>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1948</a:t>
            </a:r>
            <a:r>
              <a:rPr dirty="0" sz="2400" spc="25">
                <a:latin typeface="宋体"/>
                <a:cs typeface="宋体"/>
              </a:rPr>
              <a:t>年</a:t>
            </a:r>
            <a:r>
              <a:rPr dirty="0" sz="2400" spc="25">
                <a:latin typeface="Times New Roman"/>
                <a:cs typeface="Times New Roman"/>
              </a:rPr>
              <a:t>1</a:t>
            </a:r>
            <a:r>
              <a:rPr dirty="0" sz="2400" spc="25">
                <a:latin typeface="宋体"/>
                <a:cs typeface="宋体"/>
              </a:rPr>
              <a:t>月，</a:t>
            </a:r>
            <a:r>
              <a:rPr dirty="0" sz="2400" spc="25">
                <a:latin typeface="Times New Roman"/>
                <a:cs typeface="Times New Roman"/>
              </a:rPr>
              <a:t>Shockley</a:t>
            </a:r>
            <a:r>
              <a:rPr dirty="0" sz="2400" spc="25">
                <a:latin typeface="宋体"/>
                <a:cs typeface="宋体"/>
              </a:rPr>
              <a:t>完成</a:t>
            </a:r>
            <a:r>
              <a:rPr dirty="0" sz="2400" spc="25">
                <a:latin typeface="Times New Roman"/>
                <a:cs typeface="Times New Roman"/>
              </a:rPr>
              <a:t>pn</a:t>
            </a:r>
            <a:r>
              <a:rPr dirty="0" sz="2400" spc="25">
                <a:latin typeface="宋体"/>
                <a:cs typeface="宋体"/>
              </a:rPr>
              <a:t>结理论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20100"/>
              </a:lnSpc>
              <a:spcBef>
                <a:spcPts val="1150"/>
              </a:spcBef>
            </a:pPr>
            <a:r>
              <a:rPr dirty="0" sz="2400" spc="-10">
                <a:latin typeface="Times New Roman"/>
                <a:cs typeface="Times New Roman"/>
              </a:rPr>
              <a:t>1956</a:t>
            </a:r>
            <a:r>
              <a:rPr dirty="0" sz="2400" spc="-10">
                <a:latin typeface="宋体"/>
                <a:cs typeface="宋体"/>
              </a:rPr>
              <a:t>年，</a:t>
            </a:r>
            <a:r>
              <a:rPr dirty="0" sz="2400" spc="-10">
                <a:latin typeface="Times New Roman"/>
                <a:cs typeface="Times New Roman"/>
              </a:rPr>
              <a:t>W.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Shockley,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John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Bardeen, </a:t>
            </a:r>
            <a:r>
              <a:rPr dirty="0" sz="2400" spc="-50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Walter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Brattain</a:t>
            </a:r>
            <a:r>
              <a:rPr dirty="0" sz="2400" spc="65">
                <a:latin typeface="宋体"/>
                <a:cs typeface="宋体"/>
              </a:rPr>
              <a:t>获诺贝尔物理奖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1616964"/>
            <a:ext cx="3717035" cy="358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9085" rIns="0" bIns="0" rtlCol="0" vert="horz">
            <a:spAutoFit/>
          </a:bodyPr>
          <a:lstStyle/>
          <a:p>
            <a:pPr marL="415925">
              <a:lnSpc>
                <a:spcPct val="100000"/>
              </a:lnSpc>
              <a:spcBef>
                <a:spcPts val="2355"/>
              </a:spcBef>
              <a:tabLst>
                <a:tab pos="5277485" algn="l"/>
              </a:tabLst>
            </a:pPr>
            <a:r>
              <a:rPr dirty="0" sz="3200" spc="10">
                <a:latin typeface="宋体"/>
                <a:cs typeface="宋体"/>
              </a:rPr>
              <a:t>4.1</a:t>
            </a:r>
            <a:r>
              <a:rPr dirty="0" sz="3200" spc="-595">
                <a:latin typeface="宋体"/>
                <a:cs typeface="宋体"/>
              </a:rPr>
              <a:t> </a:t>
            </a:r>
            <a:r>
              <a:rPr dirty="0" sz="3200" spc="15">
                <a:latin typeface="宋体"/>
                <a:cs typeface="宋体"/>
              </a:rPr>
              <a:t>半导体三极管(BJT)	</a:t>
            </a: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双极晶体管的诞生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6016" y="5193792"/>
            <a:ext cx="1978151" cy="1696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4052" y="5462015"/>
            <a:ext cx="679704" cy="1319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0948" y="5957315"/>
            <a:ext cx="627887" cy="562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65547" y="5474207"/>
            <a:ext cx="1598675" cy="1235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38827" y="1973579"/>
            <a:ext cx="5299075" cy="1114425"/>
          </a:xfrm>
          <a:custGeom>
            <a:avLst/>
            <a:gdLst/>
            <a:ahLst/>
            <a:cxnLst/>
            <a:rect l="l" t="t" r="r" b="b"/>
            <a:pathLst>
              <a:path w="5299075" h="1114425">
                <a:moveTo>
                  <a:pt x="5193791" y="19050"/>
                </a:moveTo>
                <a:lnTo>
                  <a:pt x="5170932" y="19050"/>
                </a:lnTo>
                <a:lnTo>
                  <a:pt x="5181600" y="9525"/>
                </a:lnTo>
                <a:lnTo>
                  <a:pt x="5193791" y="0"/>
                </a:lnTo>
                <a:lnTo>
                  <a:pt x="5253227" y="0"/>
                </a:lnTo>
                <a:lnTo>
                  <a:pt x="5265420" y="9525"/>
                </a:lnTo>
                <a:lnTo>
                  <a:pt x="5199888" y="9525"/>
                </a:lnTo>
                <a:lnTo>
                  <a:pt x="5193791" y="19050"/>
                </a:lnTo>
                <a:close/>
              </a:path>
              <a:path w="5299075" h="1114425">
                <a:moveTo>
                  <a:pt x="5276088" y="19050"/>
                </a:moveTo>
                <a:lnTo>
                  <a:pt x="5253227" y="19050"/>
                </a:lnTo>
                <a:lnTo>
                  <a:pt x="5248656" y="9525"/>
                </a:lnTo>
                <a:lnTo>
                  <a:pt x="5266943" y="9525"/>
                </a:lnTo>
                <a:lnTo>
                  <a:pt x="5276088" y="19050"/>
                </a:lnTo>
                <a:close/>
              </a:path>
              <a:path w="5299075" h="1114425">
                <a:moveTo>
                  <a:pt x="5178552" y="28575"/>
                </a:moveTo>
                <a:lnTo>
                  <a:pt x="5161788" y="28575"/>
                </a:lnTo>
                <a:lnTo>
                  <a:pt x="5169408" y="19050"/>
                </a:lnTo>
                <a:lnTo>
                  <a:pt x="5189220" y="19050"/>
                </a:lnTo>
                <a:lnTo>
                  <a:pt x="5178552" y="28575"/>
                </a:lnTo>
                <a:close/>
              </a:path>
              <a:path w="5299075" h="1114425">
                <a:moveTo>
                  <a:pt x="5285232" y="28575"/>
                </a:moveTo>
                <a:lnTo>
                  <a:pt x="5268468" y="28575"/>
                </a:lnTo>
                <a:lnTo>
                  <a:pt x="5257800" y="19050"/>
                </a:lnTo>
                <a:lnTo>
                  <a:pt x="5277611" y="19050"/>
                </a:lnTo>
                <a:lnTo>
                  <a:pt x="5285232" y="28575"/>
                </a:lnTo>
                <a:close/>
              </a:path>
              <a:path w="5299075" h="1114425">
                <a:moveTo>
                  <a:pt x="5170932" y="38100"/>
                </a:moveTo>
                <a:lnTo>
                  <a:pt x="5157216" y="38100"/>
                </a:lnTo>
                <a:lnTo>
                  <a:pt x="5160264" y="28575"/>
                </a:lnTo>
                <a:lnTo>
                  <a:pt x="5180075" y="28575"/>
                </a:lnTo>
                <a:lnTo>
                  <a:pt x="5170932" y="38100"/>
                </a:lnTo>
                <a:close/>
              </a:path>
              <a:path w="5299075" h="1114425">
                <a:moveTo>
                  <a:pt x="5298948" y="76200"/>
                </a:moveTo>
                <a:lnTo>
                  <a:pt x="5286756" y="66675"/>
                </a:lnTo>
                <a:lnTo>
                  <a:pt x="5282184" y="47625"/>
                </a:lnTo>
                <a:lnTo>
                  <a:pt x="5276088" y="38100"/>
                </a:lnTo>
                <a:lnTo>
                  <a:pt x="5266943" y="28575"/>
                </a:lnTo>
                <a:lnTo>
                  <a:pt x="5286756" y="28575"/>
                </a:lnTo>
                <a:lnTo>
                  <a:pt x="5292852" y="38100"/>
                </a:lnTo>
                <a:lnTo>
                  <a:pt x="5295900" y="47625"/>
                </a:lnTo>
                <a:lnTo>
                  <a:pt x="5298948" y="66675"/>
                </a:lnTo>
                <a:lnTo>
                  <a:pt x="5298948" y="76200"/>
                </a:lnTo>
                <a:close/>
              </a:path>
              <a:path w="5299075" h="1114425">
                <a:moveTo>
                  <a:pt x="5148072" y="76200"/>
                </a:moveTo>
                <a:lnTo>
                  <a:pt x="5148072" y="66675"/>
                </a:lnTo>
                <a:lnTo>
                  <a:pt x="5151120" y="47625"/>
                </a:lnTo>
                <a:lnTo>
                  <a:pt x="5154168" y="38100"/>
                </a:lnTo>
                <a:lnTo>
                  <a:pt x="5167884" y="38100"/>
                </a:lnTo>
                <a:lnTo>
                  <a:pt x="5166359" y="47625"/>
                </a:lnTo>
                <a:lnTo>
                  <a:pt x="5163311" y="47625"/>
                </a:lnTo>
                <a:lnTo>
                  <a:pt x="5161788" y="57150"/>
                </a:lnTo>
                <a:lnTo>
                  <a:pt x="5161788" y="66675"/>
                </a:lnTo>
                <a:lnTo>
                  <a:pt x="5160264" y="66675"/>
                </a:lnTo>
                <a:lnTo>
                  <a:pt x="5148072" y="76200"/>
                </a:lnTo>
                <a:close/>
              </a:path>
              <a:path w="5299075" h="1114425">
                <a:moveTo>
                  <a:pt x="5148072" y="142875"/>
                </a:moveTo>
                <a:lnTo>
                  <a:pt x="5148072" y="76200"/>
                </a:lnTo>
                <a:lnTo>
                  <a:pt x="5160264" y="66675"/>
                </a:lnTo>
                <a:lnTo>
                  <a:pt x="5161026" y="71437"/>
                </a:lnTo>
                <a:lnTo>
                  <a:pt x="5160264" y="76200"/>
                </a:lnTo>
                <a:lnTo>
                  <a:pt x="5149595" y="76200"/>
                </a:lnTo>
                <a:lnTo>
                  <a:pt x="5151120" y="85725"/>
                </a:lnTo>
                <a:lnTo>
                  <a:pt x="5154168" y="95250"/>
                </a:lnTo>
                <a:lnTo>
                  <a:pt x="5160264" y="95250"/>
                </a:lnTo>
                <a:lnTo>
                  <a:pt x="5160264" y="133350"/>
                </a:lnTo>
                <a:lnTo>
                  <a:pt x="5154168" y="133350"/>
                </a:lnTo>
                <a:lnTo>
                  <a:pt x="5148072" y="142875"/>
                </a:lnTo>
                <a:close/>
              </a:path>
              <a:path w="5299075" h="1114425">
                <a:moveTo>
                  <a:pt x="5161026" y="71437"/>
                </a:moveTo>
                <a:lnTo>
                  <a:pt x="5160264" y="66675"/>
                </a:lnTo>
                <a:lnTo>
                  <a:pt x="5161788" y="66675"/>
                </a:lnTo>
                <a:lnTo>
                  <a:pt x="5161026" y="71437"/>
                </a:lnTo>
                <a:close/>
              </a:path>
              <a:path w="5299075" h="1114425">
                <a:moveTo>
                  <a:pt x="5230368" y="142875"/>
                </a:moveTo>
                <a:lnTo>
                  <a:pt x="5216652" y="142875"/>
                </a:lnTo>
                <a:lnTo>
                  <a:pt x="5216652" y="66675"/>
                </a:lnTo>
                <a:lnTo>
                  <a:pt x="5230368" y="66675"/>
                </a:lnTo>
                <a:lnTo>
                  <a:pt x="5230368" y="76200"/>
                </a:lnTo>
                <a:lnTo>
                  <a:pt x="5227320" y="85725"/>
                </a:lnTo>
                <a:lnTo>
                  <a:pt x="5225795" y="85725"/>
                </a:lnTo>
                <a:lnTo>
                  <a:pt x="5222748" y="95250"/>
                </a:lnTo>
                <a:lnTo>
                  <a:pt x="5218175" y="95250"/>
                </a:lnTo>
                <a:lnTo>
                  <a:pt x="5218175" y="104775"/>
                </a:lnTo>
                <a:lnTo>
                  <a:pt x="5230368" y="104775"/>
                </a:lnTo>
                <a:lnTo>
                  <a:pt x="5230368" y="142875"/>
                </a:lnTo>
                <a:close/>
              </a:path>
              <a:path w="5299075" h="1114425">
                <a:moveTo>
                  <a:pt x="5286756" y="111125"/>
                </a:moveTo>
                <a:lnTo>
                  <a:pt x="5286756" y="66675"/>
                </a:lnTo>
                <a:lnTo>
                  <a:pt x="5298948" y="76200"/>
                </a:lnTo>
                <a:lnTo>
                  <a:pt x="5295900" y="95250"/>
                </a:lnTo>
                <a:lnTo>
                  <a:pt x="5289804" y="104775"/>
                </a:lnTo>
                <a:lnTo>
                  <a:pt x="5286756" y="111125"/>
                </a:lnTo>
                <a:close/>
              </a:path>
              <a:path w="5299075" h="1114425">
                <a:moveTo>
                  <a:pt x="5216652" y="104775"/>
                </a:moveTo>
                <a:lnTo>
                  <a:pt x="5160264" y="104775"/>
                </a:lnTo>
                <a:lnTo>
                  <a:pt x="5160264" y="76200"/>
                </a:lnTo>
                <a:lnTo>
                  <a:pt x="5161026" y="71437"/>
                </a:lnTo>
                <a:lnTo>
                  <a:pt x="5163311" y="85725"/>
                </a:lnTo>
                <a:lnTo>
                  <a:pt x="5164836" y="85725"/>
                </a:lnTo>
                <a:lnTo>
                  <a:pt x="5169408" y="95250"/>
                </a:lnTo>
                <a:lnTo>
                  <a:pt x="5216652" y="95250"/>
                </a:lnTo>
                <a:lnTo>
                  <a:pt x="5216652" y="104775"/>
                </a:lnTo>
                <a:close/>
              </a:path>
              <a:path w="5299075" h="1114425">
                <a:moveTo>
                  <a:pt x="5160264" y="95250"/>
                </a:moveTo>
                <a:lnTo>
                  <a:pt x="5154168" y="95250"/>
                </a:lnTo>
                <a:lnTo>
                  <a:pt x="5151120" y="85725"/>
                </a:lnTo>
                <a:lnTo>
                  <a:pt x="5149595" y="76200"/>
                </a:lnTo>
                <a:lnTo>
                  <a:pt x="5160264" y="76200"/>
                </a:lnTo>
                <a:lnTo>
                  <a:pt x="5160264" y="95250"/>
                </a:lnTo>
                <a:close/>
              </a:path>
              <a:path w="5299075" h="1114425">
                <a:moveTo>
                  <a:pt x="5216652" y="95250"/>
                </a:moveTo>
                <a:lnTo>
                  <a:pt x="5209032" y="95250"/>
                </a:lnTo>
                <a:lnTo>
                  <a:pt x="5215127" y="76200"/>
                </a:lnTo>
                <a:lnTo>
                  <a:pt x="5215127" y="85725"/>
                </a:lnTo>
                <a:lnTo>
                  <a:pt x="5216652" y="85725"/>
                </a:lnTo>
                <a:lnTo>
                  <a:pt x="5216652" y="95250"/>
                </a:lnTo>
                <a:close/>
              </a:path>
              <a:path w="5299075" h="1114425">
                <a:moveTo>
                  <a:pt x="5216652" y="85725"/>
                </a:moveTo>
                <a:lnTo>
                  <a:pt x="5215127" y="85725"/>
                </a:lnTo>
                <a:lnTo>
                  <a:pt x="5216652" y="76200"/>
                </a:lnTo>
                <a:lnTo>
                  <a:pt x="5216652" y="85725"/>
                </a:lnTo>
                <a:close/>
              </a:path>
              <a:path w="5299075" h="1114425">
                <a:moveTo>
                  <a:pt x="5230368" y="104775"/>
                </a:moveTo>
                <a:lnTo>
                  <a:pt x="5218175" y="104775"/>
                </a:lnTo>
                <a:lnTo>
                  <a:pt x="5218175" y="95250"/>
                </a:lnTo>
                <a:lnTo>
                  <a:pt x="5222748" y="95250"/>
                </a:lnTo>
                <a:lnTo>
                  <a:pt x="5225795" y="85725"/>
                </a:lnTo>
                <a:lnTo>
                  <a:pt x="5227320" y="85725"/>
                </a:lnTo>
                <a:lnTo>
                  <a:pt x="5230368" y="76200"/>
                </a:lnTo>
                <a:lnTo>
                  <a:pt x="5230368" y="104775"/>
                </a:lnTo>
                <a:close/>
              </a:path>
              <a:path w="5299075" h="1114425">
                <a:moveTo>
                  <a:pt x="5277611" y="123825"/>
                </a:moveTo>
                <a:lnTo>
                  <a:pt x="5257800" y="123825"/>
                </a:lnTo>
                <a:lnTo>
                  <a:pt x="5268468" y="114300"/>
                </a:lnTo>
                <a:lnTo>
                  <a:pt x="5266943" y="114300"/>
                </a:lnTo>
                <a:lnTo>
                  <a:pt x="5276088" y="104775"/>
                </a:lnTo>
                <a:lnTo>
                  <a:pt x="5279136" y="104775"/>
                </a:lnTo>
                <a:lnTo>
                  <a:pt x="5282184" y="95250"/>
                </a:lnTo>
                <a:lnTo>
                  <a:pt x="5283708" y="85725"/>
                </a:lnTo>
                <a:lnTo>
                  <a:pt x="5286756" y="76200"/>
                </a:lnTo>
                <a:lnTo>
                  <a:pt x="5286756" y="111125"/>
                </a:lnTo>
                <a:lnTo>
                  <a:pt x="5285232" y="114300"/>
                </a:lnTo>
                <a:lnTo>
                  <a:pt x="5277611" y="123825"/>
                </a:lnTo>
                <a:close/>
              </a:path>
              <a:path w="5299075" h="1114425">
                <a:moveTo>
                  <a:pt x="5292852" y="933450"/>
                </a:moveTo>
                <a:lnTo>
                  <a:pt x="5279136" y="933450"/>
                </a:lnTo>
                <a:lnTo>
                  <a:pt x="5280659" y="923925"/>
                </a:lnTo>
                <a:lnTo>
                  <a:pt x="5283708" y="923925"/>
                </a:lnTo>
                <a:lnTo>
                  <a:pt x="5286756" y="904875"/>
                </a:lnTo>
                <a:lnTo>
                  <a:pt x="5286756" y="111125"/>
                </a:lnTo>
                <a:lnTo>
                  <a:pt x="5289804" y="104775"/>
                </a:lnTo>
                <a:lnTo>
                  <a:pt x="5295900" y="95250"/>
                </a:lnTo>
                <a:lnTo>
                  <a:pt x="5298948" y="76200"/>
                </a:lnTo>
                <a:lnTo>
                  <a:pt x="5298948" y="904875"/>
                </a:lnTo>
                <a:lnTo>
                  <a:pt x="5295900" y="923925"/>
                </a:lnTo>
                <a:lnTo>
                  <a:pt x="5292852" y="933450"/>
                </a:lnTo>
                <a:close/>
              </a:path>
              <a:path w="5299075" h="1114425">
                <a:moveTo>
                  <a:pt x="5204459" y="114300"/>
                </a:moveTo>
                <a:lnTo>
                  <a:pt x="5173979" y="114300"/>
                </a:lnTo>
                <a:lnTo>
                  <a:pt x="5173979" y="104775"/>
                </a:lnTo>
                <a:lnTo>
                  <a:pt x="5204459" y="104775"/>
                </a:lnTo>
                <a:lnTo>
                  <a:pt x="5204459" y="114300"/>
                </a:lnTo>
                <a:close/>
              </a:path>
              <a:path w="5299075" h="1114425">
                <a:moveTo>
                  <a:pt x="5266943" y="133350"/>
                </a:moveTo>
                <a:lnTo>
                  <a:pt x="5248656" y="133350"/>
                </a:lnTo>
                <a:lnTo>
                  <a:pt x="5253227" y="123825"/>
                </a:lnTo>
                <a:lnTo>
                  <a:pt x="5276088" y="123825"/>
                </a:lnTo>
                <a:lnTo>
                  <a:pt x="5266943" y="133350"/>
                </a:lnTo>
                <a:close/>
              </a:path>
              <a:path w="5299075" h="1114425">
                <a:moveTo>
                  <a:pt x="5148072" y="142875"/>
                </a:moveTo>
                <a:lnTo>
                  <a:pt x="45720" y="142875"/>
                </a:lnTo>
                <a:lnTo>
                  <a:pt x="53340" y="133350"/>
                </a:lnTo>
                <a:lnTo>
                  <a:pt x="5148072" y="133350"/>
                </a:lnTo>
                <a:lnTo>
                  <a:pt x="5148072" y="142875"/>
                </a:lnTo>
                <a:close/>
              </a:path>
              <a:path w="5299075" h="1114425">
                <a:moveTo>
                  <a:pt x="5154168" y="142875"/>
                </a:moveTo>
                <a:lnTo>
                  <a:pt x="5148072" y="142875"/>
                </a:lnTo>
                <a:lnTo>
                  <a:pt x="5154168" y="133350"/>
                </a:lnTo>
                <a:lnTo>
                  <a:pt x="5154168" y="142875"/>
                </a:lnTo>
                <a:close/>
              </a:path>
              <a:path w="5299075" h="1114425">
                <a:moveTo>
                  <a:pt x="5160264" y="142875"/>
                </a:moveTo>
                <a:lnTo>
                  <a:pt x="5154168" y="142875"/>
                </a:lnTo>
                <a:lnTo>
                  <a:pt x="5154168" y="133350"/>
                </a:lnTo>
                <a:lnTo>
                  <a:pt x="5160264" y="133350"/>
                </a:lnTo>
                <a:lnTo>
                  <a:pt x="5160264" y="142875"/>
                </a:lnTo>
                <a:close/>
              </a:path>
              <a:path w="5299075" h="1114425">
                <a:moveTo>
                  <a:pt x="5216652" y="142875"/>
                </a:moveTo>
                <a:lnTo>
                  <a:pt x="5160264" y="142875"/>
                </a:lnTo>
                <a:lnTo>
                  <a:pt x="5160264" y="133350"/>
                </a:lnTo>
                <a:lnTo>
                  <a:pt x="5216652" y="133350"/>
                </a:lnTo>
                <a:lnTo>
                  <a:pt x="5216652" y="142875"/>
                </a:lnTo>
                <a:close/>
              </a:path>
              <a:path w="5299075" h="1114425">
                <a:moveTo>
                  <a:pt x="5253227" y="142875"/>
                </a:moveTo>
                <a:lnTo>
                  <a:pt x="5230368" y="142875"/>
                </a:lnTo>
                <a:lnTo>
                  <a:pt x="5230368" y="133350"/>
                </a:lnTo>
                <a:lnTo>
                  <a:pt x="5265420" y="133350"/>
                </a:lnTo>
                <a:lnTo>
                  <a:pt x="5253227" y="142875"/>
                </a:lnTo>
                <a:close/>
              </a:path>
              <a:path w="5299075" h="1114425">
                <a:moveTo>
                  <a:pt x="51816" y="152400"/>
                </a:moveTo>
                <a:lnTo>
                  <a:pt x="33528" y="152400"/>
                </a:lnTo>
                <a:lnTo>
                  <a:pt x="33528" y="142875"/>
                </a:lnTo>
                <a:lnTo>
                  <a:pt x="70104" y="142875"/>
                </a:lnTo>
                <a:lnTo>
                  <a:pt x="51816" y="152400"/>
                </a:lnTo>
                <a:close/>
              </a:path>
              <a:path w="5299075" h="1114425">
                <a:moveTo>
                  <a:pt x="22860" y="171450"/>
                </a:moveTo>
                <a:lnTo>
                  <a:pt x="13716" y="171450"/>
                </a:lnTo>
                <a:lnTo>
                  <a:pt x="13716" y="161925"/>
                </a:lnTo>
                <a:lnTo>
                  <a:pt x="21336" y="152400"/>
                </a:lnTo>
                <a:lnTo>
                  <a:pt x="41148" y="152400"/>
                </a:lnTo>
                <a:lnTo>
                  <a:pt x="30480" y="161925"/>
                </a:lnTo>
                <a:lnTo>
                  <a:pt x="32004" y="161925"/>
                </a:lnTo>
                <a:lnTo>
                  <a:pt x="22860" y="171450"/>
                </a:lnTo>
                <a:close/>
              </a:path>
              <a:path w="5299075" h="1114425">
                <a:moveTo>
                  <a:pt x="12191" y="247650"/>
                </a:moveTo>
                <a:lnTo>
                  <a:pt x="6096" y="238125"/>
                </a:lnTo>
                <a:lnTo>
                  <a:pt x="3048" y="228600"/>
                </a:lnTo>
                <a:lnTo>
                  <a:pt x="1524" y="228600"/>
                </a:lnTo>
                <a:lnTo>
                  <a:pt x="0" y="219075"/>
                </a:lnTo>
                <a:lnTo>
                  <a:pt x="0" y="200025"/>
                </a:lnTo>
                <a:lnTo>
                  <a:pt x="6096" y="180975"/>
                </a:lnTo>
                <a:lnTo>
                  <a:pt x="12191" y="171450"/>
                </a:lnTo>
                <a:lnTo>
                  <a:pt x="24383" y="171450"/>
                </a:lnTo>
                <a:lnTo>
                  <a:pt x="19812" y="180975"/>
                </a:lnTo>
                <a:lnTo>
                  <a:pt x="18288" y="180975"/>
                </a:lnTo>
                <a:lnTo>
                  <a:pt x="15240" y="190500"/>
                </a:lnTo>
                <a:lnTo>
                  <a:pt x="12191" y="209550"/>
                </a:lnTo>
                <a:lnTo>
                  <a:pt x="12191" y="247650"/>
                </a:lnTo>
                <a:close/>
              </a:path>
              <a:path w="5299075" h="1114425">
                <a:moveTo>
                  <a:pt x="138683" y="180975"/>
                </a:moveTo>
                <a:lnTo>
                  <a:pt x="82296" y="180975"/>
                </a:lnTo>
                <a:lnTo>
                  <a:pt x="86868" y="171450"/>
                </a:lnTo>
                <a:lnTo>
                  <a:pt x="134112" y="171450"/>
                </a:lnTo>
                <a:lnTo>
                  <a:pt x="138683" y="180975"/>
                </a:lnTo>
                <a:close/>
              </a:path>
              <a:path w="5299075" h="1114425">
                <a:moveTo>
                  <a:pt x="94488" y="190500"/>
                </a:moveTo>
                <a:lnTo>
                  <a:pt x="76200" y="190500"/>
                </a:lnTo>
                <a:lnTo>
                  <a:pt x="80772" y="180975"/>
                </a:lnTo>
                <a:lnTo>
                  <a:pt x="99060" y="180975"/>
                </a:lnTo>
                <a:lnTo>
                  <a:pt x="94488" y="190500"/>
                </a:lnTo>
                <a:close/>
              </a:path>
              <a:path w="5299075" h="1114425">
                <a:moveTo>
                  <a:pt x="143256" y="190500"/>
                </a:moveTo>
                <a:lnTo>
                  <a:pt x="126491" y="190500"/>
                </a:lnTo>
                <a:lnTo>
                  <a:pt x="120396" y="180975"/>
                </a:lnTo>
                <a:lnTo>
                  <a:pt x="140208" y="180975"/>
                </a:lnTo>
                <a:lnTo>
                  <a:pt x="143256" y="190500"/>
                </a:lnTo>
                <a:close/>
              </a:path>
              <a:path w="5299075" h="1114425">
                <a:moveTo>
                  <a:pt x="74675" y="276225"/>
                </a:moveTo>
                <a:lnTo>
                  <a:pt x="68580" y="266700"/>
                </a:lnTo>
                <a:lnTo>
                  <a:pt x="68580" y="209550"/>
                </a:lnTo>
                <a:lnTo>
                  <a:pt x="71628" y="190500"/>
                </a:lnTo>
                <a:lnTo>
                  <a:pt x="86868" y="190500"/>
                </a:lnTo>
                <a:lnTo>
                  <a:pt x="83820" y="200025"/>
                </a:lnTo>
                <a:lnTo>
                  <a:pt x="82296" y="200025"/>
                </a:lnTo>
                <a:lnTo>
                  <a:pt x="82296" y="266700"/>
                </a:lnTo>
                <a:lnTo>
                  <a:pt x="74675" y="276225"/>
                </a:lnTo>
                <a:close/>
              </a:path>
              <a:path w="5299075" h="1114425">
                <a:moveTo>
                  <a:pt x="138683" y="247650"/>
                </a:moveTo>
                <a:lnTo>
                  <a:pt x="138683" y="209550"/>
                </a:lnTo>
                <a:lnTo>
                  <a:pt x="137160" y="200025"/>
                </a:lnTo>
                <a:lnTo>
                  <a:pt x="132588" y="190500"/>
                </a:lnTo>
                <a:lnTo>
                  <a:pt x="147828" y="190500"/>
                </a:lnTo>
                <a:lnTo>
                  <a:pt x="150875" y="200025"/>
                </a:lnTo>
                <a:lnTo>
                  <a:pt x="150875" y="219075"/>
                </a:lnTo>
                <a:lnTo>
                  <a:pt x="144780" y="238125"/>
                </a:lnTo>
                <a:lnTo>
                  <a:pt x="138683" y="247650"/>
                </a:lnTo>
                <a:close/>
              </a:path>
              <a:path w="5299075" h="1114425">
                <a:moveTo>
                  <a:pt x="24383" y="247650"/>
                </a:moveTo>
                <a:lnTo>
                  <a:pt x="12191" y="247650"/>
                </a:lnTo>
                <a:lnTo>
                  <a:pt x="12191" y="209550"/>
                </a:lnTo>
                <a:lnTo>
                  <a:pt x="15240" y="228600"/>
                </a:lnTo>
                <a:lnTo>
                  <a:pt x="18288" y="228600"/>
                </a:lnTo>
                <a:lnTo>
                  <a:pt x="19812" y="238125"/>
                </a:lnTo>
                <a:lnTo>
                  <a:pt x="24383" y="247650"/>
                </a:lnTo>
                <a:close/>
              </a:path>
              <a:path w="5299075" h="1114425">
                <a:moveTo>
                  <a:pt x="18288" y="1066800"/>
                </a:moveTo>
                <a:lnTo>
                  <a:pt x="3048" y="1066800"/>
                </a:lnTo>
                <a:lnTo>
                  <a:pt x="0" y="1047750"/>
                </a:lnTo>
                <a:lnTo>
                  <a:pt x="0" y="219075"/>
                </a:lnTo>
                <a:lnTo>
                  <a:pt x="1524" y="228600"/>
                </a:lnTo>
                <a:lnTo>
                  <a:pt x="3048" y="228600"/>
                </a:lnTo>
                <a:lnTo>
                  <a:pt x="6096" y="238125"/>
                </a:lnTo>
                <a:lnTo>
                  <a:pt x="12191" y="247650"/>
                </a:lnTo>
                <a:lnTo>
                  <a:pt x="12191" y="1038225"/>
                </a:lnTo>
                <a:lnTo>
                  <a:pt x="15240" y="1057275"/>
                </a:lnTo>
                <a:lnTo>
                  <a:pt x="18288" y="1066800"/>
                </a:lnTo>
                <a:close/>
              </a:path>
              <a:path w="5299075" h="1114425">
                <a:moveTo>
                  <a:pt x="129540" y="266700"/>
                </a:moveTo>
                <a:lnTo>
                  <a:pt x="109728" y="266700"/>
                </a:lnTo>
                <a:lnTo>
                  <a:pt x="120396" y="257175"/>
                </a:lnTo>
                <a:lnTo>
                  <a:pt x="128016" y="247650"/>
                </a:lnTo>
                <a:lnTo>
                  <a:pt x="131064" y="238125"/>
                </a:lnTo>
                <a:lnTo>
                  <a:pt x="134112" y="238125"/>
                </a:lnTo>
                <a:lnTo>
                  <a:pt x="138683" y="219075"/>
                </a:lnTo>
                <a:lnTo>
                  <a:pt x="138683" y="247650"/>
                </a:lnTo>
                <a:lnTo>
                  <a:pt x="137160" y="247650"/>
                </a:lnTo>
                <a:lnTo>
                  <a:pt x="129540" y="266700"/>
                </a:lnTo>
                <a:close/>
              </a:path>
              <a:path w="5299075" h="1114425">
                <a:moveTo>
                  <a:pt x="129540" y="1095375"/>
                </a:moveTo>
                <a:lnTo>
                  <a:pt x="109728" y="1095375"/>
                </a:lnTo>
                <a:lnTo>
                  <a:pt x="120396" y="1085850"/>
                </a:lnTo>
                <a:lnTo>
                  <a:pt x="128016" y="1076325"/>
                </a:lnTo>
                <a:lnTo>
                  <a:pt x="131064" y="1066800"/>
                </a:lnTo>
                <a:lnTo>
                  <a:pt x="134112" y="1066800"/>
                </a:lnTo>
                <a:lnTo>
                  <a:pt x="138683" y="1047750"/>
                </a:lnTo>
                <a:lnTo>
                  <a:pt x="138683" y="247650"/>
                </a:lnTo>
                <a:lnTo>
                  <a:pt x="144780" y="238125"/>
                </a:lnTo>
                <a:lnTo>
                  <a:pt x="150875" y="219075"/>
                </a:lnTo>
                <a:lnTo>
                  <a:pt x="150875" y="971550"/>
                </a:lnTo>
                <a:lnTo>
                  <a:pt x="144780" y="981075"/>
                </a:lnTo>
                <a:lnTo>
                  <a:pt x="150875" y="981075"/>
                </a:lnTo>
                <a:lnTo>
                  <a:pt x="150875" y="1047750"/>
                </a:lnTo>
                <a:lnTo>
                  <a:pt x="149352" y="1057275"/>
                </a:lnTo>
                <a:lnTo>
                  <a:pt x="147828" y="1057275"/>
                </a:lnTo>
                <a:lnTo>
                  <a:pt x="144780" y="1066800"/>
                </a:lnTo>
                <a:lnTo>
                  <a:pt x="138683" y="1076325"/>
                </a:lnTo>
                <a:lnTo>
                  <a:pt x="138683" y="1085850"/>
                </a:lnTo>
                <a:lnTo>
                  <a:pt x="137160" y="1085850"/>
                </a:lnTo>
                <a:lnTo>
                  <a:pt x="129540" y="1095375"/>
                </a:lnTo>
                <a:close/>
              </a:path>
              <a:path w="5299075" h="1114425">
                <a:moveTo>
                  <a:pt x="41148" y="266700"/>
                </a:moveTo>
                <a:lnTo>
                  <a:pt x="21336" y="266700"/>
                </a:lnTo>
                <a:lnTo>
                  <a:pt x="13716" y="247650"/>
                </a:lnTo>
                <a:lnTo>
                  <a:pt x="22860" y="247650"/>
                </a:lnTo>
                <a:lnTo>
                  <a:pt x="32004" y="257175"/>
                </a:lnTo>
                <a:lnTo>
                  <a:pt x="30480" y="257175"/>
                </a:lnTo>
                <a:lnTo>
                  <a:pt x="41148" y="266700"/>
                </a:lnTo>
                <a:close/>
              </a:path>
              <a:path w="5299075" h="1114425">
                <a:moveTo>
                  <a:pt x="45720" y="266700"/>
                </a:moveTo>
                <a:lnTo>
                  <a:pt x="41148" y="266700"/>
                </a:lnTo>
                <a:lnTo>
                  <a:pt x="39624" y="257175"/>
                </a:lnTo>
                <a:lnTo>
                  <a:pt x="45720" y="266700"/>
                </a:lnTo>
                <a:close/>
              </a:path>
              <a:path w="5299075" h="1114425">
                <a:moveTo>
                  <a:pt x="68580" y="276225"/>
                </a:moveTo>
                <a:lnTo>
                  <a:pt x="33528" y="276225"/>
                </a:lnTo>
                <a:lnTo>
                  <a:pt x="33528" y="266700"/>
                </a:lnTo>
                <a:lnTo>
                  <a:pt x="68580" y="266700"/>
                </a:lnTo>
                <a:lnTo>
                  <a:pt x="68580" y="276225"/>
                </a:lnTo>
                <a:close/>
              </a:path>
              <a:path w="5299075" h="1114425">
                <a:moveTo>
                  <a:pt x="74675" y="276225"/>
                </a:moveTo>
                <a:lnTo>
                  <a:pt x="68580" y="276225"/>
                </a:lnTo>
                <a:lnTo>
                  <a:pt x="68580" y="266700"/>
                </a:lnTo>
                <a:lnTo>
                  <a:pt x="74675" y="276225"/>
                </a:lnTo>
                <a:close/>
              </a:path>
              <a:path w="5299075" h="1114425">
                <a:moveTo>
                  <a:pt x="82296" y="276225"/>
                </a:moveTo>
                <a:lnTo>
                  <a:pt x="74675" y="276225"/>
                </a:lnTo>
                <a:lnTo>
                  <a:pt x="82296" y="266700"/>
                </a:lnTo>
                <a:lnTo>
                  <a:pt x="82296" y="276225"/>
                </a:lnTo>
                <a:close/>
              </a:path>
              <a:path w="5299075" h="1114425">
                <a:moveTo>
                  <a:pt x="99060" y="285750"/>
                </a:moveTo>
                <a:lnTo>
                  <a:pt x="53340" y="285750"/>
                </a:lnTo>
                <a:lnTo>
                  <a:pt x="47244" y="276225"/>
                </a:lnTo>
                <a:lnTo>
                  <a:pt x="82296" y="276225"/>
                </a:lnTo>
                <a:lnTo>
                  <a:pt x="82296" y="266700"/>
                </a:lnTo>
                <a:lnTo>
                  <a:pt x="118872" y="266700"/>
                </a:lnTo>
                <a:lnTo>
                  <a:pt x="111252" y="276225"/>
                </a:lnTo>
                <a:lnTo>
                  <a:pt x="99060" y="285750"/>
                </a:lnTo>
                <a:close/>
              </a:path>
              <a:path w="5299075" h="1114425">
                <a:moveTo>
                  <a:pt x="5286756" y="942975"/>
                </a:moveTo>
                <a:lnTo>
                  <a:pt x="5266943" y="942975"/>
                </a:lnTo>
                <a:lnTo>
                  <a:pt x="5276088" y="933450"/>
                </a:lnTo>
                <a:lnTo>
                  <a:pt x="5289804" y="933450"/>
                </a:lnTo>
                <a:lnTo>
                  <a:pt x="5286756" y="942975"/>
                </a:lnTo>
                <a:close/>
              </a:path>
              <a:path w="5299075" h="1114425">
                <a:moveTo>
                  <a:pt x="5277611" y="952500"/>
                </a:moveTo>
                <a:lnTo>
                  <a:pt x="5257800" y="952500"/>
                </a:lnTo>
                <a:lnTo>
                  <a:pt x="5268468" y="942975"/>
                </a:lnTo>
                <a:lnTo>
                  <a:pt x="5285232" y="942975"/>
                </a:lnTo>
                <a:lnTo>
                  <a:pt x="5277611" y="952500"/>
                </a:lnTo>
                <a:close/>
              </a:path>
              <a:path w="5299075" h="1114425">
                <a:moveTo>
                  <a:pt x="5266943" y="962025"/>
                </a:moveTo>
                <a:lnTo>
                  <a:pt x="5247132" y="962025"/>
                </a:lnTo>
                <a:lnTo>
                  <a:pt x="5259324" y="952500"/>
                </a:lnTo>
                <a:lnTo>
                  <a:pt x="5276088" y="952500"/>
                </a:lnTo>
                <a:lnTo>
                  <a:pt x="5266943" y="962025"/>
                </a:lnTo>
                <a:close/>
              </a:path>
              <a:path w="5299075" h="1114425">
                <a:moveTo>
                  <a:pt x="5224272" y="981075"/>
                </a:moveTo>
                <a:lnTo>
                  <a:pt x="150875" y="981075"/>
                </a:lnTo>
                <a:lnTo>
                  <a:pt x="150875" y="962025"/>
                </a:lnTo>
                <a:lnTo>
                  <a:pt x="5265420" y="962025"/>
                </a:lnTo>
                <a:lnTo>
                  <a:pt x="5259324" y="971550"/>
                </a:lnTo>
                <a:lnTo>
                  <a:pt x="5231891" y="971550"/>
                </a:lnTo>
                <a:lnTo>
                  <a:pt x="5224272" y="981075"/>
                </a:lnTo>
                <a:close/>
              </a:path>
              <a:path w="5299075" h="1114425">
                <a:moveTo>
                  <a:pt x="150875" y="981075"/>
                </a:moveTo>
                <a:lnTo>
                  <a:pt x="144780" y="981075"/>
                </a:lnTo>
                <a:lnTo>
                  <a:pt x="150875" y="971550"/>
                </a:lnTo>
                <a:lnTo>
                  <a:pt x="150875" y="981075"/>
                </a:lnTo>
                <a:close/>
              </a:path>
              <a:path w="5299075" h="1114425">
                <a:moveTo>
                  <a:pt x="24383" y="1076325"/>
                </a:moveTo>
                <a:lnTo>
                  <a:pt x="9144" y="1076325"/>
                </a:lnTo>
                <a:lnTo>
                  <a:pt x="6096" y="1066800"/>
                </a:lnTo>
                <a:lnTo>
                  <a:pt x="19812" y="1066800"/>
                </a:lnTo>
                <a:lnTo>
                  <a:pt x="24383" y="1076325"/>
                </a:lnTo>
                <a:close/>
              </a:path>
              <a:path w="5299075" h="1114425">
                <a:moveTo>
                  <a:pt x="41148" y="1095375"/>
                </a:moveTo>
                <a:lnTo>
                  <a:pt x="21336" y="1095375"/>
                </a:lnTo>
                <a:lnTo>
                  <a:pt x="13716" y="1085850"/>
                </a:lnTo>
                <a:lnTo>
                  <a:pt x="12191" y="1076325"/>
                </a:lnTo>
                <a:lnTo>
                  <a:pt x="22860" y="1076325"/>
                </a:lnTo>
                <a:lnTo>
                  <a:pt x="32004" y="1085850"/>
                </a:lnTo>
                <a:lnTo>
                  <a:pt x="30480" y="1085850"/>
                </a:lnTo>
                <a:lnTo>
                  <a:pt x="41148" y="1095375"/>
                </a:lnTo>
                <a:close/>
              </a:path>
              <a:path w="5299075" h="1114425">
                <a:moveTo>
                  <a:pt x="68580" y="1104900"/>
                </a:moveTo>
                <a:lnTo>
                  <a:pt x="33528" y="1104900"/>
                </a:lnTo>
                <a:lnTo>
                  <a:pt x="22860" y="1095375"/>
                </a:lnTo>
                <a:lnTo>
                  <a:pt x="50291" y="1095375"/>
                </a:lnTo>
                <a:lnTo>
                  <a:pt x="68580" y="1104900"/>
                </a:lnTo>
                <a:close/>
              </a:path>
              <a:path w="5299075" h="1114425">
                <a:moveTo>
                  <a:pt x="118872" y="1104900"/>
                </a:moveTo>
                <a:lnTo>
                  <a:pt x="82296" y="1104900"/>
                </a:lnTo>
                <a:lnTo>
                  <a:pt x="94488" y="1095375"/>
                </a:lnTo>
                <a:lnTo>
                  <a:pt x="128016" y="1095375"/>
                </a:lnTo>
                <a:lnTo>
                  <a:pt x="118872" y="1104900"/>
                </a:lnTo>
                <a:close/>
              </a:path>
              <a:path w="5299075" h="1114425">
                <a:moveTo>
                  <a:pt x="99060" y="1114425"/>
                </a:moveTo>
                <a:lnTo>
                  <a:pt x="53340" y="1114425"/>
                </a:lnTo>
                <a:lnTo>
                  <a:pt x="47244" y="1104900"/>
                </a:lnTo>
                <a:lnTo>
                  <a:pt x="111252" y="1104900"/>
                </a:lnTo>
                <a:lnTo>
                  <a:pt x="99060" y="1114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2912" y="1519381"/>
            <a:ext cx="8308340" cy="137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(1) </a:t>
            </a:r>
            <a:r>
              <a:rPr dirty="0" sz="2400" spc="5">
                <a:latin typeface="宋体"/>
                <a:cs typeface="宋体"/>
              </a:rPr>
              <a:t>集电极-基极反向饱和电流</a:t>
            </a:r>
            <a:r>
              <a:rPr dirty="0" sz="2400" spc="-30">
                <a:latin typeface="宋体"/>
                <a:cs typeface="宋体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I</a:t>
            </a:r>
            <a:r>
              <a:rPr dirty="0" baseline="-20833" sz="2400" spc="112">
                <a:latin typeface="Times New Roman"/>
                <a:cs typeface="Times New Roman"/>
              </a:rPr>
              <a:t>CBO</a:t>
            </a:r>
            <a:endParaRPr baseline="-20833" sz="2400">
              <a:latin typeface="Times New Roman"/>
              <a:cs typeface="Times New Roman"/>
            </a:endParaRPr>
          </a:p>
          <a:p>
            <a:pPr marL="3470275" marR="5080">
              <a:lnSpc>
                <a:spcPct val="100000"/>
              </a:lnSpc>
              <a:spcBef>
                <a:spcPts val="2135"/>
              </a:spcBef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12">
                <a:latin typeface="Times New Roman"/>
                <a:cs typeface="Times New Roman"/>
              </a:rPr>
              <a:t>O</a:t>
            </a:r>
            <a:r>
              <a:rPr dirty="0" sz="2400">
                <a:latin typeface="宋体"/>
                <a:cs typeface="宋体"/>
              </a:rPr>
              <a:t>是集电结反偏由少子的漂移形成  的反向电流。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4167" y="2007108"/>
            <a:ext cx="2808732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86898" y="2977893"/>
            <a:ext cx="11087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 spc="15">
                <a:latin typeface="Times New Roman"/>
                <a:cs typeface="Times New Roman"/>
              </a:rPr>
              <a:t>(</a:t>
            </a:r>
            <a:r>
              <a:rPr dirty="0" sz="2400" spc="-3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498" y="4035612"/>
            <a:ext cx="4693920" cy="73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0"/>
              </a:lnSpc>
            </a:pPr>
            <a:r>
              <a:rPr dirty="0" sz="2400" spc="-5">
                <a:latin typeface="Times New Roman"/>
                <a:cs typeface="Times New Roman"/>
              </a:rPr>
              <a:t>(2) </a:t>
            </a:r>
            <a:r>
              <a:rPr dirty="0" sz="2400" spc="5">
                <a:latin typeface="宋体"/>
                <a:cs typeface="宋体"/>
              </a:rPr>
              <a:t>集电极-射极反向饱和电流 </a:t>
            </a:r>
            <a:r>
              <a:rPr dirty="0" sz="2400" spc="95">
                <a:latin typeface="Times New Roman"/>
                <a:cs typeface="Times New Roman"/>
              </a:rPr>
              <a:t>I</a:t>
            </a:r>
            <a:r>
              <a:rPr dirty="0" baseline="-20833" sz="2400" spc="142">
                <a:latin typeface="Times New Roman"/>
                <a:cs typeface="Times New Roman"/>
              </a:rPr>
              <a:t>CEO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dirty="0" sz="2400">
                <a:latin typeface="宋体"/>
                <a:cs typeface="宋体"/>
              </a:rPr>
              <a:t>（穿透电流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3307" y="4452056"/>
            <a:ext cx="3680460" cy="2424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500" spc="-100">
                <a:latin typeface="宋体"/>
                <a:cs typeface="宋体"/>
              </a:rPr>
              <a:t>）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8751" y="4501896"/>
            <a:ext cx="3384803" cy="2374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0872" y="4975860"/>
            <a:ext cx="2228087" cy="1613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49897" y="4015990"/>
            <a:ext cx="2526665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0">
                <a:latin typeface="Times New Roman"/>
                <a:cs typeface="Times New Roman"/>
              </a:rPr>
              <a:t>I</a:t>
            </a:r>
            <a:r>
              <a:rPr dirty="0" baseline="-21021" sz="2775" spc="150">
                <a:latin typeface="Times New Roman"/>
                <a:cs typeface="Times New Roman"/>
              </a:rPr>
              <a:t>CEO</a:t>
            </a:r>
            <a:r>
              <a:rPr dirty="0" sz="2800" spc="100">
                <a:latin typeface="Times New Roman"/>
                <a:cs typeface="Times New Roman"/>
              </a:rPr>
              <a:t>=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50">
                <a:latin typeface="Times New Roman"/>
                <a:cs typeface="Times New Roman"/>
              </a:rPr>
              <a:t>(1</a:t>
            </a:r>
            <a:r>
              <a:rPr dirty="0" sz="2800" spc="-150">
                <a:latin typeface="Times New Roman"/>
                <a:cs typeface="Times New Roman"/>
              </a:rPr>
              <a:t>+</a:t>
            </a:r>
            <a:r>
              <a:rPr dirty="0" sz="2950" spc="-150" b="1" i="1">
                <a:latin typeface="Times New Roman"/>
                <a:cs typeface="Times New Roman"/>
              </a:rPr>
              <a:t></a:t>
            </a:r>
            <a:r>
              <a:rPr dirty="0" sz="2800" spc="-150">
                <a:latin typeface="Times New Roman"/>
                <a:cs typeface="Times New Roman"/>
              </a:rPr>
              <a:t>)</a:t>
            </a:r>
            <a:r>
              <a:rPr dirty="0" sz="2800" spc="-150">
                <a:latin typeface="Times New Roman"/>
                <a:cs typeface="Times New Roman"/>
              </a:rPr>
              <a:t>I</a:t>
            </a:r>
            <a:r>
              <a:rPr dirty="0" baseline="-21021" sz="2775" spc="-225">
                <a:latin typeface="Times New Roman"/>
                <a:cs typeface="Times New Roman"/>
              </a:rPr>
              <a:t>CBO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69964" y="4933188"/>
            <a:ext cx="3069590" cy="1824355"/>
          </a:xfrm>
          <a:custGeom>
            <a:avLst/>
            <a:gdLst/>
            <a:ahLst/>
            <a:cxnLst/>
            <a:rect l="l" t="t" r="r" b="b"/>
            <a:pathLst>
              <a:path w="3069590" h="1824354">
                <a:moveTo>
                  <a:pt x="2766059" y="1824228"/>
                </a:moveTo>
                <a:lnTo>
                  <a:pt x="303276" y="1824228"/>
                </a:lnTo>
                <a:lnTo>
                  <a:pt x="267880" y="1822189"/>
                </a:lnTo>
                <a:lnTo>
                  <a:pt x="200935" y="1806563"/>
                </a:lnTo>
                <a:lnTo>
                  <a:pt x="140628" y="1777047"/>
                </a:lnTo>
                <a:lnTo>
                  <a:pt x="88772" y="1735455"/>
                </a:lnTo>
                <a:lnTo>
                  <a:pt x="47180" y="1683599"/>
                </a:lnTo>
                <a:lnTo>
                  <a:pt x="17664" y="1623292"/>
                </a:lnTo>
                <a:lnTo>
                  <a:pt x="2038" y="1556347"/>
                </a:lnTo>
                <a:lnTo>
                  <a:pt x="0" y="1520952"/>
                </a:lnTo>
                <a:lnTo>
                  <a:pt x="0" y="304800"/>
                </a:lnTo>
                <a:lnTo>
                  <a:pt x="8002" y="235131"/>
                </a:lnTo>
                <a:lnTo>
                  <a:pt x="30799" y="171061"/>
                </a:lnTo>
                <a:lnTo>
                  <a:pt x="66580" y="114455"/>
                </a:lnTo>
                <a:lnTo>
                  <a:pt x="113531" y="67180"/>
                </a:lnTo>
                <a:lnTo>
                  <a:pt x="169839" y="31102"/>
                </a:lnTo>
                <a:lnTo>
                  <a:pt x="233691" y="8086"/>
                </a:lnTo>
                <a:lnTo>
                  <a:pt x="303276" y="0"/>
                </a:lnTo>
                <a:lnTo>
                  <a:pt x="2766059" y="0"/>
                </a:lnTo>
                <a:lnTo>
                  <a:pt x="2835644" y="8086"/>
                </a:lnTo>
                <a:lnTo>
                  <a:pt x="2899496" y="31102"/>
                </a:lnTo>
                <a:lnTo>
                  <a:pt x="2955804" y="67180"/>
                </a:lnTo>
                <a:lnTo>
                  <a:pt x="3002755" y="114455"/>
                </a:lnTo>
                <a:lnTo>
                  <a:pt x="3038536" y="171061"/>
                </a:lnTo>
                <a:lnTo>
                  <a:pt x="3061333" y="235131"/>
                </a:lnTo>
                <a:lnTo>
                  <a:pt x="3069335" y="304800"/>
                </a:lnTo>
                <a:lnTo>
                  <a:pt x="3069335" y="1520952"/>
                </a:lnTo>
                <a:lnTo>
                  <a:pt x="3061333" y="1590536"/>
                </a:lnTo>
                <a:lnTo>
                  <a:pt x="3038536" y="1654388"/>
                </a:lnTo>
                <a:lnTo>
                  <a:pt x="3002755" y="1710696"/>
                </a:lnTo>
                <a:lnTo>
                  <a:pt x="2955804" y="1757647"/>
                </a:lnTo>
                <a:lnTo>
                  <a:pt x="2899496" y="1793428"/>
                </a:lnTo>
                <a:lnTo>
                  <a:pt x="2835644" y="1816225"/>
                </a:lnTo>
                <a:lnTo>
                  <a:pt x="2766059" y="182422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62344" y="4927091"/>
            <a:ext cx="3083560" cy="1836420"/>
          </a:xfrm>
          <a:custGeom>
            <a:avLst/>
            <a:gdLst/>
            <a:ahLst/>
            <a:cxnLst/>
            <a:rect l="l" t="t" r="r" b="b"/>
            <a:pathLst>
              <a:path w="3083559" h="1836420">
                <a:moveTo>
                  <a:pt x="2788919" y="1836420"/>
                </a:moveTo>
                <a:lnTo>
                  <a:pt x="295656" y="1836420"/>
                </a:lnTo>
                <a:lnTo>
                  <a:pt x="263652" y="1833371"/>
                </a:lnTo>
                <a:lnTo>
                  <a:pt x="233172" y="1827275"/>
                </a:lnTo>
                <a:lnTo>
                  <a:pt x="219456" y="1822703"/>
                </a:lnTo>
                <a:lnTo>
                  <a:pt x="204216" y="1818132"/>
                </a:lnTo>
                <a:lnTo>
                  <a:pt x="163068" y="1799844"/>
                </a:lnTo>
                <a:lnTo>
                  <a:pt x="150876" y="1792224"/>
                </a:lnTo>
                <a:lnTo>
                  <a:pt x="137160" y="1784603"/>
                </a:lnTo>
                <a:lnTo>
                  <a:pt x="91439" y="1746503"/>
                </a:lnTo>
                <a:lnTo>
                  <a:pt x="53339" y="1700783"/>
                </a:lnTo>
                <a:lnTo>
                  <a:pt x="45719" y="1687067"/>
                </a:lnTo>
                <a:lnTo>
                  <a:pt x="38100" y="1674875"/>
                </a:lnTo>
                <a:lnTo>
                  <a:pt x="32004" y="1661159"/>
                </a:lnTo>
                <a:lnTo>
                  <a:pt x="24384" y="1647444"/>
                </a:lnTo>
                <a:lnTo>
                  <a:pt x="19812" y="1633728"/>
                </a:lnTo>
                <a:lnTo>
                  <a:pt x="15240" y="1618487"/>
                </a:lnTo>
                <a:lnTo>
                  <a:pt x="10668" y="1604771"/>
                </a:lnTo>
                <a:lnTo>
                  <a:pt x="1524" y="1559051"/>
                </a:lnTo>
                <a:lnTo>
                  <a:pt x="1524" y="1542287"/>
                </a:lnTo>
                <a:lnTo>
                  <a:pt x="0" y="1527047"/>
                </a:lnTo>
                <a:lnTo>
                  <a:pt x="0" y="310895"/>
                </a:lnTo>
                <a:lnTo>
                  <a:pt x="1524" y="294131"/>
                </a:lnTo>
                <a:lnTo>
                  <a:pt x="1524" y="278891"/>
                </a:lnTo>
                <a:lnTo>
                  <a:pt x="10668" y="233171"/>
                </a:lnTo>
                <a:lnTo>
                  <a:pt x="15240" y="217931"/>
                </a:lnTo>
                <a:lnTo>
                  <a:pt x="19812" y="204215"/>
                </a:lnTo>
                <a:lnTo>
                  <a:pt x="24384" y="188975"/>
                </a:lnTo>
                <a:lnTo>
                  <a:pt x="30480" y="175259"/>
                </a:lnTo>
                <a:lnTo>
                  <a:pt x="38100" y="163067"/>
                </a:lnTo>
                <a:lnTo>
                  <a:pt x="45719" y="149351"/>
                </a:lnTo>
                <a:lnTo>
                  <a:pt x="71628" y="112775"/>
                </a:lnTo>
                <a:lnTo>
                  <a:pt x="112775" y="71627"/>
                </a:lnTo>
                <a:lnTo>
                  <a:pt x="149352" y="45719"/>
                </a:lnTo>
                <a:lnTo>
                  <a:pt x="204216" y="18287"/>
                </a:lnTo>
                <a:lnTo>
                  <a:pt x="263652" y="3047"/>
                </a:lnTo>
                <a:lnTo>
                  <a:pt x="294131" y="0"/>
                </a:lnTo>
                <a:lnTo>
                  <a:pt x="2788919" y="0"/>
                </a:lnTo>
                <a:lnTo>
                  <a:pt x="2820924" y="3047"/>
                </a:lnTo>
                <a:lnTo>
                  <a:pt x="2851403" y="9143"/>
                </a:lnTo>
                <a:lnTo>
                  <a:pt x="2860547" y="12191"/>
                </a:lnTo>
                <a:lnTo>
                  <a:pt x="310895" y="12191"/>
                </a:lnTo>
                <a:lnTo>
                  <a:pt x="295656" y="13715"/>
                </a:lnTo>
                <a:lnTo>
                  <a:pt x="280416" y="13715"/>
                </a:lnTo>
                <a:lnTo>
                  <a:pt x="265176" y="16763"/>
                </a:lnTo>
                <a:lnTo>
                  <a:pt x="251459" y="18287"/>
                </a:lnTo>
                <a:lnTo>
                  <a:pt x="208788" y="30479"/>
                </a:lnTo>
                <a:lnTo>
                  <a:pt x="169164" y="48767"/>
                </a:lnTo>
                <a:lnTo>
                  <a:pt x="121920" y="80771"/>
                </a:lnTo>
                <a:lnTo>
                  <a:pt x="80772" y="120395"/>
                </a:lnTo>
                <a:lnTo>
                  <a:pt x="48768" y="167639"/>
                </a:lnTo>
                <a:lnTo>
                  <a:pt x="32004" y="207263"/>
                </a:lnTo>
                <a:lnTo>
                  <a:pt x="27432" y="222503"/>
                </a:lnTo>
                <a:lnTo>
                  <a:pt x="22859" y="236219"/>
                </a:lnTo>
                <a:lnTo>
                  <a:pt x="19812" y="249935"/>
                </a:lnTo>
                <a:lnTo>
                  <a:pt x="16764" y="265175"/>
                </a:lnTo>
                <a:lnTo>
                  <a:pt x="13716" y="295655"/>
                </a:lnTo>
                <a:lnTo>
                  <a:pt x="13716" y="1542287"/>
                </a:lnTo>
                <a:lnTo>
                  <a:pt x="15240" y="1556003"/>
                </a:lnTo>
                <a:lnTo>
                  <a:pt x="16764" y="1571244"/>
                </a:lnTo>
                <a:lnTo>
                  <a:pt x="19812" y="1586483"/>
                </a:lnTo>
                <a:lnTo>
                  <a:pt x="22859" y="1600200"/>
                </a:lnTo>
                <a:lnTo>
                  <a:pt x="25908" y="1615440"/>
                </a:lnTo>
                <a:lnTo>
                  <a:pt x="32004" y="1629155"/>
                </a:lnTo>
                <a:lnTo>
                  <a:pt x="36576" y="1642871"/>
                </a:lnTo>
                <a:lnTo>
                  <a:pt x="42672" y="1655063"/>
                </a:lnTo>
                <a:lnTo>
                  <a:pt x="64008" y="1693163"/>
                </a:lnTo>
                <a:lnTo>
                  <a:pt x="100584" y="1737359"/>
                </a:lnTo>
                <a:lnTo>
                  <a:pt x="144779" y="1772412"/>
                </a:lnTo>
                <a:lnTo>
                  <a:pt x="156972" y="1781555"/>
                </a:lnTo>
                <a:lnTo>
                  <a:pt x="169164" y="1787651"/>
                </a:lnTo>
                <a:lnTo>
                  <a:pt x="181356" y="1795271"/>
                </a:lnTo>
                <a:lnTo>
                  <a:pt x="195072" y="1799844"/>
                </a:lnTo>
                <a:lnTo>
                  <a:pt x="208788" y="1805940"/>
                </a:lnTo>
                <a:lnTo>
                  <a:pt x="236219" y="1815083"/>
                </a:lnTo>
                <a:lnTo>
                  <a:pt x="251459" y="1818132"/>
                </a:lnTo>
                <a:lnTo>
                  <a:pt x="265176" y="1821179"/>
                </a:lnTo>
                <a:lnTo>
                  <a:pt x="295656" y="1824228"/>
                </a:lnTo>
                <a:lnTo>
                  <a:pt x="2860547" y="1824228"/>
                </a:lnTo>
                <a:lnTo>
                  <a:pt x="2851403" y="1827275"/>
                </a:lnTo>
                <a:lnTo>
                  <a:pt x="2820924" y="1833371"/>
                </a:lnTo>
                <a:lnTo>
                  <a:pt x="2788919" y="1836420"/>
                </a:lnTo>
                <a:close/>
              </a:path>
              <a:path w="3083559" h="1836420">
                <a:moveTo>
                  <a:pt x="2860547" y="1824228"/>
                </a:moveTo>
                <a:lnTo>
                  <a:pt x="2788919" y="1824228"/>
                </a:lnTo>
                <a:lnTo>
                  <a:pt x="2804159" y="1822703"/>
                </a:lnTo>
                <a:lnTo>
                  <a:pt x="2817875" y="1821179"/>
                </a:lnTo>
                <a:lnTo>
                  <a:pt x="2862072" y="1810512"/>
                </a:lnTo>
                <a:lnTo>
                  <a:pt x="2901696" y="1795271"/>
                </a:lnTo>
                <a:lnTo>
                  <a:pt x="2915411" y="1787651"/>
                </a:lnTo>
                <a:lnTo>
                  <a:pt x="2927603" y="1781555"/>
                </a:lnTo>
                <a:lnTo>
                  <a:pt x="2962656" y="1755647"/>
                </a:lnTo>
                <a:lnTo>
                  <a:pt x="3002280" y="1716024"/>
                </a:lnTo>
                <a:lnTo>
                  <a:pt x="3028188" y="1680971"/>
                </a:lnTo>
                <a:lnTo>
                  <a:pt x="3034283" y="1668779"/>
                </a:lnTo>
                <a:lnTo>
                  <a:pt x="3041903" y="1655063"/>
                </a:lnTo>
                <a:lnTo>
                  <a:pt x="3061716" y="1601724"/>
                </a:lnTo>
                <a:lnTo>
                  <a:pt x="3069335" y="1557528"/>
                </a:lnTo>
                <a:lnTo>
                  <a:pt x="3070859" y="1542287"/>
                </a:lnTo>
                <a:lnTo>
                  <a:pt x="3070859" y="295655"/>
                </a:lnTo>
                <a:lnTo>
                  <a:pt x="3064764" y="249935"/>
                </a:lnTo>
                <a:lnTo>
                  <a:pt x="3048000" y="195071"/>
                </a:lnTo>
                <a:lnTo>
                  <a:pt x="3028188" y="155447"/>
                </a:lnTo>
                <a:lnTo>
                  <a:pt x="3003803" y="121919"/>
                </a:lnTo>
                <a:lnTo>
                  <a:pt x="2962656" y="80771"/>
                </a:lnTo>
                <a:lnTo>
                  <a:pt x="2915411" y="48767"/>
                </a:lnTo>
                <a:lnTo>
                  <a:pt x="2901696" y="42671"/>
                </a:lnTo>
                <a:lnTo>
                  <a:pt x="2889503" y="36575"/>
                </a:lnTo>
                <a:lnTo>
                  <a:pt x="2875788" y="30479"/>
                </a:lnTo>
                <a:lnTo>
                  <a:pt x="2862072" y="25907"/>
                </a:lnTo>
                <a:lnTo>
                  <a:pt x="2848356" y="22859"/>
                </a:lnTo>
                <a:lnTo>
                  <a:pt x="2833116" y="18287"/>
                </a:lnTo>
                <a:lnTo>
                  <a:pt x="2819400" y="16763"/>
                </a:lnTo>
                <a:lnTo>
                  <a:pt x="2804159" y="13715"/>
                </a:lnTo>
                <a:lnTo>
                  <a:pt x="2788919" y="13715"/>
                </a:lnTo>
                <a:lnTo>
                  <a:pt x="2773680" y="12191"/>
                </a:lnTo>
                <a:lnTo>
                  <a:pt x="2860547" y="12191"/>
                </a:lnTo>
                <a:lnTo>
                  <a:pt x="2865119" y="13715"/>
                </a:lnTo>
                <a:lnTo>
                  <a:pt x="2880359" y="18287"/>
                </a:lnTo>
                <a:lnTo>
                  <a:pt x="2907791" y="30479"/>
                </a:lnTo>
                <a:lnTo>
                  <a:pt x="2921508" y="38099"/>
                </a:lnTo>
                <a:lnTo>
                  <a:pt x="2933700" y="44195"/>
                </a:lnTo>
                <a:lnTo>
                  <a:pt x="2970275" y="70103"/>
                </a:lnTo>
                <a:lnTo>
                  <a:pt x="3012948" y="112775"/>
                </a:lnTo>
                <a:lnTo>
                  <a:pt x="3029711" y="137159"/>
                </a:lnTo>
                <a:lnTo>
                  <a:pt x="3038856" y="149351"/>
                </a:lnTo>
                <a:lnTo>
                  <a:pt x="3058667" y="188975"/>
                </a:lnTo>
                <a:lnTo>
                  <a:pt x="3073908" y="233171"/>
                </a:lnTo>
                <a:lnTo>
                  <a:pt x="3083051" y="294131"/>
                </a:lnTo>
                <a:lnTo>
                  <a:pt x="3083051" y="1542287"/>
                </a:lnTo>
                <a:lnTo>
                  <a:pt x="3081527" y="1557528"/>
                </a:lnTo>
                <a:lnTo>
                  <a:pt x="3080003" y="1574291"/>
                </a:lnTo>
                <a:lnTo>
                  <a:pt x="3064764" y="1633728"/>
                </a:lnTo>
                <a:lnTo>
                  <a:pt x="3046475" y="1674875"/>
                </a:lnTo>
                <a:lnTo>
                  <a:pt x="3012948" y="1723644"/>
                </a:lnTo>
                <a:lnTo>
                  <a:pt x="2970275" y="1766316"/>
                </a:lnTo>
                <a:lnTo>
                  <a:pt x="2933700" y="1792224"/>
                </a:lnTo>
                <a:lnTo>
                  <a:pt x="2880359" y="1818132"/>
                </a:lnTo>
                <a:lnTo>
                  <a:pt x="2865119" y="1822703"/>
                </a:lnTo>
                <a:lnTo>
                  <a:pt x="2860547" y="182422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37084" y="4988231"/>
            <a:ext cx="2768600" cy="167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208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三极管对温度敏感：  </a:t>
            </a:r>
            <a:r>
              <a:rPr dirty="0" sz="2400">
                <a:latin typeface="宋体"/>
                <a:cs typeface="宋体"/>
              </a:rPr>
              <a:t>当温度上升时，</a:t>
            </a:r>
            <a:endParaRPr sz="2400">
              <a:latin typeface="宋体"/>
              <a:cs typeface="宋体"/>
            </a:endParaRPr>
          </a:p>
          <a:p>
            <a:pPr marL="12700" marR="56515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35">
                <a:latin typeface="Times New Roman"/>
                <a:cs typeface="Times New Roman"/>
              </a:rPr>
              <a:t>E</a:t>
            </a:r>
            <a:r>
              <a:rPr dirty="0" baseline="-20833" sz="2400" spc="112">
                <a:latin typeface="Times New Roman"/>
                <a:cs typeface="Times New Roman"/>
              </a:rPr>
              <a:t>O</a:t>
            </a:r>
            <a:r>
              <a:rPr dirty="0" sz="2400">
                <a:latin typeface="宋体"/>
                <a:cs typeface="宋体"/>
              </a:rPr>
              <a:t>增加很快，所以  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C</a:t>
            </a:r>
            <a:r>
              <a:rPr dirty="0" sz="2400" spc="25">
                <a:latin typeface="宋体"/>
                <a:cs typeface="宋体"/>
              </a:rPr>
              <a:t>也相应增加。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5000" y="3173015"/>
            <a:ext cx="2616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温度每升高</a:t>
            </a:r>
            <a:r>
              <a:rPr dirty="0" sz="2400" spc="30">
                <a:latin typeface="Times New Roman"/>
                <a:cs typeface="Times New Roman"/>
              </a:rPr>
              <a:t>10℃</a:t>
            </a:r>
            <a:r>
              <a:rPr dirty="0" sz="2400" spc="30">
                <a:latin typeface="宋体"/>
                <a:cs typeface="宋体"/>
              </a:rPr>
              <a:t>，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5764" y="3349232"/>
            <a:ext cx="46482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8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5140" y="3173015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加</a:t>
            </a:r>
            <a:r>
              <a:rPr dirty="0" sz="2400">
                <a:latin typeface="宋体"/>
                <a:cs typeface="宋体"/>
              </a:rPr>
              <a:t>一</a:t>
            </a:r>
            <a:r>
              <a:rPr dirty="0" sz="2400" spc="20">
                <a:latin typeface="宋体"/>
                <a:cs typeface="宋体"/>
              </a:rPr>
              <a:t>倍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958" rIns="0" bIns="0" rtlCol="0" vert="horz">
            <a:spAutoFit/>
          </a:bodyPr>
          <a:lstStyle/>
          <a:p>
            <a:pPr marL="363855">
              <a:lnSpc>
                <a:spcPct val="100000"/>
              </a:lnSpc>
              <a:tabLst>
                <a:tab pos="154305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4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晶体管的主要参数</a:t>
            </a:r>
            <a:r>
              <a:rPr dirty="0" sz="2800" spc="320">
                <a:latin typeface="宋体"/>
                <a:cs typeface="宋体"/>
              </a:rPr>
              <a:t> </a:t>
            </a:r>
            <a:r>
              <a:rPr dirty="0" sz="2800" spc="325">
                <a:solidFill>
                  <a:srgbClr val="0000CC"/>
                </a:solidFill>
                <a:latin typeface="宋体"/>
                <a:cs typeface="宋体"/>
              </a:rPr>
              <a:t>2</a:t>
            </a:r>
            <a:r>
              <a:rPr dirty="0" sz="2800" spc="-605">
                <a:solidFill>
                  <a:srgbClr val="0000CC"/>
                </a:solidFill>
                <a:latin typeface="宋体"/>
                <a:cs typeface="宋体"/>
              </a:rPr>
              <a:t>.</a:t>
            </a:r>
            <a:r>
              <a:rPr dirty="0" sz="2800" spc="26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极间反向电流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53628" y="533400"/>
            <a:ext cx="1196340" cy="1207135"/>
          </a:xfrm>
          <a:custGeom>
            <a:avLst/>
            <a:gdLst/>
            <a:ahLst/>
            <a:cxnLst/>
            <a:rect l="l" t="t" r="r" b="b"/>
            <a:pathLst>
              <a:path w="1196340" h="1207135">
                <a:moveTo>
                  <a:pt x="0" y="0"/>
                </a:moveTo>
                <a:lnTo>
                  <a:pt x="1196339" y="0"/>
                </a:lnTo>
                <a:lnTo>
                  <a:pt x="1196339" y="1207008"/>
                </a:lnTo>
                <a:lnTo>
                  <a:pt x="0" y="12070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52103" y="1080516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47403" y="925068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4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42831" y="1082039"/>
            <a:ext cx="181610" cy="170815"/>
          </a:xfrm>
          <a:custGeom>
            <a:avLst/>
            <a:gdLst/>
            <a:ahLst/>
            <a:cxnLst/>
            <a:rect l="l" t="t" r="r" b="b"/>
            <a:pathLst>
              <a:path w="181609" h="170815">
                <a:moveTo>
                  <a:pt x="125694" y="126006"/>
                </a:moveTo>
                <a:lnTo>
                  <a:pt x="0" y="7620"/>
                </a:lnTo>
                <a:lnTo>
                  <a:pt x="7620" y="0"/>
                </a:lnTo>
                <a:lnTo>
                  <a:pt x="133119" y="118116"/>
                </a:lnTo>
                <a:lnTo>
                  <a:pt x="125694" y="126006"/>
                </a:lnTo>
                <a:close/>
              </a:path>
              <a:path w="181609" h="170815">
                <a:moveTo>
                  <a:pt x="166800" y="131064"/>
                </a:moveTo>
                <a:lnTo>
                  <a:pt x="131064" y="131064"/>
                </a:lnTo>
                <a:lnTo>
                  <a:pt x="137160" y="121920"/>
                </a:lnTo>
                <a:lnTo>
                  <a:pt x="133119" y="118116"/>
                </a:lnTo>
                <a:lnTo>
                  <a:pt x="153924" y="96012"/>
                </a:lnTo>
                <a:lnTo>
                  <a:pt x="166800" y="131064"/>
                </a:lnTo>
                <a:close/>
              </a:path>
              <a:path w="181609" h="170815">
                <a:moveTo>
                  <a:pt x="131064" y="131064"/>
                </a:moveTo>
                <a:lnTo>
                  <a:pt x="125694" y="126006"/>
                </a:lnTo>
                <a:lnTo>
                  <a:pt x="133119" y="118116"/>
                </a:lnTo>
                <a:lnTo>
                  <a:pt x="137160" y="121920"/>
                </a:lnTo>
                <a:lnTo>
                  <a:pt x="131064" y="131064"/>
                </a:lnTo>
                <a:close/>
              </a:path>
              <a:path w="181609" h="170815">
                <a:moveTo>
                  <a:pt x="181356" y="170688"/>
                </a:moveTo>
                <a:lnTo>
                  <a:pt x="105156" y="147828"/>
                </a:lnTo>
                <a:lnTo>
                  <a:pt x="125694" y="126006"/>
                </a:lnTo>
                <a:lnTo>
                  <a:pt x="131064" y="131064"/>
                </a:lnTo>
                <a:lnTo>
                  <a:pt x="166800" y="131064"/>
                </a:lnTo>
                <a:lnTo>
                  <a:pt x="181356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47403" y="931163"/>
            <a:ext cx="177165" cy="144780"/>
          </a:xfrm>
          <a:custGeom>
            <a:avLst/>
            <a:gdLst/>
            <a:ahLst/>
            <a:cxnLst/>
            <a:rect l="l" t="t" r="r" b="b"/>
            <a:pathLst>
              <a:path w="177165" h="144780">
                <a:moveTo>
                  <a:pt x="0" y="144779"/>
                </a:moveTo>
                <a:lnTo>
                  <a:pt x="17678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13519" y="531876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13519" y="124205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93252" y="1147572"/>
            <a:ext cx="321945" cy="66040"/>
          </a:xfrm>
          <a:custGeom>
            <a:avLst/>
            <a:gdLst/>
            <a:ahLst/>
            <a:cxnLst/>
            <a:rect l="l" t="t" r="r" b="b"/>
            <a:pathLst>
              <a:path w="321945" h="66040">
                <a:moveTo>
                  <a:pt x="257556" y="65532"/>
                </a:moveTo>
                <a:lnTo>
                  <a:pt x="257556" y="0"/>
                </a:lnTo>
                <a:lnTo>
                  <a:pt x="300227" y="21336"/>
                </a:lnTo>
                <a:lnTo>
                  <a:pt x="268224" y="21336"/>
                </a:lnTo>
                <a:lnTo>
                  <a:pt x="268224" y="44196"/>
                </a:lnTo>
                <a:lnTo>
                  <a:pt x="298288" y="44196"/>
                </a:lnTo>
                <a:lnTo>
                  <a:pt x="257556" y="65532"/>
                </a:lnTo>
                <a:close/>
              </a:path>
              <a:path w="321945" h="66040">
                <a:moveTo>
                  <a:pt x="257556" y="44196"/>
                </a:moveTo>
                <a:lnTo>
                  <a:pt x="0" y="44196"/>
                </a:lnTo>
                <a:lnTo>
                  <a:pt x="0" y="21336"/>
                </a:lnTo>
                <a:lnTo>
                  <a:pt x="257556" y="21336"/>
                </a:lnTo>
                <a:lnTo>
                  <a:pt x="257556" y="44196"/>
                </a:lnTo>
                <a:close/>
              </a:path>
              <a:path w="321945" h="66040">
                <a:moveTo>
                  <a:pt x="298288" y="44196"/>
                </a:moveTo>
                <a:lnTo>
                  <a:pt x="268224" y="44196"/>
                </a:lnTo>
                <a:lnTo>
                  <a:pt x="268224" y="21336"/>
                </a:lnTo>
                <a:lnTo>
                  <a:pt x="300227" y="21336"/>
                </a:lnTo>
                <a:lnTo>
                  <a:pt x="321563" y="32004"/>
                </a:lnTo>
                <a:lnTo>
                  <a:pt x="29828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596408" y="1189468"/>
            <a:ext cx="16954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7">
                <a:latin typeface="Times New Roman"/>
                <a:cs typeface="Times New Roman"/>
              </a:rPr>
              <a:t>B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88195" y="1357883"/>
            <a:ext cx="64135" cy="315595"/>
          </a:xfrm>
          <a:custGeom>
            <a:avLst/>
            <a:gdLst/>
            <a:ahLst/>
            <a:cxnLst/>
            <a:rect l="l" t="t" r="r" b="b"/>
            <a:pathLst>
              <a:path w="64134" h="315594">
                <a:moveTo>
                  <a:pt x="42672" y="262128"/>
                </a:moveTo>
                <a:lnTo>
                  <a:pt x="21336" y="262128"/>
                </a:lnTo>
                <a:lnTo>
                  <a:pt x="21336" y="0"/>
                </a:lnTo>
                <a:lnTo>
                  <a:pt x="42672" y="0"/>
                </a:lnTo>
                <a:lnTo>
                  <a:pt x="42672" y="262128"/>
                </a:lnTo>
                <a:close/>
              </a:path>
              <a:path w="64134" h="315594">
                <a:moveTo>
                  <a:pt x="32004" y="315467"/>
                </a:moveTo>
                <a:lnTo>
                  <a:pt x="0" y="251459"/>
                </a:lnTo>
                <a:lnTo>
                  <a:pt x="21336" y="251459"/>
                </a:lnTo>
                <a:lnTo>
                  <a:pt x="21336" y="262128"/>
                </a:lnTo>
                <a:lnTo>
                  <a:pt x="58673" y="262128"/>
                </a:lnTo>
                <a:lnTo>
                  <a:pt x="32004" y="315467"/>
                </a:lnTo>
                <a:close/>
              </a:path>
              <a:path w="64134" h="315594">
                <a:moveTo>
                  <a:pt x="58673" y="262128"/>
                </a:moveTo>
                <a:lnTo>
                  <a:pt x="42672" y="262128"/>
                </a:lnTo>
                <a:lnTo>
                  <a:pt x="42672" y="251460"/>
                </a:lnTo>
                <a:lnTo>
                  <a:pt x="64008" y="251459"/>
                </a:lnTo>
                <a:lnTo>
                  <a:pt x="58673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292915" y="1373898"/>
            <a:ext cx="16954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E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33916" y="550163"/>
            <a:ext cx="64135" cy="346075"/>
          </a:xfrm>
          <a:custGeom>
            <a:avLst/>
            <a:gdLst/>
            <a:ahLst/>
            <a:cxnLst/>
            <a:rect l="l" t="t" r="r" b="b"/>
            <a:pathLst>
              <a:path w="64134" h="346075">
                <a:moveTo>
                  <a:pt x="42672" y="292607"/>
                </a:moveTo>
                <a:lnTo>
                  <a:pt x="21336" y="292607"/>
                </a:lnTo>
                <a:lnTo>
                  <a:pt x="21336" y="0"/>
                </a:lnTo>
                <a:lnTo>
                  <a:pt x="42672" y="0"/>
                </a:lnTo>
                <a:lnTo>
                  <a:pt x="42672" y="292607"/>
                </a:lnTo>
                <a:close/>
              </a:path>
              <a:path w="64134" h="346075">
                <a:moveTo>
                  <a:pt x="32004" y="345948"/>
                </a:moveTo>
                <a:lnTo>
                  <a:pt x="0" y="281940"/>
                </a:lnTo>
                <a:lnTo>
                  <a:pt x="21336" y="281940"/>
                </a:lnTo>
                <a:lnTo>
                  <a:pt x="21336" y="292607"/>
                </a:lnTo>
                <a:lnTo>
                  <a:pt x="58674" y="292607"/>
                </a:lnTo>
                <a:lnTo>
                  <a:pt x="32004" y="345948"/>
                </a:lnTo>
                <a:close/>
              </a:path>
              <a:path w="64134" h="346075">
                <a:moveTo>
                  <a:pt x="58674" y="292607"/>
                </a:moveTo>
                <a:lnTo>
                  <a:pt x="42672" y="292607"/>
                </a:lnTo>
                <a:lnTo>
                  <a:pt x="42672" y="281940"/>
                </a:lnTo>
                <a:lnTo>
                  <a:pt x="64008" y="281940"/>
                </a:lnTo>
                <a:lnTo>
                  <a:pt x="5867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330987" y="581424"/>
            <a:ext cx="1758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C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1177" y="1534710"/>
            <a:ext cx="366966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(1)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宋体"/>
                <a:cs typeface="宋体"/>
              </a:rPr>
              <a:t>集电极最大允许电流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CM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53" y="2080847"/>
            <a:ext cx="4090670" cy="138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76200">
              <a:lnSpc>
                <a:spcPct val="119300"/>
              </a:lnSpc>
            </a:pPr>
            <a:r>
              <a:rPr dirty="0" sz="2400" spc="-325">
                <a:latin typeface="Times New Roman"/>
                <a:cs typeface="Times New Roman"/>
              </a:rPr>
              <a:t>I</a:t>
            </a:r>
            <a:r>
              <a:rPr dirty="0" baseline="-20833" sz="2400" spc="-487">
                <a:latin typeface="Times New Roman"/>
                <a:cs typeface="Times New Roman"/>
              </a:rPr>
              <a:t>C</a:t>
            </a:r>
            <a:r>
              <a:rPr dirty="0" sz="2400" spc="-325">
                <a:latin typeface="宋体"/>
                <a:cs typeface="宋体"/>
              </a:rPr>
              <a:t>上升会导致</a:t>
            </a:r>
            <a:r>
              <a:rPr dirty="0" sz="2500" spc="-325" b="1" i="1">
                <a:latin typeface="Times New Roman"/>
                <a:cs typeface="Times New Roman"/>
              </a:rPr>
              <a:t></a:t>
            </a:r>
            <a:r>
              <a:rPr dirty="0" sz="2400" spc="-325">
                <a:latin typeface="宋体"/>
                <a:cs typeface="宋体"/>
              </a:rPr>
              <a:t>值下降，当</a:t>
            </a:r>
            <a:r>
              <a:rPr dirty="0" sz="2500" spc="-325" b="1" i="1">
                <a:latin typeface="Times New Roman"/>
                <a:cs typeface="Times New Roman"/>
              </a:rPr>
              <a:t></a:t>
            </a:r>
            <a:r>
              <a:rPr dirty="0" sz="2400" spc="-325">
                <a:latin typeface="宋体"/>
                <a:cs typeface="宋体"/>
              </a:rPr>
              <a:t>值 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下</a:t>
            </a:r>
            <a:r>
              <a:rPr dirty="0" sz="2400" spc="20">
                <a:latin typeface="宋体"/>
                <a:cs typeface="宋体"/>
              </a:rPr>
              <a:t>降到</a:t>
            </a: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常</a:t>
            </a:r>
            <a:r>
              <a:rPr dirty="0" sz="2400">
                <a:latin typeface="宋体"/>
                <a:cs typeface="宋体"/>
              </a:rPr>
              <a:t>值</a:t>
            </a:r>
            <a:r>
              <a:rPr dirty="0" sz="2400" spc="10">
                <a:latin typeface="宋体"/>
                <a:cs typeface="宋体"/>
              </a:rPr>
              <a:t>的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 spc="20">
                <a:latin typeface="宋体"/>
                <a:cs typeface="宋体"/>
              </a:rPr>
              <a:t>的集</a:t>
            </a:r>
            <a:r>
              <a:rPr dirty="0" sz="2400">
                <a:latin typeface="宋体"/>
                <a:cs typeface="宋体"/>
              </a:rPr>
              <a:t>电极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40">
                <a:latin typeface="宋体"/>
                <a:cs typeface="宋体"/>
              </a:rPr>
              <a:t>电流即为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CM</a:t>
            </a:r>
            <a:r>
              <a:rPr dirty="0" sz="2400" spc="4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8776" y="3268980"/>
            <a:ext cx="3384803" cy="3433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96455" y="3727703"/>
            <a:ext cx="2255520" cy="2510155"/>
          </a:xfrm>
          <a:custGeom>
            <a:avLst/>
            <a:gdLst/>
            <a:ahLst/>
            <a:cxnLst/>
            <a:rect l="l" t="t" r="r" b="b"/>
            <a:pathLst>
              <a:path w="2255520" h="2510154">
                <a:moveTo>
                  <a:pt x="50292" y="120396"/>
                </a:moveTo>
                <a:lnTo>
                  <a:pt x="45720" y="111252"/>
                </a:lnTo>
                <a:lnTo>
                  <a:pt x="35051" y="88392"/>
                </a:lnTo>
                <a:lnTo>
                  <a:pt x="16764" y="48768"/>
                </a:lnTo>
                <a:lnTo>
                  <a:pt x="7620" y="32004"/>
                </a:lnTo>
                <a:lnTo>
                  <a:pt x="0" y="18288"/>
                </a:lnTo>
                <a:lnTo>
                  <a:pt x="35051" y="0"/>
                </a:lnTo>
                <a:lnTo>
                  <a:pt x="41148" y="15240"/>
                </a:lnTo>
                <a:lnTo>
                  <a:pt x="50292" y="32004"/>
                </a:lnTo>
                <a:lnTo>
                  <a:pt x="70104" y="71628"/>
                </a:lnTo>
                <a:lnTo>
                  <a:pt x="80772" y="94488"/>
                </a:lnTo>
                <a:lnTo>
                  <a:pt x="85344" y="103632"/>
                </a:lnTo>
                <a:lnTo>
                  <a:pt x="50292" y="120396"/>
                </a:lnTo>
                <a:close/>
              </a:path>
              <a:path w="2255520" h="2510154">
                <a:moveTo>
                  <a:pt x="118872" y="257556"/>
                </a:moveTo>
                <a:lnTo>
                  <a:pt x="99060" y="217932"/>
                </a:lnTo>
                <a:lnTo>
                  <a:pt x="85344" y="188976"/>
                </a:lnTo>
                <a:lnTo>
                  <a:pt x="70104" y="161544"/>
                </a:lnTo>
                <a:lnTo>
                  <a:pt x="67056" y="153924"/>
                </a:lnTo>
                <a:lnTo>
                  <a:pt x="102108" y="137160"/>
                </a:lnTo>
                <a:lnTo>
                  <a:pt x="105156" y="144780"/>
                </a:lnTo>
                <a:lnTo>
                  <a:pt x="132588" y="199644"/>
                </a:lnTo>
                <a:lnTo>
                  <a:pt x="149351" y="230124"/>
                </a:lnTo>
                <a:lnTo>
                  <a:pt x="153924" y="239268"/>
                </a:lnTo>
                <a:lnTo>
                  <a:pt x="118872" y="257556"/>
                </a:lnTo>
                <a:close/>
              </a:path>
              <a:path w="2255520" h="2510154">
                <a:moveTo>
                  <a:pt x="193548" y="391668"/>
                </a:moveTo>
                <a:lnTo>
                  <a:pt x="187451" y="381000"/>
                </a:lnTo>
                <a:lnTo>
                  <a:pt x="167640" y="345948"/>
                </a:lnTo>
                <a:lnTo>
                  <a:pt x="149351" y="312420"/>
                </a:lnTo>
                <a:lnTo>
                  <a:pt x="137160" y="291084"/>
                </a:lnTo>
                <a:lnTo>
                  <a:pt x="170688" y="272796"/>
                </a:lnTo>
                <a:lnTo>
                  <a:pt x="182880" y="294132"/>
                </a:lnTo>
                <a:lnTo>
                  <a:pt x="201167" y="327660"/>
                </a:lnTo>
                <a:lnTo>
                  <a:pt x="220980" y="362712"/>
                </a:lnTo>
                <a:lnTo>
                  <a:pt x="225551" y="371856"/>
                </a:lnTo>
                <a:lnTo>
                  <a:pt x="193548" y="391668"/>
                </a:lnTo>
                <a:close/>
              </a:path>
              <a:path w="2255520" h="2510154">
                <a:moveTo>
                  <a:pt x="271272" y="522732"/>
                </a:moveTo>
                <a:lnTo>
                  <a:pt x="266700" y="513588"/>
                </a:lnTo>
                <a:lnTo>
                  <a:pt x="252983" y="492252"/>
                </a:lnTo>
                <a:lnTo>
                  <a:pt x="240792" y="472440"/>
                </a:lnTo>
                <a:lnTo>
                  <a:pt x="230124" y="454152"/>
                </a:lnTo>
                <a:lnTo>
                  <a:pt x="211836" y="423672"/>
                </a:lnTo>
                <a:lnTo>
                  <a:pt x="245364" y="405384"/>
                </a:lnTo>
                <a:lnTo>
                  <a:pt x="262128" y="434340"/>
                </a:lnTo>
                <a:lnTo>
                  <a:pt x="274320" y="452628"/>
                </a:lnTo>
                <a:lnTo>
                  <a:pt x="286512" y="472440"/>
                </a:lnTo>
                <a:lnTo>
                  <a:pt x="298704" y="493776"/>
                </a:lnTo>
                <a:lnTo>
                  <a:pt x="304800" y="502920"/>
                </a:lnTo>
                <a:lnTo>
                  <a:pt x="271272" y="522732"/>
                </a:lnTo>
                <a:close/>
              </a:path>
              <a:path w="2255520" h="2510154">
                <a:moveTo>
                  <a:pt x="352044" y="652272"/>
                </a:moveTo>
                <a:lnTo>
                  <a:pt x="336804" y="626364"/>
                </a:lnTo>
                <a:lnTo>
                  <a:pt x="321564" y="601980"/>
                </a:lnTo>
                <a:lnTo>
                  <a:pt x="306324" y="579120"/>
                </a:lnTo>
                <a:lnTo>
                  <a:pt x="292608" y="556260"/>
                </a:lnTo>
                <a:lnTo>
                  <a:pt x="292608" y="554736"/>
                </a:lnTo>
                <a:lnTo>
                  <a:pt x="324612" y="534924"/>
                </a:lnTo>
                <a:lnTo>
                  <a:pt x="324612" y="536448"/>
                </a:lnTo>
                <a:lnTo>
                  <a:pt x="339851" y="559308"/>
                </a:lnTo>
                <a:lnTo>
                  <a:pt x="353567" y="582168"/>
                </a:lnTo>
                <a:lnTo>
                  <a:pt x="368808" y="605028"/>
                </a:lnTo>
                <a:lnTo>
                  <a:pt x="384048" y="630936"/>
                </a:lnTo>
                <a:lnTo>
                  <a:pt x="352044" y="652272"/>
                </a:lnTo>
                <a:close/>
              </a:path>
              <a:path w="2255520" h="2510154">
                <a:moveTo>
                  <a:pt x="434340" y="780288"/>
                </a:moveTo>
                <a:lnTo>
                  <a:pt x="431292" y="775716"/>
                </a:lnTo>
                <a:lnTo>
                  <a:pt x="399288" y="725424"/>
                </a:lnTo>
                <a:lnTo>
                  <a:pt x="373380" y="684276"/>
                </a:lnTo>
                <a:lnTo>
                  <a:pt x="405383" y="664464"/>
                </a:lnTo>
                <a:lnTo>
                  <a:pt x="431292" y="704088"/>
                </a:lnTo>
                <a:lnTo>
                  <a:pt x="463296" y="755904"/>
                </a:lnTo>
                <a:lnTo>
                  <a:pt x="466344" y="760476"/>
                </a:lnTo>
                <a:lnTo>
                  <a:pt x="434340" y="780288"/>
                </a:lnTo>
                <a:close/>
              </a:path>
              <a:path w="2255520" h="2510154">
                <a:moveTo>
                  <a:pt x="516636" y="908304"/>
                </a:moveTo>
                <a:lnTo>
                  <a:pt x="496824" y="879348"/>
                </a:lnTo>
                <a:lnTo>
                  <a:pt x="464820" y="827532"/>
                </a:lnTo>
                <a:lnTo>
                  <a:pt x="454151" y="812292"/>
                </a:lnTo>
                <a:lnTo>
                  <a:pt x="486156" y="792480"/>
                </a:lnTo>
                <a:lnTo>
                  <a:pt x="496824" y="806196"/>
                </a:lnTo>
                <a:lnTo>
                  <a:pt x="528828" y="858012"/>
                </a:lnTo>
                <a:lnTo>
                  <a:pt x="548640" y="888492"/>
                </a:lnTo>
                <a:lnTo>
                  <a:pt x="516636" y="908304"/>
                </a:lnTo>
                <a:close/>
              </a:path>
              <a:path w="2255520" h="2510154">
                <a:moveTo>
                  <a:pt x="600456" y="1036320"/>
                </a:moveTo>
                <a:lnTo>
                  <a:pt x="595883" y="1028700"/>
                </a:lnTo>
                <a:lnTo>
                  <a:pt x="537972" y="940308"/>
                </a:lnTo>
                <a:lnTo>
                  <a:pt x="569976" y="920496"/>
                </a:lnTo>
                <a:lnTo>
                  <a:pt x="595883" y="958596"/>
                </a:lnTo>
                <a:lnTo>
                  <a:pt x="627888" y="1007364"/>
                </a:lnTo>
                <a:lnTo>
                  <a:pt x="632460" y="1014984"/>
                </a:lnTo>
                <a:lnTo>
                  <a:pt x="600456" y="1036320"/>
                </a:lnTo>
                <a:close/>
              </a:path>
              <a:path w="2255520" h="2510154">
                <a:moveTo>
                  <a:pt x="687324" y="1162812"/>
                </a:moveTo>
                <a:lnTo>
                  <a:pt x="687324" y="1161288"/>
                </a:lnTo>
                <a:lnTo>
                  <a:pt x="672083" y="1141476"/>
                </a:lnTo>
                <a:lnTo>
                  <a:pt x="658367" y="1120140"/>
                </a:lnTo>
                <a:lnTo>
                  <a:pt x="627888" y="1074420"/>
                </a:lnTo>
                <a:lnTo>
                  <a:pt x="621792" y="1068324"/>
                </a:lnTo>
                <a:lnTo>
                  <a:pt x="653796" y="1046988"/>
                </a:lnTo>
                <a:lnTo>
                  <a:pt x="658367" y="1053084"/>
                </a:lnTo>
                <a:lnTo>
                  <a:pt x="673608" y="1075944"/>
                </a:lnTo>
                <a:lnTo>
                  <a:pt x="704088" y="1118616"/>
                </a:lnTo>
                <a:lnTo>
                  <a:pt x="717804" y="1139952"/>
                </a:lnTo>
                <a:lnTo>
                  <a:pt x="719328" y="1139952"/>
                </a:lnTo>
                <a:lnTo>
                  <a:pt x="687324" y="1162812"/>
                </a:lnTo>
                <a:close/>
              </a:path>
              <a:path w="2255520" h="2510154">
                <a:moveTo>
                  <a:pt x="777240" y="1286256"/>
                </a:moveTo>
                <a:lnTo>
                  <a:pt x="774192" y="1281683"/>
                </a:lnTo>
                <a:lnTo>
                  <a:pt x="762000" y="1266444"/>
                </a:lnTo>
                <a:lnTo>
                  <a:pt x="751332" y="1251203"/>
                </a:lnTo>
                <a:lnTo>
                  <a:pt x="726948" y="1217676"/>
                </a:lnTo>
                <a:lnTo>
                  <a:pt x="714756" y="1199388"/>
                </a:lnTo>
                <a:lnTo>
                  <a:pt x="710183" y="1193292"/>
                </a:lnTo>
                <a:lnTo>
                  <a:pt x="740664" y="1171956"/>
                </a:lnTo>
                <a:lnTo>
                  <a:pt x="745236" y="1178051"/>
                </a:lnTo>
                <a:lnTo>
                  <a:pt x="757428" y="1194816"/>
                </a:lnTo>
                <a:lnTo>
                  <a:pt x="769620" y="1213103"/>
                </a:lnTo>
                <a:lnTo>
                  <a:pt x="781812" y="1228344"/>
                </a:lnTo>
                <a:lnTo>
                  <a:pt x="794004" y="1245108"/>
                </a:lnTo>
                <a:lnTo>
                  <a:pt x="804672" y="1260348"/>
                </a:lnTo>
                <a:lnTo>
                  <a:pt x="807720" y="1263396"/>
                </a:lnTo>
                <a:lnTo>
                  <a:pt x="777240" y="1286256"/>
                </a:lnTo>
                <a:close/>
              </a:path>
              <a:path w="2255520" h="2510154">
                <a:moveTo>
                  <a:pt x="868680" y="1408176"/>
                </a:moveTo>
                <a:lnTo>
                  <a:pt x="864108" y="1400556"/>
                </a:lnTo>
                <a:lnTo>
                  <a:pt x="844296" y="1377696"/>
                </a:lnTo>
                <a:lnTo>
                  <a:pt x="804672" y="1325880"/>
                </a:lnTo>
                <a:lnTo>
                  <a:pt x="798576" y="1316735"/>
                </a:lnTo>
                <a:lnTo>
                  <a:pt x="830580" y="1293876"/>
                </a:lnTo>
                <a:lnTo>
                  <a:pt x="836676" y="1303019"/>
                </a:lnTo>
                <a:lnTo>
                  <a:pt x="854964" y="1328928"/>
                </a:lnTo>
                <a:lnTo>
                  <a:pt x="874776" y="1353312"/>
                </a:lnTo>
                <a:lnTo>
                  <a:pt x="893064" y="1377696"/>
                </a:lnTo>
                <a:lnTo>
                  <a:pt x="899160" y="1383792"/>
                </a:lnTo>
                <a:lnTo>
                  <a:pt x="868680" y="1408176"/>
                </a:lnTo>
                <a:close/>
              </a:path>
              <a:path w="2255520" h="2510154">
                <a:moveTo>
                  <a:pt x="970788" y="1524000"/>
                </a:moveTo>
                <a:lnTo>
                  <a:pt x="964692" y="1517903"/>
                </a:lnTo>
                <a:lnTo>
                  <a:pt x="943356" y="1493519"/>
                </a:lnTo>
                <a:lnTo>
                  <a:pt x="922020" y="1470660"/>
                </a:lnTo>
                <a:lnTo>
                  <a:pt x="902208" y="1447800"/>
                </a:lnTo>
                <a:lnTo>
                  <a:pt x="894588" y="1438656"/>
                </a:lnTo>
                <a:lnTo>
                  <a:pt x="923544" y="1412748"/>
                </a:lnTo>
                <a:lnTo>
                  <a:pt x="931164" y="1423416"/>
                </a:lnTo>
                <a:lnTo>
                  <a:pt x="950976" y="1446276"/>
                </a:lnTo>
                <a:lnTo>
                  <a:pt x="970788" y="1467612"/>
                </a:lnTo>
                <a:lnTo>
                  <a:pt x="993648" y="1491996"/>
                </a:lnTo>
                <a:lnTo>
                  <a:pt x="998220" y="1498092"/>
                </a:lnTo>
                <a:lnTo>
                  <a:pt x="970788" y="1524000"/>
                </a:lnTo>
                <a:close/>
              </a:path>
              <a:path w="2255520" h="2510154">
                <a:moveTo>
                  <a:pt x="1080516" y="1632203"/>
                </a:moveTo>
                <a:lnTo>
                  <a:pt x="1057656" y="1609344"/>
                </a:lnTo>
                <a:lnTo>
                  <a:pt x="1042416" y="1595628"/>
                </a:lnTo>
                <a:lnTo>
                  <a:pt x="998220" y="1551432"/>
                </a:lnTo>
                <a:lnTo>
                  <a:pt x="1025651" y="1524000"/>
                </a:lnTo>
                <a:lnTo>
                  <a:pt x="1040892" y="1540764"/>
                </a:lnTo>
                <a:lnTo>
                  <a:pt x="1068324" y="1568196"/>
                </a:lnTo>
                <a:lnTo>
                  <a:pt x="1083564" y="1581912"/>
                </a:lnTo>
                <a:lnTo>
                  <a:pt x="1098804" y="1597151"/>
                </a:lnTo>
                <a:lnTo>
                  <a:pt x="1106424" y="1603248"/>
                </a:lnTo>
                <a:lnTo>
                  <a:pt x="1080516" y="1632203"/>
                </a:lnTo>
                <a:close/>
              </a:path>
              <a:path w="2255520" h="2510154">
                <a:moveTo>
                  <a:pt x="1193292" y="1734312"/>
                </a:moveTo>
                <a:lnTo>
                  <a:pt x="1176528" y="1720596"/>
                </a:lnTo>
                <a:lnTo>
                  <a:pt x="1139951" y="1687067"/>
                </a:lnTo>
                <a:lnTo>
                  <a:pt x="1107948" y="1658112"/>
                </a:lnTo>
                <a:lnTo>
                  <a:pt x="1133856" y="1629156"/>
                </a:lnTo>
                <a:lnTo>
                  <a:pt x="1165860" y="1659635"/>
                </a:lnTo>
                <a:lnTo>
                  <a:pt x="1202436" y="1691640"/>
                </a:lnTo>
                <a:lnTo>
                  <a:pt x="1217676" y="1706880"/>
                </a:lnTo>
                <a:lnTo>
                  <a:pt x="1193292" y="1734312"/>
                </a:lnTo>
                <a:close/>
              </a:path>
              <a:path w="2255520" h="2510154">
                <a:moveTo>
                  <a:pt x="1307592" y="1834896"/>
                </a:moveTo>
                <a:lnTo>
                  <a:pt x="1296924" y="1825751"/>
                </a:lnTo>
                <a:lnTo>
                  <a:pt x="1255776" y="1789176"/>
                </a:lnTo>
                <a:lnTo>
                  <a:pt x="1222248" y="1760219"/>
                </a:lnTo>
                <a:lnTo>
                  <a:pt x="1246632" y="1731264"/>
                </a:lnTo>
                <a:lnTo>
                  <a:pt x="1280160" y="1761744"/>
                </a:lnTo>
                <a:lnTo>
                  <a:pt x="1321308" y="1796796"/>
                </a:lnTo>
                <a:lnTo>
                  <a:pt x="1333500" y="1805940"/>
                </a:lnTo>
                <a:lnTo>
                  <a:pt x="1307592" y="1834896"/>
                </a:lnTo>
                <a:close/>
              </a:path>
              <a:path w="2255520" h="2510154">
                <a:moveTo>
                  <a:pt x="1424940" y="1933956"/>
                </a:moveTo>
                <a:lnTo>
                  <a:pt x="1424940" y="1932432"/>
                </a:lnTo>
                <a:lnTo>
                  <a:pt x="1380744" y="1897380"/>
                </a:lnTo>
                <a:lnTo>
                  <a:pt x="1338072" y="1860803"/>
                </a:lnTo>
                <a:lnTo>
                  <a:pt x="1336548" y="1860803"/>
                </a:lnTo>
                <a:lnTo>
                  <a:pt x="1362456" y="1831848"/>
                </a:lnTo>
                <a:lnTo>
                  <a:pt x="1405128" y="1868424"/>
                </a:lnTo>
                <a:lnTo>
                  <a:pt x="1449324" y="1903476"/>
                </a:lnTo>
                <a:lnTo>
                  <a:pt x="1424940" y="1933956"/>
                </a:lnTo>
                <a:close/>
              </a:path>
              <a:path w="2255520" h="2510154">
                <a:moveTo>
                  <a:pt x="1545336" y="2028444"/>
                </a:moveTo>
                <a:lnTo>
                  <a:pt x="1511808" y="2002535"/>
                </a:lnTo>
                <a:lnTo>
                  <a:pt x="1467612" y="1967483"/>
                </a:lnTo>
                <a:lnTo>
                  <a:pt x="1455420" y="1956816"/>
                </a:lnTo>
                <a:lnTo>
                  <a:pt x="1478280" y="1927860"/>
                </a:lnTo>
                <a:lnTo>
                  <a:pt x="1491996" y="1938528"/>
                </a:lnTo>
                <a:lnTo>
                  <a:pt x="1536192" y="1973580"/>
                </a:lnTo>
                <a:lnTo>
                  <a:pt x="1568196" y="1997964"/>
                </a:lnTo>
                <a:lnTo>
                  <a:pt x="1545336" y="2028444"/>
                </a:lnTo>
                <a:close/>
              </a:path>
              <a:path w="2255520" h="2510154">
                <a:moveTo>
                  <a:pt x="1667256" y="2119883"/>
                </a:moveTo>
                <a:lnTo>
                  <a:pt x="1641348" y="2101596"/>
                </a:lnTo>
                <a:lnTo>
                  <a:pt x="1598676" y="2069592"/>
                </a:lnTo>
                <a:lnTo>
                  <a:pt x="1575816" y="2051303"/>
                </a:lnTo>
                <a:lnTo>
                  <a:pt x="1598676" y="2022348"/>
                </a:lnTo>
                <a:lnTo>
                  <a:pt x="1621536" y="2039112"/>
                </a:lnTo>
                <a:lnTo>
                  <a:pt x="1664208" y="2071116"/>
                </a:lnTo>
                <a:lnTo>
                  <a:pt x="1690116" y="2089403"/>
                </a:lnTo>
                <a:lnTo>
                  <a:pt x="1667256" y="2119883"/>
                </a:lnTo>
                <a:close/>
              </a:path>
              <a:path w="2255520" h="2510154">
                <a:moveTo>
                  <a:pt x="1789176" y="2211324"/>
                </a:moveTo>
                <a:lnTo>
                  <a:pt x="1783080" y="2206751"/>
                </a:lnTo>
                <a:lnTo>
                  <a:pt x="1763267" y="2191512"/>
                </a:lnTo>
                <a:lnTo>
                  <a:pt x="1741932" y="2174748"/>
                </a:lnTo>
                <a:lnTo>
                  <a:pt x="1723644" y="2159508"/>
                </a:lnTo>
                <a:lnTo>
                  <a:pt x="1699260" y="2142744"/>
                </a:lnTo>
                <a:lnTo>
                  <a:pt x="1720596" y="2110740"/>
                </a:lnTo>
                <a:lnTo>
                  <a:pt x="1744980" y="2129028"/>
                </a:lnTo>
                <a:lnTo>
                  <a:pt x="1766316" y="2145792"/>
                </a:lnTo>
                <a:lnTo>
                  <a:pt x="1786128" y="2162556"/>
                </a:lnTo>
                <a:lnTo>
                  <a:pt x="1807464" y="2177796"/>
                </a:lnTo>
                <a:lnTo>
                  <a:pt x="1812036" y="2180844"/>
                </a:lnTo>
                <a:lnTo>
                  <a:pt x="1789176" y="2211324"/>
                </a:lnTo>
                <a:close/>
              </a:path>
              <a:path w="2255520" h="2510154">
                <a:moveTo>
                  <a:pt x="1917192" y="2298192"/>
                </a:moveTo>
                <a:lnTo>
                  <a:pt x="1909572" y="2293619"/>
                </a:lnTo>
                <a:lnTo>
                  <a:pt x="1895856" y="2284476"/>
                </a:lnTo>
                <a:lnTo>
                  <a:pt x="1879092" y="2273808"/>
                </a:lnTo>
                <a:lnTo>
                  <a:pt x="1862328" y="2261616"/>
                </a:lnTo>
                <a:lnTo>
                  <a:pt x="1844040" y="2249424"/>
                </a:lnTo>
                <a:lnTo>
                  <a:pt x="1824228" y="2237232"/>
                </a:lnTo>
                <a:lnTo>
                  <a:pt x="1821180" y="2234183"/>
                </a:lnTo>
                <a:lnTo>
                  <a:pt x="1842516" y="2202180"/>
                </a:lnTo>
                <a:lnTo>
                  <a:pt x="1845564" y="2205228"/>
                </a:lnTo>
                <a:lnTo>
                  <a:pt x="1865376" y="2218944"/>
                </a:lnTo>
                <a:lnTo>
                  <a:pt x="1883664" y="2231135"/>
                </a:lnTo>
                <a:lnTo>
                  <a:pt x="1900428" y="2241803"/>
                </a:lnTo>
                <a:lnTo>
                  <a:pt x="1915667" y="2252472"/>
                </a:lnTo>
                <a:lnTo>
                  <a:pt x="1929383" y="2261616"/>
                </a:lnTo>
                <a:lnTo>
                  <a:pt x="1937004" y="2264664"/>
                </a:lnTo>
                <a:lnTo>
                  <a:pt x="1917192" y="2298192"/>
                </a:lnTo>
                <a:close/>
              </a:path>
              <a:path w="2255520" h="2510154">
                <a:moveTo>
                  <a:pt x="2043683" y="2380488"/>
                </a:moveTo>
                <a:lnTo>
                  <a:pt x="2036064" y="2375916"/>
                </a:lnTo>
                <a:lnTo>
                  <a:pt x="2014728" y="2362200"/>
                </a:lnTo>
                <a:lnTo>
                  <a:pt x="2004060" y="2354580"/>
                </a:lnTo>
                <a:lnTo>
                  <a:pt x="1976628" y="2336292"/>
                </a:lnTo>
                <a:lnTo>
                  <a:pt x="1969008" y="2331719"/>
                </a:lnTo>
                <a:lnTo>
                  <a:pt x="1962912" y="2327148"/>
                </a:lnTo>
                <a:lnTo>
                  <a:pt x="1956816" y="2324100"/>
                </a:lnTo>
                <a:lnTo>
                  <a:pt x="1953767" y="2321051"/>
                </a:lnTo>
                <a:lnTo>
                  <a:pt x="1950720" y="2319528"/>
                </a:lnTo>
                <a:lnTo>
                  <a:pt x="1949196" y="2318003"/>
                </a:lnTo>
                <a:lnTo>
                  <a:pt x="1948460" y="2316900"/>
                </a:lnTo>
                <a:lnTo>
                  <a:pt x="1970532" y="2286000"/>
                </a:lnTo>
                <a:lnTo>
                  <a:pt x="1973580" y="2289048"/>
                </a:lnTo>
                <a:lnTo>
                  <a:pt x="1979676" y="2296667"/>
                </a:lnTo>
                <a:lnTo>
                  <a:pt x="1986279" y="2296667"/>
                </a:lnTo>
                <a:lnTo>
                  <a:pt x="1990344" y="2299716"/>
                </a:lnTo>
                <a:lnTo>
                  <a:pt x="1997964" y="2304288"/>
                </a:lnTo>
                <a:lnTo>
                  <a:pt x="2005583" y="2310383"/>
                </a:lnTo>
                <a:lnTo>
                  <a:pt x="2014728" y="2316480"/>
                </a:lnTo>
                <a:lnTo>
                  <a:pt x="2025396" y="2322576"/>
                </a:lnTo>
                <a:lnTo>
                  <a:pt x="2036064" y="2330196"/>
                </a:lnTo>
                <a:lnTo>
                  <a:pt x="2057400" y="2343912"/>
                </a:lnTo>
                <a:lnTo>
                  <a:pt x="2065020" y="2348483"/>
                </a:lnTo>
                <a:lnTo>
                  <a:pt x="2043683" y="2380488"/>
                </a:lnTo>
                <a:close/>
              </a:path>
              <a:path w="2255520" h="2510154">
                <a:moveTo>
                  <a:pt x="1979676" y="2296667"/>
                </a:moveTo>
                <a:lnTo>
                  <a:pt x="1973580" y="2289048"/>
                </a:lnTo>
                <a:lnTo>
                  <a:pt x="1979676" y="2295144"/>
                </a:lnTo>
                <a:lnTo>
                  <a:pt x="1979676" y="2296667"/>
                </a:lnTo>
                <a:close/>
              </a:path>
              <a:path w="2255520" h="2510154">
                <a:moveTo>
                  <a:pt x="1986279" y="2296667"/>
                </a:moveTo>
                <a:lnTo>
                  <a:pt x="1979676" y="2296667"/>
                </a:lnTo>
                <a:lnTo>
                  <a:pt x="1979676" y="2295144"/>
                </a:lnTo>
                <a:lnTo>
                  <a:pt x="1973580" y="2289048"/>
                </a:lnTo>
                <a:lnTo>
                  <a:pt x="1978151" y="2292096"/>
                </a:lnTo>
                <a:lnTo>
                  <a:pt x="1984248" y="2295144"/>
                </a:lnTo>
                <a:lnTo>
                  <a:pt x="1986279" y="2296667"/>
                </a:lnTo>
                <a:close/>
              </a:path>
              <a:path w="2255520" h="2510154">
                <a:moveTo>
                  <a:pt x="1948307" y="2317115"/>
                </a:moveTo>
                <a:lnTo>
                  <a:pt x="1947672" y="2316480"/>
                </a:lnTo>
                <a:lnTo>
                  <a:pt x="1946148" y="2313432"/>
                </a:lnTo>
                <a:lnTo>
                  <a:pt x="1948460" y="2316900"/>
                </a:lnTo>
                <a:lnTo>
                  <a:pt x="1948307" y="2317115"/>
                </a:lnTo>
                <a:close/>
              </a:path>
              <a:path w="2255520" h="2510154">
                <a:moveTo>
                  <a:pt x="1949196" y="2318003"/>
                </a:moveTo>
                <a:lnTo>
                  <a:pt x="1948307" y="2317115"/>
                </a:lnTo>
                <a:lnTo>
                  <a:pt x="1948460" y="2316900"/>
                </a:lnTo>
                <a:lnTo>
                  <a:pt x="1949196" y="2318003"/>
                </a:lnTo>
                <a:close/>
              </a:path>
              <a:path w="2255520" h="2510154">
                <a:moveTo>
                  <a:pt x="1949196" y="2318003"/>
                </a:moveTo>
                <a:lnTo>
                  <a:pt x="1947672" y="2318003"/>
                </a:lnTo>
                <a:lnTo>
                  <a:pt x="1948307" y="2317115"/>
                </a:lnTo>
                <a:lnTo>
                  <a:pt x="1949196" y="2318003"/>
                </a:lnTo>
                <a:close/>
              </a:path>
              <a:path w="2255520" h="2510154">
                <a:moveTo>
                  <a:pt x="2171700" y="2464308"/>
                </a:moveTo>
                <a:lnTo>
                  <a:pt x="2168651" y="2462783"/>
                </a:lnTo>
                <a:lnTo>
                  <a:pt x="2157983" y="2455164"/>
                </a:lnTo>
                <a:lnTo>
                  <a:pt x="2109216" y="2424683"/>
                </a:lnTo>
                <a:lnTo>
                  <a:pt x="2084832" y="2407919"/>
                </a:lnTo>
                <a:lnTo>
                  <a:pt x="2075688" y="2401824"/>
                </a:lnTo>
                <a:lnTo>
                  <a:pt x="2097024" y="2369819"/>
                </a:lnTo>
                <a:lnTo>
                  <a:pt x="2106167" y="2375916"/>
                </a:lnTo>
                <a:lnTo>
                  <a:pt x="2154936" y="2409444"/>
                </a:lnTo>
                <a:lnTo>
                  <a:pt x="2177796" y="2424683"/>
                </a:lnTo>
                <a:lnTo>
                  <a:pt x="2189988" y="2430780"/>
                </a:lnTo>
                <a:lnTo>
                  <a:pt x="2191512" y="2432303"/>
                </a:lnTo>
                <a:lnTo>
                  <a:pt x="2171700" y="2464308"/>
                </a:lnTo>
                <a:close/>
              </a:path>
              <a:path w="2255520" h="2510154">
                <a:moveTo>
                  <a:pt x="2243328" y="2510028"/>
                </a:moveTo>
                <a:lnTo>
                  <a:pt x="2241804" y="2508503"/>
                </a:lnTo>
                <a:lnTo>
                  <a:pt x="2238756" y="2508503"/>
                </a:lnTo>
                <a:lnTo>
                  <a:pt x="2235708" y="2506980"/>
                </a:lnTo>
                <a:lnTo>
                  <a:pt x="2232660" y="2503932"/>
                </a:lnTo>
                <a:lnTo>
                  <a:pt x="2228088" y="2500883"/>
                </a:lnTo>
                <a:lnTo>
                  <a:pt x="2221992" y="2497835"/>
                </a:lnTo>
                <a:lnTo>
                  <a:pt x="2214372" y="2493264"/>
                </a:lnTo>
                <a:lnTo>
                  <a:pt x="2206751" y="2487167"/>
                </a:lnTo>
                <a:lnTo>
                  <a:pt x="2203704" y="2485644"/>
                </a:lnTo>
                <a:lnTo>
                  <a:pt x="2223516" y="2453640"/>
                </a:lnTo>
                <a:lnTo>
                  <a:pt x="2228088" y="2456688"/>
                </a:lnTo>
                <a:lnTo>
                  <a:pt x="2235708" y="2461260"/>
                </a:lnTo>
                <a:lnTo>
                  <a:pt x="2241804" y="2464308"/>
                </a:lnTo>
                <a:lnTo>
                  <a:pt x="2247900" y="2468880"/>
                </a:lnTo>
                <a:lnTo>
                  <a:pt x="2252472" y="2471928"/>
                </a:lnTo>
                <a:lnTo>
                  <a:pt x="2255520" y="2473451"/>
                </a:lnTo>
                <a:lnTo>
                  <a:pt x="2243328" y="2510028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7328" y="3124200"/>
            <a:ext cx="2075814" cy="1862455"/>
          </a:xfrm>
          <a:custGeom>
            <a:avLst/>
            <a:gdLst/>
            <a:ahLst/>
            <a:cxnLst/>
            <a:rect l="l" t="t" r="r" b="b"/>
            <a:pathLst>
              <a:path w="2075815" h="1862454">
                <a:moveTo>
                  <a:pt x="1988820" y="513587"/>
                </a:moveTo>
                <a:lnTo>
                  <a:pt x="85344" y="513587"/>
                </a:lnTo>
                <a:lnTo>
                  <a:pt x="52077" y="506658"/>
                </a:lnTo>
                <a:lnTo>
                  <a:pt x="24955" y="487870"/>
                </a:lnTo>
                <a:lnTo>
                  <a:pt x="6691" y="460224"/>
                </a:lnTo>
                <a:lnTo>
                  <a:pt x="0" y="426720"/>
                </a:lnTo>
                <a:lnTo>
                  <a:pt x="0" y="85344"/>
                </a:lnTo>
                <a:lnTo>
                  <a:pt x="6691" y="52077"/>
                </a:lnTo>
                <a:lnTo>
                  <a:pt x="24955" y="24955"/>
                </a:lnTo>
                <a:lnTo>
                  <a:pt x="52077" y="6691"/>
                </a:lnTo>
                <a:lnTo>
                  <a:pt x="85344" y="0"/>
                </a:lnTo>
                <a:lnTo>
                  <a:pt x="1988820" y="0"/>
                </a:lnTo>
                <a:lnTo>
                  <a:pt x="2022324" y="6691"/>
                </a:lnTo>
                <a:lnTo>
                  <a:pt x="2049970" y="24955"/>
                </a:lnTo>
                <a:lnTo>
                  <a:pt x="2068758" y="52077"/>
                </a:lnTo>
                <a:lnTo>
                  <a:pt x="2075687" y="85344"/>
                </a:lnTo>
                <a:lnTo>
                  <a:pt x="2075687" y="426720"/>
                </a:lnTo>
                <a:lnTo>
                  <a:pt x="2068758" y="460224"/>
                </a:lnTo>
                <a:lnTo>
                  <a:pt x="2049970" y="487870"/>
                </a:lnTo>
                <a:lnTo>
                  <a:pt x="2022324" y="506658"/>
                </a:lnTo>
                <a:lnTo>
                  <a:pt x="1988820" y="513587"/>
                </a:lnTo>
                <a:close/>
              </a:path>
              <a:path w="2075815" h="1862454">
                <a:moveTo>
                  <a:pt x="445008" y="1862327"/>
                </a:moveTo>
                <a:lnTo>
                  <a:pt x="345948" y="513587"/>
                </a:lnTo>
                <a:lnTo>
                  <a:pt x="864108" y="513587"/>
                </a:lnTo>
                <a:lnTo>
                  <a:pt x="445008" y="1862327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71232" y="3118103"/>
            <a:ext cx="2087880" cy="1902460"/>
          </a:xfrm>
          <a:custGeom>
            <a:avLst/>
            <a:gdLst/>
            <a:ahLst/>
            <a:cxnLst/>
            <a:rect l="l" t="t" r="r" b="b"/>
            <a:pathLst>
              <a:path w="2087879" h="1902460">
                <a:moveTo>
                  <a:pt x="346391" y="525779"/>
                </a:moveTo>
                <a:lnTo>
                  <a:pt x="91439" y="525779"/>
                </a:lnTo>
                <a:lnTo>
                  <a:pt x="82296" y="524255"/>
                </a:lnTo>
                <a:lnTo>
                  <a:pt x="73152" y="524255"/>
                </a:lnTo>
                <a:lnTo>
                  <a:pt x="33528" y="504444"/>
                </a:lnTo>
                <a:lnTo>
                  <a:pt x="7620" y="469391"/>
                </a:lnTo>
                <a:lnTo>
                  <a:pt x="4572" y="460248"/>
                </a:lnTo>
                <a:lnTo>
                  <a:pt x="1524" y="452627"/>
                </a:lnTo>
                <a:lnTo>
                  <a:pt x="0" y="4434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7620" y="56387"/>
                </a:lnTo>
                <a:lnTo>
                  <a:pt x="10668" y="47243"/>
                </a:lnTo>
                <a:lnTo>
                  <a:pt x="15240" y="39623"/>
                </a:lnTo>
                <a:lnTo>
                  <a:pt x="39624" y="15239"/>
                </a:lnTo>
                <a:lnTo>
                  <a:pt x="47244" y="10667"/>
                </a:lnTo>
                <a:lnTo>
                  <a:pt x="56387" y="7619"/>
                </a:lnTo>
                <a:lnTo>
                  <a:pt x="64008" y="4571"/>
                </a:lnTo>
                <a:lnTo>
                  <a:pt x="73152" y="1523"/>
                </a:lnTo>
                <a:lnTo>
                  <a:pt x="82296" y="0"/>
                </a:lnTo>
                <a:lnTo>
                  <a:pt x="2005583" y="0"/>
                </a:lnTo>
                <a:lnTo>
                  <a:pt x="2014728" y="1523"/>
                </a:lnTo>
                <a:lnTo>
                  <a:pt x="2022348" y="4571"/>
                </a:lnTo>
                <a:lnTo>
                  <a:pt x="2031491" y="7619"/>
                </a:lnTo>
                <a:lnTo>
                  <a:pt x="2039112" y="10667"/>
                </a:lnTo>
                <a:lnTo>
                  <a:pt x="2041652" y="12191"/>
                </a:lnTo>
                <a:lnTo>
                  <a:pt x="91439" y="12191"/>
                </a:lnTo>
                <a:lnTo>
                  <a:pt x="83820" y="13715"/>
                </a:lnTo>
                <a:lnTo>
                  <a:pt x="76200" y="13715"/>
                </a:lnTo>
                <a:lnTo>
                  <a:pt x="72389" y="15239"/>
                </a:lnTo>
                <a:lnTo>
                  <a:pt x="68580" y="15239"/>
                </a:lnTo>
                <a:lnTo>
                  <a:pt x="60960" y="18287"/>
                </a:lnTo>
                <a:lnTo>
                  <a:pt x="55880" y="21335"/>
                </a:lnTo>
                <a:lnTo>
                  <a:pt x="54864" y="21335"/>
                </a:lnTo>
                <a:lnTo>
                  <a:pt x="25908" y="47243"/>
                </a:lnTo>
                <a:lnTo>
                  <a:pt x="21336" y="54863"/>
                </a:lnTo>
                <a:lnTo>
                  <a:pt x="21945" y="54863"/>
                </a:lnTo>
                <a:lnTo>
                  <a:pt x="18288" y="60959"/>
                </a:lnTo>
                <a:lnTo>
                  <a:pt x="15240" y="68579"/>
                </a:lnTo>
                <a:lnTo>
                  <a:pt x="16764" y="68579"/>
                </a:lnTo>
                <a:lnTo>
                  <a:pt x="14325" y="74675"/>
                </a:lnTo>
                <a:lnTo>
                  <a:pt x="13716" y="74675"/>
                </a:lnTo>
                <a:lnTo>
                  <a:pt x="12192" y="83819"/>
                </a:lnTo>
                <a:lnTo>
                  <a:pt x="13716" y="83819"/>
                </a:lnTo>
                <a:lnTo>
                  <a:pt x="12192" y="91439"/>
                </a:lnTo>
                <a:lnTo>
                  <a:pt x="12192" y="434339"/>
                </a:lnTo>
                <a:lnTo>
                  <a:pt x="12446" y="434339"/>
                </a:lnTo>
                <a:lnTo>
                  <a:pt x="13716" y="441959"/>
                </a:lnTo>
                <a:lnTo>
                  <a:pt x="12192" y="441959"/>
                </a:lnTo>
                <a:lnTo>
                  <a:pt x="13716" y="449579"/>
                </a:lnTo>
                <a:lnTo>
                  <a:pt x="16764" y="457200"/>
                </a:lnTo>
                <a:lnTo>
                  <a:pt x="15240" y="457200"/>
                </a:lnTo>
                <a:lnTo>
                  <a:pt x="18288" y="464820"/>
                </a:lnTo>
                <a:lnTo>
                  <a:pt x="22859" y="470915"/>
                </a:lnTo>
                <a:lnTo>
                  <a:pt x="21336" y="470915"/>
                </a:lnTo>
                <a:lnTo>
                  <a:pt x="25908" y="478535"/>
                </a:lnTo>
                <a:lnTo>
                  <a:pt x="26822" y="478535"/>
                </a:lnTo>
                <a:lnTo>
                  <a:pt x="30480" y="484631"/>
                </a:lnTo>
                <a:lnTo>
                  <a:pt x="32004" y="484631"/>
                </a:lnTo>
                <a:lnTo>
                  <a:pt x="36576" y="489203"/>
                </a:lnTo>
                <a:lnTo>
                  <a:pt x="35052" y="489203"/>
                </a:lnTo>
                <a:lnTo>
                  <a:pt x="41148" y="495300"/>
                </a:lnTo>
                <a:lnTo>
                  <a:pt x="42672" y="495300"/>
                </a:lnTo>
                <a:lnTo>
                  <a:pt x="47244" y="499872"/>
                </a:lnTo>
                <a:lnTo>
                  <a:pt x="49783" y="499872"/>
                </a:lnTo>
                <a:lnTo>
                  <a:pt x="54864" y="502920"/>
                </a:lnTo>
                <a:lnTo>
                  <a:pt x="53339" y="502920"/>
                </a:lnTo>
                <a:lnTo>
                  <a:pt x="68580" y="509015"/>
                </a:lnTo>
                <a:lnTo>
                  <a:pt x="76200" y="510539"/>
                </a:lnTo>
                <a:lnTo>
                  <a:pt x="74676" y="510539"/>
                </a:lnTo>
                <a:lnTo>
                  <a:pt x="83820" y="512063"/>
                </a:lnTo>
                <a:lnTo>
                  <a:pt x="358139" y="512063"/>
                </a:lnTo>
                <a:lnTo>
                  <a:pt x="358696" y="519683"/>
                </a:lnTo>
                <a:lnTo>
                  <a:pt x="345948" y="519683"/>
                </a:lnTo>
                <a:lnTo>
                  <a:pt x="346391" y="525779"/>
                </a:lnTo>
                <a:close/>
              </a:path>
              <a:path w="2087879" h="1902460">
                <a:moveTo>
                  <a:pt x="2019300" y="16763"/>
                </a:moveTo>
                <a:lnTo>
                  <a:pt x="2011679" y="13715"/>
                </a:lnTo>
                <a:lnTo>
                  <a:pt x="2004059" y="13715"/>
                </a:lnTo>
                <a:lnTo>
                  <a:pt x="1994916" y="12191"/>
                </a:lnTo>
                <a:lnTo>
                  <a:pt x="2041652" y="12191"/>
                </a:lnTo>
                <a:lnTo>
                  <a:pt x="2046732" y="15239"/>
                </a:lnTo>
                <a:lnTo>
                  <a:pt x="2019300" y="15239"/>
                </a:lnTo>
                <a:lnTo>
                  <a:pt x="2019300" y="16763"/>
                </a:lnTo>
                <a:close/>
              </a:path>
              <a:path w="2087879" h="1902460">
                <a:moveTo>
                  <a:pt x="68580" y="16763"/>
                </a:moveTo>
                <a:lnTo>
                  <a:pt x="68580" y="15239"/>
                </a:lnTo>
                <a:lnTo>
                  <a:pt x="72389" y="15239"/>
                </a:lnTo>
                <a:lnTo>
                  <a:pt x="68580" y="16763"/>
                </a:lnTo>
                <a:close/>
              </a:path>
              <a:path w="2087879" h="1902460">
                <a:moveTo>
                  <a:pt x="2033016" y="22859"/>
                </a:moveTo>
                <a:lnTo>
                  <a:pt x="2026920" y="18287"/>
                </a:lnTo>
                <a:lnTo>
                  <a:pt x="2019300" y="15239"/>
                </a:lnTo>
                <a:lnTo>
                  <a:pt x="2046732" y="15239"/>
                </a:lnTo>
                <a:lnTo>
                  <a:pt x="2054351" y="21335"/>
                </a:lnTo>
                <a:lnTo>
                  <a:pt x="2033016" y="21335"/>
                </a:lnTo>
                <a:lnTo>
                  <a:pt x="2033016" y="22859"/>
                </a:lnTo>
                <a:close/>
              </a:path>
              <a:path w="2087879" h="1902460">
                <a:moveTo>
                  <a:pt x="53339" y="22859"/>
                </a:moveTo>
                <a:lnTo>
                  <a:pt x="54864" y="21335"/>
                </a:lnTo>
                <a:lnTo>
                  <a:pt x="55880" y="21335"/>
                </a:lnTo>
                <a:lnTo>
                  <a:pt x="53339" y="22859"/>
                </a:lnTo>
                <a:close/>
              </a:path>
              <a:path w="2087879" h="1902460">
                <a:moveTo>
                  <a:pt x="2051304" y="36575"/>
                </a:moveTo>
                <a:lnTo>
                  <a:pt x="2045208" y="30479"/>
                </a:lnTo>
                <a:lnTo>
                  <a:pt x="2046732" y="30479"/>
                </a:lnTo>
                <a:lnTo>
                  <a:pt x="2039112" y="25907"/>
                </a:lnTo>
                <a:lnTo>
                  <a:pt x="2040636" y="25907"/>
                </a:lnTo>
                <a:lnTo>
                  <a:pt x="2033016" y="21335"/>
                </a:lnTo>
                <a:lnTo>
                  <a:pt x="2054351" y="21335"/>
                </a:lnTo>
                <a:lnTo>
                  <a:pt x="2066544" y="33527"/>
                </a:lnTo>
                <a:lnTo>
                  <a:pt x="2067687" y="35051"/>
                </a:lnTo>
                <a:lnTo>
                  <a:pt x="2051304" y="35051"/>
                </a:lnTo>
                <a:lnTo>
                  <a:pt x="2051304" y="36575"/>
                </a:lnTo>
                <a:close/>
              </a:path>
              <a:path w="2087879" h="1902460">
                <a:moveTo>
                  <a:pt x="2065020" y="54863"/>
                </a:moveTo>
                <a:lnTo>
                  <a:pt x="2060448" y="47243"/>
                </a:lnTo>
                <a:lnTo>
                  <a:pt x="2061971" y="47243"/>
                </a:lnTo>
                <a:lnTo>
                  <a:pt x="2055875" y="41147"/>
                </a:lnTo>
                <a:lnTo>
                  <a:pt x="2057400" y="41147"/>
                </a:lnTo>
                <a:lnTo>
                  <a:pt x="2051304" y="35051"/>
                </a:lnTo>
                <a:lnTo>
                  <a:pt x="2067687" y="35051"/>
                </a:lnTo>
                <a:lnTo>
                  <a:pt x="2071116" y="39623"/>
                </a:lnTo>
                <a:lnTo>
                  <a:pt x="2075687" y="47243"/>
                </a:lnTo>
                <a:lnTo>
                  <a:pt x="2078735" y="53339"/>
                </a:lnTo>
                <a:lnTo>
                  <a:pt x="2065020" y="53339"/>
                </a:lnTo>
                <a:lnTo>
                  <a:pt x="2065020" y="54863"/>
                </a:lnTo>
                <a:close/>
              </a:path>
              <a:path w="2087879" h="1902460">
                <a:moveTo>
                  <a:pt x="21945" y="54863"/>
                </a:moveTo>
                <a:lnTo>
                  <a:pt x="21336" y="54863"/>
                </a:lnTo>
                <a:lnTo>
                  <a:pt x="22859" y="53339"/>
                </a:lnTo>
                <a:lnTo>
                  <a:pt x="21945" y="54863"/>
                </a:lnTo>
                <a:close/>
              </a:path>
              <a:path w="2087879" h="1902460">
                <a:moveTo>
                  <a:pt x="2072640" y="76199"/>
                </a:moveTo>
                <a:lnTo>
                  <a:pt x="2071116" y="68579"/>
                </a:lnTo>
                <a:lnTo>
                  <a:pt x="2065020" y="53339"/>
                </a:lnTo>
                <a:lnTo>
                  <a:pt x="2078735" y="53339"/>
                </a:lnTo>
                <a:lnTo>
                  <a:pt x="2080259" y="56387"/>
                </a:lnTo>
                <a:lnTo>
                  <a:pt x="2083308" y="64007"/>
                </a:lnTo>
                <a:lnTo>
                  <a:pt x="2086355" y="73151"/>
                </a:lnTo>
                <a:lnTo>
                  <a:pt x="2086355" y="74675"/>
                </a:lnTo>
                <a:lnTo>
                  <a:pt x="2072640" y="74675"/>
                </a:lnTo>
                <a:lnTo>
                  <a:pt x="2072640" y="76199"/>
                </a:lnTo>
                <a:close/>
              </a:path>
              <a:path w="2087879" h="1902460">
                <a:moveTo>
                  <a:pt x="13716" y="76199"/>
                </a:moveTo>
                <a:lnTo>
                  <a:pt x="13716" y="74675"/>
                </a:lnTo>
                <a:lnTo>
                  <a:pt x="14325" y="74675"/>
                </a:lnTo>
                <a:lnTo>
                  <a:pt x="13716" y="76199"/>
                </a:lnTo>
                <a:close/>
              </a:path>
              <a:path w="2087879" h="1902460">
                <a:moveTo>
                  <a:pt x="2060448" y="478535"/>
                </a:moveTo>
                <a:lnTo>
                  <a:pt x="2065020" y="470915"/>
                </a:lnTo>
                <a:lnTo>
                  <a:pt x="2068067" y="464820"/>
                </a:lnTo>
                <a:lnTo>
                  <a:pt x="2071116" y="457200"/>
                </a:lnTo>
                <a:lnTo>
                  <a:pt x="2074163" y="441959"/>
                </a:lnTo>
                <a:lnTo>
                  <a:pt x="2074163" y="83819"/>
                </a:lnTo>
                <a:lnTo>
                  <a:pt x="2072640" y="74675"/>
                </a:lnTo>
                <a:lnTo>
                  <a:pt x="2086355" y="74675"/>
                </a:lnTo>
                <a:lnTo>
                  <a:pt x="2086355" y="82295"/>
                </a:lnTo>
                <a:lnTo>
                  <a:pt x="2087879" y="91439"/>
                </a:lnTo>
                <a:lnTo>
                  <a:pt x="2087879" y="434339"/>
                </a:lnTo>
                <a:lnTo>
                  <a:pt x="2086355" y="443483"/>
                </a:lnTo>
                <a:lnTo>
                  <a:pt x="2086355" y="452627"/>
                </a:lnTo>
                <a:lnTo>
                  <a:pt x="2083308" y="460248"/>
                </a:lnTo>
                <a:lnTo>
                  <a:pt x="2080259" y="469391"/>
                </a:lnTo>
                <a:lnTo>
                  <a:pt x="2075687" y="477011"/>
                </a:lnTo>
                <a:lnTo>
                  <a:pt x="2061971" y="477011"/>
                </a:lnTo>
                <a:lnTo>
                  <a:pt x="2060448" y="478535"/>
                </a:lnTo>
                <a:close/>
              </a:path>
              <a:path w="2087879" h="1902460">
                <a:moveTo>
                  <a:pt x="12446" y="434339"/>
                </a:moveTo>
                <a:lnTo>
                  <a:pt x="12192" y="434339"/>
                </a:lnTo>
                <a:lnTo>
                  <a:pt x="12192" y="432815"/>
                </a:lnTo>
                <a:lnTo>
                  <a:pt x="12446" y="434339"/>
                </a:lnTo>
                <a:close/>
              </a:path>
              <a:path w="2087879" h="1902460">
                <a:moveTo>
                  <a:pt x="26822" y="478535"/>
                </a:moveTo>
                <a:lnTo>
                  <a:pt x="25908" y="478535"/>
                </a:lnTo>
                <a:lnTo>
                  <a:pt x="25908" y="477011"/>
                </a:lnTo>
                <a:lnTo>
                  <a:pt x="26822" y="478535"/>
                </a:lnTo>
                <a:close/>
              </a:path>
              <a:path w="2087879" h="1902460">
                <a:moveTo>
                  <a:pt x="2055875" y="484631"/>
                </a:moveTo>
                <a:lnTo>
                  <a:pt x="2061971" y="477011"/>
                </a:lnTo>
                <a:lnTo>
                  <a:pt x="2075687" y="477011"/>
                </a:lnTo>
                <a:lnTo>
                  <a:pt x="2072030" y="483107"/>
                </a:lnTo>
                <a:lnTo>
                  <a:pt x="2057400" y="483107"/>
                </a:lnTo>
                <a:lnTo>
                  <a:pt x="2055875" y="484631"/>
                </a:lnTo>
                <a:close/>
              </a:path>
              <a:path w="2087879" h="1902460">
                <a:moveTo>
                  <a:pt x="32004" y="484631"/>
                </a:moveTo>
                <a:lnTo>
                  <a:pt x="30480" y="484631"/>
                </a:lnTo>
                <a:lnTo>
                  <a:pt x="30480" y="483107"/>
                </a:lnTo>
                <a:lnTo>
                  <a:pt x="32004" y="484631"/>
                </a:lnTo>
                <a:close/>
              </a:path>
              <a:path w="2087879" h="1902460">
                <a:moveTo>
                  <a:pt x="2063496" y="495300"/>
                </a:moveTo>
                <a:lnTo>
                  <a:pt x="2045208" y="495300"/>
                </a:lnTo>
                <a:lnTo>
                  <a:pt x="2046732" y="493776"/>
                </a:lnTo>
                <a:lnTo>
                  <a:pt x="2057400" y="483107"/>
                </a:lnTo>
                <a:lnTo>
                  <a:pt x="2072030" y="483107"/>
                </a:lnTo>
                <a:lnTo>
                  <a:pt x="2066544" y="492252"/>
                </a:lnTo>
                <a:lnTo>
                  <a:pt x="2063496" y="495300"/>
                </a:lnTo>
                <a:close/>
              </a:path>
              <a:path w="2087879" h="1902460">
                <a:moveTo>
                  <a:pt x="42672" y="495300"/>
                </a:moveTo>
                <a:lnTo>
                  <a:pt x="41148" y="495300"/>
                </a:lnTo>
                <a:lnTo>
                  <a:pt x="41148" y="493776"/>
                </a:lnTo>
                <a:lnTo>
                  <a:pt x="42672" y="495300"/>
                </a:lnTo>
                <a:close/>
              </a:path>
              <a:path w="2087879" h="1902460">
                <a:moveTo>
                  <a:pt x="2046731" y="493776"/>
                </a:moveTo>
                <a:close/>
              </a:path>
              <a:path w="2087879" h="1902460">
                <a:moveTo>
                  <a:pt x="2058923" y="499872"/>
                </a:moveTo>
                <a:lnTo>
                  <a:pt x="2039112" y="499872"/>
                </a:lnTo>
                <a:lnTo>
                  <a:pt x="2046731" y="493776"/>
                </a:lnTo>
                <a:lnTo>
                  <a:pt x="2045208" y="495300"/>
                </a:lnTo>
                <a:lnTo>
                  <a:pt x="2063496" y="495300"/>
                </a:lnTo>
                <a:lnTo>
                  <a:pt x="2058923" y="499872"/>
                </a:lnTo>
                <a:close/>
              </a:path>
              <a:path w="2087879" h="1902460">
                <a:moveTo>
                  <a:pt x="49783" y="499872"/>
                </a:moveTo>
                <a:lnTo>
                  <a:pt x="47244" y="499872"/>
                </a:lnTo>
                <a:lnTo>
                  <a:pt x="47244" y="498348"/>
                </a:lnTo>
                <a:lnTo>
                  <a:pt x="49783" y="499872"/>
                </a:lnTo>
                <a:close/>
              </a:path>
              <a:path w="2087879" h="1902460">
                <a:moveTo>
                  <a:pt x="457155" y="1867819"/>
                </a:moveTo>
                <a:lnTo>
                  <a:pt x="454788" y="1835398"/>
                </a:lnTo>
                <a:lnTo>
                  <a:pt x="865631" y="512063"/>
                </a:lnTo>
                <a:lnTo>
                  <a:pt x="2004059" y="512063"/>
                </a:lnTo>
                <a:lnTo>
                  <a:pt x="2019300" y="509015"/>
                </a:lnTo>
                <a:lnTo>
                  <a:pt x="2026920" y="505967"/>
                </a:lnTo>
                <a:lnTo>
                  <a:pt x="2033016" y="502920"/>
                </a:lnTo>
                <a:lnTo>
                  <a:pt x="2040636" y="498348"/>
                </a:lnTo>
                <a:lnTo>
                  <a:pt x="2039112" y="499872"/>
                </a:lnTo>
                <a:lnTo>
                  <a:pt x="2058923" y="499872"/>
                </a:lnTo>
                <a:lnTo>
                  <a:pt x="2054351" y="504444"/>
                </a:lnTo>
                <a:lnTo>
                  <a:pt x="2031491" y="518159"/>
                </a:lnTo>
                <a:lnTo>
                  <a:pt x="2022348" y="521207"/>
                </a:lnTo>
                <a:lnTo>
                  <a:pt x="876300" y="521207"/>
                </a:lnTo>
                <a:lnTo>
                  <a:pt x="870204" y="525779"/>
                </a:lnTo>
                <a:lnTo>
                  <a:pt x="874876" y="525779"/>
                </a:lnTo>
                <a:lnTo>
                  <a:pt x="457155" y="1867819"/>
                </a:lnTo>
                <a:close/>
              </a:path>
              <a:path w="2087879" h="1902460">
                <a:moveTo>
                  <a:pt x="446532" y="1901952"/>
                </a:moveTo>
                <a:lnTo>
                  <a:pt x="345948" y="519683"/>
                </a:lnTo>
                <a:lnTo>
                  <a:pt x="352043" y="525779"/>
                </a:lnTo>
                <a:lnTo>
                  <a:pt x="359141" y="525779"/>
                </a:lnTo>
                <a:lnTo>
                  <a:pt x="454788" y="1835398"/>
                </a:lnTo>
                <a:lnTo>
                  <a:pt x="445008" y="1866899"/>
                </a:lnTo>
                <a:lnTo>
                  <a:pt x="456976" y="1868396"/>
                </a:lnTo>
                <a:lnTo>
                  <a:pt x="446532" y="1901952"/>
                </a:lnTo>
                <a:close/>
              </a:path>
              <a:path w="2087879" h="1902460">
                <a:moveTo>
                  <a:pt x="359141" y="525779"/>
                </a:moveTo>
                <a:lnTo>
                  <a:pt x="352043" y="525779"/>
                </a:lnTo>
                <a:lnTo>
                  <a:pt x="345948" y="519683"/>
                </a:lnTo>
                <a:lnTo>
                  <a:pt x="358696" y="519683"/>
                </a:lnTo>
                <a:lnTo>
                  <a:pt x="359141" y="525779"/>
                </a:lnTo>
                <a:close/>
              </a:path>
              <a:path w="2087879" h="1902460">
                <a:moveTo>
                  <a:pt x="874876" y="525779"/>
                </a:moveTo>
                <a:lnTo>
                  <a:pt x="870204" y="525779"/>
                </a:lnTo>
                <a:lnTo>
                  <a:pt x="876300" y="521207"/>
                </a:lnTo>
                <a:lnTo>
                  <a:pt x="874876" y="525779"/>
                </a:lnTo>
                <a:close/>
              </a:path>
              <a:path w="2087879" h="1902460">
                <a:moveTo>
                  <a:pt x="1996440" y="525779"/>
                </a:moveTo>
                <a:lnTo>
                  <a:pt x="874876" y="525779"/>
                </a:lnTo>
                <a:lnTo>
                  <a:pt x="876300" y="521207"/>
                </a:lnTo>
                <a:lnTo>
                  <a:pt x="2022348" y="521207"/>
                </a:lnTo>
                <a:lnTo>
                  <a:pt x="2014728" y="524255"/>
                </a:lnTo>
                <a:lnTo>
                  <a:pt x="2005583" y="524255"/>
                </a:lnTo>
                <a:lnTo>
                  <a:pt x="1996440" y="525779"/>
                </a:lnTo>
                <a:close/>
              </a:path>
              <a:path w="2087879" h="1902460">
                <a:moveTo>
                  <a:pt x="456976" y="1868396"/>
                </a:moveTo>
                <a:lnTo>
                  <a:pt x="445008" y="1866899"/>
                </a:lnTo>
                <a:lnTo>
                  <a:pt x="454788" y="1835398"/>
                </a:lnTo>
                <a:lnTo>
                  <a:pt x="457155" y="1867819"/>
                </a:lnTo>
                <a:lnTo>
                  <a:pt x="456976" y="1868396"/>
                </a:lnTo>
                <a:close/>
              </a:path>
              <a:path w="2087879" h="1902460">
                <a:moveTo>
                  <a:pt x="457200" y="1868423"/>
                </a:moveTo>
                <a:lnTo>
                  <a:pt x="456976" y="1868396"/>
                </a:lnTo>
                <a:lnTo>
                  <a:pt x="457155" y="1867819"/>
                </a:lnTo>
                <a:lnTo>
                  <a:pt x="457200" y="1868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80503" y="3186698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过损耗区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02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226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750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274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798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322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84620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7019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89419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41819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94219" y="412013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617006" y="3654498"/>
            <a:ext cx="48133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195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dirty="0" sz="1600" spc="8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73261" y="57165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73261" y="58689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73261" y="60213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73261" y="61737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73261" y="63261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73261" y="64785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73261" y="663092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73261" y="67833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59767" y="6461661"/>
            <a:ext cx="108331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solidFill>
                  <a:srgbClr val="CC3300"/>
                </a:solidFill>
                <a:latin typeface="Times New Roman"/>
                <a:cs typeface="Times New Roman"/>
              </a:rPr>
              <a:t>V</a:t>
            </a:r>
            <a:r>
              <a:rPr dirty="0" sz="1600" spc="-1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dirty="0" sz="1600">
                <a:solidFill>
                  <a:srgbClr val="CC3300"/>
                </a:solidFill>
                <a:latin typeface="Times New Roman"/>
                <a:cs typeface="Times New Roman"/>
              </a:rPr>
              <a:t>B</a:t>
            </a:r>
            <a:r>
              <a:rPr dirty="0" sz="1600" spc="8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dirty="0" sz="1600" spc="-1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dirty="0" sz="1600" spc="8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45935" y="4128516"/>
            <a:ext cx="2253995" cy="217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61147" y="6291834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 h="0">
                <a:moveTo>
                  <a:pt x="0" y="0"/>
                </a:moveTo>
                <a:lnTo>
                  <a:pt x="9342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08647" y="6291833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 h="0">
                <a:moveTo>
                  <a:pt x="0" y="0"/>
                </a:moveTo>
                <a:lnTo>
                  <a:pt x="9342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42888" y="5696711"/>
            <a:ext cx="347980" cy="607060"/>
          </a:xfrm>
          <a:custGeom>
            <a:avLst/>
            <a:gdLst/>
            <a:ahLst/>
            <a:cxnLst/>
            <a:rect l="l" t="t" r="r" b="b"/>
            <a:pathLst>
              <a:path w="347979" h="607060">
                <a:moveTo>
                  <a:pt x="347472" y="605027"/>
                </a:moveTo>
                <a:lnTo>
                  <a:pt x="327660" y="605027"/>
                </a:lnTo>
                <a:lnTo>
                  <a:pt x="327660" y="586739"/>
                </a:lnTo>
                <a:lnTo>
                  <a:pt x="347472" y="586739"/>
                </a:lnTo>
                <a:lnTo>
                  <a:pt x="347472" y="605027"/>
                </a:lnTo>
                <a:close/>
              </a:path>
              <a:path w="347979" h="607060">
                <a:moveTo>
                  <a:pt x="309372" y="605027"/>
                </a:moveTo>
                <a:lnTo>
                  <a:pt x="289560" y="605027"/>
                </a:lnTo>
                <a:lnTo>
                  <a:pt x="289560" y="586739"/>
                </a:lnTo>
                <a:lnTo>
                  <a:pt x="309372" y="586739"/>
                </a:lnTo>
                <a:lnTo>
                  <a:pt x="309372" y="605027"/>
                </a:lnTo>
                <a:close/>
              </a:path>
              <a:path w="347979" h="607060">
                <a:moveTo>
                  <a:pt x="271272" y="605027"/>
                </a:moveTo>
                <a:lnTo>
                  <a:pt x="251460" y="605027"/>
                </a:lnTo>
                <a:lnTo>
                  <a:pt x="251460" y="586739"/>
                </a:lnTo>
                <a:lnTo>
                  <a:pt x="271272" y="586739"/>
                </a:lnTo>
                <a:lnTo>
                  <a:pt x="271272" y="605027"/>
                </a:lnTo>
                <a:close/>
              </a:path>
              <a:path w="347979" h="607060">
                <a:moveTo>
                  <a:pt x="233172" y="605027"/>
                </a:moveTo>
                <a:lnTo>
                  <a:pt x="213360" y="605027"/>
                </a:lnTo>
                <a:lnTo>
                  <a:pt x="213360" y="586739"/>
                </a:lnTo>
                <a:lnTo>
                  <a:pt x="233172" y="586739"/>
                </a:lnTo>
                <a:lnTo>
                  <a:pt x="233172" y="605027"/>
                </a:lnTo>
                <a:close/>
              </a:path>
              <a:path w="347979" h="607060">
                <a:moveTo>
                  <a:pt x="195072" y="605027"/>
                </a:moveTo>
                <a:lnTo>
                  <a:pt x="175260" y="605027"/>
                </a:lnTo>
                <a:lnTo>
                  <a:pt x="175260" y="586739"/>
                </a:lnTo>
                <a:lnTo>
                  <a:pt x="195072" y="586739"/>
                </a:lnTo>
                <a:lnTo>
                  <a:pt x="195072" y="605027"/>
                </a:lnTo>
                <a:close/>
              </a:path>
              <a:path w="347979" h="607060">
                <a:moveTo>
                  <a:pt x="156972" y="605027"/>
                </a:moveTo>
                <a:lnTo>
                  <a:pt x="137160" y="605027"/>
                </a:lnTo>
                <a:lnTo>
                  <a:pt x="137160" y="586739"/>
                </a:lnTo>
                <a:lnTo>
                  <a:pt x="156972" y="586739"/>
                </a:lnTo>
                <a:lnTo>
                  <a:pt x="156972" y="605027"/>
                </a:lnTo>
                <a:close/>
              </a:path>
              <a:path w="347979" h="607060">
                <a:moveTo>
                  <a:pt x="118872" y="605027"/>
                </a:moveTo>
                <a:lnTo>
                  <a:pt x="99060" y="605027"/>
                </a:lnTo>
                <a:lnTo>
                  <a:pt x="99060" y="586739"/>
                </a:lnTo>
                <a:lnTo>
                  <a:pt x="118872" y="586739"/>
                </a:lnTo>
                <a:lnTo>
                  <a:pt x="118872" y="605027"/>
                </a:lnTo>
                <a:close/>
              </a:path>
              <a:path w="347979" h="607060">
                <a:moveTo>
                  <a:pt x="80772" y="605027"/>
                </a:moveTo>
                <a:lnTo>
                  <a:pt x="60960" y="605027"/>
                </a:lnTo>
                <a:lnTo>
                  <a:pt x="60960" y="586739"/>
                </a:lnTo>
                <a:lnTo>
                  <a:pt x="80772" y="586739"/>
                </a:lnTo>
                <a:lnTo>
                  <a:pt x="80772" y="605027"/>
                </a:lnTo>
                <a:close/>
              </a:path>
              <a:path w="347979" h="607060">
                <a:moveTo>
                  <a:pt x="42672" y="606551"/>
                </a:moveTo>
                <a:lnTo>
                  <a:pt x="22859" y="606551"/>
                </a:lnTo>
                <a:lnTo>
                  <a:pt x="22859" y="586739"/>
                </a:lnTo>
                <a:lnTo>
                  <a:pt x="42672" y="586739"/>
                </a:lnTo>
                <a:lnTo>
                  <a:pt x="42672" y="606551"/>
                </a:lnTo>
                <a:close/>
              </a:path>
              <a:path w="347979" h="607060">
                <a:moveTo>
                  <a:pt x="19811" y="589787"/>
                </a:moveTo>
                <a:lnTo>
                  <a:pt x="1524" y="589787"/>
                </a:lnTo>
                <a:lnTo>
                  <a:pt x="1524" y="571499"/>
                </a:lnTo>
                <a:lnTo>
                  <a:pt x="19811" y="571499"/>
                </a:lnTo>
                <a:lnTo>
                  <a:pt x="19811" y="589787"/>
                </a:lnTo>
                <a:close/>
              </a:path>
              <a:path w="347979" h="607060">
                <a:moveTo>
                  <a:pt x="19811" y="551687"/>
                </a:moveTo>
                <a:lnTo>
                  <a:pt x="1524" y="551687"/>
                </a:lnTo>
                <a:lnTo>
                  <a:pt x="1524" y="533399"/>
                </a:lnTo>
                <a:lnTo>
                  <a:pt x="19811" y="533399"/>
                </a:lnTo>
                <a:lnTo>
                  <a:pt x="19811" y="551687"/>
                </a:lnTo>
                <a:close/>
              </a:path>
              <a:path w="347979" h="607060">
                <a:moveTo>
                  <a:pt x="19811" y="513587"/>
                </a:moveTo>
                <a:lnTo>
                  <a:pt x="1524" y="513587"/>
                </a:lnTo>
                <a:lnTo>
                  <a:pt x="1524" y="495299"/>
                </a:lnTo>
                <a:lnTo>
                  <a:pt x="19811" y="495299"/>
                </a:lnTo>
                <a:lnTo>
                  <a:pt x="19811" y="513587"/>
                </a:lnTo>
                <a:close/>
              </a:path>
              <a:path w="347979" h="607060">
                <a:moveTo>
                  <a:pt x="19811" y="475487"/>
                </a:moveTo>
                <a:lnTo>
                  <a:pt x="1524" y="475487"/>
                </a:lnTo>
                <a:lnTo>
                  <a:pt x="1524" y="457199"/>
                </a:lnTo>
                <a:lnTo>
                  <a:pt x="19811" y="457199"/>
                </a:lnTo>
                <a:lnTo>
                  <a:pt x="19811" y="475487"/>
                </a:lnTo>
                <a:close/>
              </a:path>
              <a:path w="347979" h="607060">
                <a:moveTo>
                  <a:pt x="19811" y="437387"/>
                </a:moveTo>
                <a:lnTo>
                  <a:pt x="1524" y="437387"/>
                </a:lnTo>
                <a:lnTo>
                  <a:pt x="1524" y="419099"/>
                </a:lnTo>
                <a:lnTo>
                  <a:pt x="19811" y="419099"/>
                </a:lnTo>
                <a:lnTo>
                  <a:pt x="19811" y="437387"/>
                </a:lnTo>
                <a:close/>
              </a:path>
              <a:path w="347979" h="607060">
                <a:moveTo>
                  <a:pt x="19811" y="399287"/>
                </a:moveTo>
                <a:lnTo>
                  <a:pt x="1524" y="399287"/>
                </a:lnTo>
                <a:lnTo>
                  <a:pt x="1524" y="380999"/>
                </a:lnTo>
                <a:lnTo>
                  <a:pt x="19811" y="380999"/>
                </a:lnTo>
                <a:lnTo>
                  <a:pt x="19811" y="399287"/>
                </a:lnTo>
                <a:close/>
              </a:path>
              <a:path w="347979" h="607060">
                <a:moveTo>
                  <a:pt x="19811" y="361187"/>
                </a:moveTo>
                <a:lnTo>
                  <a:pt x="1524" y="361187"/>
                </a:lnTo>
                <a:lnTo>
                  <a:pt x="1524" y="342899"/>
                </a:lnTo>
                <a:lnTo>
                  <a:pt x="19811" y="342899"/>
                </a:lnTo>
                <a:lnTo>
                  <a:pt x="19811" y="361187"/>
                </a:lnTo>
                <a:close/>
              </a:path>
              <a:path w="347979" h="607060">
                <a:moveTo>
                  <a:pt x="19811" y="323087"/>
                </a:moveTo>
                <a:lnTo>
                  <a:pt x="1524" y="323087"/>
                </a:lnTo>
                <a:lnTo>
                  <a:pt x="0" y="304799"/>
                </a:lnTo>
                <a:lnTo>
                  <a:pt x="19811" y="304799"/>
                </a:lnTo>
                <a:lnTo>
                  <a:pt x="19811" y="323087"/>
                </a:lnTo>
                <a:close/>
              </a:path>
              <a:path w="347979" h="607060">
                <a:moveTo>
                  <a:pt x="19811" y="284988"/>
                </a:moveTo>
                <a:lnTo>
                  <a:pt x="0" y="284988"/>
                </a:lnTo>
                <a:lnTo>
                  <a:pt x="0" y="266699"/>
                </a:lnTo>
                <a:lnTo>
                  <a:pt x="19811" y="266699"/>
                </a:lnTo>
                <a:lnTo>
                  <a:pt x="19811" y="284988"/>
                </a:lnTo>
                <a:close/>
              </a:path>
              <a:path w="347979" h="607060">
                <a:moveTo>
                  <a:pt x="19811" y="246888"/>
                </a:moveTo>
                <a:lnTo>
                  <a:pt x="0" y="246888"/>
                </a:lnTo>
                <a:lnTo>
                  <a:pt x="0" y="228599"/>
                </a:lnTo>
                <a:lnTo>
                  <a:pt x="19811" y="228599"/>
                </a:lnTo>
                <a:lnTo>
                  <a:pt x="19811" y="246888"/>
                </a:lnTo>
                <a:close/>
              </a:path>
              <a:path w="347979" h="607060">
                <a:moveTo>
                  <a:pt x="19811" y="208788"/>
                </a:moveTo>
                <a:lnTo>
                  <a:pt x="0" y="208788"/>
                </a:lnTo>
                <a:lnTo>
                  <a:pt x="0" y="190499"/>
                </a:lnTo>
                <a:lnTo>
                  <a:pt x="19811" y="190499"/>
                </a:lnTo>
                <a:lnTo>
                  <a:pt x="19811" y="208788"/>
                </a:lnTo>
                <a:close/>
              </a:path>
              <a:path w="347979" h="607060">
                <a:moveTo>
                  <a:pt x="19811" y="170688"/>
                </a:moveTo>
                <a:lnTo>
                  <a:pt x="0" y="170688"/>
                </a:lnTo>
                <a:lnTo>
                  <a:pt x="0" y="152399"/>
                </a:lnTo>
                <a:lnTo>
                  <a:pt x="19811" y="152399"/>
                </a:lnTo>
                <a:lnTo>
                  <a:pt x="19811" y="170688"/>
                </a:lnTo>
                <a:close/>
              </a:path>
              <a:path w="347979" h="607060">
                <a:moveTo>
                  <a:pt x="19811" y="132588"/>
                </a:moveTo>
                <a:lnTo>
                  <a:pt x="0" y="132588"/>
                </a:lnTo>
                <a:lnTo>
                  <a:pt x="0" y="114299"/>
                </a:lnTo>
                <a:lnTo>
                  <a:pt x="19811" y="114299"/>
                </a:lnTo>
                <a:lnTo>
                  <a:pt x="19811" y="132588"/>
                </a:lnTo>
                <a:close/>
              </a:path>
              <a:path w="347979" h="607060">
                <a:moveTo>
                  <a:pt x="19811" y="94488"/>
                </a:moveTo>
                <a:lnTo>
                  <a:pt x="0" y="94488"/>
                </a:lnTo>
                <a:lnTo>
                  <a:pt x="0" y="76199"/>
                </a:lnTo>
                <a:lnTo>
                  <a:pt x="19811" y="76199"/>
                </a:lnTo>
                <a:lnTo>
                  <a:pt x="19811" y="94488"/>
                </a:lnTo>
                <a:close/>
              </a:path>
              <a:path w="347979" h="607060">
                <a:moveTo>
                  <a:pt x="19811" y="56388"/>
                </a:moveTo>
                <a:lnTo>
                  <a:pt x="0" y="56388"/>
                </a:lnTo>
                <a:lnTo>
                  <a:pt x="0" y="38099"/>
                </a:lnTo>
                <a:lnTo>
                  <a:pt x="19811" y="38099"/>
                </a:lnTo>
                <a:lnTo>
                  <a:pt x="19811" y="56388"/>
                </a:lnTo>
                <a:close/>
              </a:path>
              <a:path w="347979" h="607060">
                <a:moveTo>
                  <a:pt x="19811" y="18288"/>
                </a:moveTo>
                <a:lnTo>
                  <a:pt x="0" y="18288"/>
                </a:lnTo>
                <a:lnTo>
                  <a:pt x="0" y="0"/>
                </a:lnTo>
                <a:lnTo>
                  <a:pt x="19811" y="0"/>
                </a:lnTo>
                <a:lnTo>
                  <a:pt x="19811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2031" y="4744211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0"/>
                </a:moveTo>
                <a:lnTo>
                  <a:pt x="0" y="932687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41364" y="4122420"/>
            <a:ext cx="350520" cy="601980"/>
          </a:xfrm>
          <a:custGeom>
            <a:avLst/>
            <a:gdLst/>
            <a:ahLst/>
            <a:cxnLst/>
            <a:rect l="l" t="t" r="r" b="b"/>
            <a:pathLst>
              <a:path w="350520" h="601979">
                <a:moveTo>
                  <a:pt x="19812" y="601980"/>
                </a:moveTo>
                <a:lnTo>
                  <a:pt x="0" y="601980"/>
                </a:lnTo>
                <a:lnTo>
                  <a:pt x="0" y="583692"/>
                </a:lnTo>
                <a:lnTo>
                  <a:pt x="19812" y="583692"/>
                </a:lnTo>
                <a:lnTo>
                  <a:pt x="19812" y="601980"/>
                </a:lnTo>
                <a:close/>
              </a:path>
              <a:path w="350520" h="601979">
                <a:moveTo>
                  <a:pt x="19812" y="563880"/>
                </a:moveTo>
                <a:lnTo>
                  <a:pt x="0" y="563880"/>
                </a:lnTo>
                <a:lnTo>
                  <a:pt x="0" y="545592"/>
                </a:lnTo>
                <a:lnTo>
                  <a:pt x="19812" y="545592"/>
                </a:lnTo>
                <a:lnTo>
                  <a:pt x="19812" y="563880"/>
                </a:lnTo>
                <a:close/>
              </a:path>
              <a:path w="350520" h="601979">
                <a:moveTo>
                  <a:pt x="19812" y="525780"/>
                </a:moveTo>
                <a:lnTo>
                  <a:pt x="0" y="525780"/>
                </a:lnTo>
                <a:lnTo>
                  <a:pt x="0" y="507492"/>
                </a:lnTo>
                <a:lnTo>
                  <a:pt x="19812" y="507492"/>
                </a:lnTo>
                <a:lnTo>
                  <a:pt x="19812" y="525780"/>
                </a:lnTo>
                <a:close/>
              </a:path>
              <a:path w="350520" h="601979">
                <a:moveTo>
                  <a:pt x="19812" y="487680"/>
                </a:moveTo>
                <a:lnTo>
                  <a:pt x="0" y="487680"/>
                </a:lnTo>
                <a:lnTo>
                  <a:pt x="0" y="469392"/>
                </a:lnTo>
                <a:lnTo>
                  <a:pt x="19812" y="469392"/>
                </a:lnTo>
                <a:lnTo>
                  <a:pt x="19812" y="487680"/>
                </a:lnTo>
                <a:close/>
              </a:path>
              <a:path w="350520" h="601979">
                <a:moveTo>
                  <a:pt x="19812" y="449580"/>
                </a:moveTo>
                <a:lnTo>
                  <a:pt x="0" y="449580"/>
                </a:lnTo>
                <a:lnTo>
                  <a:pt x="0" y="431292"/>
                </a:lnTo>
                <a:lnTo>
                  <a:pt x="19812" y="431292"/>
                </a:lnTo>
                <a:lnTo>
                  <a:pt x="19812" y="449580"/>
                </a:lnTo>
                <a:close/>
              </a:path>
              <a:path w="350520" h="601979">
                <a:moveTo>
                  <a:pt x="19812" y="411480"/>
                </a:moveTo>
                <a:lnTo>
                  <a:pt x="0" y="411480"/>
                </a:lnTo>
                <a:lnTo>
                  <a:pt x="0" y="393192"/>
                </a:lnTo>
                <a:lnTo>
                  <a:pt x="19812" y="393192"/>
                </a:lnTo>
                <a:lnTo>
                  <a:pt x="19812" y="411480"/>
                </a:lnTo>
                <a:close/>
              </a:path>
              <a:path w="350520" h="601979">
                <a:moveTo>
                  <a:pt x="19812" y="373380"/>
                </a:moveTo>
                <a:lnTo>
                  <a:pt x="0" y="373380"/>
                </a:lnTo>
                <a:lnTo>
                  <a:pt x="0" y="355092"/>
                </a:lnTo>
                <a:lnTo>
                  <a:pt x="19812" y="355092"/>
                </a:lnTo>
                <a:lnTo>
                  <a:pt x="19812" y="373380"/>
                </a:lnTo>
                <a:close/>
              </a:path>
              <a:path w="350520" h="601979">
                <a:moveTo>
                  <a:pt x="19812" y="335280"/>
                </a:moveTo>
                <a:lnTo>
                  <a:pt x="0" y="335280"/>
                </a:lnTo>
                <a:lnTo>
                  <a:pt x="0" y="316992"/>
                </a:lnTo>
                <a:lnTo>
                  <a:pt x="19812" y="316992"/>
                </a:lnTo>
                <a:lnTo>
                  <a:pt x="19812" y="335280"/>
                </a:lnTo>
                <a:close/>
              </a:path>
              <a:path w="350520" h="601979">
                <a:moveTo>
                  <a:pt x="19812" y="297180"/>
                </a:moveTo>
                <a:lnTo>
                  <a:pt x="0" y="297180"/>
                </a:lnTo>
                <a:lnTo>
                  <a:pt x="0" y="278892"/>
                </a:lnTo>
                <a:lnTo>
                  <a:pt x="19812" y="278892"/>
                </a:lnTo>
                <a:lnTo>
                  <a:pt x="19812" y="297180"/>
                </a:lnTo>
                <a:close/>
              </a:path>
              <a:path w="350520" h="601979">
                <a:moveTo>
                  <a:pt x="19812" y="259080"/>
                </a:moveTo>
                <a:lnTo>
                  <a:pt x="0" y="259080"/>
                </a:lnTo>
                <a:lnTo>
                  <a:pt x="0" y="240792"/>
                </a:lnTo>
                <a:lnTo>
                  <a:pt x="19812" y="240792"/>
                </a:lnTo>
                <a:lnTo>
                  <a:pt x="19812" y="259080"/>
                </a:lnTo>
                <a:close/>
              </a:path>
              <a:path w="350520" h="601979">
                <a:moveTo>
                  <a:pt x="19812" y="220980"/>
                </a:moveTo>
                <a:lnTo>
                  <a:pt x="0" y="220980"/>
                </a:lnTo>
                <a:lnTo>
                  <a:pt x="0" y="202692"/>
                </a:lnTo>
                <a:lnTo>
                  <a:pt x="19812" y="202692"/>
                </a:lnTo>
                <a:lnTo>
                  <a:pt x="19812" y="220980"/>
                </a:lnTo>
                <a:close/>
              </a:path>
              <a:path w="350520" h="601979">
                <a:moveTo>
                  <a:pt x="19812" y="182880"/>
                </a:moveTo>
                <a:lnTo>
                  <a:pt x="0" y="182880"/>
                </a:lnTo>
                <a:lnTo>
                  <a:pt x="0" y="164592"/>
                </a:lnTo>
                <a:lnTo>
                  <a:pt x="19812" y="164592"/>
                </a:lnTo>
                <a:lnTo>
                  <a:pt x="19812" y="182880"/>
                </a:lnTo>
                <a:close/>
              </a:path>
              <a:path w="350520" h="601979">
                <a:moveTo>
                  <a:pt x="19812" y="144780"/>
                </a:moveTo>
                <a:lnTo>
                  <a:pt x="0" y="144780"/>
                </a:lnTo>
                <a:lnTo>
                  <a:pt x="0" y="126492"/>
                </a:lnTo>
                <a:lnTo>
                  <a:pt x="19812" y="126492"/>
                </a:lnTo>
                <a:lnTo>
                  <a:pt x="19812" y="144780"/>
                </a:lnTo>
                <a:close/>
              </a:path>
              <a:path w="350520" h="601979">
                <a:moveTo>
                  <a:pt x="19812" y="106680"/>
                </a:moveTo>
                <a:lnTo>
                  <a:pt x="0" y="106680"/>
                </a:lnTo>
                <a:lnTo>
                  <a:pt x="0" y="88392"/>
                </a:lnTo>
                <a:lnTo>
                  <a:pt x="18288" y="88392"/>
                </a:lnTo>
                <a:lnTo>
                  <a:pt x="19812" y="106680"/>
                </a:lnTo>
                <a:close/>
              </a:path>
              <a:path w="350520" h="601979">
                <a:moveTo>
                  <a:pt x="18288" y="68580"/>
                </a:moveTo>
                <a:lnTo>
                  <a:pt x="0" y="68580"/>
                </a:lnTo>
                <a:lnTo>
                  <a:pt x="0" y="50292"/>
                </a:lnTo>
                <a:lnTo>
                  <a:pt x="18288" y="50292"/>
                </a:lnTo>
                <a:lnTo>
                  <a:pt x="18288" y="68580"/>
                </a:lnTo>
                <a:close/>
              </a:path>
              <a:path w="350520" h="601979">
                <a:moveTo>
                  <a:pt x="18288" y="30480"/>
                </a:moveTo>
                <a:lnTo>
                  <a:pt x="0" y="30480"/>
                </a:lnTo>
                <a:lnTo>
                  <a:pt x="0" y="12192"/>
                </a:lnTo>
                <a:lnTo>
                  <a:pt x="18288" y="12192"/>
                </a:lnTo>
                <a:lnTo>
                  <a:pt x="18288" y="30480"/>
                </a:lnTo>
                <a:close/>
              </a:path>
              <a:path w="350520" h="601979">
                <a:moveTo>
                  <a:pt x="45719" y="19812"/>
                </a:moveTo>
                <a:lnTo>
                  <a:pt x="27432" y="19812"/>
                </a:lnTo>
                <a:lnTo>
                  <a:pt x="27432" y="0"/>
                </a:lnTo>
                <a:lnTo>
                  <a:pt x="45719" y="0"/>
                </a:lnTo>
                <a:lnTo>
                  <a:pt x="45719" y="19812"/>
                </a:lnTo>
                <a:close/>
              </a:path>
              <a:path w="350520" h="601979">
                <a:moveTo>
                  <a:pt x="83820" y="19812"/>
                </a:moveTo>
                <a:lnTo>
                  <a:pt x="65532" y="19812"/>
                </a:lnTo>
                <a:lnTo>
                  <a:pt x="65532" y="0"/>
                </a:lnTo>
                <a:lnTo>
                  <a:pt x="83820" y="0"/>
                </a:lnTo>
                <a:lnTo>
                  <a:pt x="83820" y="19812"/>
                </a:lnTo>
                <a:close/>
              </a:path>
              <a:path w="350520" h="601979">
                <a:moveTo>
                  <a:pt x="121920" y="19812"/>
                </a:moveTo>
                <a:lnTo>
                  <a:pt x="103632" y="19812"/>
                </a:lnTo>
                <a:lnTo>
                  <a:pt x="103632" y="0"/>
                </a:lnTo>
                <a:lnTo>
                  <a:pt x="121920" y="0"/>
                </a:lnTo>
                <a:lnTo>
                  <a:pt x="121920" y="19812"/>
                </a:lnTo>
                <a:close/>
              </a:path>
              <a:path w="350520" h="601979">
                <a:moveTo>
                  <a:pt x="160019" y="19812"/>
                </a:moveTo>
                <a:lnTo>
                  <a:pt x="141732" y="19812"/>
                </a:lnTo>
                <a:lnTo>
                  <a:pt x="141732" y="0"/>
                </a:lnTo>
                <a:lnTo>
                  <a:pt x="160019" y="0"/>
                </a:lnTo>
                <a:lnTo>
                  <a:pt x="160019" y="19812"/>
                </a:lnTo>
                <a:close/>
              </a:path>
              <a:path w="350520" h="601979">
                <a:moveTo>
                  <a:pt x="198119" y="19812"/>
                </a:moveTo>
                <a:lnTo>
                  <a:pt x="179831" y="19812"/>
                </a:lnTo>
                <a:lnTo>
                  <a:pt x="179831" y="0"/>
                </a:lnTo>
                <a:lnTo>
                  <a:pt x="198119" y="0"/>
                </a:lnTo>
                <a:lnTo>
                  <a:pt x="198119" y="19812"/>
                </a:lnTo>
                <a:close/>
              </a:path>
              <a:path w="350520" h="601979">
                <a:moveTo>
                  <a:pt x="236219" y="19812"/>
                </a:moveTo>
                <a:lnTo>
                  <a:pt x="217931" y="19812"/>
                </a:lnTo>
                <a:lnTo>
                  <a:pt x="217931" y="0"/>
                </a:lnTo>
                <a:lnTo>
                  <a:pt x="236219" y="0"/>
                </a:lnTo>
                <a:lnTo>
                  <a:pt x="236219" y="19812"/>
                </a:lnTo>
                <a:close/>
              </a:path>
              <a:path w="350520" h="601979">
                <a:moveTo>
                  <a:pt x="274319" y="19812"/>
                </a:moveTo>
                <a:lnTo>
                  <a:pt x="256031" y="19812"/>
                </a:lnTo>
                <a:lnTo>
                  <a:pt x="256031" y="0"/>
                </a:lnTo>
                <a:lnTo>
                  <a:pt x="274319" y="0"/>
                </a:lnTo>
                <a:lnTo>
                  <a:pt x="274319" y="19812"/>
                </a:lnTo>
                <a:close/>
              </a:path>
              <a:path w="350520" h="601979">
                <a:moveTo>
                  <a:pt x="312419" y="19812"/>
                </a:moveTo>
                <a:lnTo>
                  <a:pt x="294131" y="19812"/>
                </a:lnTo>
                <a:lnTo>
                  <a:pt x="294131" y="0"/>
                </a:lnTo>
                <a:lnTo>
                  <a:pt x="312419" y="0"/>
                </a:lnTo>
                <a:lnTo>
                  <a:pt x="312419" y="19812"/>
                </a:lnTo>
                <a:close/>
              </a:path>
              <a:path w="350520" h="601979">
                <a:moveTo>
                  <a:pt x="350519" y="19812"/>
                </a:moveTo>
                <a:lnTo>
                  <a:pt x="332232" y="19812"/>
                </a:lnTo>
                <a:lnTo>
                  <a:pt x="332232" y="0"/>
                </a:lnTo>
                <a:lnTo>
                  <a:pt x="350519" y="0"/>
                </a:lnTo>
                <a:lnTo>
                  <a:pt x="350519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11696" y="4122420"/>
            <a:ext cx="601980" cy="620395"/>
          </a:xfrm>
          <a:custGeom>
            <a:avLst/>
            <a:gdLst/>
            <a:ahLst/>
            <a:cxnLst/>
            <a:rect l="l" t="t" r="r" b="b"/>
            <a:pathLst>
              <a:path w="601979" h="620395">
                <a:moveTo>
                  <a:pt x="18288" y="19812"/>
                </a:moveTo>
                <a:lnTo>
                  <a:pt x="0" y="19812"/>
                </a:lnTo>
                <a:lnTo>
                  <a:pt x="0" y="0"/>
                </a:lnTo>
                <a:lnTo>
                  <a:pt x="18288" y="0"/>
                </a:lnTo>
                <a:lnTo>
                  <a:pt x="18288" y="19812"/>
                </a:lnTo>
                <a:close/>
              </a:path>
              <a:path w="601979" h="620395">
                <a:moveTo>
                  <a:pt x="56387" y="19812"/>
                </a:moveTo>
                <a:lnTo>
                  <a:pt x="38100" y="19812"/>
                </a:lnTo>
                <a:lnTo>
                  <a:pt x="38100" y="0"/>
                </a:lnTo>
                <a:lnTo>
                  <a:pt x="56387" y="0"/>
                </a:lnTo>
                <a:lnTo>
                  <a:pt x="56387" y="19812"/>
                </a:lnTo>
                <a:close/>
              </a:path>
              <a:path w="601979" h="620395">
                <a:moveTo>
                  <a:pt x="94488" y="19812"/>
                </a:moveTo>
                <a:lnTo>
                  <a:pt x="76200" y="19812"/>
                </a:lnTo>
                <a:lnTo>
                  <a:pt x="76200" y="0"/>
                </a:lnTo>
                <a:lnTo>
                  <a:pt x="94488" y="0"/>
                </a:lnTo>
                <a:lnTo>
                  <a:pt x="94488" y="19812"/>
                </a:lnTo>
                <a:close/>
              </a:path>
              <a:path w="601979" h="620395">
                <a:moveTo>
                  <a:pt x="132588" y="19812"/>
                </a:moveTo>
                <a:lnTo>
                  <a:pt x="114300" y="19812"/>
                </a:lnTo>
                <a:lnTo>
                  <a:pt x="114300" y="0"/>
                </a:lnTo>
                <a:lnTo>
                  <a:pt x="132588" y="0"/>
                </a:lnTo>
                <a:lnTo>
                  <a:pt x="132588" y="19812"/>
                </a:lnTo>
                <a:close/>
              </a:path>
              <a:path w="601979" h="620395">
                <a:moveTo>
                  <a:pt x="170688" y="19812"/>
                </a:moveTo>
                <a:lnTo>
                  <a:pt x="152400" y="19812"/>
                </a:lnTo>
                <a:lnTo>
                  <a:pt x="152400" y="0"/>
                </a:lnTo>
                <a:lnTo>
                  <a:pt x="170688" y="0"/>
                </a:lnTo>
                <a:lnTo>
                  <a:pt x="170688" y="19812"/>
                </a:lnTo>
                <a:close/>
              </a:path>
              <a:path w="601979" h="620395">
                <a:moveTo>
                  <a:pt x="208788" y="19812"/>
                </a:moveTo>
                <a:lnTo>
                  <a:pt x="190500" y="19812"/>
                </a:lnTo>
                <a:lnTo>
                  <a:pt x="190500" y="0"/>
                </a:lnTo>
                <a:lnTo>
                  <a:pt x="208788" y="0"/>
                </a:lnTo>
                <a:lnTo>
                  <a:pt x="208788" y="19812"/>
                </a:lnTo>
                <a:close/>
              </a:path>
              <a:path w="601979" h="620395">
                <a:moveTo>
                  <a:pt x="227076" y="36576"/>
                </a:moveTo>
                <a:lnTo>
                  <a:pt x="216407" y="19812"/>
                </a:lnTo>
                <a:lnTo>
                  <a:pt x="233172" y="10668"/>
                </a:lnTo>
                <a:lnTo>
                  <a:pt x="242316" y="25908"/>
                </a:lnTo>
                <a:lnTo>
                  <a:pt x="227076" y="36576"/>
                </a:lnTo>
                <a:close/>
              </a:path>
              <a:path w="601979" h="620395">
                <a:moveTo>
                  <a:pt x="245364" y="68580"/>
                </a:moveTo>
                <a:lnTo>
                  <a:pt x="236219" y="53339"/>
                </a:lnTo>
                <a:lnTo>
                  <a:pt x="252983" y="42672"/>
                </a:lnTo>
                <a:lnTo>
                  <a:pt x="262128" y="59436"/>
                </a:lnTo>
                <a:lnTo>
                  <a:pt x="245364" y="68580"/>
                </a:lnTo>
                <a:close/>
              </a:path>
              <a:path w="601979" h="620395">
                <a:moveTo>
                  <a:pt x="265176" y="102108"/>
                </a:moveTo>
                <a:lnTo>
                  <a:pt x="256031" y="85344"/>
                </a:lnTo>
                <a:lnTo>
                  <a:pt x="271272" y="76200"/>
                </a:lnTo>
                <a:lnTo>
                  <a:pt x="281940" y="91439"/>
                </a:lnTo>
                <a:lnTo>
                  <a:pt x="265176" y="102108"/>
                </a:lnTo>
                <a:close/>
              </a:path>
              <a:path w="601979" h="620395">
                <a:moveTo>
                  <a:pt x="284988" y="134112"/>
                </a:moveTo>
                <a:lnTo>
                  <a:pt x="274319" y="118872"/>
                </a:lnTo>
                <a:lnTo>
                  <a:pt x="291083" y="108204"/>
                </a:lnTo>
                <a:lnTo>
                  <a:pt x="301752" y="124968"/>
                </a:lnTo>
                <a:lnTo>
                  <a:pt x="284988" y="134112"/>
                </a:lnTo>
                <a:close/>
              </a:path>
              <a:path w="601979" h="620395">
                <a:moveTo>
                  <a:pt x="303276" y="167640"/>
                </a:moveTo>
                <a:lnTo>
                  <a:pt x="294131" y="150876"/>
                </a:lnTo>
                <a:lnTo>
                  <a:pt x="310895" y="141732"/>
                </a:lnTo>
                <a:lnTo>
                  <a:pt x="320039" y="158495"/>
                </a:lnTo>
                <a:lnTo>
                  <a:pt x="303276" y="167640"/>
                </a:lnTo>
                <a:close/>
              </a:path>
              <a:path w="601979" h="620395">
                <a:moveTo>
                  <a:pt x="323087" y="199643"/>
                </a:moveTo>
                <a:lnTo>
                  <a:pt x="313943" y="184404"/>
                </a:lnTo>
                <a:lnTo>
                  <a:pt x="330708" y="173736"/>
                </a:lnTo>
                <a:lnTo>
                  <a:pt x="339852" y="190500"/>
                </a:lnTo>
                <a:lnTo>
                  <a:pt x="323087" y="199643"/>
                </a:lnTo>
                <a:close/>
              </a:path>
              <a:path w="601979" h="620395">
                <a:moveTo>
                  <a:pt x="342900" y="233172"/>
                </a:moveTo>
                <a:lnTo>
                  <a:pt x="333756" y="216407"/>
                </a:lnTo>
                <a:lnTo>
                  <a:pt x="348995" y="207264"/>
                </a:lnTo>
                <a:lnTo>
                  <a:pt x="359663" y="224028"/>
                </a:lnTo>
                <a:lnTo>
                  <a:pt x="342900" y="233172"/>
                </a:lnTo>
                <a:close/>
              </a:path>
              <a:path w="601979" h="620395">
                <a:moveTo>
                  <a:pt x="362712" y="265176"/>
                </a:moveTo>
                <a:lnTo>
                  <a:pt x="352043" y="249936"/>
                </a:lnTo>
                <a:lnTo>
                  <a:pt x="368808" y="239268"/>
                </a:lnTo>
                <a:lnTo>
                  <a:pt x="377952" y="256031"/>
                </a:lnTo>
                <a:lnTo>
                  <a:pt x="362712" y="265176"/>
                </a:lnTo>
                <a:close/>
              </a:path>
              <a:path w="601979" h="620395">
                <a:moveTo>
                  <a:pt x="381000" y="298704"/>
                </a:moveTo>
                <a:lnTo>
                  <a:pt x="371856" y="281940"/>
                </a:lnTo>
                <a:lnTo>
                  <a:pt x="388619" y="272795"/>
                </a:lnTo>
                <a:lnTo>
                  <a:pt x="397763" y="289559"/>
                </a:lnTo>
                <a:lnTo>
                  <a:pt x="381000" y="298704"/>
                </a:lnTo>
                <a:close/>
              </a:path>
              <a:path w="601979" h="620395">
                <a:moveTo>
                  <a:pt x="400812" y="332232"/>
                </a:moveTo>
                <a:lnTo>
                  <a:pt x="391667" y="315467"/>
                </a:lnTo>
                <a:lnTo>
                  <a:pt x="406908" y="304800"/>
                </a:lnTo>
                <a:lnTo>
                  <a:pt x="417576" y="321563"/>
                </a:lnTo>
                <a:lnTo>
                  <a:pt x="400812" y="332232"/>
                </a:lnTo>
                <a:close/>
              </a:path>
              <a:path w="601979" h="620395">
                <a:moveTo>
                  <a:pt x="420623" y="364236"/>
                </a:moveTo>
                <a:lnTo>
                  <a:pt x="409956" y="347472"/>
                </a:lnTo>
                <a:lnTo>
                  <a:pt x="426719" y="338328"/>
                </a:lnTo>
                <a:lnTo>
                  <a:pt x="435863" y="355091"/>
                </a:lnTo>
                <a:lnTo>
                  <a:pt x="420623" y="364236"/>
                </a:lnTo>
                <a:close/>
              </a:path>
              <a:path w="601979" h="620395">
                <a:moveTo>
                  <a:pt x="438912" y="397763"/>
                </a:moveTo>
                <a:lnTo>
                  <a:pt x="429767" y="381000"/>
                </a:lnTo>
                <a:lnTo>
                  <a:pt x="446532" y="370332"/>
                </a:lnTo>
                <a:lnTo>
                  <a:pt x="455676" y="387095"/>
                </a:lnTo>
                <a:lnTo>
                  <a:pt x="438912" y="397763"/>
                </a:lnTo>
                <a:close/>
              </a:path>
              <a:path w="601979" h="620395">
                <a:moveTo>
                  <a:pt x="458723" y="429767"/>
                </a:moveTo>
                <a:lnTo>
                  <a:pt x="457200" y="426719"/>
                </a:lnTo>
                <a:lnTo>
                  <a:pt x="449580" y="413004"/>
                </a:lnTo>
                <a:lnTo>
                  <a:pt x="464819" y="403860"/>
                </a:lnTo>
                <a:lnTo>
                  <a:pt x="472439" y="416052"/>
                </a:lnTo>
                <a:lnTo>
                  <a:pt x="475487" y="419100"/>
                </a:lnTo>
                <a:lnTo>
                  <a:pt x="458723" y="429767"/>
                </a:lnTo>
                <a:close/>
              </a:path>
              <a:path w="601979" h="620395">
                <a:moveTo>
                  <a:pt x="480060" y="461772"/>
                </a:moveTo>
                <a:lnTo>
                  <a:pt x="469391" y="446532"/>
                </a:lnTo>
                <a:lnTo>
                  <a:pt x="486156" y="435863"/>
                </a:lnTo>
                <a:lnTo>
                  <a:pt x="496823" y="451104"/>
                </a:lnTo>
                <a:lnTo>
                  <a:pt x="480060" y="461772"/>
                </a:lnTo>
                <a:close/>
              </a:path>
              <a:path w="601979" h="620395">
                <a:moveTo>
                  <a:pt x="501395" y="493776"/>
                </a:moveTo>
                <a:lnTo>
                  <a:pt x="492252" y="480060"/>
                </a:lnTo>
                <a:lnTo>
                  <a:pt x="490728" y="477012"/>
                </a:lnTo>
                <a:lnTo>
                  <a:pt x="507491" y="467867"/>
                </a:lnTo>
                <a:lnTo>
                  <a:pt x="509015" y="469391"/>
                </a:lnTo>
                <a:lnTo>
                  <a:pt x="518160" y="483108"/>
                </a:lnTo>
                <a:lnTo>
                  <a:pt x="501395" y="493776"/>
                </a:lnTo>
                <a:close/>
              </a:path>
              <a:path w="601979" h="620395">
                <a:moveTo>
                  <a:pt x="522732" y="525780"/>
                </a:moveTo>
                <a:lnTo>
                  <a:pt x="512063" y="509015"/>
                </a:lnTo>
                <a:lnTo>
                  <a:pt x="528828" y="498348"/>
                </a:lnTo>
                <a:lnTo>
                  <a:pt x="539495" y="515112"/>
                </a:lnTo>
                <a:lnTo>
                  <a:pt x="522732" y="525780"/>
                </a:lnTo>
                <a:close/>
              </a:path>
              <a:path w="601979" h="620395">
                <a:moveTo>
                  <a:pt x="544067" y="556260"/>
                </a:moveTo>
                <a:lnTo>
                  <a:pt x="533400" y="541019"/>
                </a:lnTo>
                <a:lnTo>
                  <a:pt x="548639" y="530352"/>
                </a:lnTo>
                <a:lnTo>
                  <a:pt x="559308" y="547115"/>
                </a:lnTo>
                <a:lnTo>
                  <a:pt x="544067" y="556260"/>
                </a:lnTo>
                <a:close/>
              </a:path>
              <a:path w="601979" h="620395">
                <a:moveTo>
                  <a:pt x="565404" y="588263"/>
                </a:moveTo>
                <a:lnTo>
                  <a:pt x="559308" y="579119"/>
                </a:lnTo>
                <a:lnTo>
                  <a:pt x="554736" y="573024"/>
                </a:lnTo>
                <a:lnTo>
                  <a:pt x="569976" y="562356"/>
                </a:lnTo>
                <a:lnTo>
                  <a:pt x="574548" y="568452"/>
                </a:lnTo>
                <a:lnTo>
                  <a:pt x="580643" y="577595"/>
                </a:lnTo>
                <a:lnTo>
                  <a:pt x="565404" y="588263"/>
                </a:lnTo>
                <a:close/>
              </a:path>
              <a:path w="601979" h="620395">
                <a:moveTo>
                  <a:pt x="586739" y="620268"/>
                </a:moveTo>
                <a:lnTo>
                  <a:pt x="576072" y="605028"/>
                </a:lnTo>
                <a:lnTo>
                  <a:pt x="591312" y="594360"/>
                </a:lnTo>
                <a:lnTo>
                  <a:pt x="601980" y="609600"/>
                </a:lnTo>
                <a:lnTo>
                  <a:pt x="586739" y="62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09104" y="4747259"/>
            <a:ext cx="617220" cy="721360"/>
          </a:xfrm>
          <a:custGeom>
            <a:avLst/>
            <a:gdLst/>
            <a:ahLst/>
            <a:cxnLst/>
            <a:rect l="l" t="t" r="r" b="b"/>
            <a:pathLst>
              <a:path w="617220" h="721360">
                <a:moveTo>
                  <a:pt x="10668" y="27432"/>
                </a:moveTo>
                <a:lnTo>
                  <a:pt x="0" y="10668"/>
                </a:lnTo>
                <a:lnTo>
                  <a:pt x="15240" y="0"/>
                </a:lnTo>
                <a:lnTo>
                  <a:pt x="25908" y="16764"/>
                </a:lnTo>
                <a:lnTo>
                  <a:pt x="10668" y="27432"/>
                </a:lnTo>
                <a:close/>
              </a:path>
              <a:path w="617220" h="721360">
                <a:moveTo>
                  <a:pt x="32004" y="57912"/>
                </a:moveTo>
                <a:lnTo>
                  <a:pt x="21336" y="42672"/>
                </a:lnTo>
                <a:lnTo>
                  <a:pt x="36576" y="32004"/>
                </a:lnTo>
                <a:lnTo>
                  <a:pt x="47244" y="47244"/>
                </a:lnTo>
                <a:lnTo>
                  <a:pt x="32004" y="57912"/>
                </a:lnTo>
                <a:close/>
              </a:path>
              <a:path w="617220" h="721360">
                <a:moveTo>
                  <a:pt x="53340" y="89916"/>
                </a:moveTo>
                <a:lnTo>
                  <a:pt x="50292" y="85344"/>
                </a:lnTo>
                <a:lnTo>
                  <a:pt x="42672" y="74676"/>
                </a:lnTo>
                <a:lnTo>
                  <a:pt x="57912" y="64008"/>
                </a:lnTo>
                <a:lnTo>
                  <a:pt x="65532" y="74676"/>
                </a:lnTo>
                <a:lnTo>
                  <a:pt x="68580" y="79248"/>
                </a:lnTo>
                <a:lnTo>
                  <a:pt x="53340" y="89916"/>
                </a:lnTo>
                <a:close/>
              </a:path>
              <a:path w="617220" h="721360">
                <a:moveTo>
                  <a:pt x="74676" y="121920"/>
                </a:moveTo>
                <a:lnTo>
                  <a:pt x="64008" y="105155"/>
                </a:lnTo>
                <a:lnTo>
                  <a:pt x="80772" y="94488"/>
                </a:lnTo>
                <a:lnTo>
                  <a:pt x="91440" y="109728"/>
                </a:lnTo>
                <a:lnTo>
                  <a:pt x="74676" y="121920"/>
                </a:lnTo>
                <a:close/>
              </a:path>
              <a:path w="617220" h="721360">
                <a:moveTo>
                  <a:pt x="97536" y="152400"/>
                </a:moveTo>
                <a:lnTo>
                  <a:pt x="86868" y="137160"/>
                </a:lnTo>
                <a:lnTo>
                  <a:pt x="102108" y="126491"/>
                </a:lnTo>
                <a:lnTo>
                  <a:pt x="112776" y="141732"/>
                </a:lnTo>
                <a:lnTo>
                  <a:pt x="97536" y="152400"/>
                </a:lnTo>
                <a:close/>
              </a:path>
              <a:path w="617220" h="721360">
                <a:moveTo>
                  <a:pt x="118872" y="182880"/>
                </a:moveTo>
                <a:lnTo>
                  <a:pt x="112776" y="175260"/>
                </a:lnTo>
                <a:lnTo>
                  <a:pt x="108204" y="167640"/>
                </a:lnTo>
                <a:lnTo>
                  <a:pt x="123444" y="156972"/>
                </a:lnTo>
                <a:lnTo>
                  <a:pt x="129540" y="164592"/>
                </a:lnTo>
                <a:lnTo>
                  <a:pt x="134112" y="172211"/>
                </a:lnTo>
                <a:lnTo>
                  <a:pt x="118872" y="182880"/>
                </a:lnTo>
                <a:close/>
              </a:path>
              <a:path w="617220" h="721360">
                <a:moveTo>
                  <a:pt x="141732" y="214883"/>
                </a:moveTo>
                <a:lnTo>
                  <a:pt x="131064" y="199643"/>
                </a:lnTo>
                <a:lnTo>
                  <a:pt x="146304" y="187452"/>
                </a:lnTo>
                <a:lnTo>
                  <a:pt x="156972" y="202692"/>
                </a:lnTo>
                <a:lnTo>
                  <a:pt x="141732" y="214883"/>
                </a:lnTo>
                <a:close/>
              </a:path>
              <a:path w="617220" h="721360">
                <a:moveTo>
                  <a:pt x="164592" y="245364"/>
                </a:moveTo>
                <a:lnTo>
                  <a:pt x="152400" y="230124"/>
                </a:lnTo>
                <a:lnTo>
                  <a:pt x="167640" y="217931"/>
                </a:lnTo>
                <a:lnTo>
                  <a:pt x="179832" y="234695"/>
                </a:lnTo>
                <a:lnTo>
                  <a:pt x="164592" y="245364"/>
                </a:lnTo>
                <a:close/>
              </a:path>
              <a:path w="617220" h="721360">
                <a:moveTo>
                  <a:pt x="187452" y="275843"/>
                </a:moveTo>
                <a:lnTo>
                  <a:pt x="178308" y="265176"/>
                </a:lnTo>
                <a:lnTo>
                  <a:pt x="175259" y="260604"/>
                </a:lnTo>
                <a:lnTo>
                  <a:pt x="190500" y="249936"/>
                </a:lnTo>
                <a:lnTo>
                  <a:pt x="193547" y="252983"/>
                </a:lnTo>
                <a:lnTo>
                  <a:pt x="202692" y="265176"/>
                </a:lnTo>
                <a:lnTo>
                  <a:pt x="187452" y="275843"/>
                </a:lnTo>
                <a:close/>
              </a:path>
              <a:path w="617220" h="721360">
                <a:moveTo>
                  <a:pt x="210312" y="306323"/>
                </a:moveTo>
                <a:lnTo>
                  <a:pt x="198120" y="291083"/>
                </a:lnTo>
                <a:lnTo>
                  <a:pt x="213359" y="280416"/>
                </a:lnTo>
                <a:lnTo>
                  <a:pt x="225552" y="294131"/>
                </a:lnTo>
                <a:lnTo>
                  <a:pt x="210312" y="306323"/>
                </a:lnTo>
                <a:close/>
              </a:path>
              <a:path w="617220" h="721360">
                <a:moveTo>
                  <a:pt x="233171" y="336804"/>
                </a:moveTo>
                <a:lnTo>
                  <a:pt x="222504" y="321563"/>
                </a:lnTo>
                <a:lnTo>
                  <a:pt x="236220" y="309372"/>
                </a:lnTo>
                <a:lnTo>
                  <a:pt x="248412" y="324612"/>
                </a:lnTo>
                <a:lnTo>
                  <a:pt x="233171" y="336804"/>
                </a:lnTo>
                <a:close/>
              </a:path>
              <a:path w="617220" h="721360">
                <a:moveTo>
                  <a:pt x="257556" y="365760"/>
                </a:moveTo>
                <a:lnTo>
                  <a:pt x="245364" y="352043"/>
                </a:lnTo>
                <a:lnTo>
                  <a:pt x="260604" y="339852"/>
                </a:lnTo>
                <a:lnTo>
                  <a:pt x="272796" y="355091"/>
                </a:lnTo>
                <a:lnTo>
                  <a:pt x="257556" y="365760"/>
                </a:lnTo>
                <a:close/>
              </a:path>
              <a:path w="617220" h="721360">
                <a:moveTo>
                  <a:pt x="281940" y="396239"/>
                </a:moveTo>
                <a:lnTo>
                  <a:pt x="278892" y="393191"/>
                </a:lnTo>
                <a:lnTo>
                  <a:pt x="269747" y="381000"/>
                </a:lnTo>
                <a:lnTo>
                  <a:pt x="283464" y="368808"/>
                </a:lnTo>
                <a:lnTo>
                  <a:pt x="294132" y="381000"/>
                </a:lnTo>
                <a:lnTo>
                  <a:pt x="295656" y="384048"/>
                </a:lnTo>
                <a:lnTo>
                  <a:pt x="281940" y="396239"/>
                </a:lnTo>
                <a:close/>
              </a:path>
              <a:path w="617220" h="721360">
                <a:moveTo>
                  <a:pt x="306323" y="425195"/>
                </a:moveTo>
                <a:lnTo>
                  <a:pt x="294132" y="411480"/>
                </a:lnTo>
                <a:lnTo>
                  <a:pt x="307847" y="399287"/>
                </a:lnTo>
                <a:lnTo>
                  <a:pt x="320040" y="413004"/>
                </a:lnTo>
                <a:lnTo>
                  <a:pt x="306323" y="425195"/>
                </a:lnTo>
                <a:close/>
              </a:path>
              <a:path w="617220" h="721360">
                <a:moveTo>
                  <a:pt x="330707" y="454152"/>
                </a:moveTo>
                <a:lnTo>
                  <a:pt x="318516" y="440436"/>
                </a:lnTo>
                <a:lnTo>
                  <a:pt x="332231" y="426719"/>
                </a:lnTo>
                <a:lnTo>
                  <a:pt x="345948" y="441960"/>
                </a:lnTo>
                <a:lnTo>
                  <a:pt x="330707" y="454152"/>
                </a:lnTo>
                <a:close/>
              </a:path>
              <a:path w="617220" h="721360">
                <a:moveTo>
                  <a:pt x="356616" y="483108"/>
                </a:moveTo>
                <a:lnTo>
                  <a:pt x="345948" y="470915"/>
                </a:lnTo>
                <a:lnTo>
                  <a:pt x="344424" y="469391"/>
                </a:lnTo>
                <a:lnTo>
                  <a:pt x="358140" y="455676"/>
                </a:lnTo>
                <a:lnTo>
                  <a:pt x="361188" y="458723"/>
                </a:lnTo>
                <a:lnTo>
                  <a:pt x="370331" y="469391"/>
                </a:lnTo>
                <a:lnTo>
                  <a:pt x="356616" y="483108"/>
                </a:lnTo>
                <a:close/>
              </a:path>
              <a:path w="617220" h="721360">
                <a:moveTo>
                  <a:pt x="382524" y="510539"/>
                </a:moveTo>
                <a:lnTo>
                  <a:pt x="381000" y="509015"/>
                </a:lnTo>
                <a:lnTo>
                  <a:pt x="370331" y="496823"/>
                </a:lnTo>
                <a:lnTo>
                  <a:pt x="384048" y="484632"/>
                </a:lnTo>
                <a:lnTo>
                  <a:pt x="394716" y="495300"/>
                </a:lnTo>
                <a:lnTo>
                  <a:pt x="396240" y="498348"/>
                </a:lnTo>
                <a:lnTo>
                  <a:pt x="382524" y="510539"/>
                </a:lnTo>
                <a:close/>
              </a:path>
              <a:path w="617220" h="721360">
                <a:moveTo>
                  <a:pt x="409955" y="537972"/>
                </a:moveTo>
                <a:lnTo>
                  <a:pt x="396240" y="524256"/>
                </a:lnTo>
                <a:lnTo>
                  <a:pt x="409955" y="512063"/>
                </a:lnTo>
                <a:lnTo>
                  <a:pt x="423672" y="525780"/>
                </a:lnTo>
                <a:lnTo>
                  <a:pt x="409955" y="537972"/>
                </a:lnTo>
                <a:close/>
              </a:path>
              <a:path w="617220" h="721360">
                <a:moveTo>
                  <a:pt x="435864" y="565404"/>
                </a:moveTo>
                <a:lnTo>
                  <a:pt x="422148" y="551687"/>
                </a:lnTo>
                <a:lnTo>
                  <a:pt x="435864" y="537972"/>
                </a:lnTo>
                <a:lnTo>
                  <a:pt x="449579" y="551687"/>
                </a:lnTo>
                <a:lnTo>
                  <a:pt x="435864" y="565404"/>
                </a:lnTo>
                <a:close/>
              </a:path>
              <a:path w="617220" h="721360">
                <a:moveTo>
                  <a:pt x="463296" y="592836"/>
                </a:moveTo>
                <a:lnTo>
                  <a:pt x="449579" y="579119"/>
                </a:lnTo>
                <a:lnTo>
                  <a:pt x="463296" y="565404"/>
                </a:lnTo>
                <a:lnTo>
                  <a:pt x="477012" y="579119"/>
                </a:lnTo>
                <a:lnTo>
                  <a:pt x="463296" y="592836"/>
                </a:lnTo>
                <a:close/>
              </a:path>
              <a:path w="617220" h="721360">
                <a:moveTo>
                  <a:pt x="490727" y="618743"/>
                </a:moveTo>
                <a:lnTo>
                  <a:pt x="477012" y="605028"/>
                </a:lnTo>
                <a:lnTo>
                  <a:pt x="490727" y="591312"/>
                </a:lnTo>
                <a:lnTo>
                  <a:pt x="504444" y="605028"/>
                </a:lnTo>
                <a:lnTo>
                  <a:pt x="490727" y="618743"/>
                </a:lnTo>
                <a:close/>
              </a:path>
              <a:path w="617220" h="721360">
                <a:moveTo>
                  <a:pt x="519683" y="644652"/>
                </a:moveTo>
                <a:lnTo>
                  <a:pt x="504444" y="632460"/>
                </a:lnTo>
                <a:lnTo>
                  <a:pt x="518159" y="617220"/>
                </a:lnTo>
                <a:lnTo>
                  <a:pt x="531876" y="630935"/>
                </a:lnTo>
                <a:lnTo>
                  <a:pt x="519683" y="644652"/>
                </a:lnTo>
                <a:close/>
              </a:path>
              <a:path w="617220" h="721360">
                <a:moveTo>
                  <a:pt x="547116" y="670560"/>
                </a:moveTo>
                <a:lnTo>
                  <a:pt x="533400" y="658368"/>
                </a:lnTo>
                <a:lnTo>
                  <a:pt x="545592" y="643127"/>
                </a:lnTo>
                <a:lnTo>
                  <a:pt x="560831" y="656843"/>
                </a:lnTo>
                <a:lnTo>
                  <a:pt x="547116" y="670560"/>
                </a:lnTo>
                <a:close/>
              </a:path>
              <a:path w="617220" h="721360">
                <a:moveTo>
                  <a:pt x="576072" y="696468"/>
                </a:moveTo>
                <a:lnTo>
                  <a:pt x="562355" y="684275"/>
                </a:lnTo>
                <a:lnTo>
                  <a:pt x="560831" y="682752"/>
                </a:lnTo>
                <a:lnTo>
                  <a:pt x="574548" y="669035"/>
                </a:lnTo>
                <a:lnTo>
                  <a:pt x="588264" y="681227"/>
                </a:lnTo>
                <a:lnTo>
                  <a:pt x="576072" y="696468"/>
                </a:lnTo>
                <a:close/>
              </a:path>
              <a:path w="617220" h="721360">
                <a:moveTo>
                  <a:pt x="605027" y="720852"/>
                </a:moveTo>
                <a:lnTo>
                  <a:pt x="600455" y="717804"/>
                </a:lnTo>
                <a:lnTo>
                  <a:pt x="589788" y="708660"/>
                </a:lnTo>
                <a:lnTo>
                  <a:pt x="603503" y="694943"/>
                </a:lnTo>
                <a:lnTo>
                  <a:pt x="612648" y="702564"/>
                </a:lnTo>
                <a:lnTo>
                  <a:pt x="617220" y="707135"/>
                </a:lnTo>
                <a:lnTo>
                  <a:pt x="605027" y="720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27847" y="5466588"/>
            <a:ext cx="676910" cy="814069"/>
          </a:xfrm>
          <a:custGeom>
            <a:avLst/>
            <a:gdLst/>
            <a:ahLst/>
            <a:cxnLst/>
            <a:rect l="l" t="t" r="r" b="b"/>
            <a:pathLst>
              <a:path w="676909" h="814070">
                <a:moveTo>
                  <a:pt x="15240" y="25908"/>
                </a:moveTo>
                <a:lnTo>
                  <a:pt x="0" y="13716"/>
                </a:lnTo>
                <a:lnTo>
                  <a:pt x="12192" y="0"/>
                </a:lnTo>
                <a:lnTo>
                  <a:pt x="27432" y="12192"/>
                </a:lnTo>
                <a:lnTo>
                  <a:pt x="15240" y="25908"/>
                </a:lnTo>
                <a:close/>
              </a:path>
              <a:path w="676909" h="814070">
                <a:moveTo>
                  <a:pt x="44196" y="51816"/>
                </a:moveTo>
                <a:lnTo>
                  <a:pt x="28956" y="39624"/>
                </a:lnTo>
                <a:lnTo>
                  <a:pt x="41148" y="24384"/>
                </a:lnTo>
                <a:lnTo>
                  <a:pt x="56388" y="36576"/>
                </a:lnTo>
                <a:lnTo>
                  <a:pt x="44196" y="51816"/>
                </a:lnTo>
                <a:close/>
              </a:path>
              <a:path w="676909" h="814070">
                <a:moveTo>
                  <a:pt x="73152" y="76200"/>
                </a:moveTo>
                <a:lnTo>
                  <a:pt x="57912" y="64008"/>
                </a:lnTo>
                <a:lnTo>
                  <a:pt x="70104" y="48768"/>
                </a:lnTo>
                <a:lnTo>
                  <a:pt x="85344" y="60960"/>
                </a:lnTo>
                <a:lnTo>
                  <a:pt x="73152" y="76200"/>
                </a:lnTo>
                <a:close/>
              </a:path>
              <a:path w="676909" h="814070">
                <a:moveTo>
                  <a:pt x="102108" y="100584"/>
                </a:moveTo>
                <a:lnTo>
                  <a:pt x="94488" y="94488"/>
                </a:lnTo>
                <a:lnTo>
                  <a:pt x="88392" y="88391"/>
                </a:lnTo>
                <a:lnTo>
                  <a:pt x="100584" y="73152"/>
                </a:lnTo>
                <a:lnTo>
                  <a:pt x="106680" y="79248"/>
                </a:lnTo>
                <a:lnTo>
                  <a:pt x="114300" y="85344"/>
                </a:lnTo>
                <a:lnTo>
                  <a:pt x="102108" y="100584"/>
                </a:lnTo>
                <a:close/>
              </a:path>
              <a:path w="676909" h="814070">
                <a:moveTo>
                  <a:pt x="132588" y="124968"/>
                </a:moveTo>
                <a:lnTo>
                  <a:pt x="117348" y="112775"/>
                </a:lnTo>
                <a:lnTo>
                  <a:pt x="129540" y="97536"/>
                </a:lnTo>
                <a:lnTo>
                  <a:pt x="144780" y="109728"/>
                </a:lnTo>
                <a:lnTo>
                  <a:pt x="132588" y="124968"/>
                </a:lnTo>
                <a:close/>
              </a:path>
              <a:path w="676909" h="814070">
                <a:moveTo>
                  <a:pt x="161544" y="147828"/>
                </a:moveTo>
                <a:lnTo>
                  <a:pt x="146304" y="135636"/>
                </a:lnTo>
                <a:lnTo>
                  <a:pt x="158496" y="121920"/>
                </a:lnTo>
                <a:lnTo>
                  <a:pt x="173735" y="134112"/>
                </a:lnTo>
                <a:lnTo>
                  <a:pt x="161544" y="147828"/>
                </a:lnTo>
                <a:close/>
              </a:path>
              <a:path w="676909" h="814070">
                <a:moveTo>
                  <a:pt x="192023" y="172211"/>
                </a:moveTo>
                <a:lnTo>
                  <a:pt x="176784" y="160019"/>
                </a:lnTo>
                <a:lnTo>
                  <a:pt x="188975" y="144779"/>
                </a:lnTo>
                <a:lnTo>
                  <a:pt x="202692" y="156972"/>
                </a:lnTo>
                <a:lnTo>
                  <a:pt x="192023" y="172211"/>
                </a:lnTo>
                <a:close/>
              </a:path>
              <a:path w="676909" h="814070">
                <a:moveTo>
                  <a:pt x="220980" y="196595"/>
                </a:moveTo>
                <a:lnTo>
                  <a:pt x="205740" y="184404"/>
                </a:lnTo>
                <a:lnTo>
                  <a:pt x="217932" y="169164"/>
                </a:lnTo>
                <a:lnTo>
                  <a:pt x="233172" y="181356"/>
                </a:lnTo>
                <a:lnTo>
                  <a:pt x="220980" y="196595"/>
                </a:lnTo>
                <a:close/>
              </a:path>
              <a:path w="676909" h="814070">
                <a:moveTo>
                  <a:pt x="251460" y="219456"/>
                </a:moveTo>
                <a:lnTo>
                  <a:pt x="242316" y="213359"/>
                </a:lnTo>
                <a:lnTo>
                  <a:pt x="236220" y="207264"/>
                </a:lnTo>
                <a:lnTo>
                  <a:pt x="248411" y="193548"/>
                </a:lnTo>
                <a:lnTo>
                  <a:pt x="254508" y="198119"/>
                </a:lnTo>
                <a:lnTo>
                  <a:pt x="263652" y="204216"/>
                </a:lnTo>
                <a:lnTo>
                  <a:pt x="251460" y="219456"/>
                </a:lnTo>
                <a:close/>
              </a:path>
              <a:path w="676909" h="814070">
                <a:moveTo>
                  <a:pt x="280416" y="243840"/>
                </a:moveTo>
                <a:lnTo>
                  <a:pt x="277368" y="240792"/>
                </a:lnTo>
                <a:lnTo>
                  <a:pt x="266699" y="231648"/>
                </a:lnTo>
                <a:lnTo>
                  <a:pt x="277368" y="216407"/>
                </a:lnTo>
                <a:lnTo>
                  <a:pt x="289560" y="225551"/>
                </a:lnTo>
                <a:lnTo>
                  <a:pt x="292608" y="228600"/>
                </a:lnTo>
                <a:lnTo>
                  <a:pt x="280416" y="243840"/>
                </a:lnTo>
                <a:close/>
              </a:path>
              <a:path w="676909" h="814070">
                <a:moveTo>
                  <a:pt x="310896" y="266700"/>
                </a:moveTo>
                <a:lnTo>
                  <a:pt x="295656" y="254507"/>
                </a:lnTo>
                <a:lnTo>
                  <a:pt x="307848" y="240792"/>
                </a:lnTo>
                <a:lnTo>
                  <a:pt x="323087" y="251459"/>
                </a:lnTo>
                <a:lnTo>
                  <a:pt x="310896" y="266700"/>
                </a:lnTo>
                <a:close/>
              </a:path>
              <a:path w="676909" h="814070">
                <a:moveTo>
                  <a:pt x="341376" y="289559"/>
                </a:moveTo>
                <a:lnTo>
                  <a:pt x="326135" y="278892"/>
                </a:lnTo>
                <a:lnTo>
                  <a:pt x="336804" y="263652"/>
                </a:lnTo>
                <a:lnTo>
                  <a:pt x="352044" y="274319"/>
                </a:lnTo>
                <a:lnTo>
                  <a:pt x="341376" y="289559"/>
                </a:lnTo>
                <a:close/>
              </a:path>
              <a:path w="676909" h="814070">
                <a:moveTo>
                  <a:pt x="371855" y="313943"/>
                </a:moveTo>
                <a:lnTo>
                  <a:pt x="356616" y="301752"/>
                </a:lnTo>
                <a:lnTo>
                  <a:pt x="367283" y="286512"/>
                </a:lnTo>
                <a:lnTo>
                  <a:pt x="382524" y="298704"/>
                </a:lnTo>
                <a:lnTo>
                  <a:pt x="371855" y="313943"/>
                </a:lnTo>
                <a:close/>
              </a:path>
              <a:path w="676909" h="814070">
                <a:moveTo>
                  <a:pt x="402335" y="336804"/>
                </a:moveTo>
                <a:lnTo>
                  <a:pt x="387096" y="324612"/>
                </a:lnTo>
                <a:lnTo>
                  <a:pt x="397764" y="309372"/>
                </a:lnTo>
                <a:lnTo>
                  <a:pt x="413004" y="321563"/>
                </a:lnTo>
                <a:lnTo>
                  <a:pt x="402335" y="336804"/>
                </a:lnTo>
                <a:close/>
              </a:path>
              <a:path w="676909" h="814070">
                <a:moveTo>
                  <a:pt x="432816" y="359663"/>
                </a:moveTo>
                <a:lnTo>
                  <a:pt x="417576" y="347472"/>
                </a:lnTo>
                <a:lnTo>
                  <a:pt x="428244" y="332232"/>
                </a:lnTo>
                <a:lnTo>
                  <a:pt x="443483" y="344423"/>
                </a:lnTo>
                <a:lnTo>
                  <a:pt x="432816" y="359663"/>
                </a:lnTo>
                <a:close/>
              </a:path>
              <a:path w="676909" h="814070">
                <a:moveTo>
                  <a:pt x="463296" y="382523"/>
                </a:moveTo>
                <a:lnTo>
                  <a:pt x="448055" y="370332"/>
                </a:lnTo>
                <a:lnTo>
                  <a:pt x="458724" y="355091"/>
                </a:lnTo>
                <a:lnTo>
                  <a:pt x="473964" y="367284"/>
                </a:lnTo>
                <a:lnTo>
                  <a:pt x="463296" y="382523"/>
                </a:lnTo>
                <a:close/>
              </a:path>
              <a:path w="676909" h="814070">
                <a:moveTo>
                  <a:pt x="493776" y="405384"/>
                </a:moveTo>
                <a:lnTo>
                  <a:pt x="478535" y="393191"/>
                </a:lnTo>
                <a:lnTo>
                  <a:pt x="489204" y="377952"/>
                </a:lnTo>
                <a:lnTo>
                  <a:pt x="504444" y="390143"/>
                </a:lnTo>
                <a:lnTo>
                  <a:pt x="493776" y="405384"/>
                </a:lnTo>
                <a:close/>
              </a:path>
              <a:path w="676909" h="814070">
                <a:moveTo>
                  <a:pt x="524255" y="428243"/>
                </a:moveTo>
                <a:lnTo>
                  <a:pt x="509016" y="416052"/>
                </a:lnTo>
                <a:lnTo>
                  <a:pt x="519683" y="400812"/>
                </a:lnTo>
                <a:lnTo>
                  <a:pt x="534924" y="413004"/>
                </a:lnTo>
                <a:lnTo>
                  <a:pt x="524255" y="428243"/>
                </a:lnTo>
                <a:close/>
              </a:path>
              <a:path w="676909" h="814070">
                <a:moveTo>
                  <a:pt x="553211" y="451104"/>
                </a:moveTo>
                <a:lnTo>
                  <a:pt x="539496" y="438912"/>
                </a:lnTo>
                <a:lnTo>
                  <a:pt x="550164" y="425195"/>
                </a:lnTo>
                <a:lnTo>
                  <a:pt x="565404" y="435863"/>
                </a:lnTo>
                <a:lnTo>
                  <a:pt x="553211" y="451104"/>
                </a:lnTo>
                <a:close/>
              </a:path>
              <a:path w="676909" h="814070">
                <a:moveTo>
                  <a:pt x="583692" y="473963"/>
                </a:moveTo>
                <a:lnTo>
                  <a:pt x="568452" y="463295"/>
                </a:lnTo>
                <a:lnTo>
                  <a:pt x="580644" y="448056"/>
                </a:lnTo>
                <a:lnTo>
                  <a:pt x="595883" y="458723"/>
                </a:lnTo>
                <a:lnTo>
                  <a:pt x="583692" y="473963"/>
                </a:lnTo>
                <a:close/>
              </a:path>
              <a:path w="676909" h="814070">
                <a:moveTo>
                  <a:pt x="614172" y="496823"/>
                </a:moveTo>
                <a:lnTo>
                  <a:pt x="598931" y="486156"/>
                </a:lnTo>
                <a:lnTo>
                  <a:pt x="611124" y="470915"/>
                </a:lnTo>
                <a:lnTo>
                  <a:pt x="626364" y="481584"/>
                </a:lnTo>
                <a:lnTo>
                  <a:pt x="614172" y="496823"/>
                </a:lnTo>
                <a:close/>
              </a:path>
              <a:path w="676909" h="814070">
                <a:moveTo>
                  <a:pt x="644652" y="519684"/>
                </a:moveTo>
                <a:lnTo>
                  <a:pt x="629412" y="509015"/>
                </a:lnTo>
                <a:lnTo>
                  <a:pt x="641604" y="493776"/>
                </a:lnTo>
                <a:lnTo>
                  <a:pt x="656844" y="504443"/>
                </a:lnTo>
                <a:lnTo>
                  <a:pt x="644652" y="519684"/>
                </a:lnTo>
                <a:close/>
              </a:path>
              <a:path w="676909" h="814070">
                <a:moveTo>
                  <a:pt x="667512" y="547115"/>
                </a:moveTo>
                <a:lnTo>
                  <a:pt x="649223" y="547115"/>
                </a:lnTo>
                <a:lnTo>
                  <a:pt x="649223" y="528828"/>
                </a:lnTo>
                <a:lnTo>
                  <a:pt x="667512" y="527304"/>
                </a:lnTo>
                <a:lnTo>
                  <a:pt x="667512" y="547115"/>
                </a:lnTo>
                <a:close/>
              </a:path>
              <a:path w="676909" h="814070">
                <a:moveTo>
                  <a:pt x="669035" y="585215"/>
                </a:moveTo>
                <a:lnTo>
                  <a:pt x="650748" y="585215"/>
                </a:lnTo>
                <a:lnTo>
                  <a:pt x="649223" y="566928"/>
                </a:lnTo>
                <a:lnTo>
                  <a:pt x="669035" y="565404"/>
                </a:lnTo>
                <a:lnTo>
                  <a:pt x="669035" y="585215"/>
                </a:lnTo>
                <a:close/>
              </a:path>
              <a:path w="676909" h="814070">
                <a:moveTo>
                  <a:pt x="670560" y="623316"/>
                </a:moveTo>
                <a:lnTo>
                  <a:pt x="650748" y="623316"/>
                </a:lnTo>
                <a:lnTo>
                  <a:pt x="650748" y="605028"/>
                </a:lnTo>
                <a:lnTo>
                  <a:pt x="670560" y="603504"/>
                </a:lnTo>
                <a:lnTo>
                  <a:pt x="670560" y="623316"/>
                </a:lnTo>
                <a:close/>
              </a:path>
              <a:path w="676909" h="814070">
                <a:moveTo>
                  <a:pt x="672083" y="661416"/>
                </a:moveTo>
                <a:lnTo>
                  <a:pt x="652271" y="661416"/>
                </a:lnTo>
                <a:lnTo>
                  <a:pt x="652271" y="643127"/>
                </a:lnTo>
                <a:lnTo>
                  <a:pt x="670560" y="641604"/>
                </a:lnTo>
                <a:lnTo>
                  <a:pt x="672083" y="661416"/>
                </a:lnTo>
                <a:close/>
              </a:path>
              <a:path w="676909" h="814070">
                <a:moveTo>
                  <a:pt x="673608" y="699516"/>
                </a:moveTo>
                <a:lnTo>
                  <a:pt x="653796" y="699516"/>
                </a:lnTo>
                <a:lnTo>
                  <a:pt x="653796" y="681227"/>
                </a:lnTo>
                <a:lnTo>
                  <a:pt x="672083" y="679704"/>
                </a:lnTo>
                <a:lnTo>
                  <a:pt x="673608" y="699516"/>
                </a:lnTo>
                <a:close/>
              </a:path>
              <a:path w="676909" h="814070">
                <a:moveTo>
                  <a:pt x="673608" y="737616"/>
                </a:moveTo>
                <a:lnTo>
                  <a:pt x="655319" y="737616"/>
                </a:lnTo>
                <a:lnTo>
                  <a:pt x="653796" y="719327"/>
                </a:lnTo>
                <a:lnTo>
                  <a:pt x="673608" y="717804"/>
                </a:lnTo>
                <a:lnTo>
                  <a:pt x="673608" y="737616"/>
                </a:lnTo>
                <a:close/>
              </a:path>
              <a:path w="676909" h="814070">
                <a:moveTo>
                  <a:pt x="675131" y="775716"/>
                </a:moveTo>
                <a:lnTo>
                  <a:pt x="656844" y="775716"/>
                </a:lnTo>
                <a:lnTo>
                  <a:pt x="655319" y="757427"/>
                </a:lnTo>
                <a:lnTo>
                  <a:pt x="675131" y="755904"/>
                </a:lnTo>
                <a:lnTo>
                  <a:pt x="675131" y="775716"/>
                </a:lnTo>
                <a:close/>
              </a:path>
              <a:path w="676909" h="814070">
                <a:moveTo>
                  <a:pt x="676656" y="813816"/>
                </a:moveTo>
                <a:lnTo>
                  <a:pt x="656844" y="813816"/>
                </a:lnTo>
                <a:lnTo>
                  <a:pt x="656844" y="795527"/>
                </a:lnTo>
                <a:lnTo>
                  <a:pt x="675131" y="794004"/>
                </a:lnTo>
                <a:lnTo>
                  <a:pt x="676656" y="81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97167" y="2404872"/>
            <a:ext cx="1153795" cy="2857500"/>
          </a:xfrm>
          <a:custGeom>
            <a:avLst/>
            <a:gdLst/>
            <a:ahLst/>
            <a:cxnLst/>
            <a:rect l="l" t="t" r="r" b="b"/>
            <a:pathLst>
              <a:path w="1153795" h="2857500">
                <a:moveTo>
                  <a:pt x="1068324" y="512063"/>
                </a:moveTo>
                <a:lnTo>
                  <a:pt x="85344" y="512063"/>
                </a:lnTo>
                <a:lnTo>
                  <a:pt x="52077" y="505372"/>
                </a:lnTo>
                <a:lnTo>
                  <a:pt x="24955" y="487108"/>
                </a:lnTo>
                <a:lnTo>
                  <a:pt x="6691" y="459986"/>
                </a:lnTo>
                <a:lnTo>
                  <a:pt x="0" y="426720"/>
                </a:lnTo>
                <a:lnTo>
                  <a:pt x="0" y="85344"/>
                </a:lnTo>
                <a:lnTo>
                  <a:pt x="6691" y="52077"/>
                </a:lnTo>
                <a:lnTo>
                  <a:pt x="24955" y="24955"/>
                </a:lnTo>
                <a:lnTo>
                  <a:pt x="52077" y="6691"/>
                </a:lnTo>
                <a:lnTo>
                  <a:pt x="85344" y="0"/>
                </a:lnTo>
                <a:lnTo>
                  <a:pt x="1068324" y="0"/>
                </a:lnTo>
                <a:lnTo>
                  <a:pt x="1101590" y="6691"/>
                </a:lnTo>
                <a:lnTo>
                  <a:pt x="1128712" y="24955"/>
                </a:lnTo>
                <a:lnTo>
                  <a:pt x="1146976" y="52077"/>
                </a:lnTo>
                <a:lnTo>
                  <a:pt x="1153668" y="85344"/>
                </a:lnTo>
                <a:lnTo>
                  <a:pt x="1153668" y="426720"/>
                </a:lnTo>
                <a:lnTo>
                  <a:pt x="1146976" y="459986"/>
                </a:lnTo>
                <a:lnTo>
                  <a:pt x="1128712" y="487108"/>
                </a:lnTo>
                <a:lnTo>
                  <a:pt x="1101590" y="505372"/>
                </a:lnTo>
                <a:lnTo>
                  <a:pt x="1068324" y="512063"/>
                </a:lnTo>
                <a:close/>
              </a:path>
              <a:path w="1153795" h="2857500">
                <a:moveTo>
                  <a:pt x="742187" y="2857500"/>
                </a:moveTo>
                <a:lnTo>
                  <a:pt x="673608" y="512063"/>
                </a:lnTo>
                <a:lnTo>
                  <a:pt x="961643" y="512063"/>
                </a:lnTo>
                <a:lnTo>
                  <a:pt x="742187" y="2857500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88023" y="2394204"/>
            <a:ext cx="1172210" cy="2944495"/>
          </a:xfrm>
          <a:custGeom>
            <a:avLst/>
            <a:gdLst/>
            <a:ahLst/>
            <a:cxnLst/>
            <a:rect l="l" t="t" r="r" b="b"/>
            <a:pathLst>
              <a:path w="1172209" h="2944495">
                <a:moveTo>
                  <a:pt x="672399" y="533400"/>
                </a:moveTo>
                <a:lnTo>
                  <a:pt x="94488" y="533400"/>
                </a:lnTo>
                <a:lnTo>
                  <a:pt x="67056" y="528827"/>
                </a:lnTo>
                <a:lnTo>
                  <a:pt x="27432" y="504444"/>
                </a:lnTo>
                <a:lnTo>
                  <a:pt x="4572" y="466344"/>
                </a:lnTo>
                <a:lnTo>
                  <a:pt x="0" y="448055"/>
                </a:lnTo>
                <a:lnTo>
                  <a:pt x="0" y="85343"/>
                </a:lnTo>
                <a:lnTo>
                  <a:pt x="21336" y="35051"/>
                </a:lnTo>
                <a:lnTo>
                  <a:pt x="57912" y="7619"/>
                </a:lnTo>
                <a:lnTo>
                  <a:pt x="94488" y="0"/>
                </a:lnTo>
                <a:lnTo>
                  <a:pt x="1077468" y="0"/>
                </a:lnTo>
                <a:lnTo>
                  <a:pt x="1104900" y="4571"/>
                </a:lnTo>
                <a:lnTo>
                  <a:pt x="1114043" y="7619"/>
                </a:lnTo>
                <a:lnTo>
                  <a:pt x="1121664" y="12191"/>
                </a:lnTo>
                <a:lnTo>
                  <a:pt x="1130808" y="16763"/>
                </a:lnTo>
                <a:lnTo>
                  <a:pt x="1134872" y="19811"/>
                </a:lnTo>
                <a:lnTo>
                  <a:pt x="88391" y="19811"/>
                </a:lnTo>
                <a:lnTo>
                  <a:pt x="79248" y="21335"/>
                </a:lnTo>
                <a:lnTo>
                  <a:pt x="80772" y="21335"/>
                </a:lnTo>
                <a:lnTo>
                  <a:pt x="71628" y="22859"/>
                </a:lnTo>
                <a:lnTo>
                  <a:pt x="73152" y="22859"/>
                </a:lnTo>
                <a:lnTo>
                  <a:pt x="57912" y="28955"/>
                </a:lnTo>
                <a:lnTo>
                  <a:pt x="59436" y="28955"/>
                </a:lnTo>
                <a:lnTo>
                  <a:pt x="51816" y="32003"/>
                </a:lnTo>
                <a:lnTo>
                  <a:pt x="53339" y="32003"/>
                </a:lnTo>
                <a:lnTo>
                  <a:pt x="47244" y="36575"/>
                </a:lnTo>
                <a:lnTo>
                  <a:pt x="42671" y="41147"/>
                </a:lnTo>
                <a:lnTo>
                  <a:pt x="41148" y="41147"/>
                </a:lnTo>
                <a:lnTo>
                  <a:pt x="32004" y="53339"/>
                </a:lnTo>
                <a:lnTo>
                  <a:pt x="28956" y="59435"/>
                </a:lnTo>
                <a:lnTo>
                  <a:pt x="24384" y="67055"/>
                </a:lnTo>
                <a:lnTo>
                  <a:pt x="25298" y="67055"/>
                </a:lnTo>
                <a:lnTo>
                  <a:pt x="22859" y="73151"/>
                </a:lnTo>
                <a:lnTo>
                  <a:pt x="21640" y="79247"/>
                </a:lnTo>
                <a:lnTo>
                  <a:pt x="21336" y="79247"/>
                </a:lnTo>
                <a:lnTo>
                  <a:pt x="20066" y="86867"/>
                </a:lnTo>
                <a:lnTo>
                  <a:pt x="19812" y="86867"/>
                </a:lnTo>
                <a:lnTo>
                  <a:pt x="19812" y="446531"/>
                </a:lnTo>
                <a:lnTo>
                  <a:pt x="20066" y="446531"/>
                </a:lnTo>
                <a:lnTo>
                  <a:pt x="21336" y="454151"/>
                </a:lnTo>
                <a:lnTo>
                  <a:pt x="21640" y="454151"/>
                </a:lnTo>
                <a:lnTo>
                  <a:pt x="22859" y="460248"/>
                </a:lnTo>
                <a:lnTo>
                  <a:pt x="25298" y="466344"/>
                </a:lnTo>
                <a:lnTo>
                  <a:pt x="24384" y="466344"/>
                </a:lnTo>
                <a:lnTo>
                  <a:pt x="28956" y="473964"/>
                </a:lnTo>
                <a:lnTo>
                  <a:pt x="32004" y="480059"/>
                </a:lnTo>
                <a:lnTo>
                  <a:pt x="41148" y="492251"/>
                </a:lnTo>
                <a:lnTo>
                  <a:pt x="42671" y="492251"/>
                </a:lnTo>
                <a:lnTo>
                  <a:pt x="47244" y="496824"/>
                </a:lnTo>
                <a:lnTo>
                  <a:pt x="48768" y="496824"/>
                </a:lnTo>
                <a:lnTo>
                  <a:pt x="53339" y="501396"/>
                </a:lnTo>
                <a:lnTo>
                  <a:pt x="54356" y="501396"/>
                </a:lnTo>
                <a:lnTo>
                  <a:pt x="59436" y="504444"/>
                </a:lnTo>
                <a:lnTo>
                  <a:pt x="57912" y="504444"/>
                </a:lnTo>
                <a:lnTo>
                  <a:pt x="73152" y="510539"/>
                </a:lnTo>
                <a:lnTo>
                  <a:pt x="71628" y="510539"/>
                </a:lnTo>
                <a:lnTo>
                  <a:pt x="80772" y="512064"/>
                </a:lnTo>
                <a:lnTo>
                  <a:pt x="79248" y="512064"/>
                </a:lnTo>
                <a:lnTo>
                  <a:pt x="88391" y="513588"/>
                </a:lnTo>
                <a:lnTo>
                  <a:pt x="691895" y="513588"/>
                </a:lnTo>
                <a:lnTo>
                  <a:pt x="692162" y="522731"/>
                </a:lnTo>
                <a:lnTo>
                  <a:pt x="672083" y="522731"/>
                </a:lnTo>
                <a:lnTo>
                  <a:pt x="672399" y="533400"/>
                </a:lnTo>
                <a:close/>
              </a:path>
              <a:path w="1172209" h="2944495">
                <a:moveTo>
                  <a:pt x="1130808" y="42671"/>
                </a:moveTo>
                <a:lnTo>
                  <a:pt x="1124712" y="36575"/>
                </a:lnTo>
                <a:lnTo>
                  <a:pt x="1126235" y="36575"/>
                </a:lnTo>
                <a:lnTo>
                  <a:pt x="1118616" y="32003"/>
                </a:lnTo>
                <a:lnTo>
                  <a:pt x="1120139" y="32003"/>
                </a:lnTo>
                <a:lnTo>
                  <a:pt x="1112520" y="28955"/>
                </a:lnTo>
                <a:lnTo>
                  <a:pt x="1114043" y="28955"/>
                </a:lnTo>
                <a:lnTo>
                  <a:pt x="1098804" y="22859"/>
                </a:lnTo>
                <a:lnTo>
                  <a:pt x="1100327" y="22859"/>
                </a:lnTo>
                <a:lnTo>
                  <a:pt x="1085087" y="19811"/>
                </a:lnTo>
                <a:lnTo>
                  <a:pt x="1134872" y="19811"/>
                </a:lnTo>
                <a:lnTo>
                  <a:pt x="1136904" y="21335"/>
                </a:lnTo>
                <a:lnTo>
                  <a:pt x="1150620" y="35051"/>
                </a:lnTo>
                <a:lnTo>
                  <a:pt x="1154277" y="41147"/>
                </a:lnTo>
                <a:lnTo>
                  <a:pt x="1130808" y="41147"/>
                </a:lnTo>
                <a:lnTo>
                  <a:pt x="1130808" y="42671"/>
                </a:lnTo>
                <a:close/>
              </a:path>
              <a:path w="1172209" h="2944495">
                <a:moveTo>
                  <a:pt x="41148" y="42671"/>
                </a:moveTo>
                <a:lnTo>
                  <a:pt x="41148" y="41147"/>
                </a:lnTo>
                <a:lnTo>
                  <a:pt x="42671" y="41147"/>
                </a:lnTo>
                <a:lnTo>
                  <a:pt x="41148" y="42671"/>
                </a:lnTo>
                <a:close/>
              </a:path>
              <a:path w="1172209" h="2944495">
                <a:moveTo>
                  <a:pt x="1152143" y="80771"/>
                </a:moveTo>
                <a:lnTo>
                  <a:pt x="1149095" y="73151"/>
                </a:lnTo>
                <a:lnTo>
                  <a:pt x="1150620" y="73151"/>
                </a:lnTo>
                <a:lnTo>
                  <a:pt x="1147572" y="65531"/>
                </a:lnTo>
                <a:lnTo>
                  <a:pt x="1143000" y="59435"/>
                </a:lnTo>
                <a:lnTo>
                  <a:pt x="1144524" y="59435"/>
                </a:lnTo>
                <a:lnTo>
                  <a:pt x="1130808" y="41147"/>
                </a:lnTo>
                <a:lnTo>
                  <a:pt x="1154277" y="41147"/>
                </a:lnTo>
                <a:lnTo>
                  <a:pt x="1155191" y="42671"/>
                </a:lnTo>
                <a:lnTo>
                  <a:pt x="1161287" y="50291"/>
                </a:lnTo>
                <a:lnTo>
                  <a:pt x="1164335" y="57911"/>
                </a:lnTo>
                <a:lnTo>
                  <a:pt x="1170431" y="76199"/>
                </a:lnTo>
                <a:lnTo>
                  <a:pt x="1170939" y="79247"/>
                </a:lnTo>
                <a:lnTo>
                  <a:pt x="1152143" y="79247"/>
                </a:lnTo>
                <a:lnTo>
                  <a:pt x="1152143" y="80771"/>
                </a:lnTo>
                <a:close/>
              </a:path>
              <a:path w="1172209" h="2944495">
                <a:moveTo>
                  <a:pt x="25298" y="67055"/>
                </a:moveTo>
                <a:lnTo>
                  <a:pt x="24384" y="67055"/>
                </a:lnTo>
                <a:lnTo>
                  <a:pt x="25908" y="65531"/>
                </a:lnTo>
                <a:lnTo>
                  <a:pt x="25298" y="67055"/>
                </a:lnTo>
                <a:close/>
              </a:path>
              <a:path w="1172209" h="2944495">
                <a:moveTo>
                  <a:pt x="21336" y="80771"/>
                </a:moveTo>
                <a:lnTo>
                  <a:pt x="21336" y="79247"/>
                </a:lnTo>
                <a:lnTo>
                  <a:pt x="21640" y="79247"/>
                </a:lnTo>
                <a:lnTo>
                  <a:pt x="21336" y="80771"/>
                </a:lnTo>
                <a:close/>
              </a:path>
              <a:path w="1172209" h="2944495">
                <a:moveTo>
                  <a:pt x="1170939" y="454151"/>
                </a:moveTo>
                <a:lnTo>
                  <a:pt x="1152143" y="454151"/>
                </a:lnTo>
                <a:lnTo>
                  <a:pt x="1152143" y="446531"/>
                </a:lnTo>
                <a:lnTo>
                  <a:pt x="1153668" y="437388"/>
                </a:lnTo>
                <a:lnTo>
                  <a:pt x="1153668" y="96011"/>
                </a:lnTo>
                <a:lnTo>
                  <a:pt x="1152143" y="86867"/>
                </a:lnTo>
                <a:lnTo>
                  <a:pt x="1152143" y="79247"/>
                </a:lnTo>
                <a:lnTo>
                  <a:pt x="1170939" y="79247"/>
                </a:lnTo>
                <a:lnTo>
                  <a:pt x="1171956" y="85343"/>
                </a:lnTo>
                <a:lnTo>
                  <a:pt x="1171956" y="448055"/>
                </a:lnTo>
                <a:lnTo>
                  <a:pt x="1170939" y="454151"/>
                </a:lnTo>
                <a:close/>
              </a:path>
              <a:path w="1172209" h="2944495">
                <a:moveTo>
                  <a:pt x="19812" y="88391"/>
                </a:moveTo>
                <a:lnTo>
                  <a:pt x="19812" y="86867"/>
                </a:lnTo>
                <a:lnTo>
                  <a:pt x="20066" y="86867"/>
                </a:lnTo>
                <a:lnTo>
                  <a:pt x="19812" y="88391"/>
                </a:lnTo>
                <a:close/>
              </a:path>
              <a:path w="1172209" h="2944495">
                <a:moveTo>
                  <a:pt x="20066" y="446531"/>
                </a:moveTo>
                <a:lnTo>
                  <a:pt x="19812" y="446531"/>
                </a:lnTo>
                <a:lnTo>
                  <a:pt x="19812" y="445007"/>
                </a:lnTo>
                <a:lnTo>
                  <a:pt x="20066" y="446531"/>
                </a:lnTo>
                <a:close/>
              </a:path>
              <a:path w="1172209" h="2944495">
                <a:moveTo>
                  <a:pt x="21640" y="454151"/>
                </a:moveTo>
                <a:lnTo>
                  <a:pt x="21336" y="454151"/>
                </a:lnTo>
                <a:lnTo>
                  <a:pt x="21336" y="452627"/>
                </a:lnTo>
                <a:lnTo>
                  <a:pt x="21640" y="454151"/>
                </a:lnTo>
                <a:close/>
              </a:path>
              <a:path w="1172209" h="2944495">
                <a:moveTo>
                  <a:pt x="1166774" y="467868"/>
                </a:moveTo>
                <a:lnTo>
                  <a:pt x="1147572" y="467868"/>
                </a:lnTo>
                <a:lnTo>
                  <a:pt x="1150620" y="460248"/>
                </a:lnTo>
                <a:lnTo>
                  <a:pt x="1149095" y="460248"/>
                </a:lnTo>
                <a:lnTo>
                  <a:pt x="1152143" y="452627"/>
                </a:lnTo>
                <a:lnTo>
                  <a:pt x="1152143" y="454151"/>
                </a:lnTo>
                <a:lnTo>
                  <a:pt x="1170939" y="454151"/>
                </a:lnTo>
                <a:lnTo>
                  <a:pt x="1170431" y="457200"/>
                </a:lnTo>
                <a:lnTo>
                  <a:pt x="1167383" y="466344"/>
                </a:lnTo>
                <a:lnTo>
                  <a:pt x="1166774" y="467868"/>
                </a:lnTo>
                <a:close/>
              </a:path>
              <a:path w="1172209" h="2944495">
                <a:moveTo>
                  <a:pt x="25908" y="467868"/>
                </a:moveTo>
                <a:lnTo>
                  <a:pt x="24384" y="466344"/>
                </a:lnTo>
                <a:lnTo>
                  <a:pt x="25298" y="466344"/>
                </a:lnTo>
                <a:lnTo>
                  <a:pt x="25908" y="467868"/>
                </a:lnTo>
                <a:close/>
              </a:path>
              <a:path w="1172209" h="2944495">
                <a:moveTo>
                  <a:pt x="1154277" y="492251"/>
                </a:moveTo>
                <a:lnTo>
                  <a:pt x="1130808" y="492251"/>
                </a:lnTo>
                <a:lnTo>
                  <a:pt x="1144524" y="473964"/>
                </a:lnTo>
                <a:lnTo>
                  <a:pt x="1143000" y="473964"/>
                </a:lnTo>
                <a:lnTo>
                  <a:pt x="1147572" y="466344"/>
                </a:lnTo>
                <a:lnTo>
                  <a:pt x="1147572" y="467868"/>
                </a:lnTo>
                <a:lnTo>
                  <a:pt x="1166774" y="467868"/>
                </a:lnTo>
                <a:lnTo>
                  <a:pt x="1164335" y="473964"/>
                </a:lnTo>
                <a:lnTo>
                  <a:pt x="1161287" y="483107"/>
                </a:lnTo>
                <a:lnTo>
                  <a:pt x="1155191" y="490727"/>
                </a:lnTo>
                <a:lnTo>
                  <a:pt x="1154277" y="492251"/>
                </a:lnTo>
                <a:close/>
              </a:path>
              <a:path w="1172209" h="2944495">
                <a:moveTo>
                  <a:pt x="42671" y="492251"/>
                </a:moveTo>
                <a:lnTo>
                  <a:pt x="41148" y="492251"/>
                </a:lnTo>
                <a:lnTo>
                  <a:pt x="41148" y="490727"/>
                </a:lnTo>
                <a:lnTo>
                  <a:pt x="42671" y="492251"/>
                </a:lnTo>
                <a:close/>
              </a:path>
              <a:path w="1172209" h="2944495">
                <a:moveTo>
                  <a:pt x="1151534" y="496824"/>
                </a:moveTo>
                <a:lnTo>
                  <a:pt x="1124712" y="496824"/>
                </a:lnTo>
                <a:lnTo>
                  <a:pt x="1130808" y="490727"/>
                </a:lnTo>
                <a:lnTo>
                  <a:pt x="1130808" y="492251"/>
                </a:lnTo>
                <a:lnTo>
                  <a:pt x="1154277" y="492251"/>
                </a:lnTo>
                <a:lnTo>
                  <a:pt x="1151534" y="496824"/>
                </a:lnTo>
                <a:close/>
              </a:path>
              <a:path w="1172209" h="2944495">
                <a:moveTo>
                  <a:pt x="48768" y="496824"/>
                </a:moveTo>
                <a:lnTo>
                  <a:pt x="47244" y="496824"/>
                </a:lnTo>
                <a:lnTo>
                  <a:pt x="47244" y="495300"/>
                </a:lnTo>
                <a:lnTo>
                  <a:pt x="48768" y="496824"/>
                </a:lnTo>
                <a:close/>
              </a:path>
              <a:path w="1172209" h="2944495">
                <a:moveTo>
                  <a:pt x="1147572" y="501396"/>
                </a:moveTo>
                <a:lnTo>
                  <a:pt x="1118616" y="501396"/>
                </a:lnTo>
                <a:lnTo>
                  <a:pt x="1126235" y="495300"/>
                </a:lnTo>
                <a:lnTo>
                  <a:pt x="1124712" y="496824"/>
                </a:lnTo>
                <a:lnTo>
                  <a:pt x="1151534" y="496824"/>
                </a:lnTo>
                <a:lnTo>
                  <a:pt x="1150620" y="498348"/>
                </a:lnTo>
                <a:lnTo>
                  <a:pt x="1147572" y="501396"/>
                </a:lnTo>
                <a:close/>
              </a:path>
              <a:path w="1172209" h="2944495">
                <a:moveTo>
                  <a:pt x="54356" y="501396"/>
                </a:moveTo>
                <a:lnTo>
                  <a:pt x="53339" y="501396"/>
                </a:lnTo>
                <a:lnTo>
                  <a:pt x="51816" y="499872"/>
                </a:lnTo>
                <a:lnTo>
                  <a:pt x="54356" y="501396"/>
                </a:lnTo>
                <a:close/>
              </a:path>
              <a:path w="1172209" h="2944495">
                <a:moveTo>
                  <a:pt x="760364" y="2864343"/>
                </a:moveTo>
                <a:lnTo>
                  <a:pt x="756121" y="2718671"/>
                </a:lnTo>
                <a:lnTo>
                  <a:pt x="961643" y="513588"/>
                </a:lnTo>
                <a:lnTo>
                  <a:pt x="1085087" y="513588"/>
                </a:lnTo>
                <a:lnTo>
                  <a:pt x="1100327" y="510539"/>
                </a:lnTo>
                <a:lnTo>
                  <a:pt x="1098804" y="510539"/>
                </a:lnTo>
                <a:lnTo>
                  <a:pt x="1114043" y="504444"/>
                </a:lnTo>
                <a:lnTo>
                  <a:pt x="1112520" y="504444"/>
                </a:lnTo>
                <a:lnTo>
                  <a:pt x="1120139" y="499872"/>
                </a:lnTo>
                <a:lnTo>
                  <a:pt x="1118616" y="501396"/>
                </a:lnTo>
                <a:lnTo>
                  <a:pt x="1147572" y="501396"/>
                </a:lnTo>
                <a:lnTo>
                  <a:pt x="1144524" y="504444"/>
                </a:lnTo>
                <a:lnTo>
                  <a:pt x="1136904" y="510539"/>
                </a:lnTo>
                <a:lnTo>
                  <a:pt x="1130808" y="516636"/>
                </a:lnTo>
                <a:lnTo>
                  <a:pt x="1121664" y="521207"/>
                </a:lnTo>
                <a:lnTo>
                  <a:pt x="1116583" y="524255"/>
                </a:lnTo>
                <a:lnTo>
                  <a:pt x="979931" y="524255"/>
                </a:lnTo>
                <a:lnTo>
                  <a:pt x="970787" y="533400"/>
                </a:lnTo>
                <a:lnTo>
                  <a:pt x="979073" y="533400"/>
                </a:lnTo>
                <a:lnTo>
                  <a:pt x="760364" y="2864343"/>
                </a:lnTo>
                <a:close/>
              </a:path>
              <a:path w="1172209" h="2944495">
                <a:moveTo>
                  <a:pt x="752856" y="2944368"/>
                </a:moveTo>
                <a:lnTo>
                  <a:pt x="743712" y="2944368"/>
                </a:lnTo>
                <a:lnTo>
                  <a:pt x="672083" y="522731"/>
                </a:lnTo>
                <a:lnTo>
                  <a:pt x="682752" y="533400"/>
                </a:lnTo>
                <a:lnTo>
                  <a:pt x="692473" y="533400"/>
                </a:lnTo>
                <a:lnTo>
                  <a:pt x="756121" y="2718671"/>
                </a:lnTo>
                <a:lnTo>
                  <a:pt x="742187" y="2868168"/>
                </a:lnTo>
                <a:lnTo>
                  <a:pt x="760005" y="2868168"/>
                </a:lnTo>
                <a:lnTo>
                  <a:pt x="752856" y="2944368"/>
                </a:lnTo>
                <a:close/>
              </a:path>
              <a:path w="1172209" h="2944495">
                <a:moveTo>
                  <a:pt x="692473" y="533400"/>
                </a:moveTo>
                <a:lnTo>
                  <a:pt x="682752" y="533400"/>
                </a:lnTo>
                <a:lnTo>
                  <a:pt x="672083" y="522731"/>
                </a:lnTo>
                <a:lnTo>
                  <a:pt x="692162" y="522731"/>
                </a:lnTo>
                <a:lnTo>
                  <a:pt x="692473" y="533400"/>
                </a:lnTo>
                <a:close/>
              </a:path>
              <a:path w="1172209" h="2944495">
                <a:moveTo>
                  <a:pt x="979073" y="533400"/>
                </a:moveTo>
                <a:lnTo>
                  <a:pt x="970787" y="533400"/>
                </a:lnTo>
                <a:lnTo>
                  <a:pt x="979931" y="524255"/>
                </a:lnTo>
                <a:lnTo>
                  <a:pt x="979073" y="533400"/>
                </a:lnTo>
                <a:close/>
              </a:path>
              <a:path w="1172209" h="2944495">
                <a:moveTo>
                  <a:pt x="1077468" y="533400"/>
                </a:moveTo>
                <a:lnTo>
                  <a:pt x="979073" y="533400"/>
                </a:lnTo>
                <a:lnTo>
                  <a:pt x="979931" y="524255"/>
                </a:lnTo>
                <a:lnTo>
                  <a:pt x="1116583" y="524255"/>
                </a:lnTo>
                <a:lnTo>
                  <a:pt x="1114043" y="525779"/>
                </a:lnTo>
                <a:lnTo>
                  <a:pt x="1104900" y="528827"/>
                </a:lnTo>
                <a:lnTo>
                  <a:pt x="1077468" y="533400"/>
                </a:lnTo>
                <a:close/>
              </a:path>
              <a:path w="1172209" h="2944495">
                <a:moveTo>
                  <a:pt x="760005" y="2868168"/>
                </a:moveTo>
                <a:lnTo>
                  <a:pt x="742187" y="2868168"/>
                </a:lnTo>
                <a:lnTo>
                  <a:pt x="756121" y="2718671"/>
                </a:lnTo>
                <a:lnTo>
                  <a:pt x="760364" y="2864343"/>
                </a:lnTo>
                <a:lnTo>
                  <a:pt x="760005" y="2868168"/>
                </a:lnTo>
                <a:close/>
              </a:path>
              <a:path w="1172209" h="2944495">
                <a:moveTo>
                  <a:pt x="760475" y="2868168"/>
                </a:moveTo>
                <a:lnTo>
                  <a:pt x="760005" y="2868168"/>
                </a:lnTo>
                <a:lnTo>
                  <a:pt x="760364" y="2864343"/>
                </a:lnTo>
                <a:lnTo>
                  <a:pt x="760475" y="2868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402387" y="2471737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安</a:t>
            </a:r>
            <a:r>
              <a:rPr dirty="0" sz="2400" spc="20">
                <a:latin typeface="宋体"/>
                <a:cs typeface="宋体"/>
              </a:rPr>
              <a:t>全</a:t>
            </a:r>
            <a:r>
              <a:rPr dirty="0" sz="2400"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1177" y="3814762"/>
            <a:ext cx="4349750" cy="293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(2)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宋体"/>
                <a:cs typeface="宋体"/>
              </a:rPr>
              <a:t>集电极最大允许耗散功耗</a:t>
            </a:r>
            <a:r>
              <a:rPr dirty="0" sz="2400" spc="25">
                <a:latin typeface="Times New Roman"/>
                <a:cs typeface="Times New Roman"/>
              </a:rPr>
              <a:t>P</a:t>
            </a:r>
            <a:r>
              <a:rPr dirty="0" baseline="-20833" sz="2400" spc="37">
                <a:latin typeface="Times New Roman"/>
                <a:cs typeface="Times New Roman"/>
              </a:rPr>
              <a:t>CM</a:t>
            </a:r>
            <a:endParaRPr baseline="-20833" sz="2400">
              <a:latin typeface="Times New Roman"/>
              <a:cs typeface="Times New Roman"/>
            </a:endParaRPr>
          </a:p>
          <a:p>
            <a:pPr marL="1295400" marR="125730" indent="-1068705">
              <a:lnSpc>
                <a:spcPct val="147900"/>
              </a:lnSpc>
              <a:spcBef>
                <a:spcPts val="250"/>
              </a:spcBef>
            </a:pP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</a:t>
            </a:r>
            <a:r>
              <a:rPr dirty="0" baseline="-20833" sz="2400" spc="-89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流过三极管发出的焦耳热：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P</a:t>
            </a:r>
            <a:r>
              <a:rPr dirty="0" baseline="-20833" sz="2400" spc="157">
                <a:latin typeface="Times New Roman"/>
                <a:cs typeface="Times New Roman"/>
              </a:rPr>
              <a:t>C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</a:t>
            </a:r>
            <a:r>
              <a:rPr dirty="0" baseline="-20833" sz="2400" spc="24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CE</a:t>
            </a:r>
            <a:endParaRPr baseline="-20833" sz="2400">
              <a:latin typeface="Times New Roman"/>
              <a:cs typeface="Times New Roman"/>
            </a:endParaRPr>
          </a:p>
          <a:p>
            <a:pPr marL="155575" marR="88265">
              <a:lnSpc>
                <a:spcPct val="100000"/>
              </a:lnSpc>
              <a:spcBef>
                <a:spcPts val="1625"/>
              </a:spcBef>
            </a:pPr>
            <a:r>
              <a:rPr dirty="0" sz="2400" spc="15">
                <a:latin typeface="宋体"/>
                <a:cs typeface="宋体"/>
              </a:rPr>
              <a:t>必定导致结温上升，所以</a:t>
            </a:r>
            <a:r>
              <a:rPr dirty="0" sz="2400" spc="15">
                <a:latin typeface="Times New Roman"/>
                <a:cs typeface="Times New Roman"/>
              </a:rPr>
              <a:t>P</a:t>
            </a:r>
            <a:r>
              <a:rPr dirty="0" baseline="-20833" sz="2400" spc="22">
                <a:latin typeface="Times New Roman"/>
                <a:cs typeface="Times New Roman"/>
              </a:rPr>
              <a:t>C</a:t>
            </a:r>
            <a:r>
              <a:rPr dirty="0" baseline="-20833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有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限制。</a:t>
            </a:r>
            <a:endParaRPr sz="2400">
              <a:latin typeface="宋体"/>
              <a:cs typeface="宋体"/>
            </a:endParaRPr>
          </a:p>
          <a:p>
            <a:pPr marL="1271270">
              <a:lnSpc>
                <a:spcPct val="100000"/>
              </a:lnSpc>
              <a:spcBef>
                <a:spcPts val="780"/>
              </a:spcBef>
            </a:pPr>
            <a:r>
              <a:rPr dirty="0" sz="2400" spc="100">
                <a:latin typeface="Times New Roman"/>
                <a:cs typeface="Times New Roman"/>
              </a:rPr>
              <a:t>P</a:t>
            </a:r>
            <a:r>
              <a:rPr dirty="0" baseline="-20833" sz="2400" spc="150">
                <a:latin typeface="Times New Roman"/>
                <a:cs typeface="Times New Roman"/>
              </a:rPr>
              <a:t>C</a:t>
            </a:r>
            <a:r>
              <a:rPr dirty="0" baseline="-20833" sz="2400" spc="-60">
                <a:latin typeface="Times New Roman"/>
                <a:cs typeface="Times New Roman"/>
              </a:rPr>
              <a:t> </a:t>
            </a:r>
            <a:r>
              <a:rPr dirty="0" sz="2400" spc="-1085" b="1">
                <a:latin typeface="Times New Roman"/>
                <a:cs typeface="Times New Roman"/>
              </a:rPr>
              <a:t>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P</a:t>
            </a:r>
            <a:r>
              <a:rPr dirty="0" baseline="-20833" sz="2400" spc="142">
                <a:latin typeface="Times New Roman"/>
                <a:cs typeface="Times New Roman"/>
              </a:rPr>
              <a:t>CM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958" rIns="0" bIns="0" rtlCol="0" vert="horz">
            <a:spAutoFit/>
          </a:bodyPr>
          <a:lstStyle/>
          <a:p>
            <a:pPr marL="363855">
              <a:lnSpc>
                <a:spcPct val="100000"/>
              </a:lnSpc>
              <a:tabLst>
                <a:tab pos="1543050" algn="l"/>
              </a:tabLst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4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sz="2800" spc="-5">
                <a:latin typeface="宋体"/>
                <a:cs typeface="宋体"/>
              </a:rPr>
              <a:t>晶体管的主要参数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62423" y="790478"/>
            <a:ext cx="19786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solidFill>
                  <a:srgbClr val="0000CC"/>
                </a:solidFill>
                <a:latin typeface="宋体"/>
                <a:cs typeface="宋体"/>
              </a:rPr>
              <a:t>3.</a:t>
            </a:r>
            <a:r>
              <a:rPr dirty="0" sz="2800" spc="1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极限参数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53628" y="533400"/>
            <a:ext cx="1196340" cy="1207135"/>
          </a:xfrm>
          <a:custGeom>
            <a:avLst/>
            <a:gdLst/>
            <a:ahLst/>
            <a:cxnLst/>
            <a:rect l="l" t="t" r="r" b="b"/>
            <a:pathLst>
              <a:path w="1196340" h="1207135">
                <a:moveTo>
                  <a:pt x="0" y="0"/>
                </a:moveTo>
                <a:lnTo>
                  <a:pt x="1196339" y="0"/>
                </a:lnTo>
                <a:lnTo>
                  <a:pt x="1196339" y="1207008"/>
                </a:lnTo>
                <a:lnTo>
                  <a:pt x="0" y="12070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52103" y="1080516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47403" y="925068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4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42831" y="1082039"/>
            <a:ext cx="181610" cy="170815"/>
          </a:xfrm>
          <a:custGeom>
            <a:avLst/>
            <a:gdLst/>
            <a:ahLst/>
            <a:cxnLst/>
            <a:rect l="l" t="t" r="r" b="b"/>
            <a:pathLst>
              <a:path w="181609" h="170815">
                <a:moveTo>
                  <a:pt x="125694" y="126006"/>
                </a:moveTo>
                <a:lnTo>
                  <a:pt x="0" y="7620"/>
                </a:lnTo>
                <a:lnTo>
                  <a:pt x="7620" y="0"/>
                </a:lnTo>
                <a:lnTo>
                  <a:pt x="133119" y="118116"/>
                </a:lnTo>
                <a:lnTo>
                  <a:pt x="125694" y="126006"/>
                </a:lnTo>
                <a:close/>
              </a:path>
              <a:path w="181609" h="170815">
                <a:moveTo>
                  <a:pt x="166800" y="131064"/>
                </a:moveTo>
                <a:lnTo>
                  <a:pt x="131064" y="131064"/>
                </a:lnTo>
                <a:lnTo>
                  <a:pt x="137160" y="121920"/>
                </a:lnTo>
                <a:lnTo>
                  <a:pt x="133119" y="118116"/>
                </a:lnTo>
                <a:lnTo>
                  <a:pt x="153924" y="96012"/>
                </a:lnTo>
                <a:lnTo>
                  <a:pt x="166800" y="131064"/>
                </a:lnTo>
                <a:close/>
              </a:path>
              <a:path w="181609" h="170815">
                <a:moveTo>
                  <a:pt x="131064" y="131064"/>
                </a:moveTo>
                <a:lnTo>
                  <a:pt x="125694" y="126006"/>
                </a:lnTo>
                <a:lnTo>
                  <a:pt x="133119" y="118116"/>
                </a:lnTo>
                <a:lnTo>
                  <a:pt x="137160" y="121920"/>
                </a:lnTo>
                <a:lnTo>
                  <a:pt x="131064" y="131064"/>
                </a:lnTo>
                <a:close/>
              </a:path>
              <a:path w="181609" h="170815">
                <a:moveTo>
                  <a:pt x="181356" y="170688"/>
                </a:moveTo>
                <a:lnTo>
                  <a:pt x="105156" y="147828"/>
                </a:lnTo>
                <a:lnTo>
                  <a:pt x="125694" y="126006"/>
                </a:lnTo>
                <a:lnTo>
                  <a:pt x="131064" y="131064"/>
                </a:lnTo>
                <a:lnTo>
                  <a:pt x="166800" y="131064"/>
                </a:lnTo>
                <a:lnTo>
                  <a:pt x="181356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47403" y="931163"/>
            <a:ext cx="177165" cy="144780"/>
          </a:xfrm>
          <a:custGeom>
            <a:avLst/>
            <a:gdLst/>
            <a:ahLst/>
            <a:cxnLst/>
            <a:rect l="l" t="t" r="r" b="b"/>
            <a:pathLst>
              <a:path w="177165" h="144780">
                <a:moveTo>
                  <a:pt x="0" y="144779"/>
                </a:moveTo>
                <a:lnTo>
                  <a:pt x="17678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113519" y="531876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113519" y="124205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93252" y="1147572"/>
            <a:ext cx="321945" cy="66040"/>
          </a:xfrm>
          <a:custGeom>
            <a:avLst/>
            <a:gdLst/>
            <a:ahLst/>
            <a:cxnLst/>
            <a:rect l="l" t="t" r="r" b="b"/>
            <a:pathLst>
              <a:path w="321945" h="66040">
                <a:moveTo>
                  <a:pt x="257556" y="65532"/>
                </a:moveTo>
                <a:lnTo>
                  <a:pt x="257556" y="0"/>
                </a:lnTo>
                <a:lnTo>
                  <a:pt x="300227" y="21336"/>
                </a:lnTo>
                <a:lnTo>
                  <a:pt x="268224" y="21336"/>
                </a:lnTo>
                <a:lnTo>
                  <a:pt x="268224" y="44196"/>
                </a:lnTo>
                <a:lnTo>
                  <a:pt x="298288" y="44196"/>
                </a:lnTo>
                <a:lnTo>
                  <a:pt x="257556" y="65532"/>
                </a:lnTo>
                <a:close/>
              </a:path>
              <a:path w="321945" h="66040">
                <a:moveTo>
                  <a:pt x="257556" y="44196"/>
                </a:moveTo>
                <a:lnTo>
                  <a:pt x="0" y="44196"/>
                </a:lnTo>
                <a:lnTo>
                  <a:pt x="0" y="21336"/>
                </a:lnTo>
                <a:lnTo>
                  <a:pt x="257556" y="21336"/>
                </a:lnTo>
                <a:lnTo>
                  <a:pt x="257556" y="44196"/>
                </a:lnTo>
                <a:close/>
              </a:path>
              <a:path w="321945" h="66040">
                <a:moveTo>
                  <a:pt x="298288" y="44196"/>
                </a:moveTo>
                <a:lnTo>
                  <a:pt x="268224" y="44196"/>
                </a:lnTo>
                <a:lnTo>
                  <a:pt x="268224" y="21336"/>
                </a:lnTo>
                <a:lnTo>
                  <a:pt x="300227" y="21336"/>
                </a:lnTo>
                <a:lnTo>
                  <a:pt x="321563" y="32004"/>
                </a:lnTo>
                <a:lnTo>
                  <a:pt x="29828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596408" y="1189468"/>
            <a:ext cx="16954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7">
                <a:latin typeface="Times New Roman"/>
                <a:cs typeface="Times New Roman"/>
              </a:rPr>
              <a:t>B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188195" y="1357883"/>
            <a:ext cx="64135" cy="315595"/>
          </a:xfrm>
          <a:custGeom>
            <a:avLst/>
            <a:gdLst/>
            <a:ahLst/>
            <a:cxnLst/>
            <a:rect l="l" t="t" r="r" b="b"/>
            <a:pathLst>
              <a:path w="64134" h="315594">
                <a:moveTo>
                  <a:pt x="42672" y="262128"/>
                </a:moveTo>
                <a:lnTo>
                  <a:pt x="21336" y="262128"/>
                </a:lnTo>
                <a:lnTo>
                  <a:pt x="21336" y="0"/>
                </a:lnTo>
                <a:lnTo>
                  <a:pt x="42672" y="0"/>
                </a:lnTo>
                <a:lnTo>
                  <a:pt x="42672" y="262128"/>
                </a:lnTo>
                <a:close/>
              </a:path>
              <a:path w="64134" h="315594">
                <a:moveTo>
                  <a:pt x="32004" y="315467"/>
                </a:moveTo>
                <a:lnTo>
                  <a:pt x="0" y="251459"/>
                </a:lnTo>
                <a:lnTo>
                  <a:pt x="21336" y="251459"/>
                </a:lnTo>
                <a:lnTo>
                  <a:pt x="21336" y="262128"/>
                </a:lnTo>
                <a:lnTo>
                  <a:pt x="58673" y="262128"/>
                </a:lnTo>
                <a:lnTo>
                  <a:pt x="32004" y="315467"/>
                </a:lnTo>
                <a:close/>
              </a:path>
              <a:path w="64134" h="315594">
                <a:moveTo>
                  <a:pt x="58673" y="262128"/>
                </a:moveTo>
                <a:lnTo>
                  <a:pt x="42672" y="262128"/>
                </a:lnTo>
                <a:lnTo>
                  <a:pt x="42672" y="251460"/>
                </a:lnTo>
                <a:lnTo>
                  <a:pt x="64008" y="251459"/>
                </a:lnTo>
                <a:lnTo>
                  <a:pt x="58673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292915" y="1373898"/>
            <a:ext cx="16954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E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233916" y="550163"/>
            <a:ext cx="64135" cy="346075"/>
          </a:xfrm>
          <a:custGeom>
            <a:avLst/>
            <a:gdLst/>
            <a:ahLst/>
            <a:cxnLst/>
            <a:rect l="l" t="t" r="r" b="b"/>
            <a:pathLst>
              <a:path w="64134" h="346075">
                <a:moveTo>
                  <a:pt x="42672" y="292607"/>
                </a:moveTo>
                <a:lnTo>
                  <a:pt x="21336" y="292607"/>
                </a:lnTo>
                <a:lnTo>
                  <a:pt x="21336" y="0"/>
                </a:lnTo>
                <a:lnTo>
                  <a:pt x="42672" y="0"/>
                </a:lnTo>
                <a:lnTo>
                  <a:pt x="42672" y="292607"/>
                </a:lnTo>
                <a:close/>
              </a:path>
              <a:path w="64134" h="346075">
                <a:moveTo>
                  <a:pt x="32004" y="345948"/>
                </a:moveTo>
                <a:lnTo>
                  <a:pt x="0" y="281940"/>
                </a:lnTo>
                <a:lnTo>
                  <a:pt x="21336" y="281940"/>
                </a:lnTo>
                <a:lnTo>
                  <a:pt x="21336" y="292607"/>
                </a:lnTo>
                <a:lnTo>
                  <a:pt x="58674" y="292607"/>
                </a:lnTo>
                <a:lnTo>
                  <a:pt x="32004" y="345948"/>
                </a:lnTo>
                <a:close/>
              </a:path>
              <a:path w="64134" h="346075">
                <a:moveTo>
                  <a:pt x="58674" y="292607"/>
                </a:moveTo>
                <a:lnTo>
                  <a:pt x="42672" y="292607"/>
                </a:lnTo>
                <a:lnTo>
                  <a:pt x="42672" y="281940"/>
                </a:lnTo>
                <a:lnTo>
                  <a:pt x="64008" y="281940"/>
                </a:lnTo>
                <a:lnTo>
                  <a:pt x="5867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330987" y="581424"/>
            <a:ext cx="1758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C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88607" y="3265932"/>
            <a:ext cx="538480" cy="4648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0"/>
              </a:spcBef>
            </a:pP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21140" y="3843527"/>
            <a:ext cx="538480" cy="4635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0"/>
              </a:spcBef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07780" y="6352032"/>
            <a:ext cx="810895" cy="464820"/>
          </a:xfrm>
          <a:custGeom>
            <a:avLst/>
            <a:gdLst/>
            <a:ahLst/>
            <a:cxnLst/>
            <a:rect l="l" t="t" r="r" b="b"/>
            <a:pathLst>
              <a:path w="810895" h="464820">
                <a:moveTo>
                  <a:pt x="0" y="0"/>
                </a:moveTo>
                <a:lnTo>
                  <a:pt x="810767" y="0"/>
                </a:lnTo>
                <a:lnTo>
                  <a:pt x="810767" y="464819"/>
                </a:lnTo>
                <a:lnTo>
                  <a:pt x="0" y="4648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986466" y="6464753"/>
            <a:ext cx="44259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1110" y="1414462"/>
            <a:ext cx="23012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(3)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反向击穿电压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ct val="100000"/>
              </a:lnSpc>
            </a:pPr>
            <a:r>
              <a:rPr dirty="0" baseline="13888" sz="3600" spc="15">
                <a:latin typeface="宋体"/>
                <a:cs typeface="宋体"/>
              </a:rPr>
              <a:t>①</a:t>
            </a:r>
            <a:r>
              <a:rPr dirty="0" baseline="13888" sz="3600" spc="15">
                <a:latin typeface="Times New Roman"/>
                <a:cs typeface="Times New Roman"/>
              </a:rPr>
              <a:t>V</a:t>
            </a:r>
            <a:r>
              <a:rPr dirty="0" sz="1600" spc="10"/>
              <a:t>(BR)EBO</a:t>
            </a:r>
            <a:endParaRPr sz="1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275"/>
              </a:spcBef>
            </a:pPr>
            <a:r>
              <a:rPr dirty="0" sz="2400" spc="125">
                <a:solidFill>
                  <a:srgbClr val="000000"/>
                </a:solidFill>
              </a:rPr>
              <a:t>C </a:t>
            </a:r>
            <a:r>
              <a:rPr dirty="0" sz="2400" spc="50">
                <a:solidFill>
                  <a:srgbClr val="000000"/>
                </a:solidFill>
              </a:rPr>
              <a:t>open,</a:t>
            </a:r>
            <a:r>
              <a:rPr dirty="0" sz="2400" spc="-190">
                <a:solidFill>
                  <a:srgbClr val="000000"/>
                </a:solidFill>
              </a:rPr>
              <a:t> </a:t>
            </a:r>
            <a:r>
              <a:rPr dirty="0" sz="2400" spc="40">
                <a:solidFill>
                  <a:srgbClr val="000000"/>
                </a:solidFill>
              </a:rPr>
              <a:t>J</a:t>
            </a:r>
            <a:r>
              <a:rPr dirty="0" baseline="-20833" sz="2400" spc="60">
                <a:solidFill>
                  <a:srgbClr val="000000"/>
                </a:solidFill>
              </a:rPr>
              <a:t>E</a:t>
            </a:r>
            <a:r>
              <a:rPr dirty="0" sz="2400" spc="40">
                <a:solidFill>
                  <a:srgbClr val="000000"/>
                </a:solidFill>
                <a:latin typeface="宋体"/>
                <a:cs typeface="宋体"/>
              </a:rPr>
              <a:t>的反向击穿电压</a:t>
            </a:r>
            <a:r>
              <a:rPr dirty="0" sz="2400" spc="4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330"/>
              </a:spcBef>
            </a:pP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普通晶体管该电压值比较小，只有几伏</a:t>
            </a:r>
            <a:r>
              <a:rPr dirty="0" sz="2400" spc="5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664"/>
              </a:spcBef>
            </a:pPr>
            <a:r>
              <a:rPr dirty="0" baseline="13888" sz="3600" spc="15">
                <a:latin typeface="宋体"/>
                <a:cs typeface="宋体"/>
              </a:rPr>
              <a:t>②</a:t>
            </a:r>
            <a:r>
              <a:rPr dirty="0" baseline="13888" sz="3600" spc="15">
                <a:latin typeface="Times New Roman"/>
                <a:cs typeface="Times New Roman"/>
              </a:rPr>
              <a:t>V</a:t>
            </a:r>
            <a:r>
              <a:rPr dirty="0" sz="1600" spc="10"/>
              <a:t>(BR)CBO</a:t>
            </a:r>
            <a:endParaRPr sz="1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265"/>
              </a:spcBef>
            </a:pPr>
            <a:r>
              <a:rPr dirty="0" sz="2400" spc="130">
                <a:solidFill>
                  <a:srgbClr val="000000"/>
                </a:solidFill>
              </a:rPr>
              <a:t>E </a:t>
            </a:r>
            <a:r>
              <a:rPr dirty="0" sz="2400" spc="50">
                <a:solidFill>
                  <a:srgbClr val="000000"/>
                </a:solidFill>
              </a:rPr>
              <a:t>open,</a:t>
            </a:r>
            <a:r>
              <a:rPr dirty="0" sz="2400" spc="-170">
                <a:solidFill>
                  <a:srgbClr val="000000"/>
                </a:solidFill>
              </a:rPr>
              <a:t> </a:t>
            </a:r>
            <a:r>
              <a:rPr dirty="0" sz="2400" spc="40">
                <a:solidFill>
                  <a:srgbClr val="000000"/>
                </a:solidFill>
              </a:rPr>
              <a:t>J</a:t>
            </a:r>
            <a:r>
              <a:rPr dirty="0" baseline="-20833" sz="2400" spc="60">
                <a:solidFill>
                  <a:srgbClr val="000000"/>
                </a:solidFill>
              </a:rPr>
              <a:t>C</a:t>
            </a:r>
            <a:r>
              <a:rPr dirty="0" sz="2400" spc="40">
                <a:solidFill>
                  <a:srgbClr val="000000"/>
                </a:solidFill>
                <a:latin typeface="宋体"/>
                <a:cs typeface="宋体"/>
              </a:rPr>
              <a:t>的反向击穿电压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baseline="13888" sz="3600" spc="30">
                <a:latin typeface="宋体"/>
                <a:cs typeface="宋体"/>
              </a:rPr>
              <a:t>③</a:t>
            </a:r>
            <a:r>
              <a:rPr dirty="0" baseline="13888" sz="3600" spc="30">
                <a:latin typeface="Times New Roman"/>
                <a:cs typeface="Times New Roman"/>
              </a:rPr>
              <a:t>V</a:t>
            </a:r>
            <a:r>
              <a:rPr dirty="0" sz="1600" spc="20"/>
              <a:t>(BR)CEO</a:t>
            </a:r>
            <a:endParaRPr sz="16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730"/>
              </a:spcBef>
            </a:pPr>
            <a:r>
              <a:rPr dirty="0" sz="2400">
                <a:solidFill>
                  <a:srgbClr val="000000"/>
                </a:solidFill>
              </a:rPr>
              <a:t>B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 spc="20">
                <a:solidFill>
                  <a:srgbClr val="000000"/>
                </a:solidFill>
              </a:rPr>
              <a:t>open</a:t>
            </a:r>
            <a:r>
              <a:rPr dirty="0" sz="2400" spc="2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sz="2400" spc="20">
                <a:solidFill>
                  <a:srgbClr val="000000"/>
                </a:solidFill>
                <a:latin typeface="Arial"/>
                <a:cs typeface="Arial"/>
              </a:rPr>
              <a:t>C—E</a:t>
            </a:r>
            <a:r>
              <a:rPr dirty="0" sz="2400" spc="20">
                <a:solidFill>
                  <a:srgbClr val="000000"/>
                </a:solidFill>
                <a:latin typeface="宋体"/>
                <a:cs typeface="宋体"/>
              </a:rPr>
              <a:t>间的反向击穿电压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当</a:t>
            </a:r>
            <a:r>
              <a:rPr dirty="0" sz="2400" spc="5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0000"/>
                </a:solidFill>
              </a:rPr>
              <a:t>CE</a:t>
            </a:r>
            <a:r>
              <a:rPr dirty="0" baseline="-20833" sz="2400" spc="-67">
                <a:solidFill>
                  <a:srgbClr val="000000"/>
                </a:solidFill>
              </a:rPr>
              <a:t> </a:t>
            </a:r>
            <a:r>
              <a:rPr dirty="0" sz="2400" spc="35">
                <a:solidFill>
                  <a:srgbClr val="000000"/>
                </a:solidFill>
                <a:latin typeface="宋体"/>
                <a:cs typeface="宋体"/>
              </a:rPr>
              <a:t>超过一定的数值时，</a:t>
            </a:r>
            <a:r>
              <a:rPr dirty="0" sz="2400" spc="35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solidFill>
                  <a:srgbClr val="000000"/>
                </a:solidFill>
              </a:rPr>
              <a:t>CEO</a:t>
            </a:r>
            <a:r>
              <a:rPr dirty="0" sz="2400" spc="35">
                <a:solidFill>
                  <a:srgbClr val="000000"/>
                </a:solidFill>
                <a:latin typeface="宋体"/>
                <a:cs typeface="宋体"/>
              </a:rPr>
              <a:t>明显增大，</a:t>
            </a:r>
            <a:r>
              <a:rPr dirty="0" sz="2400" spc="35">
                <a:solidFill>
                  <a:srgbClr val="000000"/>
                </a:solidFill>
              </a:rPr>
              <a:t>J</a:t>
            </a:r>
            <a:r>
              <a:rPr dirty="0" baseline="-20833" sz="2400" spc="52">
                <a:solidFill>
                  <a:srgbClr val="000000"/>
                </a:solidFill>
              </a:rPr>
              <a:t>C</a:t>
            </a:r>
            <a:r>
              <a:rPr dirty="0" sz="2400" spc="35">
                <a:solidFill>
                  <a:srgbClr val="000000"/>
                </a:solidFill>
                <a:latin typeface="宋体"/>
                <a:cs typeface="宋体"/>
              </a:rPr>
              <a:t>就会被击穿</a:t>
            </a:r>
            <a:endParaRPr sz="2400">
              <a:latin typeface="宋体"/>
              <a:cs typeface="宋体"/>
            </a:endParaRPr>
          </a:p>
          <a:p>
            <a:pPr marL="767080">
              <a:lnSpc>
                <a:spcPct val="100000"/>
              </a:lnSpc>
              <a:spcBef>
                <a:spcPts val="1405"/>
              </a:spcBef>
            </a:pPr>
            <a:r>
              <a:rPr dirty="0" baseline="13888" sz="3600" spc="7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3333FF"/>
                </a:solidFill>
              </a:rPr>
              <a:t>(BR)CBO</a:t>
            </a:r>
            <a:r>
              <a:rPr dirty="0" baseline="13888" sz="3600" spc="7">
                <a:solidFill>
                  <a:srgbClr val="3333FF"/>
                </a:solidFill>
                <a:latin typeface="宋体"/>
                <a:cs typeface="宋体"/>
              </a:rPr>
              <a:t>＞</a:t>
            </a:r>
            <a:r>
              <a:rPr dirty="0" baseline="13888" sz="3600" spc="-832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baseline="13888" sz="3600">
                <a:solidFill>
                  <a:srgbClr val="3333FF"/>
                </a:solidFill>
                <a:latin typeface="宋体"/>
                <a:cs typeface="宋体"/>
              </a:rPr>
              <a:t>＞</a:t>
            </a:r>
            <a:r>
              <a:rPr dirty="0" baseline="13888" sz="3600" spc="-90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baseline="13888" sz="3600" spc="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FF0000"/>
                </a:solidFill>
              </a:rPr>
              <a:t>(BR)CEO</a:t>
            </a:r>
            <a:r>
              <a:rPr dirty="0" baseline="13888" sz="3600" spc="7">
                <a:solidFill>
                  <a:srgbClr val="3333FF"/>
                </a:solidFill>
                <a:latin typeface="宋体"/>
                <a:cs typeface="宋体"/>
              </a:rPr>
              <a:t>＞</a:t>
            </a:r>
            <a:r>
              <a:rPr dirty="0" baseline="13888" sz="3600" spc="7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3333FF"/>
                </a:solidFill>
              </a:rPr>
              <a:t>(BR)</a:t>
            </a:r>
            <a:r>
              <a:rPr dirty="0" sz="1600" spc="30">
                <a:solidFill>
                  <a:srgbClr val="3333FF"/>
                </a:solidFill>
              </a:rPr>
              <a:t> </a:t>
            </a:r>
            <a:r>
              <a:rPr dirty="0" sz="1600" spc="55">
                <a:solidFill>
                  <a:srgbClr val="3333FF"/>
                </a:solidFill>
              </a:rPr>
              <a:t>EBO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400" spc="-30">
                <a:solidFill>
                  <a:srgbClr val="000000"/>
                </a:solidFill>
                <a:latin typeface="宋体"/>
                <a:cs typeface="宋体"/>
              </a:rPr>
              <a:t>手册上给出的数值是</a:t>
            </a:r>
            <a:r>
              <a:rPr dirty="0" sz="2400" spc="-30">
                <a:solidFill>
                  <a:srgbClr val="000000"/>
                </a:solidFill>
              </a:rPr>
              <a:t>25</a:t>
            </a:r>
            <a:r>
              <a:rPr dirty="0" sz="2400" spc="-30" b="1">
                <a:solidFill>
                  <a:srgbClr val="000000"/>
                </a:solidFill>
                <a:latin typeface="Times New Roman"/>
                <a:cs typeface="Times New Roman"/>
              </a:rPr>
              <a:t></a:t>
            </a:r>
            <a:r>
              <a:rPr dirty="0" sz="2400" spc="-30">
                <a:solidFill>
                  <a:srgbClr val="000000"/>
                </a:solidFill>
              </a:rPr>
              <a:t>C</a:t>
            </a:r>
            <a:r>
              <a:rPr dirty="0" sz="2400" spc="-30">
                <a:solidFill>
                  <a:srgbClr val="000000"/>
                </a:solidFill>
                <a:latin typeface="宋体"/>
                <a:cs typeface="宋体"/>
              </a:rPr>
              <a:t>、基极开路时的击穿电压</a:t>
            </a:r>
            <a:r>
              <a:rPr dirty="0" sz="2400" spc="-3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000000"/>
                </a:solidFill>
              </a:rPr>
              <a:t>(BR)CEO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3628" y="533400"/>
            <a:ext cx="1196340" cy="1207135"/>
          </a:xfrm>
          <a:custGeom>
            <a:avLst/>
            <a:gdLst/>
            <a:ahLst/>
            <a:cxnLst/>
            <a:rect l="l" t="t" r="r" b="b"/>
            <a:pathLst>
              <a:path w="1196340" h="1207135">
                <a:moveTo>
                  <a:pt x="0" y="0"/>
                </a:moveTo>
                <a:lnTo>
                  <a:pt x="1196339" y="0"/>
                </a:lnTo>
                <a:lnTo>
                  <a:pt x="1196339" y="1207008"/>
                </a:lnTo>
                <a:lnTo>
                  <a:pt x="0" y="12070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52103" y="1080516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47403" y="925068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4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42831" y="1082039"/>
            <a:ext cx="181610" cy="170815"/>
          </a:xfrm>
          <a:custGeom>
            <a:avLst/>
            <a:gdLst/>
            <a:ahLst/>
            <a:cxnLst/>
            <a:rect l="l" t="t" r="r" b="b"/>
            <a:pathLst>
              <a:path w="181609" h="170815">
                <a:moveTo>
                  <a:pt x="125694" y="126006"/>
                </a:moveTo>
                <a:lnTo>
                  <a:pt x="0" y="7620"/>
                </a:lnTo>
                <a:lnTo>
                  <a:pt x="7620" y="0"/>
                </a:lnTo>
                <a:lnTo>
                  <a:pt x="133119" y="118116"/>
                </a:lnTo>
                <a:lnTo>
                  <a:pt x="125694" y="126006"/>
                </a:lnTo>
                <a:close/>
              </a:path>
              <a:path w="181609" h="170815">
                <a:moveTo>
                  <a:pt x="166800" y="131064"/>
                </a:moveTo>
                <a:lnTo>
                  <a:pt x="131064" y="131064"/>
                </a:lnTo>
                <a:lnTo>
                  <a:pt x="137160" y="121920"/>
                </a:lnTo>
                <a:lnTo>
                  <a:pt x="133119" y="118116"/>
                </a:lnTo>
                <a:lnTo>
                  <a:pt x="153924" y="96012"/>
                </a:lnTo>
                <a:lnTo>
                  <a:pt x="166800" y="131064"/>
                </a:lnTo>
                <a:close/>
              </a:path>
              <a:path w="181609" h="170815">
                <a:moveTo>
                  <a:pt x="131064" y="131064"/>
                </a:moveTo>
                <a:lnTo>
                  <a:pt x="125694" y="126006"/>
                </a:lnTo>
                <a:lnTo>
                  <a:pt x="133119" y="118116"/>
                </a:lnTo>
                <a:lnTo>
                  <a:pt x="137160" y="121920"/>
                </a:lnTo>
                <a:lnTo>
                  <a:pt x="131064" y="131064"/>
                </a:lnTo>
                <a:close/>
              </a:path>
              <a:path w="181609" h="170815">
                <a:moveTo>
                  <a:pt x="181356" y="170688"/>
                </a:moveTo>
                <a:lnTo>
                  <a:pt x="105156" y="147828"/>
                </a:lnTo>
                <a:lnTo>
                  <a:pt x="125694" y="126006"/>
                </a:lnTo>
                <a:lnTo>
                  <a:pt x="131064" y="131064"/>
                </a:lnTo>
                <a:lnTo>
                  <a:pt x="166800" y="131064"/>
                </a:lnTo>
                <a:lnTo>
                  <a:pt x="181356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47403" y="931163"/>
            <a:ext cx="177165" cy="144780"/>
          </a:xfrm>
          <a:custGeom>
            <a:avLst/>
            <a:gdLst/>
            <a:ahLst/>
            <a:cxnLst/>
            <a:rect l="l" t="t" r="r" b="b"/>
            <a:pathLst>
              <a:path w="177165" h="144780">
                <a:moveTo>
                  <a:pt x="0" y="144779"/>
                </a:moveTo>
                <a:lnTo>
                  <a:pt x="17678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13519" y="531876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13519" y="124205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93252" y="1147572"/>
            <a:ext cx="321945" cy="66040"/>
          </a:xfrm>
          <a:custGeom>
            <a:avLst/>
            <a:gdLst/>
            <a:ahLst/>
            <a:cxnLst/>
            <a:rect l="l" t="t" r="r" b="b"/>
            <a:pathLst>
              <a:path w="321945" h="66040">
                <a:moveTo>
                  <a:pt x="257556" y="65532"/>
                </a:moveTo>
                <a:lnTo>
                  <a:pt x="257556" y="0"/>
                </a:lnTo>
                <a:lnTo>
                  <a:pt x="300227" y="21336"/>
                </a:lnTo>
                <a:lnTo>
                  <a:pt x="268224" y="21336"/>
                </a:lnTo>
                <a:lnTo>
                  <a:pt x="268224" y="44196"/>
                </a:lnTo>
                <a:lnTo>
                  <a:pt x="298288" y="44196"/>
                </a:lnTo>
                <a:lnTo>
                  <a:pt x="257556" y="65532"/>
                </a:lnTo>
                <a:close/>
              </a:path>
              <a:path w="321945" h="66040">
                <a:moveTo>
                  <a:pt x="257556" y="44196"/>
                </a:moveTo>
                <a:lnTo>
                  <a:pt x="0" y="44196"/>
                </a:lnTo>
                <a:lnTo>
                  <a:pt x="0" y="21336"/>
                </a:lnTo>
                <a:lnTo>
                  <a:pt x="257556" y="21336"/>
                </a:lnTo>
                <a:lnTo>
                  <a:pt x="257556" y="44196"/>
                </a:lnTo>
                <a:close/>
              </a:path>
              <a:path w="321945" h="66040">
                <a:moveTo>
                  <a:pt x="298288" y="44196"/>
                </a:moveTo>
                <a:lnTo>
                  <a:pt x="268224" y="44196"/>
                </a:lnTo>
                <a:lnTo>
                  <a:pt x="268224" y="21336"/>
                </a:lnTo>
                <a:lnTo>
                  <a:pt x="300227" y="21336"/>
                </a:lnTo>
                <a:lnTo>
                  <a:pt x="321563" y="32004"/>
                </a:lnTo>
                <a:lnTo>
                  <a:pt x="298288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596408" y="1189468"/>
            <a:ext cx="16954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7">
                <a:latin typeface="Times New Roman"/>
                <a:cs typeface="Times New Roman"/>
              </a:rPr>
              <a:t>B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88195" y="1357883"/>
            <a:ext cx="64135" cy="315595"/>
          </a:xfrm>
          <a:custGeom>
            <a:avLst/>
            <a:gdLst/>
            <a:ahLst/>
            <a:cxnLst/>
            <a:rect l="l" t="t" r="r" b="b"/>
            <a:pathLst>
              <a:path w="64134" h="315594">
                <a:moveTo>
                  <a:pt x="42672" y="262128"/>
                </a:moveTo>
                <a:lnTo>
                  <a:pt x="21336" y="262128"/>
                </a:lnTo>
                <a:lnTo>
                  <a:pt x="21336" y="0"/>
                </a:lnTo>
                <a:lnTo>
                  <a:pt x="42672" y="0"/>
                </a:lnTo>
                <a:lnTo>
                  <a:pt x="42672" y="262128"/>
                </a:lnTo>
                <a:close/>
              </a:path>
              <a:path w="64134" h="315594">
                <a:moveTo>
                  <a:pt x="32004" y="315467"/>
                </a:moveTo>
                <a:lnTo>
                  <a:pt x="0" y="251459"/>
                </a:lnTo>
                <a:lnTo>
                  <a:pt x="21336" y="251459"/>
                </a:lnTo>
                <a:lnTo>
                  <a:pt x="21336" y="262128"/>
                </a:lnTo>
                <a:lnTo>
                  <a:pt x="58673" y="262128"/>
                </a:lnTo>
                <a:lnTo>
                  <a:pt x="32004" y="315467"/>
                </a:lnTo>
                <a:close/>
              </a:path>
              <a:path w="64134" h="315594">
                <a:moveTo>
                  <a:pt x="58673" y="262128"/>
                </a:moveTo>
                <a:lnTo>
                  <a:pt x="42672" y="262128"/>
                </a:lnTo>
                <a:lnTo>
                  <a:pt x="42672" y="251460"/>
                </a:lnTo>
                <a:lnTo>
                  <a:pt x="64008" y="251459"/>
                </a:lnTo>
                <a:lnTo>
                  <a:pt x="58673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92915" y="1373898"/>
            <a:ext cx="16954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E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33916" y="550163"/>
            <a:ext cx="64135" cy="346075"/>
          </a:xfrm>
          <a:custGeom>
            <a:avLst/>
            <a:gdLst/>
            <a:ahLst/>
            <a:cxnLst/>
            <a:rect l="l" t="t" r="r" b="b"/>
            <a:pathLst>
              <a:path w="64134" h="346075">
                <a:moveTo>
                  <a:pt x="42672" y="292607"/>
                </a:moveTo>
                <a:lnTo>
                  <a:pt x="21336" y="292607"/>
                </a:lnTo>
                <a:lnTo>
                  <a:pt x="21336" y="0"/>
                </a:lnTo>
                <a:lnTo>
                  <a:pt x="42672" y="0"/>
                </a:lnTo>
                <a:lnTo>
                  <a:pt x="42672" y="292607"/>
                </a:lnTo>
                <a:close/>
              </a:path>
              <a:path w="64134" h="346075">
                <a:moveTo>
                  <a:pt x="32004" y="345948"/>
                </a:moveTo>
                <a:lnTo>
                  <a:pt x="0" y="281940"/>
                </a:lnTo>
                <a:lnTo>
                  <a:pt x="21336" y="281940"/>
                </a:lnTo>
                <a:lnTo>
                  <a:pt x="21336" y="292607"/>
                </a:lnTo>
                <a:lnTo>
                  <a:pt x="58674" y="292607"/>
                </a:lnTo>
                <a:lnTo>
                  <a:pt x="32004" y="345948"/>
                </a:lnTo>
                <a:close/>
              </a:path>
              <a:path w="64134" h="346075">
                <a:moveTo>
                  <a:pt x="58674" y="292607"/>
                </a:moveTo>
                <a:lnTo>
                  <a:pt x="42672" y="292607"/>
                </a:lnTo>
                <a:lnTo>
                  <a:pt x="42672" y="281940"/>
                </a:lnTo>
                <a:lnTo>
                  <a:pt x="64008" y="281940"/>
                </a:lnTo>
                <a:lnTo>
                  <a:pt x="5867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330987" y="581424"/>
            <a:ext cx="17589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I</a:t>
            </a:r>
            <a:r>
              <a:rPr dirty="0" baseline="-18518" sz="1350" spc="82">
                <a:latin typeface="Times New Roman"/>
                <a:cs typeface="Times New Roman"/>
              </a:rPr>
              <a:t>C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1370"/>
              </a:lnSpc>
            </a:pPr>
            <a:fld id="{81D60167-4931-47E6-BA6A-407CBD079E47}" type="slidenum">
              <a:rPr dirty="0" spc="-5"/>
              <a:t>22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958" rIns="0" bIns="0" rtlCol="0" vert="horz">
            <a:spAutoFit/>
          </a:bodyPr>
          <a:lstStyle/>
          <a:p>
            <a:pPr marL="36385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1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20">
                <a:latin typeface="宋体"/>
                <a:cs typeface="宋体"/>
              </a:rPr>
              <a:t>4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3098" y="790478"/>
            <a:ext cx="286639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晶体管的主要参数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2423" y="790478"/>
            <a:ext cx="19786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solidFill>
                  <a:srgbClr val="0000CC"/>
                </a:solidFill>
                <a:latin typeface="宋体"/>
                <a:cs typeface="宋体"/>
              </a:rPr>
              <a:t>3.</a:t>
            </a:r>
            <a:r>
              <a:rPr dirty="0" sz="2800" spc="1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极限参数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  <a:solidFill>
            <a:srgbClr val="DBEDF4"/>
          </a:solidFill>
        </p:spPr>
        <p:txBody>
          <a:bodyPr wrap="square" lIns="0" tIns="295910" rIns="0" bIns="0" rtlCol="0" vert="horz">
            <a:spAutoFit/>
          </a:bodyPr>
          <a:lstStyle/>
          <a:p>
            <a:pPr marL="2282825">
              <a:lnSpc>
                <a:spcPct val="100000"/>
              </a:lnSpc>
              <a:spcBef>
                <a:spcPts val="2330"/>
              </a:spcBef>
            </a:pPr>
            <a:r>
              <a:rPr dirty="0"/>
              <a:t>4.1  </a:t>
            </a:r>
            <a:r>
              <a:rPr dirty="0" spc="10">
                <a:latin typeface="宋体"/>
                <a:cs typeface="宋体"/>
              </a:rPr>
              <a:t>半导体三极管</a:t>
            </a:r>
            <a:r>
              <a:rPr dirty="0" spc="-994">
                <a:latin typeface="宋体"/>
                <a:cs typeface="宋体"/>
              </a:rPr>
              <a:t> </a:t>
            </a:r>
            <a:r>
              <a:rPr dirty="0" spc="200"/>
              <a:t>BJT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3098" y="1462037"/>
            <a:ext cx="6426200" cy="457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本节小结</a:t>
            </a:r>
            <a:endParaRPr sz="3200">
              <a:latin typeface="宋体"/>
              <a:cs typeface="宋体"/>
            </a:endParaRPr>
          </a:p>
          <a:p>
            <a:pPr algn="ctr" marL="12065" marR="5080">
              <a:lnSpc>
                <a:spcPct val="150000"/>
              </a:lnSpc>
              <a:spcBef>
                <a:spcPts val="200"/>
              </a:spcBef>
            </a:pPr>
            <a:r>
              <a:rPr dirty="0" sz="2400">
                <a:latin typeface="宋体"/>
                <a:cs typeface="宋体"/>
              </a:rPr>
              <a:t>理解：半导体三极管的工作原理、受温度的影响  掌握：半导体三极管的符号、伏安特性  </a:t>
            </a:r>
            <a:r>
              <a:rPr dirty="0" sz="2400" spc="25">
                <a:solidFill>
                  <a:srgbClr val="00AF50"/>
                </a:solidFill>
                <a:latin typeface="宋体"/>
                <a:cs typeface="宋体"/>
              </a:rPr>
              <a:t>预习：</a:t>
            </a:r>
            <a:r>
              <a:rPr dirty="0" sz="2400" spc="25">
                <a:solidFill>
                  <a:srgbClr val="00AF50"/>
                </a:solidFill>
                <a:latin typeface="Times New Roman"/>
                <a:cs typeface="Times New Roman"/>
              </a:rPr>
              <a:t>BJT</a:t>
            </a:r>
            <a:r>
              <a:rPr dirty="0" sz="2400" spc="25">
                <a:solidFill>
                  <a:srgbClr val="00AF50"/>
                </a:solidFill>
                <a:latin typeface="宋体"/>
                <a:cs typeface="宋体"/>
              </a:rPr>
              <a:t>基本共射放大电路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32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dirty="0" sz="3200" spc="5">
                <a:latin typeface="Times New Roman"/>
                <a:cs typeface="Times New Roman"/>
              </a:rPr>
              <a:t>4.1.1 </a:t>
            </a:r>
            <a:r>
              <a:rPr dirty="0" sz="3200" spc="6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4.1.2</a:t>
            </a:r>
            <a:endParaRPr sz="3200">
              <a:latin typeface="Times New Roman"/>
              <a:cs typeface="Times New Roman"/>
            </a:endParaRPr>
          </a:p>
          <a:p>
            <a:pPr algn="ctr" marL="341630">
              <a:lnSpc>
                <a:spcPct val="100000"/>
              </a:lnSpc>
              <a:spcBef>
                <a:spcPts val="2480"/>
              </a:spcBef>
            </a:pPr>
            <a:r>
              <a:rPr dirty="0" sz="3600" spc="10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0818" rIns="0" bIns="0" rtlCol="0" vert="horz">
            <a:spAutoFit/>
          </a:bodyPr>
          <a:lstStyle/>
          <a:p>
            <a:pPr marL="311785">
              <a:lnSpc>
                <a:spcPts val="3779"/>
              </a:lnSpc>
            </a:pPr>
            <a:r>
              <a:rPr dirty="0" sz="3200" spc="10">
                <a:latin typeface="宋体"/>
                <a:cs typeface="宋体"/>
              </a:rPr>
              <a:t>4.1</a:t>
            </a:r>
            <a:r>
              <a:rPr dirty="0" sz="3200" spc="-71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双极型</a:t>
            </a:r>
            <a:r>
              <a:rPr dirty="0" sz="3200">
                <a:solidFill>
                  <a:srgbClr val="0000FF"/>
                </a:solidFill>
                <a:latin typeface="宋体"/>
                <a:cs typeface="宋体"/>
              </a:rPr>
              <a:t>晶体管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1212341"/>
            <a:ext cx="1221105" cy="0"/>
          </a:xfrm>
          <a:custGeom>
            <a:avLst/>
            <a:gdLst/>
            <a:ahLst/>
            <a:cxnLst/>
            <a:rect l="l" t="t" r="r" b="b"/>
            <a:pathLst>
              <a:path w="1221104" h="0">
                <a:moveTo>
                  <a:pt x="0" y="0"/>
                </a:moveTo>
                <a:lnTo>
                  <a:pt x="1220724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61607" y="862604"/>
            <a:ext cx="437070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40"/>
              </a:lnSpc>
            </a:pPr>
            <a:r>
              <a:rPr dirty="0" sz="2400" spc="65">
                <a:latin typeface="Times New Roman"/>
                <a:cs typeface="Times New Roman"/>
              </a:rPr>
              <a:t>Bipolar </a:t>
            </a:r>
            <a:r>
              <a:rPr dirty="0" sz="2400" spc="95">
                <a:latin typeface="Times New Roman"/>
                <a:cs typeface="Times New Roman"/>
              </a:rPr>
              <a:t>Junction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0000FF"/>
                </a:solidFill>
                <a:latin typeface="Times New Roman"/>
                <a:cs typeface="Times New Roman"/>
              </a:rPr>
              <a:t>Transistor</a:t>
            </a:r>
            <a:r>
              <a:rPr dirty="0" sz="2400" spc="85">
                <a:latin typeface="Times New Roman"/>
                <a:cs typeface="Times New Roman"/>
              </a:rPr>
              <a:t>(BJT)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785" y="1432004"/>
            <a:ext cx="7403465" cy="996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4.1.1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晶体管的结构及类型</a:t>
            </a:r>
            <a:endParaRPr sz="2800">
              <a:latin typeface="宋体"/>
              <a:cs typeface="宋体"/>
            </a:endParaRPr>
          </a:p>
          <a:p>
            <a:pPr marL="262255">
              <a:lnSpc>
                <a:spcPct val="100000"/>
              </a:lnSpc>
              <a:spcBef>
                <a:spcPts val="1550"/>
              </a:spcBef>
            </a:pPr>
            <a:r>
              <a:rPr dirty="0" sz="2400" spc="-5">
                <a:latin typeface="宋体"/>
                <a:cs typeface="宋体"/>
              </a:rPr>
              <a:t>结构特点：由两个相距很近、方向相反的</a:t>
            </a:r>
            <a:r>
              <a:rPr dirty="0" sz="2400" spc="-5">
                <a:latin typeface="Arial"/>
                <a:cs typeface="Arial"/>
              </a:rPr>
              <a:t>PN</a:t>
            </a:r>
            <a:r>
              <a:rPr dirty="0" sz="2400" spc="-5">
                <a:latin typeface="宋体"/>
                <a:cs typeface="宋体"/>
              </a:rPr>
              <a:t>结组成。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076" y="5529342"/>
            <a:ext cx="7340600" cy="1043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1600"/>
              </a:lnSpc>
            </a:pPr>
            <a:r>
              <a:rPr dirty="0" sz="2400" spc="-5">
                <a:latin typeface="宋体"/>
                <a:cs typeface="宋体"/>
              </a:rPr>
              <a:t>不对称：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2400" spc="-5">
                <a:latin typeface="宋体"/>
                <a:cs typeface="宋体"/>
              </a:rPr>
              <a:t>掺杂浓度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高</a:t>
            </a:r>
            <a:r>
              <a:rPr dirty="0" sz="2400" spc="-5">
                <a:latin typeface="宋体"/>
                <a:cs typeface="宋体"/>
              </a:rPr>
              <a:t>面积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小</a:t>
            </a:r>
            <a:r>
              <a:rPr dirty="0" sz="2400" spc="-5">
                <a:latin typeface="宋体"/>
                <a:cs typeface="宋体"/>
              </a:rPr>
              <a:t>；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c </a:t>
            </a:r>
            <a:r>
              <a:rPr dirty="0" sz="2400">
                <a:latin typeface="宋体"/>
                <a:cs typeface="宋体"/>
              </a:rPr>
              <a:t>掺杂浓度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低</a:t>
            </a:r>
            <a:r>
              <a:rPr dirty="0" sz="2400">
                <a:latin typeface="宋体"/>
                <a:cs typeface="宋体"/>
              </a:rPr>
              <a:t>面积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大。 </a:t>
            </a:r>
            <a:r>
              <a:rPr dirty="0" sz="2400" spc="-113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必要条件</a:t>
            </a:r>
            <a:r>
              <a:rPr dirty="0" sz="2400">
                <a:latin typeface="宋体"/>
                <a:cs typeface="宋体"/>
              </a:rPr>
              <a:t>：基极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宽度远小</a:t>
            </a:r>
            <a:r>
              <a:rPr dirty="0" sz="2400">
                <a:latin typeface="宋体"/>
                <a:cs typeface="宋体"/>
              </a:rPr>
              <a:t>于少子扩散长度（微米级）。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4160" y="3204972"/>
            <a:ext cx="1750060" cy="1420495"/>
          </a:xfrm>
          <a:custGeom>
            <a:avLst/>
            <a:gdLst/>
            <a:ahLst/>
            <a:cxnLst/>
            <a:rect l="l" t="t" r="r" b="b"/>
            <a:pathLst>
              <a:path w="1750060" h="1420495">
                <a:moveTo>
                  <a:pt x="0" y="0"/>
                </a:moveTo>
                <a:lnTo>
                  <a:pt x="1749551" y="0"/>
                </a:lnTo>
                <a:lnTo>
                  <a:pt x="1749551" y="1420367"/>
                </a:lnTo>
                <a:lnTo>
                  <a:pt x="0" y="14203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8919" y="3189732"/>
            <a:ext cx="1778635" cy="1449705"/>
          </a:xfrm>
          <a:custGeom>
            <a:avLst/>
            <a:gdLst/>
            <a:ahLst/>
            <a:cxnLst/>
            <a:rect l="l" t="t" r="r" b="b"/>
            <a:pathLst>
              <a:path w="1778635" h="1449704">
                <a:moveTo>
                  <a:pt x="1778508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1778508" y="0"/>
                </a:lnTo>
                <a:lnTo>
                  <a:pt x="1778508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1421891"/>
                </a:lnTo>
                <a:lnTo>
                  <a:pt x="15240" y="1421891"/>
                </a:lnTo>
                <a:lnTo>
                  <a:pt x="28956" y="1435608"/>
                </a:lnTo>
                <a:lnTo>
                  <a:pt x="1778508" y="1435608"/>
                </a:lnTo>
                <a:lnTo>
                  <a:pt x="1778508" y="1449324"/>
                </a:lnTo>
                <a:close/>
              </a:path>
              <a:path w="1778635" h="1449704">
                <a:moveTo>
                  <a:pt x="28956" y="28956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778635" h="1449704">
                <a:moveTo>
                  <a:pt x="1749551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749551" y="15240"/>
                </a:lnTo>
                <a:lnTo>
                  <a:pt x="1749551" y="28956"/>
                </a:lnTo>
                <a:close/>
              </a:path>
              <a:path w="1778635" h="1449704">
                <a:moveTo>
                  <a:pt x="1749551" y="1435608"/>
                </a:moveTo>
                <a:lnTo>
                  <a:pt x="1749551" y="15240"/>
                </a:lnTo>
                <a:lnTo>
                  <a:pt x="1764791" y="28956"/>
                </a:lnTo>
                <a:lnTo>
                  <a:pt x="1778508" y="28956"/>
                </a:lnTo>
                <a:lnTo>
                  <a:pt x="1778508" y="1421891"/>
                </a:lnTo>
                <a:lnTo>
                  <a:pt x="1764791" y="1421891"/>
                </a:lnTo>
                <a:lnTo>
                  <a:pt x="1749551" y="1435608"/>
                </a:lnTo>
                <a:close/>
              </a:path>
              <a:path w="1778635" h="1449704">
                <a:moveTo>
                  <a:pt x="1778508" y="28956"/>
                </a:moveTo>
                <a:lnTo>
                  <a:pt x="1764791" y="28956"/>
                </a:lnTo>
                <a:lnTo>
                  <a:pt x="1749551" y="15240"/>
                </a:lnTo>
                <a:lnTo>
                  <a:pt x="1778508" y="15240"/>
                </a:lnTo>
                <a:lnTo>
                  <a:pt x="1778508" y="28956"/>
                </a:lnTo>
                <a:close/>
              </a:path>
              <a:path w="1778635" h="1449704">
                <a:moveTo>
                  <a:pt x="28956" y="1435608"/>
                </a:moveTo>
                <a:lnTo>
                  <a:pt x="15240" y="1421891"/>
                </a:lnTo>
                <a:lnTo>
                  <a:pt x="28956" y="1421891"/>
                </a:lnTo>
                <a:lnTo>
                  <a:pt x="28956" y="1435608"/>
                </a:lnTo>
                <a:close/>
              </a:path>
              <a:path w="1778635" h="1449704">
                <a:moveTo>
                  <a:pt x="1749551" y="1435608"/>
                </a:moveTo>
                <a:lnTo>
                  <a:pt x="28956" y="1435608"/>
                </a:lnTo>
                <a:lnTo>
                  <a:pt x="28956" y="1421891"/>
                </a:lnTo>
                <a:lnTo>
                  <a:pt x="1749551" y="1421891"/>
                </a:lnTo>
                <a:lnTo>
                  <a:pt x="1749551" y="1435608"/>
                </a:lnTo>
                <a:close/>
              </a:path>
              <a:path w="1778635" h="1449704">
                <a:moveTo>
                  <a:pt x="1778508" y="1435608"/>
                </a:moveTo>
                <a:lnTo>
                  <a:pt x="1749551" y="1435608"/>
                </a:lnTo>
                <a:lnTo>
                  <a:pt x="1764791" y="1421891"/>
                </a:lnTo>
                <a:lnTo>
                  <a:pt x="1778508" y="1421891"/>
                </a:lnTo>
                <a:lnTo>
                  <a:pt x="1778508" y="1435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3711" y="3204972"/>
            <a:ext cx="1369060" cy="1420495"/>
          </a:xfrm>
          <a:custGeom>
            <a:avLst/>
            <a:gdLst/>
            <a:ahLst/>
            <a:cxnLst/>
            <a:rect l="l" t="t" r="r" b="b"/>
            <a:pathLst>
              <a:path w="1369060" h="1420495">
                <a:moveTo>
                  <a:pt x="0" y="0"/>
                </a:moveTo>
                <a:lnTo>
                  <a:pt x="1368552" y="0"/>
                </a:lnTo>
                <a:lnTo>
                  <a:pt x="1368552" y="1420367"/>
                </a:lnTo>
                <a:lnTo>
                  <a:pt x="0" y="14203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38472" y="3189732"/>
            <a:ext cx="1397635" cy="1449705"/>
          </a:xfrm>
          <a:custGeom>
            <a:avLst/>
            <a:gdLst/>
            <a:ahLst/>
            <a:cxnLst/>
            <a:rect l="l" t="t" r="r" b="b"/>
            <a:pathLst>
              <a:path w="1397635" h="1449704">
                <a:moveTo>
                  <a:pt x="1397508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1397508" y="0"/>
                </a:lnTo>
                <a:lnTo>
                  <a:pt x="1397508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1421891"/>
                </a:lnTo>
                <a:lnTo>
                  <a:pt x="15240" y="1421891"/>
                </a:lnTo>
                <a:lnTo>
                  <a:pt x="28956" y="1435608"/>
                </a:lnTo>
                <a:lnTo>
                  <a:pt x="1397508" y="1435608"/>
                </a:lnTo>
                <a:lnTo>
                  <a:pt x="1397508" y="1449324"/>
                </a:lnTo>
                <a:close/>
              </a:path>
              <a:path w="1397635" h="1449704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397635" h="1449704">
                <a:moveTo>
                  <a:pt x="1368551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368551" y="15240"/>
                </a:lnTo>
                <a:lnTo>
                  <a:pt x="1368551" y="28955"/>
                </a:lnTo>
                <a:close/>
              </a:path>
              <a:path w="1397635" h="1449704">
                <a:moveTo>
                  <a:pt x="1368551" y="1435608"/>
                </a:moveTo>
                <a:lnTo>
                  <a:pt x="1368551" y="15240"/>
                </a:lnTo>
                <a:lnTo>
                  <a:pt x="1383791" y="28956"/>
                </a:lnTo>
                <a:lnTo>
                  <a:pt x="1397508" y="28955"/>
                </a:lnTo>
                <a:lnTo>
                  <a:pt x="1397508" y="1421891"/>
                </a:lnTo>
                <a:lnTo>
                  <a:pt x="1383791" y="1421891"/>
                </a:lnTo>
                <a:lnTo>
                  <a:pt x="1368551" y="1435608"/>
                </a:lnTo>
                <a:close/>
              </a:path>
              <a:path w="1397635" h="1449704">
                <a:moveTo>
                  <a:pt x="1397508" y="28955"/>
                </a:moveTo>
                <a:lnTo>
                  <a:pt x="1383791" y="28956"/>
                </a:lnTo>
                <a:lnTo>
                  <a:pt x="1368551" y="15240"/>
                </a:lnTo>
                <a:lnTo>
                  <a:pt x="1397508" y="15240"/>
                </a:lnTo>
                <a:lnTo>
                  <a:pt x="1397508" y="28955"/>
                </a:lnTo>
                <a:close/>
              </a:path>
              <a:path w="1397635" h="1449704">
                <a:moveTo>
                  <a:pt x="28956" y="1435608"/>
                </a:moveTo>
                <a:lnTo>
                  <a:pt x="15240" y="1421891"/>
                </a:lnTo>
                <a:lnTo>
                  <a:pt x="28956" y="1421891"/>
                </a:lnTo>
                <a:lnTo>
                  <a:pt x="28956" y="1435608"/>
                </a:lnTo>
                <a:close/>
              </a:path>
              <a:path w="1397635" h="1449704">
                <a:moveTo>
                  <a:pt x="1368551" y="1435608"/>
                </a:moveTo>
                <a:lnTo>
                  <a:pt x="28956" y="1435608"/>
                </a:lnTo>
                <a:lnTo>
                  <a:pt x="28956" y="1421891"/>
                </a:lnTo>
                <a:lnTo>
                  <a:pt x="1368551" y="1421891"/>
                </a:lnTo>
                <a:lnTo>
                  <a:pt x="1368551" y="1435608"/>
                </a:lnTo>
                <a:close/>
              </a:path>
              <a:path w="1397635" h="1449704">
                <a:moveTo>
                  <a:pt x="1397508" y="1435608"/>
                </a:moveTo>
                <a:lnTo>
                  <a:pt x="1368551" y="1435608"/>
                </a:lnTo>
                <a:lnTo>
                  <a:pt x="1383791" y="1421891"/>
                </a:lnTo>
                <a:lnTo>
                  <a:pt x="1397508" y="1421891"/>
                </a:lnTo>
                <a:lnTo>
                  <a:pt x="1397508" y="1435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2264" y="3204972"/>
            <a:ext cx="1811020" cy="1420495"/>
          </a:xfrm>
          <a:custGeom>
            <a:avLst/>
            <a:gdLst/>
            <a:ahLst/>
            <a:cxnLst/>
            <a:rect l="l" t="t" r="r" b="b"/>
            <a:pathLst>
              <a:path w="1811020" h="1420495">
                <a:moveTo>
                  <a:pt x="0" y="0"/>
                </a:moveTo>
                <a:lnTo>
                  <a:pt x="1810512" y="0"/>
                </a:lnTo>
                <a:lnTo>
                  <a:pt x="1810512" y="1420367"/>
                </a:lnTo>
                <a:lnTo>
                  <a:pt x="0" y="14203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07023" y="3189732"/>
            <a:ext cx="1839595" cy="1449705"/>
          </a:xfrm>
          <a:custGeom>
            <a:avLst/>
            <a:gdLst/>
            <a:ahLst/>
            <a:cxnLst/>
            <a:rect l="l" t="t" r="r" b="b"/>
            <a:pathLst>
              <a:path w="1839595" h="1449704">
                <a:moveTo>
                  <a:pt x="1839467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1839467" y="0"/>
                </a:lnTo>
                <a:lnTo>
                  <a:pt x="1839467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1421891"/>
                </a:lnTo>
                <a:lnTo>
                  <a:pt x="15240" y="1421891"/>
                </a:lnTo>
                <a:lnTo>
                  <a:pt x="28956" y="1435608"/>
                </a:lnTo>
                <a:lnTo>
                  <a:pt x="1839467" y="1435608"/>
                </a:lnTo>
                <a:lnTo>
                  <a:pt x="1839467" y="1449324"/>
                </a:lnTo>
                <a:close/>
              </a:path>
              <a:path w="1839595" h="1449704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839595" h="1449704">
                <a:moveTo>
                  <a:pt x="1810512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810512" y="15240"/>
                </a:lnTo>
                <a:lnTo>
                  <a:pt x="1810512" y="28955"/>
                </a:lnTo>
                <a:close/>
              </a:path>
              <a:path w="1839595" h="1449704">
                <a:moveTo>
                  <a:pt x="1810512" y="1435608"/>
                </a:moveTo>
                <a:lnTo>
                  <a:pt x="1810512" y="15240"/>
                </a:lnTo>
                <a:lnTo>
                  <a:pt x="1825751" y="28956"/>
                </a:lnTo>
                <a:lnTo>
                  <a:pt x="1839467" y="28955"/>
                </a:lnTo>
                <a:lnTo>
                  <a:pt x="1839467" y="1421891"/>
                </a:lnTo>
                <a:lnTo>
                  <a:pt x="1825751" y="1421891"/>
                </a:lnTo>
                <a:lnTo>
                  <a:pt x="1810512" y="1435608"/>
                </a:lnTo>
                <a:close/>
              </a:path>
              <a:path w="1839595" h="1449704">
                <a:moveTo>
                  <a:pt x="1839467" y="28955"/>
                </a:moveTo>
                <a:lnTo>
                  <a:pt x="1825751" y="28956"/>
                </a:lnTo>
                <a:lnTo>
                  <a:pt x="1810512" y="15240"/>
                </a:lnTo>
                <a:lnTo>
                  <a:pt x="1839467" y="15240"/>
                </a:lnTo>
                <a:lnTo>
                  <a:pt x="1839467" y="28955"/>
                </a:lnTo>
                <a:close/>
              </a:path>
              <a:path w="1839595" h="1449704">
                <a:moveTo>
                  <a:pt x="28956" y="1435608"/>
                </a:moveTo>
                <a:lnTo>
                  <a:pt x="15240" y="1421891"/>
                </a:lnTo>
                <a:lnTo>
                  <a:pt x="28956" y="1421891"/>
                </a:lnTo>
                <a:lnTo>
                  <a:pt x="28956" y="1435608"/>
                </a:lnTo>
                <a:close/>
              </a:path>
              <a:path w="1839595" h="1449704">
                <a:moveTo>
                  <a:pt x="1810512" y="1435608"/>
                </a:moveTo>
                <a:lnTo>
                  <a:pt x="28956" y="1435608"/>
                </a:lnTo>
                <a:lnTo>
                  <a:pt x="28956" y="1421891"/>
                </a:lnTo>
                <a:lnTo>
                  <a:pt x="1810512" y="1421891"/>
                </a:lnTo>
                <a:lnTo>
                  <a:pt x="1810512" y="1435608"/>
                </a:lnTo>
                <a:close/>
              </a:path>
              <a:path w="1839595" h="1449704">
                <a:moveTo>
                  <a:pt x="1839467" y="1435608"/>
                </a:moveTo>
                <a:lnTo>
                  <a:pt x="1810512" y="1435608"/>
                </a:lnTo>
                <a:lnTo>
                  <a:pt x="1825751" y="1421891"/>
                </a:lnTo>
                <a:lnTo>
                  <a:pt x="1839467" y="1421891"/>
                </a:lnTo>
                <a:lnTo>
                  <a:pt x="1839467" y="1435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32304" y="385038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 h="0">
                <a:moveTo>
                  <a:pt x="0" y="0"/>
                </a:moveTo>
                <a:lnTo>
                  <a:pt x="385571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17535" y="3850385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61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23509" y="4611623"/>
            <a:ext cx="0" cy="416559"/>
          </a:xfrm>
          <a:custGeom>
            <a:avLst/>
            <a:gdLst/>
            <a:ahLst/>
            <a:cxnLst/>
            <a:rect l="l" t="t" r="r" b="b"/>
            <a:pathLst>
              <a:path w="0" h="416560">
                <a:moveTo>
                  <a:pt x="0" y="0"/>
                </a:moveTo>
                <a:lnTo>
                  <a:pt x="0" y="41605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47486" y="3603264"/>
            <a:ext cx="875665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00"/>
                </a:solidFill>
                <a:latin typeface="宋体"/>
                <a:cs typeface="宋体"/>
              </a:rPr>
              <a:t>发射区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80"/>
              </a:lnSpc>
              <a:spcBef>
                <a:spcPts val="1210"/>
              </a:spcBef>
            </a:pPr>
            <a:r>
              <a:rPr dirty="0" sz="2000" spc="75">
                <a:solidFill>
                  <a:srgbClr val="003300"/>
                </a:solidFill>
                <a:latin typeface="Arial"/>
                <a:cs typeface="Arial"/>
              </a:rPr>
              <a:t>emitter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3761" y="3603264"/>
            <a:ext cx="1086485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00"/>
                </a:solidFill>
                <a:latin typeface="宋体"/>
                <a:cs typeface="宋体"/>
              </a:rPr>
              <a:t>收集区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80"/>
              </a:lnSpc>
              <a:spcBef>
                <a:spcPts val="1210"/>
              </a:spcBef>
            </a:pPr>
            <a:r>
              <a:rPr dirty="0" sz="2000" spc="95">
                <a:solidFill>
                  <a:srgbClr val="003300"/>
                </a:solidFill>
                <a:latin typeface="Arial"/>
                <a:cs typeface="Arial"/>
              </a:rPr>
              <a:t>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4864" y="3603264"/>
            <a:ext cx="605155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00"/>
                </a:solidFill>
                <a:latin typeface="宋体"/>
                <a:cs typeface="宋体"/>
              </a:rPr>
              <a:t>基区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80"/>
              </a:lnSpc>
              <a:spcBef>
                <a:spcPts val="1210"/>
              </a:spcBef>
            </a:pPr>
            <a:r>
              <a:rPr dirty="0" sz="2000" spc="110">
                <a:solidFill>
                  <a:srgbClr val="003300"/>
                </a:solidFill>
                <a:latin typeface="Arial"/>
                <a:cs typeface="Arial"/>
              </a:rPr>
              <a:t>b</a:t>
            </a:r>
            <a:r>
              <a:rPr dirty="0" sz="2000" spc="5">
                <a:solidFill>
                  <a:srgbClr val="003300"/>
                </a:solidFill>
                <a:latin typeface="Arial"/>
                <a:cs typeface="Arial"/>
              </a:rPr>
              <a:t>a</a:t>
            </a:r>
            <a:r>
              <a:rPr dirty="0" sz="2000" spc="95">
                <a:solidFill>
                  <a:srgbClr val="0033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33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8320" y="3224745"/>
            <a:ext cx="280035" cy="137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发  射  极</a:t>
            </a:r>
            <a:endParaRPr sz="2000">
              <a:latin typeface="宋体"/>
              <a:cs typeface="宋体"/>
            </a:endParaRPr>
          </a:p>
          <a:p>
            <a:pPr algn="just" marL="12700">
              <a:lnSpc>
                <a:spcPts val="2380"/>
              </a:lnSpc>
              <a:spcBef>
                <a:spcPts val="1210"/>
              </a:spcBef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60483" y="3148137"/>
            <a:ext cx="280035" cy="137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</a:pP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收  集  极</a:t>
            </a:r>
            <a:endParaRPr sz="2000">
              <a:latin typeface="宋体"/>
              <a:cs typeface="宋体"/>
            </a:endParaRPr>
          </a:p>
          <a:p>
            <a:pPr algn="just" marL="12700">
              <a:lnSpc>
                <a:spcPts val="2380"/>
              </a:lnSpc>
              <a:spcBef>
                <a:spcPts val="1210"/>
              </a:spcBef>
            </a:pPr>
            <a:r>
              <a:rPr dirty="0" sz="2000" spc="11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2800" y="2627376"/>
            <a:ext cx="5881370" cy="524510"/>
          </a:xfrm>
          <a:custGeom>
            <a:avLst/>
            <a:gdLst/>
            <a:ahLst/>
            <a:cxnLst/>
            <a:rect l="l" t="t" r="r" b="b"/>
            <a:pathLst>
              <a:path w="5881370" h="524510">
                <a:moveTo>
                  <a:pt x="0" y="0"/>
                </a:moveTo>
                <a:lnTo>
                  <a:pt x="5881116" y="0"/>
                </a:lnTo>
                <a:lnTo>
                  <a:pt x="588111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33163" y="2556768"/>
            <a:ext cx="2146935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58950" algn="l"/>
              </a:tabLst>
            </a:pPr>
            <a:r>
              <a:rPr dirty="0" baseline="-16865" sz="4200" spc="-15">
                <a:latin typeface="Arial"/>
                <a:cs typeface="Arial"/>
              </a:rPr>
              <a:t>N</a:t>
            </a:r>
            <a:r>
              <a:rPr dirty="0" sz="1850">
                <a:latin typeface="Arial"/>
                <a:cs typeface="Arial"/>
              </a:rPr>
              <a:t>+</a:t>
            </a:r>
            <a:r>
              <a:rPr dirty="0" sz="1850" spc="20">
                <a:latin typeface="Arial"/>
                <a:cs typeface="Arial"/>
              </a:rPr>
              <a:t>+</a:t>
            </a:r>
            <a:r>
              <a:rPr dirty="0" sz="1850" spc="-1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	</a:t>
            </a:r>
            <a:r>
              <a:rPr dirty="0" baseline="-16865" sz="4200" spc="-22">
                <a:latin typeface="Arial"/>
                <a:cs typeface="Arial"/>
              </a:rPr>
              <a:t>P</a:t>
            </a:r>
            <a:r>
              <a:rPr dirty="0" sz="1850" spc="10">
                <a:latin typeface="Arial"/>
                <a:cs typeface="Arial"/>
              </a:rPr>
              <a:t>+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3079" y="2663387"/>
            <a:ext cx="28194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5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29940" y="5149596"/>
            <a:ext cx="6192520" cy="521334"/>
          </a:xfrm>
          <a:custGeom>
            <a:avLst/>
            <a:gdLst/>
            <a:ahLst/>
            <a:cxnLst/>
            <a:rect l="l" t="t" r="r" b="b"/>
            <a:pathLst>
              <a:path w="6192520" h="521335">
                <a:moveTo>
                  <a:pt x="0" y="0"/>
                </a:moveTo>
                <a:lnTo>
                  <a:pt x="6192011" y="0"/>
                </a:lnTo>
                <a:lnTo>
                  <a:pt x="6192011" y="521207"/>
                </a:lnTo>
                <a:lnTo>
                  <a:pt x="0" y="5212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08715" y="5077462"/>
            <a:ext cx="800735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865" sz="4200" spc="-7">
                <a:latin typeface="Arial"/>
                <a:cs typeface="Arial"/>
              </a:rPr>
              <a:t>P</a:t>
            </a:r>
            <a:r>
              <a:rPr dirty="0" sz="1850" spc="-5">
                <a:latin typeface="Arial"/>
                <a:cs typeface="Arial"/>
              </a:rPr>
              <a:t>+</a:t>
            </a:r>
            <a:r>
              <a:rPr dirty="0" sz="1850" spc="-9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+</a:t>
            </a:r>
            <a:r>
              <a:rPr dirty="0" sz="1850" spc="-15">
                <a:latin typeface="Arial"/>
                <a:cs typeface="Arial"/>
              </a:rPr>
              <a:t> 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 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5804" y="4825474"/>
            <a:ext cx="2036445" cy="777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z="2000" spc="35">
                <a:solidFill>
                  <a:srgbClr val="FF0000"/>
                </a:solidFill>
                <a:latin typeface="宋体"/>
                <a:cs typeface="宋体"/>
              </a:rPr>
              <a:t>基极</a:t>
            </a:r>
            <a:r>
              <a:rPr dirty="0" sz="2000" spc="35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295"/>
              </a:lnSpc>
              <a:spcBef>
                <a:spcPts val="425"/>
              </a:spcBef>
              <a:tabLst>
                <a:tab pos="1786255" algn="l"/>
              </a:tabLst>
            </a:pPr>
            <a:r>
              <a:rPr dirty="0" sz="2800" spc="-15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baseline="25525" sz="2775" spc="15">
                <a:latin typeface="Arial"/>
                <a:cs typeface="Arial"/>
              </a:rPr>
              <a:t>+</a:t>
            </a:r>
            <a:r>
              <a:rPr dirty="0" baseline="25525" sz="2775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37888" y="3197351"/>
            <a:ext cx="408431" cy="1431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31791" y="3189732"/>
            <a:ext cx="424180" cy="1449705"/>
          </a:xfrm>
          <a:custGeom>
            <a:avLst/>
            <a:gdLst/>
            <a:ahLst/>
            <a:cxnLst/>
            <a:rect l="l" t="t" r="r" b="b"/>
            <a:pathLst>
              <a:path w="424179" h="1449704">
                <a:moveTo>
                  <a:pt x="423672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423672" y="0"/>
                </a:lnTo>
                <a:lnTo>
                  <a:pt x="42367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1421891"/>
                </a:lnTo>
                <a:lnTo>
                  <a:pt x="13716" y="1421891"/>
                </a:lnTo>
                <a:lnTo>
                  <a:pt x="27432" y="1435608"/>
                </a:lnTo>
                <a:lnTo>
                  <a:pt x="423672" y="1435608"/>
                </a:lnTo>
                <a:lnTo>
                  <a:pt x="423672" y="1449324"/>
                </a:lnTo>
                <a:close/>
              </a:path>
              <a:path w="424179" h="1449704">
                <a:moveTo>
                  <a:pt x="27432" y="28955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5"/>
                </a:lnTo>
                <a:close/>
              </a:path>
              <a:path w="424179" h="1449704">
                <a:moveTo>
                  <a:pt x="394715" y="28955"/>
                </a:moveTo>
                <a:lnTo>
                  <a:pt x="27432" y="28955"/>
                </a:lnTo>
                <a:lnTo>
                  <a:pt x="27432" y="15240"/>
                </a:lnTo>
                <a:lnTo>
                  <a:pt x="394715" y="15240"/>
                </a:lnTo>
                <a:lnTo>
                  <a:pt x="394715" y="28955"/>
                </a:lnTo>
                <a:close/>
              </a:path>
              <a:path w="424179" h="1449704">
                <a:moveTo>
                  <a:pt x="394715" y="1435608"/>
                </a:moveTo>
                <a:lnTo>
                  <a:pt x="394715" y="15240"/>
                </a:lnTo>
                <a:lnTo>
                  <a:pt x="409956" y="28956"/>
                </a:lnTo>
                <a:lnTo>
                  <a:pt x="423672" y="28955"/>
                </a:lnTo>
                <a:lnTo>
                  <a:pt x="423672" y="1421891"/>
                </a:lnTo>
                <a:lnTo>
                  <a:pt x="409956" y="1421891"/>
                </a:lnTo>
                <a:lnTo>
                  <a:pt x="394715" y="1435608"/>
                </a:lnTo>
                <a:close/>
              </a:path>
              <a:path w="424179" h="1449704">
                <a:moveTo>
                  <a:pt x="423672" y="28955"/>
                </a:moveTo>
                <a:lnTo>
                  <a:pt x="409956" y="28956"/>
                </a:lnTo>
                <a:lnTo>
                  <a:pt x="394715" y="15240"/>
                </a:lnTo>
                <a:lnTo>
                  <a:pt x="423672" y="15240"/>
                </a:lnTo>
                <a:lnTo>
                  <a:pt x="423672" y="28955"/>
                </a:lnTo>
                <a:close/>
              </a:path>
              <a:path w="424179" h="1449704">
                <a:moveTo>
                  <a:pt x="27432" y="1435608"/>
                </a:moveTo>
                <a:lnTo>
                  <a:pt x="13716" y="1421891"/>
                </a:lnTo>
                <a:lnTo>
                  <a:pt x="27432" y="1421891"/>
                </a:lnTo>
                <a:lnTo>
                  <a:pt x="27432" y="1435608"/>
                </a:lnTo>
                <a:close/>
              </a:path>
              <a:path w="424179" h="1449704">
                <a:moveTo>
                  <a:pt x="394715" y="1435608"/>
                </a:moveTo>
                <a:lnTo>
                  <a:pt x="27432" y="1435608"/>
                </a:lnTo>
                <a:lnTo>
                  <a:pt x="27432" y="1421891"/>
                </a:lnTo>
                <a:lnTo>
                  <a:pt x="394715" y="1421891"/>
                </a:lnTo>
                <a:lnTo>
                  <a:pt x="394715" y="1435608"/>
                </a:lnTo>
                <a:close/>
              </a:path>
              <a:path w="424179" h="1449704">
                <a:moveTo>
                  <a:pt x="423672" y="1435608"/>
                </a:moveTo>
                <a:lnTo>
                  <a:pt x="394715" y="1435608"/>
                </a:lnTo>
                <a:lnTo>
                  <a:pt x="409956" y="1421891"/>
                </a:lnTo>
                <a:lnTo>
                  <a:pt x="423672" y="1421891"/>
                </a:lnTo>
                <a:lnTo>
                  <a:pt x="423672" y="1435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22713" y="3466645"/>
            <a:ext cx="280035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</a:pPr>
            <a:r>
              <a:rPr dirty="0" sz="2000">
                <a:solidFill>
                  <a:srgbClr val="003300"/>
                </a:solidFill>
                <a:latin typeface="宋体"/>
                <a:cs typeface="宋体"/>
              </a:rPr>
              <a:t>发  射  结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22620" y="3197351"/>
            <a:ext cx="637031" cy="1431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11952" y="3189732"/>
            <a:ext cx="655320" cy="1449705"/>
          </a:xfrm>
          <a:custGeom>
            <a:avLst/>
            <a:gdLst/>
            <a:ahLst/>
            <a:cxnLst/>
            <a:rect l="l" t="t" r="r" b="b"/>
            <a:pathLst>
              <a:path w="655320" h="1449704">
                <a:moveTo>
                  <a:pt x="655320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655320" y="0"/>
                </a:lnTo>
                <a:lnTo>
                  <a:pt x="655320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1421891"/>
                </a:lnTo>
                <a:lnTo>
                  <a:pt x="15240" y="1421891"/>
                </a:lnTo>
                <a:lnTo>
                  <a:pt x="28956" y="1435608"/>
                </a:lnTo>
                <a:lnTo>
                  <a:pt x="655320" y="1435608"/>
                </a:lnTo>
                <a:lnTo>
                  <a:pt x="655320" y="1449324"/>
                </a:lnTo>
                <a:close/>
              </a:path>
              <a:path w="655320" h="1449704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655320" h="1449704">
                <a:moveTo>
                  <a:pt x="627887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627887" y="15240"/>
                </a:lnTo>
                <a:lnTo>
                  <a:pt x="627887" y="28955"/>
                </a:lnTo>
                <a:close/>
              </a:path>
              <a:path w="655320" h="1449704">
                <a:moveTo>
                  <a:pt x="627887" y="1435608"/>
                </a:moveTo>
                <a:lnTo>
                  <a:pt x="627887" y="15240"/>
                </a:lnTo>
                <a:lnTo>
                  <a:pt x="641604" y="28956"/>
                </a:lnTo>
                <a:lnTo>
                  <a:pt x="655320" y="28955"/>
                </a:lnTo>
                <a:lnTo>
                  <a:pt x="655320" y="1421891"/>
                </a:lnTo>
                <a:lnTo>
                  <a:pt x="641604" y="1421891"/>
                </a:lnTo>
                <a:lnTo>
                  <a:pt x="627887" y="1435608"/>
                </a:lnTo>
                <a:close/>
              </a:path>
              <a:path w="655320" h="1449704">
                <a:moveTo>
                  <a:pt x="655320" y="28955"/>
                </a:moveTo>
                <a:lnTo>
                  <a:pt x="641604" y="28956"/>
                </a:lnTo>
                <a:lnTo>
                  <a:pt x="627887" y="15240"/>
                </a:lnTo>
                <a:lnTo>
                  <a:pt x="655320" y="15240"/>
                </a:lnTo>
                <a:lnTo>
                  <a:pt x="655320" y="28955"/>
                </a:lnTo>
                <a:close/>
              </a:path>
              <a:path w="655320" h="1449704">
                <a:moveTo>
                  <a:pt x="28956" y="1435608"/>
                </a:moveTo>
                <a:lnTo>
                  <a:pt x="15240" y="1421891"/>
                </a:lnTo>
                <a:lnTo>
                  <a:pt x="28956" y="1421891"/>
                </a:lnTo>
                <a:lnTo>
                  <a:pt x="28956" y="1435608"/>
                </a:lnTo>
                <a:close/>
              </a:path>
              <a:path w="655320" h="1449704">
                <a:moveTo>
                  <a:pt x="627887" y="1435608"/>
                </a:moveTo>
                <a:lnTo>
                  <a:pt x="28956" y="1435608"/>
                </a:lnTo>
                <a:lnTo>
                  <a:pt x="28956" y="1421891"/>
                </a:lnTo>
                <a:lnTo>
                  <a:pt x="627887" y="1421891"/>
                </a:lnTo>
                <a:lnTo>
                  <a:pt x="627887" y="1435608"/>
                </a:lnTo>
                <a:close/>
              </a:path>
              <a:path w="655320" h="1449704">
                <a:moveTo>
                  <a:pt x="655320" y="1435608"/>
                </a:moveTo>
                <a:lnTo>
                  <a:pt x="627887" y="1435608"/>
                </a:lnTo>
                <a:lnTo>
                  <a:pt x="641604" y="1421891"/>
                </a:lnTo>
                <a:lnTo>
                  <a:pt x="655320" y="1421891"/>
                </a:lnTo>
                <a:lnTo>
                  <a:pt x="655320" y="1435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94298" y="3466645"/>
            <a:ext cx="280035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</a:pPr>
            <a:r>
              <a:rPr dirty="0" sz="2000">
                <a:solidFill>
                  <a:srgbClr val="003300"/>
                </a:solidFill>
                <a:latin typeface="宋体"/>
                <a:cs typeface="宋体"/>
              </a:rPr>
              <a:t>收  集  结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3807" y="4287011"/>
            <a:ext cx="1371600" cy="833755"/>
          </a:xfrm>
          <a:custGeom>
            <a:avLst/>
            <a:gdLst/>
            <a:ahLst/>
            <a:cxnLst/>
            <a:rect l="l" t="t" r="r" b="b"/>
            <a:pathLst>
              <a:path w="1371600" h="833754">
                <a:moveTo>
                  <a:pt x="1371600" y="833627"/>
                </a:moveTo>
                <a:lnTo>
                  <a:pt x="0" y="83362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9811"/>
                </a:lnTo>
                <a:lnTo>
                  <a:pt x="38100" y="19811"/>
                </a:lnTo>
                <a:lnTo>
                  <a:pt x="18287" y="38100"/>
                </a:lnTo>
                <a:lnTo>
                  <a:pt x="38100" y="38100"/>
                </a:lnTo>
                <a:lnTo>
                  <a:pt x="38100" y="795527"/>
                </a:lnTo>
                <a:lnTo>
                  <a:pt x="18287" y="795527"/>
                </a:lnTo>
                <a:lnTo>
                  <a:pt x="38100" y="815339"/>
                </a:lnTo>
                <a:lnTo>
                  <a:pt x="1371600" y="815339"/>
                </a:lnTo>
                <a:lnTo>
                  <a:pt x="1371600" y="833627"/>
                </a:lnTo>
                <a:close/>
              </a:path>
              <a:path w="1371600" h="833754">
                <a:moveTo>
                  <a:pt x="38100" y="38100"/>
                </a:moveTo>
                <a:lnTo>
                  <a:pt x="18287" y="38100"/>
                </a:lnTo>
                <a:lnTo>
                  <a:pt x="38100" y="19811"/>
                </a:lnTo>
                <a:lnTo>
                  <a:pt x="38100" y="38100"/>
                </a:lnTo>
                <a:close/>
              </a:path>
              <a:path w="1371600" h="833754">
                <a:moveTo>
                  <a:pt x="1333500" y="38100"/>
                </a:moveTo>
                <a:lnTo>
                  <a:pt x="38100" y="38100"/>
                </a:lnTo>
                <a:lnTo>
                  <a:pt x="38100" y="19811"/>
                </a:lnTo>
                <a:lnTo>
                  <a:pt x="1333500" y="19811"/>
                </a:lnTo>
                <a:lnTo>
                  <a:pt x="1333500" y="38100"/>
                </a:lnTo>
                <a:close/>
              </a:path>
              <a:path w="1371600" h="833754">
                <a:moveTo>
                  <a:pt x="1333500" y="815339"/>
                </a:moveTo>
                <a:lnTo>
                  <a:pt x="1333500" y="19811"/>
                </a:lnTo>
                <a:lnTo>
                  <a:pt x="1351788" y="38100"/>
                </a:lnTo>
                <a:lnTo>
                  <a:pt x="1371600" y="38100"/>
                </a:lnTo>
                <a:lnTo>
                  <a:pt x="1371600" y="795527"/>
                </a:lnTo>
                <a:lnTo>
                  <a:pt x="1351788" y="795527"/>
                </a:lnTo>
                <a:lnTo>
                  <a:pt x="1333500" y="815339"/>
                </a:lnTo>
                <a:close/>
              </a:path>
              <a:path w="1371600" h="833754">
                <a:moveTo>
                  <a:pt x="1371600" y="38100"/>
                </a:moveTo>
                <a:lnTo>
                  <a:pt x="1351788" y="38100"/>
                </a:lnTo>
                <a:lnTo>
                  <a:pt x="1333500" y="19811"/>
                </a:lnTo>
                <a:lnTo>
                  <a:pt x="1371600" y="19811"/>
                </a:lnTo>
                <a:lnTo>
                  <a:pt x="1371600" y="38100"/>
                </a:lnTo>
                <a:close/>
              </a:path>
              <a:path w="1371600" h="833754">
                <a:moveTo>
                  <a:pt x="38100" y="815339"/>
                </a:moveTo>
                <a:lnTo>
                  <a:pt x="18287" y="795527"/>
                </a:lnTo>
                <a:lnTo>
                  <a:pt x="38100" y="795527"/>
                </a:lnTo>
                <a:lnTo>
                  <a:pt x="38100" y="815339"/>
                </a:lnTo>
                <a:close/>
              </a:path>
              <a:path w="1371600" h="833754">
                <a:moveTo>
                  <a:pt x="1333500" y="815339"/>
                </a:moveTo>
                <a:lnTo>
                  <a:pt x="38100" y="815339"/>
                </a:lnTo>
                <a:lnTo>
                  <a:pt x="38100" y="795527"/>
                </a:lnTo>
                <a:lnTo>
                  <a:pt x="1333500" y="795527"/>
                </a:lnTo>
                <a:lnTo>
                  <a:pt x="1333500" y="815339"/>
                </a:lnTo>
                <a:close/>
              </a:path>
              <a:path w="1371600" h="833754">
                <a:moveTo>
                  <a:pt x="1371600" y="815339"/>
                </a:moveTo>
                <a:lnTo>
                  <a:pt x="1333500" y="815339"/>
                </a:lnTo>
                <a:lnTo>
                  <a:pt x="1351788" y="795527"/>
                </a:lnTo>
                <a:lnTo>
                  <a:pt x="1371600" y="795527"/>
                </a:lnTo>
                <a:lnTo>
                  <a:pt x="1371600" y="815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3807" y="2996183"/>
            <a:ext cx="1371600" cy="815340"/>
          </a:xfrm>
          <a:custGeom>
            <a:avLst/>
            <a:gdLst/>
            <a:ahLst/>
            <a:cxnLst/>
            <a:rect l="l" t="t" r="r" b="b"/>
            <a:pathLst>
              <a:path w="1371600" h="815339">
                <a:moveTo>
                  <a:pt x="1371600" y="815339"/>
                </a:moveTo>
                <a:lnTo>
                  <a:pt x="0" y="815339"/>
                </a:lnTo>
                <a:lnTo>
                  <a:pt x="0" y="0"/>
                </a:lnTo>
                <a:lnTo>
                  <a:pt x="1371600" y="0"/>
                </a:lnTo>
                <a:lnTo>
                  <a:pt x="1371600" y="19812"/>
                </a:lnTo>
                <a:lnTo>
                  <a:pt x="38100" y="19812"/>
                </a:lnTo>
                <a:lnTo>
                  <a:pt x="18287" y="38099"/>
                </a:lnTo>
                <a:lnTo>
                  <a:pt x="38100" y="38099"/>
                </a:lnTo>
                <a:lnTo>
                  <a:pt x="38100" y="777239"/>
                </a:lnTo>
                <a:lnTo>
                  <a:pt x="18287" y="777239"/>
                </a:lnTo>
                <a:lnTo>
                  <a:pt x="38100" y="795527"/>
                </a:lnTo>
                <a:lnTo>
                  <a:pt x="1371600" y="795527"/>
                </a:lnTo>
                <a:lnTo>
                  <a:pt x="1371600" y="815339"/>
                </a:lnTo>
                <a:close/>
              </a:path>
              <a:path w="1371600" h="815339">
                <a:moveTo>
                  <a:pt x="38100" y="38099"/>
                </a:moveTo>
                <a:lnTo>
                  <a:pt x="18287" y="38099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371600" h="815339">
                <a:moveTo>
                  <a:pt x="1333500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333500" y="19812"/>
                </a:lnTo>
                <a:lnTo>
                  <a:pt x="1333500" y="38099"/>
                </a:lnTo>
                <a:close/>
              </a:path>
              <a:path w="1371600" h="815339">
                <a:moveTo>
                  <a:pt x="1333500" y="795527"/>
                </a:moveTo>
                <a:lnTo>
                  <a:pt x="1333500" y="19812"/>
                </a:lnTo>
                <a:lnTo>
                  <a:pt x="1351788" y="38099"/>
                </a:lnTo>
                <a:lnTo>
                  <a:pt x="1371600" y="38099"/>
                </a:lnTo>
                <a:lnTo>
                  <a:pt x="1371600" y="777239"/>
                </a:lnTo>
                <a:lnTo>
                  <a:pt x="1351788" y="777239"/>
                </a:lnTo>
                <a:lnTo>
                  <a:pt x="1333500" y="795527"/>
                </a:lnTo>
                <a:close/>
              </a:path>
              <a:path w="1371600" h="815339">
                <a:moveTo>
                  <a:pt x="1371600" y="38099"/>
                </a:moveTo>
                <a:lnTo>
                  <a:pt x="1351788" y="38099"/>
                </a:lnTo>
                <a:lnTo>
                  <a:pt x="1333500" y="19812"/>
                </a:lnTo>
                <a:lnTo>
                  <a:pt x="1371600" y="19812"/>
                </a:lnTo>
                <a:lnTo>
                  <a:pt x="1371600" y="38099"/>
                </a:lnTo>
                <a:close/>
              </a:path>
              <a:path w="1371600" h="815339">
                <a:moveTo>
                  <a:pt x="38100" y="795527"/>
                </a:moveTo>
                <a:lnTo>
                  <a:pt x="18287" y="777239"/>
                </a:lnTo>
                <a:lnTo>
                  <a:pt x="38100" y="777239"/>
                </a:lnTo>
                <a:lnTo>
                  <a:pt x="38100" y="795527"/>
                </a:lnTo>
                <a:close/>
              </a:path>
              <a:path w="1371600" h="815339">
                <a:moveTo>
                  <a:pt x="1333500" y="795527"/>
                </a:moveTo>
                <a:lnTo>
                  <a:pt x="38100" y="795527"/>
                </a:lnTo>
                <a:lnTo>
                  <a:pt x="38100" y="777239"/>
                </a:lnTo>
                <a:lnTo>
                  <a:pt x="1333500" y="777239"/>
                </a:lnTo>
                <a:lnTo>
                  <a:pt x="1333500" y="795527"/>
                </a:lnTo>
                <a:close/>
              </a:path>
              <a:path w="1371600" h="815339">
                <a:moveTo>
                  <a:pt x="1371600" y="795527"/>
                </a:moveTo>
                <a:lnTo>
                  <a:pt x="1333500" y="795527"/>
                </a:lnTo>
                <a:lnTo>
                  <a:pt x="1351788" y="777239"/>
                </a:lnTo>
                <a:lnTo>
                  <a:pt x="1371600" y="777239"/>
                </a:lnTo>
                <a:lnTo>
                  <a:pt x="1371600" y="79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5332" y="3773423"/>
            <a:ext cx="1371600" cy="553720"/>
          </a:xfrm>
          <a:custGeom>
            <a:avLst/>
            <a:gdLst/>
            <a:ahLst/>
            <a:cxnLst/>
            <a:rect l="l" t="t" r="r" b="b"/>
            <a:pathLst>
              <a:path w="1371600" h="553720">
                <a:moveTo>
                  <a:pt x="1371600" y="553212"/>
                </a:moveTo>
                <a:lnTo>
                  <a:pt x="0" y="553212"/>
                </a:lnTo>
                <a:lnTo>
                  <a:pt x="0" y="0"/>
                </a:lnTo>
                <a:lnTo>
                  <a:pt x="1371600" y="0"/>
                </a:lnTo>
                <a:lnTo>
                  <a:pt x="137160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515112"/>
                </a:lnTo>
                <a:lnTo>
                  <a:pt x="19812" y="515112"/>
                </a:lnTo>
                <a:lnTo>
                  <a:pt x="38100" y="533400"/>
                </a:lnTo>
                <a:lnTo>
                  <a:pt x="1371600" y="533400"/>
                </a:lnTo>
                <a:lnTo>
                  <a:pt x="1371600" y="553212"/>
                </a:lnTo>
                <a:close/>
              </a:path>
              <a:path w="1371600" h="55372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371600" h="553720">
                <a:moveTo>
                  <a:pt x="1333500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333500" y="19812"/>
                </a:lnTo>
                <a:lnTo>
                  <a:pt x="1333500" y="38099"/>
                </a:lnTo>
                <a:close/>
              </a:path>
              <a:path w="1371600" h="553720">
                <a:moveTo>
                  <a:pt x="1333500" y="533400"/>
                </a:moveTo>
                <a:lnTo>
                  <a:pt x="1333500" y="19812"/>
                </a:lnTo>
                <a:lnTo>
                  <a:pt x="1353312" y="38100"/>
                </a:lnTo>
                <a:lnTo>
                  <a:pt x="1371600" y="38099"/>
                </a:lnTo>
                <a:lnTo>
                  <a:pt x="1371600" y="515112"/>
                </a:lnTo>
                <a:lnTo>
                  <a:pt x="1353312" y="515112"/>
                </a:lnTo>
                <a:lnTo>
                  <a:pt x="1333500" y="533400"/>
                </a:lnTo>
                <a:close/>
              </a:path>
              <a:path w="1371600" h="553720">
                <a:moveTo>
                  <a:pt x="1371600" y="38099"/>
                </a:moveTo>
                <a:lnTo>
                  <a:pt x="1353312" y="38100"/>
                </a:lnTo>
                <a:lnTo>
                  <a:pt x="1333500" y="19812"/>
                </a:lnTo>
                <a:lnTo>
                  <a:pt x="1371600" y="19812"/>
                </a:lnTo>
                <a:lnTo>
                  <a:pt x="1371600" y="38099"/>
                </a:lnTo>
                <a:close/>
              </a:path>
              <a:path w="1371600" h="553720">
                <a:moveTo>
                  <a:pt x="38100" y="533400"/>
                </a:moveTo>
                <a:lnTo>
                  <a:pt x="19812" y="515112"/>
                </a:lnTo>
                <a:lnTo>
                  <a:pt x="38100" y="515112"/>
                </a:lnTo>
                <a:lnTo>
                  <a:pt x="38100" y="533400"/>
                </a:lnTo>
                <a:close/>
              </a:path>
              <a:path w="1371600" h="553720">
                <a:moveTo>
                  <a:pt x="1333500" y="533400"/>
                </a:moveTo>
                <a:lnTo>
                  <a:pt x="38100" y="533400"/>
                </a:lnTo>
                <a:lnTo>
                  <a:pt x="38100" y="515112"/>
                </a:lnTo>
                <a:lnTo>
                  <a:pt x="1333500" y="515112"/>
                </a:lnTo>
                <a:lnTo>
                  <a:pt x="1333500" y="533400"/>
                </a:lnTo>
                <a:close/>
              </a:path>
              <a:path w="1371600" h="553720">
                <a:moveTo>
                  <a:pt x="1371600" y="533400"/>
                </a:moveTo>
                <a:lnTo>
                  <a:pt x="1333500" y="533400"/>
                </a:lnTo>
                <a:lnTo>
                  <a:pt x="1353312" y="515112"/>
                </a:lnTo>
                <a:lnTo>
                  <a:pt x="1371600" y="515112"/>
                </a:lnTo>
                <a:lnTo>
                  <a:pt x="13716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0369" y="5122164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0369" y="2397251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6963" y="4112514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4107" y="3628568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521687" y="5349165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301" y="2269175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8680" y="3274068"/>
            <a:ext cx="20955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8564" y="4417071"/>
            <a:ext cx="40259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7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6832" y="3807406"/>
            <a:ext cx="27749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6284" y="1506140"/>
            <a:ext cx="38569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1.BJT内部载流子的传输过程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3156" y="2004204"/>
            <a:ext cx="3241675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3075" marR="5080" indent="-461009">
              <a:lnSpc>
                <a:spcPct val="149700"/>
              </a:lnSpc>
            </a:pPr>
            <a:r>
              <a:rPr dirty="0" sz="2400" spc="5">
                <a:latin typeface="宋体"/>
                <a:cs typeface="宋体"/>
              </a:rPr>
              <a:t>(1)两个结都反偏：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截</a:t>
            </a:r>
            <a:r>
              <a:rPr dirty="0" sz="2400">
                <a:latin typeface="宋体"/>
                <a:cs typeface="宋体"/>
              </a:rPr>
              <a:t>止</a:t>
            </a:r>
            <a:r>
              <a:rPr dirty="0" sz="2400" spc="20">
                <a:latin typeface="宋体"/>
                <a:cs typeface="宋体"/>
              </a:rPr>
              <a:t>、</a:t>
            </a:r>
            <a:r>
              <a:rPr dirty="0" sz="2400">
                <a:latin typeface="宋体"/>
                <a:cs typeface="宋体"/>
              </a:rPr>
              <a:t>无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效</a:t>
            </a:r>
            <a:r>
              <a:rPr dirty="0" sz="2400">
                <a:latin typeface="宋体"/>
                <a:cs typeface="宋体"/>
              </a:rPr>
              <a:t>果；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3156" y="3301713"/>
            <a:ext cx="3241675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3075" marR="5080" indent="-461009">
              <a:lnSpc>
                <a:spcPct val="150100"/>
              </a:lnSpc>
            </a:pPr>
            <a:r>
              <a:rPr dirty="0" sz="2400" spc="5">
                <a:latin typeface="宋体"/>
                <a:cs typeface="宋体"/>
              </a:rPr>
              <a:t>(2)两个结都正偏：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导</a:t>
            </a:r>
            <a:r>
              <a:rPr dirty="0" sz="2400">
                <a:latin typeface="宋体"/>
                <a:cs typeface="宋体"/>
              </a:rPr>
              <a:t>通</a:t>
            </a:r>
            <a:r>
              <a:rPr dirty="0" sz="2400" spc="20">
                <a:latin typeface="宋体"/>
                <a:cs typeface="宋体"/>
              </a:rPr>
              <a:t>、</a:t>
            </a:r>
            <a:r>
              <a:rPr dirty="0" sz="2400">
                <a:latin typeface="宋体"/>
                <a:cs typeface="宋体"/>
              </a:rPr>
              <a:t>无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效</a:t>
            </a:r>
            <a:r>
              <a:rPr dirty="0" sz="2400">
                <a:latin typeface="宋体"/>
                <a:cs typeface="宋体"/>
              </a:rPr>
              <a:t>果；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3156" y="4725701"/>
            <a:ext cx="3397250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3075" marR="5080" indent="-461009">
              <a:lnSpc>
                <a:spcPct val="150100"/>
              </a:lnSpc>
            </a:pPr>
            <a:r>
              <a:rPr dirty="0" sz="2400" spc="5">
                <a:latin typeface="宋体"/>
                <a:cs typeface="宋体"/>
              </a:rPr>
              <a:t>(3)一个正偏一个反偏： </a:t>
            </a:r>
            <a:r>
              <a:rPr dirty="0" sz="2400" spc="-1165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有</a:t>
            </a:r>
            <a:r>
              <a:rPr dirty="0" sz="2400">
                <a:latin typeface="宋体"/>
                <a:cs typeface="宋体"/>
              </a:rPr>
              <a:t>放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效</a:t>
            </a:r>
            <a:r>
              <a:rPr dirty="0" sz="2400" spc="20">
                <a:latin typeface="宋体"/>
                <a:cs typeface="宋体"/>
              </a:rPr>
              <a:t>果</a:t>
            </a:r>
            <a:r>
              <a:rPr dirty="0" sz="2400">
                <a:latin typeface="宋体"/>
                <a:cs typeface="宋体"/>
              </a:rPr>
              <a:t>！</a:t>
            </a:r>
            <a:r>
              <a:rPr dirty="0" sz="2400" spc="20">
                <a:latin typeface="宋体"/>
                <a:cs typeface="宋体"/>
              </a:rPr>
              <a:t>为</a:t>
            </a:r>
            <a:r>
              <a:rPr dirty="0" sz="2400">
                <a:latin typeface="宋体"/>
                <a:cs typeface="宋体"/>
              </a:rPr>
              <a:t>什</a:t>
            </a:r>
            <a:r>
              <a:rPr dirty="0" sz="2400" spc="20">
                <a:latin typeface="宋体"/>
                <a:cs typeface="宋体"/>
              </a:rPr>
              <a:t>么</a:t>
            </a:r>
            <a:r>
              <a:rPr dirty="0" sz="2400">
                <a:latin typeface="宋体"/>
                <a:cs typeface="宋体"/>
              </a:rPr>
              <a:t>?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5088" y="4116323"/>
            <a:ext cx="1371600" cy="833755"/>
          </a:xfrm>
          <a:custGeom>
            <a:avLst/>
            <a:gdLst/>
            <a:ahLst/>
            <a:cxnLst/>
            <a:rect l="l" t="t" r="r" b="b"/>
            <a:pathLst>
              <a:path w="1371600" h="833754">
                <a:moveTo>
                  <a:pt x="1371600" y="833627"/>
                </a:moveTo>
                <a:lnTo>
                  <a:pt x="0" y="83362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95527"/>
                </a:lnTo>
                <a:lnTo>
                  <a:pt x="19812" y="795527"/>
                </a:lnTo>
                <a:lnTo>
                  <a:pt x="38100" y="813815"/>
                </a:lnTo>
                <a:lnTo>
                  <a:pt x="1371600" y="813815"/>
                </a:lnTo>
                <a:lnTo>
                  <a:pt x="1371600" y="833627"/>
                </a:lnTo>
                <a:close/>
              </a:path>
              <a:path w="1371600" h="833754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83375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1333500" y="18287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95527"/>
                </a:lnTo>
                <a:lnTo>
                  <a:pt x="1353312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38100"/>
                </a:moveTo>
                <a:lnTo>
                  <a:pt x="1353312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833754">
                <a:moveTo>
                  <a:pt x="38100" y="813815"/>
                </a:moveTo>
                <a:lnTo>
                  <a:pt x="19812" y="795527"/>
                </a:lnTo>
                <a:lnTo>
                  <a:pt x="38100" y="795527"/>
                </a:lnTo>
                <a:lnTo>
                  <a:pt x="38100" y="813815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38100" y="813815"/>
                </a:lnTo>
                <a:lnTo>
                  <a:pt x="38100" y="795527"/>
                </a:lnTo>
                <a:lnTo>
                  <a:pt x="1333500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813815"/>
                </a:moveTo>
                <a:lnTo>
                  <a:pt x="1333500" y="813815"/>
                </a:lnTo>
                <a:lnTo>
                  <a:pt x="1353312" y="795527"/>
                </a:lnTo>
                <a:lnTo>
                  <a:pt x="1371600" y="795527"/>
                </a:lnTo>
                <a:lnTo>
                  <a:pt x="1371600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95088" y="2825495"/>
            <a:ext cx="1371600" cy="814069"/>
          </a:xfrm>
          <a:custGeom>
            <a:avLst/>
            <a:gdLst/>
            <a:ahLst/>
            <a:cxnLst/>
            <a:rect l="l" t="t" r="r" b="b"/>
            <a:pathLst>
              <a:path w="1371600" h="814070">
                <a:moveTo>
                  <a:pt x="1371600" y="813816"/>
                </a:moveTo>
                <a:lnTo>
                  <a:pt x="0" y="813816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75716"/>
                </a:lnTo>
                <a:lnTo>
                  <a:pt x="19812" y="775716"/>
                </a:lnTo>
                <a:lnTo>
                  <a:pt x="38100" y="795528"/>
                </a:lnTo>
                <a:lnTo>
                  <a:pt x="1371600" y="795528"/>
                </a:lnTo>
                <a:lnTo>
                  <a:pt x="1371600" y="813816"/>
                </a:lnTo>
                <a:close/>
              </a:path>
              <a:path w="1371600" h="814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71600" h="814070">
                <a:moveTo>
                  <a:pt x="13335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33500" y="18288"/>
                </a:lnTo>
                <a:lnTo>
                  <a:pt x="1333500" y="38100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1333500" y="18288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75716"/>
                </a:lnTo>
                <a:lnTo>
                  <a:pt x="1353312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38100"/>
                </a:moveTo>
                <a:lnTo>
                  <a:pt x="1353312" y="38100"/>
                </a:lnTo>
                <a:lnTo>
                  <a:pt x="1333500" y="18288"/>
                </a:lnTo>
                <a:lnTo>
                  <a:pt x="1371600" y="18288"/>
                </a:lnTo>
                <a:lnTo>
                  <a:pt x="1371600" y="38100"/>
                </a:lnTo>
                <a:close/>
              </a:path>
              <a:path w="1371600" h="814070">
                <a:moveTo>
                  <a:pt x="38100" y="795528"/>
                </a:moveTo>
                <a:lnTo>
                  <a:pt x="19812" y="775716"/>
                </a:lnTo>
                <a:lnTo>
                  <a:pt x="38100" y="775716"/>
                </a:lnTo>
                <a:lnTo>
                  <a:pt x="38100" y="795528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38100" y="795528"/>
                </a:lnTo>
                <a:lnTo>
                  <a:pt x="38100" y="775716"/>
                </a:lnTo>
                <a:lnTo>
                  <a:pt x="1333500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795528"/>
                </a:moveTo>
                <a:lnTo>
                  <a:pt x="1333500" y="795528"/>
                </a:lnTo>
                <a:lnTo>
                  <a:pt x="1353312" y="775716"/>
                </a:lnTo>
                <a:lnTo>
                  <a:pt x="1371600" y="775716"/>
                </a:lnTo>
                <a:lnTo>
                  <a:pt x="1371600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8135" y="3602735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4">
                <a:moveTo>
                  <a:pt x="1371600" y="551687"/>
                </a:moveTo>
                <a:lnTo>
                  <a:pt x="0" y="55168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8287" y="38100"/>
                </a:lnTo>
                <a:lnTo>
                  <a:pt x="38100" y="38100"/>
                </a:lnTo>
                <a:lnTo>
                  <a:pt x="38100" y="513587"/>
                </a:lnTo>
                <a:lnTo>
                  <a:pt x="18287" y="513587"/>
                </a:lnTo>
                <a:lnTo>
                  <a:pt x="38100" y="533399"/>
                </a:lnTo>
                <a:lnTo>
                  <a:pt x="1371600" y="533399"/>
                </a:lnTo>
                <a:lnTo>
                  <a:pt x="1371600" y="551687"/>
                </a:lnTo>
                <a:close/>
              </a:path>
              <a:path w="1371600" h="551814">
                <a:moveTo>
                  <a:pt x="38100" y="38100"/>
                </a:moveTo>
                <a:lnTo>
                  <a:pt x="18287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55181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1333500" y="18287"/>
                </a:lnTo>
                <a:lnTo>
                  <a:pt x="1351788" y="38100"/>
                </a:lnTo>
                <a:lnTo>
                  <a:pt x="1371600" y="38100"/>
                </a:lnTo>
                <a:lnTo>
                  <a:pt x="1371600" y="513587"/>
                </a:lnTo>
                <a:lnTo>
                  <a:pt x="1351788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38100"/>
                </a:moveTo>
                <a:lnTo>
                  <a:pt x="1351788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551814">
                <a:moveTo>
                  <a:pt x="38100" y="533399"/>
                </a:moveTo>
                <a:lnTo>
                  <a:pt x="18287" y="513587"/>
                </a:lnTo>
                <a:lnTo>
                  <a:pt x="38100" y="513587"/>
                </a:lnTo>
                <a:lnTo>
                  <a:pt x="38100" y="533399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38100" y="533399"/>
                </a:lnTo>
                <a:lnTo>
                  <a:pt x="38100" y="513587"/>
                </a:lnTo>
                <a:lnTo>
                  <a:pt x="1333500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533399"/>
                </a:moveTo>
                <a:lnTo>
                  <a:pt x="1333500" y="533399"/>
                </a:lnTo>
                <a:lnTo>
                  <a:pt x="1351788" y="513587"/>
                </a:lnTo>
                <a:lnTo>
                  <a:pt x="1371600" y="513587"/>
                </a:lnTo>
                <a:lnTo>
                  <a:pt x="137160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81650" y="4949952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81650" y="2226563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38244" y="394030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68690" y="3515905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2990" y="5178609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7604" y="2098470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0063" y="3103319"/>
            <a:ext cx="20955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9823" y="4246339"/>
            <a:ext cx="40259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8091" y="3636756"/>
            <a:ext cx="27749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4323" y="6364223"/>
            <a:ext cx="4493260" cy="52069"/>
          </a:xfrm>
          <a:custGeom>
            <a:avLst/>
            <a:gdLst/>
            <a:ahLst/>
            <a:cxnLst/>
            <a:rect l="l" t="t" r="r" b="b"/>
            <a:pathLst>
              <a:path w="4493259" h="52070">
                <a:moveTo>
                  <a:pt x="4492752" y="51816"/>
                </a:moveTo>
                <a:lnTo>
                  <a:pt x="0" y="38100"/>
                </a:lnTo>
                <a:lnTo>
                  <a:pt x="0" y="0"/>
                </a:lnTo>
                <a:lnTo>
                  <a:pt x="4492752" y="13716"/>
                </a:lnTo>
                <a:lnTo>
                  <a:pt x="449275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81650" y="5558028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34283" y="5694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6683" y="58849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48990" y="506577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48990" y="588568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975" y="4503420"/>
            <a:ext cx="238125" cy="591820"/>
          </a:xfrm>
          <a:custGeom>
            <a:avLst/>
            <a:gdLst/>
            <a:ahLst/>
            <a:cxnLst/>
            <a:rect l="l" t="t" r="r" b="b"/>
            <a:pathLst>
              <a:path w="238125" h="591820">
                <a:moveTo>
                  <a:pt x="237743" y="591312"/>
                </a:moveTo>
                <a:lnTo>
                  <a:pt x="0" y="591312"/>
                </a:lnTo>
                <a:lnTo>
                  <a:pt x="0" y="0"/>
                </a:lnTo>
                <a:lnTo>
                  <a:pt x="237743" y="0"/>
                </a:lnTo>
                <a:lnTo>
                  <a:pt x="2377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3212"/>
                </a:lnTo>
                <a:lnTo>
                  <a:pt x="19812" y="553212"/>
                </a:lnTo>
                <a:lnTo>
                  <a:pt x="38100" y="571500"/>
                </a:lnTo>
                <a:lnTo>
                  <a:pt x="237743" y="571500"/>
                </a:lnTo>
                <a:lnTo>
                  <a:pt x="237743" y="591312"/>
                </a:lnTo>
                <a:close/>
              </a:path>
              <a:path w="238125" h="5918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38125" h="591820">
                <a:moveTo>
                  <a:pt x="1996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99643" y="19812"/>
                </a:lnTo>
                <a:lnTo>
                  <a:pt x="199643" y="381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199643" y="19812"/>
                </a:lnTo>
                <a:lnTo>
                  <a:pt x="219456" y="38100"/>
                </a:lnTo>
                <a:lnTo>
                  <a:pt x="237743" y="38100"/>
                </a:lnTo>
                <a:lnTo>
                  <a:pt x="237743" y="553212"/>
                </a:lnTo>
                <a:lnTo>
                  <a:pt x="219456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38100"/>
                </a:moveTo>
                <a:lnTo>
                  <a:pt x="219456" y="38100"/>
                </a:lnTo>
                <a:lnTo>
                  <a:pt x="199643" y="19812"/>
                </a:lnTo>
                <a:lnTo>
                  <a:pt x="237743" y="19812"/>
                </a:lnTo>
                <a:lnTo>
                  <a:pt x="237743" y="38100"/>
                </a:lnTo>
                <a:close/>
              </a:path>
              <a:path w="238125" h="591820">
                <a:moveTo>
                  <a:pt x="38100" y="571500"/>
                </a:moveTo>
                <a:lnTo>
                  <a:pt x="19812" y="553212"/>
                </a:lnTo>
                <a:lnTo>
                  <a:pt x="38100" y="553212"/>
                </a:lnTo>
                <a:lnTo>
                  <a:pt x="38100" y="5715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38100" y="571500"/>
                </a:lnTo>
                <a:lnTo>
                  <a:pt x="38100" y="553212"/>
                </a:lnTo>
                <a:lnTo>
                  <a:pt x="199643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571500"/>
                </a:moveTo>
                <a:lnTo>
                  <a:pt x="199643" y="571500"/>
                </a:lnTo>
                <a:lnTo>
                  <a:pt x="219456" y="553212"/>
                </a:lnTo>
                <a:lnTo>
                  <a:pt x="237743" y="553212"/>
                </a:lnTo>
                <a:lnTo>
                  <a:pt x="237743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61182" y="39425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54323" y="3941826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31795" y="5650922"/>
            <a:ext cx="499109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9416" y="4614700"/>
            <a:ext cx="34099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6284" y="1437084"/>
            <a:ext cx="38569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1.BJT内部载流子的传输过程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5871" y="1953922"/>
            <a:ext cx="1555750" cy="871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发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正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偏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集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53711" y="2916935"/>
            <a:ext cx="215265" cy="862965"/>
          </a:xfrm>
          <a:custGeom>
            <a:avLst/>
            <a:gdLst/>
            <a:ahLst/>
            <a:cxnLst/>
            <a:rect l="l" t="t" r="r" b="b"/>
            <a:pathLst>
              <a:path w="215264" h="862964">
                <a:moveTo>
                  <a:pt x="161544" y="755904"/>
                </a:moveTo>
                <a:lnTo>
                  <a:pt x="53340" y="755904"/>
                </a:lnTo>
                <a:lnTo>
                  <a:pt x="53340" y="0"/>
                </a:lnTo>
                <a:lnTo>
                  <a:pt x="161544" y="0"/>
                </a:lnTo>
                <a:lnTo>
                  <a:pt x="161544" y="755904"/>
                </a:lnTo>
                <a:close/>
              </a:path>
              <a:path w="215264" h="862964">
                <a:moveTo>
                  <a:pt x="108204" y="862583"/>
                </a:moveTo>
                <a:lnTo>
                  <a:pt x="0" y="755904"/>
                </a:lnTo>
                <a:lnTo>
                  <a:pt x="214884" y="755904"/>
                </a:lnTo>
                <a:lnTo>
                  <a:pt x="108204" y="86258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23232" y="2903220"/>
            <a:ext cx="276225" cy="894715"/>
          </a:xfrm>
          <a:custGeom>
            <a:avLst/>
            <a:gdLst/>
            <a:ahLst/>
            <a:cxnLst/>
            <a:rect l="l" t="t" r="r" b="b"/>
            <a:pathLst>
              <a:path w="276225" h="894714">
                <a:moveTo>
                  <a:pt x="71628" y="769620"/>
                </a:moveTo>
                <a:lnTo>
                  <a:pt x="71628" y="0"/>
                </a:lnTo>
                <a:lnTo>
                  <a:pt x="204216" y="0"/>
                </a:lnTo>
                <a:lnTo>
                  <a:pt x="204216" y="13716"/>
                </a:lnTo>
                <a:lnTo>
                  <a:pt x="96012" y="13716"/>
                </a:lnTo>
                <a:lnTo>
                  <a:pt x="83820" y="25908"/>
                </a:lnTo>
                <a:lnTo>
                  <a:pt x="96012" y="25908"/>
                </a:lnTo>
                <a:lnTo>
                  <a:pt x="96012" y="755904"/>
                </a:lnTo>
                <a:lnTo>
                  <a:pt x="83820" y="755904"/>
                </a:lnTo>
                <a:lnTo>
                  <a:pt x="71628" y="769620"/>
                </a:lnTo>
                <a:close/>
              </a:path>
              <a:path w="276225" h="894714">
                <a:moveTo>
                  <a:pt x="96012" y="25908"/>
                </a:moveTo>
                <a:lnTo>
                  <a:pt x="83820" y="25908"/>
                </a:lnTo>
                <a:lnTo>
                  <a:pt x="96012" y="13716"/>
                </a:lnTo>
                <a:lnTo>
                  <a:pt x="96012" y="25908"/>
                </a:lnTo>
                <a:close/>
              </a:path>
              <a:path w="276225" h="894714">
                <a:moveTo>
                  <a:pt x="179831" y="25908"/>
                </a:moveTo>
                <a:lnTo>
                  <a:pt x="96012" y="25908"/>
                </a:lnTo>
                <a:lnTo>
                  <a:pt x="96012" y="13716"/>
                </a:lnTo>
                <a:lnTo>
                  <a:pt x="179831" y="13716"/>
                </a:lnTo>
                <a:lnTo>
                  <a:pt x="179831" y="25908"/>
                </a:lnTo>
                <a:close/>
              </a:path>
              <a:path w="276225" h="894714">
                <a:moveTo>
                  <a:pt x="215184" y="781812"/>
                </a:moveTo>
                <a:lnTo>
                  <a:pt x="179831" y="781812"/>
                </a:lnTo>
                <a:lnTo>
                  <a:pt x="179831" y="13716"/>
                </a:lnTo>
                <a:lnTo>
                  <a:pt x="192024" y="25908"/>
                </a:lnTo>
                <a:lnTo>
                  <a:pt x="204216" y="25908"/>
                </a:lnTo>
                <a:lnTo>
                  <a:pt x="204216" y="755904"/>
                </a:lnTo>
                <a:lnTo>
                  <a:pt x="192024" y="755904"/>
                </a:lnTo>
                <a:lnTo>
                  <a:pt x="204216" y="769620"/>
                </a:lnTo>
                <a:lnTo>
                  <a:pt x="227204" y="769620"/>
                </a:lnTo>
                <a:lnTo>
                  <a:pt x="215184" y="781812"/>
                </a:lnTo>
                <a:close/>
              </a:path>
              <a:path w="276225" h="894714">
                <a:moveTo>
                  <a:pt x="204216" y="25908"/>
                </a:moveTo>
                <a:lnTo>
                  <a:pt x="192024" y="25908"/>
                </a:lnTo>
                <a:lnTo>
                  <a:pt x="179831" y="13716"/>
                </a:lnTo>
                <a:lnTo>
                  <a:pt x="204216" y="13716"/>
                </a:lnTo>
                <a:lnTo>
                  <a:pt x="204216" y="25908"/>
                </a:lnTo>
                <a:close/>
              </a:path>
              <a:path w="276225" h="894714">
                <a:moveTo>
                  <a:pt x="138684" y="894588"/>
                </a:moveTo>
                <a:lnTo>
                  <a:pt x="0" y="755904"/>
                </a:lnTo>
                <a:lnTo>
                  <a:pt x="71628" y="755904"/>
                </a:lnTo>
                <a:lnTo>
                  <a:pt x="71628" y="760476"/>
                </a:lnTo>
                <a:lnTo>
                  <a:pt x="39624" y="760476"/>
                </a:lnTo>
                <a:lnTo>
                  <a:pt x="30480" y="781812"/>
                </a:lnTo>
                <a:lnTo>
                  <a:pt x="60659" y="781812"/>
                </a:lnTo>
                <a:lnTo>
                  <a:pt x="137921" y="860178"/>
                </a:lnTo>
                <a:lnTo>
                  <a:pt x="129539" y="868680"/>
                </a:lnTo>
                <a:lnTo>
                  <a:pt x="164307" y="868680"/>
                </a:lnTo>
                <a:lnTo>
                  <a:pt x="138684" y="894588"/>
                </a:lnTo>
                <a:close/>
              </a:path>
              <a:path w="276225" h="894714">
                <a:moveTo>
                  <a:pt x="96012" y="769620"/>
                </a:moveTo>
                <a:lnTo>
                  <a:pt x="71628" y="769620"/>
                </a:lnTo>
                <a:lnTo>
                  <a:pt x="83820" y="755904"/>
                </a:lnTo>
                <a:lnTo>
                  <a:pt x="96012" y="755904"/>
                </a:lnTo>
                <a:lnTo>
                  <a:pt x="96012" y="769620"/>
                </a:lnTo>
                <a:close/>
              </a:path>
              <a:path w="276225" h="894714">
                <a:moveTo>
                  <a:pt x="204216" y="769620"/>
                </a:moveTo>
                <a:lnTo>
                  <a:pt x="192024" y="755904"/>
                </a:lnTo>
                <a:lnTo>
                  <a:pt x="204216" y="755904"/>
                </a:lnTo>
                <a:lnTo>
                  <a:pt x="204216" y="769620"/>
                </a:lnTo>
                <a:close/>
              </a:path>
              <a:path w="276225" h="894714">
                <a:moveTo>
                  <a:pt x="227204" y="769620"/>
                </a:moveTo>
                <a:lnTo>
                  <a:pt x="204216" y="769620"/>
                </a:lnTo>
                <a:lnTo>
                  <a:pt x="204216" y="755904"/>
                </a:lnTo>
                <a:lnTo>
                  <a:pt x="275843" y="755904"/>
                </a:lnTo>
                <a:lnTo>
                  <a:pt x="271322" y="760476"/>
                </a:lnTo>
                <a:lnTo>
                  <a:pt x="236219" y="760476"/>
                </a:lnTo>
                <a:lnTo>
                  <a:pt x="227204" y="769620"/>
                </a:lnTo>
                <a:close/>
              </a:path>
              <a:path w="276225" h="894714">
                <a:moveTo>
                  <a:pt x="60659" y="781812"/>
                </a:moveTo>
                <a:lnTo>
                  <a:pt x="30480" y="781812"/>
                </a:lnTo>
                <a:lnTo>
                  <a:pt x="39624" y="760476"/>
                </a:lnTo>
                <a:lnTo>
                  <a:pt x="60659" y="781812"/>
                </a:lnTo>
                <a:close/>
              </a:path>
              <a:path w="276225" h="894714">
                <a:moveTo>
                  <a:pt x="96012" y="781812"/>
                </a:moveTo>
                <a:lnTo>
                  <a:pt x="60659" y="781812"/>
                </a:lnTo>
                <a:lnTo>
                  <a:pt x="39624" y="760476"/>
                </a:lnTo>
                <a:lnTo>
                  <a:pt x="71628" y="760476"/>
                </a:lnTo>
                <a:lnTo>
                  <a:pt x="71628" y="769620"/>
                </a:lnTo>
                <a:lnTo>
                  <a:pt x="96012" y="769620"/>
                </a:lnTo>
                <a:lnTo>
                  <a:pt x="96012" y="781812"/>
                </a:lnTo>
                <a:close/>
              </a:path>
              <a:path w="276225" h="894714">
                <a:moveTo>
                  <a:pt x="164307" y="868680"/>
                </a:moveTo>
                <a:lnTo>
                  <a:pt x="146304" y="868680"/>
                </a:lnTo>
                <a:lnTo>
                  <a:pt x="137921" y="860178"/>
                </a:lnTo>
                <a:lnTo>
                  <a:pt x="236219" y="760476"/>
                </a:lnTo>
                <a:lnTo>
                  <a:pt x="245364" y="781812"/>
                </a:lnTo>
                <a:lnTo>
                  <a:pt x="250220" y="781812"/>
                </a:lnTo>
                <a:lnTo>
                  <a:pt x="164307" y="868680"/>
                </a:lnTo>
                <a:close/>
              </a:path>
              <a:path w="276225" h="894714">
                <a:moveTo>
                  <a:pt x="250220" y="781812"/>
                </a:moveTo>
                <a:lnTo>
                  <a:pt x="245364" y="781812"/>
                </a:lnTo>
                <a:lnTo>
                  <a:pt x="236219" y="760476"/>
                </a:lnTo>
                <a:lnTo>
                  <a:pt x="271322" y="760476"/>
                </a:lnTo>
                <a:lnTo>
                  <a:pt x="250220" y="781812"/>
                </a:lnTo>
                <a:close/>
              </a:path>
              <a:path w="276225" h="894714">
                <a:moveTo>
                  <a:pt x="146304" y="868680"/>
                </a:moveTo>
                <a:lnTo>
                  <a:pt x="129539" y="868680"/>
                </a:lnTo>
                <a:lnTo>
                  <a:pt x="137921" y="860178"/>
                </a:lnTo>
                <a:lnTo>
                  <a:pt x="146304" y="86868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88764" y="3995927"/>
            <a:ext cx="108585" cy="539750"/>
          </a:xfrm>
          <a:custGeom>
            <a:avLst/>
            <a:gdLst/>
            <a:ahLst/>
            <a:cxnLst/>
            <a:rect l="l" t="t" r="r" b="b"/>
            <a:pathLst>
              <a:path w="108585" h="539750">
                <a:moveTo>
                  <a:pt x="82295" y="486156"/>
                </a:moveTo>
                <a:lnTo>
                  <a:pt x="27432" y="486156"/>
                </a:lnTo>
                <a:lnTo>
                  <a:pt x="27432" y="0"/>
                </a:lnTo>
                <a:lnTo>
                  <a:pt x="82295" y="0"/>
                </a:lnTo>
                <a:lnTo>
                  <a:pt x="82295" y="486156"/>
                </a:lnTo>
                <a:close/>
              </a:path>
              <a:path w="108585" h="539750">
                <a:moveTo>
                  <a:pt x="54863" y="539496"/>
                </a:moveTo>
                <a:lnTo>
                  <a:pt x="0" y="486156"/>
                </a:lnTo>
                <a:lnTo>
                  <a:pt x="108203" y="486156"/>
                </a:lnTo>
                <a:lnTo>
                  <a:pt x="54863" y="5394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8284" y="3983735"/>
            <a:ext cx="169545" cy="570230"/>
          </a:xfrm>
          <a:custGeom>
            <a:avLst/>
            <a:gdLst/>
            <a:ahLst/>
            <a:cxnLst/>
            <a:rect l="l" t="t" r="r" b="b"/>
            <a:pathLst>
              <a:path w="169545" h="570229">
                <a:moveTo>
                  <a:pt x="47244" y="496824"/>
                </a:moveTo>
                <a:lnTo>
                  <a:pt x="45719" y="495300"/>
                </a:lnTo>
                <a:lnTo>
                  <a:pt x="45719" y="0"/>
                </a:lnTo>
                <a:lnTo>
                  <a:pt x="124968" y="0"/>
                </a:lnTo>
                <a:lnTo>
                  <a:pt x="124968" y="12192"/>
                </a:lnTo>
                <a:lnTo>
                  <a:pt x="70104" y="12192"/>
                </a:lnTo>
                <a:lnTo>
                  <a:pt x="57912" y="24384"/>
                </a:lnTo>
                <a:lnTo>
                  <a:pt x="70104" y="24384"/>
                </a:lnTo>
                <a:lnTo>
                  <a:pt x="70104" y="486156"/>
                </a:lnTo>
                <a:lnTo>
                  <a:pt x="57912" y="486156"/>
                </a:lnTo>
                <a:lnTo>
                  <a:pt x="47244" y="496824"/>
                </a:lnTo>
                <a:close/>
              </a:path>
              <a:path w="169545" h="570229">
                <a:moveTo>
                  <a:pt x="70104" y="24384"/>
                </a:moveTo>
                <a:lnTo>
                  <a:pt x="57912" y="24384"/>
                </a:lnTo>
                <a:lnTo>
                  <a:pt x="70104" y="12192"/>
                </a:lnTo>
                <a:lnTo>
                  <a:pt x="70104" y="24384"/>
                </a:lnTo>
                <a:close/>
              </a:path>
              <a:path w="169545" h="570229">
                <a:moveTo>
                  <a:pt x="99060" y="24384"/>
                </a:moveTo>
                <a:lnTo>
                  <a:pt x="70104" y="24384"/>
                </a:lnTo>
                <a:lnTo>
                  <a:pt x="70104" y="12192"/>
                </a:lnTo>
                <a:lnTo>
                  <a:pt x="99060" y="12192"/>
                </a:lnTo>
                <a:lnTo>
                  <a:pt x="99060" y="24384"/>
                </a:lnTo>
                <a:close/>
              </a:path>
              <a:path w="169545" h="570229">
                <a:moveTo>
                  <a:pt x="108796" y="510540"/>
                </a:moveTo>
                <a:lnTo>
                  <a:pt x="99060" y="510540"/>
                </a:lnTo>
                <a:lnTo>
                  <a:pt x="99060" y="12192"/>
                </a:lnTo>
                <a:lnTo>
                  <a:pt x="112775" y="24384"/>
                </a:lnTo>
                <a:lnTo>
                  <a:pt x="124968" y="24384"/>
                </a:lnTo>
                <a:lnTo>
                  <a:pt x="124968" y="486156"/>
                </a:lnTo>
                <a:lnTo>
                  <a:pt x="112775" y="486156"/>
                </a:lnTo>
                <a:lnTo>
                  <a:pt x="122778" y="496158"/>
                </a:lnTo>
                <a:lnTo>
                  <a:pt x="108796" y="510540"/>
                </a:lnTo>
                <a:close/>
              </a:path>
              <a:path w="169545" h="570229">
                <a:moveTo>
                  <a:pt x="124968" y="24384"/>
                </a:moveTo>
                <a:lnTo>
                  <a:pt x="112775" y="24384"/>
                </a:lnTo>
                <a:lnTo>
                  <a:pt x="99060" y="12192"/>
                </a:lnTo>
                <a:lnTo>
                  <a:pt x="124968" y="12192"/>
                </a:lnTo>
                <a:lnTo>
                  <a:pt x="124968" y="24384"/>
                </a:lnTo>
                <a:close/>
              </a:path>
              <a:path w="169545" h="570229">
                <a:moveTo>
                  <a:pt x="85344" y="569976"/>
                </a:moveTo>
                <a:lnTo>
                  <a:pt x="0" y="486156"/>
                </a:lnTo>
                <a:lnTo>
                  <a:pt x="45719" y="486156"/>
                </a:lnTo>
                <a:lnTo>
                  <a:pt x="45719" y="489204"/>
                </a:lnTo>
                <a:lnTo>
                  <a:pt x="39624" y="489204"/>
                </a:lnTo>
                <a:lnTo>
                  <a:pt x="30480" y="510540"/>
                </a:lnTo>
                <a:lnTo>
                  <a:pt x="60960" y="510540"/>
                </a:lnTo>
                <a:lnTo>
                  <a:pt x="85215" y="534795"/>
                </a:lnTo>
                <a:lnTo>
                  <a:pt x="76200" y="544068"/>
                </a:lnTo>
                <a:lnTo>
                  <a:pt x="111252" y="544068"/>
                </a:lnTo>
                <a:lnTo>
                  <a:pt x="85344" y="569976"/>
                </a:lnTo>
                <a:close/>
              </a:path>
              <a:path w="169545" h="570229">
                <a:moveTo>
                  <a:pt x="70104" y="510540"/>
                </a:moveTo>
                <a:lnTo>
                  <a:pt x="60960" y="510540"/>
                </a:lnTo>
                <a:lnTo>
                  <a:pt x="47244" y="496824"/>
                </a:lnTo>
                <a:lnTo>
                  <a:pt x="57912" y="486156"/>
                </a:lnTo>
                <a:lnTo>
                  <a:pt x="70104" y="486156"/>
                </a:lnTo>
                <a:lnTo>
                  <a:pt x="70104" y="510540"/>
                </a:lnTo>
                <a:close/>
              </a:path>
              <a:path w="169545" h="570229">
                <a:moveTo>
                  <a:pt x="122778" y="496158"/>
                </a:moveTo>
                <a:lnTo>
                  <a:pt x="112775" y="486156"/>
                </a:lnTo>
                <a:lnTo>
                  <a:pt x="124968" y="486156"/>
                </a:lnTo>
                <a:lnTo>
                  <a:pt x="124968" y="493906"/>
                </a:lnTo>
                <a:lnTo>
                  <a:pt x="122778" y="496158"/>
                </a:lnTo>
                <a:close/>
              </a:path>
              <a:path w="169545" h="570229">
                <a:moveTo>
                  <a:pt x="124968" y="493906"/>
                </a:moveTo>
                <a:lnTo>
                  <a:pt x="124968" y="486156"/>
                </a:lnTo>
                <a:lnTo>
                  <a:pt x="169164" y="486156"/>
                </a:lnTo>
                <a:lnTo>
                  <a:pt x="166116" y="489204"/>
                </a:lnTo>
                <a:lnTo>
                  <a:pt x="129539" y="489204"/>
                </a:lnTo>
                <a:lnTo>
                  <a:pt x="124968" y="493906"/>
                </a:lnTo>
                <a:close/>
              </a:path>
              <a:path w="169545" h="570229">
                <a:moveTo>
                  <a:pt x="60960" y="510540"/>
                </a:moveTo>
                <a:lnTo>
                  <a:pt x="30480" y="510540"/>
                </a:lnTo>
                <a:lnTo>
                  <a:pt x="39624" y="489204"/>
                </a:lnTo>
                <a:lnTo>
                  <a:pt x="45719" y="495300"/>
                </a:lnTo>
                <a:lnTo>
                  <a:pt x="45719" y="498348"/>
                </a:lnTo>
                <a:lnTo>
                  <a:pt x="48768" y="498348"/>
                </a:lnTo>
                <a:lnTo>
                  <a:pt x="60960" y="510540"/>
                </a:lnTo>
                <a:close/>
              </a:path>
              <a:path w="169545" h="570229">
                <a:moveTo>
                  <a:pt x="45719" y="495300"/>
                </a:moveTo>
                <a:lnTo>
                  <a:pt x="39624" y="489204"/>
                </a:lnTo>
                <a:lnTo>
                  <a:pt x="45719" y="489204"/>
                </a:lnTo>
                <a:lnTo>
                  <a:pt x="45719" y="495300"/>
                </a:lnTo>
                <a:close/>
              </a:path>
              <a:path w="169545" h="570229">
                <a:moveTo>
                  <a:pt x="133458" y="498348"/>
                </a:moveTo>
                <a:lnTo>
                  <a:pt x="124968" y="498348"/>
                </a:lnTo>
                <a:lnTo>
                  <a:pt x="124968" y="493906"/>
                </a:lnTo>
                <a:lnTo>
                  <a:pt x="129539" y="489204"/>
                </a:lnTo>
                <a:lnTo>
                  <a:pt x="133458" y="498348"/>
                </a:lnTo>
                <a:close/>
              </a:path>
              <a:path w="169545" h="570229">
                <a:moveTo>
                  <a:pt x="144780" y="510540"/>
                </a:moveTo>
                <a:lnTo>
                  <a:pt x="138684" y="510540"/>
                </a:lnTo>
                <a:lnTo>
                  <a:pt x="129539" y="489204"/>
                </a:lnTo>
                <a:lnTo>
                  <a:pt x="166116" y="489204"/>
                </a:lnTo>
                <a:lnTo>
                  <a:pt x="144780" y="510540"/>
                </a:lnTo>
                <a:close/>
              </a:path>
              <a:path w="169545" h="570229">
                <a:moveTo>
                  <a:pt x="124968" y="498348"/>
                </a:moveTo>
                <a:lnTo>
                  <a:pt x="122778" y="496158"/>
                </a:lnTo>
                <a:lnTo>
                  <a:pt x="124968" y="493906"/>
                </a:lnTo>
                <a:lnTo>
                  <a:pt x="124968" y="498348"/>
                </a:lnTo>
                <a:close/>
              </a:path>
              <a:path w="169545" h="570229">
                <a:moveTo>
                  <a:pt x="45719" y="498348"/>
                </a:moveTo>
                <a:lnTo>
                  <a:pt x="45719" y="495300"/>
                </a:lnTo>
                <a:lnTo>
                  <a:pt x="47244" y="496824"/>
                </a:lnTo>
                <a:lnTo>
                  <a:pt x="45719" y="498348"/>
                </a:lnTo>
                <a:close/>
              </a:path>
              <a:path w="169545" h="570229">
                <a:moveTo>
                  <a:pt x="111252" y="544068"/>
                </a:moveTo>
                <a:lnTo>
                  <a:pt x="94488" y="544068"/>
                </a:lnTo>
                <a:lnTo>
                  <a:pt x="85215" y="534795"/>
                </a:lnTo>
                <a:lnTo>
                  <a:pt x="122778" y="496158"/>
                </a:lnTo>
                <a:lnTo>
                  <a:pt x="124968" y="498348"/>
                </a:lnTo>
                <a:lnTo>
                  <a:pt x="133458" y="498348"/>
                </a:lnTo>
                <a:lnTo>
                  <a:pt x="138684" y="510540"/>
                </a:lnTo>
                <a:lnTo>
                  <a:pt x="144780" y="510540"/>
                </a:lnTo>
                <a:lnTo>
                  <a:pt x="111252" y="544068"/>
                </a:lnTo>
                <a:close/>
              </a:path>
              <a:path w="169545" h="570229">
                <a:moveTo>
                  <a:pt x="48768" y="498348"/>
                </a:moveTo>
                <a:lnTo>
                  <a:pt x="45719" y="498348"/>
                </a:lnTo>
                <a:lnTo>
                  <a:pt x="47244" y="496824"/>
                </a:lnTo>
                <a:lnTo>
                  <a:pt x="48768" y="498348"/>
                </a:lnTo>
                <a:close/>
              </a:path>
              <a:path w="169545" h="570229">
                <a:moveTo>
                  <a:pt x="94488" y="544068"/>
                </a:moveTo>
                <a:lnTo>
                  <a:pt x="76200" y="544068"/>
                </a:lnTo>
                <a:lnTo>
                  <a:pt x="85215" y="534795"/>
                </a:lnTo>
                <a:lnTo>
                  <a:pt x="94488" y="54406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37541" y="3152638"/>
            <a:ext cx="59118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5"/>
              </a:lnSpc>
            </a:pPr>
            <a:r>
              <a:rPr dirty="0" baseline="13888" sz="4200" spc="-247">
                <a:latin typeface="Times New Roman"/>
                <a:cs typeface="Times New Roman"/>
              </a:rPr>
              <a:t>V</a:t>
            </a:r>
            <a:r>
              <a:rPr dirty="0" sz="1850" spc="110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24384" y="4240226"/>
            <a:ext cx="42100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25">
                <a:latin typeface="Times New Roman"/>
                <a:cs typeface="Times New Roman"/>
              </a:rPr>
              <a:t>B</a:t>
            </a:r>
            <a:r>
              <a:rPr dirty="0" sz="1300" spc="9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77839" y="2236470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07223" y="362788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59623" y="381838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07223" y="3989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9435" y="417957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21930" y="318516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40217" y="4171188"/>
            <a:ext cx="0" cy="2257425"/>
          </a:xfrm>
          <a:custGeom>
            <a:avLst/>
            <a:gdLst/>
            <a:ahLst/>
            <a:cxnLst/>
            <a:rect l="l" t="t" r="r" b="b"/>
            <a:pathLst>
              <a:path w="0" h="2257425">
                <a:moveTo>
                  <a:pt x="0" y="0"/>
                </a:moveTo>
                <a:lnTo>
                  <a:pt x="0" y="22570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21930" y="2246376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80">
                <a:moveTo>
                  <a:pt x="0" y="0"/>
                </a:moveTo>
                <a:lnTo>
                  <a:pt x="0" y="3855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288465" y="3726152"/>
            <a:ext cx="52070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22107" y="2631948"/>
            <a:ext cx="200025" cy="553720"/>
          </a:xfrm>
          <a:custGeom>
            <a:avLst/>
            <a:gdLst/>
            <a:ahLst/>
            <a:cxnLst/>
            <a:rect l="l" t="t" r="r" b="b"/>
            <a:pathLst>
              <a:path w="200025" h="553719">
                <a:moveTo>
                  <a:pt x="0" y="0"/>
                </a:moveTo>
                <a:lnTo>
                  <a:pt x="199644" y="0"/>
                </a:lnTo>
                <a:lnTo>
                  <a:pt x="199644" y="553211"/>
                </a:lnTo>
                <a:lnTo>
                  <a:pt x="0" y="5532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02296" y="2613660"/>
            <a:ext cx="239395" cy="589915"/>
          </a:xfrm>
          <a:custGeom>
            <a:avLst/>
            <a:gdLst/>
            <a:ahLst/>
            <a:cxnLst/>
            <a:rect l="l" t="t" r="r" b="b"/>
            <a:pathLst>
              <a:path w="239395" h="589914">
                <a:moveTo>
                  <a:pt x="239268" y="589787"/>
                </a:moveTo>
                <a:lnTo>
                  <a:pt x="0" y="589787"/>
                </a:lnTo>
                <a:lnTo>
                  <a:pt x="0" y="0"/>
                </a:lnTo>
                <a:lnTo>
                  <a:pt x="239268" y="0"/>
                </a:lnTo>
                <a:lnTo>
                  <a:pt x="239268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1687"/>
                </a:lnTo>
                <a:lnTo>
                  <a:pt x="19812" y="551687"/>
                </a:lnTo>
                <a:lnTo>
                  <a:pt x="38100" y="571500"/>
                </a:lnTo>
                <a:lnTo>
                  <a:pt x="239268" y="571500"/>
                </a:lnTo>
                <a:lnTo>
                  <a:pt x="239268" y="589787"/>
                </a:lnTo>
                <a:close/>
              </a:path>
              <a:path w="239395" h="5899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39395" h="589914">
                <a:moveTo>
                  <a:pt x="20116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01168" y="18288"/>
                </a:lnTo>
                <a:lnTo>
                  <a:pt x="201168" y="38100"/>
                </a:lnTo>
                <a:close/>
              </a:path>
              <a:path w="239395" h="589914">
                <a:moveTo>
                  <a:pt x="201168" y="571500"/>
                </a:moveTo>
                <a:lnTo>
                  <a:pt x="201168" y="18288"/>
                </a:lnTo>
                <a:lnTo>
                  <a:pt x="219456" y="38100"/>
                </a:lnTo>
                <a:lnTo>
                  <a:pt x="239268" y="38100"/>
                </a:lnTo>
                <a:lnTo>
                  <a:pt x="239268" y="551687"/>
                </a:lnTo>
                <a:lnTo>
                  <a:pt x="219456" y="551687"/>
                </a:lnTo>
                <a:lnTo>
                  <a:pt x="201168" y="571500"/>
                </a:lnTo>
                <a:close/>
              </a:path>
              <a:path w="239395" h="589914">
                <a:moveTo>
                  <a:pt x="239268" y="38100"/>
                </a:moveTo>
                <a:lnTo>
                  <a:pt x="219456" y="38100"/>
                </a:lnTo>
                <a:lnTo>
                  <a:pt x="201168" y="18288"/>
                </a:lnTo>
                <a:lnTo>
                  <a:pt x="239268" y="18288"/>
                </a:lnTo>
                <a:lnTo>
                  <a:pt x="239268" y="38100"/>
                </a:lnTo>
                <a:close/>
              </a:path>
              <a:path w="239395" h="589914">
                <a:moveTo>
                  <a:pt x="38100" y="571500"/>
                </a:moveTo>
                <a:lnTo>
                  <a:pt x="19812" y="551687"/>
                </a:lnTo>
                <a:lnTo>
                  <a:pt x="38100" y="551687"/>
                </a:lnTo>
                <a:lnTo>
                  <a:pt x="38100" y="571500"/>
                </a:lnTo>
                <a:close/>
              </a:path>
              <a:path w="239395" h="589914">
                <a:moveTo>
                  <a:pt x="201168" y="571500"/>
                </a:moveTo>
                <a:lnTo>
                  <a:pt x="38100" y="571500"/>
                </a:lnTo>
                <a:lnTo>
                  <a:pt x="38100" y="551687"/>
                </a:lnTo>
                <a:lnTo>
                  <a:pt x="201168" y="551687"/>
                </a:lnTo>
                <a:lnTo>
                  <a:pt x="201168" y="571500"/>
                </a:lnTo>
                <a:close/>
              </a:path>
              <a:path w="239395" h="589914">
                <a:moveTo>
                  <a:pt x="239268" y="571500"/>
                </a:moveTo>
                <a:lnTo>
                  <a:pt x="201168" y="571500"/>
                </a:lnTo>
                <a:lnTo>
                  <a:pt x="219456" y="551687"/>
                </a:lnTo>
                <a:lnTo>
                  <a:pt x="239268" y="551687"/>
                </a:lnTo>
                <a:lnTo>
                  <a:pt x="239268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075194" y="2665503"/>
            <a:ext cx="3181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46" name="object 46"/>
          <p:cNvSpPr txBox="1"/>
          <p:nvPr/>
        </p:nvSpPr>
        <p:spPr>
          <a:xfrm>
            <a:off x="3795802" y="5041365"/>
            <a:ext cx="122237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16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solidFill>
                  <a:srgbClr val="FF0000"/>
                </a:solidFill>
                <a:latin typeface="Times New Roman"/>
                <a:cs typeface="Times New Roman"/>
              </a:rPr>
              <a:t>≈</a:t>
            </a:r>
            <a:r>
              <a:rPr dirty="0" baseline="13888" sz="36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0063" y="3103319"/>
            <a:ext cx="20955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8091" y="3636756"/>
            <a:ext cx="27749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5088" y="4116323"/>
            <a:ext cx="1371600" cy="833755"/>
          </a:xfrm>
          <a:custGeom>
            <a:avLst/>
            <a:gdLst/>
            <a:ahLst/>
            <a:cxnLst/>
            <a:rect l="l" t="t" r="r" b="b"/>
            <a:pathLst>
              <a:path w="1371600" h="833754">
                <a:moveTo>
                  <a:pt x="1371600" y="833627"/>
                </a:moveTo>
                <a:lnTo>
                  <a:pt x="0" y="83362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95527"/>
                </a:lnTo>
                <a:lnTo>
                  <a:pt x="19812" y="795527"/>
                </a:lnTo>
                <a:lnTo>
                  <a:pt x="38100" y="813815"/>
                </a:lnTo>
                <a:lnTo>
                  <a:pt x="1371600" y="813815"/>
                </a:lnTo>
                <a:lnTo>
                  <a:pt x="1371600" y="833627"/>
                </a:lnTo>
                <a:close/>
              </a:path>
              <a:path w="1371600" h="833754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83375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1333500" y="18287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95527"/>
                </a:lnTo>
                <a:lnTo>
                  <a:pt x="1353312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38100"/>
                </a:moveTo>
                <a:lnTo>
                  <a:pt x="1353312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833754">
                <a:moveTo>
                  <a:pt x="38100" y="813815"/>
                </a:moveTo>
                <a:lnTo>
                  <a:pt x="19812" y="795527"/>
                </a:lnTo>
                <a:lnTo>
                  <a:pt x="38100" y="795527"/>
                </a:lnTo>
                <a:lnTo>
                  <a:pt x="38100" y="813815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38100" y="813815"/>
                </a:lnTo>
                <a:lnTo>
                  <a:pt x="38100" y="795527"/>
                </a:lnTo>
                <a:lnTo>
                  <a:pt x="1333500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813815"/>
                </a:moveTo>
                <a:lnTo>
                  <a:pt x="1333500" y="813815"/>
                </a:lnTo>
                <a:lnTo>
                  <a:pt x="1353312" y="795527"/>
                </a:lnTo>
                <a:lnTo>
                  <a:pt x="1371600" y="795527"/>
                </a:lnTo>
                <a:lnTo>
                  <a:pt x="1371600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5088" y="2825495"/>
            <a:ext cx="1371600" cy="814069"/>
          </a:xfrm>
          <a:custGeom>
            <a:avLst/>
            <a:gdLst/>
            <a:ahLst/>
            <a:cxnLst/>
            <a:rect l="l" t="t" r="r" b="b"/>
            <a:pathLst>
              <a:path w="1371600" h="814070">
                <a:moveTo>
                  <a:pt x="1371600" y="813816"/>
                </a:moveTo>
                <a:lnTo>
                  <a:pt x="0" y="813816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75716"/>
                </a:lnTo>
                <a:lnTo>
                  <a:pt x="19812" y="775716"/>
                </a:lnTo>
                <a:lnTo>
                  <a:pt x="38100" y="795528"/>
                </a:lnTo>
                <a:lnTo>
                  <a:pt x="1371600" y="795528"/>
                </a:lnTo>
                <a:lnTo>
                  <a:pt x="1371600" y="813816"/>
                </a:lnTo>
                <a:close/>
              </a:path>
              <a:path w="1371600" h="814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71600" h="814070">
                <a:moveTo>
                  <a:pt x="13335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33500" y="18288"/>
                </a:lnTo>
                <a:lnTo>
                  <a:pt x="1333500" y="38100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1333500" y="18288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75716"/>
                </a:lnTo>
                <a:lnTo>
                  <a:pt x="1353312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38100"/>
                </a:moveTo>
                <a:lnTo>
                  <a:pt x="1353312" y="38100"/>
                </a:lnTo>
                <a:lnTo>
                  <a:pt x="1333500" y="18288"/>
                </a:lnTo>
                <a:lnTo>
                  <a:pt x="1371600" y="18288"/>
                </a:lnTo>
                <a:lnTo>
                  <a:pt x="1371600" y="38100"/>
                </a:lnTo>
                <a:close/>
              </a:path>
              <a:path w="1371600" h="814070">
                <a:moveTo>
                  <a:pt x="38100" y="795528"/>
                </a:moveTo>
                <a:lnTo>
                  <a:pt x="19812" y="775716"/>
                </a:lnTo>
                <a:lnTo>
                  <a:pt x="38100" y="775716"/>
                </a:lnTo>
                <a:lnTo>
                  <a:pt x="38100" y="795528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38100" y="795528"/>
                </a:lnTo>
                <a:lnTo>
                  <a:pt x="38100" y="775716"/>
                </a:lnTo>
                <a:lnTo>
                  <a:pt x="1333500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795528"/>
                </a:moveTo>
                <a:lnTo>
                  <a:pt x="1333500" y="795528"/>
                </a:lnTo>
                <a:lnTo>
                  <a:pt x="1353312" y="775716"/>
                </a:lnTo>
                <a:lnTo>
                  <a:pt x="1371600" y="775716"/>
                </a:lnTo>
                <a:lnTo>
                  <a:pt x="1371600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8135" y="3602735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4">
                <a:moveTo>
                  <a:pt x="1371600" y="551687"/>
                </a:moveTo>
                <a:lnTo>
                  <a:pt x="0" y="55168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8287" y="38100"/>
                </a:lnTo>
                <a:lnTo>
                  <a:pt x="38100" y="38100"/>
                </a:lnTo>
                <a:lnTo>
                  <a:pt x="38100" y="513587"/>
                </a:lnTo>
                <a:lnTo>
                  <a:pt x="18287" y="513587"/>
                </a:lnTo>
                <a:lnTo>
                  <a:pt x="38100" y="533399"/>
                </a:lnTo>
                <a:lnTo>
                  <a:pt x="1371600" y="533399"/>
                </a:lnTo>
                <a:lnTo>
                  <a:pt x="1371600" y="551687"/>
                </a:lnTo>
                <a:close/>
              </a:path>
              <a:path w="1371600" h="551814">
                <a:moveTo>
                  <a:pt x="38100" y="38100"/>
                </a:moveTo>
                <a:lnTo>
                  <a:pt x="18287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55181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1333500" y="18287"/>
                </a:lnTo>
                <a:lnTo>
                  <a:pt x="1351788" y="38100"/>
                </a:lnTo>
                <a:lnTo>
                  <a:pt x="1371600" y="38100"/>
                </a:lnTo>
                <a:lnTo>
                  <a:pt x="1371600" y="513587"/>
                </a:lnTo>
                <a:lnTo>
                  <a:pt x="1351788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38100"/>
                </a:moveTo>
                <a:lnTo>
                  <a:pt x="1351788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551814">
                <a:moveTo>
                  <a:pt x="38100" y="533399"/>
                </a:moveTo>
                <a:lnTo>
                  <a:pt x="18287" y="513587"/>
                </a:lnTo>
                <a:lnTo>
                  <a:pt x="38100" y="513587"/>
                </a:lnTo>
                <a:lnTo>
                  <a:pt x="38100" y="533399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38100" y="533399"/>
                </a:lnTo>
                <a:lnTo>
                  <a:pt x="38100" y="513587"/>
                </a:lnTo>
                <a:lnTo>
                  <a:pt x="1333500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533399"/>
                </a:moveTo>
                <a:lnTo>
                  <a:pt x="1333500" y="533399"/>
                </a:lnTo>
                <a:lnTo>
                  <a:pt x="1351788" y="513587"/>
                </a:lnTo>
                <a:lnTo>
                  <a:pt x="1371600" y="513587"/>
                </a:lnTo>
                <a:lnTo>
                  <a:pt x="137160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81650" y="4949952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81650" y="2226563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8244" y="394030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20905" y="3276590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2990" y="517697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4323" y="6364223"/>
            <a:ext cx="4493260" cy="52069"/>
          </a:xfrm>
          <a:custGeom>
            <a:avLst/>
            <a:gdLst/>
            <a:ahLst/>
            <a:cxnLst/>
            <a:rect l="l" t="t" r="r" b="b"/>
            <a:pathLst>
              <a:path w="4493259" h="52070">
                <a:moveTo>
                  <a:pt x="4492752" y="51816"/>
                </a:moveTo>
                <a:lnTo>
                  <a:pt x="0" y="38100"/>
                </a:lnTo>
                <a:lnTo>
                  <a:pt x="0" y="0"/>
                </a:lnTo>
                <a:lnTo>
                  <a:pt x="4492752" y="13716"/>
                </a:lnTo>
                <a:lnTo>
                  <a:pt x="449275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4283" y="5694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6683" y="58849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48990" y="506577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48990" y="588568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6975" y="4503420"/>
            <a:ext cx="238125" cy="591820"/>
          </a:xfrm>
          <a:custGeom>
            <a:avLst/>
            <a:gdLst/>
            <a:ahLst/>
            <a:cxnLst/>
            <a:rect l="l" t="t" r="r" b="b"/>
            <a:pathLst>
              <a:path w="238125" h="591820">
                <a:moveTo>
                  <a:pt x="237743" y="591312"/>
                </a:moveTo>
                <a:lnTo>
                  <a:pt x="0" y="591312"/>
                </a:lnTo>
                <a:lnTo>
                  <a:pt x="0" y="0"/>
                </a:lnTo>
                <a:lnTo>
                  <a:pt x="237743" y="0"/>
                </a:lnTo>
                <a:lnTo>
                  <a:pt x="2377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3212"/>
                </a:lnTo>
                <a:lnTo>
                  <a:pt x="19812" y="553212"/>
                </a:lnTo>
                <a:lnTo>
                  <a:pt x="38100" y="571500"/>
                </a:lnTo>
                <a:lnTo>
                  <a:pt x="237743" y="571500"/>
                </a:lnTo>
                <a:lnTo>
                  <a:pt x="237743" y="591312"/>
                </a:lnTo>
                <a:close/>
              </a:path>
              <a:path w="238125" h="5918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38125" h="591820">
                <a:moveTo>
                  <a:pt x="1996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99643" y="19812"/>
                </a:lnTo>
                <a:lnTo>
                  <a:pt x="199643" y="381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199643" y="19812"/>
                </a:lnTo>
                <a:lnTo>
                  <a:pt x="219456" y="38100"/>
                </a:lnTo>
                <a:lnTo>
                  <a:pt x="237743" y="38100"/>
                </a:lnTo>
                <a:lnTo>
                  <a:pt x="237743" y="553212"/>
                </a:lnTo>
                <a:lnTo>
                  <a:pt x="219456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38100"/>
                </a:moveTo>
                <a:lnTo>
                  <a:pt x="219456" y="38100"/>
                </a:lnTo>
                <a:lnTo>
                  <a:pt x="199643" y="19812"/>
                </a:lnTo>
                <a:lnTo>
                  <a:pt x="237743" y="19812"/>
                </a:lnTo>
                <a:lnTo>
                  <a:pt x="237743" y="38100"/>
                </a:lnTo>
                <a:close/>
              </a:path>
              <a:path w="238125" h="591820">
                <a:moveTo>
                  <a:pt x="38100" y="571500"/>
                </a:moveTo>
                <a:lnTo>
                  <a:pt x="19812" y="553212"/>
                </a:lnTo>
                <a:lnTo>
                  <a:pt x="38100" y="553212"/>
                </a:lnTo>
                <a:lnTo>
                  <a:pt x="38100" y="5715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38100" y="571500"/>
                </a:lnTo>
                <a:lnTo>
                  <a:pt x="38100" y="553212"/>
                </a:lnTo>
                <a:lnTo>
                  <a:pt x="199643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571500"/>
                </a:moveTo>
                <a:lnTo>
                  <a:pt x="199643" y="571500"/>
                </a:lnTo>
                <a:lnTo>
                  <a:pt x="219456" y="553212"/>
                </a:lnTo>
                <a:lnTo>
                  <a:pt x="237743" y="553212"/>
                </a:lnTo>
                <a:lnTo>
                  <a:pt x="237743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61182" y="39425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54323" y="3941826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77839" y="2236470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07223" y="362788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59623" y="381838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7223" y="3989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79435" y="417957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21930" y="318516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40217" y="4171188"/>
            <a:ext cx="0" cy="2257425"/>
          </a:xfrm>
          <a:custGeom>
            <a:avLst/>
            <a:gdLst/>
            <a:ahLst/>
            <a:cxnLst/>
            <a:rect l="l" t="t" r="r" b="b"/>
            <a:pathLst>
              <a:path w="0" h="2257425">
                <a:moveTo>
                  <a:pt x="0" y="0"/>
                </a:moveTo>
                <a:lnTo>
                  <a:pt x="0" y="22570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930" y="2246376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80">
                <a:moveTo>
                  <a:pt x="0" y="0"/>
                </a:moveTo>
                <a:lnTo>
                  <a:pt x="0" y="3855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24500" y="5558028"/>
            <a:ext cx="114300" cy="896619"/>
          </a:xfrm>
          <a:custGeom>
            <a:avLst/>
            <a:gdLst/>
            <a:ahLst/>
            <a:cxnLst/>
            <a:rect l="l" t="t" r="r" b="b"/>
            <a:pathLst>
              <a:path w="114300" h="896620">
                <a:moveTo>
                  <a:pt x="38100" y="785598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781812"/>
                </a:lnTo>
                <a:lnTo>
                  <a:pt x="57912" y="781812"/>
                </a:lnTo>
                <a:lnTo>
                  <a:pt x="38100" y="785598"/>
                </a:lnTo>
                <a:close/>
              </a:path>
              <a:path w="114300" h="896620">
                <a:moveTo>
                  <a:pt x="76200" y="838200"/>
                </a:moveTo>
                <a:lnTo>
                  <a:pt x="38100" y="838200"/>
                </a:lnTo>
                <a:lnTo>
                  <a:pt x="38100" y="785598"/>
                </a:lnTo>
                <a:lnTo>
                  <a:pt x="57912" y="781812"/>
                </a:lnTo>
                <a:lnTo>
                  <a:pt x="76200" y="785344"/>
                </a:lnTo>
                <a:lnTo>
                  <a:pt x="76200" y="838200"/>
                </a:lnTo>
                <a:close/>
              </a:path>
              <a:path w="114300" h="896620">
                <a:moveTo>
                  <a:pt x="76200" y="785344"/>
                </a:moveTo>
                <a:lnTo>
                  <a:pt x="57912" y="781812"/>
                </a:lnTo>
                <a:lnTo>
                  <a:pt x="76200" y="781812"/>
                </a:lnTo>
                <a:lnTo>
                  <a:pt x="76200" y="785344"/>
                </a:lnTo>
                <a:close/>
              </a:path>
              <a:path w="114300" h="896620">
                <a:moveTo>
                  <a:pt x="114300" y="838200"/>
                </a:moveTo>
                <a:lnTo>
                  <a:pt x="76200" y="838200"/>
                </a:lnTo>
                <a:lnTo>
                  <a:pt x="76200" y="785344"/>
                </a:lnTo>
                <a:lnTo>
                  <a:pt x="80224" y="786122"/>
                </a:lnTo>
                <a:lnTo>
                  <a:pt x="98107" y="798004"/>
                </a:lnTo>
                <a:lnTo>
                  <a:pt x="109989" y="815887"/>
                </a:lnTo>
                <a:lnTo>
                  <a:pt x="114300" y="838200"/>
                </a:lnTo>
                <a:close/>
              </a:path>
              <a:path w="114300" h="896620">
                <a:moveTo>
                  <a:pt x="57912" y="896112"/>
                </a:moveTo>
                <a:lnTo>
                  <a:pt x="35361" y="891563"/>
                </a:lnTo>
                <a:lnTo>
                  <a:pt x="16954" y="879157"/>
                </a:lnTo>
                <a:lnTo>
                  <a:pt x="4548" y="860750"/>
                </a:lnTo>
                <a:lnTo>
                  <a:pt x="0" y="838200"/>
                </a:lnTo>
                <a:lnTo>
                  <a:pt x="4548" y="815887"/>
                </a:lnTo>
                <a:lnTo>
                  <a:pt x="16954" y="798004"/>
                </a:lnTo>
                <a:lnTo>
                  <a:pt x="35361" y="786122"/>
                </a:lnTo>
                <a:lnTo>
                  <a:pt x="38100" y="785598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09989" y="860750"/>
                </a:lnTo>
                <a:lnTo>
                  <a:pt x="98107" y="879157"/>
                </a:lnTo>
                <a:lnTo>
                  <a:pt x="80224" y="891563"/>
                </a:lnTo>
                <a:lnTo>
                  <a:pt x="57912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11367" y="4675632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868" y="170688"/>
                </a:moveTo>
                <a:lnTo>
                  <a:pt x="53363" y="163996"/>
                </a:lnTo>
                <a:lnTo>
                  <a:pt x="25717" y="145732"/>
                </a:lnTo>
                <a:lnTo>
                  <a:pt x="6929" y="118610"/>
                </a:lnTo>
                <a:lnTo>
                  <a:pt x="0" y="85344"/>
                </a:lnTo>
                <a:lnTo>
                  <a:pt x="6929" y="52077"/>
                </a:lnTo>
                <a:lnTo>
                  <a:pt x="25717" y="24955"/>
                </a:lnTo>
                <a:lnTo>
                  <a:pt x="53363" y="6691"/>
                </a:lnTo>
                <a:lnTo>
                  <a:pt x="86868" y="0"/>
                </a:lnTo>
                <a:lnTo>
                  <a:pt x="120134" y="6691"/>
                </a:lnTo>
                <a:lnTo>
                  <a:pt x="147256" y="24955"/>
                </a:lnTo>
                <a:lnTo>
                  <a:pt x="165520" y="52077"/>
                </a:lnTo>
                <a:lnTo>
                  <a:pt x="172211" y="85344"/>
                </a:lnTo>
                <a:lnTo>
                  <a:pt x="165520" y="118610"/>
                </a:lnTo>
                <a:lnTo>
                  <a:pt x="147256" y="145732"/>
                </a:lnTo>
                <a:lnTo>
                  <a:pt x="120134" y="163996"/>
                </a:lnTo>
                <a:lnTo>
                  <a:pt x="86868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97652" y="466191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00584" y="199643"/>
                </a:moveTo>
                <a:lnTo>
                  <a:pt x="89916" y="199643"/>
                </a:lnTo>
                <a:lnTo>
                  <a:pt x="80772" y="198119"/>
                </a:lnTo>
                <a:lnTo>
                  <a:pt x="44195" y="182879"/>
                </a:lnTo>
                <a:lnTo>
                  <a:pt x="18288" y="155447"/>
                </a:lnTo>
                <a:lnTo>
                  <a:pt x="12192" y="147827"/>
                </a:lnTo>
                <a:lnTo>
                  <a:pt x="7620" y="138683"/>
                </a:lnTo>
                <a:lnTo>
                  <a:pt x="4572" y="129539"/>
                </a:lnTo>
                <a:lnTo>
                  <a:pt x="3048" y="12039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9915"/>
                </a:lnTo>
                <a:lnTo>
                  <a:pt x="1524" y="80771"/>
                </a:lnTo>
                <a:lnTo>
                  <a:pt x="16764" y="44195"/>
                </a:lnTo>
                <a:lnTo>
                  <a:pt x="44195" y="16763"/>
                </a:lnTo>
                <a:lnTo>
                  <a:pt x="79248" y="1523"/>
                </a:lnTo>
                <a:lnTo>
                  <a:pt x="89916" y="0"/>
                </a:lnTo>
                <a:lnTo>
                  <a:pt x="109728" y="0"/>
                </a:lnTo>
                <a:lnTo>
                  <a:pt x="118872" y="1523"/>
                </a:lnTo>
                <a:lnTo>
                  <a:pt x="129539" y="3047"/>
                </a:lnTo>
                <a:lnTo>
                  <a:pt x="138684" y="7619"/>
                </a:lnTo>
                <a:lnTo>
                  <a:pt x="147828" y="10667"/>
                </a:lnTo>
                <a:lnTo>
                  <a:pt x="155448" y="16763"/>
                </a:lnTo>
                <a:lnTo>
                  <a:pt x="163068" y="21335"/>
                </a:lnTo>
                <a:lnTo>
                  <a:pt x="169164" y="27431"/>
                </a:lnTo>
                <a:lnTo>
                  <a:pt x="100584" y="27431"/>
                </a:lnTo>
                <a:lnTo>
                  <a:pt x="92964" y="28955"/>
                </a:lnTo>
                <a:lnTo>
                  <a:pt x="86868" y="28955"/>
                </a:lnTo>
                <a:lnTo>
                  <a:pt x="79248" y="30479"/>
                </a:lnTo>
                <a:lnTo>
                  <a:pt x="45719" y="53339"/>
                </a:lnTo>
                <a:lnTo>
                  <a:pt x="35052" y="71627"/>
                </a:lnTo>
                <a:lnTo>
                  <a:pt x="32004" y="77723"/>
                </a:lnTo>
                <a:lnTo>
                  <a:pt x="30480" y="83819"/>
                </a:lnTo>
                <a:lnTo>
                  <a:pt x="28956" y="91439"/>
                </a:lnTo>
                <a:lnTo>
                  <a:pt x="28956" y="106679"/>
                </a:lnTo>
                <a:lnTo>
                  <a:pt x="30480" y="112775"/>
                </a:lnTo>
                <a:lnTo>
                  <a:pt x="32004" y="120395"/>
                </a:lnTo>
                <a:lnTo>
                  <a:pt x="33528" y="126491"/>
                </a:lnTo>
                <a:lnTo>
                  <a:pt x="36576" y="132587"/>
                </a:lnTo>
                <a:lnTo>
                  <a:pt x="41148" y="138683"/>
                </a:lnTo>
                <a:lnTo>
                  <a:pt x="44195" y="144779"/>
                </a:lnTo>
                <a:lnTo>
                  <a:pt x="48768" y="149351"/>
                </a:lnTo>
                <a:lnTo>
                  <a:pt x="54864" y="153923"/>
                </a:lnTo>
                <a:lnTo>
                  <a:pt x="59436" y="158495"/>
                </a:lnTo>
                <a:lnTo>
                  <a:pt x="77724" y="167639"/>
                </a:lnTo>
                <a:lnTo>
                  <a:pt x="85344" y="169163"/>
                </a:lnTo>
                <a:lnTo>
                  <a:pt x="91439" y="170687"/>
                </a:lnTo>
                <a:lnTo>
                  <a:pt x="169468" y="170687"/>
                </a:lnTo>
                <a:lnTo>
                  <a:pt x="164592" y="176783"/>
                </a:lnTo>
                <a:lnTo>
                  <a:pt x="156972" y="181355"/>
                </a:lnTo>
                <a:lnTo>
                  <a:pt x="147828" y="187451"/>
                </a:lnTo>
                <a:lnTo>
                  <a:pt x="140208" y="192023"/>
                </a:lnTo>
                <a:lnTo>
                  <a:pt x="131064" y="195071"/>
                </a:lnTo>
                <a:lnTo>
                  <a:pt x="120396" y="196595"/>
                </a:lnTo>
                <a:lnTo>
                  <a:pt x="111252" y="198119"/>
                </a:lnTo>
                <a:lnTo>
                  <a:pt x="100584" y="199643"/>
                </a:lnTo>
                <a:close/>
              </a:path>
              <a:path w="200025" h="200025">
                <a:moveTo>
                  <a:pt x="169468" y="170687"/>
                </a:moveTo>
                <a:lnTo>
                  <a:pt x="106679" y="170687"/>
                </a:lnTo>
                <a:lnTo>
                  <a:pt x="114300" y="169163"/>
                </a:lnTo>
                <a:lnTo>
                  <a:pt x="120396" y="167639"/>
                </a:lnTo>
                <a:lnTo>
                  <a:pt x="128016" y="166115"/>
                </a:lnTo>
                <a:lnTo>
                  <a:pt x="134112" y="163067"/>
                </a:lnTo>
                <a:lnTo>
                  <a:pt x="140208" y="158495"/>
                </a:lnTo>
                <a:lnTo>
                  <a:pt x="144779" y="155447"/>
                </a:lnTo>
                <a:lnTo>
                  <a:pt x="150876" y="150875"/>
                </a:lnTo>
                <a:lnTo>
                  <a:pt x="155448" y="144779"/>
                </a:lnTo>
                <a:lnTo>
                  <a:pt x="158495" y="140207"/>
                </a:lnTo>
                <a:lnTo>
                  <a:pt x="163068" y="134111"/>
                </a:lnTo>
                <a:lnTo>
                  <a:pt x="166116" y="128015"/>
                </a:lnTo>
                <a:lnTo>
                  <a:pt x="167640" y="121919"/>
                </a:lnTo>
                <a:lnTo>
                  <a:pt x="170688" y="114299"/>
                </a:lnTo>
                <a:lnTo>
                  <a:pt x="170688" y="106679"/>
                </a:lnTo>
                <a:lnTo>
                  <a:pt x="172211" y="100583"/>
                </a:lnTo>
                <a:lnTo>
                  <a:pt x="170688" y="92963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6116" y="71627"/>
                </a:lnTo>
                <a:lnTo>
                  <a:pt x="160019" y="59435"/>
                </a:lnTo>
                <a:lnTo>
                  <a:pt x="155448" y="54863"/>
                </a:lnTo>
                <a:lnTo>
                  <a:pt x="150876" y="48767"/>
                </a:lnTo>
                <a:lnTo>
                  <a:pt x="146304" y="44195"/>
                </a:lnTo>
                <a:lnTo>
                  <a:pt x="140208" y="41147"/>
                </a:lnTo>
                <a:lnTo>
                  <a:pt x="134112" y="36575"/>
                </a:lnTo>
                <a:lnTo>
                  <a:pt x="128016" y="33527"/>
                </a:lnTo>
                <a:lnTo>
                  <a:pt x="121920" y="32003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69164" y="27431"/>
                </a:lnTo>
                <a:lnTo>
                  <a:pt x="176783" y="35051"/>
                </a:lnTo>
                <a:lnTo>
                  <a:pt x="182880" y="42671"/>
                </a:lnTo>
                <a:lnTo>
                  <a:pt x="187452" y="51815"/>
                </a:lnTo>
                <a:lnTo>
                  <a:pt x="192024" y="59435"/>
                </a:lnTo>
                <a:lnTo>
                  <a:pt x="195072" y="68579"/>
                </a:lnTo>
                <a:lnTo>
                  <a:pt x="198119" y="79247"/>
                </a:lnTo>
                <a:lnTo>
                  <a:pt x="199643" y="88391"/>
                </a:lnTo>
                <a:lnTo>
                  <a:pt x="199643" y="108203"/>
                </a:lnTo>
                <a:lnTo>
                  <a:pt x="198119" y="118871"/>
                </a:lnTo>
                <a:lnTo>
                  <a:pt x="196595" y="128015"/>
                </a:lnTo>
                <a:lnTo>
                  <a:pt x="192024" y="137159"/>
                </a:lnTo>
                <a:lnTo>
                  <a:pt x="188976" y="146303"/>
                </a:lnTo>
                <a:lnTo>
                  <a:pt x="182880" y="155447"/>
                </a:lnTo>
                <a:lnTo>
                  <a:pt x="178307" y="163067"/>
                </a:lnTo>
                <a:lnTo>
                  <a:pt x="170688" y="169163"/>
                </a:lnTo>
                <a:lnTo>
                  <a:pt x="169468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44895" y="4104132"/>
            <a:ext cx="86995" cy="589915"/>
          </a:xfrm>
          <a:custGeom>
            <a:avLst/>
            <a:gdLst/>
            <a:ahLst/>
            <a:cxnLst/>
            <a:rect l="l" t="t" r="r" b="b"/>
            <a:pathLst>
              <a:path w="86995" h="589914">
                <a:moveTo>
                  <a:pt x="28956" y="143255"/>
                </a:moveTo>
                <a:lnTo>
                  <a:pt x="0" y="143255"/>
                </a:lnTo>
                <a:lnTo>
                  <a:pt x="42672" y="0"/>
                </a:lnTo>
                <a:lnTo>
                  <a:pt x="82166" y="128015"/>
                </a:lnTo>
                <a:lnTo>
                  <a:pt x="28956" y="128015"/>
                </a:lnTo>
                <a:lnTo>
                  <a:pt x="28956" y="143255"/>
                </a:lnTo>
                <a:close/>
              </a:path>
              <a:path w="86995" h="589914">
                <a:moveTo>
                  <a:pt x="57912" y="589787"/>
                </a:moveTo>
                <a:lnTo>
                  <a:pt x="28956" y="589787"/>
                </a:lnTo>
                <a:lnTo>
                  <a:pt x="28956" y="128015"/>
                </a:lnTo>
                <a:lnTo>
                  <a:pt x="57912" y="128015"/>
                </a:lnTo>
                <a:lnTo>
                  <a:pt x="57912" y="589787"/>
                </a:lnTo>
                <a:close/>
              </a:path>
              <a:path w="86995" h="589914">
                <a:moveTo>
                  <a:pt x="86868" y="143255"/>
                </a:moveTo>
                <a:lnTo>
                  <a:pt x="57912" y="143255"/>
                </a:lnTo>
                <a:lnTo>
                  <a:pt x="57912" y="128015"/>
                </a:lnTo>
                <a:lnTo>
                  <a:pt x="82166" y="128015"/>
                </a:lnTo>
                <a:lnTo>
                  <a:pt x="86868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01867" y="4675632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868" y="170688"/>
                </a:moveTo>
                <a:lnTo>
                  <a:pt x="53363" y="163996"/>
                </a:lnTo>
                <a:lnTo>
                  <a:pt x="25717" y="145732"/>
                </a:lnTo>
                <a:lnTo>
                  <a:pt x="6929" y="118610"/>
                </a:lnTo>
                <a:lnTo>
                  <a:pt x="0" y="85344"/>
                </a:lnTo>
                <a:lnTo>
                  <a:pt x="6929" y="52077"/>
                </a:lnTo>
                <a:lnTo>
                  <a:pt x="25717" y="24955"/>
                </a:lnTo>
                <a:lnTo>
                  <a:pt x="53363" y="6691"/>
                </a:lnTo>
                <a:lnTo>
                  <a:pt x="86868" y="0"/>
                </a:lnTo>
                <a:lnTo>
                  <a:pt x="120134" y="6691"/>
                </a:lnTo>
                <a:lnTo>
                  <a:pt x="147256" y="24955"/>
                </a:lnTo>
                <a:lnTo>
                  <a:pt x="165520" y="52077"/>
                </a:lnTo>
                <a:lnTo>
                  <a:pt x="172211" y="85344"/>
                </a:lnTo>
                <a:lnTo>
                  <a:pt x="165520" y="118610"/>
                </a:lnTo>
                <a:lnTo>
                  <a:pt x="147256" y="145732"/>
                </a:lnTo>
                <a:lnTo>
                  <a:pt x="120134" y="163996"/>
                </a:lnTo>
                <a:lnTo>
                  <a:pt x="86868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88152" y="466191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00584" y="199643"/>
                </a:moveTo>
                <a:lnTo>
                  <a:pt x="89916" y="199643"/>
                </a:lnTo>
                <a:lnTo>
                  <a:pt x="80772" y="198119"/>
                </a:lnTo>
                <a:lnTo>
                  <a:pt x="44195" y="182879"/>
                </a:lnTo>
                <a:lnTo>
                  <a:pt x="18288" y="155447"/>
                </a:lnTo>
                <a:lnTo>
                  <a:pt x="12192" y="147827"/>
                </a:lnTo>
                <a:lnTo>
                  <a:pt x="7620" y="138683"/>
                </a:lnTo>
                <a:lnTo>
                  <a:pt x="4572" y="129539"/>
                </a:lnTo>
                <a:lnTo>
                  <a:pt x="3048" y="12039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9915"/>
                </a:lnTo>
                <a:lnTo>
                  <a:pt x="1524" y="80771"/>
                </a:lnTo>
                <a:lnTo>
                  <a:pt x="16764" y="44195"/>
                </a:lnTo>
                <a:lnTo>
                  <a:pt x="44195" y="16763"/>
                </a:lnTo>
                <a:lnTo>
                  <a:pt x="79248" y="1523"/>
                </a:lnTo>
                <a:lnTo>
                  <a:pt x="89916" y="0"/>
                </a:lnTo>
                <a:lnTo>
                  <a:pt x="109728" y="0"/>
                </a:lnTo>
                <a:lnTo>
                  <a:pt x="118872" y="1523"/>
                </a:lnTo>
                <a:lnTo>
                  <a:pt x="129539" y="3047"/>
                </a:lnTo>
                <a:lnTo>
                  <a:pt x="138684" y="7619"/>
                </a:lnTo>
                <a:lnTo>
                  <a:pt x="147828" y="10667"/>
                </a:lnTo>
                <a:lnTo>
                  <a:pt x="155448" y="16763"/>
                </a:lnTo>
                <a:lnTo>
                  <a:pt x="163068" y="21335"/>
                </a:lnTo>
                <a:lnTo>
                  <a:pt x="169164" y="27431"/>
                </a:lnTo>
                <a:lnTo>
                  <a:pt x="100584" y="27431"/>
                </a:lnTo>
                <a:lnTo>
                  <a:pt x="92964" y="28955"/>
                </a:lnTo>
                <a:lnTo>
                  <a:pt x="86868" y="28955"/>
                </a:lnTo>
                <a:lnTo>
                  <a:pt x="79248" y="30479"/>
                </a:lnTo>
                <a:lnTo>
                  <a:pt x="45719" y="53339"/>
                </a:lnTo>
                <a:lnTo>
                  <a:pt x="35052" y="71627"/>
                </a:lnTo>
                <a:lnTo>
                  <a:pt x="32004" y="77723"/>
                </a:lnTo>
                <a:lnTo>
                  <a:pt x="30480" y="83819"/>
                </a:lnTo>
                <a:lnTo>
                  <a:pt x="28956" y="91439"/>
                </a:lnTo>
                <a:lnTo>
                  <a:pt x="28956" y="106679"/>
                </a:lnTo>
                <a:lnTo>
                  <a:pt x="30480" y="112775"/>
                </a:lnTo>
                <a:lnTo>
                  <a:pt x="32004" y="120395"/>
                </a:lnTo>
                <a:lnTo>
                  <a:pt x="33528" y="126491"/>
                </a:lnTo>
                <a:lnTo>
                  <a:pt x="36576" y="132587"/>
                </a:lnTo>
                <a:lnTo>
                  <a:pt x="41148" y="138683"/>
                </a:lnTo>
                <a:lnTo>
                  <a:pt x="44195" y="144779"/>
                </a:lnTo>
                <a:lnTo>
                  <a:pt x="48768" y="149351"/>
                </a:lnTo>
                <a:lnTo>
                  <a:pt x="54864" y="153923"/>
                </a:lnTo>
                <a:lnTo>
                  <a:pt x="59436" y="158495"/>
                </a:lnTo>
                <a:lnTo>
                  <a:pt x="77724" y="167639"/>
                </a:lnTo>
                <a:lnTo>
                  <a:pt x="85344" y="169163"/>
                </a:lnTo>
                <a:lnTo>
                  <a:pt x="91439" y="170687"/>
                </a:lnTo>
                <a:lnTo>
                  <a:pt x="169468" y="170687"/>
                </a:lnTo>
                <a:lnTo>
                  <a:pt x="164592" y="176783"/>
                </a:lnTo>
                <a:lnTo>
                  <a:pt x="156972" y="181355"/>
                </a:lnTo>
                <a:lnTo>
                  <a:pt x="147828" y="187451"/>
                </a:lnTo>
                <a:lnTo>
                  <a:pt x="140208" y="192023"/>
                </a:lnTo>
                <a:lnTo>
                  <a:pt x="131064" y="195071"/>
                </a:lnTo>
                <a:lnTo>
                  <a:pt x="120396" y="196595"/>
                </a:lnTo>
                <a:lnTo>
                  <a:pt x="111252" y="198119"/>
                </a:lnTo>
                <a:lnTo>
                  <a:pt x="100584" y="199643"/>
                </a:lnTo>
                <a:close/>
              </a:path>
              <a:path w="200025" h="200025">
                <a:moveTo>
                  <a:pt x="169468" y="170687"/>
                </a:moveTo>
                <a:lnTo>
                  <a:pt x="106679" y="170687"/>
                </a:lnTo>
                <a:lnTo>
                  <a:pt x="114300" y="169163"/>
                </a:lnTo>
                <a:lnTo>
                  <a:pt x="120396" y="167639"/>
                </a:lnTo>
                <a:lnTo>
                  <a:pt x="128016" y="166115"/>
                </a:lnTo>
                <a:lnTo>
                  <a:pt x="134112" y="163067"/>
                </a:lnTo>
                <a:lnTo>
                  <a:pt x="140208" y="158495"/>
                </a:lnTo>
                <a:lnTo>
                  <a:pt x="144779" y="155447"/>
                </a:lnTo>
                <a:lnTo>
                  <a:pt x="150876" y="150875"/>
                </a:lnTo>
                <a:lnTo>
                  <a:pt x="155448" y="144779"/>
                </a:lnTo>
                <a:lnTo>
                  <a:pt x="158495" y="140207"/>
                </a:lnTo>
                <a:lnTo>
                  <a:pt x="163068" y="134111"/>
                </a:lnTo>
                <a:lnTo>
                  <a:pt x="166116" y="128015"/>
                </a:lnTo>
                <a:lnTo>
                  <a:pt x="167640" y="121919"/>
                </a:lnTo>
                <a:lnTo>
                  <a:pt x="170688" y="114299"/>
                </a:lnTo>
                <a:lnTo>
                  <a:pt x="170688" y="106679"/>
                </a:lnTo>
                <a:lnTo>
                  <a:pt x="172211" y="100583"/>
                </a:lnTo>
                <a:lnTo>
                  <a:pt x="170688" y="92963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6116" y="71627"/>
                </a:lnTo>
                <a:lnTo>
                  <a:pt x="160019" y="59435"/>
                </a:lnTo>
                <a:lnTo>
                  <a:pt x="155448" y="54863"/>
                </a:lnTo>
                <a:lnTo>
                  <a:pt x="150876" y="48767"/>
                </a:lnTo>
                <a:lnTo>
                  <a:pt x="146304" y="44195"/>
                </a:lnTo>
                <a:lnTo>
                  <a:pt x="140208" y="41147"/>
                </a:lnTo>
                <a:lnTo>
                  <a:pt x="134112" y="36575"/>
                </a:lnTo>
                <a:lnTo>
                  <a:pt x="128016" y="33527"/>
                </a:lnTo>
                <a:lnTo>
                  <a:pt x="121920" y="32003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69164" y="27431"/>
                </a:lnTo>
                <a:lnTo>
                  <a:pt x="176783" y="35051"/>
                </a:lnTo>
                <a:lnTo>
                  <a:pt x="182880" y="42671"/>
                </a:lnTo>
                <a:lnTo>
                  <a:pt x="187452" y="51815"/>
                </a:lnTo>
                <a:lnTo>
                  <a:pt x="192024" y="59435"/>
                </a:lnTo>
                <a:lnTo>
                  <a:pt x="195072" y="68579"/>
                </a:lnTo>
                <a:lnTo>
                  <a:pt x="198119" y="79247"/>
                </a:lnTo>
                <a:lnTo>
                  <a:pt x="199643" y="88391"/>
                </a:lnTo>
                <a:lnTo>
                  <a:pt x="199643" y="108203"/>
                </a:lnTo>
                <a:lnTo>
                  <a:pt x="198119" y="118871"/>
                </a:lnTo>
                <a:lnTo>
                  <a:pt x="196595" y="128015"/>
                </a:lnTo>
                <a:lnTo>
                  <a:pt x="192024" y="137159"/>
                </a:lnTo>
                <a:lnTo>
                  <a:pt x="188976" y="146303"/>
                </a:lnTo>
                <a:lnTo>
                  <a:pt x="182880" y="155447"/>
                </a:lnTo>
                <a:lnTo>
                  <a:pt x="178307" y="163067"/>
                </a:lnTo>
                <a:lnTo>
                  <a:pt x="170688" y="169163"/>
                </a:lnTo>
                <a:lnTo>
                  <a:pt x="169468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35395" y="4104132"/>
            <a:ext cx="86995" cy="589915"/>
          </a:xfrm>
          <a:custGeom>
            <a:avLst/>
            <a:gdLst/>
            <a:ahLst/>
            <a:cxnLst/>
            <a:rect l="l" t="t" r="r" b="b"/>
            <a:pathLst>
              <a:path w="86995" h="589914">
                <a:moveTo>
                  <a:pt x="28956" y="143255"/>
                </a:moveTo>
                <a:lnTo>
                  <a:pt x="0" y="143255"/>
                </a:lnTo>
                <a:lnTo>
                  <a:pt x="42672" y="0"/>
                </a:lnTo>
                <a:lnTo>
                  <a:pt x="82166" y="128015"/>
                </a:lnTo>
                <a:lnTo>
                  <a:pt x="28956" y="128015"/>
                </a:lnTo>
                <a:lnTo>
                  <a:pt x="28956" y="143255"/>
                </a:lnTo>
                <a:close/>
              </a:path>
              <a:path w="86995" h="589914">
                <a:moveTo>
                  <a:pt x="57912" y="589787"/>
                </a:moveTo>
                <a:lnTo>
                  <a:pt x="28956" y="589787"/>
                </a:lnTo>
                <a:lnTo>
                  <a:pt x="28956" y="128015"/>
                </a:lnTo>
                <a:lnTo>
                  <a:pt x="57912" y="128015"/>
                </a:lnTo>
                <a:lnTo>
                  <a:pt x="57912" y="589787"/>
                </a:lnTo>
                <a:close/>
              </a:path>
              <a:path w="86995" h="589914">
                <a:moveTo>
                  <a:pt x="86868" y="143255"/>
                </a:moveTo>
                <a:lnTo>
                  <a:pt x="57912" y="143255"/>
                </a:lnTo>
                <a:lnTo>
                  <a:pt x="57912" y="128015"/>
                </a:lnTo>
                <a:lnTo>
                  <a:pt x="82166" y="128015"/>
                </a:lnTo>
                <a:lnTo>
                  <a:pt x="86868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92367" y="4675632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86868" y="170688"/>
                </a:moveTo>
                <a:lnTo>
                  <a:pt x="53363" y="163996"/>
                </a:lnTo>
                <a:lnTo>
                  <a:pt x="25717" y="145732"/>
                </a:lnTo>
                <a:lnTo>
                  <a:pt x="6929" y="118610"/>
                </a:lnTo>
                <a:lnTo>
                  <a:pt x="0" y="85344"/>
                </a:lnTo>
                <a:lnTo>
                  <a:pt x="6929" y="52077"/>
                </a:lnTo>
                <a:lnTo>
                  <a:pt x="25717" y="24955"/>
                </a:lnTo>
                <a:lnTo>
                  <a:pt x="53363" y="6691"/>
                </a:lnTo>
                <a:lnTo>
                  <a:pt x="86868" y="0"/>
                </a:lnTo>
                <a:lnTo>
                  <a:pt x="120134" y="6691"/>
                </a:lnTo>
                <a:lnTo>
                  <a:pt x="147256" y="24955"/>
                </a:lnTo>
                <a:lnTo>
                  <a:pt x="165520" y="52077"/>
                </a:lnTo>
                <a:lnTo>
                  <a:pt x="172211" y="85344"/>
                </a:lnTo>
                <a:lnTo>
                  <a:pt x="165520" y="118610"/>
                </a:lnTo>
                <a:lnTo>
                  <a:pt x="147256" y="145732"/>
                </a:lnTo>
                <a:lnTo>
                  <a:pt x="120134" y="163996"/>
                </a:lnTo>
                <a:lnTo>
                  <a:pt x="86868" y="17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78652" y="4661915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00584" y="199643"/>
                </a:moveTo>
                <a:lnTo>
                  <a:pt x="89916" y="199643"/>
                </a:lnTo>
                <a:lnTo>
                  <a:pt x="80772" y="198119"/>
                </a:lnTo>
                <a:lnTo>
                  <a:pt x="44195" y="182879"/>
                </a:lnTo>
                <a:lnTo>
                  <a:pt x="18288" y="155447"/>
                </a:lnTo>
                <a:lnTo>
                  <a:pt x="12192" y="147827"/>
                </a:lnTo>
                <a:lnTo>
                  <a:pt x="7620" y="138683"/>
                </a:lnTo>
                <a:lnTo>
                  <a:pt x="4572" y="129539"/>
                </a:lnTo>
                <a:lnTo>
                  <a:pt x="3048" y="120395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9915"/>
                </a:lnTo>
                <a:lnTo>
                  <a:pt x="1524" y="80771"/>
                </a:lnTo>
                <a:lnTo>
                  <a:pt x="16764" y="44195"/>
                </a:lnTo>
                <a:lnTo>
                  <a:pt x="44195" y="16763"/>
                </a:lnTo>
                <a:lnTo>
                  <a:pt x="79248" y="1523"/>
                </a:lnTo>
                <a:lnTo>
                  <a:pt x="89916" y="0"/>
                </a:lnTo>
                <a:lnTo>
                  <a:pt x="109728" y="0"/>
                </a:lnTo>
                <a:lnTo>
                  <a:pt x="118872" y="1523"/>
                </a:lnTo>
                <a:lnTo>
                  <a:pt x="129539" y="3047"/>
                </a:lnTo>
                <a:lnTo>
                  <a:pt x="138684" y="7619"/>
                </a:lnTo>
                <a:lnTo>
                  <a:pt x="147828" y="10667"/>
                </a:lnTo>
                <a:lnTo>
                  <a:pt x="155448" y="16763"/>
                </a:lnTo>
                <a:lnTo>
                  <a:pt x="163068" y="21335"/>
                </a:lnTo>
                <a:lnTo>
                  <a:pt x="169164" y="27431"/>
                </a:lnTo>
                <a:lnTo>
                  <a:pt x="100584" y="27431"/>
                </a:lnTo>
                <a:lnTo>
                  <a:pt x="92964" y="28955"/>
                </a:lnTo>
                <a:lnTo>
                  <a:pt x="86868" y="28955"/>
                </a:lnTo>
                <a:lnTo>
                  <a:pt x="79248" y="30479"/>
                </a:lnTo>
                <a:lnTo>
                  <a:pt x="45719" y="53339"/>
                </a:lnTo>
                <a:lnTo>
                  <a:pt x="35052" y="71627"/>
                </a:lnTo>
                <a:lnTo>
                  <a:pt x="32004" y="77723"/>
                </a:lnTo>
                <a:lnTo>
                  <a:pt x="30480" y="83819"/>
                </a:lnTo>
                <a:lnTo>
                  <a:pt x="28956" y="91439"/>
                </a:lnTo>
                <a:lnTo>
                  <a:pt x="28956" y="106679"/>
                </a:lnTo>
                <a:lnTo>
                  <a:pt x="30480" y="112775"/>
                </a:lnTo>
                <a:lnTo>
                  <a:pt x="32004" y="120395"/>
                </a:lnTo>
                <a:lnTo>
                  <a:pt x="33528" y="126491"/>
                </a:lnTo>
                <a:lnTo>
                  <a:pt x="36576" y="132587"/>
                </a:lnTo>
                <a:lnTo>
                  <a:pt x="41148" y="138683"/>
                </a:lnTo>
                <a:lnTo>
                  <a:pt x="44195" y="144779"/>
                </a:lnTo>
                <a:lnTo>
                  <a:pt x="48768" y="149351"/>
                </a:lnTo>
                <a:lnTo>
                  <a:pt x="54864" y="153923"/>
                </a:lnTo>
                <a:lnTo>
                  <a:pt x="59436" y="158495"/>
                </a:lnTo>
                <a:lnTo>
                  <a:pt x="77724" y="167639"/>
                </a:lnTo>
                <a:lnTo>
                  <a:pt x="85344" y="169163"/>
                </a:lnTo>
                <a:lnTo>
                  <a:pt x="91439" y="170687"/>
                </a:lnTo>
                <a:lnTo>
                  <a:pt x="169468" y="170687"/>
                </a:lnTo>
                <a:lnTo>
                  <a:pt x="164592" y="176783"/>
                </a:lnTo>
                <a:lnTo>
                  <a:pt x="156972" y="181355"/>
                </a:lnTo>
                <a:lnTo>
                  <a:pt x="147828" y="187451"/>
                </a:lnTo>
                <a:lnTo>
                  <a:pt x="140208" y="192023"/>
                </a:lnTo>
                <a:lnTo>
                  <a:pt x="131064" y="195071"/>
                </a:lnTo>
                <a:lnTo>
                  <a:pt x="120396" y="196595"/>
                </a:lnTo>
                <a:lnTo>
                  <a:pt x="111252" y="198119"/>
                </a:lnTo>
                <a:lnTo>
                  <a:pt x="100584" y="199643"/>
                </a:lnTo>
                <a:close/>
              </a:path>
              <a:path w="200025" h="200025">
                <a:moveTo>
                  <a:pt x="169468" y="170687"/>
                </a:moveTo>
                <a:lnTo>
                  <a:pt x="106679" y="170687"/>
                </a:lnTo>
                <a:lnTo>
                  <a:pt x="114300" y="169163"/>
                </a:lnTo>
                <a:lnTo>
                  <a:pt x="120396" y="167639"/>
                </a:lnTo>
                <a:lnTo>
                  <a:pt x="128016" y="166115"/>
                </a:lnTo>
                <a:lnTo>
                  <a:pt x="134112" y="163067"/>
                </a:lnTo>
                <a:lnTo>
                  <a:pt x="140208" y="158495"/>
                </a:lnTo>
                <a:lnTo>
                  <a:pt x="144779" y="155447"/>
                </a:lnTo>
                <a:lnTo>
                  <a:pt x="150876" y="150875"/>
                </a:lnTo>
                <a:lnTo>
                  <a:pt x="155448" y="144779"/>
                </a:lnTo>
                <a:lnTo>
                  <a:pt x="158495" y="140207"/>
                </a:lnTo>
                <a:lnTo>
                  <a:pt x="163068" y="134111"/>
                </a:lnTo>
                <a:lnTo>
                  <a:pt x="166116" y="128015"/>
                </a:lnTo>
                <a:lnTo>
                  <a:pt x="167640" y="121919"/>
                </a:lnTo>
                <a:lnTo>
                  <a:pt x="170688" y="114299"/>
                </a:lnTo>
                <a:lnTo>
                  <a:pt x="170688" y="106679"/>
                </a:lnTo>
                <a:lnTo>
                  <a:pt x="172211" y="100583"/>
                </a:lnTo>
                <a:lnTo>
                  <a:pt x="170688" y="92963"/>
                </a:lnTo>
                <a:lnTo>
                  <a:pt x="170688" y="85343"/>
                </a:lnTo>
                <a:lnTo>
                  <a:pt x="169164" y="79247"/>
                </a:lnTo>
                <a:lnTo>
                  <a:pt x="166116" y="71627"/>
                </a:lnTo>
                <a:lnTo>
                  <a:pt x="160019" y="59435"/>
                </a:lnTo>
                <a:lnTo>
                  <a:pt x="155448" y="54863"/>
                </a:lnTo>
                <a:lnTo>
                  <a:pt x="150876" y="48767"/>
                </a:lnTo>
                <a:lnTo>
                  <a:pt x="146304" y="44195"/>
                </a:lnTo>
                <a:lnTo>
                  <a:pt x="140208" y="41147"/>
                </a:lnTo>
                <a:lnTo>
                  <a:pt x="134112" y="36575"/>
                </a:lnTo>
                <a:lnTo>
                  <a:pt x="128016" y="33527"/>
                </a:lnTo>
                <a:lnTo>
                  <a:pt x="121920" y="32003"/>
                </a:lnTo>
                <a:lnTo>
                  <a:pt x="115824" y="28955"/>
                </a:lnTo>
                <a:lnTo>
                  <a:pt x="108204" y="28955"/>
                </a:lnTo>
                <a:lnTo>
                  <a:pt x="100584" y="27431"/>
                </a:lnTo>
                <a:lnTo>
                  <a:pt x="169164" y="27431"/>
                </a:lnTo>
                <a:lnTo>
                  <a:pt x="176783" y="35051"/>
                </a:lnTo>
                <a:lnTo>
                  <a:pt x="182880" y="42671"/>
                </a:lnTo>
                <a:lnTo>
                  <a:pt x="187452" y="51815"/>
                </a:lnTo>
                <a:lnTo>
                  <a:pt x="192024" y="59435"/>
                </a:lnTo>
                <a:lnTo>
                  <a:pt x="195072" y="68579"/>
                </a:lnTo>
                <a:lnTo>
                  <a:pt x="198119" y="79247"/>
                </a:lnTo>
                <a:lnTo>
                  <a:pt x="199643" y="88391"/>
                </a:lnTo>
                <a:lnTo>
                  <a:pt x="199643" y="108203"/>
                </a:lnTo>
                <a:lnTo>
                  <a:pt x="198119" y="118871"/>
                </a:lnTo>
                <a:lnTo>
                  <a:pt x="196595" y="128015"/>
                </a:lnTo>
                <a:lnTo>
                  <a:pt x="192024" y="137159"/>
                </a:lnTo>
                <a:lnTo>
                  <a:pt x="188976" y="146303"/>
                </a:lnTo>
                <a:lnTo>
                  <a:pt x="182880" y="155447"/>
                </a:lnTo>
                <a:lnTo>
                  <a:pt x="178307" y="163067"/>
                </a:lnTo>
                <a:lnTo>
                  <a:pt x="170688" y="169163"/>
                </a:lnTo>
                <a:lnTo>
                  <a:pt x="169468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25895" y="4104132"/>
            <a:ext cx="86995" cy="589915"/>
          </a:xfrm>
          <a:custGeom>
            <a:avLst/>
            <a:gdLst/>
            <a:ahLst/>
            <a:cxnLst/>
            <a:rect l="l" t="t" r="r" b="b"/>
            <a:pathLst>
              <a:path w="86995" h="589914">
                <a:moveTo>
                  <a:pt x="28956" y="143255"/>
                </a:moveTo>
                <a:lnTo>
                  <a:pt x="0" y="143255"/>
                </a:lnTo>
                <a:lnTo>
                  <a:pt x="42672" y="0"/>
                </a:lnTo>
                <a:lnTo>
                  <a:pt x="82166" y="128015"/>
                </a:lnTo>
                <a:lnTo>
                  <a:pt x="28956" y="128015"/>
                </a:lnTo>
                <a:lnTo>
                  <a:pt x="28956" y="143255"/>
                </a:lnTo>
                <a:close/>
              </a:path>
              <a:path w="86995" h="589914">
                <a:moveTo>
                  <a:pt x="57912" y="589787"/>
                </a:moveTo>
                <a:lnTo>
                  <a:pt x="28956" y="589787"/>
                </a:lnTo>
                <a:lnTo>
                  <a:pt x="28956" y="128015"/>
                </a:lnTo>
                <a:lnTo>
                  <a:pt x="57912" y="128015"/>
                </a:lnTo>
                <a:lnTo>
                  <a:pt x="57912" y="589787"/>
                </a:lnTo>
                <a:close/>
              </a:path>
              <a:path w="86995" h="589914">
                <a:moveTo>
                  <a:pt x="86868" y="143255"/>
                </a:moveTo>
                <a:lnTo>
                  <a:pt x="57912" y="143255"/>
                </a:lnTo>
                <a:lnTo>
                  <a:pt x="57912" y="128015"/>
                </a:lnTo>
                <a:lnTo>
                  <a:pt x="82166" y="128015"/>
                </a:lnTo>
                <a:lnTo>
                  <a:pt x="86868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76772" y="4233671"/>
            <a:ext cx="3366770" cy="1908175"/>
          </a:xfrm>
          <a:custGeom>
            <a:avLst/>
            <a:gdLst/>
            <a:ahLst/>
            <a:cxnLst/>
            <a:rect l="l" t="t" r="r" b="b"/>
            <a:pathLst>
              <a:path w="3366770" h="1908175">
                <a:moveTo>
                  <a:pt x="3064763" y="1908048"/>
                </a:moveTo>
                <a:lnTo>
                  <a:pt x="1702307" y="1908048"/>
                </a:lnTo>
                <a:lnTo>
                  <a:pt x="1667216" y="1906010"/>
                </a:lnTo>
                <a:lnTo>
                  <a:pt x="1600752" y="1890398"/>
                </a:lnTo>
                <a:lnTo>
                  <a:pt x="1540780" y="1860936"/>
                </a:lnTo>
                <a:lnTo>
                  <a:pt x="1489138" y="1819465"/>
                </a:lnTo>
                <a:lnTo>
                  <a:pt x="1447667" y="1767823"/>
                </a:lnTo>
                <a:lnTo>
                  <a:pt x="1418205" y="1707851"/>
                </a:lnTo>
                <a:lnTo>
                  <a:pt x="1402593" y="1641387"/>
                </a:lnTo>
                <a:lnTo>
                  <a:pt x="1400555" y="1606295"/>
                </a:lnTo>
                <a:lnTo>
                  <a:pt x="1400555" y="853440"/>
                </a:lnTo>
                <a:lnTo>
                  <a:pt x="0" y="0"/>
                </a:lnTo>
                <a:lnTo>
                  <a:pt x="1400555" y="400812"/>
                </a:lnTo>
                <a:lnTo>
                  <a:pt x="3366515" y="400812"/>
                </a:lnTo>
                <a:lnTo>
                  <a:pt x="3366515" y="1606295"/>
                </a:lnTo>
                <a:lnTo>
                  <a:pt x="3358518" y="1675315"/>
                </a:lnTo>
                <a:lnTo>
                  <a:pt x="3335751" y="1738764"/>
                </a:lnTo>
                <a:lnTo>
                  <a:pt x="3300055" y="1794801"/>
                </a:lnTo>
                <a:lnTo>
                  <a:pt x="3253268" y="1841587"/>
                </a:lnTo>
                <a:lnTo>
                  <a:pt x="3197231" y="1877283"/>
                </a:lnTo>
                <a:lnTo>
                  <a:pt x="3133783" y="1900050"/>
                </a:lnTo>
                <a:lnTo>
                  <a:pt x="3099855" y="1906010"/>
                </a:lnTo>
                <a:lnTo>
                  <a:pt x="3064763" y="1908048"/>
                </a:lnTo>
                <a:close/>
              </a:path>
              <a:path w="3366770" h="1908175">
                <a:moveTo>
                  <a:pt x="3366515" y="400812"/>
                </a:moveTo>
                <a:lnTo>
                  <a:pt x="1400555" y="400812"/>
                </a:lnTo>
                <a:lnTo>
                  <a:pt x="1402593" y="365742"/>
                </a:lnTo>
                <a:lnTo>
                  <a:pt x="1418205" y="299436"/>
                </a:lnTo>
                <a:lnTo>
                  <a:pt x="1447667" y="239728"/>
                </a:lnTo>
                <a:lnTo>
                  <a:pt x="1489138" y="188404"/>
                </a:lnTo>
                <a:lnTo>
                  <a:pt x="1540780" y="147250"/>
                </a:lnTo>
                <a:lnTo>
                  <a:pt x="1600752" y="118053"/>
                </a:lnTo>
                <a:lnTo>
                  <a:pt x="1667216" y="102599"/>
                </a:lnTo>
                <a:lnTo>
                  <a:pt x="1702307" y="100584"/>
                </a:lnTo>
                <a:lnTo>
                  <a:pt x="3064763" y="100584"/>
                </a:lnTo>
                <a:lnTo>
                  <a:pt x="3133783" y="108497"/>
                </a:lnTo>
                <a:lnTo>
                  <a:pt x="3197231" y="131046"/>
                </a:lnTo>
                <a:lnTo>
                  <a:pt x="3253268" y="166444"/>
                </a:lnTo>
                <a:lnTo>
                  <a:pt x="3300055" y="212906"/>
                </a:lnTo>
                <a:lnTo>
                  <a:pt x="3335751" y="268646"/>
                </a:lnTo>
                <a:lnTo>
                  <a:pt x="3358518" y="331876"/>
                </a:lnTo>
                <a:lnTo>
                  <a:pt x="3366515" y="400812"/>
                </a:lnTo>
                <a:close/>
              </a:path>
            </a:pathLst>
          </a:custGeom>
          <a:solidFill>
            <a:srgbClr val="D6E4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89903" y="4195572"/>
            <a:ext cx="3465829" cy="1952625"/>
          </a:xfrm>
          <a:custGeom>
            <a:avLst/>
            <a:gdLst/>
            <a:ahLst/>
            <a:cxnLst/>
            <a:rect l="l" t="t" r="r" b="b"/>
            <a:pathLst>
              <a:path w="3465829" h="1952625">
                <a:moveTo>
                  <a:pt x="1475232" y="891665"/>
                </a:moveTo>
                <a:lnTo>
                  <a:pt x="0" y="0"/>
                </a:lnTo>
                <a:lnTo>
                  <a:pt x="91947" y="25854"/>
                </a:lnTo>
                <a:lnTo>
                  <a:pt x="83819" y="47625"/>
                </a:lnTo>
                <a:lnTo>
                  <a:pt x="190937" y="77892"/>
                </a:lnTo>
                <a:lnTo>
                  <a:pt x="1499616" y="876300"/>
                </a:lnTo>
                <a:lnTo>
                  <a:pt x="1499616" y="885825"/>
                </a:lnTo>
                <a:lnTo>
                  <a:pt x="1475232" y="885825"/>
                </a:lnTo>
                <a:lnTo>
                  <a:pt x="1475232" y="891665"/>
                </a:lnTo>
                <a:close/>
              </a:path>
              <a:path w="3465829" h="1952625">
                <a:moveTo>
                  <a:pt x="117348" y="32996"/>
                </a:moveTo>
                <a:lnTo>
                  <a:pt x="91947" y="25854"/>
                </a:lnTo>
                <a:lnTo>
                  <a:pt x="94488" y="19050"/>
                </a:lnTo>
                <a:lnTo>
                  <a:pt x="117348" y="32996"/>
                </a:lnTo>
                <a:close/>
              </a:path>
              <a:path w="3465829" h="1952625">
                <a:moveTo>
                  <a:pt x="190937" y="77892"/>
                </a:moveTo>
                <a:lnTo>
                  <a:pt x="83819" y="47625"/>
                </a:lnTo>
                <a:lnTo>
                  <a:pt x="91947" y="25854"/>
                </a:lnTo>
                <a:lnTo>
                  <a:pt x="117348" y="32996"/>
                </a:lnTo>
                <a:lnTo>
                  <a:pt x="190937" y="77892"/>
                </a:lnTo>
                <a:close/>
              </a:path>
              <a:path w="3465829" h="1952625">
                <a:moveTo>
                  <a:pt x="1499616" y="447675"/>
                </a:moveTo>
                <a:lnTo>
                  <a:pt x="190937" y="77892"/>
                </a:lnTo>
                <a:lnTo>
                  <a:pt x="117348" y="32996"/>
                </a:lnTo>
                <a:lnTo>
                  <a:pt x="1475567" y="414908"/>
                </a:lnTo>
                <a:lnTo>
                  <a:pt x="1475232" y="419100"/>
                </a:lnTo>
                <a:lnTo>
                  <a:pt x="1475232" y="438150"/>
                </a:lnTo>
                <a:lnTo>
                  <a:pt x="1500124" y="438150"/>
                </a:lnTo>
                <a:lnTo>
                  <a:pt x="1499616" y="447675"/>
                </a:lnTo>
                <a:close/>
              </a:path>
              <a:path w="3465829" h="1952625">
                <a:moveTo>
                  <a:pt x="3230880" y="133350"/>
                </a:moveTo>
                <a:lnTo>
                  <a:pt x="1709928" y="133350"/>
                </a:lnTo>
                <a:lnTo>
                  <a:pt x="1740408" y="123825"/>
                </a:lnTo>
                <a:lnTo>
                  <a:pt x="3215640" y="123825"/>
                </a:lnTo>
                <a:lnTo>
                  <a:pt x="3230880" y="133350"/>
                </a:lnTo>
                <a:close/>
              </a:path>
              <a:path w="3465829" h="1952625">
                <a:moveTo>
                  <a:pt x="3300983" y="161925"/>
                </a:moveTo>
                <a:lnTo>
                  <a:pt x="3238500" y="161925"/>
                </a:lnTo>
                <a:lnTo>
                  <a:pt x="3223260" y="152400"/>
                </a:lnTo>
                <a:lnTo>
                  <a:pt x="3182112" y="152400"/>
                </a:lnTo>
                <a:lnTo>
                  <a:pt x="3166872" y="142875"/>
                </a:lnTo>
                <a:lnTo>
                  <a:pt x="1680972" y="142875"/>
                </a:lnTo>
                <a:lnTo>
                  <a:pt x="1694688" y="133350"/>
                </a:lnTo>
                <a:lnTo>
                  <a:pt x="3244596" y="133350"/>
                </a:lnTo>
                <a:lnTo>
                  <a:pt x="3259835" y="142875"/>
                </a:lnTo>
                <a:lnTo>
                  <a:pt x="3300983" y="161925"/>
                </a:lnTo>
                <a:close/>
              </a:path>
              <a:path w="3465829" h="1952625">
                <a:moveTo>
                  <a:pt x="1702308" y="161925"/>
                </a:moveTo>
                <a:lnTo>
                  <a:pt x="1639824" y="161925"/>
                </a:lnTo>
                <a:lnTo>
                  <a:pt x="1652016" y="152400"/>
                </a:lnTo>
                <a:lnTo>
                  <a:pt x="1667256" y="142875"/>
                </a:lnTo>
                <a:lnTo>
                  <a:pt x="1773935" y="142875"/>
                </a:lnTo>
                <a:lnTo>
                  <a:pt x="1758696" y="152400"/>
                </a:lnTo>
                <a:lnTo>
                  <a:pt x="1717548" y="152400"/>
                </a:lnTo>
                <a:lnTo>
                  <a:pt x="1702308" y="161925"/>
                </a:lnTo>
                <a:close/>
              </a:path>
              <a:path w="3465829" h="1952625">
                <a:moveTo>
                  <a:pt x="1500124" y="438150"/>
                </a:moveTo>
                <a:lnTo>
                  <a:pt x="1475232" y="438150"/>
                </a:lnTo>
                <a:lnTo>
                  <a:pt x="1490472" y="419100"/>
                </a:lnTo>
                <a:lnTo>
                  <a:pt x="1475567" y="414908"/>
                </a:lnTo>
                <a:lnTo>
                  <a:pt x="1476756" y="400050"/>
                </a:lnTo>
                <a:lnTo>
                  <a:pt x="1484376" y="352425"/>
                </a:lnTo>
                <a:lnTo>
                  <a:pt x="1488948" y="342900"/>
                </a:lnTo>
                <a:lnTo>
                  <a:pt x="1493519" y="323850"/>
                </a:lnTo>
                <a:lnTo>
                  <a:pt x="1499616" y="314325"/>
                </a:lnTo>
                <a:lnTo>
                  <a:pt x="1505712" y="295275"/>
                </a:lnTo>
                <a:lnTo>
                  <a:pt x="1520951" y="276225"/>
                </a:lnTo>
                <a:lnTo>
                  <a:pt x="1528572" y="257175"/>
                </a:lnTo>
                <a:lnTo>
                  <a:pt x="1546860" y="238125"/>
                </a:lnTo>
                <a:lnTo>
                  <a:pt x="1566672" y="209550"/>
                </a:lnTo>
                <a:lnTo>
                  <a:pt x="1612392" y="171450"/>
                </a:lnTo>
                <a:lnTo>
                  <a:pt x="1626108" y="161925"/>
                </a:lnTo>
                <a:lnTo>
                  <a:pt x="1690116" y="161925"/>
                </a:lnTo>
                <a:lnTo>
                  <a:pt x="1676400" y="171450"/>
                </a:lnTo>
                <a:lnTo>
                  <a:pt x="1664208" y="171450"/>
                </a:lnTo>
                <a:lnTo>
                  <a:pt x="1650492" y="180975"/>
                </a:lnTo>
                <a:lnTo>
                  <a:pt x="1652016" y="180975"/>
                </a:lnTo>
                <a:lnTo>
                  <a:pt x="1638300" y="190500"/>
                </a:lnTo>
                <a:lnTo>
                  <a:pt x="1627632" y="190500"/>
                </a:lnTo>
                <a:lnTo>
                  <a:pt x="1604772" y="209550"/>
                </a:lnTo>
                <a:lnTo>
                  <a:pt x="1606296" y="209550"/>
                </a:lnTo>
                <a:lnTo>
                  <a:pt x="1584960" y="228600"/>
                </a:lnTo>
                <a:lnTo>
                  <a:pt x="1565148" y="247650"/>
                </a:lnTo>
                <a:lnTo>
                  <a:pt x="1566672" y="247650"/>
                </a:lnTo>
                <a:lnTo>
                  <a:pt x="1548383" y="276225"/>
                </a:lnTo>
                <a:lnTo>
                  <a:pt x="1549908" y="276225"/>
                </a:lnTo>
                <a:lnTo>
                  <a:pt x="1534667" y="295275"/>
                </a:lnTo>
                <a:lnTo>
                  <a:pt x="1531620" y="304800"/>
                </a:lnTo>
                <a:lnTo>
                  <a:pt x="1528572" y="304800"/>
                </a:lnTo>
                <a:lnTo>
                  <a:pt x="1522476" y="323850"/>
                </a:lnTo>
                <a:lnTo>
                  <a:pt x="1517903" y="333375"/>
                </a:lnTo>
                <a:lnTo>
                  <a:pt x="1508760" y="361950"/>
                </a:lnTo>
                <a:lnTo>
                  <a:pt x="1501140" y="409575"/>
                </a:lnTo>
                <a:lnTo>
                  <a:pt x="1501140" y="419100"/>
                </a:lnTo>
                <a:lnTo>
                  <a:pt x="1500124" y="438150"/>
                </a:lnTo>
                <a:close/>
              </a:path>
              <a:path w="3465829" h="1952625">
                <a:moveTo>
                  <a:pt x="3313176" y="200025"/>
                </a:moveTo>
                <a:lnTo>
                  <a:pt x="3288792" y="180975"/>
                </a:lnTo>
                <a:lnTo>
                  <a:pt x="3264408" y="171450"/>
                </a:lnTo>
                <a:lnTo>
                  <a:pt x="3236976" y="161925"/>
                </a:lnTo>
                <a:lnTo>
                  <a:pt x="3314700" y="161925"/>
                </a:lnTo>
                <a:lnTo>
                  <a:pt x="3351276" y="190500"/>
                </a:lnTo>
                <a:lnTo>
                  <a:pt x="3313176" y="190500"/>
                </a:lnTo>
                <a:lnTo>
                  <a:pt x="3313176" y="200025"/>
                </a:lnTo>
                <a:close/>
              </a:path>
              <a:path w="3465829" h="1952625">
                <a:moveTo>
                  <a:pt x="1627632" y="200025"/>
                </a:moveTo>
                <a:lnTo>
                  <a:pt x="1627632" y="190500"/>
                </a:lnTo>
                <a:lnTo>
                  <a:pt x="1639824" y="190500"/>
                </a:lnTo>
                <a:lnTo>
                  <a:pt x="1627632" y="200025"/>
                </a:lnTo>
                <a:close/>
              </a:path>
              <a:path w="3465829" h="1952625">
                <a:moveTo>
                  <a:pt x="3412235" y="314325"/>
                </a:moveTo>
                <a:lnTo>
                  <a:pt x="3404616" y="295275"/>
                </a:lnTo>
                <a:lnTo>
                  <a:pt x="3406140" y="295275"/>
                </a:lnTo>
                <a:lnTo>
                  <a:pt x="3390900" y="276225"/>
                </a:lnTo>
                <a:lnTo>
                  <a:pt x="3374135" y="247650"/>
                </a:lnTo>
                <a:lnTo>
                  <a:pt x="3355848" y="228600"/>
                </a:lnTo>
                <a:lnTo>
                  <a:pt x="3334512" y="209550"/>
                </a:lnTo>
                <a:lnTo>
                  <a:pt x="3336035" y="209550"/>
                </a:lnTo>
                <a:lnTo>
                  <a:pt x="3313176" y="190500"/>
                </a:lnTo>
                <a:lnTo>
                  <a:pt x="3351276" y="190500"/>
                </a:lnTo>
                <a:lnTo>
                  <a:pt x="3374135" y="209550"/>
                </a:lnTo>
                <a:lnTo>
                  <a:pt x="3393948" y="238125"/>
                </a:lnTo>
                <a:lnTo>
                  <a:pt x="3412235" y="257175"/>
                </a:lnTo>
                <a:lnTo>
                  <a:pt x="3419856" y="276225"/>
                </a:lnTo>
                <a:lnTo>
                  <a:pt x="3435096" y="295275"/>
                </a:lnTo>
                <a:lnTo>
                  <a:pt x="3438144" y="304800"/>
                </a:lnTo>
                <a:lnTo>
                  <a:pt x="3412235" y="304800"/>
                </a:lnTo>
                <a:lnTo>
                  <a:pt x="3412235" y="314325"/>
                </a:lnTo>
                <a:close/>
              </a:path>
              <a:path w="3465829" h="1952625">
                <a:moveTo>
                  <a:pt x="1528572" y="314325"/>
                </a:moveTo>
                <a:lnTo>
                  <a:pt x="1528572" y="304800"/>
                </a:lnTo>
                <a:lnTo>
                  <a:pt x="1531620" y="304800"/>
                </a:lnTo>
                <a:lnTo>
                  <a:pt x="1528572" y="314325"/>
                </a:lnTo>
                <a:close/>
              </a:path>
              <a:path w="3465829" h="1952625">
                <a:moveTo>
                  <a:pt x="3287267" y="1924050"/>
                </a:moveTo>
                <a:lnTo>
                  <a:pt x="3209544" y="1924050"/>
                </a:lnTo>
                <a:lnTo>
                  <a:pt x="3224783" y="1914525"/>
                </a:lnTo>
                <a:lnTo>
                  <a:pt x="3250692" y="1914525"/>
                </a:lnTo>
                <a:lnTo>
                  <a:pt x="3264408" y="1905000"/>
                </a:lnTo>
                <a:lnTo>
                  <a:pt x="3276600" y="1895475"/>
                </a:lnTo>
                <a:lnTo>
                  <a:pt x="3288792" y="1895475"/>
                </a:lnTo>
                <a:lnTo>
                  <a:pt x="3313176" y="1876425"/>
                </a:lnTo>
                <a:lnTo>
                  <a:pt x="3336035" y="1857375"/>
                </a:lnTo>
                <a:lnTo>
                  <a:pt x="3334512" y="1857375"/>
                </a:lnTo>
                <a:lnTo>
                  <a:pt x="3355848" y="1847850"/>
                </a:lnTo>
                <a:lnTo>
                  <a:pt x="3374135" y="1819275"/>
                </a:lnTo>
                <a:lnTo>
                  <a:pt x="3390900" y="1800225"/>
                </a:lnTo>
                <a:lnTo>
                  <a:pt x="3406140" y="1781175"/>
                </a:lnTo>
                <a:lnTo>
                  <a:pt x="3404616" y="1781175"/>
                </a:lnTo>
                <a:lnTo>
                  <a:pt x="3412235" y="1762125"/>
                </a:lnTo>
                <a:lnTo>
                  <a:pt x="3418332" y="1752600"/>
                </a:lnTo>
                <a:lnTo>
                  <a:pt x="3416808" y="1752600"/>
                </a:lnTo>
                <a:lnTo>
                  <a:pt x="3422903" y="1743075"/>
                </a:lnTo>
                <a:lnTo>
                  <a:pt x="3427476" y="1724025"/>
                </a:lnTo>
                <a:lnTo>
                  <a:pt x="3430524" y="1714500"/>
                </a:lnTo>
                <a:lnTo>
                  <a:pt x="3435096" y="1695450"/>
                </a:lnTo>
                <a:lnTo>
                  <a:pt x="3433572" y="1695450"/>
                </a:lnTo>
                <a:lnTo>
                  <a:pt x="3436619" y="1685925"/>
                </a:lnTo>
                <a:lnTo>
                  <a:pt x="3438144" y="1666875"/>
                </a:lnTo>
                <a:lnTo>
                  <a:pt x="3439667" y="1657350"/>
                </a:lnTo>
                <a:lnTo>
                  <a:pt x="3439667" y="419100"/>
                </a:lnTo>
                <a:lnTo>
                  <a:pt x="3436619" y="390525"/>
                </a:lnTo>
                <a:lnTo>
                  <a:pt x="3433572" y="381000"/>
                </a:lnTo>
                <a:lnTo>
                  <a:pt x="3435096" y="381000"/>
                </a:lnTo>
                <a:lnTo>
                  <a:pt x="3430524" y="361950"/>
                </a:lnTo>
                <a:lnTo>
                  <a:pt x="3427476" y="352425"/>
                </a:lnTo>
                <a:lnTo>
                  <a:pt x="3422903" y="333375"/>
                </a:lnTo>
                <a:lnTo>
                  <a:pt x="3416808" y="323850"/>
                </a:lnTo>
                <a:lnTo>
                  <a:pt x="3418332" y="323850"/>
                </a:lnTo>
                <a:lnTo>
                  <a:pt x="3412235" y="304800"/>
                </a:lnTo>
                <a:lnTo>
                  <a:pt x="3438144" y="304800"/>
                </a:lnTo>
                <a:lnTo>
                  <a:pt x="3441192" y="314325"/>
                </a:lnTo>
                <a:lnTo>
                  <a:pt x="3445764" y="323850"/>
                </a:lnTo>
                <a:lnTo>
                  <a:pt x="3454908" y="352425"/>
                </a:lnTo>
                <a:lnTo>
                  <a:pt x="3459480" y="371475"/>
                </a:lnTo>
                <a:lnTo>
                  <a:pt x="3464051" y="400050"/>
                </a:lnTo>
                <a:lnTo>
                  <a:pt x="3465576" y="419100"/>
                </a:lnTo>
                <a:lnTo>
                  <a:pt x="3465576" y="1657350"/>
                </a:lnTo>
                <a:lnTo>
                  <a:pt x="3462528" y="1685925"/>
                </a:lnTo>
                <a:lnTo>
                  <a:pt x="3459480" y="1704975"/>
                </a:lnTo>
                <a:lnTo>
                  <a:pt x="3454908" y="1714500"/>
                </a:lnTo>
                <a:lnTo>
                  <a:pt x="3451860" y="1733550"/>
                </a:lnTo>
                <a:lnTo>
                  <a:pt x="3445764" y="1743075"/>
                </a:lnTo>
                <a:lnTo>
                  <a:pt x="3441192" y="1762125"/>
                </a:lnTo>
                <a:lnTo>
                  <a:pt x="3435096" y="1771650"/>
                </a:lnTo>
                <a:lnTo>
                  <a:pt x="3419856" y="1800225"/>
                </a:lnTo>
                <a:lnTo>
                  <a:pt x="3412235" y="1819275"/>
                </a:lnTo>
                <a:lnTo>
                  <a:pt x="3393948" y="1838325"/>
                </a:lnTo>
                <a:lnTo>
                  <a:pt x="3374135" y="1857375"/>
                </a:lnTo>
                <a:lnTo>
                  <a:pt x="3351276" y="1885950"/>
                </a:lnTo>
                <a:lnTo>
                  <a:pt x="3326892" y="1895475"/>
                </a:lnTo>
                <a:lnTo>
                  <a:pt x="3314700" y="1905000"/>
                </a:lnTo>
                <a:lnTo>
                  <a:pt x="3287267" y="1924050"/>
                </a:lnTo>
                <a:close/>
              </a:path>
              <a:path w="3465829" h="1952625">
                <a:moveTo>
                  <a:pt x="1475232" y="438150"/>
                </a:moveTo>
                <a:lnTo>
                  <a:pt x="1475232" y="419100"/>
                </a:lnTo>
                <a:lnTo>
                  <a:pt x="1475567" y="414908"/>
                </a:lnTo>
                <a:lnTo>
                  <a:pt x="1490472" y="419100"/>
                </a:lnTo>
                <a:lnTo>
                  <a:pt x="1475232" y="438150"/>
                </a:lnTo>
                <a:close/>
              </a:path>
              <a:path w="3465829" h="1952625">
                <a:moveTo>
                  <a:pt x="1481328" y="895350"/>
                </a:moveTo>
                <a:lnTo>
                  <a:pt x="1475232" y="891665"/>
                </a:lnTo>
                <a:lnTo>
                  <a:pt x="1475232" y="885825"/>
                </a:lnTo>
                <a:lnTo>
                  <a:pt x="1481328" y="895350"/>
                </a:lnTo>
                <a:close/>
              </a:path>
              <a:path w="3465829" h="1952625">
                <a:moveTo>
                  <a:pt x="1499616" y="895350"/>
                </a:moveTo>
                <a:lnTo>
                  <a:pt x="1481328" y="895350"/>
                </a:lnTo>
                <a:lnTo>
                  <a:pt x="1475232" y="885825"/>
                </a:lnTo>
                <a:lnTo>
                  <a:pt x="1499616" y="885825"/>
                </a:lnTo>
                <a:lnTo>
                  <a:pt x="1499616" y="895350"/>
                </a:lnTo>
                <a:close/>
              </a:path>
              <a:path w="3465829" h="1952625">
                <a:moveTo>
                  <a:pt x="3273551" y="1933575"/>
                </a:moveTo>
                <a:lnTo>
                  <a:pt x="1667256" y="1933575"/>
                </a:lnTo>
                <a:lnTo>
                  <a:pt x="1652016" y="1924050"/>
                </a:lnTo>
                <a:lnTo>
                  <a:pt x="1639824" y="1914525"/>
                </a:lnTo>
                <a:lnTo>
                  <a:pt x="1612392" y="1895475"/>
                </a:lnTo>
                <a:lnTo>
                  <a:pt x="1589532" y="1885950"/>
                </a:lnTo>
                <a:lnTo>
                  <a:pt x="1566672" y="1857375"/>
                </a:lnTo>
                <a:lnTo>
                  <a:pt x="1546860" y="1838325"/>
                </a:lnTo>
                <a:lnTo>
                  <a:pt x="1528572" y="1819275"/>
                </a:lnTo>
                <a:lnTo>
                  <a:pt x="1520951" y="1800225"/>
                </a:lnTo>
                <a:lnTo>
                  <a:pt x="1505712" y="1771650"/>
                </a:lnTo>
                <a:lnTo>
                  <a:pt x="1493519" y="1743075"/>
                </a:lnTo>
                <a:lnTo>
                  <a:pt x="1484376" y="1714500"/>
                </a:lnTo>
                <a:lnTo>
                  <a:pt x="1478280" y="1685925"/>
                </a:lnTo>
                <a:lnTo>
                  <a:pt x="1475232" y="1657350"/>
                </a:lnTo>
                <a:lnTo>
                  <a:pt x="1475232" y="891665"/>
                </a:lnTo>
                <a:lnTo>
                  <a:pt x="1481328" y="895350"/>
                </a:lnTo>
                <a:lnTo>
                  <a:pt x="1499616" y="895350"/>
                </a:lnTo>
                <a:lnTo>
                  <a:pt x="1499616" y="1638300"/>
                </a:lnTo>
                <a:lnTo>
                  <a:pt x="1501140" y="1657350"/>
                </a:lnTo>
                <a:lnTo>
                  <a:pt x="1501140" y="1666875"/>
                </a:lnTo>
                <a:lnTo>
                  <a:pt x="1508760" y="1714500"/>
                </a:lnTo>
                <a:lnTo>
                  <a:pt x="1522476" y="1752600"/>
                </a:lnTo>
                <a:lnTo>
                  <a:pt x="1528572" y="1762125"/>
                </a:lnTo>
                <a:lnTo>
                  <a:pt x="1534667" y="1781175"/>
                </a:lnTo>
                <a:lnTo>
                  <a:pt x="1549908" y="1800225"/>
                </a:lnTo>
                <a:lnTo>
                  <a:pt x="1548383" y="1800225"/>
                </a:lnTo>
                <a:lnTo>
                  <a:pt x="1566672" y="1819275"/>
                </a:lnTo>
                <a:lnTo>
                  <a:pt x="1565148" y="1819275"/>
                </a:lnTo>
                <a:lnTo>
                  <a:pt x="1584960" y="1847850"/>
                </a:lnTo>
                <a:lnTo>
                  <a:pt x="1606296" y="1857375"/>
                </a:lnTo>
                <a:lnTo>
                  <a:pt x="1604772" y="1857375"/>
                </a:lnTo>
                <a:lnTo>
                  <a:pt x="1627632" y="1876425"/>
                </a:lnTo>
                <a:lnTo>
                  <a:pt x="1639824" y="1885950"/>
                </a:lnTo>
                <a:lnTo>
                  <a:pt x="1638300" y="1885950"/>
                </a:lnTo>
                <a:lnTo>
                  <a:pt x="1652016" y="1895475"/>
                </a:lnTo>
                <a:lnTo>
                  <a:pt x="1664208" y="1895475"/>
                </a:lnTo>
                <a:lnTo>
                  <a:pt x="1676400" y="1905000"/>
                </a:lnTo>
                <a:lnTo>
                  <a:pt x="1690116" y="1914525"/>
                </a:lnTo>
                <a:lnTo>
                  <a:pt x="1716024" y="1914525"/>
                </a:lnTo>
                <a:lnTo>
                  <a:pt x="1731264" y="1924050"/>
                </a:lnTo>
                <a:lnTo>
                  <a:pt x="3287267" y="1924050"/>
                </a:lnTo>
                <a:lnTo>
                  <a:pt x="3273551" y="1933575"/>
                </a:lnTo>
                <a:close/>
              </a:path>
              <a:path w="3465829" h="1952625">
                <a:moveTo>
                  <a:pt x="3244596" y="1943100"/>
                </a:moveTo>
                <a:lnTo>
                  <a:pt x="1694688" y="1943100"/>
                </a:lnTo>
                <a:lnTo>
                  <a:pt x="1680972" y="1933575"/>
                </a:lnTo>
                <a:lnTo>
                  <a:pt x="3259835" y="1933575"/>
                </a:lnTo>
                <a:lnTo>
                  <a:pt x="3244596" y="1943100"/>
                </a:lnTo>
                <a:close/>
              </a:path>
              <a:path w="3465829" h="1952625">
                <a:moveTo>
                  <a:pt x="3198876" y="1952625"/>
                </a:moveTo>
                <a:lnTo>
                  <a:pt x="1740408" y="1952625"/>
                </a:lnTo>
                <a:lnTo>
                  <a:pt x="1725167" y="1943100"/>
                </a:lnTo>
                <a:lnTo>
                  <a:pt x="3215640" y="1943100"/>
                </a:lnTo>
                <a:lnTo>
                  <a:pt x="3198876" y="1952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742962" y="4464036"/>
            <a:ext cx="1804670" cy="157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dirty="0" sz="2000">
                <a:latin typeface="宋体"/>
                <a:cs typeface="宋体"/>
              </a:rPr>
              <a:t>发射结正偏， </a:t>
            </a:r>
            <a:r>
              <a:rPr dirty="0" sz="2000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发射区电子不 </a:t>
            </a:r>
            <a:r>
              <a:rPr dirty="0" sz="2000">
                <a:latin typeface="宋体"/>
                <a:cs typeface="宋体"/>
              </a:rPr>
              <a:t> 断向基</a:t>
            </a:r>
            <a:r>
              <a:rPr dirty="0" sz="2000" spc="-20">
                <a:latin typeface="宋体"/>
                <a:cs typeface="宋体"/>
              </a:rPr>
              <a:t>区</a:t>
            </a:r>
            <a:r>
              <a:rPr dirty="0" sz="2000">
                <a:latin typeface="宋体"/>
                <a:cs typeface="宋体"/>
              </a:rPr>
              <a:t>扩散， </a:t>
            </a:r>
            <a:r>
              <a:rPr dirty="0" sz="2000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形成发射极电 </a:t>
            </a:r>
            <a:r>
              <a:rPr dirty="0" sz="2000">
                <a:latin typeface="宋体"/>
                <a:cs typeface="宋体"/>
              </a:rPr>
              <a:t> </a:t>
            </a:r>
            <a:r>
              <a:rPr dirty="0" sz="2000" spc="40">
                <a:latin typeface="宋体"/>
                <a:cs typeface="宋体"/>
              </a:rPr>
              <a:t>流</a:t>
            </a: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EN</a:t>
            </a:r>
            <a:r>
              <a:rPr dirty="0" sz="2000" spc="4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67221" y="1433512"/>
            <a:ext cx="4017645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1.BJT内部载流子的传输过程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835"/>
              </a:lnSpc>
              <a:spcBef>
                <a:spcPts val="1275"/>
              </a:spcBef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88995" y="4246339"/>
            <a:ext cx="673735" cy="896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</a:pPr>
            <a:r>
              <a:rPr dirty="0" baseline="-16666" sz="3000" spc="22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dirty="0" sz="1300" spc="15">
                <a:solidFill>
                  <a:srgbClr val="BF504D"/>
                </a:solidFill>
                <a:latin typeface="Times New Roman"/>
                <a:cs typeface="Times New Roman"/>
              </a:rPr>
              <a:t>++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↓</a:t>
            </a:r>
            <a:r>
              <a:rPr dirty="0" sz="2800" spc="16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021" sz="2775" spc="179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21021" sz="2775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53711" y="2916935"/>
            <a:ext cx="215265" cy="862965"/>
          </a:xfrm>
          <a:custGeom>
            <a:avLst/>
            <a:gdLst/>
            <a:ahLst/>
            <a:cxnLst/>
            <a:rect l="l" t="t" r="r" b="b"/>
            <a:pathLst>
              <a:path w="215264" h="862964">
                <a:moveTo>
                  <a:pt x="161544" y="755904"/>
                </a:moveTo>
                <a:lnTo>
                  <a:pt x="53340" y="755904"/>
                </a:lnTo>
                <a:lnTo>
                  <a:pt x="53340" y="0"/>
                </a:lnTo>
                <a:lnTo>
                  <a:pt x="161544" y="0"/>
                </a:lnTo>
                <a:lnTo>
                  <a:pt x="161544" y="755904"/>
                </a:lnTo>
                <a:close/>
              </a:path>
              <a:path w="215264" h="862964">
                <a:moveTo>
                  <a:pt x="108204" y="862583"/>
                </a:moveTo>
                <a:lnTo>
                  <a:pt x="0" y="755904"/>
                </a:lnTo>
                <a:lnTo>
                  <a:pt x="214884" y="755904"/>
                </a:lnTo>
                <a:lnTo>
                  <a:pt x="108204" y="86258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23232" y="2903220"/>
            <a:ext cx="276225" cy="894715"/>
          </a:xfrm>
          <a:custGeom>
            <a:avLst/>
            <a:gdLst/>
            <a:ahLst/>
            <a:cxnLst/>
            <a:rect l="l" t="t" r="r" b="b"/>
            <a:pathLst>
              <a:path w="276225" h="894714">
                <a:moveTo>
                  <a:pt x="71628" y="769620"/>
                </a:moveTo>
                <a:lnTo>
                  <a:pt x="71628" y="0"/>
                </a:lnTo>
                <a:lnTo>
                  <a:pt x="204216" y="0"/>
                </a:lnTo>
                <a:lnTo>
                  <a:pt x="204216" y="13716"/>
                </a:lnTo>
                <a:lnTo>
                  <a:pt x="96012" y="13716"/>
                </a:lnTo>
                <a:lnTo>
                  <a:pt x="83820" y="25908"/>
                </a:lnTo>
                <a:lnTo>
                  <a:pt x="96012" y="25908"/>
                </a:lnTo>
                <a:lnTo>
                  <a:pt x="96012" y="755904"/>
                </a:lnTo>
                <a:lnTo>
                  <a:pt x="83820" y="755904"/>
                </a:lnTo>
                <a:lnTo>
                  <a:pt x="71628" y="769620"/>
                </a:lnTo>
                <a:close/>
              </a:path>
              <a:path w="276225" h="894714">
                <a:moveTo>
                  <a:pt x="96012" y="25908"/>
                </a:moveTo>
                <a:lnTo>
                  <a:pt x="83820" y="25908"/>
                </a:lnTo>
                <a:lnTo>
                  <a:pt x="96012" y="13716"/>
                </a:lnTo>
                <a:lnTo>
                  <a:pt x="96012" y="25908"/>
                </a:lnTo>
                <a:close/>
              </a:path>
              <a:path w="276225" h="894714">
                <a:moveTo>
                  <a:pt x="179831" y="25908"/>
                </a:moveTo>
                <a:lnTo>
                  <a:pt x="96012" y="25908"/>
                </a:lnTo>
                <a:lnTo>
                  <a:pt x="96012" y="13716"/>
                </a:lnTo>
                <a:lnTo>
                  <a:pt x="179831" y="13716"/>
                </a:lnTo>
                <a:lnTo>
                  <a:pt x="179831" y="25908"/>
                </a:lnTo>
                <a:close/>
              </a:path>
              <a:path w="276225" h="894714">
                <a:moveTo>
                  <a:pt x="215184" y="781812"/>
                </a:moveTo>
                <a:lnTo>
                  <a:pt x="179831" y="781812"/>
                </a:lnTo>
                <a:lnTo>
                  <a:pt x="179831" y="13716"/>
                </a:lnTo>
                <a:lnTo>
                  <a:pt x="192024" y="25908"/>
                </a:lnTo>
                <a:lnTo>
                  <a:pt x="204216" y="25908"/>
                </a:lnTo>
                <a:lnTo>
                  <a:pt x="204216" y="755904"/>
                </a:lnTo>
                <a:lnTo>
                  <a:pt x="192024" y="755904"/>
                </a:lnTo>
                <a:lnTo>
                  <a:pt x="204216" y="769620"/>
                </a:lnTo>
                <a:lnTo>
                  <a:pt x="227204" y="769620"/>
                </a:lnTo>
                <a:lnTo>
                  <a:pt x="215184" y="781812"/>
                </a:lnTo>
                <a:close/>
              </a:path>
              <a:path w="276225" h="894714">
                <a:moveTo>
                  <a:pt x="204216" y="25908"/>
                </a:moveTo>
                <a:lnTo>
                  <a:pt x="192024" y="25908"/>
                </a:lnTo>
                <a:lnTo>
                  <a:pt x="179831" y="13716"/>
                </a:lnTo>
                <a:lnTo>
                  <a:pt x="204216" y="13716"/>
                </a:lnTo>
                <a:lnTo>
                  <a:pt x="204216" y="25908"/>
                </a:lnTo>
                <a:close/>
              </a:path>
              <a:path w="276225" h="894714">
                <a:moveTo>
                  <a:pt x="138684" y="894588"/>
                </a:moveTo>
                <a:lnTo>
                  <a:pt x="0" y="755904"/>
                </a:lnTo>
                <a:lnTo>
                  <a:pt x="71628" y="755904"/>
                </a:lnTo>
                <a:lnTo>
                  <a:pt x="71628" y="760476"/>
                </a:lnTo>
                <a:lnTo>
                  <a:pt x="39624" y="760476"/>
                </a:lnTo>
                <a:lnTo>
                  <a:pt x="30480" y="781812"/>
                </a:lnTo>
                <a:lnTo>
                  <a:pt x="60659" y="781812"/>
                </a:lnTo>
                <a:lnTo>
                  <a:pt x="137921" y="860178"/>
                </a:lnTo>
                <a:lnTo>
                  <a:pt x="129539" y="868680"/>
                </a:lnTo>
                <a:lnTo>
                  <a:pt x="164307" y="868680"/>
                </a:lnTo>
                <a:lnTo>
                  <a:pt x="138684" y="894588"/>
                </a:lnTo>
                <a:close/>
              </a:path>
              <a:path w="276225" h="894714">
                <a:moveTo>
                  <a:pt x="96012" y="769620"/>
                </a:moveTo>
                <a:lnTo>
                  <a:pt x="71628" y="769620"/>
                </a:lnTo>
                <a:lnTo>
                  <a:pt x="83820" y="755904"/>
                </a:lnTo>
                <a:lnTo>
                  <a:pt x="96012" y="755904"/>
                </a:lnTo>
                <a:lnTo>
                  <a:pt x="96012" y="769620"/>
                </a:lnTo>
                <a:close/>
              </a:path>
              <a:path w="276225" h="894714">
                <a:moveTo>
                  <a:pt x="204216" y="769620"/>
                </a:moveTo>
                <a:lnTo>
                  <a:pt x="192024" y="755904"/>
                </a:lnTo>
                <a:lnTo>
                  <a:pt x="204216" y="755904"/>
                </a:lnTo>
                <a:lnTo>
                  <a:pt x="204216" y="769620"/>
                </a:lnTo>
                <a:close/>
              </a:path>
              <a:path w="276225" h="894714">
                <a:moveTo>
                  <a:pt x="227204" y="769620"/>
                </a:moveTo>
                <a:lnTo>
                  <a:pt x="204216" y="769620"/>
                </a:lnTo>
                <a:lnTo>
                  <a:pt x="204216" y="755904"/>
                </a:lnTo>
                <a:lnTo>
                  <a:pt x="275843" y="755904"/>
                </a:lnTo>
                <a:lnTo>
                  <a:pt x="271322" y="760476"/>
                </a:lnTo>
                <a:lnTo>
                  <a:pt x="236219" y="760476"/>
                </a:lnTo>
                <a:lnTo>
                  <a:pt x="227204" y="769620"/>
                </a:lnTo>
                <a:close/>
              </a:path>
              <a:path w="276225" h="894714">
                <a:moveTo>
                  <a:pt x="60659" y="781812"/>
                </a:moveTo>
                <a:lnTo>
                  <a:pt x="30480" y="781812"/>
                </a:lnTo>
                <a:lnTo>
                  <a:pt x="39624" y="760476"/>
                </a:lnTo>
                <a:lnTo>
                  <a:pt x="60659" y="781812"/>
                </a:lnTo>
                <a:close/>
              </a:path>
              <a:path w="276225" h="894714">
                <a:moveTo>
                  <a:pt x="96012" y="781812"/>
                </a:moveTo>
                <a:lnTo>
                  <a:pt x="60659" y="781812"/>
                </a:lnTo>
                <a:lnTo>
                  <a:pt x="39624" y="760476"/>
                </a:lnTo>
                <a:lnTo>
                  <a:pt x="71628" y="760476"/>
                </a:lnTo>
                <a:lnTo>
                  <a:pt x="71628" y="769620"/>
                </a:lnTo>
                <a:lnTo>
                  <a:pt x="96012" y="769620"/>
                </a:lnTo>
                <a:lnTo>
                  <a:pt x="96012" y="781812"/>
                </a:lnTo>
                <a:close/>
              </a:path>
              <a:path w="276225" h="894714">
                <a:moveTo>
                  <a:pt x="164307" y="868680"/>
                </a:moveTo>
                <a:lnTo>
                  <a:pt x="146304" y="868680"/>
                </a:lnTo>
                <a:lnTo>
                  <a:pt x="137921" y="860178"/>
                </a:lnTo>
                <a:lnTo>
                  <a:pt x="236219" y="760476"/>
                </a:lnTo>
                <a:lnTo>
                  <a:pt x="245364" y="781812"/>
                </a:lnTo>
                <a:lnTo>
                  <a:pt x="250220" y="781812"/>
                </a:lnTo>
                <a:lnTo>
                  <a:pt x="164307" y="868680"/>
                </a:lnTo>
                <a:close/>
              </a:path>
              <a:path w="276225" h="894714">
                <a:moveTo>
                  <a:pt x="250220" y="781812"/>
                </a:moveTo>
                <a:lnTo>
                  <a:pt x="245364" y="781812"/>
                </a:lnTo>
                <a:lnTo>
                  <a:pt x="236219" y="760476"/>
                </a:lnTo>
                <a:lnTo>
                  <a:pt x="271322" y="760476"/>
                </a:lnTo>
                <a:lnTo>
                  <a:pt x="250220" y="781812"/>
                </a:lnTo>
                <a:close/>
              </a:path>
              <a:path w="276225" h="894714">
                <a:moveTo>
                  <a:pt x="146304" y="868680"/>
                </a:moveTo>
                <a:lnTo>
                  <a:pt x="129539" y="868680"/>
                </a:lnTo>
                <a:lnTo>
                  <a:pt x="137921" y="860178"/>
                </a:lnTo>
                <a:lnTo>
                  <a:pt x="146304" y="86868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3711" y="3995927"/>
            <a:ext cx="215265" cy="864235"/>
          </a:xfrm>
          <a:custGeom>
            <a:avLst/>
            <a:gdLst/>
            <a:ahLst/>
            <a:cxnLst/>
            <a:rect l="l" t="t" r="r" b="b"/>
            <a:pathLst>
              <a:path w="215264" h="864235">
                <a:moveTo>
                  <a:pt x="161544" y="755904"/>
                </a:moveTo>
                <a:lnTo>
                  <a:pt x="53340" y="755904"/>
                </a:lnTo>
                <a:lnTo>
                  <a:pt x="53340" y="0"/>
                </a:lnTo>
                <a:lnTo>
                  <a:pt x="161544" y="0"/>
                </a:lnTo>
                <a:lnTo>
                  <a:pt x="161544" y="755904"/>
                </a:lnTo>
                <a:close/>
              </a:path>
              <a:path w="215264" h="864235">
                <a:moveTo>
                  <a:pt x="108204" y="864108"/>
                </a:moveTo>
                <a:lnTo>
                  <a:pt x="0" y="755904"/>
                </a:lnTo>
                <a:lnTo>
                  <a:pt x="214884" y="755904"/>
                </a:lnTo>
                <a:lnTo>
                  <a:pt x="108204" y="8641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23232" y="3983735"/>
            <a:ext cx="276225" cy="894715"/>
          </a:xfrm>
          <a:custGeom>
            <a:avLst/>
            <a:gdLst/>
            <a:ahLst/>
            <a:cxnLst/>
            <a:rect l="l" t="t" r="r" b="b"/>
            <a:pathLst>
              <a:path w="276225" h="894714">
                <a:moveTo>
                  <a:pt x="71628" y="768096"/>
                </a:moveTo>
                <a:lnTo>
                  <a:pt x="71628" y="0"/>
                </a:lnTo>
                <a:lnTo>
                  <a:pt x="204216" y="0"/>
                </a:lnTo>
                <a:lnTo>
                  <a:pt x="204216" y="12191"/>
                </a:lnTo>
                <a:lnTo>
                  <a:pt x="96012" y="12191"/>
                </a:lnTo>
                <a:lnTo>
                  <a:pt x="83820" y="24383"/>
                </a:lnTo>
                <a:lnTo>
                  <a:pt x="96012" y="24383"/>
                </a:lnTo>
                <a:lnTo>
                  <a:pt x="96012" y="755904"/>
                </a:lnTo>
                <a:lnTo>
                  <a:pt x="83820" y="755904"/>
                </a:lnTo>
                <a:lnTo>
                  <a:pt x="71628" y="768096"/>
                </a:lnTo>
                <a:close/>
              </a:path>
              <a:path w="276225" h="894714">
                <a:moveTo>
                  <a:pt x="96012" y="24383"/>
                </a:moveTo>
                <a:lnTo>
                  <a:pt x="83820" y="24383"/>
                </a:lnTo>
                <a:lnTo>
                  <a:pt x="96012" y="12191"/>
                </a:lnTo>
                <a:lnTo>
                  <a:pt x="96012" y="24383"/>
                </a:lnTo>
                <a:close/>
              </a:path>
              <a:path w="276225" h="894714">
                <a:moveTo>
                  <a:pt x="179831" y="24383"/>
                </a:moveTo>
                <a:lnTo>
                  <a:pt x="96012" y="24383"/>
                </a:lnTo>
                <a:lnTo>
                  <a:pt x="96012" y="12191"/>
                </a:lnTo>
                <a:lnTo>
                  <a:pt x="179831" y="12191"/>
                </a:lnTo>
                <a:lnTo>
                  <a:pt x="179831" y="24383"/>
                </a:lnTo>
                <a:close/>
              </a:path>
              <a:path w="276225" h="894714">
                <a:moveTo>
                  <a:pt x="215184" y="780288"/>
                </a:moveTo>
                <a:lnTo>
                  <a:pt x="179831" y="780288"/>
                </a:lnTo>
                <a:lnTo>
                  <a:pt x="179831" y="12191"/>
                </a:lnTo>
                <a:lnTo>
                  <a:pt x="192024" y="24383"/>
                </a:lnTo>
                <a:lnTo>
                  <a:pt x="204216" y="24383"/>
                </a:lnTo>
                <a:lnTo>
                  <a:pt x="204216" y="755904"/>
                </a:lnTo>
                <a:lnTo>
                  <a:pt x="192024" y="755904"/>
                </a:lnTo>
                <a:lnTo>
                  <a:pt x="204216" y="768096"/>
                </a:lnTo>
                <a:lnTo>
                  <a:pt x="227204" y="768096"/>
                </a:lnTo>
                <a:lnTo>
                  <a:pt x="215184" y="780288"/>
                </a:lnTo>
                <a:close/>
              </a:path>
              <a:path w="276225" h="894714">
                <a:moveTo>
                  <a:pt x="204216" y="24383"/>
                </a:moveTo>
                <a:lnTo>
                  <a:pt x="192024" y="24383"/>
                </a:lnTo>
                <a:lnTo>
                  <a:pt x="179831" y="12191"/>
                </a:lnTo>
                <a:lnTo>
                  <a:pt x="204216" y="12191"/>
                </a:lnTo>
                <a:lnTo>
                  <a:pt x="204216" y="24383"/>
                </a:lnTo>
                <a:close/>
              </a:path>
              <a:path w="276225" h="894714">
                <a:moveTo>
                  <a:pt x="138684" y="894588"/>
                </a:moveTo>
                <a:lnTo>
                  <a:pt x="0" y="755904"/>
                </a:lnTo>
                <a:lnTo>
                  <a:pt x="71628" y="755904"/>
                </a:lnTo>
                <a:lnTo>
                  <a:pt x="71628" y="758952"/>
                </a:lnTo>
                <a:lnTo>
                  <a:pt x="39624" y="758952"/>
                </a:lnTo>
                <a:lnTo>
                  <a:pt x="30480" y="780288"/>
                </a:lnTo>
                <a:lnTo>
                  <a:pt x="60659" y="780288"/>
                </a:lnTo>
                <a:lnTo>
                  <a:pt x="137921" y="858654"/>
                </a:lnTo>
                <a:lnTo>
                  <a:pt x="129539" y="867156"/>
                </a:lnTo>
                <a:lnTo>
                  <a:pt x="165814" y="867156"/>
                </a:lnTo>
                <a:lnTo>
                  <a:pt x="138684" y="894588"/>
                </a:lnTo>
                <a:close/>
              </a:path>
              <a:path w="276225" h="894714">
                <a:moveTo>
                  <a:pt x="96012" y="768096"/>
                </a:moveTo>
                <a:lnTo>
                  <a:pt x="71628" y="768096"/>
                </a:lnTo>
                <a:lnTo>
                  <a:pt x="83820" y="755904"/>
                </a:lnTo>
                <a:lnTo>
                  <a:pt x="96012" y="755904"/>
                </a:lnTo>
                <a:lnTo>
                  <a:pt x="96012" y="768096"/>
                </a:lnTo>
                <a:close/>
              </a:path>
              <a:path w="276225" h="894714">
                <a:moveTo>
                  <a:pt x="204216" y="768096"/>
                </a:moveTo>
                <a:lnTo>
                  <a:pt x="192024" y="755904"/>
                </a:lnTo>
                <a:lnTo>
                  <a:pt x="204216" y="755904"/>
                </a:lnTo>
                <a:lnTo>
                  <a:pt x="204216" y="768096"/>
                </a:lnTo>
                <a:close/>
              </a:path>
              <a:path w="276225" h="894714">
                <a:moveTo>
                  <a:pt x="227204" y="768096"/>
                </a:moveTo>
                <a:lnTo>
                  <a:pt x="204216" y="768096"/>
                </a:lnTo>
                <a:lnTo>
                  <a:pt x="204216" y="755904"/>
                </a:lnTo>
                <a:lnTo>
                  <a:pt x="275843" y="755904"/>
                </a:lnTo>
                <a:lnTo>
                  <a:pt x="272829" y="758952"/>
                </a:lnTo>
                <a:lnTo>
                  <a:pt x="236219" y="758952"/>
                </a:lnTo>
                <a:lnTo>
                  <a:pt x="227204" y="768096"/>
                </a:lnTo>
                <a:close/>
              </a:path>
              <a:path w="276225" h="894714">
                <a:moveTo>
                  <a:pt x="60659" y="780288"/>
                </a:moveTo>
                <a:lnTo>
                  <a:pt x="30480" y="780288"/>
                </a:lnTo>
                <a:lnTo>
                  <a:pt x="39624" y="758952"/>
                </a:lnTo>
                <a:lnTo>
                  <a:pt x="60659" y="780288"/>
                </a:lnTo>
                <a:close/>
              </a:path>
              <a:path w="276225" h="894714">
                <a:moveTo>
                  <a:pt x="96012" y="780288"/>
                </a:moveTo>
                <a:lnTo>
                  <a:pt x="60659" y="780288"/>
                </a:lnTo>
                <a:lnTo>
                  <a:pt x="39624" y="758952"/>
                </a:lnTo>
                <a:lnTo>
                  <a:pt x="71628" y="758952"/>
                </a:lnTo>
                <a:lnTo>
                  <a:pt x="71628" y="768096"/>
                </a:lnTo>
                <a:lnTo>
                  <a:pt x="96012" y="768096"/>
                </a:lnTo>
                <a:lnTo>
                  <a:pt x="96012" y="780288"/>
                </a:lnTo>
                <a:close/>
              </a:path>
              <a:path w="276225" h="894714">
                <a:moveTo>
                  <a:pt x="165814" y="867156"/>
                </a:moveTo>
                <a:lnTo>
                  <a:pt x="146304" y="867156"/>
                </a:lnTo>
                <a:lnTo>
                  <a:pt x="137921" y="858654"/>
                </a:lnTo>
                <a:lnTo>
                  <a:pt x="236219" y="758952"/>
                </a:lnTo>
                <a:lnTo>
                  <a:pt x="245364" y="780288"/>
                </a:lnTo>
                <a:lnTo>
                  <a:pt x="251727" y="780288"/>
                </a:lnTo>
                <a:lnTo>
                  <a:pt x="165814" y="867156"/>
                </a:lnTo>
                <a:close/>
              </a:path>
              <a:path w="276225" h="894714">
                <a:moveTo>
                  <a:pt x="251727" y="780288"/>
                </a:moveTo>
                <a:lnTo>
                  <a:pt x="245364" y="780288"/>
                </a:lnTo>
                <a:lnTo>
                  <a:pt x="236219" y="758952"/>
                </a:lnTo>
                <a:lnTo>
                  <a:pt x="272829" y="758952"/>
                </a:lnTo>
                <a:lnTo>
                  <a:pt x="251727" y="780288"/>
                </a:lnTo>
                <a:close/>
              </a:path>
              <a:path w="276225" h="894714">
                <a:moveTo>
                  <a:pt x="146304" y="867156"/>
                </a:moveTo>
                <a:lnTo>
                  <a:pt x="129539" y="867156"/>
                </a:lnTo>
                <a:lnTo>
                  <a:pt x="137921" y="858654"/>
                </a:lnTo>
                <a:lnTo>
                  <a:pt x="146304" y="86715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992366" y="3147036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92366" y="4194039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1795" y="5650922"/>
            <a:ext cx="499109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89416" y="4614700"/>
            <a:ext cx="34099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88465" y="3726152"/>
            <a:ext cx="52070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22107" y="2631948"/>
            <a:ext cx="200025" cy="553720"/>
          </a:xfrm>
          <a:custGeom>
            <a:avLst/>
            <a:gdLst/>
            <a:ahLst/>
            <a:cxnLst/>
            <a:rect l="l" t="t" r="r" b="b"/>
            <a:pathLst>
              <a:path w="200025" h="553719">
                <a:moveTo>
                  <a:pt x="0" y="0"/>
                </a:moveTo>
                <a:lnTo>
                  <a:pt x="199644" y="0"/>
                </a:lnTo>
                <a:lnTo>
                  <a:pt x="199644" y="553211"/>
                </a:lnTo>
                <a:lnTo>
                  <a:pt x="0" y="5532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02296" y="2613660"/>
            <a:ext cx="239395" cy="589915"/>
          </a:xfrm>
          <a:custGeom>
            <a:avLst/>
            <a:gdLst/>
            <a:ahLst/>
            <a:cxnLst/>
            <a:rect l="l" t="t" r="r" b="b"/>
            <a:pathLst>
              <a:path w="239395" h="589914">
                <a:moveTo>
                  <a:pt x="239268" y="589787"/>
                </a:moveTo>
                <a:lnTo>
                  <a:pt x="0" y="589787"/>
                </a:lnTo>
                <a:lnTo>
                  <a:pt x="0" y="0"/>
                </a:lnTo>
                <a:lnTo>
                  <a:pt x="239268" y="0"/>
                </a:lnTo>
                <a:lnTo>
                  <a:pt x="239268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1687"/>
                </a:lnTo>
                <a:lnTo>
                  <a:pt x="19812" y="551687"/>
                </a:lnTo>
                <a:lnTo>
                  <a:pt x="38100" y="571500"/>
                </a:lnTo>
                <a:lnTo>
                  <a:pt x="239268" y="571500"/>
                </a:lnTo>
                <a:lnTo>
                  <a:pt x="239268" y="589787"/>
                </a:lnTo>
                <a:close/>
              </a:path>
              <a:path w="239395" h="5899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39395" h="589914">
                <a:moveTo>
                  <a:pt x="20116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01168" y="18288"/>
                </a:lnTo>
                <a:lnTo>
                  <a:pt x="201168" y="38100"/>
                </a:lnTo>
                <a:close/>
              </a:path>
              <a:path w="239395" h="589914">
                <a:moveTo>
                  <a:pt x="201168" y="571500"/>
                </a:moveTo>
                <a:lnTo>
                  <a:pt x="201168" y="18288"/>
                </a:lnTo>
                <a:lnTo>
                  <a:pt x="219456" y="38100"/>
                </a:lnTo>
                <a:lnTo>
                  <a:pt x="239268" y="38100"/>
                </a:lnTo>
                <a:lnTo>
                  <a:pt x="239268" y="551687"/>
                </a:lnTo>
                <a:lnTo>
                  <a:pt x="219456" y="551687"/>
                </a:lnTo>
                <a:lnTo>
                  <a:pt x="201168" y="571500"/>
                </a:lnTo>
                <a:close/>
              </a:path>
              <a:path w="239395" h="589914">
                <a:moveTo>
                  <a:pt x="239268" y="38100"/>
                </a:moveTo>
                <a:lnTo>
                  <a:pt x="219456" y="38100"/>
                </a:lnTo>
                <a:lnTo>
                  <a:pt x="201168" y="18288"/>
                </a:lnTo>
                <a:lnTo>
                  <a:pt x="239268" y="18288"/>
                </a:lnTo>
                <a:lnTo>
                  <a:pt x="239268" y="38100"/>
                </a:lnTo>
                <a:close/>
              </a:path>
              <a:path w="239395" h="589914">
                <a:moveTo>
                  <a:pt x="38100" y="571500"/>
                </a:moveTo>
                <a:lnTo>
                  <a:pt x="19812" y="551687"/>
                </a:lnTo>
                <a:lnTo>
                  <a:pt x="38100" y="551687"/>
                </a:lnTo>
                <a:lnTo>
                  <a:pt x="38100" y="571500"/>
                </a:lnTo>
                <a:close/>
              </a:path>
              <a:path w="239395" h="589914">
                <a:moveTo>
                  <a:pt x="201168" y="571500"/>
                </a:moveTo>
                <a:lnTo>
                  <a:pt x="38100" y="571500"/>
                </a:lnTo>
                <a:lnTo>
                  <a:pt x="38100" y="551687"/>
                </a:lnTo>
                <a:lnTo>
                  <a:pt x="201168" y="551687"/>
                </a:lnTo>
                <a:lnTo>
                  <a:pt x="201168" y="571500"/>
                </a:lnTo>
                <a:close/>
              </a:path>
              <a:path w="239395" h="589914">
                <a:moveTo>
                  <a:pt x="239268" y="571500"/>
                </a:moveTo>
                <a:lnTo>
                  <a:pt x="201168" y="571500"/>
                </a:lnTo>
                <a:lnTo>
                  <a:pt x="219456" y="551687"/>
                </a:lnTo>
                <a:lnTo>
                  <a:pt x="239268" y="551687"/>
                </a:lnTo>
                <a:lnTo>
                  <a:pt x="239268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075194" y="2665503"/>
            <a:ext cx="3181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5194" y="2665503"/>
            <a:ext cx="3181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0063" y="3103319"/>
            <a:ext cx="20955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8091" y="3636756"/>
            <a:ext cx="27749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2990" y="517697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1795" y="5650922"/>
            <a:ext cx="499109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8465" y="3726152"/>
            <a:ext cx="52070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5088" y="4116323"/>
            <a:ext cx="1371600" cy="833755"/>
          </a:xfrm>
          <a:custGeom>
            <a:avLst/>
            <a:gdLst/>
            <a:ahLst/>
            <a:cxnLst/>
            <a:rect l="l" t="t" r="r" b="b"/>
            <a:pathLst>
              <a:path w="1371600" h="833754">
                <a:moveTo>
                  <a:pt x="1371600" y="833627"/>
                </a:moveTo>
                <a:lnTo>
                  <a:pt x="0" y="83362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95527"/>
                </a:lnTo>
                <a:lnTo>
                  <a:pt x="19812" y="795527"/>
                </a:lnTo>
                <a:lnTo>
                  <a:pt x="38100" y="813815"/>
                </a:lnTo>
                <a:lnTo>
                  <a:pt x="1371600" y="813815"/>
                </a:lnTo>
                <a:lnTo>
                  <a:pt x="1371600" y="833627"/>
                </a:lnTo>
                <a:close/>
              </a:path>
              <a:path w="1371600" h="833754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83375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1333500" y="18287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95527"/>
                </a:lnTo>
                <a:lnTo>
                  <a:pt x="1353312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38100"/>
                </a:moveTo>
                <a:lnTo>
                  <a:pt x="1353312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833754">
                <a:moveTo>
                  <a:pt x="38100" y="813815"/>
                </a:moveTo>
                <a:lnTo>
                  <a:pt x="19812" y="795527"/>
                </a:lnTo>
                <a:lnTo>
                  <a:pt x="38100" y="795527"/>
                </a:lnTo>
                <a:lnTo>
                  <a:pt x="38100" y="813815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38100" y="813815"/>
                </a:lnTo>
                <a:lnTo>
                  <a:pt x="38100" y="795527"/>
                </a:lnTo>
                <a:lnTo>
                  <a:pt x="1333500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813815"/>
                </a:moveTo>
                <a:lnTo>
                  <a:pt x="1333500" y="813815"/>
                </a:lnTo>
                <a:lnTo>
                  <a:pt x="1353312" y="795527"/>
                </a:lnTo>
                <a:lnTo>
                  <a:pt x="1371600" y="795527"/>
                </a:lnTo>
                <a:lnTo>
                  <a:pt x="1371600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5088" y="2825495"/>
            <a:ext cx="1371600" cy="814069"/>
          </a:xfrm>
          <a:custGeom>
            <a:avLst/>
            <a:gdLst/>
            <a:ahLst/>
            <a:cxnLst/>
            <a:rect l="l" t="t" r="r" b="b"/>
            <a:pathLst>
              <a:path w="1371600" h="814070">
                <a:moveTo>
                  <a:pt x="1371600" y="813816"/>
                </a:moveTo>
                <a:lnTo>
                  <a:pt x="0" y="813816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75716"/>
                </a:lnTo>
                <a:lnTo>
                  <a:pt x="19812" y="775716"/>
                </a:lnTo>
                <a:lnTo>
                  <a:pt x="38100" y="795528"/>
                </a:lnTo>
                <a:lnTo>
                  <a:pt x="1371600" y="795528"/>
                </a:lnTo>
                <a:lnTo>
                  <a:pt x="1371600" y="813816"/>
                </a:lnTo>
                <a:close/>
              </a:path>
              <a:path w="1371600" h="814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71600" h="814070">
                <a:moveTo>
                  <a:pt x="13335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33500" y="18288"/>
                </a:lnTo>
                <a:lnTo>
                  <a:pt x="1333500" y="38100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1333500" y="18288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75716"/>
                </a:lnTo>
                <a:lnTo>
                  <a:pt x="1353312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38100"/>
                </a:moveTo>
                <a:lnTo>
                  <a:pt x="1353312" y="38100"/>
                </a:lnTo>
                <a:lnTo>
                  <a:pt x="1333500" y="18288"/>
                </a:lnTo>
                <a:lnTo>
                  <a:pt x="1371600" y="18288"/>
                </a:lnTo>
                <a:lnTo>
                  <a:pt x="1371600" y="38100"/>
                </a:lnTo>
                <a:close/>
              </a:path>
              <a:path w="1371600" h="814070">
                <a:moveTo>
                  <a:pt x="38100" y="795528"/>
                </a:moveTo>
                <a:lnTo>
                  <a:pt x="19812" y="775716"/>
                </a:lnTo>
                <a:lnTo>
                  <a:pt x="38100" y="775716"/>
                </a:lnTo>
                <a:lnTo>
                  <a:pt x="38100" y="795528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38100" y="795528"/>
                </a:lnTo>
                <a:lnTo>
                  <a:pt x="38100" y="775716"/>
                </a:lnTo>
                <a:lnTo>
                  <a:pt x="1333500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795528"/>
                </a:moveTo>
                <a:lnTo>
                  <a:pt x="1333500" y="795528"/>
                </a:lnTo>
                <a:lnTo>
                  <a:pt x="1353312" y="775716"/>
                </a:lnTo>
                <a:lnTo>
                  <a:pt x="1371600" y="775716"/>
                </a:lnTo>
                <a:lnTo>
                  <a:pt x="1371600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8135" y="3602735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4">
                <a:moveTo>
                  <a:pt x="1371600" y="551687"/>
                </a:moveTo>
                <a:lnTo>
                  <a:pt x="0" y="55168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8287" y="38100"/>
                </a:lnTo>
                <a:lnTo>
                  <a:pt x="38100" y="38100"/>
                </a:lnTo>
                <a:lnTo>
                  <a:pt x="38100" y="513587"/>
                </a:lnTo>
                <a:lnTo>
                  <a:pt x="18287" y="513587"/>
                </a:lnTo>
                <a:lnTo>
                  <a:pt x="38100" y="533399"/>
                </a:lnTo>
                <a:lnTo>
                  <a:pt x="1371600" y="533399"/>
                </a:lnTo>
                <a:lnTo>
                  <a:pt x="1371600" y="551687"/>
                </a:lnTo>
                <a:close/>
              </a:path>
              <a:path w="1371600" h="551814">
                <a:moveTo>
                  <a:pt x="38100" y="38100"/>
                </a:moveTo>
                <a:lnTo>
                  <a:pt x="18287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55181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1333500" y="18287"/>
                </a:lnTo>
                <a:lnTo>
                  <a:pt x="1351788" y="38100"/>
                </a:lnTo>
                <a:lnTo>
                  <a:pt x="1371600" y="38100"/>
                </a:lnTo>
                <a:lnTo>
                  <a:pt x="1371600" y="513587"/>
                </a:lnTo>
                <a:lnTo>
                  <a:pt x="1351788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38100"/>
                </a:moveTo>
                <a:lnTo>
                  <a:pt x="1351788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551814">
                <a:moveTo>
                  <a:pt x="38100" y="533399"/>
                </a:moveTo>
                <a:lnTo>
                  <a:pt x="18287" y="513587"/>
                </a:lnTo>
                <a:lnTo>
                  <a:pt x="38100" y="513587"/>
                </a:lnTo>
                <a:lnTo>
                  <a:pt x="38100" y="533399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38100" y="533399"/>
                </a:lnTo>
                <a:lnTo>
                  <a:pt x="38100" y="513587"/>
                </a:lnTo>
                <a:lnTo>
                  <a:pt x="1333500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533399"/>
                </a:moveTo>
                <a:lnTo>
                  <a:pt x="1333500" y="533399"/>
                </a:lnTo>
                <a:lnTo>
                  <a:pt x="1351788" y="513587"/>
                </a:lnTo>
                <a:lnTo>
                  <a:pt x="1371600" y="513587"/>
                </a:lnTo>
                <a:lnTo>
                  <a:pt x="137160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1650" y="4949952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1650" y="2226563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38244" y="394030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4323" y="6364223"/>
            <a:ext cx="4493260" cy="52069"/>
          </a:xfrm>
          <a:custGeom>
            <a:avLst/>
            <a:gdLst/>
            <a:ahLst/>
            <a:cxnLst/>
            <a:rect l="l" t="t" r="r" b="b"/>
            <a:pathLst>
              <a:path w="4493259" h="52070">
                <a:moveTo>
                  <a:pt x="4492752" y="51816"/>
                </a:moveTo>
                <a:lnTo>
                  <a:pt x="0" y="38100"/>
                </a:lnTo>
                <a:lnTo>
                  <a:pt x="0" y="0"/>
                </a:lnTo>
                <a:lnTo>
                  <a:pt x="4492752" y="13716"/>
                </a:lnTo>
                <a:lnTo>
                  <a:pt x="449275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34283" y="5694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6683" y="58849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48990" y="506577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48990" y="588568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36975" y="4503420"/>
            <a:ext cx="238125" cy="591820"/>
          </a:xfrm>
          <a:custGeom>
            <a:avLst/>
            <a:gdLst/>
            <a:ahLst/>
            <a:cxnLst/>
            <a:rect l="l" t="t" r="r" b="b"/>
            <a:pathLst>
              <a:path w="238125" h="591820">
                <a:moveTo>
                  <a:pt x="237743" y="591312"/>
                </a:moveTo>
                <a:lnTo>
                  <a:pt x="0" y="591312"/>
                </a:lnTo>
                <a:lnTo>
                  <a:pt x="0" y="0"/>
                </a:lnTo>
                <a:lnTo>
                  <a:pt x="237743" y="0"/>
                </a:lnTo>
                <a:lnTo>
                  <a:pt x="2377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3212"/>
                </a:lnTo>
                <a:lnTo>
                  <a:pt x="19812" y="553212"/>
                </a:lnTo>
                <a:lnTo>
                  <a:pt x="38100" y="571500"/>
                </a:lnTo>
                <a:lnTo>
                  <a:pt x="237743" y="571500"/>
                </a:lnTo>
                <a:lnTo>
                  <a:pt x="237743" y="591312"/>
                </a:lnTo>
                <a:close/>
              </a:path>
              <a:path w="238125" h="5918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38125" h="591820">
                <a:moveTo>
                  <a:pt x="1996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99643" y="19812"/>
                </a:lnTo>
                <a:lnTo>
                  <a:pt x="199643" y="381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199643" y="19812"/>
                </a:lnTo>
                <a:lnTo>
                  <a:pt x="219456" y="38100"/>
                </a:lnTo>
                <a:lnTo>
                  <a:pt x="237743" y="38100"/>
                </a:lnTo>
                <a:lnTo>
                  <a:pt x="237743" y="553212"/>
                </a:lnTo>
                <a:lnTo>
                  <a:pt x="219456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38100"/>
                </a:moveTo>
                <a:lnTo>
                  <a:pt x="219456" y="38100"/>
                </a:lnTo>
                <a:lnTo>
                  <a:pt x="199643" y="19812"/>
                </a:lnTo>
                <a:lnTo>
                  <a:pt x="237743" y="19812"/>
                </a:lnTo>
                <a:lnTo>
                  <a:pt x="237743" y="38100"/>
                </a:lnTo>
                <a:close/>
              </a:path>
              <a:path w="238125" h="591820">
                <a:moveTo>
                  <a:pt x="38100" y="571500"/>
                </a:moveTo>
                <a:lnTo>
                  <a:pt x="19812" y="553212"/>
                </a:lnTo>
                <a:lnTo>
                  <a:pt x="38100" y="553212"/>
                </a:lnTo>
                <a:lnTo>
                  <a:pt x="38100" y="5715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38100" y="571500"/>
                </a:lnTo>
                <a:lnTo>
                  <a:pt x="38100" y="553212"/>
                </a:lnTo>
                <a:lnTo>
                  <a:pt x="199643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571500"/>
                </a:moveTo>
                <a:lnTo>
                  <a:pt x="199643" y="571500"/>
                </a:lnTo>
                <a:lnTo>
                  <a:pt x="219456" y="553212"/>
                </a:lnTo>
                <a:lnTo>
                  <a:pt x="237743" y="553212"/>
                </a:lnTo>
                <a:lnTo>
                  <a:pt x="237743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61182" y="39425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54323" y="3941826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77839" y="2236470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7223" y="362788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59623" y="381838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07223" y="3989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79435" y="417957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930" y="318516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40217" y="4171188"/>
            <a:ext cx="0" cy="2257425"/>
          </a:xfrm>
          <a:custGeom>
            <a:avLst/>
            <a:gdLst/>
            <a:ahLst/>
            <a:cxnLst/>
            <a:rect l="l" t="t" r="r" b="b"/>
            <a:pathLst>
              <a:path w="0" h="2257425">
                <a:moveTo>
                  <a:pt x="0" y="0"/>
                </a:moveTo>
                <a:lnTo>
                  <a:pt x="0" y="22570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35024" y="1449324"/>
            <a:ext cx="8528304" cy="3412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86221" y="5558028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251225" y="4226037"/>
            <a:ext cx="32639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142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8964" y="4246339"/>
            <a:ext cx="643890" cy="781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</a:pPr>
            <a:r>
              <a:rPr dirty="0" baseline="-16666" sz="3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++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↓I</a:t>
            </a:r>
            <a:r>
              <a:rPr dirty="0" baseline="-20833" sz="2400" spc="75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1822" y="1574779"/>
            <a:ext cx="2825115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从发射结扩散到基区的多  数电子在集电结反偏电压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21822" y="2184456"/>
            <a:ext cx="282511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作用下漂移，被扫入集电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21822" y="2489169"/>
            <a:ext cx="265938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结而被收集，形成</a:t>
            </a:r>
            <a:r>
              <a:rPr dirty="0" sz="2000" spc="110">
                <a:latin typeface="Times New Roman"/>
                <a:cs typeface="Times New Roman"/>
              </a:rPr>
              <a:t>I</a:t>
            </a:r>
            <a:r>
              <a:rPr dirty="0" baseline="-21367" sz="1950" spc="127">
                <a:latin typeface="Times New Roman"/>
                <a:cs typeface="Times New Roman"/>
              </a:rPr>
              <a:t>C</a:t>
            </a:r>
            <a:r>
              <a:rPr dirty="0" baseline="-21367" sz="1950" spc="30">
                <a:latin typeface="Times New Roman"/>
                <a:cs typeface="Times New Roman"/>
              </a:rPr>
              <a:t>N</a:t>
            </a:r>
            <a:r>
              <a:rPr dirty="0" sz="200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53711" y="3995927"/>
            <a:ext cx="215265" cy="864235"/>
          </a:xfrm>
          <a:custGeom>
            <a:avLst/>
            <a:gdLst/>
            <a:ahLst/>
            <a:cxnLst/>
            <a:rect l="l" t="t" r="r" b="b"/>
            <a:pathLst>
              <a:path w="215264" h="864235">
                <a:moveTo>
                  <a:pt x="161544" y="755904"/>
                </a:moveTo>
                <a:lnTo>
                  <a:pt x="53340" y="755904"/>
                </a:lnTo>
                <a:lnTo>
                  <a:pt x="53340" y="0"/>
                </a:lnTo>
                <a:lnTo>
                  <a:pt x="161544" y="0"/>
                </a:lnTo>
                <a:lnTo>
                  <a:pt x="161544" y="755904"/>
                </a:lnTo>
                <a:close/>
              </a:path>
              <a:path w="215264" h="864235">
                <a:moveTo>
                  <a:pt x="108204" y="864108"/>
                </a:moveTo>
                <a:lnTo>
                  <a:pt x="0" y="755904"/>
                </a:lnTo>
                <a:lnTo>
                  <a:pt x="214884" y="755904"/>
                </a:lnTo>
                <a:lnTo>
                  <a:pt x="108204" y="8641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23232" y="3983735"/>
            <a:ext cx="276225" cy="894715"/>
          </a:xfrm>
          <a:custGeom>
            <a:avLst/>
            <a:gdLst/>
            <a:ahLst/>
            <a:cxnLst/>
            <a:rect l="l" t="t" r="r" b="b"/>
            <a:pathLst>
              <a:path w="276225" h="894714">
                <a:moveTo>
                  <a:pt x="71628" y="768096"/>
                </a:moveTo>
                <a:lnTo>
                  <a:pt x="71628" y="0"/>
                </a:lnTo>
                <a:lnTo>
                  <a:pt x="204216" y="0"/>
                </a:lnTo>
                <a:lnTo>
                  <a:pt x="204216" y="12191"/>
                </a:lnTo>
                <a:lnTo>
                  <a:pt x="96012" y="12191"/>
                </a:lnTo>
                <a:lnTo>
                  <a:pt x="83820" y="24383"/>
                </a:lnTo>
                <a:lnTo>
                  <a:pt x="96012" y="24383"/>
                </a:lnTo>
                <a:lnTo>
                  <a:pt x="96012" y="755904"/>
                </a:lnTo>
                <a:lnTo>
                  <a:pt x="83820" y="755904"/>
                </a:lnTo>
                <a:lnTo>
                  <a:pt x="71628" y="768096"/>
                </a:lnTo>
                <a:close/>
              </a:path>
              <a:path w="276225" h="894714">
                <a:moveTo>
                  <a:pt x="96012" y="24383"/>
                </a:moveTo>
                <a:lnTo>
                  <a:pt x="83820" y="24383"/>
                </a:lnTo>
                <a:lnTo>
                  <a:pt x="96012" y="12191"/>
                </a:lnTo>
                <a:lnTo>
                  <a:pt x="96012" y="24383"/>
                </a:lnTo>
                <a:close/>
              </a:path>
              <a:path w="276225" h="894714">
                <a:moveTo>
                  <a:pt x="179831" y="24383"/>
                </a:moveTo>
                <a:lnTo>
                  <a:pt x="96012" y="24383"/>
                </a:lnTo>
                <a:lnTo>
                  <a:pt x="96012" y="12191"/>
                </a:lnTo>
                <a:lnTo>
                  <a:pt x="179831" y="12191"/>
                </a:lnTo>
                <a:lnTo>
                  <a:pt x="179831" y="24383"/>
                </a:lnTo>
                <a:close/>
              </a:path>
              <a:path w="276225" h="894714">
                <a:moveTo>
                  <a:pt x="215184" y="780288"/>
                </a:moveTo>
                <a:lnTo>
                  <a:pt x="179831" y="780288"/>
                </a:lnTo>
                <a:lnTo>
                  <a:pt x="179831" y="12191"/>
                </a:lnTo>
                <a:lnTo>
                  <a:pt x="192024" y="24383"/>
                </a:lnTo>
                <a:lnTo>
                  <a:pt x="204216" y="24383"/>
                </a:lnTo>
                <a:lnTo>
                  <a:pt x="204216" y="755904"/>
                </a:lnTo>
                <a:lnTo>
                  <a:pt x="192024" y="755904"/>
                </a:lnTo>
                <a:lnTo>
                  <a:pt x="204216" y="768096"/>
                </a:lnTo>
                <a:lnTo>
                  <a:pt x="227204" y="768096"/>
                </a:lnTo>
                <a:lnTo>
                  <a:pt x="215184" y="780288"/>
                </a:lnTo>
                <a:close/>
              </a:path>
              <a:path w="276225" h="894714">
                <a:moveTo>
                  <a:pt x="204216" y="24383"/>
                </a:moveTo>
                <a:lnTo>
                  <a:pt x="192024" y="24383"/>
                </a:lnTo>
                <a:lnTo>
                  <a:pt x="179831" y="12191"/>
                </a:lnTo>
                <a:lnTo>
                  <a:pt x="204216" y="12191"/>
                </a:lnTo>
                <a:lnTo>
                  <a:pt x="204216" y="24383"/>
                </a:lnTo>
                <a:close/>
              </a:path>
              <a:path w="276225" h="894714">
                <a:moveTo>
                  <a:pt x="138684" y="894588"/>
                </a:moveTo>
                <a:lnTo>
                  <a:pt x="0" y="755904"/>
                </a:lnTo>
                <a:lnTo>
                  <a:pt x="71628" y="755904"/>
                </a:lnTo>
                <a:lnTo>
                  <a:pt x="71628" y="758952"/>
                </a:lnTo>
                <a:lnTo>
                  <a:pt x="39624" y="758952"/>
                </a:lnTo>
                <a:lnTo>
                  <a:pt x="30480" y="780288"/>
                </a:lnTo>
                <a:lnTo>
                  <a:pt x="60659" y="780288"/>
                </a:lnTo>
                <a:lnTo>
                  <a:pt x="137921" y="858654"/>
                </a:lnTo>
                <a:lnTo>
                  <a:pt x="129539" y="867156"/>
                </a:lnTo>
                <a:lnTo>
                  <a:pt x="165814" y="867156"/>
                </a:lnTo>
                <a:lnTo>
                  <a:pt x="138684" y="894588"/>
                </a:lnTo>
                <a:close/>
              </a:path>
              <a:path w="276225" h="894714">
                <a:moveTo>
                  <a:pt x="96012" y="768096"/>
                </a:moveTo>
                <a:lnTo>
                  <a:pt x="71628" y="768096"/>
                </a:lnTo>
                <a:lnTo>
                  <a:pt x="83820" y="755904"/>
                </a:lnTo>
                <a:lnTo>
                  <a:pt x="96012" y="755904"/>
                </a:lnTo>
                <a:lnTo>
                  <a:pt x="96012" y="768096"/>
                </a:lnTo>
                <a:close/>
              </a:path>
              <a:path w="276225" h="894714">
                <a:moveTo>
                  <a:pt x="204216" y="768096"/>
                </a:moveTo>
                <a:lnTo>
                  <a:pt x="192024" y="755904"/>
                </a:lnTo>
                <a:lnTo>
                  <a:pt x="204216" y="755904"/>
                </a:lnTo>
                <a:lnTo>
                  <a:pt x="204216" y="768096"/>
                </a:lnTo>
                <a:close/>
              </a:path>
              <a:path w="276225" h="894714">
                <a:moveTo>
                  <a:pt x="227204" y="768096"/>
                </a:moveTo>
                <a:lnTo>
                  <a:pt x="204216" y="768096"/>
                </a:lnTo>
                <a:lnTo>
                  <a:pt x="204216" y="755904"/>
                </a:lnTo>
                <a:lnTo>
                  <a:pt x="275843" y="755904"/>
                </a:lnTo>
                <a:lnTo>
                  <a:pt x="272829" y="758952"/>
                </a:lnTo>
                <a:lnTo>
                  <a:pt x="236219" y="758952"/>
                </a:lnTo>
                <a:lnTo>
                  <a:pt x="227204" y="768096"/>
                </a:lnTo>
                <a:close/>
              </a:path>
              <a:path w="276225" h="894714">
                <a:moveTo>
                  <a:pt x="60659" y="780288"/>
                </a:moveTo>
                <a:lnTo>
                  <a:pt x="30480" y="780288"/>
                </a:lnTo>
                <a:lnTo>
                  <a:pt x="39624" y="758952"/>
                </a:lnTo>
                <a:lnTo>
                  <a:pt x="60659" y="780288"/>
                </a:lnTo>
                <a:close/>
              </a:path>
              <a:path w="276225" h="894714">
                <a:moveTo>
                  <a:pt x="96012" y="780288"/>
                </a:moveTo>
                <a:lnTo>
                  <a:pt x="60659" y="780288"/>
                </a:lnTo>
                <a:lnTo>
                  <a:pt x="39624" y="758952"/>
                </a:lnTo>
                <a:lnTo>
                  <a:pt x="71628" y="758952"/>
                </a:lnTo>
                <a:lnTo>
                  <a:pt x="71628" y="768096"/>
                </a:lnTo>
                <a:lnTo>
                  <a:pt x="96012" y="768096"/>
                </a:lnTo>
                <a:lnTo>
                  <a:pt x="96012" y="780288"/>
                </a:lnTo>
                <a:close/>
              </a:path>
              <a:path w="276225" h="894714">
                <a:moveTo>
                  <a:pt x="165814" y="867156"/>
                </a:moveTo>
                <a:lnTo>
                  <a:pt x="146304" y="867156"/>
                </a:lnTo>
                <a:lnTo>
                  <a:pt x="137921" y="858654"/>
                </a:lnTo>
                <a:lnTo>
                  <a:pt x="236219" y="758952"/>
                </a:lnTo>
                <a:lnTo>
                  <a:pt x="245364" y="780288"/>
                </a:lnTo>
                <a:lnTo>
                  <a:pt x="251727" y="780288"/>
                </a:lnTo>
                <a:lnTo>
                  <a:pt x="165814" y="867156"/>
                </a:lnTo>
                <a:close/>
              </a:path>
              <a:path w="276225" h="894714">
                <a:moveTo>
                  <a:pt x="251727" y="780288"/>
                </a:moveTo>
                <a:lnTo>
                  <a:pt x="245364" y="780288"/>
                </a:lnTo>
                <a:lnTo>
                  <a:pt x="236219" y="758952"/>
                </a:lnTo>
                <a:lnTo>
                  <a:pt x="272829" y="758952"/>
                </a:lnTo>
                <a:lnTo>
                  <a:pt x="251727" y="780288"/>
                </a:lnTo>
                <a:close/>
              </a:path>
              <a:path w="276225" h="894714">
                <a:moveTo>
                  <a:pt x="146304" y="867156"/>
                </a:moveTo>
                <a:lnTo>
                  <a:pt x="129539" y="867156"/>
                </a:lnTo>
                <a:lnTo>
                  <a:pt x="137921" y="858654"/>
                </a:lnTo>
                <a:lnTo>
                  <a:pt x="146304" y="86715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992366" y="3147036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22832" y="4201667"/>
            <a:ext cx="3139440" cy="121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21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  <a:p>
            <a:pPr algn="ctr" marR="57785">
              <a:lnSpc>
                <a:spcPct val="100000"/>
              </a:lnSpc>
              <a:spcBef>
                <a:spcPts val="1150"/>
              </a:spcBef>
            </a:pPr>
            <a:r>
              <a:rPr dirty="0" sz="2400" spc="40"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08388" y="2891561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solidFill>
                  <a:srgbClr val="1F497C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07400" y="3042890"/>
            <a:ext cx="26987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5">
                <a:solidFill>
                  <a:srgbClr val="1F497C"/>
                </a:solidFill>
                <a:latin typeface="Times New Roman"/>
                <a:cs typeface="Times New Roman"/>
              </a:rPr>
              <a:t>C</a:t>
            </a:r>
            <a:r>
              <a:rPr dirty="0" sz="1300" spc="20">
                <a:solidFill>
                  <a:srgbClr val="1F497C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67221" y="1433512"/>
            <a:ext cx="4017645" cy="1746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1.BJT内部载流子的传输过程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ct val="100000"/>
              </a:lnSpc>
              <a:spcBef>
                <a:spcPts val="1275"/>
              </a:spcBef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231775" marR="1235075">
              <a:lnSpc>
                <a:spcPct val="100000"/>
              </a:lnSpc>
              <a:spcBef>
                <a:spcPts val="1850"/>
              </a:spcBef>
            </a:pPr>
            <a:r>
              <a:rPr dirty="0" sz="2000" spc="15">
                <a:latin typeface="宋体"/>
                <a:cs typeface="宋体"/>
              </a:rPr>
              <a:t>进入</a:t>
            </a:r>
            <a:r>
              <a:rPr dirty="0" sz="2000" spc="15">
                <a:latin typeface="Times New Roman"/>
                <a:cs typeface="Times New Roman"/>
              </a:rPr>
              <a:t>P</a:t>
            </a:r>
            <a:r>
              <a:rPr dirty="0" sz="2000" spc="15">
                <a:latin typeface="宋体"/>
                <a:cs typeface="宋体"/>
              </a:rPr>
              <a:t>区的电子少部 </a:t>
            </a:r>
            <a:r>
              <a:rPr dirty="0" sz="2000">
                <a:latin typeface="宋体"/>
                <a:cs typeface="宋体"/>
              </a:rPr>
              <a:t> 分与基</a:t>
            </a:r>
            <a:r>
              <a:rPr dirty="0" sz="2000" spc="-20">
                <a:latin typeface="宋体"/>
                <a:cs typeface="宋体"/>
              </a:rPr>
              <a:t>区</a:t>
            </a:r>
            <a:r>
              <a:rPr dirty="0" sz="2000">
                <a:latin typeface="宋体"/>
                <a:cs typeface="宋体"/>
              </a:rPr>
              <a:t>的空穴复合，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86884" y="3169500"/>
            <a:ext cx="216281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>
                <a:latin typeface="宋体"/>
                <a:cs typeface="宋体"/>
              </a:rPr>
              <a:t>形成电流</a:t>
            </a:r>
            <a:r>
              <a:rPr dirty="0" sz="2000" spc="20">
                <a:latin typeface="Times New Roman"/>
                <a:cs typeface="Times New Roman"/>
              </a:rPr>
              <a:t>I</a:t>
            </a:r>
            <a:r>
              <a:rPr dirty="0" baseline="-21367" sz="1950" spc="30">
                <a:latin typeface="Times New Roman"/>
                <a:cs typeface="Times New Roman"/>
              </a:rPr>
              <a:t>BN  </a:t>
            </a:r>
            <a:r>
              <a:rPr dirty="0" sz="2800" spc="-5">
                <a:latin typeface="宋体"/>
                <a:cs typeface="宋体"/>
              </a:rPr>
              <a:t>。</a:t>
            </a:r>
            <a:r>
              <a:rPr dirty="0" sz="2800" spc="-380">
                <a:latin typeface="宋体"/>
                <a:cs typeface="宋体"/>
              </a:rPr>
              <a:t> </a:t>
            </a:r>
            <a:r>
              <a:rPr dirty="0" baseline="-10416" sz="3600" spc="-7">
                <a:latin typeface="Times New Roman"/>
                <a:cs typeface="Times New Roman"/>
              </a:rPr>
              <a:t>B</a:t>
            </a:r>
            <a:endParaRPr baseline="-10416" sz="3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18259" y="4197096"/>
            <a:ext cx="3131819" cy="122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18259" y="4197096"/>
            <a:ext cx="3131820" cy="1221105"/>
          </a:xfrm>
          <a:custGeom>
            <a:avLst/>
            <a:gdLst/>
            <a:ahLst/>
            <a:cxnLst/>
            <a:rect l="l" t="t" r="r" b="b"/>
            <a:pathLst>
              <a:path w="3131820" h="1221104">
                <a:moveTo>
                  <a:pt x="3130296" y="1220724"/>
                </a:moveTo>
                <a:lnTo>
                  <a:pt x="1524" y="1220724"/>
                </a:lnTo>
                <a:lnTo>
                  <a:pt x="0" y="1217676"/>
                </a:lnTo>
                <a:lnTo>
                  <a:pt x="0" y="1524"/>
                </a:lnTo>
                <a:lnTo>
                  <a:pt x="1524" y="0"/>
                </a:lnTo>
                <a:lnTo>
                  <a:pt x="3130296" y="0"/>
                </a:lnTo>
                <a:lnTo>
                  <a:pt x="3131819" y="1524"/>
                </a:lnTo>
                <a:lnTo>
                  <a:pt x="3131819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10055"/>
                </a:lnTo>
                <a:lnTo>
                  <a:pt x="4572" y="1210055"/>
                </a:lnTo>
                <a:lnTo>
                  <a:pt x="9144" y="1214628"/>
                </a:lnTo>
                <a:lnTo>
                  <a:pt x="3131819" y="1214628"/>
                </a:lnTo>
                <a:lnTo>
                  <a:pt x="3131819" y="1217676"/>
                </a:lnTo>
                <a:lnTo>
                  <a:pt x="3130296" y="1220724"/>
                </a:lnTo>
                <a:close/>
              </a:path>
              <a:path w="3131820" h="122110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131820" h="1221104">
                <a:moveTo>
                  <a:pt x="3122675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122675" y="4572"/>
                </a:lnTo>
                <a:lnTo>
                  <a:pt x="3122675" y="9144"/>
                </a:lnTo>
                <a:close/>
              </a:path>
              <a:path w="3131820" h="1221104">
                <a:moveTo>
                  <a:pt x="3122675" y="1214628"/>
                </a:moveTo>
                <a:lnTo>
                  <a:pt x="3122675" y="4572"/>
                </a:lnTo>
                <a:lnTo>
                  <a:pt x="3127248" y="9144"/>
                </a:lnTo>
                <a:lnTo>
                  <a:pt x="3131819" y="9144"/>
                </a:lnTo>
                <a:lnTo>
                  <a:pt x="3131819" y="1210055"/>
                </a:lnTo>
                <a:lnTo>
                  <a:pt x="3127248" y="1210055"/>
                </a:lnTo>
                <a:lnTo>
                  <a:pt x="3122675" y="1214628"/>
                </a:lnTo>
                <a:close/>
              </a:path>
              <a:path w="3131820" h="1221104">
                <a:moveTo>
                  <a:pt x="3131819" y="9144"/>
                </a:moveTo>
                <a:lnTo>
                  <a:pt x="3127248" y="9144"/>
                </a:lnTo>
                <a:lnTo>
                  <a:pt x="3122675" y="4572"/>
                </a:lnTo>
                <a:lnTo>
                  <a:pt x="3131819" y="4572"/>
                </a:lnTo>
                <a:lnTo>
                  <a:pt x="3131819" y="9144"/>
                </a:lnTo>
                <a:close/>
              </a:path>
              <a:path w="3131820" h="1221104">
                <a:moveTo>
                  <a:pt x="9144" y="1214628"/>
                </a:moveTo>
                <a:lnTo>
                  <a:pt x="4572" y="1210055"/>
                </a:lnTo>
                <a:lnTo>
                  <a:pt x="9144" y="1210055"/>
                </a:lnTo>
                <a:lnTo>
                  <a:pt x="9144" y="1214628"/>
                </a:lnTo>
                <a:close/>
              </a:path>
              <a:path w="3131820" h="1221104">
                <a:moveTo>
                  <a:pt x="3122675" y="1214628"/>
                </a:moveTo>
                <a:lnTo>
                  <a:pt x="9144" y="1214628"/>
                </a:lnTo>
                <a:lnTo>
                  <a:pt x="9144" y="1210055"/>
                </a:lnTo>
                <a:lnTo>
                  <a:pt x="3122675" y="1210055"/>
                </a:lnTo>
                <a:lnTo>
                  <a:pt x="3122675" y="1214628"/>
                </a:lnTo>
                <a:close/>
              </a:path>
              <a:path w="3131820" h="1221104">
                <a:moveTo>
                  <a:pt x="3131819" y="1214628"/>
                </a:moveTo>
                <a:lnTo>
                  <a:pt x="3122675" y="1214628"/>
                </a:lnTo>
                <a:lnTo>
                  <a:pt x="3127248" y="1210055"/>
                </a:lnTo>
                <a:lnTo>
                  <a:pt x="3131819" y="1210055"/>
                </a:lnTo>
                <a:lnTo>
                  <a:pt x="3131819" y="121462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334275" y="4429732"/>
            <a:ext cx="25146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5">
                <a:latin typeface="Times New Roman"/>
                <a:cs typeface="Times New Roman"/>
              </a:rPr>
              <a:t>B</a:t>
            </a:r>
            <a:r>
              <a:rPr dirty="0" sz="1300" spc="9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01634" y="4278431"/>
            <a:ext cx="29654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0305" algn="l"/>
              </a:tabLst>
            </a:pPr>
            <a:r>
              <a:rPr dirty="0" sz="2000">
                <a:latin typeface="宋体"/>
                <a:cs typeface="宋体"/>
              </a:rPr>
              <a:t>放大：</a:t>
            </a:r>
            <a:r>
              <a:rPr dirty="0" sz="2000" spc="-110">
                <a:latin typeface="Times New Roman"/>
                <a:cs typeface="Times New Roman"/>
              </a:rPr>
              <a:t>V</a:t>
            </a:r>
            <a:r>
              <a:rPr dirty="0" sz="2000" spc="-110">
                <a:latin typeface="Times New Roman"/>
                <a:cs typeface="Times New Roman"/>
              </a:rPr>
              <a:t>	</a:t>
            </a:r>
            <a:r>
              <a:rPr dirty="0" sz="2000">
                <a:latin typeface="宋体"/>
                <a:cs typeface="宋体"/>
              </a:rPr>
              <a:t>的微小增量，导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01634" y="4659323"/>
            <a:ext cx="286956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5">
                <a:latin typeface="宋体"/>
                <a:cs typeface="宋体"/>
              </a:rPr>
              <a:t>致</a:t>
            </a:r>
            <a:r>
              <a:rPr dirty="0" sz="2000" spc="25">
                <a:latin typeface="Times New Roman"/>
                <a:cs typeface="Times New Roman"/>
              </a:rPr>
              <a:t>I</a:t>
            </a:r>
            <a:r>
              <a:rPr dirty="0" baseline="-21367" sz="1950" spc="37">
                <a:latin typeface="Times New Roman"/>
                <a:cs typeface="Times New Roman"/>
              </a:rPr>
              <a:t>B</a:t>
            </a:r>
            <a:r>
              <a:rPr dirty="0" sz="2000" spc="25">
                <a:latin typeface="宋体"/>
                <a:cs typeface="宋体"/>
              </a:rPr>
              <a:t>的较小增量，以及</a:t>
            </a:r>
            <a:r>
              <a:rPr dirty="0" sz="2000" spc="25">
                <a:latin typeface="Times New Roman"/>
                <a:cs typeface="Times New Roman"/>
              </a:rPr>
              <a:t>I</a:t>
            </a:r>
            <a:r>
              <a:rPr dirty="0" baseline="-21367" sz="1950" spc="37">
                <a:latin typeface="Times New Roman"/>
                <a:cs typeface="Times New Roman"/>
              </a:rPr>
              <a:t>CN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01634" y="5040340"/>
            <a:ext cx="231648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的等比例大幅增量！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98792" y="4663439"/>
            <a:ext cx="2395728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98792" y="4663439"/>
            <a:ext cx="2395855" cy="594360"/>
          </a:xfrm>
          <a:custGeom>
            <a:avLst/>
            <a:gdLst/>
            <a:ahLst/>
            <a:cxnLst/>
            <a:rect l="l" t="t" r="r" b="b"/>
            <a:pathLst>
              <a:path w="2395854" h="594360">
                <a:moveTo>
                  <a:pt x="2394204" y="594359"/>
                </a:moveTo>
                <a:lnTo>
                  <a:pt x="3048" y="594359"/>
                </a:lnTo>
                <a:lnTo>
                  <a:pt x="0" y="592835"/>
                </a:lnTo>
                <a:lnTo>
                  <a:pt x="0" y="1524"/>
                </a:lnTo>
                <a:lnTo>
                  <a:pt x="3048" y="0"/>
                </a:lnTo>
                <a:lnTo>
                  <a:pt x="2394204" y="0"/>
                </a:lnTo>
                <a:lnTo>
                  <a:pt x="2395728" y="1524"/>
                </a:lnTo>
                <a:lnTo>
                  <a:pt x="239572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585215"/>
                </a:lnTo>
                <a:lnTo>
                  <a:pt x="6096" y="585215"/>
                </a:lnTo>
                <a:lnTo>
                  <a:pt x="10668" y="589787"/>
                </a:lnTo>
                <a:lnTo>
                  <a:pt x="2395728" y="589787"/>
                </a:lnTo>
                <a:lnTo>
                  <a:pt x="2395728" y="592835"/>
                </a:lnTo>
                <a:lnTo>
                  <a:pt x="2394204" y="594359"/>
                </a:lnTo>
                <a:close/>
              </a:path>
              <a:path w="2395854" h="59436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2395854" h="594360">
                <a:moveTo>
                  <a:pt x="2386583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2386583" y="4572"/>
                </a:lnTo>
                <a:lnTo>
                  <a:pt x="2386583" y="9144"/>
                </a:lnTo>
                <a:close/>
              </a:path>
              <a:path w="2395854" h="594360">
                <a:moveTo>
                  <a:pt x="2386583" y="589787"/>
                </a:moveTo>
                <a:lnTo>
                  <a:pt x="2386583" y="4572"/>
                </a:lnTo>
                <a:lnTo>
                  <a:pt x="2391155" y="9144"/>
                </a:lnTo>
                <a:lnTo>
                  <a:pt x="2395728" y="9144"/>
                </a:lnTo>
                <a:lnTo>
                  <a:pt x="2395728" y="585215"/>
                </a:lnTo>
                <a:lnTo>
                  <a:pt x="2391155" y="585215"/>
                </a:lnTo>
                <a:lnTo>
                  <a:pt x="2386583" y="589787"/>
                </a:lnTo>
                <a:close/>
              </a:path>
              <a:path w="2395854" h="594360">
                <a:moveTo>
                  <a:pt x="2395728" y="9144"/>
                </a:moveTo>
                <a:lnTo>
                  <a:pt x="2391155" y="9144"/>
                </a:lnTo>
                <a:lnTo>
                  <a:pt x="2386583" y="4572"/>
                </a:lnTo>
                <a:lnTo>
                  <a:pt x="2395728" y="4572"/>
                </a:lnTo>
                <a:lnTo>
                  <a:pt x="2395728" y="9144"/>
                </a:lnTo>
                <a:close/>
              </a:path>
              <a:path w="2395854" h="594360">
                <a:moveTo>
                  <a:pt x="10668" y="589787"/>
                </a:moveTo>
                <a:lnTo>
                  <a:pt x="6096" y="585215"/>
                </a:lnTo>
                <a:lnTo>
                  <a:pt x="10668" y="585215"/>
                </a:lnTo>
                <a:lnTo>
                  <a:pt x="10668" y="589787"/>
                </a:lnTo>
                <a:close/>
              </a:path>
              <a:path w="2395854" h="594360">
                <a:moveTo>
                  <a:pt x="2386583" y="589787"/>
                </a:moveTo>
                <a:lnTo>
                  <a:pt x="10668" y="589787"/>
                </a:lnTo>
                <a:lnTo>
                  <a:pt x="10668" y="585215"/>
                </a:lnTo>
                <a:lnTo>
                  <a:pt x="2386583" y="585215"/>
                </a:lnTo>
                <a:lnTo>
                  <a:pt x="2386583" y="589787"/>
                </a:lnTo>
                <a:close/>
              </a:path>
              <a:path w="2395854" h="594360">
                <a:moveTo>
                  <a:pt x="2395728" y="589787"/>
                </a:moveTo>
                <a:lnTo>
                  <a:pt x="2386583" y="589787"/>
                </a:lnTo>
                <a:lnTo>
                  <a:pt x="2391155" y="585215"/>
                </a:lnTo>
                <a:lnTo>
                  <a:pt x="2395728" y="585215"/>
                </a:lnTo>
                <a:lnTo>
                  <a:pt x="2395728" y="58978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342103" y="4940844"/>
            <a:ext cx="470534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0"/>
              </a:lnSpc>
            </a:pPr>
            <a:r>
              <a:rPr dirty="0" sz="2100" spc="80">
                <a:latin typeface="Times New Roman"/>
                <a:cs typeface="Times New Roman"/>
              </a:rPr>
              <a:t>EN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  <p:sp>
        <p:nvSpPr>
          <p:cNvPr id="54" name="object 54"/>
          <p:cNvSpPr txBox="1"/>
          <p:nvPr/>
        </p:nvSpPr>
        <p:spPr>
          <a:xfrm>
            <a:off x="8279352" y="4940844"/>
            <a:ext cx="487045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0"/>
              </a:lnSpc>
            </a:pPr>
            <a:r>
              <a:rPr dirty="0" sz="2100" spc="85">
                <a:latin typeface="Times New Roman"/>
                <a:cs typeface="Times New Roman"/>
              </a:rPr>
              <a:t>CN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83685" y="4700609"/>
            <a:ext cx="19704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1566545" algn="l"/>
              </a:tabLst>
            </a:pPr>
            <a:r>
              <a:rPr dirty="0" sz="3200" spc="180">
                <a:latin typeface="Times New Roman"/>
                <a:cs typeface="Times New Roman"/>
              </a:rPr>
              <a:t>I	</a:t>
            </a:r>
            <a:r>
              <a:rPr dirty="0" sz="3200" spc="15">
                <a:latin typeface="Times New Roman"/>
                <a:cs typeface="Times New Roman"/>
              </a:rPr>
              <a:t>=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180">
                <a:latin typeface="Times New Roman"/>
                <a:cs typeface="Times New Roman"/>
              </a:rPr>
              <a:t>I	</a:t>
            </a:r>
            <a:r>
              <a:rPr dirty="0" sz="2800" spc="10">
                <a:latin typeface="Times New Roman"/>
                <a:cs typeface="Times New Roman"/>
              </a:rPr>
              <a:t>+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28252" y="5004272"/>
            <a:ext cx="26098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5">
                <a:latin typeface="Times New Roman"/>
                <a:cs typeface="Times New Roman"/>
              </a:rPr>
              <a:t>B</a:t>
            </a:r>
            <a:r>
              <a:rPr dirty="0" sz="1300" spc="2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75194" y="2665503"/>
            <a:ext cx="3181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0063" y="3103319"/>
            <a:ext cx="20955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8091" y="3636756"/>
            <a:ext cx="27749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905" y="3276590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2990" y="517697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1795" y="5650922"/>
            <a:ext cx="499109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9416" y="4614700"/>
            <a:ext cx="34099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8465" y="3726152"/>
            <a:ext cx="52070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5088" y="4116323"/>
            <a:ext cx="1371600" cy="833755"/>
          </a:xfrm>
          <a:custGeom>
            <a:avLst/>
            <a:gdLst/>
            <a:ahLst/>
            <a:cxnLst/>
            <a:rect l="l" t="t" r="r" b="b"/>
            <a:pathLst>
              <a:path w="1371600" h="833754">
                <a:moveTo>
                  <a:pt x="1371600" y="833627"/>
                </a:moveTo>
                <a:lnTo>
                  <a:pt x="0" y="83362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95527"/>
                </a:lnTo>
                <a:lnTo>
                  <a:pt x="19812" y="795527"/>
                </a:lnTo>
                <a:lnTo>
                  <a:pt x="38100" y="813815"/>
                </a:lnTo>
                <a:lnTo>
                  <a:pt x="1371600" y="813815"/>
                </a:lnTo>
                <a:lnTo>
                  <a:pt x="1371600" y="833627"/>
                </a:lnTo>
                <a:close/>
              </a:path>
              <a:path w="1371600" h="833754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83375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1333500" y="18287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95527"/>
                </a:lnTo>
                <a:lnTo>
                  <a:pt x="1353312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38100"/>
                </a:moveTo>
                <a:lnTo>
                  <a:pt x="1353312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833754">
                <a:moveTo>
                  <a:pt x="38100" y="813815"/>
                </a:moveTo>
                <a:lnTo>
                  <a:pt x="19812" y="795527"/>
                </a:lnTo>
                <a:lnTo>
                  <a:pt x="38100" y="795527"/>
                </a:lnTo>
                <a:lnTo>
                  <a:pt x="38100" y="813815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38100" y="813815"/>
                </a:lnTo>
                <a:lnTo>
                  <a:pt x="38100" y="795527"/>
                </a:lnTo>
                <a:lnTo>
                  <a:pt x="1333500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813815"/>
                </a:moveTo>
                <a:lnTo>
                  <a:pt x="1333500" y="813815"/>
                </a:lnTo>
                <a:lnTo>
                  <a:pt x="1353312" y="795527"/>
                </a:lnTo>
                <a:lnTo>
                  <a:pt x="1371600" y="795527"/>
                </a:lnTo>
                <a:lnTo>
                  <a:pt x="1371600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95088" y="2825495"/>
            <a:ext cx="1371600" cy="814069"/>
          </a:xfrm>
          <a:custGeom>
            <a:avLst/>
            <a:gdLst/>
            <a:ahLst/>
            <a:cxnLst/>
            <a:rect l="l" t="t" r="r" b="b"/>
            <a:pathLst>
              <a:path w="1371600" h="814070">
                <a:moveTo>
                  <a:pt x="1371600" y="813816"/>
                </a:moveTo>
                <a:lnTo>
                  <a:pt x="0" y="813816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75716"/>
                </a:lnTo>
                <a:lnTo>
                  <a:pt x="19812" y="775716"/>
                </a:lnTo>
                <a:lnTo>
                  <a:pt x="38100" y="795528"/>
                </a:lnTo>
                <a:lnTo>
                  <a:pt x="1371600" y="795528"/>
                </a:lnTo>
                <a:lnTo>
                  <a:pt x="1371600" y="813816"/>
                </a:lnTo>
                <a:close/>
              </a:path>
              <a:path w="1371600" h="814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71600" h="814070">
                <a:moveTo>
                  <a:pt x="13335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33500" y="18288"/>
                </a:lnTo>
                <a:lnTo>
                  <a:pt x="1333500" y="38100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1333500" y="18288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75716"/>
                </a:lnTo>
                <a:lnTo>
                  <a:pt x="1353312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38100"/>
                </a:moveTo>
                <a:lnTo>
                  <a:pt x="1353312" y="38100"/>
                </a:lnTo>
                <a:lnTo>
                  <a:pt x="1333500" y="18288"/>
                </a:lnTo>
                <a:lnTo>
                  <a:pt x="1371600" y="18288"/>
                </a:lnTo>
                <a:lnTo>
                  <a:pt x="1371600" y="38100"/>
                </a:lnTo>
                <a:close/>
              </a:path>
              <a:path w="1371600" h="814070">
                <a:moveTo>
                  <a:pt x="38100" y="795528"/>
                </a:moveTo>
                <a:lnTo>
                  <a:pt x="19812" y="775716"/>
                </a:lnTo>
                <a:lnTo>
                  <a:pt x="38100" y="775716"/>
                </a:lnTo>
                <a:lnTo>
                  <a:pt x="38100" y="795528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38100" y="795528"/>
                </a:lnTo>
                <a:lnTo>
                  <a:pt x="38100" y="775716"/>
                </a:lnTo>
                <a:lnTo>
                  <a:pt x="1333500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795528"/>
                </a:moveTo>
                <a:lnTo>
                  <a:pt x="1333500" y="795528"/>
                </a:lnTo>
                <a:lnTo>
                  <a:pt x="1353312" y="775716"/>
                </a:lnTo>
                <a:lnTo>
                  <a:pt x="1371600" y="775716"/>
                </a:lnTo>
                <a:lnTo>
                  <a:pt x="1371600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98135" y="3602735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4">
                <a:moveTo>
                  <a:pt x="1371600" y="551687"/>
                </a:moveTo>
                <a:lnTo>
                  <a:pt x="0" y="55168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8287" y="38100"/>
                </a:lnTo>
                <a:lnTo>
                  <a:pt x="38100" y="38100"/>
                </a:lnTo>
                <a:lnTo>
                  <a:pt x="38100" y="513587"/>
                </a:lnTo>
                <a:lnTo>
                  <a:pt x="18287" y="513587"/>
                </a:lnTo>
                <a:lnTo>
                  <a:pt x="38100" y="533399"/>
                </a:lnTo>
                <a:lnTo>
                  <a:pt x="1371600" y="533399"/>
                </a:lnTo>
                <a:lnTo>
                  <a:pt x="1371600" y="551687"/>
                </a:lnTo>
                <a:close/>
              </a:path>
              <a:path w="1371600" h="551814">
                <a:moveTo>
                  <a:pt x="38100" y="38100"/>
                </a:moveTo>
                <a:lnTo>
                  <a:pt x="18287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55181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1333500" y="18287"/>
                </a:lnTo>
                <a:lnTo>
                  <a:pt x="1351788" y="38100"/>
                </a:lnTo>
                <a:lnTo>
                  <a:pt x="1371600" y="38100"/>
                </a:lnTo>
                <a:lnTo>
                  <a:pt x="1371600" y="513587"/>
                </a:lnTo>
                <a:lnTo>
                  <a:pt x="1351788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38100"/>
                </a:moveTo>
                <a:lnTo>
                  <a:pt x="1351788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551814">
                <a:moveTo>
                  <a:pt x="38100" y="533399"/>
                </a:moveTo>
                <a:lnTo>
                  <a:pt x="18287" y="513587"/>
                </a:lnTo>
                <a:lnTo>
                  <a:pt x="38100" y="513587"/>
                </a:lnTo>
                <a:lnTo>
                  <a:pt x="38100" y="533399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38100" y="533399"/>
                </a:lnTo>
                <a:lnTo>
                  <a:pt x="38100" y="513587"/>
                </a:lnTo>
                <a:lnTo>
                  <a:pt x="1333500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533399"/>
                </a:moveTo>
                <a:lnTo>
                  <a:pt x="1333500" y="533399"/>
                </a:lnTo>
                <a:lnTo>
                  <a:pt x="1351788" y="513587"/>
                </a:lnTo>
                <a:lnTo>
                  <a:pt x="1371600" y="513587"/>
                </a:lnTo>
                <a:lnTo>
                  <a:pt x="137160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81650" y="4949952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81650" y="2226563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38244" y="394030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4323" y="6364223"/>
            <a:ext cx="4493260" cy="52069"/>
          </a:xfrm>
          <a:custGeom>
            <a:avLst/>
            <a:gdLst/>
            <a:ahLst/>
            <a:cxnLst/>
            <a:rect l="l" t="t" r="r" b="b"/>
            <a:pathLst>
              <a:path w="4493259" h="52070">
                <a:moveTo>
                  <a:pt x="4492752" y="51816"/>
                </a:moveTo>
                <a:lnTo>
                  <a:pt x="0" y="38100"/>
                </a:lnTo>
                <a:lnTo>
                  <a:pt x="0" y="0"/>
                </a:lnTo>
                <a:lnTo>
                  <a:pt x="4492752" y="13716"/>
                </a:lnTo>
                <a:lnTo>
                  <a:pt x="449275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34283" y="5694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86683" y="58849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48990" y="506577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48990" y="588568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36975" y="4503420"/>
            <a:ext cx="238125" cy="591820"/>
          </a:xfrm>
          <a:custGeom>
            <a:avLst/>
            <a:gdLst/>
            <a:ahLst/>
            <a:cxnLst/>
            <a:rect l="l" t="t" r="r" b="b"/>
            <a:pathLst>
              <a:path w="238125" h="591820">
                <a:moveTo>
                  <a:pt x="237743" y="591312"/>
                </a:moveTo>
                <a:lnTo>
                  <a:pt x="0" y="591312"/>
                </a:lnTo>
                <a:lnTo>
                  <a:pt x="0" y="0"/>
                </a:lnTo>
                <a:lnTo>
                  <a:pt x="237743" y="0"/>
                </a:lnTo>
                <a:lnTo>
                  <a:pt x="2377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3212"/>
                </a:lnTo>
                <a:lnTo>
                  <a:pt x="19812" y="553212"/>
                </a:lnTo>
                <a:lnTo>
                  <a:pt x="38100" y="571500"/>
                </a:lnTo>
                <a:lnTo>
                  <a:pt x="237743" y="571500"/>
                </a:lnTo>
                <a:lnTo>
                  <a:pt x="237743" y="591312"/>
                </a:lnTo>
                <a:close/>
              </a:path>
              <a:path w="238125" h="5918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38125" h="591820">
                <a:moveTo>
                  <a:pt x="1996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99643" y="19812"/>
                </a:lnTo>
                <a:lnTo>
                  <a:pt x="199643" y="381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199643" y="19812"/>
                </a:lnTo>
                <a:lnTo>
                  <a:pt x="219456" y="38100"/>
                </a:lnTo>
                <a:lnTo>
                  <a:pt x="237743" y="38100"/>
                </a:lnTo>
                <a:lnTo>
                  <a:pt x="237743" y="553212"/>
                </a:lnTo>
                <a:lnTo>
                  <a:pt x="219456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38100"/>
                </a:moveTo>
                <a:lnTo>
                  <a:pt x="219456" y="38100"/>
                </a:lnTo>
                <a:lnTo>
                  <a:pt x="199643" y="19812"/>
                </a:lnTo>
                <a:lnTo>
                  <a:pt x="237743" y="19812"/>
                </a:lnTo>
                <a:lnTo>
                  <a:pt x="237743" y="38100"/>
                </a:lnTo>
                <a:close/>
              </a:path>
              <a:path w="238125" h="591820">
                <a:moveTo>
                  <a:pt x="38100" y="571500"/>
                </a:moveTo>
                <a:lnTo>
                  <a:pt x="19812" y="553212"/>
                </a:lnTo>
                <a:lnTo>
                  <a:pt x="38100" y="553212"/>
                </a:lnTo>
                <a:lnTo>
                  <a:pt x="38100" y="5715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38100" y="571500"/>
                </a:lnTo>
                <a:lnTo>
                  <a:pt x="38100" y="553212"/>
                </a:lnTo>
                <a:lnTo>
                  <a:pt x="199643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571500"/>
                </a:moveTo>
                <a:lnTo>
                  <a:pt x="199643" y="571500"/>
                </a:lnTo>
                <a:lnTo>
                  <a:pt x="219456" y="553212"/>
                </a:lnTo>
                <a:lnTo>
                  <a:pt x="237743" y="553212"/>
                </a:lnTo>
                <a:lnTo>
                  <a:pt x="237743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61182" y="39425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54323" y="3941826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77839" y="2236470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07223" y="362788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59623" y="381838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07223" y="3989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79435" y="417957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21930" y="318516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40217" y="4171188"/>
            <a:ext cx="0" cy="2257425"/>
          </a:xfrm>
          <a:custGeom>
            <a:avLst/>
            <a:gdLst/>
            <a:ahLst/>
            <a:cxnLst/>
            <a:rect l="l" t="t" r="r" b="b"/>
            <a:pathLst>
              <a:path w="0" h="2257425">
                <a:moveTo>
                  <a:pt x="0" y="0"/>
                </a:moveTo>
                <a:lnTo>
                  <a:pt x="0" y="22570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92451" y="1272539"/>
            <a:ext cx="6118860" cy="360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86221" y="5558028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251225" y="4226037"/>
            <a:ext cx="32639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142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8964" y="4246339"/>
            <a:ext cx="643890" cy="781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</a:pPr>
            <a:r>
              <a:rPr dirty="0" baseline="-16666" sz="3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++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↓I</a:t>
            </a:r>
            <a:r>
              <a:rPr dirty="0" baseline="-20833" sz="2400" spc="75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2366" y="3147036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2366" y="4194039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8388" y="2891561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solidFill>
                  <a:srgbClr val="1F497C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7400" y="3042890"/>
            <a:ext cx="26987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5">
                <a:solidFill>
                  <a:srgbClr val="1F497C"/>
                </a:solidFill>
                <a:latin typeface="Times New Roman"/>
                <a:cs typeface="Times New Roman"/>
              </a:rPr>
              <a:t>C</a:t>
            </a:r>
            <a:r>
              <a:rPr dirty="0" sz="1300" spc="20">
                <a:solidFill>
                  <a:srgbClr val="1F497C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7221" y="1433512"/>
            <a:ext cx="4017645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1.BJT内部载流子的传输过程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835"/>
              </a:lnSpc>
              <a:spcBef>
                <a:spcPts val="1275"/>
              </a:spcBef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76926" y="3120097"/>
            <a:ext cx="49149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157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dirty="0" sz="1300" spc="85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dirty="0" sz="1300" spc="25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dirty="0" sz="1300" spc="95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6719" y="1363021"/>
            <a:ext cx="2316480" cy="657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集电结反偏，有少子  </a:t>
            </a:r>
            <a:r>
              <a:rPr dirty="0" sz="2000" spc="30">
                <a:latin typeface="宋体"/>
                <a:cs typeface="宋体"/>
              </a:rPr>
              <a:t>形成的反向电流</a:t>
            </a:r>
            <a:r>
              <a:rPr dirty="0" sz="2000" spc="30">
                <a:latin typeface="Times New Roman"/>
                <a:cs typeface="Times New Roman"/>
              </a:rPr>
              <a:t>I</a:t>
            </a:r>
            <a:r>
              <a:rPr dirty="0" baseline="-21367" sz="1950" spc="44">
                <a:latin typeface="Times New Roman"/>
                <a:cs typeface="Times New Roman"/>
              </a:rPr>
              <a:t>CBO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8230" y="2806186"/>
            <a:ext cx="155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基区空</a:t>
            </a:r>
            <a:r>
              <a:rPr dirty="0" sz="2000" spc="-20">
                <a:latin typeface="宋体"/>
                <a:cs typeface="宋体"/>
              </a:rPr>
              <a:t>穴</a:t>
            </a:r>
            <a:r>
              <a:rPr dirty="0" sz="2000">
                <a:latin typeface="宋体"/>
                <a:cs typeface="宋体"/>
              </a:rPr>
              <a:t>向发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38230" y="3111024"/>
            <a:ext cx="155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射区的</a:t>
            </a:r>
            <a:r>
              <a:rPr dirty="0" sz="2000" spc="-20">
                <a:latin typeface="宋体"/>
                <a:cs typeface="宋体"/>
              </a:rPr>
              <a:t>扩</a:t>
            </a:r>
            <a:r>
              <a:rPr dirty="0" sz="2000">
                <a:latin typeface="宋体"/>
                <a:cs typeface="宋体"/>
              </a:rPr>
              <a:t>散形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38230" y="3417353"/>
            <a:ext cx="85026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成</a:t>
            </a:r>
            <a:r>
              <a:rPr dirty="0" sz="2000" spc="110">
                <a:latin typeface="Times New Roman"/>
                <a:cs typeface="Times New Roman"/>
              </a:rPr>
              <a:t>I</a:t>
            </a:r>
            <a:r>
              <a:rPr dirty="0" baseline="-21367" sz="1950" spc="142">
                <a:latin typeface="Times New Roman"/>
                <a:cs typeface="Times New Roman"/>
              </a:rPr>
              <a:t>E</a:t>
            </a:r>
            <a:r>
              <a:rPr dirty="0" baseline="-21367" sz="1950" spc="120">
                <a:latin typeface="Times New Roman"/>
                <a:cs typeface="Times New Roman"/>
              </a:rPr>
              <a:t>P</a:t>
            </a:r>
            <a:r>
              <a:rPr dirty="0" sz="200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67708" y="4305325"/>
            <a:ext cx="1149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56093" y="4437894"/>
            <a:ext cx="22097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00" spc="6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37447" y="4931664"/>
            <a:ext cx="1073150" cy="923925"/>
          </a:xfrm>
          <a:custGeom>
            <a:avLst/>
            <a:gdLst/>
            <a:ahLst/>
            <a:cxnLst/>
            <a:rect l="l" t="t" r="r" b="b"/>
            <a:pathLst>
              <a:path w="1073150" h="923925">
                <a:moveTo>
                  <a:pt x="0" y="0"/>
                </a:moveTo>
                <a:lnTo>
                  <a:pt x="1072896" y="0"/>
                </a:lnTo>
                <a:lnTo>
                  <a:pt x="1072896" y="923543"/>
                </a:lnTo>
                <a:lnTo>
                  <a:pt x="0" y="923543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07780" y="5139182"/>
            <a:ext cx="271271" cy="487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5194" y="2665503"/>
            <a:ext cx="3181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0063" y="3103319"/>
            <a:ext cx="20955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8091" y="3636756"/>
            <a:ext cx="277495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165">
                <a:solidFill>
                  <a:srgbClr val="BF504D"/>
                </a:solidFill>
                <a:latin typeface="Times New Roman"/>
                <a:cs typeface="Times New Roman"/>
              </a:rPr>
              <a:t>P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905" y="3276590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2990" y="517697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3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1795" y="5650922"/>
            <a:ext cx="499109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9416" y="4614700"/>
            <a:ext cx="34099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8465" y="3726152"/>
            <a:ext cx="520700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5088" y="4116323"/>
            <a:ext cx="1371600" cy="833755"/>
          </a:xfrm>
          <a:custGeom>
            <a:avLst/>
            <a:gdLst/>
            <a:ahLst/>
            <a:cxnLst/>
            <a:rect l="l" t="t" r="r" b="b"/>
            <a:pathLst>
              <a:path w="1371600" h="833754">
                <a:moveTo>
                  <a:pt x="1371600" y="833627"/>
                </a:moveTo>
                <a:lnTo>
                  <a:pt x="0" y="83362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95527"/>
                </a:lnTo>
                <a:lnTo>
                  <a:pt x="19812" y="795527"/>
                </a:lnTo>
                <a:lnTo>
                  <a:pt x="38100" y="813815"/>
                </a:lnTo>
                <a:lnTo>
                  <a:pt x="1371600" y="813815"/>
                </a:lnTo>
                <a:lnTo>
                  <a:pt x="1371600" y="833627"/>
                </a:lnTo>
                <a:close/>
              </a:path>
              <a:path w="1371600" h="833754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83375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1333500" y="18287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95527"/>
                </a:lnTo>
                <a:lnTo>
                  <a:pt x="1353312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38100"/>
                </a:moveTo>
                <a:lnTo>
                  <a:pt x="1353312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833754">
                <a:moveTo>
                  <a:pt x="38100" y="813815"/>
                </a:moveTo>
                <a:lnTo>
                  <a:pt x="19812" y="795527"/>
                </a:lnTo>
                <a:lnTo>
                  <a:pt x="38100" y="795527"/>
                </a:lnTo>
                <a:lnTo>
                  <a:pt x="38100" y="813815"/>
                </a:lnTo>
                <a:close/>
              </a:path>
              <a:path w="1371600" h="833754">
                <a:moveTo>
                  <a:pt x="1333500" y="813815"/>
                </a:moveTo>
                <a:lnTo>
                  <a:pt x="38100" y="813815"/>
                </a:lnTo>
                <a:lnTo>
                  <a:pt x="38100" y="795527"/>
                </a:lnTo>
                <a:lnTo>
                  <a:pt x="1333500" y="795527"/>
                </a:lnTo>
                <a:lnTo>
                  <a:pt x="1333500" y="813815"/>
                </a:lnTo>
                <a:close/>
              </a:path>
              <a:path w="1371600" h="833754">
                <a:moveTo>
                  <a:pt x="1371600" y="813815"/>
                </a:moveTo>
                <a:lnTo>
                  <a:pt x="1333500" y="813815"/>
                </a:lnTo>
                <a:lnTo>
                  <a:pt x="1353312" y="795527"/>
                </a:lnTo>
                <a:lnTo>
                  <a:pt x="1371600" y="795527"/>
                </a:lnTo>
                <a:lnTo>
                  <a:pt x="1371600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5088" y="2825495"/>
            <a:ext cx="1371600" cy="814069"/>
          </a:xfrm>
          <a:custGeom>
            <a:avLst/>
            <a:gdLst/>
            <a:ahLst/>
            <a:cxnLst/>
            <a:rect l="l" t="t" r="r" b="b"/>
            <a:pathLst>
              <a:path w="1371600" h="814070">
                <a:moveTo>
                  <a:pt x="1371600" y="813816"/>
                </a:moveTo>
                <a:lnTo>
                  <a:pt x="0" y="813816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75716"/>
                </a:lnTo>
                <a:lnTo>
                  <a:pt x="19812" y="775716"/>
                </a:lnTo>
                <a:lnTo>
                  <a:pt x="38100" y="795528"/>
                </a:lnTo>
                <a:lnTo>
                  <a:pt x="1371600" y="795528"/>
                </a:lnTo>
                <a:lnTo>
                  <a:pt x="1371600" y="813816"/>
                </a:lnTo>
                <a:close/>
              </a:path>
              <a:path w="1371600" h="814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371600" h="814070">
                <a:moveTo>
                  <a:pt x="13335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33500" y="18288"/>
                </a:lnTo>
                <a:lnTo>
                  <a:pt x="1333500" y="38100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1333500" y="18288"/>
                </a:lnTo>
                <a:lnTo>
                  <a:pt x="1353312" y="38100"/>
                </a:lnTo>
                <a:lnTo>
                  <a:pt x="1371600" y="38100"/>
                </a:lnTo>
                <a:lnTo>
                  <a:pt x="1371600" y="775716"/>
                </a:lnTo>
                <a:lnTo>
                  <a:pt x="1353312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38100"/>
                </a:moveTo>
                <a:lnTo>
                  <a:pt x="1353312" y="38100"/>
                </a:lnTo>
                <a:lnTo>
                  <a:pt x="1333500" y="18288"/>
                </a:lnTo>
                <a:lnTo>
                  <a:pt x="1371600" y="18288"/>
                </a:lnTo>
                <a:lnTo>
                  <a:pt x="1371600" y="38100"/>
                </a:lnTo>
                <a:close/>
              </a:path>
              <a:path w="1371600" h="814070">
                <a:moveTo>
                  <a:pt x="38100" y="795528"/>
                </a:moveTo>
                <a:lnTo>
                  <a:pt x="19812" y="775716"/>
                </a:lnTo>
                <a:lnTo>
                  <a:pt x="38100" y="775716"/>
                </a:lnTo>
                <a:lnTo>
                  <a:pt x="38100" y="795528"/>
                </a:lnTo>
                <a:close/>
              </a:path>
              <a:path w="1371600" h="814070">
                <a:moveTo>
                  <a:pt x="1333500" y="795528"/>
                </a:moveTo>
                <a:lnTo>
                  <a:pt x="38100" y="795528"/>
                </a:lnTo>
                <a:lnTo>
                  <a:pt x="38100" y="775716"/>
                </a:lnTo>
                <a:lnTo>
                  <a:pt x="1333500" y="775716"/>
                </a:lnTo>
                <a:lnTo>
                  <a:pt x="1333500" y="795528"/>
                </a:lnTo>
                <a:close/>
              </a:path>
              <a:path w="1371600" h="814070">
                <a:moveTo>
                  <a:pt x="1371600" y="795528"/>
                </a:moveTo>
                <a:lnTo>
                  <a:pt x="1333500" y="795528"/>
                </a:lnTo>
                <a:lnTo>
                  <a:pt x="1353312" y="775716"/>
                </a:lnTo>
                <a:lnTo>
                  <a:pt x="1371600" y="775716"/>
                </a:lnTo>
                <a:lnTo>
                  <a:pt x="1371600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98135" y="3602735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4">
                <a:moveTo>
                  <a:pt x="1371600" y="551687"/>
                </a:moveTo>
                <a:lnTo>
                  <a:pt x="0" y="551687"/>
                </a:lnTo>
                <a:lnTo>
                  <a:pt x="0" y="0"/>
                </a:lnTo>
                <a:lnTo>
                  <a:pt x="1371600" y="0"/>
                </a:lnTo>
                <a:lnTo>
                  <a:pt x="1371600" y="18287"/>
                </a:lnTo>
                <a:lnTo>
                  <a:pt x="38100" y="18287"/>
                </a:lnTo>
                <a:lnTo>
                  <a:pt x="18287" y="38100"/>
                </a:lnTo>
                <a:lnTo>
                  <a:pt x="38100" y="38100"/>
                </a:lnTo>
                <a:lnTo>
                  <a:pt x="38100" y="513587"/>
                </a:lnTo>
                <a:lnTo>
                  <a:pt x="18287" y="513587"/>
                </a:lnTo>
                <a:lnTo>
                  <a:pt x="38100" y="533399"/>
                </a:lnTo>
                <a:lnTo>
                  <a:pt x="1371600" y="533399"/>
                </a:lnTo>
                <a:lnTo>
                  <a:pt x="1371600" y="551687"/>
                </a:lnTo>
                <a:close/>
              </a:path>
              <a:path w="1371600" h="551814">
                <a:moveTo>
                  <a:pt x="38100" y="38100"/>
                </a:moveTo>
                <a:lnTo>
                  <a:pt x="18287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371600" h="551814">
                <a:moveTo>
                  <a:pt x="1333500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33500" y="18287"/>
                </a:lnTo>
                <a:lnTo>
                  <a:pt x="1333500" y="38100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1333500" y="18287"/>
                </a:lnTo>
                <a:lnTo>
                  <a:pt x="1351788" y="38100"/>
                </a:lnTo>
                <a:lnTo>
                  <a:pt x="1371600" y="38100"/>
                </a:lnTo>
                <a:lnTo>
                  <a:pt x="1371600" y="513587"/>
                </a:lnTo>
                <a:lnTo>
                  <a:pt x="1351788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38100"/>
                </a:moveTo>
                <a:lnTo>
                  <a:pt x="1351788" y="38100"/>
                </a:lnTo>
                <a:lnTo>
                  <a:pt x="1333500" y="18287"/>
                </a:lnTo>
                <a:lnTo>
                  <a:pt x="1371600" y="18287"/>
                </a:lnTo>
                <a:lnTo>
                  <a:pt x="1371600" y="38100"/>
                </a:lnTo>
                <a:close/>
              </a:path>
              <a:path w="1371600" h="551814">
                <a:moveTo>
                  <a:pt x="38100" y="533399"/>
                </a:moveTo>
                <a:lnTo>
                  <a:pt x="18287" y="513587"/>
                </a:lnTo>
                <a:lnTo>
                  <a:pt x="38100" y="513587"/>
                </a:lnTo>
                <a:lnTo>
                  <a:pt x="38100" y="533399"/>
                </a:lnTo>
                <a:close/>
              </a:path>
              <a:path w="1371600" h="551814">
                <a:moveTo>
                  <a:pt x="1333500" y="533399"/>
                </a:moveTo>
                <a:lnTo>
                  <a:pt x="38100" y="533399"/>
                </a:lnTo>
                <a:lnTo>
                  <a:pt x="38100" y="513587"/>
                </a:lnTo>
                <a:lnTo>
                  <a:pt x="1333500" y="513587"/>
                </a:lnTo>
                <a:lnTo>
                  <a:pt x="1333500" y="533399"/>
                </a:lnTo>
                <a:close/>
              </a:path>
              <a:path w="1371600" h="551814">
                <a:moveTo>
                  <a:pt x="1371600" y="533399"/>
                </a:moveTo>
                <a:lnTo>
                  <a:pt x="1333500" y="533399"/>
                </a:lnTo>
                <a:lnTo>
                  <a:pt x="1351788" y="513587"/>
                </a:lnTo>
                <a:lnTo>
                  <a:pt x="1371600" y="513587"/>
                </a:lnTo>
                <a:lnTo>
                  <a:pt x="137160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81650" y="4949952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81650" y="2226563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8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38244" y="394030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4323" y="6364223"/>
            <a:ext cx="4493260" cy="52069"/>
          </a:xfrm>
          <a:custGeom>
            <a:avLst/>
            <a:gdLst/>
            <a:ahLst/>
            <a:cxnLst/>
            <a:rect l="l" t="t" r="r" b="b"/>
            <a:pathLst>
              <a:path w="4493259" h="52070">
                <a:moveTo>
                  <a:pt x="4492752" y="51816"/>
                </a:moveTo>
                <a:lnTo>
                  <a:pt x="0" y="38100"/>
                </a:lnTo>
                <a:lnTo>
                  <a:pt x="0" y="0"/>
                </a:lnTo>
                <a:lnTo>
                  <a:pt x="4492752" y="13716"/>
                </a:lnTo>
                <a:lnTo>
                  <a:pt x="449275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34283" y="5694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6683" y="58849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48990" y="506577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48990" y="588568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975" y="4503420"/>
            <a:ext cx="238125" cy="591820"/>
          </a:xfrm>
          <a:custGeom>
            <a:avLst/>
            <a:gdLst/>
            <a:ahLst/>
            <a:cxnLst/>
            <a:rect l="l" t="t" r="r" b="b"/>
            <a:pathLst>
              <a:path w="238125" h="591820">
                <a:moveTo>
                  <a:pt x="237743" y="591312"/>
                </a:moveTo>
                <a:lnTo>
                  <a:pt x="0" y="591312"/>
                </a:lnTo>
                <a:lnTo>
                  <a:pt x="0" y="0"/>
                </a:lnTo>
                <a:lnTo>
                  <a:pt x="237743" y="0"/>
                </a:lnTo>
                <a:lnTo>
                  <a:pt x="2377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3212"/>
                </a:lnTo>
                <a:lnTo>
                  <a:pt x="19812" y="553212"/>
                </a:lnTo>
                <a:lnTo>
                  <a:pt x="38100" y="571500"/>
                </a:lnTo>
                <a:lnTo>
                  <a:pt x="237743" y="571500"/>
                </a:lnTo>
                <a:lnTo>
                  <a:pt x="237743" y="591312"/>
                </a:lnTo>
                <a:close/>
              </a:path>
              <a:path w="238125" h="5918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38125" h="591820">
                <a:moveTo>
                  <a:pt x="199643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99643" y="19812"/>
                </a:lnTo>
                <a:lnTo>
                  <a:pt x="199643" y="381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199643" y="19812"/>
                </a:lnTo>
                <a:lnTo>
                  <a:pt x="219456" y="38100"/>
                </a:lnTo>
                <a:lnTo>
                  <a:pt x="237743" y="38100"/>
                </a:lnTo>
                <a:lnTo>
                  <a:pt x="237743" y="553212"/>
                </a:lnTo>
                <a:lnTo>
                  <a:pt x="219456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38100"/>
                </a:moveTo>
                <a:lnTo>
                  <a:pt x="219456" y="38100"/>
                </a:lnTo>
                <a:lnTo>
                  <a:pt x="199643" y="19812"/>
                </a:lnTo>
                <a:lnTo>
                  <a:pt x="237743" y="19812"/>
                </a:lnTo>
                <a:lnTo>
                  <a:pt x="237743" y="38100"/>
                </a:lnTo>
                <a:close/>
              </a:path>
              <a:path w="238125" h="591820">
                <a:moveTo>
                  <a:pt x="38100" y="571500"/>
                </a:moveTo>
                <a:lnTo>
                  <a:pt x="19812" y="553212"/>
                </a:lnTo>
                <a:lnTo>
                  <a:pt x="38100" y="553212"/>
                </a:lnTo>
                <a:lnTo>
                  <a:pt x="38100" y="571500"/>
                </a:lnTo>
                <a:close/>
              </a:path>
              <a:path w="238125" h="591820">
                <a:moveTo>
                  <a:pt x="199643" y="571500"/>
                </a:moveTo>
                <a:lnTo>
                  <a:pt x="38100" y="571500"/>
                </a:lnTo>
                <a:lnTo>
                  <a:pt x="38100" y="553212"/>
                </a:lnTo>
                <a:lnTo>
                  <a:pt x="199643" y="553212"/>
                </a:lnTo>
                <a:lnTo>
                  <a:pt x="199643" y="571500"/>
                </a:lnTo>
                <a:close/>
              </a:path>
              <a:path w="238125" h="591820">
                <a:moveTo>
                  <a:pt x="237743" y="571500"/>
                </a:moveTo>
                <a:lnTo>
                  <a:pt x="199643" y="571500"/>
                </a:lnTo>
                <a:lnTo>
                  <a:pt x="219456" y="553212"/>
                </a:lnTo>
                <a:lnTo>
                  <a:pt x="237743" y="553212"/>
                </a:lnTo>
                <a:lnTo>
                  <a:pt x="237743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61182" y="394258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54323" y="3941826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77839" y="2236470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07223" y="362788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59623" y="381838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07223" y="3989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79435" y="417957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21930" y="3185160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40217" y="4171188"/>
            <a:ext cx="0" cy="2257425"/>
          </a:xfrm>
          <a:custGeom>
            <a:avLst/>
            <a:gdLst/>
            <a:ahLst/>
            <a:cxnLst/>
            <a:rect l="l" t="t" r="r" b="b"/>
            <a:pathLst>
              <a:path w="0" h="2257425">
                <a:moveTo>
                  <a:pt x="0" y="0"/>
                </a:moveTo>
                <a:lnTo>
                  <a:pt x="0" y="22570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21930" y="2246376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80">
                <a:moveTo>
                  <a:pt x="0" y="0"/>
                </a:moveTo>
                <a:lnTo>
                  <a:pt x="0" y="3855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22107" y="2631948"/>
            <a:ext cx="200025" cy="553720"/>
          </a:xfrm>
          <a:custGeom>
            <a:avLst/>
            <a:gdLst/>
            <a:ahLst/>
            <a:cxnLst/>
            <a:rect l="l" t="t" r="r" b="b"/>
            <a:pathLst>
              <a:path w="200025" h="553719">
                <a:moveTo>
                  <a:pt x="0" y="0"/>
                </a:moveTo>
                <a:lnTo>
                  <a:pt x="199644" y="0"/>
                </a:lnTo>
                <a:lnTo>
                  <a:pt x="199644" y="553211"/>
                </a:lnTo>
                <a:lnTo>
                  <a:pt x="0" y="5532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02296" y="2613660"/>
            <a:ext cx="239395" cy="589915"/>
          </a:xfrm>
          <a:custGeom>
            <a:avLst/>
            <a:gdLst/>
            <a:ahLst/>
            <a:cxnLst/>
            <a:rect l="l" t="t" r="r" b="b"/>
            <a:pathLst>
              <a:path w="239395" h="589914">
                <a:moveTo>
                  <a:pt x="239268" y="589787"/>
                </a:moveTo>
                <a:lnTo>
                  <a:pt x="0" y="589787"/>
                </a:lnTo>
                <a:lnTo>
                  <a:pt x="0" y="0"/>
                </a:lnTo>
                <a:lnTo>
                  <a:pt x="239268" y="0"/>
                </a:lnTo>
                <a:lnTo>
                  <a:pt x="239268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51687"/>
                </a:lnTo>
                <a:lnTo>
                  <a:pt x="19812" y="551687"/>
                </a:lnTo>
                <a:lnTo>
                  <a:pt x="38100" y="571500"/>
                </a:lnTo>
                <a:lnTo>
                  <a:pt x="239268" y="571500"/>
                </a:lnTo>
                <a:lnTo>
                  <a:pt x="239268" y="589787"/>
                </a:lnTo>
                <a:close/>
              </a:path>
              <a:path w="239395" h="58991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39395" h="589914">
                <a:moveTo>
                  <a:pt x="20116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01168" y="18288"/>
                </a:lnTo>
                <a:lnTo>
                  <a:pt x="201168" y="38100"/>
                </a:lnTo>
                <a:close/>
              </a:path>
              <a:path w="239395" h="589914">
                <a:moveTo>
                  <a:pt x="201168" y="571500"/>
                </a:moveTo>
                <a:lnTo>
                  <a:pt x="201168" y="18288"/>
                </a:lnTo>
                <a:lnTo>
                  <a:pt x="219456" y="38100"/>
                </a:lnTo>
                <a:lnTo>
                  <a:pt x="239268" y="38100"/>
                </a:lnTo>
                <a:lnTo>
                  <a:pt x="239268" y="551687"/>
                </a:lnTo>
                <a:lnTo>
                  <a:pt x="219456" y="551687"/>
                </a:lnTo>
                <a:lnTo>
                  <a:pt x="201168" y="571500"/>
                </a:lnTo>
                <a:close/>
              </a:path>
              <a:path w="239395" h="589914">
                <a:moveTo>
                  <a:pt x="239268" y="38100"/>
                </a:moveTo>
                <a:lnTo>
                  <a:pt x="219456" y="38100"/>
                </a:lnTo>
                <a:lnTo>
                  <a:pt x="201168" y="18288"/>
                </a:lnTo>
                <a:lnTo>
                  <a:pt x="239268" y="18288"/>
                </a:lnTo>
                <a:lnTo>
                  <a:pt x="239268" y="38100"/>
                </a:lnTo>
                <a:close/>
              </a:path>
              <a:path w="239395" h="589914">
                <a:moveTo>
                  <a:pt x="38100" y="571500"/>
                </a:moveTo>
                <a:lnTo>
                  <a:pt x="19812" y="551687"/>
                </a:lnTo>
                <a:lnTo>
                  <a:pt x="38100" y="551687"/>
                </a:lnTo>
                <a:lnTo>
                  <a:pt x="38100" y="571500"/>
                </a:lnTo>
                <a:close/>
              </a:path>
              <a:path w="239395" h="589914">
                <a:moveTo>
                  <a:pt x="201168" y="571500"/>
                </a:moveTo>
                <a:lnTo>
                  <a:pt x="38100" y="571500"/>
                </a:lnTo>
                <a:lnTo>
                  <a:pt x="38100" y="551687"/>
                </a:lnTo>
                <a:lnTo>
                  <a:pt x="201168" y="551687"/>
                </a:lnTo>
                <a:lnTo>
                  <a:pt x="201168" y="571500"/>
                </a:lnTo>
                <a:close/>
              </a:path>
              <a:path w="239395" h="589914">
                <a:moveTo>
                  <a:pt x="239268" y="571500"/>
                </a:moveTo>
                <a:lnTo>
                  <a:pt x="201168" y="571500"/>
                </a:lnTo>
                <a:lnTo>
                  <a:pt x="219456" y="551687"/>
                </a:lnTo>
                <a:lnTo>
                  <a:pt x="239268" y="551687"/>
                </a:lnTo>
                <a:lnTo>
                  <a:pt x="239268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86221" y="5558028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5776" y="2891027"/>
            <a:ext cx="1112519" cy="1970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251225" y="4226037"/>
            <a:ext cx="32639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3888" sz="2700" spc="142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dirty="0" sz="1200" spc="-5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88964" y="4246339"/>
            <a:ext cx="643890" cy="781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</a:pPr>
            <a:r>
              <a:rPr dirty="0" baseline="-16666" sz="3000">
                <a:solidFill>
                  <a:srgbClr val="BF504D"/>
                </a:solidFill>
                <a:latin typeface="Times New Roman"/>
                <a:cs typeface="Times New Roman"/>
              </a:rPr>
              <a:t>N</a:t>
            </a:r>
            <a:r>
              <a:rPr dirty="0" sz="1300" spc="20">
                <a:solidFill>
                  <a:srgbClr val="BF504D"/>
                </a:solidFill>
                <a:latin typeface="Times New Roman"/>
                <a:cs typeface="Times New Roman"/>
              </a:rPr>
              <a:t>++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↓I</a:t>
            </a:r>
            <a:r>
              <a:rPr dirty="0" baseline="-20833" sz="2400" spc="75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53711" y="2916935"/>
            <a:ext cx="215265" cy="862965"/>
          </a:xfrm>
          <a:custGeom>
            <a:avLst/>
            <a:gdLst/>
            <a:ahLst/>
            <a:cxnLst/>
            <a:rect l="l" t="t" r="r" b="b"/>
            <a:pathLst>
              <a:path w="215264" h="862964">
                <a:moveTo>
                  <a:pt x="161544" y="755904"/>
                </a:moveTo>
                <a:lnTo>
                  <a:pt x="53340" y="755904"/>
                </a:lnTo>
                <a:lnTo>
                  <a:pt x="53340" y="0"/>
                </a:lnTo>
                <a:lnTo>
                  <a:pt x="161544" y="0"/>
                </a:lnTo>
                <a:lnTo>
                  <a:pt x="161544" y="755904"/>
                </a:lnTo>
                <a:close/>
              </a:path>
              <a:path w="215264" h="862964">
                <a:moveTo>
                  <a:pt x="108204" y="862583"/>
                </a:moveTo>
                <a:lnTo>
                  <a:pt x="0" y="755904"/>
                </a:lnTo>
                <a:lnTo>
                  <a:pt x="214884" y="755904"/>
                </a:lnTo>
                <a:lnTo>
                  <a:pt x="108204" y="86258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23232" y="2903220"/>
            <a:ext cx="276225" cy="894715"/>
          </a:xfrm>
          <a:custGeom>
            <a:avLst/>
            <a:gdLst/>
            <a:ahLst/>
            <a:cxnLst/>
            <a:rect l="l" t="t" r="r" b="b"/>
            <a:pathLst>
              <a:path w="276225" h="894714">
                <a:moveTo>
                  <a:pt x="71628" y="769620"/>
                </a:moveTo>
                <a:lnTo>
                  <a:pt x="71628" y="0"/>
                </a:lnTo>
                <a:lnTo>
                  <a:pt x="204216" y="0"/>
                </a:lnTo>
                <a:lnTo>
                  <a:pt x="204216" y="13716"/>
                </a:lnTo>
                <a:lnTo>
                  <a:pt x="96012" y="13716"/>
                </a:lnTo>
                <a:lnTo>
                  <a:pt x="83820" y="25908"/>
                </a:lnTo>
                <a:lnTo>
                  <a:pt x="96012" y="25908"/>
                </a:lnTo>
                <a:lnTo>
                  <a:pt x="96012" y="755904"/>
                </a:lnTo>
                <a:lnTo>
                  <a:pt x="83820" y="755904"/>
                </a:lnTo>
                <a:lnTo>
                  <a:pt x="71628" y="769620"/>
                </a:lnTo>
                <a:close/>
              </a:path>
              <a:path w="276225" h="894714">
                <a:moveTo>
                  <a:pt x="96012" y="25908"/>
                </a:moveTo>
                <a:lnTo>
                  <a:pt x="83820" y="25908"/>
                </a:lnTo>
                <a:lnTo>
                  <a:pt x="96012" y="13716"/>
                </a:lnTo>
                <a:lnTo>
                  <a:pt x="96012" y="25908"/>
                </a:lnTo>
                <a:close/>
              </a:path>
              <a:path w="276225" h="894714">
                <a:moveTo>
                  <a:pt x="179831" y="25908"/>
                </a:moveTo>
                <a:lnTo>
                  <a:pt x="96012" y="25908"/>
                </a:lnTo>
                <a:lnTo>
                  <a:pt x="96012" y="13716"/>
                </a:lnTo>
                <a:lnTo>
                  <a:pt x="179831" y="13716"/>
                </a:lnTo>
                <a:lnTo>
                  <a:pt x="179831" y="25908"/>
                </a:lnTo>
                <a:close/>
              </a:path>
              <a:path w="276225" h="894714">
                <a:moveTo>
                  <a:pt x="215184" y="781812"/>
                </a:moveTo>
                <a:lnTo>
                  <a:pt x="179831" y="781812"/>
                </a:lnTo>
                <a:lnTo>
                  <a:pt x="179831" y="13716"/>
                </a:lnTo>
                <a:lnTo>
                  <a:pt x="192024" y="25908"/>
                </a:lnTo>
                <a:lnTo>
                  <a:pt x="204216" y="25908"/>
                </a:lnTo>
                <a:lnTo>
                  <a:pt x="204216" y="755904"/>
                </a:lnTo>
                <a:lnTo>
                  <a:pt x="192024" y="755904"/>
                </a:lnTo>
                <a:lnTo>
                  <a:pt x="204216" y="769620"/>
                </a:lnTo>
                <a:lnTo>
                  <a:pt x="227204" y="769620"/>
                </a:lnTo>
                <a:lnTo>
                  <a:pt x="215184" y="781812"/>
                </a:lnTo>
                <a:close/>
              </a:path>
              <a:path w="276225" h="894714">
                <a:moveTo>
                  <a:pt x="204216" y="25908"/>
                </a:moveTo>
                <a:lnTo>
                  <a:pt x="192024" y="25908"/>
                </a:lnTo>
                <a:lnTo>
                  <a:pt x="179831" y="13716"/>
                </a:lnTo>
                <a:lnTo>
                  <a:pt x="204216" y="13716"/>
                </a:lnTo>
                <a:lnTo>
                  <a:pt x="204216" y="25908"/>
                </a:lnTo>
                <a:close/>
              </a:path>
              <a:path w="276225" h="894714">
                <a:moveTo>
                  <a:pt x="138684" y="894588"/>
                </a:moveTo>
                <a:lnTo>
                  <a:pt x="0" y="755904"/>
                </a:lnTo>
                <a:lnTo>
                  <a:pt x="71628" y="755904"/>
                </a:lnTo>
                <a:lnTo>
                  <a:pt x="71628" y="760476"/>
                </a:lnTo>
                <a:lnTo>
                  <a:pt x="39624" y="760476"/>
                </a:lnTo>
                <a:lnTo>
                  <a:pt x="30480" y="781812"/>
                </a:lnTo>
                <a:lnTo>
                  <a:pt x="60659" y="781812"/>
                </a:lnTo>
                <a:lnTo>
                  <a:pt x="137921" y="860178"/>
                </a:lnTo>
                <a:lnTo>
                  <a:pt x="129539" y="868680"/>
                </a:lnTo>
                <a:lnTo>
                  <a:pt x="164307" y="868680"/>
                </a:lnTo>
                <a:lnTo>
                  <a:pt x="138684" y="894588"/>
                </a:lnTo>
                <a:close/>
              </a:path>
              <a:path w="276225" h="894714">
                <a:moveTo>
                  <a:pt x="96012" y="769620"/>
                </a:moveTo>
                <a:lnTo>
                  <a:pt x="71628" y="769620"/>
                </a:lnTo>
                <a:lnTo>
                  <a:pt x="83820" y="755904"/>
                </a:lnTo>
                <a:lnTo>
                  <a:pt x="96012" y="755904"/>
                </a:lnTo>
                <a:lnTo>
                  <a:pt x="96012" y="769620"/>
                </a:lnTo>
                <a:close/>
              </a:path>
              <a:path w="276225" h="894714">
                <a:moveTo>
                  <a:pt x="204216" y="769620"/>
                </a:moveTo>
                <a:lnTo>
                  <a:pt x="192024" y="755904"/>
                </a:lnTo>
                <a:lnTo>
                  <a:pt x="204216" y="755904"/>
                </a:lnTo>
                <a:lnTo>
                  <a:pt x="204216" y="769620"/>
                </a:lnTo>
                <a:close/>
              </a:path>
              <a:path w="276225" h="894714">
                <a:moveTo>
                  <a:pt x="227204" y="769620"/>
                </a:moveTo>
                <a:lnTo>
                  <a:pt x="204216" y="769620"/>
                </a:lnTo>
                <a:lnTo>
                  <a:pt x="204216" y="755904"/>
                </a:lnTo>
                <a:lnTo>
                  <a:pt x="275843" y="755904"/>
                </a:lnTo>
                <a:lnTo>
                  <a:pt x="271322" y="760476"/>
                </a:lnTo>
                <a:lnTo>
                  <a:pt x="236219" y="760476"/>
                </a:lnTo>
                <a:lnTo>
                  <a:pt x="227204" y="769620"/>
                </a:lnTo>
                <a:close/>
              </a:path>
              <a:path w="276225" h="894714">
                <a:moveTo>
                  <a:pt x="60659" y="781812"/>
                </a:moveTo>
                <a:lnTo>
                  <a:pt x="30480" y="781812"/>
                </a:lnTo>
                <a:lnTo>
                  <a:pt x="39624" y="760476"/>
                </a:lnTo>
                <a:lnTo>
                  <a:pt x="60659" y="781812"/>
                </a:lnTo>
                <a:close/>
              </a:path>
              <a:path w="276225" h="894714">
                <a:moveTo>
                  <a:pt x="96012" y="781812"/>
                </a:moveTo>
                <a:lnTo>
                  <a:pt x="60659" y="781812"/>
                </a:lnTo>
                <a:lnTo>
                  <a:pt x="39624" y="760476"/>
                </a:lnTo>
                <a:lnTo>
                  <a:pt x="71628" y="760476"/>
                </a:lnTo>
                <a:lnTo>
                  <a:pt x="71628" y="769620"/>
                </a:lnTo>
                <a:lnTo>
                  <a:pt x="96012" y="769620"/>
                </a:lnTo>
                <a:lnTo>
                  <a:pt x="96012" y="781812"/>
                </a:lnTo>
                <a:close/>
              </a:path>
              <a:path w="276225" h="894714">
                <a:moveTo>
                  <a:pt x="164307" y="868680"/>
                </a:moveTo>
                <a:lnTo>
                  <a:pt x="146304" y="868680"/>
                </a:lnTo>
                <a:lnTo>
                  <a:pt x="137921" y="860178"/>
                </a:lnTo>
                <a:lnTo>
                  <a:pt x="236219" y="760476"/>
                </a:lnTo>
                <a:lnTo>
                  <a:pt x="245364" y="781812"/>
                </a:lnTo>
                <a:lnTo>
                  <a:pt x="250220" y="781812"/>
                </a:lnTo>
                <a:lnTo>
                  <a:pt x="164307" y="868680"/>
                </a:lnTo>
                <a:close/>
              </a:path>
              <a:path w="276225" h="894714">
                <a:moveTo>
                  <a:pt x="250220" y="781812"/>
                </a:moveTo>
                <a:lnTo>
                  <a:pt x="245364" y="781812"/>
                </a:lnTo>
                <a:lnTo>
                  <a:pt x="236219" y="760476"/>
                </a:lnTo>
                <a:lnTo>
                  <a:pt x="271322" y="760476"/>
                </a:lnTo>
                <a:lnTo>
                  <a:pt x="250220" y="781812"/>
                </a:lnTo>
                <a:close/>
              </a:path>
              <a:path w="276225" h="894714">
                <a:moveTo>
                  <a:pt x="146304" y="868680"/>
                </a:moveTo>
                <a:lnTo>
                  <a:pt x="129539" y="868680"/>
                </a:lnTo>
                <a:lnTo>
                  <a:pt x="137921" y="860178"/>
                </a:lnTo>
                <a:lnTo>
                  <a:pt x="146304" y="86868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53711" y="3995927"/>
            <a:ext cx="215265" cy="864235"/>
          </a:xfrm>
          <a:custGeom>
            <a:avLst/>
            <a:gdLst/>
            <a:ahLst/>
            <a:cxnLst/>
            <a:rect l="l" t="t" r="r" b="b"/>
            <a:pathLst>
              <a:path w="215264" h="864235">
                <a:moveTo>
                  <a:pt x="161544" y="755904"/>
                </a:moveTo>
                <a:lnTo>
                  <a:pt x="53340" y="755904"/>
                </a:lnTo>
                <a:lnTo>
                  <a:pt x="53340" y="0"/>
                </a:lnTo>
                <a:lnTo>
                  <a:pt x="161544" y="0"/>
                </a:lnTo>
                <a:lnTo>
                  <a:pt x="161544" y="755904"/>
                </a:lnTo>
                <a:close/>
              </a:path>
              <a:path w="215264" h="864235">
                <a:moveTo>
                  <a:pt x="108204" y="864108"/>
                </a:moveTo>
                <a:lnTo>
                  <a:pt x="0" y="755904"/>
                </a:lnTo>
                <a:lnTo>
                  <a:pt x="214884" y="755904"/>
                </a:lnTo>
                <a:lnTo>
                  <a:pt x="108204" y="8641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23232" y="3983735"/>
            <a:ext cx="276225" cy="894715"/>
          </a:xfrm>
          <a:custGeom>
            <a:avLst/>
            <a:gdLst/>
            <a:ahLst/>
            <a:cxnLst/>
            <a:rect l="l" t="t" r="r" b="b"/>
            <a:pathLst>
              <a:path w="276225" h="894714">
                <a:moveTo>
                  <a:pt x="71628" y="768096"/>
                </a:moveTo>
                <a:lnTo>
                  <a:pt x="71628" y="0"/>
                </a:lnTo>
                <a:lnTo>
                  <a:pt x="204216" y="0"/>
                </a:lnTo>
                <a:lnTo>
                  <a:pt x="204216" y="12191"/>
                </a:lnTo>
                <a:lnTo>
                  <a:pt x="96012" y="12191"/>
                </a:lnTo>
                <a:lnTo>
                  <a:pt x="83820" y="24383"/>
                </a:lnTo>
                <a:lnTo>
                  <a:pt x="96012" y="24383"/>
                </a:lnTo>
                <a:lnTo>
                  <a:pt x="96012" y="755904"/>
                </a:lnTo>
                <a:lnTo>
                  <a:pt x="83820" y="755904"/>
                </a:lnTo>
                <a:lnTo>
                  <a:pt x="71628" y="768096"/>
                </a:lnTo>
                <a:close/>
              </a:path>
              <a:path w="276225" h="894714">
                <a:moveTo>
                  <a:pt x="96012" y="24383"/>
                </a:moveTo>
                <a:lnTo>
                  <a:pt x="83820" y="24383"/>
                </a:lnTo>
                <a:lnTo>
                  <a:pt x="96012" y="12191"/>
                </a:lnTo>
                <a:lnTo>
                  <a:pt x="96012" y="24383"/>
                </a:lnTo>
                <a:close/>
              </a:path>
              <a:path w="276225" h="894714">
                <a:moveTo>
                  <a:pt x="179831" y="24383"/>
                </a:moveTo>
                <a:lnTo>
                  <a:pt x="96012" y="24383"/>
                </a:lnTo>
                <a:lnTo>
                  <a:pt x="96012" y="12191"/>
                </a:lnTo>
                <a:lnTo>
                  <a:pt x="179831" y="12191"/>
                </a:lnTo>
                <a:lnTo>
                  <a:pt x="179831" y="24383"/>
                </a:lnTo>
                <a:close/>
              </a:path>
              <a:path w="276225" h="894714">
                <a:moveTo>
                  <a:pt x="215184" y="780288"/>
                </a:moveTo>
                <a:lnTo>
                  <a:pt x="179831" y="780288"/>
                </a:lnTo>
                <a:lnTo>
                  <a:pt x="179831" y="12191"/>
                </a:lnTo>
                <a:lnTo>
                  <a:pt x="192024" y="24383"/>
                </a:lnTo>
                <a:lnTo>
                  <a:pt x="204216" y="24383"/>
                </a:lnTo>
                <a:lnTo>
                  <a:pt x="204216" y="755904"/>
                </a:lnTo>
                <a:lnTo>
                  <a:pt x="192024" y="755904"/>
                </a:lnTo>
                <a:lnTo>
                  <a:pt x="204216" y="768096"/>
                </a:lnTo>
                <a:lnTo>
                  <a:pt x="227204" y="768096"/>
                </a:lnTo>
                <a:lnTo>
                  <a:pt x="215184" y="780288"/>
                </a:lnTo>
                <a:close/>
              </a:path>
              <a:path w="276225" h="894714">
                <a:moveTo>
                  <a:pt x="204216" y="24383"/>
                </a:moveTo>
                <a:lnTo>
                  <a:pt x="192024" y="24383"/>
                </a:lnTo>
                <a:lnTo>
                  <a:pt x="179831" y="12191"/>
                </a:lnTo>
                <a:lnTo>
                  <a:pt x="204216" y="12191"/>
                </a:lnTo>
                <a:lnTo>
                  <a:pt x="204216" y="24383"/>
                </a:lnTo>
                <a:close/>
              </a:path>
              <a:path w="276225" h="894714">
                <a:moveTo>
                  <a:pt x="138684" y="894588"/>
                </a:moveTo>
                <a:lnTo>
                  <a:pt x="0" y="755904"/>
                </a:lnTo>
                <a:lnTo>
                  <a:pt x="71628" y="755904"/>
                </a:lnTo>
                <a:lnTo>
                  <a:pt x="71628" y="758952"/>
                </a:lnTo>
                <a:lnTo>
                  <a:pt x="39624" y="758952"/>
                </a:lnTo>
                <a:lnTo>
                  <a:pt x="30480" y="780288"/>
                </a:lnTo>
                <a:lnTo>
                  <a:pt x="60659" y="780288"/>
                </a:lnTo>
                <a:lnTo>
                  <a:pt x="137921" y="858654"/>
                </a:lnTo>
                <a:lnTo>
                  <a:pt x="129539" y="867156"/>
                </a:lnTo>
                <a:lnTo>
                  <a:pt x="165814" y="867156"/>
                </a:lnTo>
                <a:lnTo>
                  <a:pt x="138684" y="894588"/>
                </a:lnTo>
                <a:close/>
              </a:path>
              <a:path w="276225" h="894714">
                <a:moveTo>
                  <a:pt x="96012" y="768096"/>
                </a:moveTo>
                <a:lnTo>
                  <a:pt x="71628" y="768096"/>
                </a:lnTo>
                <a:lnTo>
                  <a:pt x="83820" y="755904"/>
                </a:lnTo>
                <a:lnTo>
                  <a:pt x="96012" y="755904"/>
                </a:lnTo>
                <a:lnTo>
                  <a:pt x="96012" y="768096"/>
                </a:lnTo>
                <a:close/>
              </a:path>
              <a:path w="276225" h="894714">
                <a:moveTo>
                  <a:pt x="204216" y="768096"/>
                </a:moveTo>
                <a:lnTo>
                  <a:pt x="192024" y="755904"/>
                </a:lnTo>
                <a:lnTo>
                  <a:pt x="204216" y="755904"/>
                </a:lnTo>
                <a:lnTo>
                  <a:pt x="204216" y="768096"/>
                </a:lnTo>
                <a:close/>
              </a:path>
              <a:path w="276225" h="894714">
                <a:moveTo>
                  <a:pt x="227204" y="768096"/>
                </a:moveTo>
                <a:lnTo>
                  <a:pt x="204216" y="768096"/>
                </a:lnTo>
                <a:lnTo>
                  <a:pt x="204216" y="755904"/>
                </a:lnTo>
                <a:lnTo>
                  <a:pt x="275843" y="755904"/>
                </a:lnTo>
                <a:lnTo>
                  <a:pt x="272829" y="758952"/>
                </a:lnTo>
                <a:lnTo>
                  <a:pt x="236219" y="758952"/>
                </a:lnTo>
                <a:lnTo>
                  <a:pt x="227204" y="768096"/>
                </a:lnTo>
                <a:close/>
              </a:path>
              <a:path w="276225" h="894714">
                <a:moveTo>
                  <a:pt x="60659" y="780288"/>
                </a:moveTo>
                <a:lnTo>
                  <a:pt x="30480" y="780288"/>
                </a:lnTo>
                <a:lnTo>
                  <a:pt x="39624" y="758952"/>
                </a:lnTo>
                <a:lnTo>
                  <a:pt x="60659" y="780288"/>
                </a:lnTo>
                <a:close/>
              </a:path>
              <a:path w="276225" h="894714">
                <a:moveTo>
                  <a:pt x="96012" y="780288"/>
                </a:moveTo>
                <a:lnTo>
                  <a:pt x="60659" y="780288"/>
                </a:lnTo>
                <a:lnTo>
                  <a:pt x="39624" y="758952"/>
                </a:lnTo>
                <a:lnTo>
                  <a:pt x="71628" y="758952"/>
                </a:lnTo>
                <a:lnTo>
                  <a:pt x="71628" y="768096"/>
                </a:lnTo>
                <a:lnTo>
                  <a:pt x="96012" y="768096"/>
                </a:lnTo>
                <a:lnTo>
                  <a:pt x="96012" y="780288"/>
                </a:lnTo>
                <a:close/>
              </a:path>
              <a:path w="276225" h="894714">
                <a:moveTo>
                  <a:pt x="165814" y="867156"/>
                </a:moveTo>
                <a:lnTo>
                  <a:pt x="146304" y="867156"/>
                </a:lnTo>
                <a:lnTo>
                  <a:pt x="137921" y="858654"/>
                </a:lnTo>
                <a:lnTo>
                  <a:pt x="236219" y="758952"/>
                </a:lnTo>
                <a:lnTo>
                  <a:pt x="245364" y="780288"/>
                </a:lnTo>
                <a:lnTo>
                  <a:pt x="251727" y="780288"/>
                </a:lnTo>
                <a:lnTo>
                  <a:pt x="165814" y="867156"/>
                </a:lnTo>
                <a:close/>
              </a:path>
              <a:path w="276225" h="894714">
                <a:moveTo>
                  <a:pt x="251727" y="780288"/>
                </a:moveTo>
                <a:lnTo>
                  <a:pt x="245364" y="780288"/>
                </a:lnTo>
                <a:lnTo>
                  <a:pt x="236219" y="758952"/>
                </a:lnTo>
                <a:lnTo>
                  <a:pt x="272829" y="758952"/>
                </a:lnTo>
                <a:lnTo>
                  <a:pt x="251727" y="780288"/>
                </a:lnTo>
                <a:close/>
              </a:path>
              <a:path w="276225" h="894714">
                <a:moveTo>
                  <a:pt x="146304" y="867156"/>
                </a:moveTo>
                <a:lnTo>
                  <a:pt x="129539" y="867156"/>
                </a:lnTo>
                <a:lnTo>
                  <a:pt x="137921" y="858654"/>
                </a:lnTo>
                <a:lnTo>
                  <a:pt x="146304" y="867156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992366" y="3147036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92366" y="4194039"/>
            <a:ext cx="4826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电场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08388" y="2891561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solidFill>
                  <a:srgbClr val="1F497C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07400" y="3042890"/>
            <a:ext cx="26987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5">
                <a:solidFill>
                  <a:srgbClr val="1F497C"/>
                </a:solidFill>
                <a:latin typeface="Times New Roman"/>
                <a:cs typeface="Times New Roman"/>
              </a:rPr>
              <a:t>C</a:t>
            </a:r>
            <a:r>
              <a:rPr dirty="0" sz="1300" spc="20">
                <a:solidFill>
                  <a:srgbClr val="1F497C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67221" y="1433512"/>
            <a:ext cx="4017645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1.BJT内部载流子的传输过程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835"/>
              </a:lnSpc>
              <a:spcBef>
                <a:spcPts val="1275"/>
              </a:spcBef>
            </a:pPr>
            <a:r>
              <a:rPr dirty="0" sz="2400" spc="13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5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4.1.2</a:t>
            </a:r>
            <a:r>
              <a:rPr dirty="0" sz="3200" spc="-725">
                <a:latin typeface="宋体"/>
                <a:cs typeface="宋体"/>
              </a:rPr>
              <a:t> </a:t>
            </a:r>
            <a:r>
              <a:rPr dirty="0" sz="3200" spc="75">
                <a:latin typeface="宋体"/>
                <a:cs typeface="宋体"/>
              </a:rPr>
              <a:t>放大状态下BJT工作原理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76926" y="3120097"/>
            <a:ext cx="49149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157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dirty="0" sz="1300" spc="85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dirty="0" sz="1300" spc="25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dirty="0" sz="1300" spc="95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67708" y="4305325"/>
            <a:ext cx="1149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56093" y="4437894"/>
            <a:ext cx="220979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200" spc="6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27259" y="5473098"/>
            <a:ext cx="1690370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60">
                <a:latin typeface="Times New Roman"/>
                <a:cs typeface="Times New Roman"/>
              </a:rPr>
              <a:t>I</a:t>
            </a:r>
            <a:r>
              <a:rPr dirty="0" baseline="-21164" sz="3150" spc="240">
                <a:latin typeface="Times New Roman"/>
                <a:cs typeface="Times New Roman"/>
              </a:rPr>
              <a:t>E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3200" spc="90">
                <a:latin typeface="Times New Roman"/>
                <a:cs typeface="Times New Roman"/>
              </a:rPr>
              <a:t>I</a:t>
            </a:r>
            <a:r>
              <a:rPr dirty="0" baseline="-21164" sz="3150" spc="135">
                <a:latin typeface="Times New Roman"/>
                <a:cs typeface="Times New Roman"/>
              </a:rPr>
              <a:t>EN</a:t>
            </a:r>
            <a:r>
              <a:rPr dirty="0" sz="2400" spc="90">
                <a:latin typeface="Times New Roman"/>
                <a:cs typeface="Times New Roman"/>
              </a:rPr>
              <a:t>+</a:t>
            </a:r>
            <a:r>
              <a:rPr dirty="0" sz="2000" spc="90">
                <a:latin typeface="Times New Roman"/>
                <a:cs typeface="Times New Roman"/>
              </a:rPr>
              <a:t>I</a:t>
            </a:r>
            <a:r>
              <a:rPr dirty="0" baseline="-21367" sz="1950" spc="135">
                <a:latin typeface="Times New Roman"/>
                <a:cs typeface="Times New Roman"/>
              </a:rPr>
              <a:t>EP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682995" y="5227320"/>
            <a:ext cx="86995" cy="820419"/>
          </a:xfrm>
          <a:custGeom>
            <a:avLst/>
            <a:gdLst/>
            <a:ahLst/>
            <a:cxnLst/>
            <a:rect l="l" t="t" r="r" b="b"/>
            <a:pathLst>
              <a:path w="86995" h="820420">
                <a:moveTo>
                  <a:pt x="57912" y="691895"/>
                </a:moveTo>
                <a:lnTo>
                  <a:pt x="28956" y="691895"/>
                </a:lnTo>
                <a:lnTo>
                  <a:pt x="28956" y="0"/>
                </a:lnTo>
                <a:lnTo>
                  <a:pt x="57912" y="0"/>
                </a:lnTo>
                <a:lnTo>
                  <a:pt x="57912" y="691895"/>
                </a:lnTo>
                <a:close/>
              </a:path>
              <a:path w="86995" h="820420">
                <a:moveTo>
                  <a:pt x="42672" y="819912"/>
                </a:moveTo>
                <a:lnTo>
                  <a:pt x="0" y="676656"/>
                </a:lnTo>
                <a:lnTo>
                  <a:pt x="28956" y="676656"/>
                </a:lnTo>
                <a:lnTo>
                  <a:pt x="28956" y="691895"/>
                </a:lnTo>
                <a:lnTo>
                  <a:pt x="82166" y="691895"/>
                </a:lnTo>
                <a:lnTo>
                  <a:pt x="42672" y="819912"/>
                </a:lnTo>
                <a:close/>
              </a:path>
              <a:path w="86995" h="820420">
                <a:moveTo>
                  <a:pt x="82166" y="691895"/>
                </a:moveTo>
                <a:lnTo>
                  <a:pt x="57912" y="691895"/>
                </a:lnTo>
                <a:lnTo>
                  <a:pt x="57912" y="676656"/>
                </a:lnTo>
                <a:lnTo>
                  <a:pt x="86868" y="676656"/>
                </a:lnTo>
                <a:lnTo>
                  <a:pt x="82166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625100" y="4065056"/>
            <a:ext cx="23749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I</a:t>
            </a:r>
            <a:r>
              <a:rPr dirty="0" baseline="-21367" sz="1950" spc="3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73196" y="4011167"/>
            <a:ext cx="506095" cy="114300"/>
          </a:xfrm>
          <a:custGeom>
            <a:avLst/>
            <a:gdLst/>
            <a:ahLst/>
            <a:cxnLst/>
            <a:rect l="l" t="t" r="r" b="b"/>
            <a:pathLst>
              <a:path w="506095" h="114300">
                <a:moveTo>
                  <a:pt x="391667" y="114300"/>
                </a:moveTo>
                <a:lnTo>
                  <a:pt x="391667" y="0"/>
                </a:lnTo>
                <a:lnTo>
                  <a:pt x="468897" y="38100"/>
                </a:lnTo>
                <a:lnTo>
                  <a:pt x="409956" y="38100"/>
                </a:lnTo>
                <a:lnTo>
                  <a:pt x="409956" y="76200"/>
                </a:lnTo>
                <a:lnTo>
                  <a:pt x="466865" y="76200"/>
                </a:lnTo>
                <a:lnTo>
                  <a:pt x="391667" y="114300"/>
                </a:lnTo>
                <a:close/>
              </a:path>
              <a:path w="506095" h="114300">
                <a:moveTo>
                  <a:pt x="39166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91667" y="38100"/>
                </a:lnTo>
                <a:lnTo>
                  <a:pt x="391667" y="76200"/>
                </a:lnTo>
                <a:close/>
              </a:path>
              <a:path w="506095" h="114300">
                <a:moveTo>
                  <a:pt x="466865" y="76200"/>
                </a:moveTo>
                <a:lnTo>
                  <a:pt x="409956" y="76200"/>
                </a:lnTo>
                <a:lnTo>
                  <a:pt x="409956" y="38100"/>
                </a:lnTo>
                <a:lnTo>
                  <a:pt x="468897" y="38100"/>
                </a:lnTo>
                <a:lnTo>
                  <a:pt x="505967" y="56387"/>
                </a:lnTo>
                <a:lnTo>
                  <a:pt x="46686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77016" y="3963878"/>
            <a:ext cx="1967864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89">
                <a:latin typeface="Times New Roman"/>
                <a:cs typeface="Times New Roman"/>
              </a:rPr>
              <a:t>I</a:t>
            </a:r>
            <a:r>
              <a:rPr dirty="0" sz="1600" spc="60">
                <a:latin typeface="Times New Roman"/>
                <a:cs typeface="Times New Roman"/>
              </a:rPr>
              <a:t>B</a:t>
            </a:r>
            <a:r>
              <a:rPr dirty="0" baseline="13888" sz="3600" spc="89">
                <a:latin typeface="Times New Roman"/>
                <a:cs typeface="Times New Roman"/>
              </a:rPr>
              <a:t>=</a:t>
            </a:r>
            <a:r>
              <a:rPr dirty="0" baseline="16666" sz="3000" spc="89">
                <a:latin typeface="Times New Roman"/>
                <a:cs typeface="Times New Roman"/>
              </a:rPr>
              <a:t>I</a:t>
            </a:r>
            <a:r>
              <a:rPr dirty="0" baseline="4273" sz="1950" spc="89">
                <a:latin typeface="Times New Roman"/>
                <a:cs typeface="Times New Roman"/>
              </a:rPr>
              <a:t>EP</a:t>
            </a:r>
            <a:r>
              <a:rPr dirty="0" baseline="13888" sz="3600" spc="89">
                <a:latin typeface="Times New Roman"/>
                <a:cs typeface="Times New Roman"/>
              </a:rPr>
              <a:t>+</a:t>
            </a:r>
            <a:r>
              <a:rPr dirty="0" baseline="16666" sz="3000" spc="89">
                <a:latin typeface="Times New Roman"/>
                <a:cs typeface="Times New Roman"/>
              </a:rPr>
              <a:t>I</a:t>
            </a:r>
            <a:r>
              <a:rPr dirty="0" baseline="4273" sz="1950" spc="89">
                <a:latin typeface="Times New Roman"/>
                <a:cs typeface="Times New Roman"/>
              </a:rPr>
              <a:t>BN </a:t>
            </a:r>
            <a:r>
              <a:rPr dirty="0" baseline="13888" sz="3600">
                <a:latin typeface="Times New Roman"/>
                <a:cs typeface="Times New Roman"/>
              </a:rPr>
              <a:t>-</a:t>
            </a:r>
            <a:r>
              <a:rPr dirty="0" baseline="13888" sz="3600" spc="-112">
                <a:latin typeface="Times New Roman"/>
                <a:cs typeface="Times New Roman"/>
              </a:rPr>
              <a:t> </a:t>
            </a:r>
            <a:r>
              <a:rPr dirty="0" baseline="16666" sz="3000" spc="112">
                <a:latin typeface="Times New Roman"/>
                <a:cs typeface="Times New Roman"/>
              </a:rPr>
              <a:t>I</a:t>
            </a:r>
            <a:r>
              <a:rPr dirty="0" baseline="4273" sz="1950" spc="112">
                <a:latin typeface="Times New Roman"/>
                <a:cs typeface="Times New Roman"/>
              </a:rPr>
              <a:t>CBO</a:t>
            </a:r>
            <a:endParaRPr baseline="4273" sz="1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91118" y="1521991"/>
            <a:ext cx="156400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30">
                <a:latin typeface="Times New Roman"/>
                <a:cs typeface="Times New Roman"/>
              </a:rPr>
              <a:t>I</a:t>
            </a:r>
            <a:r>
              <a:rPr dirty="0" baseline="-21021" sz="2775" spc="195">
                <a:latin typeface="Times New Roman"/>
                <a:cs typeface="Times New Roman"/>
              </a:rPr>
              <a:t>C </a:t>
            </a:r>
            <a:r>
              <a:rPr dirty="0" sz="2800" spc="10">
                <a:latin typeface="Times New Roman"/>
                <a:cs typeface="Times New Roman"/>
              </a:rPr>
              <a:t>= </a:t>
            </a:r>
            <a:r>
              <a:rPr dirty="0" sz="2800" spc="95">
                <a:latin typeface="Times New Roman"/>
                <a:cs typeface="Times New Roman"/>
              </a:rPr>
              <a:t>I</a:t>
            </a:r>
            <a:r>
              <a:rPr dirty="0" baseline="-21021" sz="2775" spc="142">
                <a:latin typeface="Times New Roman"/>
                <a:cs typeface="Times New Roman"/>
              </a:rPr>
              <a:t>CN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34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28705" y="1781542"/>
            <a:ext cx="3562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B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96127" y="2008632"/>
            <a:ext cx="896619" cy="114300"/>
          </a:xfrm>
          <a:custGeom>
            <a:avLst/>
            <a:gdLst/>
            <a:ahLst/>
            <a:cxnLst/>
            <a:rect l="l" t="t" r="r" b="b"/>
            <a:pathLst>
              <a:path w="89662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896620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896620" h="114300">
                <a:moveTo>
                  <a:pt x="89611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896112" y="38100"/>
                </a:lnTo>
                <a:lnTo>
                  <a:pt x="8961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049159" y="5098377"/>
            <a:ext cx="1650364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6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3150" spc="24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3200" spc="16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3150" spc="24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dirty="0" sz="3200" spc="1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3200" spc="-4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9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07</a:t>
            </a:r>
            <a:r>
              <a:rPr dirty="0" spc="-5"/>
              <a:t>:</a:t>
            </a:r>
            <a:r>
              <a:rPr dirty="0" spc="-5"/>
              <a:t>47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1305"/>
              </a:lnSpc>
            </a:pPr>
            <a:fld id="{81D60167-4931-47E6-BA6A-407CBD079E47}" type="slidenum">
              <a:rPr dirty="0" spc="65">
                <a:latin typeface="Times New Roman"/>
                <a:cs typeface="Times New Roman"/>
              </a:rPr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ç¬¬ä¸›è®²</dc:title>
  <dcterms:created xsi:type="dcterms:W3CDTF">2018-11-26T08:41:11Z</dcterms:created>
  <dcterms:modified xsi:type="dcterms:W3CDTF">2018-11-26T08:41:11Z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2018-09-10T00:00:00Z</vt:filetime>
  </property>
  <property fmtid="{D5CDD505-2E9C-101B-9397-08002B2CF9AE}" pid="3" name="LastSaved">
    <vt:filetime>2018-11-26T00:00:00Z</vt:filetime>
  </property>
</Properties>
</file>