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9" r:id="rId2"/>
  </p:sldMasterIdLst>
  <p:notesMasterIdLst>
    <p:notesMasterId r:id="rId118"/>
  </p:notesMasterIdLst>
  <p:handoutMasterIdLst>
    <p:handoutMasterId r:id="rId119"/>
  </p:handoutMasterIdLst>
  <p:sldIdLst>
    <p:sldId id="1222" r:id="rId3"/>
    <p:sldId id="1337" r:id="rId4"/>
    <p:sldId id="1417" r:id="rId5"/>
    <p:sldId id="1343" r:id="rId6"/>
    <p:sldId id="1344" r:id="rId7"/>
    <p:sldId id="1459" r:id="rId8"/>
    <p:sldId id="1346" r:id="rId9"/>
    <p:sldId id="1457" r:id="rId10"/>
    <p:sldId id="1347" r:id="rId11"/>
    <p:sldId id="1458" r:id="rId12"/>
    <p:sldId id="1418" r:id="rId13"/>
    <p:sldId id="1420" r:id="rId14"/>
    <p:sldId id="1353" r:id="rId15"/>
    <p:sldId id="1354" r:id="rId16"/>
    <p:sldId id="1355" r:id="rId17"/>
    <p:sldId id="1356" r:id="rId18"/>
    <p:sldId id="1357" r:id="rId19"/>
    <p:sldId id="1358" r:id="rId20"/>
    <p:sldId id="1359" r:id="rId21"/>
    <p:sldId id="1360" r:id="rId22"/>
    <p:sldId id="1361" r:id="rId23"/>
    <p:sldId id="1362" r:id="rId24"/>
    <p:sldId id="1363" r:id="rId25"/>
    <p:sldId id="1364" r:id="rId26"/>
    <p:sldId id="1365" r:id="rId27"/>
    <p:sldId id="1366" r:id="rId28"/>
    <p:sldId id="1367" r:id="rId29"/>
    <p:sldId id="1368" r:id="rId30"/>
    <p:sldId id="1369" r:id="rId31"/>
    <p:sldId id="1370" r:id="rId32"/>
    <p:sldId id="1371" r:id="rId33"/>
    <p:sldId id="1372" r:id="rId34"/>
    <p:sldId id="1373" r:id="rId35"/>
    <p:sldId id="1374" r:id="rId36"/>
    <p:sldId id="1375" r:id="rId37"/>
    <p:sldId id="1376" r:id="rId38"/>
    <p:sldId id="1377" r:id="rId39"/>
    <p:sldId id="1378" r:id="rId40"/>
    <p:sldId id="1379" r:id="rId41"/>
    <p:sldId id="1380" r:id="rId42"/>
    <p:sldId id="1381" r:id="rId43"/>
    <p:sldId id="1382" r:id="rId44"/>
    <p:sldId id="1383" r:id="rId45"/>
    <p:sldId id="1384" r:id="rId46"/>
    <p:sldId id="1385" r:id="rId47"/>
    <p:sldId id="1386" r:id="rId48"/>
    <p:sldId id="1387" r:id="rId49"/>
    <p:sldId id="1419" r:id="rId50"/>
    <p:sldId id="1391" r:id="rId51"/>
    <p:sldId id="1392" r:id="rId52"/>
    <p:sldId id="1393" r:id="rId53"/>
    <p:sldId id="1394" r:id="rId54"/>
    <p:sldId id="1395" r:id="rId55"/>
    <p:sldId id="1396" r:id="rId56"/>
    <p:sldId id="1397" r:id="rId57"/>
    <p:sldId id="1398" r:id="rId58"/>
    <p:sldId id="1399" r:id="rId59"/>
    <p:sldId id="1400" r:id="rId60"/>
    <p:sldId id="1401" r:id="rId61"/>
    <p:sldId id="1402" r:id="rId62"/>
    <p:sldId id="1403" r:id="rId63"/>
    <p:sldId id="1404" r:id="rId64"/>
    <p:sldId id="1405" r:id="rId65"/>
    <p:sldId id="1406" r:id="rId66"/>
    <p:sldId id="1407" r:id="rId67"/>
    <p:sldId id="1408" r:id="rId68"/>
    <p:sldId id="1409" r:id="rId69"/>
    <p:sldId id="1410" r:id="rId70"/>
    <p:sldId id="1411" r:id="rId71"/>
    <p:sldId id="1412" r:id="rId72"/>
    <p:sldId id="1413" r:id="rId73"/>
    <p:sldId id="1414" r:id="rId74"/>
    <p:sldId id="1415" r:id="rId75"/>
    <p:sldId id="1416" r:id="rId76"/>
    <p:sldId id="1421" r:id="rId77"/>
    <p:sldId id="1422" r:id="rId78"/>
    <p:sldId id="1423" r:id="rId79"/>
    <p:sldId id="1335" r:id="rId80"/>
    <p:sldId id="1320" r:id="rId81"/>
    <p:sldId id="1315" r:id="rId82"/>
    <p:sldId id="1321" r:id="rId83"/>
    <p:sldId id="1332" r:id="rId84"/>
    <p:sldId id="1322" r:id="rId85"/>
    <p:sldId id="1323" r:id="rId86"/>
    <p:sldId id="1424" r:id="rId87"/>
    <p:sldId id="1425" r:id="rId88"/>
    <p:sldId id="1426" r:id="rId89"/>
    <p:sldId id="1427" r:id="rId90"/>
    <p:sldId id="1428" r:id="rId91"/>
    <p:sldId id="1429" r:id="rId92"/>
    <p:sldId id="1430" r:id="rId93"/>
    <p:sldId id="1431" r:id="rId94"/>
    <p:sldId id="1454" r:id="rId95"/>
    <p:sldId id="1432" r:id="rId96"/>
    <p:sldId id="1433" r:id="rId97"/>
    <p:sldId id="1434" r:id="rId98"/>
    <p:sldId id="1435" r:id="rId99"/>
    <p:sldId id="1436" r:id="rId100"/>
    <p:sldId id="1437" r:id="rId101"/>
    <p:sldId id="1438" r:id="rId102"/>
    <p:sldId id="1439" r:id="rId103"/>
    <p:sldId id="1440" r:id="rId104"/>
    <p:sldId id="1441" r:id="rId105"/>
    <p:sldId id="1442" r:id="rId106"/>
    <p:sldId id="1443" r:id="rId107"/>
    <p:sldId id="1444" r:id="rId108"/>
    <p:sldId id="1445" r:id="rId109"/>
    <p:sldId id="1446" r:id="rId110"/>
    <p:sldId id="1447" r:id="rId111"/>
    <p:sldId id="1448" r:id="rId112"/>
    <p:sldId id="1449" r:id="rId113"/>
    <p:sldId id="1450" r:id="rId114"/>
    <p:sldId id="1451" r:id="rId115"/>
    <p:sldId id="1452" r:id="rId116"/>
    <p:sldId id="1455" r:id="rId117"/>
  </p:sldIdLst>
  <p:sldSz cx="9144000" cy="6858000" type="screen4x3"/>
  <p:notesSz cx="7099300" cy="10234613"/>
  <p:defaultTextStyle>
    <a:defPPr>
      <a:defRPr lang="en-US"/>
    </a:defPPr>
    <a:lvl1pPr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6FD71"/>
    <a:srgbClr val="FF3333"/>
    <a:srgbClr val="FD7E71"/>
    <a:srgbClr val="CC3300"/>
    <a:srgbClr val="000000"/>
    <a:srgbClr val="DFBD2D"/>
    <a:srgbClr val="70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86339" autoAdjust="0"/>
  </p:normalViewPr>
  <p:slideViewPr>
    <p:cSldViewPr snapToGrid="0">
      <p:cViewPr varScale="1">
        <p:scale>
          <a:sx n="67" d="100"/>
          <a:sy n="67" d="100"/>
        </p:scale>
        <p:origin x="1160" y="40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252" y="447846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52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629" y="0"/>
            <a:ext cx="3076671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D06BDAD0-7E88-4F24-996F-A4239B167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2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957" y="4861781"/>
            <a:ext cx="5207386" cy="460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629" y="0"/>
            <a:ext cx="3076671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89D0B5DD-E471-468E-BF81-0C492E66E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2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DE27BA-5B65-4939-831D-1DB57481362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7386" cy="4606253"/>
          </a:xfrm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36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</a:t>
            </a:r>
            <a:r>
              <a:rPr lang="en-US" dirty="0" err="1"/>
              <a:t>MyInt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42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same text be in 2</a:t>
            </a:r>
            <a:r>
              <a:rPr lang="en-US" baseline="0" dirty="0"/>
              <a:t> enumerated types?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1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9"/>
          <p:cNvSpPr txBox="1">
            <a:spLocks noGrp="1" noChangeArrowheads="1"/>
          </p:cNvSpPr>
          <p:nvPr/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C2D095E2-AFC4-4474-9A51-CC5FDA6E7390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41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38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74C08-B7CD-4BFA-AA72-B31E9FCDF7A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7386" cy="4606253"/>
          </a:xfrm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07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5630"/>
            <a:fld id="{4A2229C3-3989-40BD-8EEA-26DEB8BF4D6B}" type="slidenum">
              <a:rPr lang="en-US" smtClean="0"/>
              <a:pPr defTabSz="925630"/>
              <a:t>51</a:t>
            </a:fld>
            <a:endParaRPr lang="en-US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35537" cy="3702050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542" y="4700886"/>
            <a:ext cx="4985983" cy="446002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34" tIns="45917" rIns="91834" bIns="45917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3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4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dangerous?</a:t>
            </a:r>
          </a:p>
          <a:p>
            <a:endParaRPr lang="en-US" dirty="0"/>
          </a:p>
          <a:p>
            <a:r>
              <a:rPr lang="en-US" dirty="0"/>
              <a:t>Glitches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9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provide values to a and b at some</a:t>
            </a:r>
            <a:r>
              <a:rPr lang="en-US" baseline="0" dirty="0"/>
              <a:t>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15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F4DACD-4CD2-4C1C-9544-CB0B068DD330}" type="slidenum">
              <a:rPr lang="en-US" smtClean="0">
                <a:latin typeface="Tahoma" pitchFamily="-96" charset="0"/>
              </a:rPr>
              <a:pPr/>
              <a:t>68</a:t>
            </a:fld>
            <a:endParaRPr lang="en-US">
              <a:latin typeface="Tahoma" pitchFamily="-96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4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02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F4DACD-4CD2-4C1C-9544-CB0B068DD330}" type="slidenum">
              <a:rPr lang="en-US" smtClean="0">
                <a:latin typeface="Tahoma" pitchFamily="-96" charset="0"/>
              </a:rPr>
              <a:pPr/>
              <a:t>71</a:t>
            </a:fld>
            <a:endParaRPr lang="en-US">
              <a:latin typeface="Tahoma" pitchFamily="-96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81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F4DACD-4CD2-4C1C-9544-CB0B068DD330}" type="slidenum">
              <a:rPr lang="en-US" smtClean="0">
                <a:latin typeface="Tahoma" pitchFamily="-96" charset="0"/>
              </a:rPr>
              <a:pPr/>
              <a:t>73</a:t>
            </a:fld>
            <a:endParaRPr lang="en-US">
              <a:latin typeface="Tahoma" pitchFamily="-96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7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48507">
              <a:defRPr/>
            </a:pPr>
            <a:r>
              <a:rPr lang="en-US" altLang="zh-CN" dirty="0"/>
              <a:t>This lab is to implement a sequential circuit version of your shifter and a pipelined version of your shifter.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7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73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E67B1E8D-9D92-4056-AD45-07C010601389}" type="slidenum">
              <a:rPr lang="en-US" smtClean="0"/>
              <a:pPr defTabSz="960438"/>
              <a:t>85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88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438"/>
            <a:fld id="{29718DCD-B397-4B63-A433-353699E617A4}" type="slidenum">
              <a:rPr lang="en-US" smtClean="0"/>
              <a:pPr defTabSz="960438"/>
              <a:t>89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09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9"/>
          <p:cNvSpPr txBox="1">
            <a:spLocks noGrp="1" noChangeArrowheads="1"/>
          </p:cNvSpPr>
          <p:nvPr/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spcBef>
                <a:spcPct val="20000"/>
              </a:spcBef>
            </a:pPr>
            <a:fld id="{CAD10781-1AAB-4EF5-97AD-D70FBCED185E}" type="slidenum">
              <a:rPr lang="en-US" sz="1400">
                <a:latin typeface="Tahoma" pitchFamily="34" charset="0"/>
              </a:rPr>
              <a:pPr algn="r" defTabSz="958850" eaLnBrk="0" hangingPunct="0">
                <a:spcBef>
                  <a:spcPct val="20000"/>
                </a:spcBef>
              </a:pPr>
              <a:t>92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7386" cy="4606253"/>
          </a:xfrm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82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9"/>
          <p:cNvSpPr txBox="1">
            <a:spLocks noGrp="1" noChangeArrowheads="1"/>
          </p:cNvSpPr>
          <p:nvPr/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spcBef>
                <a:spcPct val="20000"/>
              </a:spcBef>
            </a:pPr>
            <a:fld id="{CAD10781-1AAB-4EF5-97AD-D70FBCED185E}" type="slidenum">
              <a:rPr lang="en-US" sz="1400">
                <a:latin typeface="Tahoma" pitchFamily="34" charset="0"/>
              </a:rPr>
              <a:pPr algn="r" defTabSz="958850" eaLnBrk="0" hangingPunct="0">
                <a:spcBef>
                  <a:spcPct val="20000"/>
                </a:spcBef>
              </a:pPr>
              <a:t>93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7386" cy="4606253"/>
          </a:xfrm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916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9"/>
          <p:cNvSpPr txBox="1">
            <a:spLocks noGrp="1" noChangeArrowheads="1"/>
          </p:cNvSpPr>
          <p:nvPr/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0515CFCC-A6EF-47D8-B86C-090150AB99C6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94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4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9"/>
          <p:cNvSpPr txBox="1">
            <a:spLocks noGrp="1" noChangeArrowheads="1"/>
          </p:cNvSpPr>
          <p:nvPr/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spcBef>
                <a:spcPct val="20000"/>
              </a:spcBef>
            </a:pPr>
            <a:fld id="{E18BA656-1F7F-49F4-9268-A282F3B914D5}" type="slidenum">
              <a:rPr lang="en-US" sz="1400">
                <a:latin typeface="Tahoma" pitchFamily="34" charset="0"/>
              </a:rPr>
              <a:pPr algn="r" defTabSz="958850" eaLnBrk="0" hangingPunct="0">
                <a:spcBef>
                  <a:spcPct val="20000"/>
                </a:spcBef>
              </a:pPr>
              <a:t>95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7386" cy="4606253"/>
          </a:xfrm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0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8E1A4-1248-4224-B211-C10A69E5E64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7386" cy="4606253"/>
          </a:xfrm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438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9"/>
          <p:cNvSpPr txBox="1">
            <a:spLocks noGrp="1" noChangeArrowheads="1"/>
          </p:cNvSpPr>
          <p:nvPr/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FF55E8DD-999B-4C35-AC89-FC2D3EE6B85B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97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r>
              <a:rPr lang="en-US" dirty="0"/>
              <a:t>Green is type…</a:t>
            </a:r>
          </a:p>
        </p:txBody>
      </p:sp>
    </p:spTree>
    <p:extLst>
      <p:ext uri="{BB962C8B-B14F-4D97-AF65-F5344CB8AC3E}">
        <p14:creationId xmlns:p14="http://schemas.microsoft.com/office/powerpoint/2010/main" val="231429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as </a:t>
            </a:r>
            <a:r>
              <a:rPr lang="en-US" dirty="0" err="1"/>
              <a:t>enum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06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9"/>
          <p:cNvSpPr txBox="1">
            <a:spLocks noGrp="1" noChangeArrowheads="1"/>
          </p:cNvSpPr>
          <p:nvPr/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2D261AD1-172E-41A5-B66E-51657961091A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100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633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9"/>
          <p:cNvSpPr txBox="1">
            <a:spLocks noGrp="1" noChangeArrowheads="1"/>
          </p:cNvSpPr>
          <p:nvPr/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9731FB5C-12AB-467B-A098-458B5DAFFDA5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101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566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9"/>
          <p:cNvSpPr txBox="1">
            <a:spLocks noGrp="1" noChangeArrowheads="1"/>
          </p:cNvSpPr>
          <p:nvPr/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3B09BB7F-7C88-4B57-868E-B70237070724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102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14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9"/>
          <p:cNvSpPr txBox="1">
            <a:spLocks noGrp="1" noChangeArrowheads="1"/>
          </p:cNvSpPr>
          <p:nvPr/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B397CB34-54BF-4DC1-B5E5-CBE5D641F208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103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66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9"/>
          <p:cNvSpPr txBox="1">
            <a:spLocks noGrp="1" noChangeArrowheads="1"/>
          </p:cNvSpPr>
          <p:nvPr/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E3BBCC08-A3CB-4908-98DA-247D3613B04E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104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534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9"/>
          <p:cNvSpPr txBox="1">
            <a:spLocks noGrp="1" noChangeArrowheads="1"/>
          </p:cNvSpPr>
          <p:nvPr/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E3BBCC08-A3CB-4908-98DA-247D3613B04E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105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r>
              <a:rPr lang="en-US" dirty="0"/>
              <a:t>ALU</a:t>
            </a:r>
            <a:r>
              <a:rPr lang="en-US" baseline="0" dirty="0"/>
              <a:t> should be split…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222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9"/>
          <p:cNvSpPr txBox="1">
            <a:spLocks noGrp="1" noChangeArrowheads="1"/>
          </p:cNvSpPr>
          <p:nvPr/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spcBef>
                <a:spcPct val="20000"/>
              </a:spcBef>
            </a:pPr>
            <a:fld id="{37A20F84-05BA-4738-ACEA-03DCF270E73E}" type="slidenum">
              <a:rPr lang="en-US" sz="1400">
                <a:latin typeface="Tahoma" pitchFamily="34" charset="0"/>
              </a:rPr>
              <a:pPr algn="r" defTabSz="958850" eaLnBrk="0" hangingPunct="0">
                <a:spcBef>
                  <a:spcPct val="20000"/>
                </a:spcBef>
              </a:pPr>
              <a:t>109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87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9"/>
          <p:cNvSpPr txBox="1">
            <a:spLocks noGrp="1" noChangeArrowheads="1"/>
          </p:cNvSpPr>
          <p:nvPr/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1A8A9194-9EEC-4ABC-8C26-3A2DB1F536AF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110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5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8E1A4-1248-4224-B211-C10A69E5E64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7386" cy="4606253"/>
          </a:xfrm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877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9"/>
          <p:cNvSpPr txBox="1">
            <a:spLocks noGrp="1" noChangeArrowheads="1"/>
          </p:cNvSpPr>
          <p:nvPr/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9F02CC8F-DDA7-4BD0-B1A6-0C9AF771FF33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111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84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9"/>
          <p:cNvSpPr txBox="1">
            <a:spLocks noGrp="1" noChangeArrowheads="1"/>
          </p:cNvSpPr>
          <p:nvPr/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1BAAC3BC-F291-478D-9F9E-52655377CC9F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112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65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9"/>
          <p:cNvSpPr txBox="1">
            <a:spLocks noGrp="1" noChangeArrowheads="1"/>
          </p:cNvSpPr>
          <p:nvPr/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8C61E778-C1AE-4AFC-9551-81C6F21AD4F8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113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00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9"/>
          <p:cNvSpPr txBox="1">
            <a:spLocks noGrp="1" noChangeArrowheads="1"/>
          </p:cNvSpPr>
          <p:nvPr/>
        </p:nvSpPr>
        <p:spPr bwMode="auto">
          <a:xfrm>
            <a:off x="4022629" y="9721868"/>
            <a:ext cx="3076671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8C61E778-C1AE-4AFC-9551-81C6F21AD4F8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114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7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0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583D8A-A089-4426-9147-1FDDC2DABBE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7386" cy="4606253"/>
          </a:xfrm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0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DE27BA-5B65-4939-831D-1DB57481362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7386" cy="4606253"/>
          </a:xfrm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2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DE27BA-5B65-4939-831D-1DB57481362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7386" cy="4606253"/>
          </a:xfrm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0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DE27BA-5B65-4939-831D-1DB57481362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1"/>
            <a:ext cx="5207386" cy="4606253"/>
          </a:xfrm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5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 userDrawn="1"/>
        </p:nvSpPr>
        <p:spPr bwMode="auto">
          <a:xfrm>
            <a:off x="4098925" y="1414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Times" pitchFamily="18" charset="0"/>
            </a:endParaRPr>
          </a:p>
        </p:txBody>
      </p:sp>
      <p:sp>
        <p:nvSpPr>
          <p:cNvPr id="4" name="Text Box 41"/>
          <p:cNvSpPr txBox="1">
            <a:spLocks noChangeArrowheads="1"/>
          </p:cNvSpPr>
          <p:nvPr userDrawn="1"/>
        </p:nvSpPr>
        <p:spPr bwMode="auto">
          <a:xfrm>
            <a:off x="2855913" y="6581775"/>
            <a:ext cx="2959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Verdana" pitchFamily="34" charset="0"/>
              </a:rPr>
              <a:t>http://www.csg.csail.mit.edu/6.823</a:t>
            </a:r>
          </a:p>
        </p:txBody>
      </p:sp>
      <p:sp>
        <p:nvSpPr>
          <p:cNvPr id="5" name="Text Box 41"/>
          <p:cNvSpPr txBox="1">
            <a:spLocks noChangeArrowheads="1"/>
          </p:cNvSpPr>
          <p:nvPr userDrawn="1"/>
        </p:nvSpPr>
        <p:spPr bwMode="auto">
          <a:xfrm>
            <a:off x="7823627" y="6581775"/>
            <a:ext cx="13083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 dirty="0" err="1">
                <a:latin typeface="Verdana" pitchFamily="34" charset="0"/>
              </a:rPr>
              <a:t>Arvind</a:t>
            </a:r>
            <a:r>
              <a:rPr lang="en-US" sz="1200" dirty="0">
                <a:latin typeface="Verdana" pitchFamily="34" charset="0"/>
              </a:rPr>
              <a:t> &amp; </a:t>
            </a:r>
            <a:r>
              <a:rPr lang="en-US" sz="1200" dirty="0" err="1">
                <a:latin typeface="Verdana" pitchFamily="34" charset="0"/>
              </a:rPr>
              <a:t>Emer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rgbClr val="FF0000"/>
                </a:solidFill>
                <a:latin typeface="DINNeuzeitGrotesk BoldCond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0"/>
            <a:ext cx="1905000" cy="457200"/>
          </a:xfr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L01-</a:t>
            </a:r>
            <a:fld id="{D365ADD4-7D9D-4F7D-9DD6-BC2E2672D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dt" sz="half" idx="11"/>
          </p:nvPr>
        </p:nvSpPr>
        <p:spPr>
          <a:xfrm>
            <a:off x="0" y="6553200"/>
            <a:ext cx="1828800" cy="304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0988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0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240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800" y="6400800"/>
            <a:ext cx="330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8" r:id="rId3"/>
    <p:sldLayoutId id="2147483697" r:id="rId4"/>
    <p:sldLayoutId id="2147483711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B4365-5353-4BC4-9CE6-4A1C0EC32F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89931" y="1957589"/>
            <a:ext cx="7316944" cy="850006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zh-CN" altLang="en-US" sz="5400" dirty="0">
                <a:solidFill>
                  <a:srgbClr val="660066"/>
                </a:solidFill>
              </a:rPr>
              <a:t>计算机系统结构实验课</a:t>
            </a:r>
            <a:endParaRPr lang="en-US" altLang="zh-CN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34429" y="3340759"/>
            <a:ext cx="106471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70726" y="4354054"/>
            <a:ext cx="51482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taken (with permission) from:</a:t>
            </a:r>
          </a:p>
          <a:p>
            <a:pPr lvl="1"/>
            <a:r>
              <a:rPr lang="en-US" dirty="0"/>
              <a:t>Derek </a:t>
            </a:r>
            <a:r>
              <a:rPr lang="en-US" dirty="0" err="1"/>
              <a:t>Chiou</a:t>
            </a:r>
            <a:r>
              <a:rPr lang="en-US" dirty="0"/>
              <a:t> (UT Austin)</a:t>
            </a:r>
          </a:p>
          <a:p>
            <a:pPr lvl="1"/>
            <a:r>
              <a:rPr lang="en-US" dirty="0"/>
              <a:t>Arvind and collaborators (MIT)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184C4B-9A8A-4CE4-81D0-0FB9F305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64" y="1533525"/>
            <a:ext cx="8236514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06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129588" cy="1143000"/>
          </a:xfrm>
        </p:spPr>
        <p:txBody>
          <a:bodyPr/>
          <a:lstStyle/>
          <a:p>
            <a:pPr eaLnBrk="1" hangingPunct="1"/>
            <a:r>
              <a:rPr lang="en-US" sz="3600" dirty="0"/>
              <a:t>Decoding ALU Instructions</a:t>
            </a:r>
          </a:p>
        </p:txBody>
      </p:sp>
      <p:sp>
        <p:nvSpPr>
          <p:cNvPr id="174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256588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case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opADDIU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opSLTI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opSLTIU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opANDI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…: begin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dInst.aluFunc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case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opADDIU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opLUI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Add;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opSLTI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endcase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dInst.dst 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validReg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dInst.src1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validReg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dInst.src2 = Invalid;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dInst.imm = Valid(case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opADDIU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opSLTI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opSLTIU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signExtend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opLUI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16'b0};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default: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zeroExtend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endcase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dInst.brFunc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NT;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5950" y="1530350"/>
            <a:ext cx="8256588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674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129588" cy="1143000"/>
          </a:xfrm>
        </p:spPr>
        <p:txBody>
          <a:bodyPr/>
          <a:lstStyle/>
          <a:p>
            <a:pPr eaLnBrk="1" hangingPunct="1"/>
            <a:r>
              <a:rPr lang="en-US" sz="4000" dirty="0"/>
              <a:t>Decoding Load Instructions</a:t>
            </a:r>
          </a:p>
        </p:txBody>
      </p:sp>
      <p:sp>
        <p:nvSpPr>
          <p:cNvPr id="2150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256588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opLB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opLH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opLW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opLBU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opLHU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begin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Ld;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dInst.byteEn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replicate(False);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case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opLB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opLBU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dInst.byteEn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 = True;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opLH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opLHU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begin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dInst.byteEn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True;dInst.byteEn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[1] = True;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end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opLW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dInst.byteEn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replicate(True);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endcase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dInst.aluFunc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Add;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dInst.dst 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validReg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dInst.src1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validReg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 dInst.src2 = Invalid;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dInst.imm    = Valid(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signExtend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dInst.brFunc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NT;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end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5950" y="1530350"/>
            <a:ext cx="8256588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473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129588" cy="1143000"/>
          </a:xfrm>
        </p:spPr>
        <p:txBody>
          <a:bodyPr/>
          <a:lstStyle/>
          <a:p>
            <a:pPr eaLnBrk="1" hangingPunct="1"/>
            <a:r>
              <a:rPr lang="en-US" sz="4000" dirty="0"/>
              <a:t>Decoding Jump Instructions</a:t>
            </a:r>
          </a:p>
        </p:txBody>
      </p:sp>
      <p:sp>
        <p:nvSpPr>
          <p:cNvPr id="2355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7916863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opJAL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begin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J;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dInst.dst 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 Invalid: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validReg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(31);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dInst.src1 = Invalid;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dInst.src2 = Invalid;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dInst.imm  = Valid(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zeroExtend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({target,2'b00}));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dInst.brFunc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AT;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end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5950" y="1530350"/>
            <a:ext cx="8256588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2038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129588" cy="1143000"/>
          </a:xfrm>
        </p:spPr>
        <p:txBody>
          <a:bodyPr/>
          <a:lstStyle/>
          <a:p>
            <a:pPr eaLnBrk="1" hangingPunct="1"/>
            <a:r>
              <a:rPr lang="en-US" sz="4000" dirty="0"/>
              <a:t>Decoding Branch Instructions</a:t>
            </a:r>
          </a:p>
        </p:txBody>
      </p:sp>
      <p:sp>
        <p:nvSpPr>
          <p:cNvPr id="2560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210550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opBEQ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opBNE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opBLEZ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opBGTZ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 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begin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Br;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dInst.brFunc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case(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opBEQ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opBNE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Neq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opBLEZ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Le;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opBGTZ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rtBLTZ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? Lt 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endcase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dInst.dst  = Invalid;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dInst.src1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validReg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dInst.src2 =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opBEQ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opBNE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)?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validReg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: Invalid;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dInst.imm  = Valid(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signExtend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&lt;&lt; 2);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end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5950" y="1530350"/>
            <a:ext cx="8256588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164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Reading Registers</a:t>
            </a:r>
            <a:endParaRPr lang="en-US" sz="2800" dirty="0"/>
          </a:p>
        </p:txBody>
      </p:sp>
      <p:sp>
        <p:nvSpPr>
          <p:cNvPr id="39939" name="Rectangle 7"/>
          <p:cNvSpPr>
            <a:spLocks noChangeArrowheads="1"/>
          </p:cNvSpPr>
          <p:nvPr/>
        </p:nvSpPr>
        <p:spPr bwMode="auto">
          <a:xfrm>
            <a:off x="3090223" y="1837532"/>
            <a:ext cx="3116263" cy="46878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dirty="0"/>
              <a:t>Read registers</a:t>
            </a:r>
            <a:endParaRPr lang="en-US" dirty="0">
              <a:latin typeface="Verdana" pitchFamily="-96" charset="0"/>
            </a:endParaRPr>
          </a:p>
        </p:txBody>
      </p:sp>
      <p:sp>
        <p:nvSpPr>
          <p:cNvPr id="27652" name="Text Box 11"/>
          <p:cNvSpPr txBox="1">
            <a:spLocks noChangeArrowheads="1"/>
          </p:cNvSpPr>
          <p:nvPr/>
        </p:nvSpPr>
        <p:spPr bwMode="auto">
          <a:xfrm>
            <a:off x="6604000" y="4149131"/>
            <a:ext cx="912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RVal2</a:t>
            </a:r>
          </a:p>
        </p:txBody>
      </p:sp>
      <p:sp>
        <p:nvSpPr>
          <p:cNvPr id="27655" name="Text Box 11"/>
          <p:cNvSpPr txBox="1">
            <a:spLocks noChangeArrowheads="1"/>
          </p:cNvSpPr>
          <p:nvPr/>
        </p:nvSpPr>
        <p:spPr bwMode="auto">
          <a:xfrm>
            <a:off x="6604000" y="3649663"/>
            <a:ext cx="912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RVal1</a:t>
            </a:r>
          </a:p>
        </p:txBody>
      </p:sp>
      <p:sp>
        <p:nvSpPr>
          <p:cNvPr id="27663" name="Rectangle 17"/>
          <p:cNvSpPr>
            <a:spLocks noChangeArrowheads="1"/>
          </p:cNvSpPr>
          <p:nvPr/>
        </p:nvSpPr>
        <p:spPr bwMode="auto">
          <a:xfrm>
            <a:off x="4265613" y="3649663"/>
            <a:ext cx="1101725" cy="9445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RF</a:t>
            </a:r>
          </a:p>
        </p:txBody>
      </p:sp>
      <p:sp>
        <p:nvSpPr>
          <p:cNvPr id="27674" name="Line 8"/>
          <p:cNvSpPr>
            <a:spLocks noChangeShapeType="1"/>
          </p:cNvSpPr>
          <p:nvPr/>
        </p:nvSpPr>
        <p:spPr bwMode="auto">
          <a:xfrm>
            <a:off x="2586038" y="4327215"/>
            <a:ext cx="1673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3" name="Text Box 11"/>
          <p:cNvSpPr txBox="1">
            <a:spLocks noChangeArrowheads="1"/>
          </p:cNvSpPr>
          <p:nvPr/>
        </p:nvSpPr>
        <p:spPr bwMode="auto">
          <a:xfrm>
            <a:off x="1643151" y="4116873"/>
            <a:ext cx="942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RSrc2</a:t>
            </a:r>
          </a:p>
        </p:txBody>
      </p:sp>
      <p:sp>
        <p:nvSpPr>
          <p:cNvPr id="27685" name="Line 8"/>
          <p:cNvSpPr>
            <a:spLocks noChangeShapeType="1"/>
          </p:cNvSpPr>
          <p:nvPr/>
        </p:nvSpPr>
        <p:spPr bwMode="auto">
          <a:xfrm>
            <a:off x="2586038" y="3895607"/>
            <a:ext cx="1670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6" name="Line 8"/>
          <p:cNvSpPr>
            <a:spLocks noChangeShapeType="1"/>
          </p:cNvSpPr>
          <p:nvPr/>
        </p:nvSpPr>
        <p:spPr bwMode="auto">
          <a:xfrm>
            <a:off x="5367339" y="4337558"/>
            <a:ext cx="1223961" cy="131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7" name="Line 8"/>
          <p:cNvSpPr>
            <a:spLocks noChangeShapeType="1"/>
          </p:cNvSpPr>
          <p:nvPr/>
        </p:nvSpPr>
        <p:spPr bwMode="auto">
          <a:xfrm>
            <a:off x="5367339" y="3852863"/>
            <a:ext cx="1217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95250" y="4694238"/>
            <a:ext cx="2128838" cy="9239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Pure combinational logic</a:t>
            </a:r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1631779" y="3710941"/>
            <a:ext cx="942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RSrc1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0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/>
              <a:t>Executing Instructions</a:t>
            </a:r>
            <a:endParaRPr lang="en-US" sz="2800"/>
          </a:p>
        </p:txBody>
      </p:sp>
      <p:sp>
        <p:nvSpPr>
          <p:cNvPr id="39939" name="Rectangle 7"/>
          <p:cNvSpPr>
            <a:spLocks noChangeArrowheads="1"/>
          </p:cNvSpPr>
          <p:nvPr/>
        </p:nvSpPr>
        <p:spPr bwMode="auto">
          <a:xfrm>
            <a:off x="3089275" y="1754188"/>
            <a:ext cx="3116263" cy="46878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>
                <a:latin typeface="Verdana" pitchFamily="-96" charset="0"/>
              </a:rPr>
              <a:t>execute</a:t>
            </a:r>
          </a:p>
        </p:txBody>
      </p:sp>
      <p:sp>
        <p:nvSpPr>
          <p:cNvPr id="27651" name="Text Box 11"/>
          <p:cNvSpPr txBox="1">
            <a:spLocks noChangeArrowheads="1"/>
          </p:cNvSpPr>
          <p:nvPr/>
        </p:nvSpPr>
        <p:spPr bwMode="auto">
          <a:xfrm>
            <a:off x="1765300" y="2595563"/>
            <a:ext cx="847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dInst</a:t>
            </a:r>
          </a:p>
        </p:txBody>
      </p:sp>
      <p:sp>
        <p:nvSpPr>
          <p:cNvPr id="27652" name="Text Box 11"/>
          <p:cNvSpPr txBox="1">
            <a:spLocks noChangeArrowheads="1"/>
          </p:cNvSpPr>
          <p:nvPr/>
        </p:nvSpPr>
        <p:spPr bwMode="auto">
          <a:xfrm>
            <a:off x="6604000" y="4595813"/>
            <a:ext cx="768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addr</a:t>
            </a:r>
          </a:p>
        </p:txBody>
      </p:sp>
      <p:sp>
        <p:nvSpPr>
          <p:cNvPr id="27653" name="Text Box 11"/>
          <p:cNvSpPr txBox="1">
            <a:spLocks noChangeArrowheads="1"/>
          </p:cNvSpPr>
          <p:nvPr/>
        </p:nvSpPr>
        <p:spPr bwMode="auto">
          <a:xfrm>
            <a:off x="6605588" y="5497513"/>
            <a:ext cx="1200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brTaken</a:t>
            </a:r>
          </a:p>
        </p:txBody>
      </p:sp>
      <p:sp>
        <p:nvSpPr>
          <p:cNvPr id="27654" name="Line 8"/>
          <p:cNvSpPr>
            <a:spLocks noChangeShapeType="1"/>
          </p:cNvSpPr>
          <p:nvPr/>
        </p:nvSpPr>
        <p:spPr bwMode="auto">
          <a:xfrm rot="-5400000">
            <a:off x="1524045" y="4046492"/>
            <a:ext cx="3438435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Text Box 11"/>
          <p:cNvSpPr txBox="1">
            <a:spLocks noChangeArrowheads="1"/>
          </p:cNvSpPr>
          <p:nvPr/>
        </p:nvSpPr>
        <p:spPr bwMode="auto">
          <a:xfrm>
            <a:off x="6604000" y="3184525"/>
            <a:ext cx="754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7656" name="Text Box 11"/>
          <p:cNvSpPr txBox="1">
            <a:spLocks noChangeArrowheads="1"/>
          </p:cNvSpPr>
          <p:nvPr/>
        </p:nvSpPr>
        <p:spPr bwMode="auto">
          <a:xfrm>
            <a:off x="6600825" y="2103438"/>
            <a:ext cx="854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iType</a:t>
            </a:r>
          </a:p>
        </p:txBody>
      </p:sp>
      <p:sp>
        <p:nvSpPr>
          <p:cNvPr id="27657" name="AutoShape 10"/>
          <p:cNvSpPr>
            <a:spLocks noChangeArrowheads="1"/>
          </p:cNvSpPr>
          <p:nvPr/>
        </p:nvSpPr>
        <p:spPr bwMode="auto">
          <a:xfrm rot="16200000" flipH="1">
            <a:off x="3553619" y="3576220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>
            <a:off x="3243263" y="3843714"/>
            <a:ext cx="484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Line 8"/>
          <p:cNvSpPr>
            <a:spLocks noChangeShapeType="1"/>
          </p:cNvSpPr>
          <p:nvPr/>
        </p:nvSpPr>
        <p:spPr bwMode="auto">
          <a:xfrm>
            <a:off x="3417888" y="3551614"/>
            <a:ext cx="311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3248025" y="2338388"/>
            <a:ext cx="3363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6608763" y="2566988"/>
            <a:ext cx="725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rDst</a:t>
            </a:r>
          </a:p>
        </p:txBody>
      </p:sp>
      <p:sp>
        <p:nvSpPr>
          <p:cNvPr id="27662" name="Line 10"/>
          <p:cNvSpPr>
            <a:spLocks noChangeShapeType="1"/>
          </p:cNvSpPr>
          <p:nvPr/>
        </p:nvSpPr>
        <p:spPr bwMode="auto">
          <a:xfrm>
            <a:off x="2589213" y="2801938"/>
            <a:ext cx="40306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Rectangle 17"/>
          <p:cNvSpPr>
            <a:spLocks noChangeArrowheads="1"/>
          </p:cNvSpPr>
          <p:nvPr/>
        </p:nvSpPr>
        <p:spPr bwMode="auto">
          <a:xfrm>
            <a:off x="4265613" y="3472239"/>
            <a:ext cx="1101725" cy="9445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ALU</a:t>
            </a:r>
          </a:p>
        </p:txBody>
      </p:sp>
      <p:sp>
        <p:nvSpPr>
          <p:cNvPr id="27664" name="Rectangle 17"/>
          <p:cNvSpPr>
            <a:spLocks noChangeArrowheads="1"/>
          </p:cNvSpPr>
          <p:nvPr/>
        </p:nvSpPr>
        <p:spPr bwMode="auto">
          <a:xfrm>
            <a:off x="4275138" y="5319464"/>
            <a:ext cx="1101725" cy="944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Branch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Address</a:t>
            </a:r>
          </a:p>
        </p:txBody>
      </p:sp>
      <p:sp>
        <p:nvSpPr>
          <p:cNvPr id="27665" name="Line 8"/>
          <p:cNvSpPr>
            <a:spLocks noChangeShapeType="1"/>
          </p:cNvSpPr>
          <p:nvPr/>
        </p:nvSpPr>
        <p:spPr bwMode="auto">
          <a:xfrm>
            <a:off x="3240088" y="5768885"/>
            <a:ext cx="10239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66" name="Line 8"/>
          <p:cNvSpPr>
            <a:spLocks noChangeShapeType="1"/>
          </p:cNvSpPr>
          <p:nvPr/>
        </p:nvSpPr>
        <p:spPr bwMode="auto">
          <a:xfrm>
            <a:off x="2587625" y="6080035"/>
            <a:ext cx="1673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Text Box 11"/>
          <p:cNvSpPr txBox="1">
            <a:spLocks noChangeArrowheads="1"/>
          </p:cNvSpPr>
          <p:nvPr/>
        </p:nvSpPr>
        <p:spPr bwMode="auto">
          <a:xfrm>
            <a:off x="2139950" y="5865723"/>
            <a:ext cx="4778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pc</a:t>
            </a:r>
          </a:p>
        </p:txBody>
      </p:sp>
      <p:sp>
        <p:nvSpPr>
          <p:cNvPr id="27668" name="AutoShape 10"/>
          <p:cNvSpPr>
            <a:spLocks noChangeArrowheads="1"/>
          </p:cNvSpPr>
          <p:nvPr/>
        </p:nvSpPr>
        <p:spPr bwMode="auto">
          <a:xfrm rot="16200000" flipH="1">
            <a:off x="5630069" y="4683919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27669" name="AutoShape 10"/>
          <p:cNvSpPr>
            <a:spLocks noChangeArrowheads="1"/>
          </p:cNvSpPr>
          <p:nvPr/>
        </p:nvSpPr>
        <p:spPr bwMode="auto">
          <a:xfrm rot="16200000" flipH="1">
            <a:off x="5626894" y="3269457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27670" name="Line 8"/>
          <p:cNvSpPr>
            <a:spLocks noChangeShapeType="1"/>
          </p:cNvSpPr>
          <p:nvPr/>
        </p:nvSpPr>
        <p:spPr bwMode="auto">
          <a:xfrm rot="-5400000">
            <a:off x="2749549" y="3925887"/>
            <a:ext cx="1338264" cy="15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1" name="Line 8"/>
          <p:cNvSpPr>
            <a:spLocks noChangeShapeType="1"/>
          </p:cNvSpPr>
          <p:nvPr/>
        </p:nvSpPr>
        <p:spPr bwMode="auto">
          <a:xfrm>
            <a:off x="2589213" y="3255963"/>
            <a:ext cx="3227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2" name="Line 8"/>
          <p:cNvSpPr>
            <a:spLocks noChangeShapeType="1"/>
          </p:cNvSpPr>
          <p:nvPr/>
        </p:nvSpPr>
        <p:spPr bwMode="auto">
          <a:xfrm>
            <a:off x="3824153" y="5454559"/>
            <a:ext cx="42241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Line 8"/>
          <p:cNvSpPr>
            <a:spLocks noChangeShapeType="1"/>
          </p:cNvSpPr>
          <p:nvPr/>
        </p:nvSpPr>
        <p:spPr bwMode="auto">
          <a:xfrm rot="-5400000">
            <a:off x="3234631" y="4865036"/>
            <a:ext cx="117904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4" name="Line 8"/>
          <p:cNvSpPr>
            <a:spLocks noChangeShapeType="1"/>
          </p:cNvSpPr>
          <p:nvPr/>
        </p:nvSpPr>
        <p:spPr bwMode="auto">
          <a:xfrm>
            <a:off x="2586038" y="4275514"/>
            <a:ext cx="1673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5" name="Line 8"/>
          <p:cNvSpPr>
            <a:spLocks noChangeShapeType="1"/>
          </p:cNvSpPr>
          <p:nvPr/>
        </p:nvSpPr>
        <p:spPr bwMode="auto">
          <a:xfrm rot="-5400000">
            <a:off x="5013325" y="4097338"/>
            <a:ext cx="1152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6" name="Line 8"/>
          <p:cNvSpPr>
            <a:spLocks noChangeShapeType="1"/>
          </p:cNvSpPr>
          <p:nvPr/>
        </p:nvSpPr>
        <p:spPr bwMode="auto">
          <a:xfrm rot="-5400000" flipV="1">
            <a:off x="5149301" y="5388525"/>
            <a:ext cx="878986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7" name="Line 8"/>
          <p:cNvSpPr>
            <a:spLocks noChangeShapeType="1"/>
          </p:cNvSpPr>
          <p:nvPr/>
        </p:nvSpPr>
        <p:spPr bwMode="auto">
          <a:xfrm>
            <a:off x="5588000" y="352425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8" name="Line 8"/>
          <p:cNvSpPr>
            <a:spLocks noChangeShapeType="1"/>
          </p:cNvSpPr>
          <p:nvPr/>
        </p:nvSpPr>
        <p:spPr bwMode="auto">
          <a:xfrm>
            <a:off x="5602288" y="4665663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9" name="Line 8"/>
          <p:cNvSpPr>
            <a:spLocks noChangeShapeType="1"/>
          </p:cNvSpPr>
          <p:nvPr/>
        </p:nvSpPr>
        <p:spPr bwMode="auto">
          <a:xfrm>
            <a:off x="5583238" y="495617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0" name="Line 8"/>
          <p:cNvSpPr>
            <a:spLocks noChangeShapeType="1"/>
          </p:cNvSpPr>
          <p:nvPr/>
        </p:nvSpPr>
        <p:spPr bwMode="auto">
          <a:xfrm>
            <a:off x="5362575" y="3959601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1" name="Line 8"/>
          <p:cNvSpPr>
            <a:spLocks noChangeShapeType="1"/>
          </p:cNvSpPr>
          <p:nvPr/>
        </p:nvSpPr>
        <p:spPr bwMode="auto">
          <a:xfrm>
            <a:off x="5359400" y="5830399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2" name="Text Box 11"/>
          <p:cNvSpPr txBox="1">
            <a:spLocks noChangeArrowheads="1"/>
          </p:cNvSpPr>
          <p:nvPr/>
        </p:nvSpPr>
        <p:spPr bwMode="auto">
          <a:xfrm>
            <a:off x="1770063" y="3054350"/>
            <a:ext cx="844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rVal2</a:t>
            </a:r>
          </a:p>
        </p:txBody>
      </p:sp>
      <p:sp>
        <p:nvSpPr>
          <p:cNvPr id="27683" name="Text Box 11"/>
          <p:cNvSpPr txBox="1">
            <a:spLocks noChangeArrowheads="1"/>
          </p:cNvSpPr>
          <p:nvPr/>
        </p:nvSpPr>
        <p:spPr bwMode="auto">
          <a:xfrm>
            <a:off x="1811338" y="4070726"/>
            <a:ext cx="844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rVal1</a:t>
            </a:r>
          </a:p>
        </p:txBody>
      </p:sp>
      <p:sp>
        <p:nvSpPr>
          <p:cNvPr id="27684" name="Line 8"/>
          <p:cNvSpPr>
            <a:spLocks noChangeShapeType="1"/>
          </p:cNvSpPr>
          <p:nvPr/>
        </p:nvSpPr>
        <p:spPr bwMode="auto">
          <a:xfrm>
            <a:off x="3973513" y="3684964"/>
            <a:ext cx="301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5" name="Line 8"/>
          <p:cNvSpPr>
            <a:spLocks noChangeShapeType="1"/>
          </p:cNvSpPr>
          <p:nvPr/>
        </p:nvSpPr>
        <p:spPr bwMode="auto">
          <a:xfrm>
            <a:off x="3251200" y="4096126"/>
            <a:ext cx="1004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6" name="Line 8"/>
          <p:cNvSpPr>
            <a:spLocks noChangeShapeType="1"/>
          </p:cNvSpPr>
          <p:nvPr/>
        </p:nvSpPr>
        <p:spPr bwMode="auto">
          <a:xfrm>
            <a:off x="6061075" y="4797425"/>
            <a:ext cx="530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7" name="Line 8"/>
          <p:cNvSpPr>
            <a:spLocks noChangeShapeType="1"/>
          </p:cNvSpPr>
          <p:nvPr/>
        </p:nvSpPr>
        <p:spPr bwMode="auto">
          <a:xfrm>
            <a:off x="6054725" y="3387725"/>
            <a:ext cx="530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95250" y="4694238"/>
            <a:ext cx="2128838" cy="9239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Pure combinational logic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7553325" y="4057650"/>
            <a:ext cx="15684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either for memory reference or branch target</a:t>
            </a:r>
          </a:p>
        </p:txBody>
      </p:sp>
      <p:sp>
        <p:nvSpPr>
          <p:cNvPr id="48" name="Left Brace 47"/>
          <p:cNvSpPr>
            <a:spLocks/>
          </p:cNvSpPr>
          <p:nvPr/>
        </p:nvSpPr>
        <p:spPr bwMode="auto">
          <a:xfrm>
            <a:off x="7319963" y="4070350"/>
            <a:ext cx="369887" cy="1460500"/>
          </a:xfrm>
          <a:prstGeom prst="leftBrace">
            <a:avLst>
              <a:gd name="adj1" fmla="val 8299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573963" y="2959100"/>
            <a:ext cx="15700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either for rf write or St</a:t>
            </a:r>
          </a:p>
        </p:txBody>
      </p:sp>
      <p:sp>
        <p:nvSpPr>
          <p:cNvPr id="50" name="Left Brace 49"/>
          <p:cNvSpPr>
            <a:spLocks/>
          </p:cNvSpPr>
          <p:nvPr/>
        </p:nvSpPr>
        <p:spPr bwMode="auto">
          <a:xfrm>
            <a:off x="7277100" y="2997200"/>
            <a:ext cx="461963" cy="819150"/>
          </a:xfrm>
          <a:prstGeom prst="leftBrace">
            <a:avLst>
              <a:gd name="adj1" fmla="val 8332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27698" name="Line 8"/>
          <p:cNvSpPr>
            <a:spLocks noChangeShapeType="1"/>
          </p:cNvSpPr>
          <p:nvPr/>
        </p:nvSpPr>
        <p:spPr bwMode="auto">
          <a:xfrm rot="-5400000" flipV="1">
            <a:off x="5028407" y="5245894"/>
            <a:ext cx="892176" cy="15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99" name="Line 8"/>
          <p:cNvSpPr>
            <a:spLocks noChangeShapeType="1"/>
          </p:cNvSpPr>
          <p:nvPr/>
        </p:nvSpPr>
        <p:spPr bwMode="auto">
          <a:xfrm>
            <a:off x="5468938" y="5684838"/>
            <a:ext cx="1114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700" name="Line 8"/>
          <p:cNvSpPr>
            <a:spLocks noChangeShapeType="1"/>
          </p:cNvSpPr>
          <p:nvPr/>
        </p:nvSpPr>
        <p:spPr bwMode="auto">
          <a:xfrm>
            <a:off x="5372100" y="4805912"/>
            <a:ext cx="1095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4256088" y="4505325"/>
            <a:ext cx="1101725" cy="650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/>
              <a:t>ALUBr</a:t>
            </a:r>
            <a:endParaRPr lang="en-US" dirty="0"/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 flipV="1">
            <a:off x="3824153" y="4951855"/>
            <a:ext cx="438330" cy="43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3253472" y="4794446"/>
            <a:ext cx="1004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3420160" y="4604782"/>
            <a:ext cx="8413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" name="Date Placeholder 58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3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  <p:bldP spid="49" grpId="0"/>
      <p:bldP spid="5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Some Useful Functions</a:t>
            </a:r>
          </a:p>
        </p:txBody>
      </p:sp>
      <p:sp>
        <p:nvSpPr>
          <p:cNvPr id="29698" name="TextBox 6"/>
          <p:cNvSpPr txBox="1">
            <a:spLocks noChangeArrowheads="1"/>
          </p:cNvSpPr>
          <p:nvPr/>
        </p:nvSpPr>
        <p:spPr bwMode="auto">
          <a:xfrm>
            <a:off x="609600" y="1512888"/>
            <a:ext cx="8515350" cy="262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Maybe#(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FullIndx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validReg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 Valid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FullIndx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Normal,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Maybe#(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FullIndx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validCop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 Valid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FullIndx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CopReg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validRegValue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(Maybe#(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FullIndx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validValue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175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Function</a:t>
            </a:r>
          </a:p>
        </p:txBody>
      </p:sp>
      <p:sp>
        <p:nvSpPr>
          <p:cNvPr id="2662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4838" y="1509713"/>
            <a:ext cx="8539162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ExecInst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exec(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DecodedInst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 rVal1, Data rVal2,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pc,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ppc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copVal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ExecInst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?;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Data aluVal2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(dInst.imm) ?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validValue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(dInst.imm) : rVal2;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aluRes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(rVal1, aluVal2,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dInst.aluFunc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eInst.iType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eInst.data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Mfc0?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copVal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Mtc0? rVal1 :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==St?     rVal2 :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==J ||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?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(pc+4)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aluRes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eInst.byteEn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dInst.byteEn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eInst.unsignedLd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dInst.unsignedLd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501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Function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brTaken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aluBr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(rVal1, rVal2,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dInst.brFunc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brAddrCalc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(pc, rVal1,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validValue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(dInst.imm),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brTaken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eInst.mispredict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ppc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eInst.brTaken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brTaken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eInst.addr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== Ld ||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dInst.iType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== St) ?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aluRes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eInst.dst = dInst.dst;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eInst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endfunction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6190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/>
              <a:t>ALU</a:t>
            </a:r>
          </a:p>
        </p:txBody>
      </p:sp>
      <p:sp>
        <p:nvSpPr>
          <p:cNvPr id="3174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25658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function Data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(Data a, Data b,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AluFunc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Data res = case(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Add   : (a + 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Sub   : (a - 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And   : (a &amp; 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Or    : (a | 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: (a ^ 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Nor   : ~(a | 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zeroExtend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 pack(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signedLT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(a, b) ) 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Sltu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zeroExtend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 pack( a &lt; b ) 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LShift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(a &lt;&lt; b[4:0]);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RShift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(a &gt;&gt; b[4:0]);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Sra   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signedShiftRight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(a, b[4:0]);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endcase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res;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endfunction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1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Bluespec</a:t>
            </a:r>
            <a:r>
              <a:rPr lang="en-US" sz="2400" b="1" dirty="0">
                <a:solidFill>
                  <a:srgbClr val="FF0000"/>
                </a:solidFill>
              </a:rPr>
              <a:t>: Combinational Circuits</a:t>
            </a:r>
          </a:p>
          <a:p>
            <a:r>
              <a:rPr lang="en-US" sz="2400" dirty="0" err="1"/>
              <a:t>Bluespec</a:t>
            </a:r>
            <a:r>
              <a:rPr lang="en-US" sz="2400" dirty="0"/>
              <a:t>: Sequential Circuits</a:t>
            </a:r>
          </a:p>
          <a:p>
            <a:r>
              <a:rPr lang="en-US" sz="2400" dirty="0"/>
              <a:t>Practices:</a:t>
            </a:r>
          </a:p>
          <a:p>
            <a:pPr lvl="1"/>
            <a:r>
              <a:rPr lang="en-US" sz="2000" dirty="0"/>
              <a:t>1: Right Shifter (Gate Primitives)</a:t>
            </a:r>
          </a:p>
          <a:p>
            <a:pPr lvl="1"/>
            <a:r>
              <a:rPr lang="en-US" sz="2000" dirty="0"/>
              <a:t>2: Right Shifter (Pipelined)</a:t>
            </a:r>
          </a:p>
          <a:p>
            <a:pPr lvl="1"/>
            <a:r>
              <a:rPr lang="en-US" sz="2000" dirty="0"/>
              <a:t>3: SMIPS Microprocessor (</a:t>
            </a:r>
            <a:r>
              <a:rPr lang="en-US" sz="2000" dirty="0" err="1"/>
              <a:t>Unpipelined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4: SMIPS Microprocessor (Pipelined)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9920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/>
              <a:t>Branch Resolution</a:t>
            </a:r>
            <a:endParaRPr lang="en-US" sz="2800"/>
          </a:p>
        </p:txBody>
      </p:sp>
      <p:sp>
        <p:nvSpPr>
          <p:cNvPr id="3379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54392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aluBr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 a, Data b,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brTaken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case(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: (a == 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 (a != b);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Le 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signedLE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(a, 0);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Lt 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signedLT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(a, 0);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signedGE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(a, 0);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signedGT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(a, 0);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AT  : True;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NT  : False;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brTaken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endfunction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5950" y="1530350"/>
            <a:ext cx="82565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6059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/>
              <a:t>Branch Address Calculation</a:t>
            </a:r>
            <a:endParaRPr lang="en-US" sz="2800"/>
          </a:p>
        </p:txBody>
      </p:sp>
      <p:sp>
        <p:nvSpPr>
          <p:cNvPr id="3584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543925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brAddrCalc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pc, Data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taken);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pcPlus4 = pc + 4;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targetAddr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case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J  : {pcPlus4[31:28],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[27:0]};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Br : (taken? pcPlus4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 pcPlus4);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Ld, St, Mfc0, Mtc0, Unsupported: pcPlus4;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targetAddr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endfunction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84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5950" y="1530350"/>
            <a:ext cx="8256588" cy="371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396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/>
              <a:t>Single-Cycle SMIPS</a:t>
            </a:r>
            <a:endParaRPr lang="en-US" sz="2800"/>
          </a:p>
        </p:txBody>
      </p:sp>
      <p:sp>
        <p:nvSpPr>
          <p:cNvPr id="3789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4"/>
            <a:ext cx="8256588" cy="483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module [Module]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mkProc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(Proc);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pc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mkRFile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IMemory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mkIMemory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DMemory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dMem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mkDMemory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Cop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mkCop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doProc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cop.started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let inst = iMem.req(pc);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let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decode(inst);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// trace - print the instruction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diplay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("pc: %h inst: (%h) expanded: ", pc, inst,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showInst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(inst));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// read register values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let rVal1 = rf.rd1(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validRegValue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(dInst.src1));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let rVal2 = rf.rd2(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validRegValue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(dInst.src2));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6347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599" y="304800"/>
            <a:ext cx="8234149" cy="1143000"/>
          </a:xfrm>
        </p:spPr>
        <p:txBody>
          <a:bodyPr/>
          <a:lstStyle/>
          <a:p>
            <a:pPr eaLnBrk="1" hangingPunct="1"/>
            <a:r>
              <a:rPr lang="en-US" sz="3600" dirty="0"/>
              <a:t>Single-Cycle SMIPS </a:t>
            </a:r>
            <a:r>
              <a:rPr lang="en-US" sz="2400" i="1" dirty="0"/>
              <a:t>atomic state updates</a:t>
            </a:r>
            <a:endParaRPr lang="en-US" sz="2800" dirty="0"/>
          </a:p>
        </p:txBody>
      </p:sp>
      <p:sp>
        <p:nvSpPr>
          <p:cNvPr id="3993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eInst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exec(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rVal1, rVal2, pc, ?,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copVal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  // The fifth argument is the predicted pc, to detect if it was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mispredicted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 Since there is no branch prediction, this field is sent with a random value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eInst.iType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== Ld)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begin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let data &lt;- dMem.req(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MemReq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{op: Ld,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eInst.addr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byteEn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?, data: ?});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eInst.data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gatherLoad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eInst.addr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eInst.byteEn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eInst.unsignedLd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data);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end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else if(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eInst.iType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== St)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begin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match {.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byteEn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.data}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scatterStore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eInst.addr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eInst.byteEn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eInst.data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let d &lt;- dMem.req(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MemReq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{op: St,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eInst.addr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byteEn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byteEn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data: data});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end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6654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599" y="304800"/>
            <a:ext cx="8234149" cy="1143000"/>
          </a:xfrm>
        </p:spPr>
        <p:txBody>
          <a:bodyPr/>
          <a:lstStyle/>
          <a:p>
            <a:pPr eaLnBrk="1" hangingPunct="1"/>
            <a:r>
              <a:rPr lang="en-US" sz="3600" dirty="0"/>
              <a:t>Single-Cycle SMIPS(2)</a:t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2400" i="1" dirty="0"/>
              <a:t>atomic state updates</a:t>
            </a:r>
            <a:endParaRPr lang="en-US" sz="2800" dirty="0"/>
          </a:p>
        </p:txBody>
      </p:sp>
      <p:sp>
        <p:nvSpPr>
          <p:cNvPr id="3993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25658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// write back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(eInst.dst) &amp;&amp;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validValue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(eInst.dst).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== Normal)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rf.wr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validRegValue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(eInst.dst),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eInst.data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// update the pc depending on whether the branch is taken or not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pc &lt;=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eInst.brTaken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eInst.addr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: pc + 4;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5780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SMIPS ISA</a:t>
            </a:r>
          </a:p>
          <a:p>
            <a:r>
              <a:rPr lang="en-US" dirty="0"/>
              <a:t>Full, single cycle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543050"/>
            <a:ext cx="7772400" cy="4114800"/>
          </a:xfrm>
        </p:spPr>
        <p:txBody>
          <a:bodyPr/>
          <a:lstStyle/>
          <a:p>
            <a:r>
              <a:rPr lang="en-US" sz="2400" dirty="0"/>
              <a:t>Design of a combinational ALU starting with primitive gates And, Or and Not</a:t>
            </a:r>
          </a:p>
          <a:p>
            <a:r>
              <a:rPr lang="en-US" sz="2400" dirty="0"/>
              <a:t>Combinational circuits as acyclic wiring diagrams of primitive gates</a:t>
            </a:r>
          </a:p>
          <a:p>
            <a:r>
              <a:rPr lang="en-US" sz="2400" dirty="0"/>
              <a:t>Introduction to BSV</a:t>
            </a:r>
          </a:p>
          <a:p>
            <a:pPr lvl="1"/>
            <a:r>
              <a:rPr lang="en-US" sz="2000" dirty="0"/>
              <a:t>Intro to types – </a:t>
            </a:r>
            <a:r>
              <a:rPr lang="en-US" sz="2000" dirty="0" err="1"/>
              <a:t>enum</a:t>
            </a:r>
            <a:r>
              <a:rPr lang="en-US" sz="2000" dirty="0"/>
              <a:t>, </a:t>
            </a:r>
            <a:r>
              <a:rPr lang="en-US" sz="2000" dirty="0" err="1"/>
              <a:t>typedefs</a:t>
            </a:r>
            <a:r>
              <a:rPr lang="en-US" sz="2000" dirty="0"/>
              <a:t>, numeric types, </a:t>
            </a:r>
            <a:r>
              <a:rPr lang="en-US" sz="2000" dirty="0" err="1"/>
              <a:t>int</a:t>
            </a:r>
            <a:r>
              <a:rPr lang="en-US" sz="2000" dirty="0"/>
              <a:t>#(32) </a:t>
            </a:r>
            <a:r>
              <a:rPr lang="en-US" sz="2000" dirty="0" err="1"/>
              <a:t>vs</a:t>
            </a:r>
            <a:r>
              <a:rPr lang="en-US" sz="2000" dirty="0"/>
              <a:t> integer, </a:t>
            </a:r>
            <a:r>
              <a:rPr lang="en-US" sz="2000" dirty="0" err="1"/>
              <a:t>bool</a:t>
            </a:r>
            <a:r>
              <a:rPr lang="en-US" sz="2000" dirty="0"/>
              <a:t> </a:t>
            </a:r>
            <a:r>
              <a:rPr lang="en-US" sz="2000" dirty="0" err="1"/>
              <a:t>vs</a:t>
            </a:r>
            <a:r>
              <a:rPr lang="en-US" sz="2000" dirty="0"/>
              <a:t> bit#(1), vectors</a:t>
            </a:r>
          </a:p>
          <a:p>
            <a:pPr lvl="1"/>
            <a:r>
              <a:rPr lang="en-US" sz="2000" dirty="0"/>
              <a:t>Simple operations: concatenation, conditionals, loops </a:t>
            </a:r>
          </a:p>
          <a:p>
            <a:pPr lvl="1"/>
            <a:r>
              <a:rPr lang="en-US" sz="2000" dirty="0"/>
              <a:t>Functions </a:t>
            </a:r>
          </a:p>
          <a:p>
            <a:pPr lvl="1"/>
            <a:r>
              <a:rPr lang="en-US" sz="2000" dirty="0"/>
              <a:t>Static elaboration and a structural interpretation of the textual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5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354" y="1626799"/>
            <a:ext cx="7772400" cy="2032591"/>
          </a:xfrm>
        </p:spPr>
        <p:txBody>
          <a:bodyPr/>
          <a:lstStyle/>
          <a:p>
            <a:r>
              <a:rPr lang="en-US" dirty="0"/>
              <a:t>Combinational circuits are acyclic interconnections of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3838" y="3946452"/>
            <a:ext cx="5477539" cy="1465521"/>
          </a:xfrm>
        </p:spPr>
        <p:txBody>
          <a:bodyPr/>
          <a:lstStyle/>
          <a:p>
            <a:r>
              <a:rPr lang="en-US" sz="2400" dirty="0"/>
              <a:t>And, Or, Not</a:t>
            </a:r>
          </a:p>
          <a:p>
            <a:r>
              <a:rPr lang="en-US" sz="2400" dirty="0" err="1"/>
              <a:t>Nand</a:t>
            </a:r>
            <a:r>
              <a:rPr lang="en-US" sz="2400" dirty="0"/>
              <a:t>, Nor, </a:t>
            </a:r>
            <a:r>
              <a:rPr lang="en-US" sz="2400" dirty="0" err="1"/>
              <a:t>Xor</a:t>
            </a:r>
            <a:endParaRPr lang="en-US" sz="2400" dirty="0"/>
          </a:p>
          <a:p>
            <a:r>
              <a:rPr lang="en-US" sz="2400" dirty="0"/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49" y="1724025"/>
            <a:ext cx="7896225" cy="1143000"/>
          </a:xfrm>
        </p:spPr>
        <p:txBody>
          <a:bodyPr/>
          <a:lstStyle/>
          <a:p>
            <a:r>
              <a:rPr lang="en-US" sz="4000" dirty="0"/>
              <a:t>Simple combinational circuits: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Ripple-carry Adder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9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Full Adder: A one-bit adder</a:t>
            </a:r>
          </a:p>
        </p:txBody>
      </p:sp>
      <p:pic>
        <p:nvPicPr>
          <p:cNvPr id="5122" name="Picture 10" descr="360px-Full-adder.svg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7202" y="3273046"/>
            <a:ext cx="4997450" cy="3178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2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77716" y="1517673"/>
            <a:ext cx="7764063" cy="171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(a, b,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s = (a ^ b)^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(a &amp; b) |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 (a ^ b));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c_out,s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990" y="3688592"/>
            <a:ext cx="2866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Structural code – only specifies interconnection between boxes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707" y="5364992"/>
            <a:ext cx="324546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Not quite correct –needs type annotations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8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Full Adder: A one-bit adder</a:t>
            </a:r>
            <a:br>
              <a:rPr lang="en-US" sz="2400" dirty="0"/>
            </a:br>
            <a:r>
              <a:rPr lang="en-US" sz="2400" i="1" dirty="0"/>
              <a:t>corrected</a:t>
            </a:r>
            <a:endParaRPr lang="en-US" sz="3600" dirty="0"/>
          </a:p>
        </p:txBody>
      </p:sp>
      <p:pic>
        <p:nvPicPr>
          <p:cNvPr id="5122" name="Picture 10" descr="360px-Full-adder.svg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7202" y="3320671"/>
            <a:ext cx="4997450" cy="3178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2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23331" y="1517672"/>
            <a:ext cx="7716154" cy="204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Bit#(2)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b,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Bit#(1)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(a ^ b)^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Bit#(1)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(a &amp; b) |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 (a ^ b));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c_out,s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5592" y="3695416"/>
            <a:ext cx="2947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a” </a:t>
            </a:r>
            <a:r>
              <a:rPr lang="en-US" dirty="0">
                <a:latin typeface="+mn-lt"/>
                <a:cs typeface="Courier New" pitchFamily="49" charset="0"/>
              </a:rPr>
              <a:t> type declaration says that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latin typeface="+mn-lt"/>
                <a:cs typeface="Courier New" pitchFamily="49" charset="0"/>
              </a:rPr>
              <a:t> is one bit wide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0481" y="4708477"/>
            <a:ext cx="32208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c_out,s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+mn-lt"/>
                <a:cs typeface="Courier New" pitchFamily="49" charset="0"/>
              </a:rPr>
              <a:t> represents bit concatenation</a:t>
            </a:r>
          </a:p>
          <a:p>
            <a:pPr>
              <a:buNone/>
            </a:pPr>
            <a:endParaRPr lang="en-US" dirty="0">
              <a:latin typeface="+mn-lt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How big is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c_out,s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2252" y="612784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2 bits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504" y="1540633"/>
            <a:ext cx="8210266" cy="4755108"/>
          </a:xfrm>
        </p:spPr>
        <p:txBody>
          <a:bodyPr/>
          <a:lstStyle/>
          <a:p>
            <a:r>
              <a:rPr lang="en-US" sz="2400" dirty="0"/>
              <a:t>A type is a grouping of values</a:t>
            </a:r>
          </a:p>
          <a:p>
            <a:pPr lvl="1"/>
            <a:r>
              <a:rPr lang="en-US" sz="2000" dirty="0"/>
              <a:t>Integer: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1, 2, 3, …</a:t>
            </a:r>
          </a:p>
          <a:p>
            <a:pPr lvl="1"/>
            <a:r>
              <a:rPr lang="en-US" sz="2000" dirty="0" err="1"/>
              <a:t>Bool</a:t>
            </a:r>
            <a:r>
              <a:rPr lang="en-US" sz="2000" dirty="0"/>
              <a:t>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True, False</a:t>
            </a:r>
          </a:p>
          <a:p>
            <a:pPr lvl="1"/>
            <a:r>
              <a:rPr lang="en-US" sz="2000" dirty="0">
                <a:cs typeface="Courier New" pitchFamily="49" charset="0"/>
              </a:rPr>
              <a:t>Bit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0,1</a:t>
            </a:r>
          </a:p>
          <a:p>
            <a:pPr lvl="1"/>
            <a:r>
              <a:rPr lang="en-US" sz="2000" dirty="0"/>
              <a:t>A pair of Integers: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Tuple2#(Integer, Integer)</a:t>
            </a:r>
          </a:p>
          <a:p>
            <a:pPr lvl="1"/>
            <a:r>
              <a:rPr lang="en-US" sz="2000" dirty="0"/>
              <a:t>A function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fname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dirty="0"/>
              <a:t>from Integers to Integers: </a:t>
            </a:r>
          </a:p>
          <a:p>
            <a:pPr lvl="1">
              <a:buNone/>
            </a:pPr>
            <a:r>
              <a:rPr lang="en-US" sz="2000" dirty="0"/>
              <a:t>           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Integer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fname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(Integer 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n-US" sz="2400" dirty="0"/>
              <a:t>Every expression and variable in a Bluespec program has a type; sometimes it is specified explicitly and sometimes it is deduced by the compiler</a:t>
            </a:r>
          </a:p>
          <a:p>
            <a:r>
              <a:rPr lang="en-US" sz="2400" dirty="0">
                <a:sym typeface="Wingdings" pitchFamily="2" charset="2"/>
              </a:rPr>
              <a:t>Thus we say an expression has a type or belongs to a type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098042" y="6196084"/>
            <a:ext cx="4660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C000"/>
                </a:solidFill>
                <a:sym typeface="Wingdings" pitchFamily="2" charset="2"/>
              </a:rPr>
              <a:t>Each expression has a unique type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6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declaration versus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09" y="1560791"/>
            <a:ext cx="7772400" cy="2411277"/>
          </a:xfrm>
        </p:spPr>
        <p:txBody>
          <a:bodyPr/>
          <a:lstStyle/>
          <a:p>
            <a:r>
              <a:rPr lang="en-US" sz="2400" dirty="0"/>
              <a:t>The programmer writes down types of some expressions in a program and the compiler deduces the types of the rest of expressions</a:t>
            </a:r>
          </a:p>
          <a:p>
            <a:r>
              <a:rPr lang="en-US" sz="2400" dirty="0"/>
              <a:t>If the type deduction cannot be performed or the type declarations are inconsistent then the compiler complains</a:t>
            </a:r>
          </a:p>
          <a:p>
            <a:endParaRPr lang="en-US" sz="2400" dirty="0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3409" y="3972068"/>
            <a:ext cx="7997819" cy="205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Bit#(2)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b,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Bit#(1)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Bit#(1)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(a ^ b)^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Bit#(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(a &amp; b) |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 (a ^ b));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c_out,s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7653" y="5554638"/>
            <a:ext cx="147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type error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4084" y="6127846"/>
            <a:ext cx="59128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C000"/>
                </a:solidFill>
              </a:rPr>
              <a:t>Type checking prevents lots of silly mistakes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5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2-bit Ripple-Carry Adder</a:t>
            </a:r>
          </a:p>
        </p:txBody>
      </p:sp>
      <p:sp>
        <p:nvSpPr>
          <p:cNvPr id="717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93231" y="3607866"/>
            <a:ext cx="8048902" cy="296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Bit#(3)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(Bit#(2) x, Bit#(2) y,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Bit#(1) c0);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Bit#(2) s = 0;    Bit#(3) c=0; c[0] = c0;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cs0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(x[0], y[0], c[0]);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c[1] = cs0[1];  s[0] = cs0[0];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cs1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(x[1], y[1], c[1]);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c[2] = cs1[1];  s[1] = cs1[0];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{c[2],s};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69897" y="1638239"/>
            <a:ext cx="4630983" cy="1862138"/>
            <a:chOff x="699769" y="1638239"/>
            <a:chExt cx="4630983" cy="1862138"/>
          </a:xfrm>
        </p:grpSpPr>
        <p:sp>
          <p:nvSpPr>
            <p:cNvPr id="7172" name="Rectangle 13"/>
            <p:cNvSpPr>
              <a:spLocks noChangeArrowheads="1"/>
            </p:cNvSpPr>
            <p:nvPr/>
          </p:nvSpPr>
          <p:spPr bwMode="auto">
            <a:xfrm>
              <a:off x="1769391" y="2146239"/>
              <a:ext cx="885825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fa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7173" name="Straight Arrow Connector 62"/>
            <p:cNvCxnSpPr>
              <a:cxnSpLocks noChangeShapeType="1"/>
            </p:cNvCxnSpPr>
            <p:nvPr/>
          </p:nvCxnSpPr>
          <p:spPr bwMode="auto">
            <a:xfrm rot="10800000" flipH="1">
              <a:off x="1297903" y="2589152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74" name="Straight Arrow Connector 71"/>
            <p:cNvCxnSpPr>
              <a:cxnSpLocks noChangeShapeType="1"/>
            </p:cNvCxnSpPr>
            <p:nvPr/>
          </p:nvCxnSpPr>
          <p:spPr bwMode="auto">
            <a:xfrm rot="16200000" flipH="1">
              <a:off x="1816222" y="1902558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75" name="Straight Arrow Connector 72"/>
            <p:cNvCxnSpPr>
              <a:cxnSpLocks noChangeShapeType="1"/>
            </p:cNvCxnSpPr>
            <p:nvPr/>
          </p:nvCxnSpPr>
          <p:spPr bwMode="auto">
            <a:xfrm rot="16200000" flipH="1">
              <a:off x="2130547" y="1902558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76" name="Straight Arrow Connector 73"/>
            <p:cNvCxnSpPr>
              <a:cxnSpLocks noChangeShapeType="1"/>
            </p:cNvCxnSpPr>
            <p:nvPr/>
          </p:nvCxnSpPr>
          <p:spPr bwMode="auto">
            <a:xfrm rot="16200000" flipH="1">
              <a:off x="1968622" y="326463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7177" name="Rectangle 13"/>
            <p:cNvSpPr>
              <a:spLocks noChangeArrowheads="1"/>
            </p:cNvSpPr>
            <p:nvPr/>
          </p:nvSpPr>
          <p:spPr bwMode="auto">
            <a:xfrm>
              <a:off x="3322538" y="2146239"/>
              <a:ext cx="885825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fa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7178" name="Straight Arrow Connector 78"/>
            <p:cNvCxnSpPr>
              <a:cxnSpLocks noChangeShapeType="1"/>
              <a:endCxn id="7177" idx="1"/>
            </p:cNvCxnSpPr>
            <p:nvPr/>
          </p:nvCxnSpPr>
          <p:spPr bwMode="auto">
            <a:xfrm>
              <a:off x="2659978" y="2589152"/>
              <a:ext cx="66256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79" name="Straight Arrow Connector 79"/>
            <p:cNvCxnSpPr>
              <a:cxnSpLocks noChangeShapeType="1"/>
            </p:cNvCxnSpPr>
            <p:nvPr/>
          </p:nvCxnSpPr>
          <p:spPr bwMode="auto">
            <a:xfrm rot="16200000" flipH="1">
              <a:off x="3369369" y="1902558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80" name="Straight Arrow Connector 80"/>
            <p:cNvCxnSpPr>
              <a:cxnSpLocks noChangeShapeType="1"/>
            </p:cNvCxnSpPr>
            <p:nvPr/>
          </p:nvCxnSpPr>
          <p:spPr bwMode="auto">
            <a:xfrm rot="16200000" flipH="1">
              <a:off x="3683694" y="1902558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81" name="Straight Arrow Connector 81"/>
            <p:cNvCxnSpPr>
              <a:cxnSpLocks noChangeShapeType="1"/>
            </p:cNvCxnSpPr>
            <p:nvPr/>
          </p:nvCxnSpPr>
          <p:spPr bwMode="auto">
            <a:xfrm rot="16200000" flipH="1">
              <a:off x="3521769" y="326463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82" name="Straight Arrow Connector 85"/>
            <p:cNvCxnSpPr>
              <a:cxnSpLocks noChangeShapeType="1"/>
            </p:cNvCxnSpPr>
            <p:nvPr/>
          </p:nvCxnSpPr>
          <p:spPr bwMode="auto">
            <a:xfrm rot="10800000" flipH="1">
              <a:off x="4213125" y="2589152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7183" name="Text Box 22"/>
            <p:cNvSpPr txBox="1">
              <a:spLocks noChangeArrowheads="1"/>
            </p:cNvSpPr>
            <p:nvPr/>
          </p:nvSpPr>
          <p:spPr bwMode="auto">
            <a:xfrm>
              <a:off x="1459572" y="1647607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x[0]</a:t>
              </a:r>
            </a:p>
          </p:txBody>
        </p:sp>
        <p:sp>
          <p:nvSpPr>
            <p:cNvPr id="7184" name="Text Box 24"/>
            <p:cNvSpPr txBox="1">
              <a:spLocks noChangeArrowheads="1"/>
            </p:cNvSpPr>
            <p:nvPr/>
          </p:nvSpPr>
          <p:spPr bwMode="auto">
            <a:xfrm>
              <a:off x="2311644" y="1638239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y[0]</a:t>
              </a:r>
            </a:p>
          </p:txBody>
        </p:sp>
        <p:sp>
          <p:nvSpPr>
            <p:cNvPr id="7185" name="Text Box 25"/>
            <p:cNvSpPr txBox="1">
              <a:spLocks noChangeArrowheads="1"/>
            </p:cNvSpPr>
            <p:nvPr/>
          </p:nvSpPr>
          <p:spPr bwMode="auto">
            <a:xfrm>
              <a:off x="699769" y="2444689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c[0]</a:t>
              </a:r>
            </a:p>
          </p:txBody>
        </p:sp>
        <p:sp>
          <p:nvSpPr>
            <p:cNvPr id="7186" name="Text Box 26"/>
            <p:cNvSpPr txBox="1">
              <a:spLocks noChangeArrowheads="1"/>
            </p:cNvSpPr>
            <p:nvPr/>
          </p:nvSpPr>
          <p:spPr bwMode="auto">
            <a:xfrm>
              <a:off x="2147216" y="3111911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s[0]</a:t>
              </a:r>
            </a:p>
          </p:txBody>
        </p:sp>
        <p:sp>
          <p:nvSpPr>
            <p:cNvPr id="7187" name="Text Box 27"/>
            <p:cNvSpPr txBox="1">
              <a:spLocks noChangeArrowheads="1"/>
            </p:cNvSpPr>
            <p:nvPr/>
          </p:nvSpPr>
          <p:spPr bwMode="auto">
            <a:xfrm>
              <a:off x="3009330" y="1642524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x[1]</a:t>
              </a:r>
            </a:p>
          </p:txBody>
        </p:sp>
        <p:sp>
          <p:nvSpPr>
            <p:cNvPr id="7188" name="Text Box 28"/>
            <p:cNvSpPr txBox="1">
              <a:spLocks noChangeArrowheads="1"/>
            </p:cNvSpPr>
            <p:nvPr/>
          </p:nvSpPr>
          <p:spPr bwMode="auto">
            <a:xfrm>
              <a:off x="3852763" y="1638239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y[1]</a:t>
              </a:r>
            </a:p>
          </p:txBody>
        </p:sp>
        <p:sp>
          <p:nvSpPr>
            <p:cNvPr id="7189" name="Text Box 29"/>
            <p:cNvSpPr txBox="1">
              <a:spLocks noChangeArrowheads="1"/>
            </p:cNvSpPr>
            <p:nvPr/>
          </p:nvSpPr>
          <p:spPr bwMode="auto">
            <a:xfrm>
              <a:off x="2620291" y="2266581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c[1]</a:t>
              </a:r>
            </a:p>
          </p:txBody>
        </p:sp>
        <p:sp>
          <p:nvSpPr>
            <p:cNvPr id="7190" name="Text Box 30"/>
            <p:cNvSpPr txBox="1">
              <a:spLocks noChangeArrowheads="1"/>
            </p:cNvSpPr>
            <p:nvPr/>
          </p:nvSpPr>
          <p:spPr bwMode="auto">
            <a:xfrm>
              <a:off x="3697009" y="3111120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s[1]</a:t>
              </a:r>
            </a:p>
          </p:txBody>
        </p:sp>
        <p:sp>
          <p:nvSpPr>
            <p:cNvPr id="7191" name="Text Box 31"/>
            <p:cNvSpPr txBox="1">
              <a:spLocks noChangeArrowheads="1"/>
            </p:cNvSpPr>
            <p:nvPr/>
          </p:nvSpPr>
          <p:spPr bwMode="auto">
            <a:xfrm>
              <a:off x="4669994" y="2444689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c[2]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689500" y="1481503"/>
            <a:ext cx="3152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/>
              <a:t> can be used as a black box as long as we understand its type signature and its function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21999" y="5953822"/>
            <a:ext cx="423824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kern="0" dirty="0"/>
              <a:t>The “let” syntax avoids having to write down types explicitly </a:t>
            </a:r>
          </a:p>
        </p:txBody>
      </p:sp>
    </p:spTree>
    <p:extLst>
      <p:ext uri="{BB962C8B-B14F-4D97-AF65-F5344CB8AC3E}">
        <p14:creationId xmlns:p14="http://schemas.microsoft.com/office/powerpoint/2010/main" val="225402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33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 err="1"/>
              <a:t>Bluespec</a:t>
            </a:r>
            <a:r>
              <a:rPr lang="en-US" sz="2400" dirty="0"/>
              <a:t>: Combinational Circuits</a:t>
            </a:r>
          </a:p>
          <a:p>
            <a:r>
              <a:rPr lang="en-US" sz="2400" dirty="0" err="1"/>
              <a:t>Bluespec</a:t>
            </a:r>
            <a:r>
              <a:rPr lang="en-US" sz="2400" dirty="0"/>
              <a:t>: Sequential Circuits</a:t>
            </a:r>
          </a:p>
          <a:p>
            <a:r>
              <a:rPr lang="en-US" sz="2400" dirty="0"/>
              <a:t>Practices:</a:t>
            </a:r>
          </a:p>
          <a:p>
            <a:pPr lvl="1"/>
            <a:r>
              <a:rPr lang="en-US" sz="2000" dirty="0"/>
              <a:t>1: Right Shifter (Gate Primitives)</a:t>
            </a:r>
          </a:p>
          <a:p>
            <a:pPr lvl="1"/>
            <a:r>
              <a:rPr lang="en-US" sz="2000" dirty="0"/>
              <a:t>2: Right Shifter (Pipelined)</a:t>
            </a:r>
          </a:p>
          <a:p>
            <a:pPr lvl="1"/>
            <a:r>
              <a:rPr lang="en-US" sz="2000" dirty="0"/>
              <a:t>3: SMIPS Microprocessor (Unpipelined)</a:t>
            </a:r>
          </a:p>
          <a:p>
            <a:pPr lvl="1"/>
            <a:r>
              <a:rPr lang="en-US" sz="2000" dirty="0"/>
              <a:t>4: SMIPS Microprocessor (Pipelined)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59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“let” syntax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 bwMode="auto">
          <a:xfrm>
            <a:off x="800430" y="1603982"/>
            <a:ext cx="7772400" cy="171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“let” syntax: asks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compiler to infer type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Blip>
                <a:blip r:embed="rId2"/>
              </a:buBlip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avoids having to write down types explicitly</a:t>
            </a:r>
          </a:p>
          <a:p>
            <a:pPr marL="800100" lvl="1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Blip>
                <a:blip r:embed="rId2"/>
              </a:buBlip>
              <a:defRPr/>
            </a:pPr>
            <a:endParaRPr lang="en-US" sz="2400" kern="0" dirty="0">
              <a:latin typeface="+mn-lt"/>
            </a:endParaRPr>
          </a:p>
          <a:p>
            <a:pPr marL="800100" lvl="1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42950" lvl="1" indent="-285750" eaLnBrk="0" hangingPunct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-96" charset="2"/>
              <a:buChar char="n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cs0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(x[0], y[0], c[0]); </a:t>
            </a:r>
          </a:p>
          <a:p>
            <a:pPr marL="742950" lvl="1" indent="-285750" eaLnBrk="0" hangingPunct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-96" charset="2"/>
              <a:buChar char="n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Bits#(2)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cs0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(x[0], y[0], c[0]);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088875" y="3477256"/>
            <a:ext cx="1791454" cy="504966"/>
            <a:chOff x="7165075" y="2497541"/>
            <a:chExt cx="1791454" cy="504966"/>
          </a:xfrm>
        </p:grpSpPr>
        <p:sp>
          <p:nvSpPr>
            <p:cNvPr id="8" name="Freeform 7"/>
            <p:cNvSpPr/>
            <p:nvPr/>
          </p:nvSpPr>
          <p:spPr bwMode="auto">
            <a:xfrm>
              <a:off x="7165075" y="2524835"/>
              <a:ext cx="295701" cy="477672"/>
            </a:xfrm>
            <a:custGeom>
              <a:avLst/>
              <a:gdLst>
                <a:gd name="connsiteX0" fmla="*/ 0 w 295701"/>
                <a:gd name="connsiteY0" fmla="*/ 0 h 477672"/>
                <a:gd name="connsiteX1" fmla="*/ 286603 w 295701"/>
                <a:gd name="connsiteY1" fmla="*/ 232012 h 477672"/>
                <a:gd name="connsiteX2" fmla="*/ 54591 w 295701"/>
                <a:gd name="connsiteY2" fmla="*/ 477672 h 477672"/>
                <a:gd name="connsiteX3" fmla="*/ 54591 w 295701"/>
                <a:gd name="connsiteY3" fmla="*/ 477672 h 477672"/>
                <a:gd name="connsiteX4" fmla="*/ 68238 w 295701"/>
                <a:gd name="connsiteY4" fmla="*/ 477672 h 47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01" h="477672">
                  <a:moveTo>
                    <a:pt x="0" y="0"/>
                  </a:moveTo>
                  <a:cubicBezTo>
                    <a:pt x="138752" y="76200"/>
                    <a:pt x="277505" y="152400"/>
                    <a:pt x="286603" y="232012"/>
                  </a:cubicBezTo>
                  <a:cubicBezTo>
                    <a:pt x="295701" y="311624"/>
                    <a:pt x="54591" y="477672"/>
                    <a:pt x="54591" y="477672"/>
                  </a:cubicBezTo>
                  <a:lnTo>
                    <a:pt x="54591" y="477672"/>
                  </a:lnTo>
                  <a:lnTo>
                    <a:pt x="68238" y="477672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19917" y="249754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/>
                <a:t>The same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5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types: 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806" y="1530473"/>
            <a:ext cx="8032848" cy="4114800"/>
          </a:xfrm>
        </p:spPr>
        <p:txBody>
          <a:bodyPr/>
          <a:lstStyle/>
          <a:p>
            <a:r>
              <a:rPr lang="en-US" sz="2800" dirty="0"/>
              <a:t>A type declaration itself can be parameterized by other types</a:t>
            </a:r>
          </a:p>
          <a:p>
            <a:r>
              <a:rPr lang="en-US" sz="2800" dirty="0"/>
              <a:t>Parameters are indicated by using the syntax ‘#’</a:t>
            </a:r>
          </a:p>
          <a:p>
            <a:pPr lvl="1"/>
            <a:r>
              <a:rPr lang="en-US" sz="2400" dirty="0"/>
              <a:t>For example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Bit#(n) </a:t>
            </a:r>
            <a:r>
              <a:rPr lang="en-US" sz="2400" dirty="0"/>
              <a:t>represents n bits and can be instantiated by specifying a value of n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Bit#(1), Bit#(32), Bit#(8), …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32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6575" cy="1143000"/>
          </a:xfrm>
        </p:spPr>
        <p:txBody>
          <a:bodyPr/>
          <a:lstStyle/>
          <a:p>
            <a:pPr eaLnBrk="1" hangingPunct="1"/>
            <a:r>
              <a:rPr lang="en-US" sz="3600" dirty="0"/>
              <a:t>An w-bit Ripple-Carry Adder</a:t>
            </a:r>
          </a:p>
        </p:txBody>
      </p:sp>
      <p:sp>
        <p:nvSpPr>
          <p:cNvPr id="921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2520" y="1494547"/>
            <a:ext cx="8337265" cy="334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Bit#(w+1)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(Bit#(w) x, Bit#(w) y,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			Bit#(1) c0);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Bit#(w) s; Bit#(w+1) c=0; c[0] = c0;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&lt;w;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c[i+1]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[1]; s[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{c[w],s};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4653" y="3041394"/>
            <a:ext cx="235192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Not quite correct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04029" y="4019554"/>
            <a:ext cx="310332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Unfold the loop to get the wiring diagram</a:t>
            </a:r>
            <a:endParaRPr lang="en-US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1953" y="4771964"/>
            <a:ext cx="8288693" cy="1881188"/>
            <a:chOff x="759421" y="4771964"/>
            <a:chExt cx="8288693" cy="1881188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29043" y="5299014"/>
              <a:ext cx="885825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fa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62"/>
            <p:cNvCxnSpPr>
              <a:cxnSpLocks noChangeShapeType="1"/>
            </p:cNvCxnSpPr>
            <p:nvPr/>
          </p:nvCxnSpPr>
          <p:spPr bwMode="auto">
            <a:xfrm rot="10800000" flipH="1">
              <a:off x="1357555" y="5741927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Straight Arrow Connector 71"/>
            <p:cNvCxnSpPr>
              <a:cxnSpLocks noChangeShapeType="1"/>
            </p:cNvCxnSpPr>
            <p:nvPr/>
          </p:nvCxnSpPr>
          <p:spPr bwMode="auto">
            <a:xfrm rot="16200000" flipH="1">
              <a:off x="1875874" y="505533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Straight Arrow Connector 72"/>
            <p:cNvCxnSpPr>
              <a:cxnSpLocks noChangeShapeType="1"/>
            </p:cNvCxnSpPr>
            <p:nvPr/>
          </p:nvCxnSpPr>
          <p:spPr bwMode="auto">
            <a:xfrm rot="16200000" flipH="1">
              <a:off x="2190199" y="505533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Straight Arrow Connector 73"/>
            <p:cNvCxnSpPr>
              <a:cxnSpLocks noChangeShapeType="1"/>
            </p:cNvCxnSpPr>
            <p:nvPr/>
          </p:nvCxnSpPr>
          <p:spPr bwMode="auto">
            <a:xfrm rot="16200000" flipH="1">
              <a:off x="2028274" y="6417408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744140" y="5299014"/>
              <a:ext cx="885825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fa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78"/>
            <p:cNvCxnSpPr>
              <a:cxnSpLocks noChangeShapeType="1"/>
            </p:cNvCxnSpPr>
            <p:nvPr/>
          </p:nvCxnSpPr>
          <p:spPr bwMode="auto">
            <a:xfrm>
              <a:off x="3048000" y="5694302"/>
              <a:ext cx="69614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Straight Arrow Connector 79"/>
            <p:cNvCxnSpPr>
              <a:cxnSpLocks noChangeShapeType="1"/>
            </p:cNvCxnSpPr>
            <p:nvPr/>
          </p:nvCxnSpPr>
          <p:spPr bwMode="auto">
            <a:xfrm rot="16200000" flipH="1">
              <a:off x="3790971" y="505533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Straight Arrow Connector 80"/>
            <p:cNvCxnSpPr>
              <a:cxnSpLocks noChangeShapeType="1"/>
            </p:cNvCxnSpPr>
            <p:nvPr/>
          </p:nvCxnSpPr>
          <p:spPr bwMode="auto">
            <a:xfrm rot="16200000" flipH="1">
              <a:off x="4105296" y="505533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519224" y="4800382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x[0]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371296" y="4791014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y[0]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759421" y="5597464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c[0]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248025" y="6200334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s[0]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3430932" y="4795299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x[1]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274365" y="4791014"/>
              <a:ext cx="67678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y[1]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079993" y="5343156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c[1]</a:t>
              </a: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3048084" y="5619750"/>
              <a:ext cx="0" cy="44317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Arrow Connector 62"/>
            <p:cNvCxnSpPr>
              <a:cxnSpLocks noChangeShapeType="1"/>
            </p:cNvCxnSpPr>
            <p:nvPr/>
          </p:nvCxnSpPr>
          <p:spPr bwMode="auto">
            <a:xfrm>
              <a:off x="2714868" y="5760988"/>
              <a:ext cx="333216" cy="729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9219" name="Freeform 9218"/>
            <p:cNvSpPr/>
            <p:nvPr/>
          </p:nvSpPr>
          <p:spPr bwMode="auto">
            <a:xfrm>
              <a:off x="3048000" y="5943600"/>
              <a:ext cx="200025" cy="685800"/>
            </a:xfrm>
            <a:custGeom>
              <a:avLst/>
              <a:gdLst>
                <a:gd name="connsiteX0" fmla="*/ 0 w 200025"/>
                <a:gd name="connsiteY0" fmla="*/ 0 h 685800"/>
                <a:gd name="connsiteX1" fmla="*/ 200025 w 200025"/>
                <a:gd name="connsiteY1" fmla="*/ 0 h 685800"/>
                <a:gd name="connsiteX2" fmla="*/ 200025 w 200025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" h="685800">
                  <a:moveTo>
                    <a:pt x="0" y="0"/>
                  </a:moveTo>
                  <a:lnTo>
                    <a:pt x="200025" y="0"/>
                  </a:lnTo>
                  <a:lnTo>
                    <a:pt x="200025" y="68580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46" name="Straight Arrow Connector 78"/>
            <p:cNvCxnSpPr>
              <a:cxnSpLocks noChangeShapeType="1"/>
            </p:cNvCxnSpPr>
            <p:nvPr/>
          </p:nvCxnSpPr>
          <p:spPr bwMode="auto">
            <a:xfrm>
              <a:off x="4981575" y="5694302"/>
              <a:ext cx="69614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5181600" y="6200334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s[1]</a:t>
              </a: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5013568" y="5343156"/>
              <a:ext cx="660758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c[2]</a:t>
              </a: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4981659" y="5619750"/>
              <a:ext cx="0" cy="44317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Arrow Connector 62"/>
            <p:cNvCxnSpPr>
              <a:cxnSpLocks noChangeShapeType="1"/>
            </p:cNvCxnSpPr>
            <p:nvPr/>
          </p:nvCxnSpPr>
          <p:spPr bwMode="auto">
            <a:xfrm>
              <a:off x="4648443" y="5760988"/>
              <a:ext cx="333216" cy="729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51" name="Freeform 50"/>
            <p:cNvSpPr/>
            <p:nvPr/>
          </p:nvSpPr>
          <p:spPr bwMode="auto">
            <a:xfrm>
              <a:off x="4981575" y="5943600"/>
              <a:ext cx="200025" cy="685800"/>
            </a:xfrm>
            <a:custGeom>
              <a:avLst/>
              <a:gdLst>
                <a:gd name="connsiteX0" fmla="*/ 0 w 200025"/>
                <a:gd name="connsiteY0" fmla="*/ 0 h 685800"/>
                <a:gd name="connsiteX1" fmla="*/ 200025 w 200025"/>
                <a:gd name="connsiteY1" fmla="*/ 0 h 685800"/>
                <a:gd name="connsiteX2" fmla="*/ 200025 w 200025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" h="685800">
                  <a:moveTo>
                    <a:pt x="0" y="0"/>
                  </a:moveTo>
                  <a:lnTo>
                    <a:pt x="200025" y="0"/>
                  </a:lnTo>
                  <a:lnTo>
                    <a:pt x="200025" y="68580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2657123" y="5475860"/>
              <a:ext cx="42511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 err="1"/>
                <a:t>cs</a:t>
              </a:r>
              <a:endParaRPr lang="en-US" sz="1800" dirty="0"/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6658790" y="5279964"/>
              <a:ext cx="885825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fa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79"/>
            <p:cNvCxnSpPr>
              <a:cxnSpLocks noChangeShapeType="1"/>
            </p:cNvCxnSpPr>
            <p:nvPr/>
          </p:nvCxnSpPr>
          <p:spPr bwMode="auto">
            <a:xfrm rot="16200000" flipH="1">
              <a:off x="6705621" y="503628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5" name="Straight Arrow Connector 80"/>
            <p:cNvCxnSpPr>
              <a:cxnSpLocks noChangeShapeType="1"/>
            </p:cNvCxnSpPr>
            <p:nvPr/>
          </p:nvCxnSpPr>
          <p:spPr bwMode="auto">
            <a:xfrm rot="16200000" flipH="1">
              <a:off x="7019946" y="5036283"/>
              <a:ext cx="471488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6050307" y="4776249"/>
              <a:ext cx="967894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x[w-1]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7189015" y="4771964"/>
              <a:ext cx="967894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y[w-1]</a:t>
              </a:r>
            </a:p>
          </p:txBody>
        </p:sp>
        <p:cxnSp>
          <p:nvCxnSpPr>
            <p:cNvPr id="59" name="Straight Arrow Connector 78"/>
            <p:cNvCxnSpPr>
              <a:cxnSpLocks noChangeShapeType="1"/>
            </p:cNvCxnSpPr>
            <p:nvPr/>
          </p:nvCxnSpPr>
          <p:spPr bwMode="auto">
            <a:xfrm>
              <a:off x="7896225" y="5675252"/>
              <a:ext cx="69614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8096250" y="6181284"/>
              <a:ext cx="951864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s[w-1]</a:t>
              </a:r>
            </a:p>
          </p:txBody>
        </p:sp>
        <p:sp>
          <p:nvSpPr>
            <p:cNvPr id="61" name="Text Box 29"/>
            <p:cNvSpPr txBox="1">
              <a:spLocks noChangeArrowheads="1"/>
            </p:cNvSpPr>
            <p:nvPr/>
          </p:nvSpPr>
          <p:spPr bwMode="auto">
            <a:xfrm>
              <a:off x="7928218" y="5324106"/>
              <a:ext cx="70243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c[w]</a:t>
              </a: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>
              <a:off x="7896309" y="5600700"/>
              <a:ext cx="0" cy="44317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</p:cNvCxnSpPr>
            <p:nvPr/>
          </p:nvCxnSpPr>
          <p:spPr bwMode="auto">
            <a:xfrm>
              <a:off x="7563093" y="5741938"/>
              <a:ext cx="333216" cy="729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64" name="Freeform 63"/>
            <p:cNvSpPr/>
            <p:nvPr/>
          </p:nvSpPr>
          <p:spPr bwMode="auto">
            <a:xfrm>
              <a:off x="7896225" y="5924550"/>
              <a:ext cx="200025" cy="685800"/>
            </a:xfrm>
            <a:custGeom>
              <a:avLst/>
              <a:gdLst>
                <a:gd name="connsiteX0" fmla="*/ 0 w 200025"/>
                <a:gd name="connsiteY0" fmla="*/ 0 h 685800"/>
                <a:gd name="connsiteX1" fmla="*/ 200025 w 200025"/>
                <a:gd name="connsiteY1" fmla="*/ 0 h 685800"/>
                <a:gd name="connsiteX2" fmla="*/ 200025 w 200025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" h="685800">
                  <a:moveTo>
                    <a:pt x="0" y="0"/>
                  </a:moveTo>
                  <a:lnTo>
                    <a:pt x="200025" y="0"/>
                  </a:lnTo>
                  <a:lnTo>
                    <a:pt x="200025" y="68580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65" name="Straight Arrow Connector 78"/>
            <p:cNvCxnSpPr>
              <a:cxnSpLocks noChangeShapeType="1"/>
            </p:cNvCxnSpPr>
            <p:nvPr/>
          </p:nvCxnSpPr>
          <p:spPr bwMode="auto">
            <a:xfrm>
              <a:off x="5962650" y="5703827"/>
              <a:ext cx="69614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5804143" y="5352681"/>
              <a:ext cx="951864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800" dirty="0"/>
                <a:t>c[w-1]</a:t>
              </a:r>
            </a:p>
          </p:txBody>
        </p:sp>
        <p:sp>
          <p:nvSpPr>
            <p:cNvPr id="9222" name="TextBox 9221"/>
            <p:cNvSpPr txBox="1"/>
            <p:nvPr/>
          </p:nvSpPr>
          <p:spPr>
            <a:xfrm>
              <a:off x="5630090" y="5523497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/>
                <a:t>…</a:t>
              </a:r>
            </a:p>
          </p:txBody>
        </p:sp>
      </p:grp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6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0075" cy="1143000"/>
          </a:xfrm>
        </p:spPr>
        <p:txBody>
          <a:bodyPr/>
          <a:lstStyle/>
          <a:p>
            <a:pPr eaLnBrk="1" hangingPunct="1"/>
            <a:r>
              <a:rPr lang="en-US" sz="3600" dirty="0"/>
              <a:t>Instantiating the parametric Adder</a:t>
            </a:r>
          </a:p>
        </p:txBody>
      </p:sp>
      <p:sp>
        <p:nvSpPr>
          <p:cNvPr id="921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806735" y="1552797"/>
            <a:ext cx="8337265" cy="334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Bit#(w+1)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(Bit#(w) x, Bit#(w) y,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			Bit#(1) c0);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267" y="2970180"/>
            <a:ext cx="7879080" cy="24006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// concrete instances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Bit#(33)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add32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(Bit#(32) x, Bit#(32) y,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     Bit#(1) c0)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(x,y,c0);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Bit#(4)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(Bit#(3) x, Bit#(3) y,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Bit#(1) c0)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(x,y,c0);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6735" y="2368039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Define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add32, add3 …</a:t>
            </a:r>
            <a:r>
              <a:rPr lang="en-US" dirty="0"/>
              <a:t>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3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(w)</a:t>
            </a:r>
            <a:r>
              <a:rPr lang="en-US" dirty="0">
                <a:latin typeface="+mn-lt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versus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385" y="1577454"/>
            <a:ext cx="7772400" cy="4114800"/>
          </a:xfrm>
        </p:spPr>
        <p:txBody>
          <a:bodyPr/>
          <a:lstStyle/>
          <a:p>
            <a:r>
              <a:rPr lang="en-US" sz="2400" dirty="0"/>
              <a:t>Each expression has a type and a value and these come from two entirely disjoint worlds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/>
              <a:t> in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Bit#(w) </a:t>
            </a:r>
            <a:r>
              <a:rPr lang="en-US" sz="2400" dirty="0"/>
              <a:t>resides in the types world</a:t>
            </a:r>
          </a:p>
          <a:p>
            <a:r>
              <a:rPr lang="en-US" sz="2400" dirty="0"/>
              <a:t>Sometimes we need to use values from the types world into actual computation. The function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sz="2400" dirty="0"/>
              <a:t> allows us to do that</a:t>
            </a:r>
          </a:p>
          <a:p>
            <a:pPr lvl="1"/>
            <a:r>
              <a:rPr lang="en-US" sz="2000" dirty="0"/>
              <a:t>Thus 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&lt;w</a:t>
            </a:r>
            <a:r>
              <a:rPr lang="en-US" sz="2000" dirty="0">
                <a:cs typeface="Courier New" pitchFamily="49" charset="0"/>
              </a:rPr>
              <a:t> is not type correct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(w)</a:t>
            </a:r>
            <a:r>
              <a:rPr lang="en-US" sz="2000" dirty="0">
                <a:cs typeface="Courier New" pitchFamily="49" charset="0"/>
              </a:rPr>
              <a:t>is type correct</a:t>
            </a:r>
            <a:endParaRPr lang="en-US" sz="2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#(w,1)</a:t>
            </a:r>
            <a:r>
              <a:rPr lang="en-US" dirty="0">
                <a:latin typeface="+mn-lt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versus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753" y="1534924"/>
            <a:ext cx="7772400" cy="4114800"/>
          </a:xfrm>
        </p:spPr>
        <p:txBody>
          <a:bodyPr/>
          <a:lstStyle/>
          <a:p>
            <a:r>
              <a:rPr lang="en-US" sz="2400" dirty="0"/>
              <a:t>Sometimes we need to perform operations in the types world that are very similar to the operations in the value world</a:t>
            </a:r>
          </a:p>
          <a:p>
            <a:pPr lvl="1"/>
            <a:r>
              <a:rPr lang="en-US" sz="2000" dirty="0"/>
              <a:t>Examples: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Add,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Log</a:t>
            </a:r>
          </a:p>
          <a:p>
            <a:r>
              <a:rPr lang="en-US" sz="2400" dirty="0"/>
              <a:t>We define a few special operators in the types world for such operations</a:t>
            </a:r>
          </a:p>
          <a:p>
            <a:pPr lvl="1"/>
            <a:r>
              <a:rPr lang="en-US" sz="2000" dirty="0"/>
              <a:t>Examples: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TMul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m,n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 …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8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6575" cy="1143000"/>
          </a:xfrm>
        </p:spPr>
        <p:txBody>
          <a:bodyPr/>
          <a:lstStyle/>
          <a:p>
            <a:pPr eaLnBrk="1" hangingPunct="1"/>
            <a:r>
              <a:rPr lang="en-US" sz="3600" dirty="0"/>
              <a:t>A w-bit Ripple-Carry Adder</a:t>
            </a:r>
            <a:br>
              <a:rPr lang="en-US" sz="2400" dirty="0"/>
            </a:br>
            <a:r>
              <a:rPr lang="en-US" sz="2400" i="1" dirty="0"/>
              <a:t>corrected</a:t>
            </a:r>
            <a:endParaRPr lang="en-US" sz="3600" dirty="0"/>
          </a:p>
        </p:txBody>
      </p:sp>
      <p:sp>
        <p:nvSpPr>
          <p:cNvPr id="921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806736" y="1552575"/>
            <a:ext cx="8167144" cy="379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Bit#(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#(w,1)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(Bit#(w) x, Bit#(w) y,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			Bit#(1) c0);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Bit#(w) s; Bit#(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#(w,1)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c=0; c[0] = c0;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(w);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c[i+1]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[1]; s[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],s};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65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6575" cy="1143000"/>
          </a:xfrm>
        </p:spPr>
        <p:txBody>
          <a:bodyPr/>
          <a:lstStyle/>
          <a:p>
            <a:pPr eaLnBrk="1" hangingPunct="1"/>
            <a:r>
              <a:rPr lang="en-US" sz="3600" dirty="0"/>
              <a:t>A w-bit Ripple-Carry Adder</a:t>
            </a:r>
          </a:p>
        </p:txBody>
      </p:sp>
      <p:sp>
        <p:nvSpPr>
          <p:cNvPr id="921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78176" y="1552575"/>
            <a:ext cx="8337265" cy="374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Bit#(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#(w,1)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(Bit#(w) x, Bit#(w) y,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				Bit#(1) c0);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Bit#(w) s; Bit#(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#(w,1)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c; c[0] = c0;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(w);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c[i+1]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[1]; s[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],s};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2744853" y="1371600"/>
            <a:ext cx="6325162" cy="2009150"/>
            <a:chOff x="2627890" y="1371600"/>
            <a:chExt cx="6325162" cy="2009150"/>
          </a:xfrm>
        </p:grpSpPr>
        <p:sp>
          <p:nvSpPr>
            <p:cNvPr id="14" name="TextBox 13"/>
            <p:cNvSpPr txBox="1"/>
            <p:nvPr/>
          </p:nvSpPr>
          <p:spPr>
            <a:xfrm>
              <a:off x="6734175" y="2657475"/>
              <a:ext cx="2218877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types world</a:t>
              </a:r>
            </a:p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equivalent of w+1</a:t>
              </a: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2627890" y="1371600"/>
              <a:ext cx="4134860" cy="1497433"/>
            </a:xfrm>
            <a:custGeom>
              <a:avLst/>
              <a:gdLst>
                <a:gd name="connsiteX0" fmla="*/ 896360 w 4134860"/>
                <a:gd name="connsiteY0" fmla="*/ 714375 h 1497433"/>
                <a:gd name="connsiteX1" fmla="*/ 1267835 w 4134860"/>
                <a:gd name="connsiteY1" fmla="*/ 714375 h 1497433"/>
                <a:gd name="connsiteX2" fmla="*/ 1296410 w 4134860"/>
                <a:gd name="connsiteY2" fmla="*/ 704850 h 1497433"/>
                <a:gd name="connsiteX3" fmla="*/ 1372610 w 4134860"/>
                <a:gd name="connsiteY3" fmla="*/ 685800 h 1497433"/>
                <a:gd name="connsiteX4" fmla="*/ 1563110 w 4134860"/>
                <a:gd name="connsiteY4" fmla="*/ 666750 h 1497433"/>
                <a:gd name="connsiteX5" fmla="*/ 1601210 w 4134860"/>
                <a:gd name="connsiteY5" fmla="*/ 657225 h 1497433"/>
                <a:gd name="connsiteX6" fmla="*/ 1667885 w 4134860"/>
                <a:gd name="connsiteY6" fmla="*/ 638175 h 1497433"/>
                <a:gd name="connsiteX7" fmla="*/ 1734560 w 4134860"/>
                <a:gd name="connsiteY7" fmla="*/ 628650 h 1497433"/>
                <a:gd name="connsiteX8" fmla="*/ 1782185 w 4134860"/>
                <a:gd name="connsiteY8" fmla="*/ 619125 h 1497433"/>
                <a:gd name="connsiteX9" fmla="*/ 1848860 w 4134860"/>
                <a:gd name="connsiteY9" fmla="*/ 581025 h 1497433"/>
                <a:gd name="connsiteX10" fmla="*/ 1858385 w 4134860"/>
                <a:gd name="connsiteY10" fmla="*/ 552450 h 1497433"/>
                <a:gd name="connsiteX11" fmla="*/ 1877435 w 4134860"/>
                <a:gd name="connsiteY11" fmla="*/ 523875 h 1497433"/>
                <a:gd name="connsiteX12" fmla="*/ 1934585 w 4134860"/>
                <a:gd name="connsiteY12" fmla="*/ 476250 h 1497433"/>
                <a:gd name="connsiteX13" fmla="*/ 1963160 w 4134860"/>
                <a:gd name="connsiteY13" fmla="*/ 447675 h 1497433"/>
                <a:gd name="connsiteX14" fmla="*/ 1972685 w 4134860"/>
                <a:gd name="connsiteY14" fmla="*/ 419100 h 1497433"/>
                <a:gd name="connsiteX15" fmla="*/ 1972685 w 4134860"/>
                <a:gd name="connsiteY15" fmla="*/ 200025 h 1497433"/>
                <a:gd name="connsiteX16" fmla="*/ 1944110 w 4134860"/>
                <a:gd name="connsiteY16" fmla="*/ 161925 h 1497433"/>
                <a:gd name="connsiteX17" fmla="*/ 1886960 w 4134860"/>
                <a:gd name="connsiteY17" fmla="*/ 114300 h 1497433"/>
                <a:gd name="connsiteX18" fmla="*/ 1839335 w 4134860"/>
                <a:gd name="connsiteY18" fmla="*/ 76200 h 1497433"/>
                <a:gd name="connsiteX19" fmla="*/ 1782185 w 4134860"/>
                <a:gd name="connsiteY19" fmla="*/ 28575 h 1497433"/>
                <a:gd name="connsiteX20" fmla="*/ 1725035 w 4134860"/>
                <a:gd name="connsiteY20" fmla="*/ 9525 h 1497433"/>
                <a:gd name="connsiteX21" fmla="*/ 1696460 w 4134860"/>
                <a:gd name="connsiteY21" fmla="*/ 0 h 1497433"/>
                <a:gd name="connsiteX22" fmla="*/ 524885 w 4134860"/>
                <a:gd name="connsiteY22" fmla="*/ 9525 h 1497433"/>
                <a:gd name="connsiteX23" fmla="*/ 191510 w 4134860"/>
                <a:gd name="connsiteY23" fmla="*/ 19050 h 1497433"/>
                <a:gd name="connsiteX24" fmla="*/ 134360 w 4134860"/>
                <a:gd name="connsiteY24" fmla="*/ 38100 h 1497433"/>
                <a:gd name="connsiteX25" fmla="*/ 77210 w 4134860"/>
                <a:gd name="connsiteY25" fmla="*/ 95250 h 1497433"/>
                <a:gd name="connsiteX26" fmla="*/ 10535 w 4134860"/>
                <a:gd name="connsiteY26" fmla="*/ 180975 h 1497433"/>
                <a:gd name="connsiteX27" fmla="*/ 1010 w 4134860"/>
                <a:gd name="connsiteY27" fmla="*/ 209550 h 1497433"/>
                <a:gd name="connsiteX28" fmla="*/ 10535 w 4134860"/>
                <a:gd name="connsiteY28" fmla="*/ 333375 h 1497433"/>
                <a:gd name="connsiteX29" fmla="*/ 48635 w 4134860"/>
                <a:gd name="connsiteY29" fmla="*/ 390525 h 1497433"/>
                <a:gd name="connsiteX30" fmla="*/ 67685 w 4134860"/>
                <a:gd name="connsiteY30" fmla="*/ 419100 h 1497433"/>
                <a:gd name="connsiteX31" fmla="*/ 86735 w 4134860"/>
                <a:gd name="connsiteY31" fmla="*/ 447675 h 1497433"/>
                <a:gd name="connsiteX32" fmla="*/ 96260 w 4134860"/>
                <a:gd name="connsiteY32" fmla="*/ 476250 h 1497433"/>
                <a:gd name="connsiteX33" fmla="*/ 124835 w 4134860"/>
                <a:gd name="connsiteY33" fmla="*/ 495300 h 1497433"/>
                <a:gd name="connsiteX34" fmla="*/ 201035 w 4134860"/>
                <a:gd name="connsiteY34" fmla="*/ 581025 h 1497433"/>
                <a:gd name="connsiteX35" fmla="*/ 258185 w 4134860"/>
                <a:gd name="connsiteY35" fmla="*/ 628650 h 1497433"/>
                <a:gd name="connsiteX36" fmla="*/ 315335 w 4134860"/>
                <a:gd name="connsiteY36" fmla="*/ 647700 h 1497433"/>
                <a:gd name="connsiteX37" fmla="*/ 343910 w 4134860"/>
                <a:gd name="connsiteY37" fmla="*/ 657225 h 1497433"/>
                <a:gd name="connsiteX38" fmla="*/ 372485 w 4134860"/>
                <a:gd name="connsiteY38" fmla="*/ 666750 h 1497433"/>
                <a:gd name="connsiteX39" fmla="*/ 1010660 w 4134860"/>
                <a:gd name="connsiteY39" fmla="*/ 666750 h 1497433"/>
                <a:gd name="connsiteX40" fmla="*/ 1058285 w 4134860"/>
                <a:gd name="connsiteY40" fmla="*/ 676275 h 1497433"/>
                <a:gd name="connsiteX41" fmla="*/ 1305935 w 4134860"/>
                <a:gd name="connsiteY41" fmla="*/ 695325 h 1497433"/>
                <a:gd name="connsiteX42" fmla="*/ 1420235 w 4134860"/>
                <a:gd name="connsiteY42" fmla="*/ 714375 h 1497433"/>
                <a:gd name="connsiteX43" fmla="*/ 1448810 w 4134860"/>
                <a:gd name="connsiteY43" fmla="*/ 723900 h 1497433"/>
                <a:gd name="connsiteX44" fmla="*/ 1486910 w 4134860"/>
                <a:gd name="connsiteY44" fmla="*/ 733425 h 1497433"/>
                <a:gd name="connsiteX45" fmla="*/ 1544060 w 4134860"/>
                <a:gd name="connsiteY45" fmla="*/ 742950 h 1497433"/>
                <a:gd name="connsiteX46" fmla="*/ 1572635 w 4134860"/>
                <a:gd name="connsiteY46" fmla="*/ 752475 h 1497433"/>
                <a:gd name="connsiteX47" fmla="*/ 1639310 w 4134860"/>
                <a:gd name="connsiteY47" fmla="*/ 762000 h 1497433"/>
                <a:gd name="connsiteX48" fmla="*/ 1734560 w 4134860"/>
                <a:gd name="connsiteY48" fmla="*/ 790575 h 1497433"/>
                <a:gd name="connsiteX49" fmla="*/ 1734560 w 4134860"/>
                <a:gd name="connsiteY49" fmla="*/ 790575 h 1497433"/>
                <a:gd name="connsiteX50" fmla="*/ 1829810 w 4134860"/>
                <a:gd name="connsiteY50" fmla="*/ 819150 h 1497433"/>
                <a:gd name="connsiteX51" fmla="*/ 1877435 w 4134860"/>
                <a:gd name="connsiteY51" fmla="*/ 828675 h 1497433"/>
                <a:gd name="connsiteX52" fmla="*/ 1944110 w 4134860"/>
                <a:gd name="connsiteY52" fmla="*/ 857250 h 1497433"/>
                <a:gd name="connsiteX53" fmla="*/ 1972685 w 4134860"/>
                <a:gd name="connsiteY53" fmla="*/ 866775 h 1497433"/>
                <a:gd name="connsiteX54" fmla="*/ 2077460 w 4134860"/>
                <a:gd name="connsiteY54" fmla="*/ 904875 h 1497433"/>
                <a:gd name="connsiteX55" fmla="*/ 2172710 w 4134860"/>
                <a:gd name="connsiteY55" fmla="*/ 923925 h 1497433"/>
                <a:gd name="connsiteX56" fmla="*/ 2267960 w 4134860"/>
                <a:gd name="connsiteY56" fmla="*/ 962025 h 1497433"/>
                <a:gd name="connsiteX57" fmla="*/ 2315585 w 4134860"/>
                <a:gd name="connsiteY57" fmla="*/ 981075 h 1497433"/>
                <a:gd name="connsiteX58" fmla="*/ 2363210 w 4134860"/>
                <a:gd name="connsiteY58" fmla="*/ 990600 h 1497433"/>
                <a:gd name="connsiteX59" fmla="*/ 2410835 w 4134860"/>
                <a:gd name="connsiteY59" fmla="*/ 1009650 h 1497433"/>
                <a:gd name="connsiteX60" fmla="*/ 2439410 w 4134860"/>
                <a:gd name="connsiteY60" fmla="*/ 1019175 h 1497433"/>
                <a:gd name="connsiteX61" fmla="*/ 2487035 w 4134860"/>
                <a:gd name="connsiteY61" fmla="*/ 1038225 h 1497433"/>
                <a:gd name="connsiteX62" fmla="*/ 2563235 w 4134860"/>
                <a:gd name="connsiteY62" fmla="*/ 1057275 h 1497433"/>
                <a:gd name="connsiteX63" fmla="*/ 2648960 w 4134860"/>
                <a:gd name="connsiteY63" fmla="*/ 1095375 h 1497433"/>
                <a:gd name="connsiteX64" fmla="*/ 2677535 w 4134860"/>
                <a:gd name="connsiteY64" fmla="*/ 1114425 h 1497433"/>
                <a:gd name="connsiteX65" fmla="*/ 2725160 w 4134860"/>
                <a:gd name="connsiteY65" fmla="*/ 1123950 h 1497433"/>
                <a:gd name="connsiteX66" fmla="*/ 2810885 w 4134860"/>
                <a:gd name="connsiteY66" fmla="*/ 1152525 h 1497433"/>
                <a:gd name="connsiteX67" fmla="*/ 2887085 w 4134860"/>
                <a:gd name="connsiteY67" fmla="*/ 1171575 h 1497433"/>
                <a:gd name="connsiteX68" fmla="*/ 2925185 w 4134860"/>
                <a:gd name="connsiteY68" fmla="*/ 1181100 h 1497433"/>
                <a:gd name="connsiteX69" fmla="*/ 2963285 w 4134860"/>
                <a:gd name="connsiteY69" fmla="*/ 1200150 h 1497433"/>
                <a:gd name="connsiteX70" fmla="*/ 2991860 w 4134860"/>
                <a:gd name="connsiteY70" fmla="*/ 1219200 h 1497433"/>
                <a:gd name="connsiteX71" fmla="*/ 3087110 w 4134860"/>
                <a:gd name="connsiteY71" fmla="*/ 1247775 h 1497433"/>
                <a:gd name="connsiteX72" fmla="*/ 3115685 w 4134860"/>
                <a:gd name="connsiteY72" fmla="*/ 1266825 h 1497433"/>
                <a:gd name="connsiteX73" fmla="*/ 3172835 w 4134860"/>
                <a:gd name="connsiteY73" fmla="*/ 1276350 h 1497433"/>
                <a:gd name="connsiteX74" fmla="*/ 3210935 w 4134860"/>
                <a:gd name="connsiteY74" fmla="*/ 1285875 h 1497433"/>
                <a:gd name="connsiteX75" fmla="*/ 3268085 w 4134860"/>
                <a:gd name="connsiteY75" fmla="*/ 1304925 h 1497433"/>
                <a:gd name="connsiteX76" fmla="*/ 3306185 w 4134860"/>
                <a:gd name="connsiteY76" fmla="*/ 1314450 h 1497433"/>
                <a:gd name="connsiteX77" fmla="*/ 3334760 w 4134860"/>
                <a:gd name="connsiteY77" fmla="*/ 1323975 h 1497433"/>
                <a:gd name="connsiteX78" fmla="*/ 3410960 w 4134860"/>
                <a:gd name="connsiteY78" fmla="*/ 1333500 h 1497433"/>
                <a:gd name="connsiteX79" fmla="*/ 3487160 w 4134860"/>
                <a:gd name="connsiteY79" fmla="*/ 1352550 h 1497433"/>
                <a:gd name="connsiteX80" fmla="*/ 3534785 w 4134860"/>
                <a:gd name="connsiteY80" fmla="*/ 1362075 h 1497433"/>
                <a:gd name="connsiteX81" fmla="*/ 3563360 w 4134860"/>
                <a:gd name="connsiteY81" fmla="*/ 1371600 h 1497433"/>
                <a:gd name="connsiteX82" fmla="*/ 3630035 w 4134860"/>
                <a:gd name="connsiteY82" fmla="*/ 1390650 h 1497433"/>
                <a:gd name="connsiteX83" fmla="*/ 3696710 w 4134860"/>
                <a:gd name="connsiteY83" fmla="*/ 1419225 h 1497433"/>
                <a:gd name="connsiteX84" fmla="*/ 3772910 w 4134860"/>
                <a:gd name="connsiteY84" fmla="*/ 1438275 h 1497433"/>
                <a:gd name="connsiteX85" fmla="*/ 3801485 w 4134860"/>
                <a:gd name="connsiteY85" fmla="*/ 1447800 h 1497433"/>
                <a:gd name="connsiteX86" fmla="*/ 3896735 w 4134860"/>
                <a:gd name="connsiteY86" fmla="*/ 1457325 h 1497433"/>
                <a:gd name="connsiteX87" fmla="*/ 4087235 w 4134860"/>
                <a:gd name="connsiteY87" fmla="*/ 1485900 h 1497433"/>
                <a:gd name="connsiteX88" fmla="*/ 4134860 w 4134860"/>
                <a:gd name="connsiteY88" fmla="*/ 1495425 h 1497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134860" h="1497433">
                  <a:moveTo>
                    <a:pt x="896360" y="714375"/>
                  </a:moveTo>
                  <a:cubicBezTo>
                    <a:pt x="1044940" y="744091"/>
                    <a:pt x="960784" y="730972"/>
                    <a:pt x="1267835" y="714375"/>
                  </a:cubicBezTo>
                  <a:cubicBezTo>
                    <a:pt x="1277861" y="713833"/>
                    <a:pt x="1286724" y="707492"/>
                    <a:pt x="1296410" y="704850"/>
                  </a:cubicBezTo>
                  <a:cubicBezTo>
                    <a:pt x="1321669" y="697961"/>
                    <a:pt x="1346785" y="690104"/>
                    <a:pt x="1372610" y="685800"/>
                  </a:cubicBezTo>
                  <a:cubicBezTo>
                    <a:pt x="1473717" y="668949"/>
                    <a:pt x="1410496" y="677651"/>
                    <a:pt x="1563110" y="666750"/>
                  </a:cubicBezTo>
                  <a:cubicBezTo>
                    <a:pt x="1575810" y="663575"/>
                    <a:pt x="1588580" y="660669"/>
                    <a:pt x="1601210" y="657225"/>
                  </a:cubicBezTo>
                  <a:cubicBezTo>
                    <a:pt x="1623510" y="651143"/>
                    <a:pt x="1645284" y="643018"/>
                    <a:pt x="1667885" y="638175"/>
                  </a:cubicBezTo>
                  <a:cubicBezTo>
                    <a:pt x="1689837" y="633471"/>
                    <a:pt x="1712415" y="632341"/>
                    <a:pt x="1734560" y="628650"/>
                  </a:cubicBezTo>
                  <a:cubicBezTo>
                    <a:pt x="1750529" y="625988"/>
                    <a:pt x="1766310" y="622300"/>
                    <a:pt x="1782185" y="619125"/>
                  </a:cubicBezTo>
                  <a:cubicBezTo>
                    <a:pt x="1791560" y="614438"/>
                    <a:pt x="1839885" y="592244"/>
                    <a:pt x="1848860" y="581025"/>
                  </a:cubicBezTo>
                  <a:cubicBezTo>
                    <a:pt x="1855132" y="573185"/>
                    <a:pt x="1853895" y="561430"/>
                    <a:pt x="1858385" y="552450"/>
                  </a:cubicBezTo>
                  <a:cubicBezTo>
                    <a:pt x="1863505" y="542211"/>
                    <a:pt x="1870106" y="532669"/>
                    <a:pt x="1877435" y="523875"/>
                  </a:cubicBezTo>
                  <a:cubicBezTo>
                    <a:pt x="1915381" y="478339"/>
                    <a:pt x="1893717" y="510307"/>
                    <a:pt x="1934585" y="476250"/>
                  </a:cubicBezTo>
                  <a:cubicBezTo>
                    <a:pt x="1944933" y="467626"/>
                    <a:pt x="1953635" y="457200"/>
                    <a:pt x="1963160" y="447675"/>
                  </a:cubicBezTo>
                  <a:cubicBezTo>
                    <a:pt x="1966335" y="438150"/>
                    <a:pt x="1970716" y="428945"/>
                    <a:pt x="1972685" y="419100"/>
                  </a:cubicBezTo>
                  <a:cubicBezTo>
                    <a:pt x="1987452" y="345265"/>
                    <a:pt x="1988046" y="276828"/>
                    <a:pt x="1972685" y="200025"/>
                  </a:cubicBezTo>
                  <a:cubicBezTo>
                    <a:pt x="1969572" y="184458"/>
                    <a:pt x="1954441" y="173978"/>
                    <a:pt x="1944110" y="161925"/>
                  </a:cubicBezTo>
                  <a:cubicBezTo>
                    <a:pt x="1919664" y="133404"/>
                    <a:pt x="1916355" y="133897"/>
                    <a:pt x="1886960" y="114300"/>
                  </a:cubicBezTo>
                  <a:cubicBezTo>
                    <a:pt x="1844355" y="50393"/>
                    <a:pt x="1894544" y="113006"/>
                    <a:pt x="1839335" y="76200"/>
                  </a:cubicBezTo>
                  <a:cubicBezTo>
                    <a:pt x="1794473" y="46292"/>
                    <a:pt x="1828930" y="49350"/>
                    <a:pt x="1782185" y="28575"/>
                  </a:cubicBezTo>
                  <a:cubicBezTo>
                    <a:pt x="1763835" y="20420"/>
                    <a:pt x="1744085" y="15875"/>
                    <a:pt x="1725035" y="9525"/>
                  </a:cubicBezTo>
                  <a:lnTo>
                    <a:pt x="1696460" y="0"/>
                  </a:lnTo>
                  <a:lnTo>
                    <a:pt x="524885" y="9525"/>
                  </a:lnTo>
                  <a:cubicBezTo>
                    <a:pt x="413724" y="10932"/>
                    <a:pt x="302384" y="10937"/>
                    <a:pt x="191510" y="19050"/>
                  </a:cubicBezTo>
                  <a:cubicBezTo>
                    <a:pt x="171483" y="20515"/>
                    <a:pt x="134360" y="38100"/>
                    <a:pt x="134360" y="38100"/>
                  </a:cubicBezTo>
                  <a:lnTo>
                    <a:pt x="77210" y="95250"/>
                  </a:lnTo>
                  <a:cubicBezTo>
                    <a:pt x="52555" y="119905"/>
                    <a:pt x="21928" y="146796"/>
                    <a:pt x="10535" y="180975"/>
                  </a:cubicBezTo>
                  <a:lnTo>
                    <a:pt x="1010" y="209550"/>
                  </a:lnTo>
                  <a:cubicBezTo>
                    <a:pt x="4185" y="250825"/>
                    <a:pt x="0" y="293341"/>
                    <a:pt x="10535" y="333375"/>
                  </a:cubicBezTo>
                  <a:cubicBezTo>
                    <a:pt x="16362" y="355516"/>
                    <a:pt x="35935" y="371475"/>
                    <a:pt x="48635" y="390525"/>
                  </a:cubicBezTo>
                  <a:lnTo>
                    <a:pt x="67685" y="419100"/>
                  </a:lnTo>
                  <a:cubicBezTo>
                    <a:pt x="74035" y="428625"/>
                    <a:pt x="83115" y="436815"/>
                    <a:pt x="86735" y="447675"/>
                  </a:cubicBezTo>
                  <a:cubicBezTo>
                    <a:pt x="89910" y="457200"/>
                    <a:pt x="89988" y="468410"/>
                    <a:pt x="96260" y="476250"/>
                  </a:cubicBezTo>
                  <a:cubicBezTo>
                    <a:pt x="103411" y="485189"/>
                    <a:pt x="115310" y="488950"/>
                    <a:pt x="124835" y="495300"/>
                  </a:cubicBezTo>
                  <a:cubicBezTo>
                    <a:pt x="158829" y="546291"/>
                    <a:pt x="135790" y="515780"/>
                    <a:pt x="201035" y="581025"/>
                  </a:cubicBezTo>
                  <a:cubicBezTo>
                    <a:pt x="218980" y="598970"/>
                    <a:pt x="234315" y="618041"/>
                    <a:pt x="258185" y="628650"/>
                  </a:cubicBezTo>
                  <a:cubicBezTo>
                    <a:pt x="276535" y="636805"/>
                    <a:pt x="296285" y="641350"/>
                    <a:pt x="315335" y="647700"/>
                  </a:cubicBezTo>
                  <a:lnTo>
                    <a:pt x="343910" y="657225"/>
                  </a:lnTo>
                  <a:lnTo>
                    <a:pt x="372485" y="666750"/>
                  </a:lnTo>
                  <a:cubicBezTo>
                    <a:pt x="683334" y="656388"/>
                    <a:pt x="676847" y="650854"/>
                    <a:pt x="1010660" y="666750"/>
                  </a:cubicBezTo>
                  <a:cubicBezTo>
                    <a:pt x="1026831" y="667520"/>
                    <a:pt x="1042221" y="674267"/>
                    <a:pt x="1058285" y="676275"/>
                  </a:cubicBezTo>
                  <a:cubicBezTo>
                    <a:pt x="1121583" y="684187"/>
                    <a:pt x="1249219" y="691544"/>
                    <a:pt x="1305935" y="695325"/>
                  </a:cubicBezTo>
                  <a:cubicBezTo>
                    <a:pt x="1372926" y="717655"/>
                    <a:pt x="1292630" y="693107"/>
                    <a:pt x="1420235" y="714375"/>
                  </a:cubicBezTo>
                  <a:cubicBezTo>
                    <a:pt x="1430139" y="716026"/>
                    <a:pt x="1439156" y="721142"/>
                    <a:pt x="1448810" y="723900"/>
                  </a:cubicBezTo>
                  <a:cubicBezTo>
                    <a:pt x="1461397" y="727496"/>
                    <a:pt x="1474073" y="730858"/>
                    <a:pt x="1486910" y="733425"/>
                  </a:cubicBezTo>
                  <a:cubicBezTo>
                    <a:pt x="1505848" y="737213"/>
                    <a:pt x="1525207" y="738760"/>
                    <a:pt x="1544060" y="742950"/>
                  </a:cubicBezTo>
                  <a:cubicBezTo>
                    <a:pt x="1553861" y="745128"/>
                    <a:pt x="1562790" y="750506"/>
                    <a:pt x="1572635" y="752475"/>
                  </a:cubicBezTo>
                  <a:cubicBezTo>
                    <a:pt x="1594650" y="756878"/>
                    <a:pt x="1617221" y="757984"/>
                    <a:pt x="1639310" y="762000"/>
                  </a:cubicBezTo>
                  <a:cubicBezTo>
                    <a:pt x="1670980" y="767758"/>
                    <a:pt x="1704737" y="780634"/>
                    <a:pt x="1734560" y="790575"/>
                  </a:cubicBezTo>
                  <a:lnTo>
                    <a:pt x="1734560" y="790575"/>
                  </a:lnTo>
                  <a:cubicBezTo>
                    <a:pt x="1858278" y="815319"/>
                    <a:pt x="1704497" y="781556"/>
                    <a:pt x="1829810" y="819150"/>
                  </a:cubicBezTo>
                  <a:cubicBezTo>
                    <a:pt x="1845317" y="823802"/>
                    <a:pt x="1861729" y="824748"/>
                    <a:pt x="1877435" y="828675"/>
                  </a:cubicBezTo>
                  <a:cubicBezTo>
                    <a:pt x="1913176" y="837610"/>
                    <a:pt x="1905946" y="840894"/>
                    <a:pt x="1944110" y="857250"/>
                  </a:cubicBezTo>
                  <a:cubicBezTo>
                    <a:pt x="1953338" y="861205"/>
                    <a:pt x="1963457" y="862820"/>
                    <a:pt x="1972685" y="866775"/>
                  </a:cubicBezTo>
                  <a:cubicBezTo>
                    <a:pt x="2040307" y="895756"/>
                    <a:pt x="1982728" y="882585"/>
                    <a:pt x="2077460" y="904875"/>
                  </a:cubicBezTo>
                  <a:cubicBezTo>
                    <a:pt x="2108978" y="912291"/>
                    <a:pt x="2172710" y="923925"/>
                    <a:pt x="2172710" y="923925"/>
                  </a:cubicBezTo>
                  <a:cubicBezTo>
                    <a:pt x="2262061" y="968601"/>
                    <a:pt x="2150259" y="914945"/>
                    <a:pt x="2267960" y="962025"/>
                  </a:cubicBezTo>
                  <a:cubicBezTo>
                    <a:pt x="2283835" y="968375"/>
                    <a:pt x="2299208" y="976162"/>
                    <a:pt x="2315585" y="981075"/>
                  </a:cubicBezTo>
                  <a:cubicBezTo>
                    <a:pt x="2331092" y="985727"/>
                    <a:pt x="2347703" y="985948"/>
                    <a:pt x="2363210" y="990600"/>
                  </a:cubicBezTo>
                  <a:cubicBezTo>
                    <a:pt x="2379587" y="995513"/>
                    <a:pt x="2394826" y="1003647"/>
                    <a:pt x="2410835" y="1009650"/>
                  </a:cubicBezTo>
                  <a:cubicBezTo>
                    <a:pt x="2420236" y="1013175"/>
                    <a:pt x="2430009" y="1015650"/>
                    <a:pt x="2439410" y="1019175"/>
                  </a:cubicBezTo>
                  <a:cubicBezTo>
                    <a:pt x="2455419" y="1025178"/>
                    <a:pt x="2470693" y="1033197"/>
                    <a:pt x="2487035" y="1038225"/>
                  </a:cubicBezTo>
                  <a:cubicBezTo>
                    <a:pt x="2512059" y="1045925"/>
                    <a:pt x="2537835" y="1050925"/>
                    <a:pt x="2563235" y="1057275"/>
                  </a:cubicBezTo>
                  <a:cubicBezTo>
                    <a:pt x="2704670" y="1142136"/>
                    <a:pt x="2534503" y="1046322"/>
                    <a:pt x="2648960" y="1095375"/>
                  </a:cubicBezTo>
                  <a:cubicBezTo>
                    <a:pt x="2659482" y="1099884"/>
                    <a:pt x="2666816" y="1110405"/>
                    <a:pt x="2677535" y="1114425"/>
                  </a:cubicBezTo>
                  <a:cubicBezTo>
                    <a:pt x="2692694" y="1120109"/>
                    <a:pt x="2709594" y="1119502"/>
                    <a:pt x="2725160" y="1123950"/>
                  </a:cubicBezTo>
                  <a:cubicBezTo>
                    <a:pt x="2754122" y="1132225"/>
                    <a:pt x="2781664" y="1145220"/>
                    <a:pt x="2810885" y="1152525"/>
                  </a:cubicBezTo>
                  <a:lnTo>
                    <a:pt x="2887085" y="1171575"/>
                  </a:lnTo>
                  <a:cubicBezTo>
                    <a:pt x="2899785" y="1174750"/>
                    <a:pt x="2913476" y="1175246"/>
                    <a:pt x="2925185" y="1181100"/>
                  </a:cubicBezTo>
                  <a:cubicBezTo>
                    <a:pt x="2937885" y="1187450"/>
                    <a:pt x="2950957" y="1193105"/>
                    <a:pt x="2963285" y="1200150"/>
                  </a:cubicBezTo>
                  <a:cubicBezTo>
                    <a:pt x="2973224" y="1205830"/>
                    <a:pt x="2981141" y="1215180"/>
                    <a:pt x="2991860" y="1219200"/>
                  </a:cubicBezTo>
                  <a:cubicBezTo>
                    <a:pt x="3098936" y="1259354"/>
                    <a:pt x="2979373" y="1193906"/>
                    <a:pt x="3087110" y="1247775"/>
                  </a:cubicBezTo>
                  <a:cubicBezTo>
                    <a:pt x="3097349" y="1252895"/>
                    <a:pt x="3104825" y="1263205"/>
                    <a:pt x="3115685" y="1266825"/>
                  </a:cubicBezTo>
                  <a:cubicBezTo>
                    <a:pt x="3134007" y="1272932"/>
                    <a:pt x="3153897" y="1272562"/>
                    <a:pt x="3172835" y="1276350"/>
                  </a:cubicBezTo>
                  <a:cubicBezTo>
                    <a:pt x="3185672" y="1278917"/>
                    <a:pt x="3198396" y="1282113"/>
                    <a:pt x="3210935" y="1285875"/>
                  </a:cubicBezTo>
                  <a:cubicBezTo>
                    <a:pt x="3230169" y="1291645"/>
                    <a:pt x="3248604" y="1300055"/>
                    <a:pt x="3268085" y="1304925"/>
                  </a:cubicBezTo>
                  <a:cubicBezTo>
                    <a:pt x="3280785" y="1308100"/>
                    <a:pt x="3293598" y="1310854"/>
                    <a:pt x="3306185" y="1314450"/>
                  </a:cubicBezTo>
                  <a:cubicBezTo>
                    <a:pt x="3315839" y="1317208"/>
                    <a:pt x="3324882" y="1322179"/>
                    <a:pt x="3334760" y="1323975"/>
                  </a:cubicBezTo>
                  <a:cubicBezTo>
                    <a:pt x="3359945" y="1328554"/>
                    <a:pt x="3385801" y="1328783"/>
                    <a:pt x="3410960" y="1333500"/>
                  </a:cubicBezTo>
                  <a:cubicBezTo>
                    <a:pt x="3436693" y="1338325"/>
                    <a:pt x="3461487" y="1347415"/>
                    <a:pt x="3487160" y="1352550"/>
                  </a:cubicBezTo>
                  <a:cubicBezTo>
                    <a:pt x="3503035" y="1355725"/>
                    <a:pt x="3519079" y="1358148"/>
                    <a:pt x="3534785" y="1362075"/>
                  </a:cubicBezTo>
                  <a:cubicBezTo>
                    <a:pt x="3544525" y="1364510"/>
                    <a:pt x="3553706" y="1368842"/>
                    <a:pt x="3563360" y="1371600"/>
                  </a:cubicBezTo>
                  <a:cubicBezTo>
                    <a:pt x="3587527" y="1378505"/>
                    <a:pt x="3607197" y="1380862"/>
                    <a:pt x="3630035" y="1390650"/>
                  </a:cubicBezTo>
                  <a:cubicBezTo>
                    <a:pt x="3675570" y="1410165"/>
                    <a:pt x="3655757" y="1408056"/>
                    <a:pt x="3696710" y="1419225"/>
                  </a:cubicBezTo>
                  <a:cubicBezTo>
                    <a:pt x="3721969" y="1426114"/>
                    <a:pt x="3748072" y="1429996"/>
                    <a:pt x="3772910" y="1438275"/>
                  </a:cubicBezTo>
                  <a:cubicBezTo>
                    <a:pt x="3782435" y="1441450"/>
                    <a:pt x="3791562" y="1446273"/>
                    <a:pt x="3801485" y="1447800"/>
                  </a:cubicBezTo>
                  <a:cubicBezTo>
                    <a:pt x="3833022" y="1452652"/>
                    <a:pt x="3864985" y="1454150"/>
                    <a:pt x="3896735" y="1457325"/>
                  </a:cubicBezTo>
                  <a:cubicBezTo>
                    <a:pt x="3996161" y="1490467"/>
                    <a:pt x="3933856" y="1474944"/>
                    <a:pt x="4087235" y="1485900"/>
                  </a:cubicBezTo>
                  <a:cubicBezTo>
                    <a:pt x="4121834" y="1497433"/>
                    <a:pt x="4105770" y="1495425"/>
                    <a:pt x="4134860" y="1495425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2736699" y="2533650"/>
            <a:ext cx="6312050" cy="2085380"/>
            <a:chOff x="2736699" y="2533650"/>
            <a:chExt cx="6312050" cy="2085380"/>
          </a:xfrm>
        </p:grpSpPr>
        <p:sp>
          <p:nvSpPr>
            <p:cNvPr id="16" name="TextBox 15"/>
            <p:cNvSpPr txBox="1"/>
            <p:nvPr/>
          </p:nvSpPr>
          <p:spPr>
            <a:xfrm>
              <a:off x="6829872" y="3695700"/>
              <a:ext cx="22188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Lifting a type into the value world</a:t>
              </a: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2736699" y="2533650"/>
              <a:ext cx="4073676" cy="1392169"/>
            </a:xfrm>
            <a:custGeom>
              <a:avLst/>
              <a:gdLst>
                <a:gd name="connsiteX0" fmla="*/ 987576 w 4073676"/>
                <a:gd name="connsiteY0" fmla="*/ 409575 h 1392169"/>
                <a:gd name="connsiteX1" fmla="*/ 1101876 w 4073676"/>
                <a:gd name="connsiteY1" fmla="*/ 419100 h 1392169"/>
                <a:gd name="connsiteX2" fmla="*/ 1159026 w 4073676"/>
                <a:gd name="connsiteY2" fmla="*/ 428625 h 1392169"/>
                <a:gd name="connsiteX3" fmla="*/ 1273326 w 4073676"/>
                <a:gd name="connsiteY3" fmla="*/ 438150 h 1392169"/>
                <a:gd name="connsiteX4" fmla="*/ 1501926 w 4073676"/>
                <a:gd name="connsiteY4" fmla="*/ 428625 h 1392169"/>
                <a:gd name="connsiteX5" fmla="*/ 1578126 w 4073676"/>
                <a:gd name="connsiteY5" fmla="*/ 419100 h 1392169"/>
                <a:gd name="connsiteX6" fmla="*/ 1654326 w 4073676"/>
                <a:gd name="connsiteY6" fmla="*/ 400050 h 1392169"/>
                <a:gd name="connsiteX7" fmla="*/ 1682901 w 4073676"/>
                <a:gd name="connsiteY7" fmla="*/ 371475 h 1392169"/>
                <a:gd name="connsiteX8" fmla="*/ 1740051 w 4073676"/>
                <a:gd name="connsiteY8" fmla="*/ 333375 h 1392169"/>
                <a:gd name="connsiteX9" fmla="*/ 1797201 w 4073676"/>
                <a:gd name="connsiteY9" fmla="*/ 276225 h 1392169"/>
                <a:gd name="connsiteX10" fmla="*/ 1816251 w 4073676"/>
                <a:gd name="connsiteY10" fmla="*/ 247650 h 1392169"/>
                <a:gd name="connsiteX11" fmla="*/ 1863876 w 4073676"/>
                <a:gd name="connsiteY11" fmla="*/ 190500 h 1392169"/>
                <a:gd name="connsiteX12" fmla="*/ 1825776 w 4073676"/>
                <a:gd name="connsiteY12" fmla="*/ 152400 h 1392169"/>
                <a:gd name="connsiteX13" fmla="*/ 1740051 w 4073676"/>
                <a:gd name="connsiteY13" fmla="*/ 104775 h 1392169"/>
                <a:gd name="connsiteX14" fmla="*/ 1711476 w 4073676"/>
                <a:gd name="connsiteY14" fmla="*/ 76200 h 1392169"/>
                <a:gd name="connsiteX15" fmla="*/ 1682901 w 4073676"/>
                <a:gd name="connsiteY15" fmla="*/ 57150 h 1392169"/>
                <a:gd name="connsiteX16" fmla="*/ 1663851 w 4073676"/>
                <a:gd name="connsiteY16" fmla="*/ 28575 h 1392169"/>
                <a:gd name="connsiteX17" fmla="*/ 1549551 w 4073676"/>
                <a:gd name="connsiteY17" fmla="*/ 0 h 1392169"/>
                <a:gd name="connsiteX18" fmla="*/ 330351 w 4073676"/>
                <a:gd name="connsiteY18" fmla="*/ 9525 h 1392169"/>
                <a:gd name="connsiteX19" fmla="*/ 225576 w 4073676"/>
                <a:gd name="connsiteY19" fmla="*/ 28575 h 1392169"/>
                <a:gd name="connsiteX20" fmla="*/ 35076 w 4073676"/>
                <a:gd name="connsiteY20" fmla="*/ 47625 h 1392169"/>
                <a:gd name="connsiteX21" fmla="*/ 25551 w 4073676"/>
                <a:gd name="connsiteY21" fmla="*/ 171450 h 1392169"/>
                <a:gd name="connsiteX22" fmla="*/ 35076 w 4073676"/>
                <a:gd name="connsiteY22" fmla="*/ 200025 h 1392169"/>
                <a:gd name="connsiteX23" fmla="*/ 73176 w 4073676"/>
                <a:gd name="connsiteY23" fmla="*/ 257175 h 1392169"/>
                <a:gd name="connsiteX24" fmla="*/ 130326 w 4073676"/>
                <a:gd name="connsiteY24" fmla="*/ 295275 h 1392169"/>
                <a:gd name="connsiteX25" fmla="*/ 197001 w 4073676"/>
                <a:gd name="connsiteY25" fmla="*/ 323850 h 1392169"/>
                <a:gd name="connsiteX26" fmla="*/ 225576 w 4073676"/>
                <a:gd name="connsiteY26" fmla="*/ 333375 h 1392169"/>
                <a:gd name="connsiteX27" fmla="*/ 292251 w 4073676"/>
                <a:gd name="connsiteY27" fmla="*/ 361950 h 1392169"/>
                <a:gd name="connsiteX28" fmla="*/ 368451 w 4073676"/>
                <a:gd name="connsiteY28" fmla="*/ 371475 h 1392169"/>
                <a:gd name="connsiteX29" fmla="*/ 406551 w 4073676"/>
                <a:gd name="connsiteY29" fmla="*/ 381000 h 1392169"/>
                <a:gd name="connsiteX30" fmla="*/ 1168551 w 4073676"/>
                <a:gd name="connsiteY30" fmla="*/ 390525 h 1392169"/>
                <a:gd name="connsiteX31" fmla="*/ 1235226 w 4073676"/>
                <a:gd name="connsiteY31" fmla="*/ 400050 h 1392169"/>
                <a:gd name="connsiteX32" fmla="*/ 1330476 w 4073676"/>
                <a:gd name="connsiteY32" fmla="*/ 409575 h 1392169"/>
                <a:gd name="connsiteX33" fmla="*/ 1359051 w 4073676"/>
                <a:gd name="connsiteY33" fmla="*/ 419100 h 1392169"/>
                <a:gd name="connsiteX34" fmla="*/ 1435251 w 4073676"/>
                <a:gd name="connsiteY34" fmla="*/ 438150 h 1392169"/>
                <a:gd name="connsiteX35" fmla="*/ 1492401 w 4073676"/>
                <a:gd name="connsiteY35" fmla="*/ 447675 h 1392169"/>
                <a:gd name="connsiteX36" fmla="*/ 1540026 w 4073676"/>
                <a:gd name="connsiteY36" fmla="*/ 457200 h 1392169"/>
                <a:gd name="connsiteX37" fmla="*/ 1606701 w 4073676"/>
                <a:gd name="connsiteY37" fmla="*/ 466725 h 1392169"/>
                <a:gd name="connsiteX38" fmla="*/ 1682901 w 4073676"/>
                <a:gd name="connsiteY38" fmla="*/ 495300 h 1392169"/>
                <a:gd name="connsiteX39" fmla="*/ 1730526 w 4073676"/>
                <a:gd name="connsiteY39" fmla="*/ 523875 h 1392169"/>
                <a:gd name="connsiteX40" fmla="*/ 1806726 w 4073676"/>
                <a:gd name="connsiteY40" fmla="*/ 542925 h 1392169"/>
                <a:gd name="connsiteX41" fmla="*/ 1844826 w 4073676"/>
                <a:gd name="connsiteY41" fmla="*/ 561975 h 1392169"/>
                <a:gd name="connsiteX42" fmla="*/ 1873401 w 4073676"/>
                <a:gd name="connsiteY42" fmla="*/ 581025 h 1392169"/>
                <a:gd name="connsiteX43" fmla="*/ 1911501 w 4073676"/>
                <a:gd name="connsiteY43" fmla="*/ 590550 h 1392169"/>
                <a:gd name="connsiteX44" fmla="*/ 1968651 w 4073676"/>
                <a:gd name="connsiteY44" fmla="*/ 619125 h 1392169"/>
                <a:gd name="connsiteX45" fmla="*/ 2006751 w 4073676"/>
                <a:gd name="connsiteY45" fmla="*/ 647700 h 1392169"/>
                <a:gd name="connsiteX46" fmla="*/ 2054376 w 4073676"/>
                <a:gd name="connsiteY46" fmla="*/ 657225 h 1392169"/>
                <a:gd name="connsiteX47" fmla="*/ 2092476 w 4073676"/>
                <a:gd name="connsiteY47" fmla="*/ 666750 h 1392169"/>
                <a:gd name="connsiteX48" fmla="*/ 2121051 w 4073676"/>
                <a:gd name="connsiteY48" fmla="*/ 704850 h 1392169"/>
                <a:gd name="connsiteX49" fmla="*/ 2149626 w 4073676"/>
                <a:gd name="connsiteY49" fmla="*/ 714375 h 1392169"/>
                <a:gd name="connsiteX50" fmla="*/ 2187726 w 4073676"/>
                <a:gd name="connsiteY50" fmla="*/ 733425 h 1392169"/>
                <a:gd name="connsiteX51" fmla="*/ 2216301 w 4073676"/>
                <a:gd name="connsiteY51" fmla="*/ 752475 h 1392169"/>
                <a:gd name="connsiteX52" fmla="*/ 2244876 w 4073676"/>
                <a:gd name="connsiteY52" fmla="*/ 762000 h 1392169"/>
                <a:gd name="connsiteX53" fmla="*/ 2273451 w 4073676"/>
                <a:gd name="connsiteY53" fmla="*/ 781050 h 1392169"/>
                <a:gd name="connsiteX54" fmla="*/ 2483001 w 4073676"/>
                <a:gd name="connsiteY54" fmla="*/ 847725 h 1392169"/>
                <a:gd name="connsiteX55" fmla="*/ 2502051 w 4073676"/>
                <a:gd name="connsiteY55" fmla="*/ 876300 h 1392169"/>
                <a:gd name="connsiteX56" fmla="*/ 2625876 w 4073676"/>
                <a:gd name="connsiteY56" fmla="*/ 914400 h 1392169"/>
                <a:gd name="connsiteX57" fmla="*/ 2673501 w 4073676"/>
                <a:gd name="connsiteY57" fmla="*/ 952500 h 1392169"/>
                <a:gd name="connsiteX58" fmla="*/ 2873526 w 4073676"/>
                <a:gd name="connsiteY58" fmla="*/ 1009650 h 1392169"/>
                <a:gd name="connsiteX59" fmla="*/ 2930676 w 4073676"/>
                <a:gd name="connsiteY59" fmla="*/ 1076325 h 1392169"/>
                <a:gd name="connsiteX60" fmla="*/ 3225951 w 4073676"/>
                <a:gd name="connsiteY60" fmla="*/ 1190625 h 1392169"/>
                <a:gd name="connsiteX61" fmla="*/ 3349776 w 4073676"/>
                <a:gd name="connsiteY61" fmla="*/ 1257300 h 1392169"/>
                <a:gd name="connsiteX62" fmla="*/ 3445026 w 4073676"/>
                <a:gd name="connsiteY62" fmla="*/ 1276350 h 1392169"/>
                <a:gd name="connsiteX63" fmla="*/ 3483126 w 4073676"/>
                <a:gd name="connsiteY63" fmla="*/ 1285875 h 1392169"/>
                <a:gd name="connsiteX64" fmla="*/ 3616476 w 4073676"/>
                <a:gd name="connsiteY64" fmla="*/ 1314450 h 1392169"/>
                <a:gd name="connsiteX65" fmla="*/ 3664101 w 4073676"/>
                <a:gd name="connsiteY65" fmla="*/ 1323975 h 1392169"/>
                <a:gd name="connsiteX66" fmla="*/ 3702201 w 4073676"/>
                <a:gd name="connsiteY66" fmla="*/ 1343025 h 1392169"/>
                <a:gd name="connsiteX67" fmla="*/ 3749826 w 4073676"/>
                <a:gd name="connsiteY67" fmla="*/ 1352550 h 1392169"/>
                <a:gd name="connsiteX68" fmla="*/ 3940326 w 4073676"/>
                <a:gd name="connsiteY68" fmla="*/ 1371600 h 1392169"/>
                <a:gd name="connsiteX69" fmla="*/ 4073676 w 4073676"/>
                <a:gd name="connsiteY69" fmla="*/ 1381125 h 139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073676" h="1392169">
                  <a:moveTo>
                    <a:pt x="987576" y="409575"/>
                  </a:moveTo>
                  <a:cubicBezTo>
                    <a:pt x="1025676" y="412750"/>
                    <a:pt x="1063878" y="414878"/>
                    <a:pt x="1101876" y="419100"/>
                  </a:cubicBezTo>
                  <a:cubicBezTo>
                    <a:pt x="1121071" y="421233"/>
                    <a:pt x="1139831" y="426492"/>
                    <a:pt x="1159026" y="428625"/>
                  </a:cubicBezTo>
                  <a:cubicBezTo>
                    <a:pt x="1197024" y="432847"/>
                    <a:pt x="1235226" y="434975"/>
                    <a:pt x="1273326" y="438150"/>
                  </a:cubicBezTo>
                  <a:cubicBezTo>
                    <a:pt x="1349526" y="434975"/>
                    <a:pt x="1425808" y="433382"/>
                    <a:pt x="1501926" y="428625"/>
                  </a:cubicBezTo>
                  <a:cubicBezTo>
                    <a:pt x="1527474" y="427028"/>
                    <a:pt x="1552967" y="423817"/>
                    <a:pt x="1578126" y="419100"/>
                  </a:cubicBezTo>
                  <a:cubicBezTo>
                    <a:pt x="1603859" y="414275"/>
                    <a:pt x="1654326" y="400050"/>
                    <a:pt x="1654326" y="400050"/>
                  </a:cubicBezTo>
                  <a:cubicBezTo>
                    <a:pt x="1663851" y="390525"/>
                    <a:pt x="1672268" y="379745"/>
                    <a:pt x="1682901" y="371475"/>
                  </a:cubicBezTo>
                  <a:cubicBezTo>
                    <a:pt x="1700973" y="357419"/>
                    <a:pt x="1723862" y="349564"/>
                    <a:pt x="1740051" y="333375"/>
                  </a:cubicBezTo>
                  <a:cubicBezTo>
                    <a:pt x="1759101" y="314325"/>
                    <a:pt x="1782257" y="298641"/>
                    <a:pt x="1797201" y="276225"/>
                  </a:cubicBezTo>
                  <a:cubicBezTo>
                    <a:pt x="1803551" y="266700"/>
                    <a:pt x="1808922" y="256444"/>
                    <a:pt x="1816251" y="247650"/>
                  </a:cubicBezTo>
                  <a:cubicBezTo>
                    <a:pt x="1877367" y="174311"/>
                    <a:pt x="1816578" y="261446"/>
                    <a:pt x="1863876" y="190500"/>
                  </a:cubicBezTo>
                  <a:cubicBezTo>
                    <a:pt x="1847712" y="142009"/>
                    <a:pt x="1867340" y="175491"/>
                    <a:pt x="1825776" y="152400"/>
                  </a:cubicBezTo>
                  <a:cubicBezTo>
                    <a:pt x="1727520" y="97813"/>
                    <a:pt x="1804709" y="126328"/>
                    <a:pt x="1740051" y="104775"/>
                  </a:cubicBezTo>
                  <a:cubicBezTo>
                    <a:pt x="1730526" y="95250"/>
                    <a:pt x="1721824" y="84824"/>
                    <a:pt x="1711476" y="76200"/>
                  </a:cubicBezTo>
                  <a:cubicBezTo>
                    <a:pt x="1702682" y="68871"/>
                    <a:pt x="1690996" y="65245"/>
                    <a:pt x="1682901" y="57150"/>
                  </a:cubicBezTo>
                  <a:cubicBezTo>
                    <a:pt x="1674806" y="49055"/>
                    <a:pt x="1673559" y="34642"/>
                    <a:pt x="1663851" y="28575"/>
                  </a:cubicBezTo>
                  <a:cubicBezTo>
                    <a:pt x="1636407" y="11422"/>
                    <a:pt x="1580317" y="5128"/>
                    <a:pt x="1549551" y="0"/>
                  </a:cubicBezTo>
                  <a:lnTo>
                    <a:pt x="330351" y="9525"/>
                  </a:lnTo>
                  <a:cubicBezTo>
                    <a:pt x="312908" y="9785"/>
                    <a:pt x="245467" y="25260"/>
                    <a:pt x="225576" y="28575"/>
                  </a:cubicBezTo>
                  <a:cubicBezTo>
                    <a:pt x="146482" y="41757"/>
                    <a:pt x="128620" y="40429"/>
                    <a:pt x="35076" y="47625"/>
                  </a:cubicBezTo>
                  <a:cubicBezTo>
                    <a:pt x="0" y="100239"/>
                    <a:pt x="10221" y="71807"/>
                    <a:pt x="25551" y="171450"/>
                  </a:cubicBezTo>
                  <a:cubicBezTo>
                    <a:pt x="27078" y="181373"/>
                    <a:pt x="30200" y="191248"/>
                    <a:pt x="35076" y="200025"/>
                  </a:cubicBezTo>
                  <a:cubicBezTo>
                    <a:pt x="46195" y="220039"/>
                    <a:pt x="54126" y="244475"/>
                    <a:pt x="73176" y="257175"/>
                  </a:cubicBezTo>
                  <a:cubicBezTo>
                    <a:pt x="92226" y="269875"/>
                    <a:pt x="108606" y="288035"/>
                    <a:pt x="130326" y="295275"/>
                  </a:cubicBezTo>
                  <a:cubicBezTo>
                    <a:pt x="197339" y="317613"/>
                    <a:pt x="114611" y="288540"/>
                    <a:pt x="197001" y="323850"/>
                  </a:cubicBezTo>
                  <a:cubicBezTo>
                    <a:pt x="206229" y="327805"/>
                    <a:pt x="216596" y="328885"/>
                    <a:pt x="225576" y="333375"/>
                  </a:cubicBezTo>
                  <a:cubicBezTo>
                    <a:pt x="274020" y="357597"/>
                    <a:pt x="232780" y="352038"/>
                    <a:pt x="292251" y="361950"/>
                  </a:cubicBezTo>
                  <a:cubicBezTo>
                    <a:pt x="317500" y="366158"/>
                    <a:pt x="343202" y="367267"/>
                    <a:pt x="368451" y="371475"/>
                  </a:cubicBezTo>
                  <a:cubicBezTo>
                    <a:pt x="381364" y="373627"/>
                    <a:pt x="393464" y="380688"/>
                    <a:pt x="406551" y="381000"/>
                  </a:cubicBezTo>
                  <a:cubicBezTo>
                    <a:pt x="660499" y="387046"/>
                    <a:pt x="914551" y="387350"/>
                    <a:pt x="1168551" y="390525"/>
                  </a:cubicBezTo>
                  <a:cubicBezTo>
                    <a:pt x="1190776" y="393700"/>
                    <a:pt x="1212929" y="397427"/>
                    <a:pt x="1235226" y="400050"/>
                  </a:cubicBezTo>
                  <a:cubicBezTo>
                    <a:pt x="1266916" y="403778"/>
                    <a:pt x="1298939" y="404723"/>
                    <a:pt x="1330476" y="409575"/>
                  </a:cubicBezTo>
                  <a:cubicBezTo>
                    <a:pt x="1340399" y="411102"/>
                    <a:pt x="1349365" y="416458"/>
                    <a:pt x="1359051" y="419100"/>
                  </a:cubicBezTo>
                  <a:cubicBezTo>
                    <a:pt x="1384310" y="425989"/>
                    <a:pt x="1409426" y="433846"/>
                    <a:pt x="1435251" y="438150"/>
                  </a:cubicBezTo>
                  <a:lnTo>
                    <a:pt x="1492401" y="447675"/>
                  </a:lnTo>
                  <a:cubicBezTo>
                    <a:pt x="1508329" y="450571"/>
                    <a:pt x="1524057" y="454538"/>
                    <a:pt x="1540026" y="457200"/>
                  </a:cubicBezTo>
                  <a:cubicBezTo>
                    <a:pt x="1562171" y="460891"/>
                    <a:pt x="1584476" y="463550"/>
                    <a:pt x="1606701" y="466725"/>
                  </a:cubicBezTo>
                  <a:cubicBezTo>
                    <a:pt x="1631432" y="474969"/>
                    <a:pt x="1660122" y="483911"/>
                    <a:pt x="1682901" y="495300"/>
                  </a:cubicBezTo>
                  <a:cubicBezTo>
                    <a:pt x="1699460" y="503579"/>
                    <a:pt x="1713247" y="517229"/>
                    <a:pt x="1730526" y="523875"/>
                  </a:cubicBezTo>
                  <a:cubicBezTo>
                    <a:pt x="1754963" y="533274"/>
                    <a:pt x="1783308" y="531216"/>
                    <a:pt x="1806726" y="542925"/>
                  </a:cubicBezTo>
                  <a:cubicBezTo>
                    <a:pt x="1819426" y="549275"/>
                    <a:pt x="1832498" y="554930"/>
                    <a:pt x="1844826" y="561975"/>
                  </a:cubicBezTo>
                  <a:cubicBezTo>
                    <a:pt x="1854765" y="567655"/>
                    <a:pt x="1862879" y="576516"/>
                    <a:pt x="1873401" y="581025"/>
                  </a:cubicBezTo>
                  <a:cubicBezTo>
                    <a:pt x="1885433" y="586182"/>
                    <a:pt x="1899346" y="585688"/>
                    <a:pt x="1911501" y="590550"/>
                  </a:cubicBezTo>
                  <a:cubicBezTo>
                    <a:pt x="1931276" y="598460"/>
                    <a:pt x="1950388" y="608167"/>
                    <a:pt x="1968651" y="619125"/>
                  </a:cubicBezTo>
                  <a:cubicBezTo>
                    <a:pt x="1982264" y="627293"/>
                    <a:pt x="1992244" y="641253"/>
                    <a:pt x="2006751" y="647700"/>
                  </a:cubicBezTo>
                  <a:cubicBezTo>
                    <a:pt x="2021545" y="654275"/>
                    <a:pt x="2038572" y="653713"/>
                    <a:pt x="2054376" y="657225"/>
                  </a:cubicBezTo>
                  <a:cubicBezTo>
                    <a:pt x="2067155" y="660065"/>
                    <a:pt x="2079776" y="663575"/>
                    <a:pt x="2092476" y="666750"/>
                  </a:cubicBezTo>
                  <a:cubicBezTo>
                    <a:pt x="2102001" y="679450"/>
                    <a:pt x="2108855" y="694687"/>
                    <a:pt x="2121051" y="704850"/>
                  </a:cubicBezTo>
                  <a:cubicBezTo>
                    <a:pt x="2128764" y="711278"/>
                    <a:pt x="2140398" y="710420"/>
                    <a:pt x="2149626" y="714375"/>
                  </a:cubicBezTo>
                  <a:cubicBezTo>
                    <a:pt x="2162677" y="719968"/>
                    <a:pt x="2175398" y="726380"/>
                    <a:pt x="2187726" y="733425"/>
                  </a:cubicBezTo>
                  <a:cubicBezTo>
                    <a:pt x="2197665" y="739105"/>
                    <a:pt x="2206062" y="747355"/>
                    <a:pt x="2216301" y="752475"/>
                  </a:cubicBezTo>
                  <a:cubicBezTo>
                    <a:pt x="2225281" y="756965"/>
                    <a:pt x="2235896" y="757510"/>
                    <a:pt x="2244876" y="762000"/>
                  </a:cubicBezTo>
                  <a:cubicBezTo>
                    <a:pt x="2255115" y="767120"/>
                    <a:pt x="2263029" y="776313"/>
                    <a:pt x="2273451" y="781050"/>
                  </a:cubicBezTo>
                  <a:cubicBezTo>
                    <a:pt x="2336640" y="809772"/>
                    <a:pt x="2419504" y="829583"/>
                    <a:pt x="2483001" y="847725"/>
                  </a:cubicBezTo>
                  <a:cubicBezTo>
                    <a:pt x="2489351" y="857250"/>
                    <a:pt x="2492343" y="870233"/>
                    <a:pt x="2502051" y="876300"/>
                  </a:cubicBezTo>
                  <a:cubicBezTo>
                    <a:pt x="2513150" y="883237"/>
                    <a:pt x="2618143" y="912191"/>
                    <a:pt x="2625876" y="914400"/>
                  </a:cubicBezTo>
                  <a:cubicBezTo>
                    <a:pt x="2641751" y="927100"/>
                    <a:pt x="2654526" y="945202"/>
                    <a:pt x="2673501" y="952500"/>
                  </a:cubicBezTo>
                  <a:cubicBezTo>
                    <a:pt x="2738222" y="977393"/>
                    <a:pt x="2873526" y="1009650"/>
                    <a:pt x="2873526" y="1009650"/>
                  </a:cubicBezTo>
                  <a:cubicBezTo>
                    <a:pt x="2892576" y="1031875"/>
                    <a:pt x="2905575" y="1061265"/>
                    <a:pt x="2930676" y="1076325"/>
                  </a:cubicBezTo>
                  <a:cubicBezTo>
                    <a:pt x="3061219" y="1154651"/>
                    <a:pt x="3103210" y="1140084"/>
                    <a:pt x="3225951" y="1190625"/>
                  </a:cubicBezTo>
                  <a:cubicBezTo>
                    <a:pt x="3342168" y="1238479"/>
                    <a:pt x="3189154" y="1203759"/>
                    <a:pt x="3349776" y="1257300"/>
                  </a:cubicBezTo>
                  <a:cubicBezTo>
                    <a:pt x="3380493" y="1267539"/>
                    <a:pt x="3413366" y="1269566"/>
                    <a:pt x="3445026" y="1276350"/>
                  </a:cubicBezTo>
                  <a:cubicBezTo>
                    <a:pt x="3457826" y="1279093"/>
                    <a:pt x="3470347" y="1283035"/>
                    <a:pt x="3483126" y="1285875"/>
                  </a:cubicBezTo>
                  <a:lnTo>
                    <a:pt x="3616476" y="1314450"/>
                  </a:lnTo>
                  <a:cubicBezTo>
                    <a:pt x="3632318" y="1317785"/>
                    <a:pt x="3664101" y="1323975"/>
                    <a:pt x="3664101" y="1323975"/>
                  </a:cubicBezTo>
                  <a:cubicBezTo>
                    <a:pt x="3676801" y="1330325"/>
                    <a:pt x="3688731" y="1338535"/>
                    <a:pt x="3702201" y="1343025"/>
                  </a:cubicBezTo>
                  <a:cubicBezTo>
                    <a:pt x="3717560" y="1348145"/>
                    <a:pt x="3733898" y="1349654"/>
                    <a:pt x="3749826" y="1352550"/>
                  </a:cubicBezTo>
                  <a:cubicBezTo>
                    <a:pt x="3837055" y="1368410"/>
                    <a:pt x="3819734" y="1362986"/>
                    <a:pt x="3940326" y="1371600"/>
                  </a:cubicBezTo>
                  <a:cubicBezTo>
                    <a:pt x="4002034" y="1392169"/>
                    <a:pt x="3958861" y="1381125"/>
                    <a:pt x="4073676" y="1381125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71625" y="5600700"/>
            <a:ext cx="641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Structural interpretation of a loop – unfold it to generate an acyclic graph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Elaboration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496" y="1518260"/>
            <a:ext cx="7772400" cy="4114800"/>
          </a:xfrm>
        </p:spPr>
        <p:txBody>
          <a:bodyPr/>
          <a:lstStyle/>
          <a:p>
            <a:r>
              <a:rPr lang="en-US" sz="2400" dirty="0"/>
              <a:t>When Bluespec program are compiled, type checking is done first. Then the compiler eliminates many constructs which have no direct hardware meaning, like Integers, loops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4365" y="4866605"/>
            <a:ext cx="8318500" cy="16819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cs0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(x[0], y[0], c[0]); c[1]=cs0[1]; s[0]=cs0[0];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cs1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(x[1], y[1], c[1]); c[2]=cs1[1]; s[1]=cs1[0];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csw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(x[valw-1], y[valw-1], c[valw-1]);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[1]; s[valw-1]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[0];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316173" y="4107976"/>
            <a:ext cx="407158" cy="1173708"/>
          </a:xfrm>
          <a:custGeom>
            <a:avLst/>
            <a:gdLst>
              <a:gd name="connsiteX0" fmla="*/ 407158 w 407158"/>
              <a:gd name="connsiteY0" fmla="*/ 0 h 1173708"/>
              <a:gd name="connsiteX1" fmla="*/ 11373 w 407158"/>
              <a:gd name="connsiteY1" fmla="*/ 504967 h 1173708"/>
              <a:gd name="connsiteX2" fmla="*/ 338920 w 407158"/>
              <a:gd name="connsiteY2" fmla="*/ 1173708 h 117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158" h="1173708">
                <a:moveTo>
                  <a:pt x="407158" y="0"/>
                </a:moveTo>
                <a:cubicBezTo>
                  <a:pt x="214952" y="154674"/>
                  <a:pt x="22746" y="309349"/>
                  <a:pt x="11373" y="504967"/>
                </a:cubicBezTo>
                <a:cubicBezTo>
                  <a:pt x="0" y="700585"/>
                  <a:pt x="169460" y="937146"/>
                  <a:pt x="338920" y="117370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456123" y="3247586"/>
            <a:ext cx="6071737" cy="136804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c[i+1]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[1]; s[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1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dirty="0">
                <a:latin typeface="+mn-lt"/>
                <a:cs typeface="Courier New" pitchFamily="49" charset="0"/>
              </a:rPr>
              <a:t> </a:t>
            </a:r>
            <a:r>
              <a:rPr lang="en-US" dirty="0"/>
              <a:t>versus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346" y="1536510"/>
            <a:ext cx="7772400" cy="4181901"/>
          </a:xfrm>
        </p:spPr>
        <p:txBody>
          <a:bodyPr/>
          <a:lstStyle/>
          <a:p>
            <a:r>
              <a:rPr lang="en-US" sz="2400" dirty="0"/>
              <a:t>In mathematics integers are unbounded but in computer systems integers always have a fixed size</a:t>
            </a:r>
          </a:p>
          <a:p>
            <a:r>
              <a:rPr lang="en-US" sz="2400" dirty="0" err="1"/>
              <a:t>Bluespec</a:t>
            </a:r>
            <a:r>
              <a:rPr lang="en-US" sz="2400" dirty="0"/>
              <a:t> allows us to express both types of integers, though unbounded integers are used only as a programming convenience</a:t>
            </a:r>
          </a:p>
        </p:txBody>
      </p:sp>
      <p:sp>
        <p:nvSpPr>
          <p:cNvPr id="1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694490" y="3995524"/>
            <a:ext cx="6071737" cy="17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=i+1)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],y[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c[i+1]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[1]; s[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Introduction</a:t>
            </a:r>
          </a:p>
          <a:p>
            <a:r>
              <a:rPr lang="en-US" sz="2400" dirty="0" err="1"/>
              <a:t>Bluespec</a:t>
            </a:r>
            <a:r>
              <a:rPr lang="en-US" sz="2400" dirty="0"/>
              <a:t>: Combinational Circuits</a:t>
            </a:r>
          </a:p>
          <a:p>
            <a:r>
              <a:rPr lang="en-US" sz="2400" dirty="0" err="1"/>
              <a:t>Bluespec</a:t>
            </a:r>
            <a:r>
              <a:rPr lang="en-US" sz="2400" dirty="0"/>
              <a:t>: Sequential Circuits</a:t>
            </a:r>
          </a:p>
          <a:p>
            <a:r>
              <a:rPr lang="en-US" sz="2400" dirty="0"/>
              <a:t>Practices:</a:t>
            </a:r>
          </a:p>
          <a:p>
            <a:pPr lvl="1"/>
            <a:r>
              <a:rPr lang="en-US" sz="2000" dirty="0"/>
              <a:t>1: Right Shifter (Gate Primitives)</a:t>
            </a:r>
          </a:p>
          <a:p>
            <a:pPr lvl="1"/>
            <a:r>
              <a:rPr lang="en-US" sz="2000" dirty="0"/>
              <a:t>2: Right Shifter (Pipelined)</a:t>
            </a:r>
          </a:p>
          <a:p>
            <a:pPr lvl="1"/>
            <a:r>
              <a:rPr lang="en-US" sz="2000" dirty="0"/>
              <a:t>3: SMIPS Microprocessor (</a:t>
            </a:r>
            <a:r>
              <a:rPr lang="en-US" sz="2000" dirty="0" err="1"/>
              <a:t>Unpipelined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4: SMIPS Microprocessor (Pipelined)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56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synonyms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4493" y="1622573"/>
            <a:ext cx="7923574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 [7:0] Byte;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Bit#(8) Byte;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Bit#(32) Word;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Tuple2#(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a,a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Pair#(type a); 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#(n)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#(type n); 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#(n)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#(numeric type n); </a:t>
            </a:r>
          </a:p>
        </p:txBody>
      </p:sp>
      <p:sp>
        <p:nvSpPr>
          <p:cNvPr id="8" name="Arc 7"/>
          <p:cNvSpPr/>
          <p:nvPr/>
        </p:nvSpPr>
        <p:spPr bwMode="auto">
          <a:xfrm>
            <a:off x="6677247" y="4518837"/>
            <a:ext cx="616688" cy="712382"/>
          </a:xfrm>
          <a:prstGeom prst="arc">
            <a:avLst>
              <a:gd name="adj1" fmla="val 16200000"/>
              <a:gd name="adj2" fmla="val 5201886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41574" y="463579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The same</a:t>
            </a:r>
          </a:p>
        </p:txBody>
      </p:sp>
      <p:sp>
        <p:nvSpPr>
          <p:cNvPr id="10" name="Arc 9"/>
          <p:cNvSpPr/>
          <p:nvPr/>
        </p:nvSpPr>
        <p:spPr bwMode="auto">
          <a:xfrm>
            <a:off x="4693719" y="1801706"/>
            <a:ext cx="616688" cy="712382"/>
          </a:xfrm>
          <a:prstGeom prst="arc">
            <a:avLst>
              <a:gd name="adj1" fmla="val 16200000"/>
              <a:gd name="adj2" fmla="val 5201886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8046" y="1918665"/>
            <a:ext cx="318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The same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0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/>
      <p:bldP spid="10" grpId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34149" cy="1143000"/>
          </a:xfrm>
        </p:spPr>
        <p:txBody>
          <a:bodyPr/>
          <a:lstStyle/>
          <a:p>
            <a:r>
              <a:rPr lang="en-US" dirty="0"/>
              <a:t>Arithmetic-Logic Unit (ALU)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8060" y="4260939"/>
            <a:ext cx="531239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ALU performs all the arithmetic and logical functions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792144" y="1732411"/>
            <a:ext cx="3789885" cy="2174853"/>
            <a:chOff x="5514594" y="3808861"/>
            <a:chExt cx="3789885" cy="2174853"/>
          </a:xfrm>
        </p:grpSpPr>
        <p:sp>
          <p:nvSpPr>
            <p:cNvPr id="20" name="Freeform 135"/>
            <p:cNvSpPr>
              <a:spLocks/>
            </p:cNvSpPr>
            <p:nvPr/>
          </p:nvSpPr>
          <p:spPr bwMode="auto">
            <a:xfrm flipV="1">
              <a:off x="6188928" y="4728001"/>
              <a:ext cx="765175" cy="1255713"/>
            </a:xfrm>
            <a:custGeom>
              <a:avLst/>
              <a:gdLst>
                <a:gd name="T0" fmla="*/ 0 w 961"/>
                <a:gd name="T1" fmla="*/ 0 h 1652"/>
                <a:gd name="T2" fmla="*/ 481 w 961"/>
                <a:gd name="T3" fmla="*/ 147 h 1652"/>
                <a:gd name="T4" fmla="*/ 481 w 961"/>
                <a:gd name="T5" fmla="*/ 570 h 1652"/>
                <a:gd name="T6" fmla="*/ 0 w 961"/>
                <a:gd name="T7" fmla="*/ 791 h 1652"/>
                <a:gd name="T8" fmla="*/ 0 w 961"/>
                <a:gd name="T9" fmla="*/ 460 h 1652"/>
                <a:gd name="T10" fmla="*/ 96 w 961"/>
                <a:gd name="T11" fmla="*/ 386 h 1652"/>
                <a:gd name="T12" fmla="*/ 0 w 961"/>
                <a:gd name="T13" fmla="*/ 331 h 1652"/>
                <a:gd name="T14" fmla="*/ 0 w 961"/>
                <a:gd name="T15" fmla="*/ 0 h 16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1"/>
                <a:gd name="T25" fmla="*/ 0 h 1652"/>
                <a:gd name="T26" fmla="*/ 961 w 961"/>
                <a:gd name="T27" fmla="*/ 1652 h 16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1" h="1652">
                  <a:moveTo>
                    <a:pt x="0" y="0"/>
                  </a:moveTo>
                  <a:lnTo>
                    <a:pt x="960" y="307"/>
                  </a:lnTo>
                  <a:lnTo>
                    <a:pt x="960" y="1190"/>
                  </a:lnTo>
                  <a:lnTo>
                    <a:pt x="0" y="1651"/>
                  </a:lnTo>
                  <a:lnTo>
                    <a:pt x="0" y="960"/>
                  </a:lnTo>
                  <a:lnTo>
                    <a:pt x="192" y="806"/>
                  </a:lnTo>
                  <a:lnTo>
                    <a:pt x="0" y="691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1" name="Line 136"/>
            <p:cNvSpPr>
              <a:spLocks noChangeShapeType="1"/>
            </p:cNvSpPr>
            <p:nvPr/>
          </p:nvSpPr>
          <p:spPr bwMode="auto">
            <a:xfrm flipV="1">
              <a:off x="5846028" y="5655101"/>
              <a:ext cx="35401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2" name="Line 137"/>
            <p:cNvSpPr>
              <a:spLocks noChangeShapeType="1"/>
            </p:cNvSpPr>
            <p:nvPr/>
          </p:nvSpPr>
          <p:spPr bwMode="auto">
            <a:xfrm flipV="1">
              <a:off x="5846028" y="4996289"/>
              <a:ext cx="3270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3" name="Line 138"/>
            <p:cNvSpPr>
              <a:spLocks noChangeShapeType="1"/>
            </p:cNvSpPr>
            <p:nvPr/>
          </p:nvSpPr>
          <p:spPr bwMode="auto">
            <a:xfrm flipV="1">
              <a:off x="6960453" y="5583664"/>
              <a:ext cx="355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4" name="Line 139"/>
            <p:cNvSpPr>
              <a:spLocks noChangeShapeType="1"/>
            </p:cNvSpPr>
            <p:nvPr/>
          </p:nvSpPr>
          <p:spPr bwMode="auto">
            <a:xfrm flipV="1">
              <a:off x="6960453" y="5212189"/>
              <a:ext cx="3556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5" name="Line 140"/>
            <p:cNvSpPr>
              <a:spLocks noChangeShapeType="1"/>
            </p:cNvSpPr>
            <p:nvPr/>
          </p:nvSpPr>
          <p:spPr bwMode="auto">
            <a:xfrm>
              <a:off x="6555641" y="4242226"/>
              <a:ext cx="0" cy="6556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141"/>
            <p:cNvSpPr>
              <a:spLocks noChangeArrowheads="1"/>
            </p:cNvSpPr>
            <p:nvPr/>
          </p:nvSpPr>
          <p:spPr bwMode="auto">
            <a:xfrm>
              <a:off x="6197859" y="3808861"/>
              <a:ext cx="3106620" cy="15202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b="0" dirty="0">
                  <a:solidFill>
                    <a:srgbClr val="56127A"/>
                  </a:solidFill>
                  <a:latin typeface="Verdana" pitchFamily="34" charset="0"/>
                </a:rPr>
                <a:t>Op</a:t>
              </a:r>
            </a:p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b="0" dirty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- Add, Sub, ...</a:t>
              </a:r>
            </a:p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     - And, Or, </a:t>
              </a:r>
              <a:r>
                <a:rPr lang="en-US" sz="1800" b="0" dirty="0" err="1">
                  <a:solidFill>
                    <a:srgbClr val="56127A"/>
                  </a:solidFill>
                  <a:latin typeface="Verdana" pitchFamily="34" charset="0"/>
                </a:rPr>
                <a:t>Xor</a:t>
              </a: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, Not, ...</a:t>
              </a:r>
            </a:p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solidFill>
                    <a:srgbClr val="56127A"/>
                  </a:solidFill>
                  <a:latin typeface="Verdana" pitchFamily="34" charset="0"/>
                </a:rPr>
                <a:t>  </a:t>
              </a: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   - GT, LT, EQ, Zero, ...</a:t>
              </a:r>
            </a:p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</a:p>
          </p:txBody>
        </p:sp>
        <p:sp>
          <p:nvSpPr>
            <p:cNvPr id="15" name="Rectangle 142"/>
            <p:cNvSpPr>
              <a:spLocks noChangeArrowheads="1"/>
            </p:cNvSpPr>
            <p:nvPr/>
          </p:nvSpPr>
          <p:spPr bwMode="auto">
            <a:xfrm>
              <a:off x="7312878" y="5064551"/>
              <a:ext cx="937885" cy="3507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b="0" dirty="0">
                  <a:solidFill>
                    <a:srgbClr val="56127A"/>
                  </a:solidFill>
                  <a:latin typeface="Verdana" pitchFamily="34" charset="0"/>
                </a:rPr>
                <a:t>Result</a:t>
              </a:r>
            </a:p>
          </p:txBody>
        </p:sp>
        <p:sp>
          <p:nvSpPr>
            <p:cNvPr id="16" name="Rectangle 143"/>
            <p:cNvSpPr>
              <a:spLocks noChangeArrowheads="1"/>
            </p:cNvSpPr>
            <p:nvPr/>
          </p:nvSpPr>
          <p:spPr bwMode="auto">
            <a:xfrm>
              <a:off x="7312878" y="5407451"/>
              <a:ext cx="1032334" cy="3507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b="0" dirty="0">
                  <a:solidFill>
                    <a:srgbClr val="56127A"/>
                  </a:solidFill>
                  <a:latin typeface="Verdana" pitchFamily="34" charset="0"/>
                </a:rPr>
                <a:t>Comp?</a:t>
              </a:r>
            </a:p>
          </p:txBody>
        </p:sp>
        <p:sp>
          <p:nvSpPr>
            <p:cNvPr id="17" name="Rectangle 144"/>
            <p:cNvSpPr>
              <a:spLocks noChangeArrowheads="1"/>
            </p:cNvSpPr>
            <p:nvPr/>
          </p:nvSpPr>
          <p:spPr bwMode="auto">
            <a:xfrm>
              <a:off x="5514594" y="4840714"/>
              <a:ext cx="322204" cy="3507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b="0" dirty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8" name="Rectangle 145"/>
            <p:cNvSpPr>
              <a:spLocks noChangeArrowheads="1"/>
            </p:cNvSpPr>
            <p:nvPr/>
          </p:nvSpPr>
          <p:spPr bwMode="auto">
            <a:xfrm>
              <a:off x="5514594" y="5526514"/>
              <a:ext cx="323807" cy="3507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b="0" dirty="0">
                  <a:solidFill>
                    <a:srgbClr val="56127A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19" name="Rectangle 146"/>
            <p:cNvSpPr>
              <a:spLocks noChangeArrowheads="1"/>
            </p:cNvSpPr>
            <p:nvPr/>
          </p:nvSpPr>
          <p:spPr bwMode="auto">
            <a:xfrm>
              <a:off x="6261645" y="5150276"/>
              <a:ext cx="790282" cy="4221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2400" b="0" dirty="0">
                  <a:solidFill>
                    <a:srgbClr val="56127A"/>
                  </a:solidFill>
                  <a:latin typeface="Verdana" pitchFamily="34" charset="0"/>
                </a:rPr>
                <a:t>ALU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285875" y="5324475"/>
            <a:ext cx="707131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We first implement individual functions like Add and then combine them to form an ALU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0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Shift operators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00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Elbow Connector 16"/>
          <p:cNvCxnSpPr/>
          <p:nvPr/>
        </p:nvCxnSpPr>
        <p:spPr>
          <a:xfrm rot="16200000" flipH="1">
            <a:off x="4056254" y="2016998"/>
            <a:ext cx="1008792" cy="605099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4365604" y="2021548"/>
            <a:ext cx="995145" cy="609648"/>
          </a:xfrm>
          <a:prstGeom prst="bentConnector3">
            <a:avLst>
              <a:gd name="adj1" fmla="val 32171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53600" y="2595344"/>
            <a:ext cx="0" cy="228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25000" y="2325800"/>
            <a:ext cx="457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8400" y="2595344"/>
            <a:ext cx="0" cy="228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29800" y="2325800"/>
            <a:ext cx="457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right shift by 2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1029270" y="3501788"/>
            <a:ext cx="7772400" cy="2175681"/>
          </a:xfrm>
        </p:spPr>
        <p:txBody>
          <a:bodyPr/>
          <a:lstStyle/>
          <a:p>
            <a:r>
              <a:rPr lang="en-US" sz="2400" dirty="0"/>
              <a:t>Fixed size shift operation is cheap in hardware – just wire the circuit appropriately</a:t>
            </a:r>
          </a:p>
          <a:p>
            <a:r>
              <a:rPr lang="en-US" sz="2400" dirty="0"/>
              <a:t>Rotate, sign-extended shifts – all are equally easy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883671" y="1819697"/>
            <a:ext cx="0" cy="228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88471" y="1819697"/>
            <a:ext cx="0" cy="228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3944207" y="1924334"/>
            <a:ext cx="1542197" cy="70968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0679" y="1433015"/>
            <a:ext cx="12410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/>
              <a:t>a b c 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23897" y="2895600"/>
            <a:ext cx="127951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/>
              <a:t>0 0 a b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4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609600" y="291153"/>
            <a:ext cx="7772400" cy="1143000"/>
          </a:xfrm>
        </p:spPr>
        <p:txBody>
          <a:bodyPr/>
          <a:lstStyle/>
          <a:p>
            <a:r>
              <a:rPr lang="en-US" dirty="0"/>
              <a:t>Conditional operation: shift versus no-shift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674426" y="3818530"/>
            <a:ext cx="8278505" cy="1299380"/>
          </a:xfrm>
        </p:spPr>
        <p:txBody>
          <a:bodyPr/>
          <a:lstStyle/>
          <a:p>
            <a:r>
              <a:rPr lang="en-US" sz="2400" dirty="0"/>
              <a:t>We need a mux to select the appropriate wires: if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 is one the mux will select the wires on the left otherwise it would select wires on the right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79" name="Trapezoid 78"/>
          <p:cNvSpPr/>
          <p:nvPr/>
        </p:nvSpPr>
        <p:spPr>
          <a:xfrm flipH="1" flipV="1">
            <a:off x="3642815" y="2765946"/>
            <a:ext cx="2839871" cy="381000"/>
          </a:xfrm>
          <a:prstGeom prst="trapezoid">
            <a:avLst>
              <a:gd name="adj" fmla="val 653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sz="280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02720" y="3146946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900317" y="3146946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197914" y="3146946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495512" y="3146946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>
            <a:off x="3518849" y="2739788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V="1">
            <a:off x="2702244" y="2843315"/>
            <a:ext cx="51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  <a:cs typeface="Tahoma" pitchFamily="34" charset="0"/>
              </a:rPr>
              <a:t>s</a:t>
            </a:r>
          </a:p>
        </p:txBody>
      </p:sp>
      <p:sp>
        <p:nvSpPr>
          <p:cNvPr id="4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553654" y="5305715"/>
            <a:ext cx="4324829" cy="42634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==0)?{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a,b,c,d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}:{0,0,a,b};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3435280" y="1846409"/>
            <a:ext cx="1227152" cy="618733"/>
          </a:xfrm>
          <a:prstGeom prst="bentConnector3">
            <a:avLst>
              <a:gd name="adj1" fmla="val 5889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3737806" y="1844133"/>
            <a:ext cx="1227152" cy="62328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748624" y="2540752"/>
            <a:ext cx="0" cy="228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20024" y="2271208"/>
            <a:ext cx="457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0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053424" y="2540752"/>
            <a:ext cx="0" cy="228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24824" y="2271208"/>
            <a:ext cx="457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43" name="Freeform 42"/>
          <p:cNvSpPr/>
          <p:nvPr/>
        </p:nvSpPr>
        <p:spPr bwMode="auto">
          <a:xfrm>
            <a:off x="4339988" y="2265527"/>
            <a:ext cx="859809" cy="518615"/>
          </a:xfrm>
          <a:custGeom>
            <a:avLst/>
            <a:gdLst>
              <a:gd name="connsiteX0" fmla="*/ 0 w 859809"/>
              <a:gd name="connsiteY0" fmla="*/ 0 h 491320"/>
              <a:gd name="connsiteX1" fmla="*/ 859809 w 859809"/>
              <a:gd name="connsiteY1" fmla="*/ 0 h 491320"/>
              <a:gd name="connsiteX2" fmla="*/ 859809 w 859809"/>
              <a:gd name="connsiteY2" fmla="*/ 491320 h 49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809" h="491320">
                <a:moveTo>
                  <a:pt x="0" y="0"/>
                </a:moveTo>
                <a:lnTo>
                  <a:pt x="859809" y="0"/>
                </a:lnTo>
                <a:lnTo>
                  <a:pt x="859809" y="49132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6" name="Freeform 45"/>
          <p:cNvSpPr/>
          <p:nvPr/>
        </p:nvSpPr>
        <p:spPr bwMode="auto">
          <a:xfrm>
            <a:off x="4656160" y="2155371"/>
            <a:ext cx="845313" cy="633795"/>
          </a:xfrm>
          <a:custGeom>
            <a:avLst/>
            <a:gdLst>
              <a:gd name="connsiteX0" fmla="*/ 0 w 859809"/>
              <a:gd name="connsiteY0" fmla="*/ 0 h 491320"/>
              <a:gd name="connsiteX1" fmla="*/ 859809 w 859809"/>
              <a:gd name="connsiteY1" fmla="*/ 0 h 491320"/>
              <a:gd name="connsiteX2" fmla="*/ 859809 w 859809"/>
              <a:gd name="connsiteY2" fmla="*/ 491320 h 49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809" h="491320">
                <a:moveTo>
                  <a:pt x="0" y="0"/>
                </a:moveTo>
                <a:lnTo>
                  <a:pt x="859809" y="0"/>
                </a:lnTo>
                <a:lnTo>
                  <a:pt x="859809" y="49132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0" name="Freeform 59"/>
          <p:cNvSpPr/>
          <p:nvPr/>
        </p:nvSpPr>
        <p:spPr bwMode="auto">
          <a:xfrm>
            <a:off x="4342163" y="1528549"/>
            <a:ext cx="1430839" cy="1241947"/>
          </a:xfrm>
          <a:custGeom>
            <a:avLst/>
            <a:gdLst>
              <a:gd name="connsiteX0" fmla="*/ 0 w 1392072"/>
              <a:gd name="connsiteY0" fmla="*/ 0 h 996287"/>
              <a:gd name="connsiteX1" fmla="*/ 0 w 1392072"/>
              <a:gd name="connsiteY1" fmla="*/ 177421 h 996287"/>
              <a:gd name="connsiteX2" fmla="*/ 1392072 w 1392072"/>
              <a:gd name="connsiteY2" fmla="*/ 177421 h 996287"/>
              <a:gd name="connsiteX3" fmla="*/ 1392072 w 1392072"/>
              <a:gd name="connsiteY3" fmla="*/ 996287 h 996287"/>
              <a:gd name="connsiteX0" fmla="*/ 13515 w 1405587"/>
              <a:gd name="connsiteY0" fmla="*/ 0 h 996287"/>
              <a:gd name="connsiteX1" fmla="*/ 0 w 1405587"/>
              <a:gd name="connsiteY1" fmla="*/ 356529 h 996287"/>
              <a:gd name="connsiteX2" fmla="*/ 1405587 w 1405587"/>
              <a:gd name="connsiteY2" fmla="*/ 177421 h 996287"/>
              <a:gd name="connsiteX3" fmla="*/ 1405587 w 1405587"/>
              <a:gd name="connsiteY3" fmla="*/ 996287 h 996287"/>
              <a:gd name="connsiteX0" fmla="*/ 13515 w 1419103"/>
              <a:gd name="connsiteY0" fmla="*/ 0 h 996287"/>
              <a:gd name="connsiteX1" fmla="*/ 0 w 1419103"/>
              <a:gd name="connsiteY1" fmla="*/ 356529 h 996287"/>
              <a:gd name="connsiteX2" fmla="*/ 1419103 w 1419103"/>
              <a:gd name="connsiteY2" fmla="*/ 334141 h 996287"/>
              <a:gd name="connsiteX3" fmla="*/ 1405587 w 1419103"/>
              <a:gd name="connsiteY3" fmla="*/ 996287 h 996287"/>
              <a:gd name="connsiteX0" fmla="*/ 13515 w 1405587"/>
              <a:gd name="connsiteY0" fmla="*/ 0 h 996287"/>
              <a:gd name="connsiteX1" fmla="*/ 0 w 1405587"/>
              <a:gd name="connsiteY1" fmla="*/ 356529 h 996287"/>
              <a:gd name="connsiteX2" fmla="*/ 1405587 w 1405587"/>
              <a:gd name="connsiteY2" fmla="*/ 367723 h 996287"/>
              <a:gd name="connsiteX3" fmla="*/ 1405587 w 1405587"/>
              <a:gd name="connsiteY3" fmla="*/ 996287 h 996287"/>
              <a:gd name="connsiteX0" fmla="*/ 0 w 1446133"/>
              <a:gd name="connsiteY0" fmla="*/ 0 h 1018676"/>
              <a:gd name="connsiteX1" fmla="*/ 40546 w 1446133"/>
              <a:gd name="connsiteY1" fmla="*/ 378918 h 1018676"/>
              <a:gd name="connsiteX2" fmla="*/ 1446133 w 1446133"/>
              <a:gd name="connsiteY2" fmla="*/ 390112 h 1018676"/>
              <a:gd name="connsiteX3" fmla="*/ 1446133 w 1446133"/>
              <a:gd name="connsiteY3" fmla="*/ 1018676 h 1018676"/>
              <a:gd name="connsiteX0" fmla="*/ 13515 w 1405587"/>
              <a:gd name="connsiteY0" fmla="*/ 0 h 1018676"/>
              <a:gd name="connsiteX1" fmla="*/ 0 w 1405587"/>
              <a:gd name="connsiteY1" fmla="*/ 378918 h 1018676"/>
              <a:gd name="connsiteX2" fmla="*/ 1405587 w 1405587"/>
              <a:gd name="connsiteY2" fmla="*/ 390112 h 1018676"/>
              <a:gd name="connsiteX3" fmla="*/ 1405587 w 1405587"/>
              <a:gd name="connsiteY3" fmla="*/ 1018676 h 1018676"/>
              <a:gd name="connsiteX0" fmla="*/ 0 w 1416949"/>
              <a:gd name="connsiteY0" fmla="*/ 0 h 1018676"/>
              <a:gd name="connsiteX1" fmla="*/ 11362 w 1416949"/>
              <a:gd name="connsiteY1" fmla="*/ 378918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  <a:gd name="connsiteX0" fmla="*/ 0 w 1416949"/>
              <a:gd name="connsiteY0" fmla="*/ 0 h 1018676"/>
              <a:gd name="connsiteX1" fmla="*/ 1412 w 1416949"/>
              <a:gd name="connsiteY1" fmla="*/ 391281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6949" h="1018676">
                <a:moveTo>
                  <a:pt x="0" y="0"/>
                </a:moveTo>
                <a:cubicBezTo>
                  <a:pt x="471" y="130427"/>
                  <a:pt x="941" y="260854"/>
                  <a:pt x="1412" y="391281"/>
                </a:cubicBezTo>
                <a:lnTo>
                  <a:pt x="1416949" y="390112"/>
                </a:lnTo>
                <a:lnTo>
                  <a:pt x="1416949" y="1018676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4632289" y="1515149"/>
            <a:ext cx="1451987" cy="1241947"/>
          </a:xfrm>
          <a:custGeom>
            <a:avLst/>
            <a:gdLst>
              <a:gd name="connsiteX0" fmla="*/ 0 w 1392072"/>
              <a:gd name="connsiteY0" fmla="*/ 0 h 996287"/>
              <a:gd name="connsiteX1" fmla="*/ 0 w 1392072"/>
              <a:gd name="connsiteY1" fmla="*/ 177421 h 996287"/>
              <a:gd name="connsiteX2" fmla="*/ 1392072 w 1392072"/>
              <a:gd name="connsiteY2" fmla="*/ 177421 h 996287"/>
              <a:gd name="connsiteX3" fmla="*/ 1392072 w 1392072"/>
              <a:gd name="connsiteY3" fmla="*/ 996287 h 996287"/>
              <a:gd name="connsiteX0" fmla="*/ 13515 w 1405587"/>
              <a:gd name="connsiteY0" fmla="*/ 0 h 996287"/>
              <a:gd name="connsiteX1" fmla="*/ 0 w 1405587"/>
              <a:gd name="connsiteY1" fmla="*/ 356529 h 996287"/>
              <a:gd name="connsiteX2" fmla="*/ 1405587 w 1405587"/>
              <a:gd name="connsiteY2" fmla="*/ 177421 h 996287"/>
              <a:gd name="connsiteX3" fmla="*/ 1405587 w 1405587"/>
              <a:gd name="connsiteY3" fmla="*/ 996287 h 996287"/>
              <a:gd name="connsiteX0" fmla="*/ 13515 w 1419103"/>
              <a:gd name="connsiteY0" fmla="*/ 0 h 996287"/>
              <a:gd name="connsiteX1" fmla="*/ 0 w 1419103"/>
              <a:gd name="connsiteY1" fmla="*/ 356529 h 996287"/>
              <a:gd name="connsiteX2" fmla="*/ 1419103 w 1419103"/>
              <a:gd name="connsiteY2" fmla="*/ 334141 h 996287"/>
              <a:gd name="connsiteX3" fmla="*/ 1405587 w 1419103"/>
              <a:gd name="connsiteY3" fmla="*/ 996287 h 996287"/>
              <a:gd name="connsiteX0" fmla="*/ 13515 w 1405587"/>
              <a:gd name="connsiteY0" fmla="*/ 0 h 996287"/>
              <a:gd name="connsiteX1" fmla="*/ 0 w 1405587"/>
              <a:gd name="connsiteY1" fmla="*/ 356529 h 996287"/>
              <a:gd name="connsiteX2" fmla="*/ 1405587 w 1405587"/>
              <a:gd name="connsiteY2" fmla="*/ 367723 h 996287"/>
              <a:gd name="connsiteX3" fmla="*/ 1405587 w 1405587"/>
              <a:gd name="connsiteY3" fmla="*/ 996287 h 996287"/>
              <a:gd name="connsiteX0" fmla="*/ 0 w 1446133"/>
              <a:gd name="connsiteY0" fmla="*/ 0 h 1018676"/>
              <a:gd name="connsiteX1" fmla="*/ 40546 w 1446133"/>
              <a:gd name="connsiteY1" fmla="*/ 378918 h 1018676"/>
              <a:gd name="connsiteX2" fmla="*/ 1446133 w 1446133"/>
              <a:gd name="connsiteY2" fmla="*/ 390112 h 1018676"/>
              <a:gd name="connsiteX3" fmla="*/ 1446133 w 1446133"/>
              <a:gd name="connsiteY3" fmla="*/ 1018676 h 1018676"/>
              <a:gd name="connsiteX0" fmla="*/ 13515 w 1405587"/>
              <a:gd name="connsiteY0" fmla="*/ 0 h 1018676"/>
              <a:gd name="connsiteX1" fmla="*/ 0 w 1405587"/>
              <a:gd name="connsiteY1" fmla="*/ 378918 h 1018676"/>
              <a:gd name="connsiteX2" fmla="*/ 1405587 w 1405587"/>
              <a:gd name="connsiteY2" fmla="*/ 390112 h 1018676"/>
              <a:gd name="connsiteX3" fmla="*/ 1405587 w 1405587"/>
              <a:gd name="connsiteY3" fmla="*/ 1018676 h 1018676"/>
              <a:gd name="connsiteX0" fmla="*/ 0 w 1416949"/>
              <a:gd name="connsiteY0" fmla="*/ 0 h 1018676"/>
              <a:gd name="connsiteX1" fmla="*/ 11362 w 1416949"/>
              <a:gd name="connsiteY1" fmla="*/ 378918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  <a:gd name="connsiteX0" fmla="*/ 0 w 1416949"/>
              <a:gd name="connsiteY0" fmla="*/ 0 h 1018676"/>
              <a:gd name="connsiteX1" fmla="*/ 1412 w 1416949"/>
              <a:gd name="connsiteY1" fmla="*/ 391281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  <a:gd name="connsiteX0" fmla="*/ 0 w 1416949"/>
              <a:gd name="connsiteY0" fmla="*/ 0 h 1018676"/>
              <a:gd name="connsiteX1" fmla="*/ 1412 w 1416949"/>
              <a:gd name="connsiteY1" fmla="*/ 284137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  <a:gd name="connsiteX0" fmla="*/ 0 w 1421924"/>
              <a:gd name="connsiteY0" fmla="*/ 0 h 1018676"/>
              <a:gd name="connsiteX1" fmla="*/ 1412 w 1421924"/>
              <a:gd name="connsiteY1" fmla="*/ 284137 h 1018676"/>
              <a:gd name="connsiteX2" fmla="*/ 1421924 w 1421924"/>
              <a:gd name="connsiteY2" fmla="*/ 287088 h 1018676"/>
              <a:gd name="connsiteX3" fmla="*/ 1416949 w 1421924"/>
              <a:gd name="connsiteY3" fmla="*/ 1018676 h 10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1924" h="1018676">
                <a:moveTo>
                  <a:pt x="0" y="0"/>
                </a:moveTo>
                <a:cubicBezTo>
                  <a:pt x="471" y="130427"/>
                  <a:pt x="941" y="153710"/>
                  <a:pt x="1412" y="284137"/>
                </a:cubicBezTo>
                <a:lnTo>
                  <a:pt x="1421924" y="287088"/>
                </a:lnTo>
                <a:cubicBezTo>
                  <a:pt x="1420266" y="530951"/>
                  <a:pt x="1418607" y="774813"/>
                  <a:pt x="1416949" y="1018676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20092" y="1710047"/>
            <a:ext cx="3277590" cy="168629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2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2-way multiplexer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18897" y="4317738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(s==0)?A:B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04088" y="2015606"/>
            <a:ext cx="1456811" cy="1300660"/>
            <a:chOff x="1504088" y="2015606"/>
            <a:chExt cx="1456811" cy="1300660"/>
          </a:xfrm>
        </p:grpSpPr>
        <p:sp>
          <p:nvSpPr>
            <p:cNvPr id="90" name="Flowchart: Manual Operation 89"/>
            <p:cNvSpPr/>
            <p:nvPr/>
          </p:nvSpPr>
          <p:spPr bwMode="auto">
            <a:xfrm rot="16200000">
              <a:off x="1879373" y="2415656"/>
              <a:ext cx="1021080" cy="220980"/>
            </a:xfrm>
            <a:prstGeom prst="flowChartManualOperation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 bwMode="auto">
            <a:xfrm>
              <a:off x="2016533" y="2248016"/>
              <a:ext cx="27432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3" name="Straight Arrow Connector 92"/>
            <p:cNvCxnSpPr/>
            <p:nvPr/>
          </p:nvCxnSpPr>
          <p:spPr bwMode="auto">
            <a:xfrm>
              <a:off x="2016533" y="2804276"/>
              <a:ext cx="274320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Straight Arrow Connector 93"/>
            <p:cNvCxnSpPr>
              <a:endCxn id="90" idx="1"/>
            </p:cNvCxnSpPr>
            <p:nvPr/>
          </p:nvCxnSpPr>
          <p:spPr bwMode="auto">
            <a:xfrm flipV="1">
              <a:off x="2389913" y="2934578"/>
              <a:ext cx="0" cy="243078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9" name="Straight Arrow Connector 98"/>
            <p:cNvCxnSpPr>
              <a:stCxn id="90" idx="2"/>
            </p:cNvCxnSpPr>
            <p:nvPr/>
          </p:nvCxnSpPr>
          <p:spPr bwMode="auto">
            <a:xfrm>
              <a:off x="2500403" y="2526146"/>
              <a:ext cx="222885" cy="63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4" name="TextBox 103"/>
            <p:cNvSpPr txBox="1"/>
            <p:nvPr/>
          </p:nvSpPr>
          <p:spPr>
            <a:xfrm>
              <a:off x="1504088" y="2055294"/>
              <a:ext cx="80893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A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513612" y="2623523"/>
              <a:ext cx="85943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B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342938" y="3002334"/>
              <a:ext cx="617961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95426" y="1744630"/>
            <a:ext cx="3113038" cy="2271866"/>
            <a:chOff x="5495426" y="1744630"/>
            <a:chExt cx="3113038" cy="2271866"/>
          </a:xfrm>
        </p:grpSpPr>
        <p:sp>
          <p:nvSpPr>
            <p:cNvPr id="51" name="TextBox 50"/>
            <p:cNvSpPr txBox="1"/>
            <p:nvPr/>
          </p:nvSpPr>
          <p:spPr>
            <a:xfrm>
              <a:off x="6451315" y="2025410"/>
              <a:ext cx="93752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AND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55965" y="3138553"/>
              <a:ext cx="93752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AND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70944" y="2572553"/>
              <a:ext cx="93752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OR</a:t>
              </a:r>
            </a:p>
          </p:txBody>
        </p:sp>
        <p:sp>
          <p:nvSpPr>
            <p:cNvPr id="24" name="Flowchart: Delay 23"/>
            <p:cNvSpPr/>
            <p:nvPr/>
          </p:nvSpPr>
          <p:spPr bwMode="auto">
            <a:xfrm>
              <a:off x="6385180" y="1898450"/>
              <a:ext cx="762441" cy="617724"/>
            </a:xfrm>
            <a:prstGeom prst="flowChartDelay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7" name="Flowchart: Delay 26"/>
            <p:cNvSpPr/>
            <p:nvPr/>
          </p:nvSpPr>
          <p:spPr bwMode="auto">
            <a:xfrm>
              <a:off x="6385180" y="2993796"/>
              <a:ext cx="762441" cy="617724"/>
            </a:xfrm>
            <a:prstGeom prst="flowChartDelay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5763933" y="2013080"/>
              <a:ext cx="621248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5763933" y="3114792"/>
              <a:ext cx="621248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Freeform 55"/>
            <p:cNvSpPr/>
            <p:nvPr/>
          </p:nvSpPr>
          <p:spPr bwMode="auto">
            <a:xfrm flipH="1">
              <a:off x="7505699" y="2376078"/>
              <a:ext cx="624627" cy="69414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30 w 10000"/>
                <a:gd name="connsiteY5" fmla="*/ 5945 h 10000"/>
                <a:gd name="connsiteX6" fmla="*/ 30 w 10000"/>
                <a:gd name="connsiteY6" fmla="*/ 4055 h 10000"/>
                <a:gd name="connsiteX7" fmla="*/ 1667 w 10000"/>
                <a:gd name="connsiteY7" fmla="*/ 0 h 10000"/>
                <a:gd name="connsiteX0" fmla="*/ 1677 w 10010"/>
                <a:gd name="connsiteY0" fmla="*/ 0 h 10000"/>
                <a:gd name="connsiteX1" fmla="*/ 10010 w 10010"/>
                <a:gd name="connsiteY1" fmla="*/ 0 h 10000"/>
                <a:gd name="connsiteX2" fmla="*/ 7042 w 10010"/>
                <a:gd name="connsiteY2" fmla="*/ 5103 h 10000"/>
                <a:gd name="connsiteX3" fmla="*/ 10010 w 10010"/>
                <a:gd name="connsiteY3" fmla="*/ 10000 h 10000"/>
                <a:gd name="connsiteX4" fmla="*/ 1677 w 10010"/>
                <a:gd name="connsiteY4" fmla="*/ 10000 h 10000"/>
                <a:gd name="connsiteX5" fmla="*/ 40 w 10010"/>
                <a:gd name="connsiteY5" fmla="*/ 5945 h 10000"/>
                <a:gd name="connsiteX6" fmla="*/ 40 w 10010"/>
                <a:gd name="connsiteY6" fmla="*/ 4055 h 10000"/>
                <a:gd name="connsiteX7" fmla="*/ 1677 w 10010"/>
                <a:gd name="connsiteY7" fmla="*/ 0 h 10000"/>
                <a:gd name="connsiteX0" fmla="*/ 2815 w 10010"/>
                <a:gd name="connsiteY0" fmla="*/ 1443 h 10000"/>
                <a:gd name="connsiteX1" fmla="*/ 10010 w 10010"/>
                <a:gd name="connsiteY1" fmla="*/ 0 h 10000"/>
                <a:gd name="connsiteX2" fmla="*/ 7042 w 10010"/>
                <a:gd name="connsiteY2" fmla="*/ 5103 h 10000"/>
                <a:gd name="connsiteX3" fmla="*/ 10010 w 10010"/>
                <a:gd name="connsiteY3" fmla="*/ 10000 h 10000"/>
                <a:gd name="connsiteX4" fmla="*/ 1677 w 10010"/>
                <a:gd name="connsiteY4" fmla="*/ 10000 h 10000"/>
                <a:gd name="connsiteX5" fmla="*/ 40 w 10010"/>
                <a:gd name="connsiteY5" fmla="*/ 5945 h 10000"/>
                <a:gd name="connsiteX6" fmla="*/ 40 w 10010"/>
                <a:gd name="connsiteY6" fmla="*/ 4055 h 10000"/>
                <a:gd name="connsiteX7" fmla="*/ 2815 w 10010"/>
                <a:gd name="connsiteY7" fmla="*/ 1443 h 10000"/>
                <a:gd name="connsiteX0" fmla="*/ 2815 w 10010"/>
                <a:gd name="connsiteY0" fmla="*/ 1443 h 10000"/>
                <a:gd name="connsiteX1" fmla="*/ 10010 w 10010"/>
                <a:gd name="connsiteY1" fmla="*/ 0 h 10000"/>
                <a:gd name="connsiteX2" fmla="*/ 7042 w 10010"/>
                <a:gd name="connsiteY2" fmla="*/ 5103 h 10000"/>
                <a:gd name="connsiteX3" fmla="*/ 10010 w 10010"/>
                <a:gd name="connsiteY3" fmla="*/ 10000 h 10000"/>
                <a:gd name="connsiteX4" fmla="*/ 2409 w 10010"/>
                <a:gd name="connsiteY4" fmla="*/ 8660 h 10000"/>
                <a:gd name="connsiteX5" fmla="*/ 40 w 10010"/>
                <a:gd name="connsiteY5" fmla="*/ 5945 h 10000"/>
                <a:gd name="connsiteX6" fmla="*/ 40 w 10010"/>
                <a:gd name="connsiteY6" fmla="*/ 4055 h 10000"/>
                <a:gd name="connsiteX7" fmla="*/ 2815 w 10010"/>
                <a:gd name="connsiteY7" fmla="*/ 1443 h 10000"/>
                <a:gd name="connsiteX0" fmla="*/ 2815 w 10010"/>
                <a:gd name="connsiteY0" fmla="*/ 1134 h 10000"/>
                <a:gd name="connsiteX1" fmla="*/ 10010 w 10010"/>
                <a:gd name="connsiteY1" fmla="*/ 0 h 10000"/>
                <a:gd name="connsiteX2" fmla="*/ 7042 w 10010"/>
                <a:gd name="connsiteY2" fmla="*/ 5103 h 10000"/>
                <a:gd name="connsiteX3" fmla="*/ 10010 w 10010"/>
                <a:gd name="connsiteY3" fmla="*/ 10000 h 10000"/>
                <a:gd name="connsiteX4" fmla="*/ 2409 w 10010"/>
                <a:gd name="connsiteY4" fmla="*/ 8660 h 10000"/>
                <a:gd name="connsiteX5" fmla="*/ 40 w 10010"/>
                <a:gd name="connsiteY5" fmla="*/ 5945 h 10000"/>
                <a:gd name="connsiteX6" fmla="*/ 40 w 10010"/>
                <a:gd name="connsiteY6" fmla="*/ 4055 h 10000"/>
                <a:gd name="connsiteX7" fmla="*/ 2815 w 10010"/>
                <a:gd name="connsiteY7" fmla="*/ 1134 h 10000"/>
                <a:gd name="connsiteX0" fmla="*/ 2815 w 10010"/>
                <a:gd name="connsiteY0" fmla="*/ 1134 h 10000"/>
                <a:gd name="connsiteX1" fmla="*/ 10010 w 10010"/>
                <a:gd name="connsiteY1" fmla="*/ 0 h 10000"/>
                <a:gd name="connsiteX2" fmla="*/ 7042 w 10010"/>
                <a:gd name="connsiteY2" fmla="*/ 5103 h 10000"/>
                <a:gd name="connsiteX3" fmla="*/ 10010 w 10010"/>
                <a:gd name="connsiteY3" fmla="*/ 10000 h 10000"/>
                <a:gd name="connsiteX4" fmla="*/ 2328 w 10010"/>
                <a:gd name="connsiteY4" fmla="*/ 9175 h 10000"/>
                <a:gd name="connsiteX5" fmla="*/ 40 w 10010"/>
                <a:gd name="connsiteY5" fmla="*/ 5945 h 10000"/>
                <a:gd name="connsiteX6" fmla="*/ 40 w 10010"/>
                <a:gd name="connsiteY6" fmla="*/ 4055 h 10000"/>
                <a:gd name="connsiteX7" fmla="*/ 2815 w 10010"/>
                <a:gd name="connsiteY7" fmla="*/ 113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10" h="10000">
                  <a:moveTo>
                    <a:pt x="2815" y="1134"/>
                  </a:moveTo>
                  <a:lnTo>
                    <a:pt x="10010" y="0"/>
                  </a:lnTo>
                  <a:cubicBezTo>
                    <a:pt x="9089" y="0"/>
                    <a:pt x="7042" y="2342"/>
                    <a:pt x="7042" y="5103"/>
                  </a:cubicBezTo>
                  <a:cubicBezTo>
                    <a:pt x="7042" y="7864"/>
                    <a:pt x="9089" y="10000"/>
                    <a:pt x="10010" y="10000"/>
                  </a:cubicBezTo>
                  <a:lnTo>
                    <a:pt x="2328" y="9175"/>
                  </a:lnTo>
                  <a:cubicBezTo>
                    <a:pt x="1529" y="9175"/>
                    <a:pt x="191" y="8299"/>
                    <a:pt x="40" y="5945"/>
                  </a:cubicBezTo>
                  <a:cubicBezTo>
                    <a:pt x="0" y="5321"/>
                    <a:pt x="0" y="4679"/>
                    <a:pt x="40" y="4055"/>
                  </a:cubicBezTo>
                  <a:cubicBezTo>
                    <a:pt x="191" y="1701"/>
                    <a:pt x="2016" y="1134"/>
                    <a:pt x="2815" y="1134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1" name="Flowchart: Connector 70"/>
            <p:cNvSpPr/>
            <p:nvPr/>
          </p:nvSpPr>
          <p:spPr bwMode="auto">
            <a:xfrm>
              <a:off x="6306112" y="3363156"/>
              <a:ext cx="79068" cy="84910"/>
            </a:xfrm>
            <a:prstGeom prst="flowChartConnector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 bwMode="auto">
            <a:xfrm>
              <a:off x="6019962" y="2327249"/>
              <a:ext cx="372748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 flipV="1">
              <a:off x="6023727" y="3397122"/>
              <a:ext cx="289916" cy="106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6020903" y="2325126"/>
              <a:ext cx="17947" cy="1608699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6050304" y="3702564"/>
              <a:ext cx="617961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S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 bwMode="auto">
            <a:xfrm>
              <a:off x="8132205" y="2726328"/>
              <a:ext cx="459346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5495426" y="1818419"/>
              <a:ext cx="34176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A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95426" y="2939820"/>
              <a:ext cx="34176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B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867400" y="1744630"/>
              <a:ext cx="2371725" cy="200025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5267325" y="4314825"/>
            <a:ext cx="360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Gate-level implementation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714500" y="5286375"/>
            <a:ext cx="605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We will use conditional expressions which will be synthesized using </a:t>
            </a:r>
            <a:r>
              <a:rPr lang="en-US" dirty="0" err="1"/>
              <a:t>muxes</a:t>
            </a:r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 bwMode="auto">
          <a:xfrm flipH="1" flipV="1">
            <a:off x="2486025" y="4724400"/>
            <a:ext cx="1028700" cy="59055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Freeform 7"/>
          <p:cNvSpPr/>
          <p:nvPr/>
        </p:nvSpPr>
        <p:spPr bwMode="auto">
          <a:xfrm>
            <a:off x="7143750" y="2200276"/>
            <a:ext cx="514350" cy="361950"/>
          </a:xfrm>
          <a:custGeom>
            <a:avLst/>
            <a:gdLst>
              <a:gd name="connsiteX0" fmla="*/ 0 w 504825"/>
              <a:gd name="connsiteY0" fmla="*/ 0 h 371475"/>
              <a:gd name="connsiteX1" fmla="*/ 171450 w 504825"/>
              <a:gd name="connsiteY1" fmla="*/ 9525 h 371475"/>
              <a:gd name="connsiteX2" fmla="*/ 171450 w 504825"/>
              <a:gd name="connsiteY2" fmla="*/ 371475 h 371475"/>
              <a:gd name="connsiteX3" fmla="*/ 504825 w 504825"/>
              <a:gd name="connsiteY3" fmla="*/ 371475 h 371475"/>
              <a:gd name="connsiteX0" fmla="*/ 0 w 514350"/>
              <a:gd name="connsiteY0" fmla="*/ 9525 h 361950"/>
              <a:gd name="connsiteX1" fmla="*/ 180975 w 514350"/>
              <a:gd name="connsiteY1" fmla="*/ 0 h 361950"/>
              <a:gd name="connsiteX2" fmla="*/ 180975 w 514350"/>
              <a:gd name="connsiteY2" fmla="*/ 361950 h 361950"/>
              <a:gd name="connsiteX3" fmla="*/ 514350 w 514350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" h="361950">
                <a:moveTo>
                  <a:pt x="0" y="9525"/>
                </a:moveTo>
                <a:lnTo>
                  <a:pt x="180975" y="0"/>
                </a:lnTo>
                <a:lnTo>
                  <a:pt x="180975" y="361950"/>
                </a:lnTo>
                <a:lnTo>
                  <a:pt x="514350" y="36195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8" name="Freeform 47"/>
          <p:cNvSpPr/>
          <p:nvPr/>
        </p:nvSpPr>
        <p:spPr bwMode="auto">
          <a:xfrm flipV="1">
            <a:off x="7143750" y="2933817"/>
            <a:ext cx="514350" cy="361950"/>
          </a:xfrm>
          <a:custGeom>
            <a:avLst/>
            <a:gdLst>
              <a:gd name="connsiteX0" fmla="*/ 0 w 504825"/>
              <a:gd name="connsiteY0" fmla="*/ 0 h 371475"/>
              <a:gd name="connsiteX1" fmla="*/ 171450 w 504825"/>
              <a:gd name="connsiteY1" fmla="*/ 9525 h 371475"/>
              <a:gd name="connsiteX2" fmla="*/ 171450 w 504825"/>
              <a:gd name="connsiteY2" fmla="*/ 371475 h 371475"/>
              <a:gd name="connsiteX3" fmla="*/ 504825 w 504825"/>
              <a:gd name="connsiteY3" fmla="*/ 371475 h 371475"/>
              <a:gd name="connsiteX0" fmla="*/ 0 w 514350"/>
              <a:gd name="connsiteY0" fmla="*/ 9525 h 361950"/>
              <a:gd name="connsiteX1" fmla="*/ 180975 w 514350"/>
              <a:gd name="connsiteY1" fmla="*/ 0 h 361950"/>
              <a:gd name="connsiteX2" fmla="*/ 180975 w 514350"/>
              <a:gd name="connsiteY2" fmla="*/ 361950 h 361950"/>
              <a:gd name="connsiteX3" fmla="*/ 514350 w 514350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" h="361950">
                <a:moveTo>
                  <a:pt x="0" y="9525"/>
                </a:moveTo>
                <a:lnTo>
                  <a:pt x="180975" y="0"/>
                </a:lnTo>
                <a:lnTo>
                  <a:pt x="180975" y="361950"/>
                </a:lnTo>
                <a:lnTo>
                  <a:pt x="514350" y="36195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6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4-way multiplexer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97361" y="1952294"/>
            <a:ext cx="3262432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{s1,s0}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matches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0:  A;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1:  B;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2:  C;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3:  D;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endcase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59106" y="1649239"/>
            <a:ext cx="2715908" cy="2823099"/>
            <a:chOff x="5459106" y="1649239"/>
            <a:chExt cx="2715908" cy="2823099"/>
          </a:xfrm>
        </p:grpSpPr>
        <p:sp>
          <p:nvSpPr>
            <p:cNvPr id="116" name="TextBox 115"/>
            <p:cNvSpPr txBox="1"/>
            <p:nvPr/>
          </p:nvSpPr>
          <p:spPr>
            <a:xfrm>
              <a:off x="6205395" y="2676914"/>
              <a:ext cx="441063" cy="311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S</a:t>
              </a:r>
              <a:r>
                <a:rPr lang="en-US" sz="1600" baseline="-25000" dirty="0"/>
                <a:t>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236314" y="4158406"/>
              <a:ext cx="41014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S</a:t>
              </a:r>
              <a:r>
                <a:rPr lang="en-US" sz="1600" baseline="-25000" dirty="0"/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699031" y="3431959"/>
              <a:ext cx="47598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S</a:t>
              </a:r>
              <a:r>
                <a:rPr lang="en-US" sz="1600" baseline="-25000" dirty="0"/>
                <a:t>1</a:t>
              </a:r>
            </a:p>
          </p:txBody>
        </p:sp>
        <p:grpSp>
          <p:nvGrpSpPr>
            <p:cNvPr id="3" name="Group 76"/>
            <p:cNvGrpSpPr/>
            <p:nvPr/>
          </p:nvGrpSpPr>
          <p:grpSpPr>
            <a:xfrm>
              <a:off x="5841682" y="1649239"/>
              <a:ext cx="2183107" cy="2752725"/>
              <a:chOff x="5841682" y="1649239"/>
              <a:chExt cx="2183107" cy="2752725"/>
            </a:xfrm>
          </p:grpSpPr>
          <p:sp>
            <p:nvSpPr>
              <p:cNvPr id="109" name="Flowchart: Manual Operation 108"/>
              <p:cNvSpPr/>
              <p:nvPr/>
            </p:nvSpPr>
            <p:spPr bwMode="auto">
              <a:xfrm rot="16200000">
                <a:off x="5709285" y="2049289"/>
                <a:ext cx="1021080" cy="220980"/>
              </a:xfrm>
              <a:prstGeom prst="flowChartManualOperation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5846445" y="1881649"/>
                <a:ext cx="27432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5846445" y="2437909"/>
                <a:ext cx="27432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2" name="Straight Arrow Connector 111"/>
              <p:cNvCxnSpPr>
                <a:endCxn id="109" idx="1"/>
              </p:cNvCxnSpPr>
              <p:nvPr/>
            </p:nvCxnSpPr>
            <p:spPr bwMode="auto">
              <a:xfrm flipV="1">
                <a:off x="6219825" y="2568211"/>
                <a:ext cx="0" cy="24307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8" name="Flowchart: Manual Operation 117"/>
              <p:cNvSpPr/>
              <p:nvPr/>
            </p:nvSpPr>
            <p:spPr bwMode="auto">
              <a:xfrm rot="16200000">
                <a:off x="5704522" y="3639964"/>
                <a:ext cx="1021080" cy="220980"/>
              </a:xfrm>
              <a:prstGeom prst="flowChartManualOperation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 bwMode="auto">
              <a:xfrm>
                <a:off x="5841682" y="3472324"/>
                <a:ext cx="27432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0" name="Straight Arrow Connector 119"/>
              <p:cNvCxnSpPr/>
              <p:nvPr/>
            </p:nvCxnSpPr>
            <p:spPr bwMode="auto">
              <a:xfrm>
                <a:off x="5841682" y="4028584"/>
                <a:ext cx="27432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1" name="Straight Arrow Connector 120"/>
              <p:cNvCxnSpPr>
                <a:endCxn id="118" idx="1"/>
              </p:cNvCxnSpPr>
              <p:nvPr/>
            </p:nvCxnSpPr>
            <p:spPr bwMode="auto">
              <a:xfrm flipV="1">
                <a:off x="6215062" y="4158886"/>
                <a:ext cx="0" cy="24307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27" name="Flowchart: Manual Operation 126"/>
              <p:cNvSpPr/>
              <p:nvPr/>
            </p:nvSpPr>
            <p:spPr bwMode="auto">
              <a:xfrm rot="16200000">
                <a:off x="7180874" y="2858930"/>
                <a:ext cx="1021080" cy="220980"/>
              </a:xfrm>
              <a:prstGeom prst="flowChartManualOperation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130" name="Straight Arrow Connector 129"/>
              <p:cNvCxnSpPr>
                <a:endCxn id="127" idx="1"/>
              </p:cNvCxnSpPr>
              <p:nvPr/>
            </p:nvCxnSpPr>
            <p:spPr bwMode="auto">
              <a:xfrm flipV="1">
                <a:off x="7691414" y="3377852"/>
                <a:ext cx="0" cy="24307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1" name="Straight Arrow Connector 130"/>
              <p:cNvCxnSpPr>
                <a:stCxn id="127" idx="2"/>
              </p:cNvCxnSpPr>
              <p:nvPr/>
            </p:nvCxnSpPr>
            <p:spPr bwMode="auto">
              <a:xfrm>
                <a:off x="7801904" y="2969420"/>
                <a:ext cx="222885" cy="63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78" name="TextBox 77"/>
            <p:cNvSpPr txBox="1"/>
            <p:nvPr/>
          </p:nvSpPr>
          <p:spPr>
            <a:xfrm>
              <a:off x="5459106" y="1719618"/>
              <a:ext cx="34176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A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59106" y="2281451"/>
              <a:ext cx="34176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B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59106" y="3277738"/>
              <a:ext cx="34657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C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459106" y="3839571"/>
              <a:ext cx="36260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/>
                <a:t>D</a:t>
              </a: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6330315" y="2117919"/>
              <a:ext cx="1266825" cy="571500"/>
            </a:xfrm>
            <a:custGeom>
              <a:avLst/>
              <a:gdLst>
                <a:gd name="connsiteX0" fmla="*/ 0 w 1266825"/>
                <a:gd name="connsiteY0" fmla="*/ 0 h 571500"/>
                <a:gd name="connsiteX1" fmla="*/ 533400 w 1266825"/>
                <a:gd name="connsiteY1" fmla="*/ 9525 h 571500"/>
                <a:gd name="connsiteX2" fmla="*/ 533400 w 1266825"/>
                <a:gd name="connsiteY2" fmla="*/ 571500 h 571500"/>
                <a:gd name="connsiteX3" fmla="*/ 1266825 w 1266825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571500">
                  <a:moveTo>
                    <a:pt x="0" y="0"/>
                  </a:moveTo>
                  <a:lnTo>
                    <a:pt x="533400" y="9525"/>
                  </a:lnTo>
                  <a:lnTo>
                    <a:pt x="533400" y="571500"/>
                  </a:lnTo>
                  <a:lnTo>
                    <a:pt x="1266825" y="57150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 flipV="1">
              <a:off x="6314099" y="3213641"/>
              <a:ext cx="1266825" cy="571500"/>
            </a:xfrm>
            <a:custGeom>
              <a:avLst/>
              <a:gdLst>
                <a:gd name="connsiteX0" fmla="*/ 0 w 1266825"/>
                <a:gd name="connsiteY0" fmla="*/ 0 h 571500"/>
                <a:gd name="connsiteX1" fmla="*/ 533400 w 1266825"/>
                <a:gd name="connsiteY1" fmla="*/ 9525 h 571500"/>
                <a:gd name="connsiteX2" fmla="*/ 533400 w 1266825"/>
                <a:gd name="connsiteY2" fmla="*/ 571500 h 571500"/>
                <a:gd name="connsiteX3" fmla="*/ 1266825 w 1266825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571500">
                  <a:moveTo>
                    <a:pt x="0" y="0"/>
                  </a:moveTo>
                  <a:lnTo>
                    <a:pt x="533400" y="9525"/>
                  </a:lnTo>
                  <a:lnTo>
                    <a:pt x="533400" y="571500"/>
                  </a:lnTo>
                  <a:lnTo>
                    <a:pt x="1266825" y="57150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79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right shift by </a:t>
            </a:r>
            <a:r>
              <a:rPr lang="en-US" i="1" dirty="0"/>
              <a:t>n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722261" y="1643953"/>
            <a:ext cx="5640936" cy="4114800"/>
          </a:xfrm>
        </p:spPr>
        <p:txBody>
          <a:bodyPr/>
          <a:lstStyle/>
          <a:p>
            <a:r>
              <a:rPr lang="en-US" sz="2400" dirty="0"/>
              <a:t>Shift </a:t>
            </a:r>
            <a:r>
              <a:rPr lang="en-US" sz="2400" i="1" dirty="0"/>
              <a:t>n</a:t>
            </a:r>
            <a:r>
              <a:rPr lang="en-US" sz="2400" dirty="0"/>
              <a:t> can be broken down in log </a:t>
            </a:r>
            <a:r>
              <a:rPr lang="en-US" sz="2400" i="1" dirty="0"/>
              <a:t>n</a:t>
            </a:r>
            <a:r>
              <a:rPr lang="en-US" sz="2400" dirty="0"/>
              <a:t> steps of fixed-length shifts of size 1, 2, 4, …</a:t>
            </a:r>
          </a:p>
          <a:p>
            <a:pPr lvl="1"/>
            <a:r>
              <a:rPr lang="en-US" sz="2000" dirty="0"/>
              <a:t>Shift 3 can be performed by doing a shift 2 and shift 1</a:t>
            </a:r>
          </a:p>
          <a:p>
            <a:r>
              <a:rPr lang="en-US" sz="2400" dirty="0"/>
              <a:t>We need a mux to omit a particular size shift </a:t>
            </a:r>
          </a:p>
          <a:p>
            <a:r>
              <a:rPr lang="en-US" sz="2400" dirty="0"/>
              <a:t>Shift circuit can be expressed as log </a:t>
            </a:r>
            <a:r>
              <a:rPr lang="en-US" sz="2400" i="1" dirty="0"/>
              <a:t>n</a:t>
            </a:r>
            <a:r>
              <a:rPr lang="en-US" sz="2400" dirty="0"/>
              <a:t> nested conditional expressions  </a:t>
            </a:r>
          </a:p>
          <a:p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37983" y="5854890"/>
            <a:ext cx="629161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C000"/>
                </a:solidFill>
              </a:rPr>
              <a:t>You will write a </a:t>
            </a:r>
            <a:r>
              <a:rPr lang="en-US" dirty="0" err="1">
                <a:solidFill>
                  <a:srgbClr val="FFC000"/>
                </a:solidFill>
              </a:rPr>
              <a:t>Blusepec</a:t>
            </a:r>
            <a:r>
              <a:rPr lang="en-US" dirty="0">
                <a:solidFill>
                  <a:srgbClr val="FFC000"/>
                </a:solidFill>
              </a:rPr>
              <a:t> program to produce a variable size shifter in Lab 1</a:t>
            </a:r>
          </a:p>
        </p:txBody>
      </p:sp>
      <p:grpSp>
        <p:nvGrpSpPr>
          <p:cNvPr id="2" name="Group 55"/>
          <p:cNvGrpSpPr/>
          <p:nvPr/>
        </p:nvGrpSpPr>
        <p:grpSpPr>
          <a:xfrm>
            <a:off x="6353299" y="2007226"/>
            <a:ext cx="2493818" cy="2819400"/>
            <a:chOff x="6353299" y="2375848"/>
            <a:chExt cx="2493818" cy="2819400"/>
          </a:xfrm>
        </p:grpSpPr>
        <p:cxnSp>
          <p:nvCxnSpPr>
            <p:cNvPr id="14" name="Elbow Connector 13"/>
            <p:cNvCxnSpPr/>
            <p:nvPr/>
          </p:nvCxnSpPr>
          <p:spPr>
            <a:xfrm rot="16200000" flipH="1">
              <a:off x="7049638" y="2642548"/>
              <a:ext cx="762000" cy="228600"/>
            </a:xfrm>
            <a:prstGeom prst="bentConnector3">
              <a:avLst>
                <a:gd name="adj1" fmla="val 38319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40138" y="2909248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984242" y="262605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>
                  <a:latin typeface="+mn-lt"/>
                  <a:cs typeface="Tahoma" pitchFamily="34" charset="0"/>
                </a:rPr>
                <a:t>0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7392538" y="2909248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63938" y="262605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>
                  <a:latin typeface="+mn-lt"/>
                  <a:cs typeface="Tahoma" pitchFamily="34" charset="0"/>
                </a:rPr>
                <a:t>0</a:t>
              </a:r>
            </a:p>
          </p:txBody>
        </p:sp>
        <p:sp>
          <p:nvSpPr>
            <p:cNvPr id="20" name="Trapezoid 19"/>
            <p:cNvSpPr/>
            <p:nvPr/>
          </p:nvSpPr>
          <p:spPr>
            <a:xfrm flipH="1" flipV="1">
              <a:off x="7087738" y="3137848"/>
              <a:ext cx="1524000" cy="381000"/>
            </a:xfrm>
            <a:prstGeom prst="trapezoid">
              <a:avLst>
                <a:gd name="adj" fmla="val 653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sz="3600"/>
            </a:p>
          </p:txBody>
        </p:sp>
        <p:cxnSp>
          <p:nvCxnSpPr>
            <p:cNvPr id="29" name="Elbow Connector 28"/>
            <p:cNvCxnSpPr/>
            <p:nvPr/>
          </p:nvCxnSpPr>
          <p:spPr>
            <a:xfrm rot="16200000" flipH="1">
              <a:off x="7278238" y="2413948"/>
              <a:ext cx="762000" cy="685800"/>
            </a:xfrm>
            <a:prstGeom prst="bentConnector3">
              <a:avLst>
                <a:gd name="adj1" fmla="val 38007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rot="16200000" flipH="1">
              <a:off x="7506838" y="2490148"/>
              <a:ext cx="762000" cy="533400"/>
            </a:xfrm>
            <a:prstGeom prst="bentConnector3">
              <a:avLst>
                <a:gd name="adj1" fmla="val 30885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rot="16200000" flipH="1">
              <a:off x="7735440" y="2566349"/>
              <a:ext cx="761999" cy="380998"/>
            </a:xfrm>
            <a:prstGeom prst="bentConnector3">
              <a:avLst>
                <a:gd name="adj1" fmla="val 24513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7964037" y="2642547"/>
              <a:ext cx="762002" cy="228604"/>
            </a:xfrm>
            <a:prstGeom prst="bentConnector3">
              <a:avLst>
                <a:gd name="adj1" fmla="val 19204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 rot="16200000" flipH="1">
              <a:off x="7284588" y="2725098"/>
              <a:ext cx="755650" cy="69850"/>
            </a:xfrm>
            <a:prstGeom prst="bentConnector3">
              <a:avLst>
                <a:gd name="adj1" fmla="val 30661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/>
            <p:nvPr/>
          </p:nvCxnSpPr>
          <p:spPr>
            <a:xfrm rot="5400000">
              <a:off x="7081388" y="3899848"/>
              <a:ext cx="768350" cy="6350"/>
            </a:xfrm>
            <a:prstGeom prst="bentConnector3">
              <a:avLst>
                <a:gd name="adj1" fmla="val 37603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316338" y="4052248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087738" y="37554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>
                  <a:latin typeface="+mn-lt"/>
                  <a:cs typeface="Tahoma" pitchFamily="34" charset="0"/>
                </a:rPr>
                <a:t>0</a:t>
              </a:r>
            </a:p>
          </p:txBody>
        </p:sp>
        <p:sp>
          <p:nvSpPr>
            <p:cNvPr id="79" name="Trapezoid 78"/>
            <p:cNvSpPr/>
            <p:nvPr/>
          </p:nvSpPr>
          <p:spPr>
            <a:xfrm flipH="1" flipV="1">
              <a:off x="7163938" y="4280848"/>
              <a:ext cx="1524000" cy="381000"/>
            </a:xfrm>
            <a:prstGeom prst="trapezoid">
              <a:avLst>
                <a:gd name="adj" fmla="val 653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sz="3600"/>
            </a:p>
          </p:txBody>
        </p:sp>
        <p:cxnSp>
          <p:nvCxnSpPr>
            <p:cNvPr id="80" name="Elbow Connector 79"/>
            <p:cNvCxnSpPr/>
            <p:nvPr/>
          </p:nvCxnSpPr>
          <p:spPr>
            <a:xfrm rot="16200000" flipH="1">
              <a:off x="7392538" y="3595048"/>
              <a:ext cx="762000" cy="609600"/>
            </a:xfrm>
            <a:prstGeom prst="bentConnector3">
              <a:avLst>
                <a:gd name="adj1" fmla="val 37257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/>
            <p:nvPr/>
          </p:nvCxnSpPr>
          <p:spPr>
            <a:xfrm rot="16200000" flipH="1">
              <a:off x="7583038" y="3633148"/>
              <a:ext cx="762000" cy="533400"/>
            </a:xfrm>
            <a:prstGeom prst="bentConnector3">
              <a:avLst>
                <a:gd name="adj1" fmla="val 30885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/>
            <p:nvPr/>
          </p:nvCxnSpPr>
          <p:spPr>
            <a:xfrm rot="16200000" flipH="1">
              <a:off x="7811640" y="3709349"/>
              <a:ext cx="761999" cy="380998"/>
            </a:xfrm>
            <a:prstGeom prst="bentConnector3">
              <a:avLst>
                <a:gd name="adj1" fmla="val 24513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 rot="16200000" flipH="1">
              <a:off x="8040237" y="3785547"/>
              <a:ext cx="762002" cy="228604"/>
            </a:xfrm>
            <a:prstGeom prst="bentConnector3">
              <a:avLst>
                <a:gd name="adj1" fmla="val 19204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7278238" y="3861748"/>
              <a:ext cx="762000" cy="76200"/>
            </a:xfrm>
            <a:prstGeom prst="bentConnector3">
              <a:avLst>
                <a:gd name="adj1" fmla="val 3100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/>
            <p:nvPr/>
          </p:nvCxnSpPr>
          <p:spPr>
            <a:xfrm rot="5400000">
              <a:off x="7506838" y="3785548"/>
              <a:ext cx="762000" cy="228600"/>
            </a:xfrm>
            <a:prstGeom prst="bentConnector3">
              <a:avLst>
                <a:gd name="adj1" fmla="val 2475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7468738" y="4661848"/>
              <a:ext cx="0" cy="5334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7697338" y="4661848"/>
              <a:ext cx="0" cy="5334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8002138" y="4661848"/>
              <a:ext cx="0" cy="5334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8306938" y="4661848"/>
              <a:ext cx="0" cy="5334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20" idx="3"/>
            </p:cNvCxnSpPr>
            <p:nvPr/>
          </p:nvCxnSpPr>
          <p:spPr bwMode="auto">
            <a:xfrm>
              <a:off x="6662057" y="3325091"/>
              <a:ext cx="550180" cy="3257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6755080" y="4475019"/>
              <a:ext cx="550180" cy="3257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1" name="Rectangle 50"/>
            <p:cNvSpPr/>
            <p:nvPr/>
          </p:nvSpPr>
          <p:spPr bwMode="auto">
            <a:xfrm>
              <a:off x="6947065" y="2458192"/>
              <a:ext cx="1793174" cy="110440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968840" y="3608123"/>
              <a:ext cx="1793174" cy="110440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53299" y="4298867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/>
                <a:t>s0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63197" y="3121232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/>
                <a:t>s1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875813" y="2410691"/>
              <a:ext cx="1971304" cy="256507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9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Degression</a:t>
            </a:r>
            <a:r>
              <a:rPr lang="en-US" dirty="0"/>
              <a:t> 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878" y="1533525"/>
            <a:ext cx="7772400" cy="4114800"/>
          </a:xfrm>
        </p:spPr>
        <p:txBody>
          <a:bodyPr/>
          <a:lstStyle/>
          <a:p>
            <a:r>
              <a:rPr lang="en-US" sz="2400" dirty="0"/>
              <a:t>Suppose we have a variable c whose values can represent three different colors</a:t>
            </a:r>
          </a:p>
          <a:p>
            <a:pPr lvl="1"/>
            <a:r>
              <a:rPr lang="en-US" sz="2000" dirty="0"/>
              <a:t>We can declare the type of c to be Bit#(2) and say that 00 represents Red, 01 Blue and 10 Green</a:t>
            </a:r>
          </a:p>
          <a:p>
            <a:r>
              <a:rPr lang="en-US" sz="2400" dirty="0"/>
              <a:t>A better way is to create a new type called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2400" dirty="0"/>
              <a:t> as follows:</a:t>
            </a: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474493" y="3880641"/>
            <a:ext cx="5269208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{Red, Blue, Green}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deriving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158409" y="4580861"/>
            <a:ext cx="594316" cy="19851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952625" y="4774091"/>
            <a:ext cx="6597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i="1" dirty="0"/>
              <a:t>The compiler will automatically assign some bit representation to the three colors and also provide a function to test if two colors are equal. If you do not use “deriving” then you will have to specify the representation and equality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2497" y="4680116"/>
            <a:ext cx="1750128" cy="1837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/>
              <a:t>Types prevent us from mixing raw bits and bits that represent color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0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Enumerated types</a:t>
            </a:r>
          </a:p>
        </p:txBody>
      </p:sp>
      <p:sp>
        <p:nvSpPr>
          <p:cNvPr id="13314" name="TextBox 6"/>
          <p:cNvSpPr txBox="1">
            <a:spLocks noChangeArrowheads="1"/>
          </p:cNvSpPr>
          <p:nvPr/>
        </p:nvSpPr>
        <p:spPr bwMode="auto">
          <a:xfrm>
            <a:off x="804863" y="1512262"/>
            <a:ext cx="833913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{Red, Blue, Green}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deriving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/>
                <a:ea typeface="Calibri"/>
                <a:cs typeface="Times New Roman"/>
              </a:rPr>
              <a:t>typedef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b="1" dirty="0" err="1">
                <a:latin typeface="Courier New"/>
                <a:ea typeface="Calibri"/>
                <a:cs typeface="Times New Roman"/>
              </a:rPr>
              <a:t>enum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>
                <a:latin typeface="Courier New"/>
                <a:ea typeface="Calibri"/>
                <a:cs typeface="Times New Roman"/>
              </a:rPr>
              <a:t>{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Eq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Neq</a:t>
            </a:r>
            <a:r>
              <a:rPr lang="en-US" dirty="0">
                <a:latin typeface="Courier New"/>
                <a:ea typeface="Calibri"/>
                <a:cs typeface="Times New Roman"/>
              </a:rPr>
              <a:t>, Le, Lt,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Ge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Gt</a:t>
            </a:r>
            <a:r>
              <a:rPr lang="en-US" dirty="0">
                <a:latin typeface="Courier New"/>
                <a:ea typeface="Calibri"/>
                <a:cs typeface="Times New Roman"/>
              </a:rPr>
              <a:t>, AT, NT}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>
                <a:latin typeface="Courier New"/>
                <a:ea typeface="Calibri"/>
                <a:cs typeface="Times New Roman"/>
              </a:rPr>
              <a:t>BrFunc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deriving</a:t>
            </a:r>
            <a:r>
              <a:rPr lang="en-US" dirty="0">
                <a:latin typeface="Courier New"/>
                <a:ea typeface="Calibri"/>
                <a:cs typeface="Times New Roman"/>
              </a:rPr>
              <a:t>(Bits,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Eq</a:t>
            </a:r>
            <a:r>
              <a:rPr lang="en-US" dirty="0">
                <a:latin typeface="Courier New"/>
                <a:ea typeface="Calibri"/>
                <a:cs typeface="Times New Roman"/>
              </a:rPr>
              <a:t>);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Courier New"/>
                <a:ea typeface="Calibri"/>
                <a:cs typeface="Times New Roman"/>
              </a:rPr>
              <a:t>typedef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b="1" dirty="0" err="1">
                <a:latin typeface="Courier New"/>
                <a:ea typeface="Calibri"/>
                <a:cs typeface="Times New Roman"/>
              </a:rPr>
              <a:t>enum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>
                <a:latin typeface="Courier New"/>
                <a:ea typeface="Calibri"/>
                <a:cs typeface="Times New Roman"/>
              </a:rPr>
              <a:t>{Add, Sub, And, Or,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Xor</a:t>
            </a:r>
            <a:r>
              <a:rPr lang="en-US" dirty="0">
                <a:latin typeface="Courier New"/>
                <a:ea typeface="Calibri"/>
                <a:cs typeface="Times New Roman"/>
              </a:rPr>
              <a:t>, Nor,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Slt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Sltu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LShift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RShift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Sra</a:t>
            </a:r>
            <a:r>
              <a:rPr lang="en-US" dirty="0">
                <a:latin typeface="Courier New"/>
                <a:ea typeface="Calibri"/>
                <a:cs typeface="Times New Roman"/>
              </a:rPr>
              <a:t>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/>
                <a:ea typeface="Calibri"/>
                <a:cs typeface="Times New Roman"/>
              </a:rPr>
              <a:t>AluFunc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deriving</a:t>
            </a:r>
            <a:r>
              <a:rPr lang="en-US" dirty="0">
                <a:latin typeface="Courier New"/>
                <a:ea typeface="Calibri"/>
                <a:cs typeface="Times New Roman"/>
              </a:rPr>
              <a:t>(Bits,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Eq</a:t>
            </a:r>
            <a:r>
              <a:rPr lang="en-US" dirty="0">
                <a:latin typeface="Courier New"/>
                <a:ea typeface="Calibri"/>
                <a:cs typeface="Times New Roman"/>
              </a:rPr>
              <a:t>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5758" y="4759305"/>
            <a:ext cx="6714980" cy="4247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rgbClr val="FFC000"/>
                </a:solidFill>
              </a:rPr>
              <a:t>Each enumerated type defines a new type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0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Bluespec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hardware design environment</a:t>
            </a:r>
          </a:p>
          <a:p>
            <a:pPr lvl="1"/>
            <a:r>
              <a:rPr lang="en-US" altLang="zh-CN" dirty="0"/>
              <a:t>A language(</a:t>
            </a:r>
            <a:r>
              <a:rPr lang="en-US" altLang="zh-CN" dirty="0" err="1"/>
              <a:t>Bluespec</a:t>
            </a:r>
            <a:r>
              <a:rPr lang="en-US" altLang="zh-CN" dirty="0"/>
              <a:t> System Verilog)</a:t>
            </a:r>
          </a:p>
          <a:p>
            <a:pPr lvl="1"/>
            <a:r>
              <a:rPr lang="en-US" altLang="zh-CN" dirty="0"/>
              <a:t>A workstation</a:t>
            </a:r>
          </a:p>
          <a:p>
            <a:pPr lvl="1"/>
            <a:r>
              <a:rPr lang="en-US" altLang="zh-CN" dirty="0"/>
              <a:t>A compiler</a:t>
            </a:r>
          </a:p>
          <a:p>
            <a:pPr lvl="1"/>
            <a:r>
              <a:rPr lang="en-US" altLang="zh-CN" dirty="0"/>
              <a:t>A simulator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91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ALU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135" y="1542392"/>
            <a:ext cx="8132379" cy="4984531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ea typeface="Calibri"/>
                <a:cs typeface="Times New Roman"/>
              </a:rPr>
              <a:t>function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Data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alu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(Data a, Data b,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AluFunc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func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Data res = </a:t>
            </a:r>
            <a:r>
              <a:rPr lang="en-US" sz="2000" b="1" dirty="0">
                <a:latin typeface="Courier New"/>
                <a:ea typeface="Calibri"/>
                <a:cs typeface="Times New Roman"/>
              </a:rPr>
              <a:t>case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func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Add   : (a + b);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Sub   : (a - b);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And   : (a &amp; b);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Or    : (a | b);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Xor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  : (a ^ b);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Nor   : ~(a | b);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Slt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  :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zeroExtend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 pack(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signedLT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(a, b) ) 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Sltu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 :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zeroExtend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 pack( a &lt; b ) 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LShift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: (a &lt;&lt; b[4:0]);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RShift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: (a &gt;&gt; b[4:0]);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Sra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  :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signedShiftRight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(a, b[4:0]);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</a:t>
            </a:r>
            <a:r>
              <a:rPr lang="en-US" sz="2000" b="1" dirty="0" err="1">
                <a:latin typeface="Courier New"/>
                <a:ea typeface="Calibri"/>
                <a:cs typeface="Times New Roman"/>
              </a:rPr>
              <a:t>endcase</a:t>
            </a:r>
            <a:r>
              <a:rPr lang="en-US" sz="2000" b="1" dirty="0">
                <a:latin typeface="Courier New"/>
                <a:ea typeface="Calibri"/>
                <a:cs typeface="Times New Roman"/>
              </a:rPr>
              <a:t>;</a:t>
            </a:r>
            <a:endParaRPr lang="en-US" sz="2000" b="1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ea typeface="Calibri"/>
                <a:cs typeface="Times New Roman"/>
              </a:rPr>
              <a:t>  return 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res;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urier New"/>
                <a:ea typeface="Calibri"/>
                <a:cs typeface="Times New Roman"/>
              </a:rPr>
              <a:t>endfunction</a:t>
            </a:r>
            <a:endParaRPr lang="en-US" sz="2000" b="1" dirty="0">
              <a:effectLst/>
              <a:latin typeface="Consolas"/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1545" y="1970053"/>
            <a:ext cx="407114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Given an implementation of the primitive operations like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Shift, etc. </a:t>
            </a:r>
            <a:r>
              <a:rPr lang="en-US" dirty="0"/>
              <a:t>the ALU can be implemented simply by introducing a mux controlled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op </a:t>
            </a:r>
            <a:r>
              <a:rPr lang="en-US" dirty="0"/>
              <a:t>to select the appropriate circuit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Comparison operators</a:t>
            </a:r>
            <a:endParaRPr lang="en-US" sz="2800" dirty="0"/>
          </a:p>
        </p:txBody>
      </p:sp>
      <p:sp>
        <p:nvSpPr>
          <p:cNvPr id="3686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91469" y="1552575"/>
            <a:ext cx="816334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alibri"/>
                <a:cs typeface="Times New Roman"/>
              </a:rPr>
              <a:t>function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Bool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aluBr</a:t>
            </a:r>
            <a:r>
              <a:rPr lang="en-US" dirty="0">
                <a:latin typeface="Courier New"/>
                <a:ea typeface="Calibri"/>
                <a:cs typeface="Times New Roman"/>
              </a:rPr>
              <a:t>(Data a, Data b,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BrFunc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brFunc</a:t>
            </a:r>
            <a:r>
              <a:rPr lang="en-US" dirty="0">
                <a:latin typeface="Courier New"/>
                <a:ea typeface="Calibri"/>
                <a:cs typeface="Times New Roman"/>
              </a:rPr>
              <a:t>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Bool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brTaken</a:t>
            </a:r>
            <a:r>
              <a:rPr lang="en-US" dirty="0">
                <a:latin typeface="Courier New"/>
                <a:ea typeface="Calibri"/>
                <a:cs typeface="Times New Roman"/>
              </a:rPr>
              <a:t> = 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case</a:t>
            </a:r>
            <a:r>
              <a:rPr lang="en-US" dirty="0">
                <a:latin typeface="Courier New"/>
                <a:ea typeface="Calibri"/>
                <a:cs typeface="Times New Roman"/>
              </a:rPr>
              <a:t>(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brFunc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Eq</a:t>
            </a:r>
            <a:r>
              <a:rPr lang="en-US" dirty="0">
                <a:latin typeface="Courier New"/>
                <a:ea typeface="Calibri"/>
                <a:cs typeface="Times New Roman"/>
              </a:rPr>
              <a:t>  : (a == b);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Neq</a:t>
            </a:r>
            <a:r>
              <a:rPr lang="en-US" dirty="0">
                <a:latin typeface="Courier New"/>
                <a:ea typeface="Calibri"/>
                <a:cs typeface="Times New Roman"/>
              </a:rPr>
              <a:t> : (a != b);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Le  :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signedLE</a:t>
            </a:r>
            <a:r>
              <a:rPr lang="en-US" dirty="0">
                <a:latin typeface="Courier New"/>
                <a:ea typeface="Calibri"/>
                <a:cs typeface="Times New Roman"/>
              </a:rPr>
              <a:t>(a, 0);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Lt  :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signedLT</a:t>
            </a:r>
            <a:r>
              <a:rPr lang="en-US" dirty="0">
                <a:latin typeface="Courier New"/>
                <a:ea typeface="Calibri"/>
                <a:cs typeface="Times New Roman"/>
              </a:rPr>
              <a:t>(a, 0);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Ge</a:t>
            </a:r>
            <a:r>
              <a:rPr lang="en-US" dirty="0">
                <a:latin typeface="Courier New"/>
                <a:ea typeface="Calibri"/>
                <a:cs typeface="Times New Roman"/>
              </a:rPr>
              <a:t>  :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signedGE</a:t>
            </a:r>
            <a:r>
              <a:rPr lang="en-US" dirty="0">
                <a:latin typeface="Courier New"/>
                <a:ea typeface="Calibri"/>
                <a:cs typeface="Times New Roman"/>
              </a:rPr>
              <a:t>(a, 0);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Gt</a:t>
            </a:r>
            <a:r>
              <a:rPr lang="en-US" dirty="0">
                <a:latin typeface="Courier New"/>
                <a:ea typeface="Calibri"/>
                <a:cs typeface="Times New Roman"/>
              </a:rPr>
              <a:t>  :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signedGT</a:t>
            </a:r>
            <a:r>
              <a:rPr lang="en-US" dirty="0">
                <a:latin typeface="Courier New"/>
                <a:ea typeface="Calibri"/>
                <a:cs typeface="Times New Roman"/>
              </a:rPr>
              <a:t>(a, 0);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AT  : True;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NT  : False;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</a:t>
            </a:r>
            <a:r>
              <a:rPr lang="en-US" b="1" dirty="0" err="1">
                <a:latin typeface="Courier New"/>
                <a:ea typeface="Calibri"/>
                <a:cs typeface="Times New Roman"/>
              </a:rPr>
              <a:t>endcase</a:t>
            </a:r>
            <a:r>
              <a:rPr lang="en-US" dirty="0">
                <a:latin typeface="Courier New"/>
                <a:ea typeface="Calibri"/>
                <a:cs typeface="Times New Roman"/>
              </a:rPr>
              <a:t>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return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brTaken</a:t>
            </a:r>
            <a:r>
              <a:rPr lang="en-US" dirty="0">
                <a:latin typeface="Courier New"/>
                <a:ea typeface="Calibri"/>
                <a:cs typeface="Times New Roman"/>
              </a:rPr>
              <a:t>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/>
                <a:ea typeface="Calibri"/>
                <a:cs typeface="Times New Roman"/>
              </a:rPr>
              <a:t>endfunction</a:t>
            </a:r>
            <a:endParaRPr lang="en-US" b="1" dirty="0">
              <a:effectLst/>
              <a:latin typeface="Consolas"/>
              <a:ea typeface="Calibri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88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0"/>
          <p:cNvSpPr>
            <a:spLocks/>
          </p:cNvSpPr>
          <p:nvPr/>
        </p:nvSpPr>
        <p:spPr bwMode="auto">
          <a:xfrm rot="5400000">
            <a:off x="3417088" y="-99924"/>
            <a:ext cx="2886006" cy="8025381"/>
          </a:xfrm>
          <a:custGeom>
            <a:avLst/>
            <a:gdLst>
              <a:gd name="T0" fmla="*/ 0 w 241"/>
              <a:gd name="T1" fmla="*/ 0 h 385"/>
              <a:gd name="T2" fmla="*/ 0 w 241"/>
              <a:gd name="T3" fmla="*/ 160 h 385"/>
              <a:gd name="T4" fmla="*/ 48 w 241"/>
              <a:gd name="T5" fmla="*/ 192 h 385"/>
              <a:gd name="T6" fmla="*/ 0 w 241"/>
              <a:gd name="T7" fmla="*/ 224 h 385"/>
              <a:gd name="T8" fmla="*/ 0 w 241"/>
              <a:gd name="T9" fmla="*/ 384 h 385"/>
              <a:gd name="T10" fmla="*/ 240 w 241"/>
              <a:gd name="T11" fmla="*/ 288 h 385"/>
              <a:gd name="T12" fmla="*/ 240 w 241"/>
              <a:gd name="T13" fmla="*/ 96 h 385"/>
              <a:gd name="T14" fmla="*/ 0 w 241"/>
              <a:gd name="T15" fmla="*/ 0 h 3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1"/>
              <a:gd name="T25" fmla="*/ 0 h 385"/>
              <a:gd name="T26" fmla="*/ 241 w 241"/>
              <a:gd name="T27" fmla="*/ 385 h 385"/>
              <a:gd name="connsiteX0" fmla="*/ 33 w 9992"/>
              <a:gd name="connsiteY0" fmla="*/ 0 h 9974"/>
              <a:gd name="connsiteX1" fmla="*/ 33 w 9992"/>
              <a:gd name="connsiteY1" fmla="*/ 4156 h 9974"/>
              <a:gd name="connsiteX2" fmla="*/ 2025 w 9992"/>
              <a:gd name="connsiteY2" fmla="*/ 4987 h 9974"/>
              <a:gd name="connsiteX3" fmla="*/ 33 w 9992"/>
              <a:gd name="connsiteY3" fmla="*/ 5818 h 9974"/>
              <a:gd name="connsiteX4" fmla="*/ 0 w 9992"/>
              <a:gd name="connsiteY4" fmla="*/ 7892 h 9974"/>
              <a:gd name="connsiteX5" fmla="*/ 33 w 9992"/>
              <a:gd name="connsiteY5" fmla="*/ 9974 h 9974"/>
              <a:gd name="connsiteX6" fmla="*/ 9992 w 9992"/>
              <a:gd name="connsiteY6" fmla="*/ 7481 h 9974"/>
              <a:gd name="connsiteX7" fmla="*/ 9992 w 9992"/>
              <a:gd name="connsiteY7" fmla="*/ 2494 h 9974"/>
              <a:gd name="connsiteX8" fmla="*/ 33 w 9992"/>
              <a:gd name="connsiteY8" fmla="*/ 0 h 9974"/>
              <a:gd name="connsiteX0" fmla="*/ 33 w 10000"/>
              <a:gd name="connsiteY0" fmla="*/ 0 h 10000"/>
              <a:gd name="connsiteX1" fmla="*/ 0 w 10000"/>
              <a:gd name="connsiteY1" fmla="*/ 2217 h 10000"/>
              <a:gd name="connsiteX2" fmla="*/ 33 w 10000"/>
              <a:gd name="connsiteY2" fmla="*/ 4167 h 10000"/>
              <a:gd name="connsiteX3" fmla="*/ 2027 w 10000"/>
              <a:gd name="connsiteY3" fmla="*/ 5000 h 10000"/>
              <a:gd name="connsiteX4" fmla="*/ 33 w 10000"/>
              <a:gd name="connsiteY4" fmla="*/ 5833 h 10000"/>
              <a:gd name="connsiteX5" fmla="*/ 0 w 10000"/>
              <a:gd name="connsiteY5" fmla="*/ 7913 h 10000"/>
              <a:gd name="connsiteX6" fmla="*/ 33 w 10000"/>
              <a:gd name="connsiteY6" fmla="*/ 10000 h 10000"/>
              <a:gd name="connsiteX7" fmla="*/ 10000 w 10000"/>
              <a:gd name="connsiteY7" fmla="*/ 7501 h 10000"/>
              <a:gd name="connsiteX8" fmla="*/ 10000 w 10000"/>
              <a:gd name="connsiteY8" fmla="*/ 2501 h 10000"/>
              <a:gd name="connsiteX9" fmla="*/ 33 w 10000"/>
              <a:gd name="connsiteY9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00">
                <a:moveTo>
                  <a:pt x="33" y="0"/>
                </a:moveTo>
                <a:lnTo>
                  <a:pt x="0" y="2217"/>
                </a:lnTo>
                <a:lnTo>
                  <a:pt x="33" y="4167"/>
                </a:lnTo>
                <a:lnTo>
                  <a:pt x="2027" y="5000"/>
                </a:lnTo>
                <a:lnTo>
                  <a:pt x="33" y="5833"/>
                </a:lnTo>
                <a:cubicBezTo>
                  <a:pt x="22" y="6526"/>
                  <a:pt x="11" y="7220"/>
                  <a:pt x="0" y="7913"/>
                </a:cubicBezTo>
                <a:cubicBezTo>
                  <a:pt x="11" y="8609"/>
                  <a:pt x="22" y="9304"/>
                  <a:pt x="33" y="10000"/>
                </a:cubicBezTo>
                <a:lnTo>
                  <a:pt x="10000" y="7501"/>
                </a:lnTo>
                <a:lnTo>
                  <a:pt x="10000" y="2501"/>
                </a:lnTo>
                <a:lnTo>
                  <a:pt x="33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vert270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sz="1200" dirty="0">
                <a:latin typeface="Verdana" pitchFamily="-96" charset="0"/>
              </a:rPr>
              <a:t> </a:t>
            </a:r>
          </a:p>
        </p:txBody>
      </p:sp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682392" y="304800"/>
            <a:ext cx="8434312" cy="1143000"/>
          </a:xfrm>
        </p:spPr>
        <p:txBody>
          <a:bodyPr/>
          <a:lstStyle/>
          <a:p>
            <a:pPr eaLnBrk="1" hangingPunct="1"/>
            <a:r>
              <a:rPr lang="en-US" sz="3600" dirty="0"/>
              <a:t>ALU including Comparison operators</a:t>
            </a:r>
          </a:p>
        </p:txBody>
      </p:sp>
      <p:sp>
        <p:nvSpPr>
          <p:cNvPr id="19460" name="AutoShape 10"/>
          <p:cNvSpPr>
            <a:spLocks noChangeArrowheads="1"/>
          </p:cNvSpPr>
          <p:nvPr/>
        </p:nvSpPr>
        <p:spPr bwMode="auto">
          <a:xfrm>
            <a:off x="5392815" y="4865688"/>
            <a:ext cx="869950" cy="336550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dirty="0" err="1"/>
              <a:t>mux</a:t>
            </a:r>
            <a:endParaRPr lang="en-US" sz="1800" dirty="0"/>
          </a:p>
        </p:txBody>
      </p:sp>
      <p:cxnSp>
        <p:nvCxnSpPr>
          <p:cNvPr id="19461" name="Elbow Connector 16"/>
          <p:cNvCxnSpPr>
            <a:cxnSpLocks noChangeShapeType="1"/>
          </p:cNvCxnSpPr>
          <p:nvPr/>
        </p:nvCxnSpPr>
        <p:spPr bwMode="auto">
          <a:xfrm rot="16200000" flipH="1">
            <a:off x="5001496" y="4198144"/>
            <a:ext cx="531813" cy="78422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9462" name="Elbow Connector 18"/>
          <p:cNvCxnSpPr>
            <a:cxnSpLocks noChangeShapeType="1"/>
          </p:cNvCxnSpPr>
          <p:nvPr/>
        </p:nvCxnSpPr>
        <p:spPr bwMode="auto">
          <a:xfrm rot="5400000">
            <a:off x="6100046" y="4287044"/>
            <a:ext cx="514350" cy="6238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9463" name="Elbow Connector 21"/>
          <p:cNvCxnSpPr>
            <a:cxnSpLocks noChangeShapeType="1"/>
            <a:stCxn id="19460" idx="3"/>
          </p:cNvCxnSpPr>
          <p:nvPr/>
        </p:nvCxnSpPr>
        <p:spPr bwMode="auto">
          <a:xfrm flipV="1">
            <a:off x="6177040" y="4664075"/>
            <a:ext cx="1404937" cy="3698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9465" name="Straight Arrow Connector 71"/>
          <p:cNvCxnSpPr>
            <a:cxnSpLocks noChangeShapeType="1"/>
            <a:stCxn id="19471" idx="2"/>
          </p:cNvCxnSpPr>
          <p:nvPr/>
        </p:nvCxnSpPr>
        <p:spPr bwMode="auto">
          <a:xfrm>
            <a:off x="3457294" y="2257103"/>
            <a:ext cx="0" cy="135196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895303" y="3143250"/>
            <a:ext cx="3163824" cy="458788"/>
            <a:chOff x="2203154" y="2647950"/>
            <a:chExt cx="3163272" cy="459317"/>
          </a:xfrm>
        </p:grpSpPr>
        <p:cxnSp>
          <p:nvCxnSpPr>
            <p:cNvPr id="19475" name="Straight Arrow Connector 77"/>
            <p:cNvCxnSpPr>
              <a:cxnSpLocks noChangeShapeType="1"/>
            </p:cNvCxnSpPr>
            <p:nvPr/>
          </p:nvCxnSpPr>
          <p:spPr bwMode="auto">
            <a:xfrm flipH="1" flipV="1">
              <a:off x="2203154" y="2650067"/>
              <a:ext cx="3163272" cy="338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476" name="Straight Arrow Connector 78"/>
            <p:cNvCxnSpPr>
              <a:cxnSpLocks noChangeShapeType="1"/>
            </p:cNvCxnSpPr>
            <p:nvPr/>
          </p:nvCxnSpPr>
          <p:spPr bwMode="auto">
            <a:xfrm>
              <a:off x="3581400" y="2647950"/>
              <a:ext cx="0" cy="45931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9468" name="Straight Arrow Connector 84"/>
          <p:cNvCxnSpPr>
            <a:cxnSpLocks noChangeShapeType="1"/>
          </p:cNvCxnSpPr>
          <p:nvPr/>
        </p:nvCxnSpPr>
        <p:spPr bwMode="auto">
          <a:xfrm flipH="1" flipV="1">
            <a:off x="3452324" y="3221038"/>
            <a:ext cx="2962656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9" name="Straight Arrow Connector 85"/>
          <p:cNvCxnSpPr>
            <a:cxnSpLocks noChangeShapeType="1"/>
          </p:cNvCxnSpPr>
          <p:nvPr/>
        </p:nvCxnSpPr>
        <p:spPr bwMode="auto">
          <a:xfrm>
            <a:off x="6419927" y="3222625"/>
            <a:ext cx="1588" cy="384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9470" name="Straight Arrow Connector 88"/>
          <p:cNvCxnSpPr>
            <a:cxnSpLocks noChangeShapeType="1"/>
          </p:cNvCxnSpPr>
          <p:nvPr/>
        </p:nvCxnSpPr>
        <p:spPr bwMode="auto">
          <a:xfrm>
            <a:off x="5868734" y="5202238"/>
            <a:ext cx="1587" cy="4968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9471" name="TextBox 90"/>
          <p:cNvSpPr txBox="1">
            <a:spLocks noChangeArrowheads="1"/>
          </p:cNvSpPr>
          <p:nvPr/>
        </p:nvSpPr>
        <p:spPr bwMode="auto">
          <a:xfrm>
            <a:off x="3272788" y="1832371"/>
            <a:ext cx="369012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dirty="0"/>
              <a:t>a</a:t>
            </a:r>
          </a:p>
        </p:txBody>
      </p:sp>
      <p:sp>
        <p:nvSpPr>
          <p:cNvPr id="19473" name="TextBox 92"/>
          <p:cNvSpPr txBox="1">
            <a:spLocks noChangeArrowheads="1"/>
          </p:cNvSpPr>
          <p:nvPr/>
        </p:nvSpPr>
        <p:spPr bwMode="auto">
          <a:xfrm>
            <a:off x="7701040" y="4476133"/>
            <a:ext cx="845103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dirty="0" err="1"/>
              <a:t>func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658292" y="371075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…</a:t>
            </a:r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>
            <a:off x="3006713" y="4867963"/>
            <a:ext cx="869950" cy="336550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dirty="0" err="1"/>
              <a:t>mux</a:t>
            </a:r>
            <a:endParaRPr lang="en-US" sz="1800" dirty="0"/>
          </a:p>
        </p:txBody>
      </p:sp>
      <p:cxnSp>
        <p:nvCxnSpPr>
          <p:cNvPr id="33" name="Straight Arrow Connector 88"/>
          <p:cNvCxnSpPr>
            <a:cxnSpLocks noChangeShapeType="1"/>
            <a:stCxn id="32" idx="2"/>
          </p:cNvCxnSpPr>
          <p:nvPr/>
        </p:nvCxnSpPr>
        <p:spPr bwMode="auto">
          <a:xfrm>
            <a:off x="3441688" y="5204513"/>
            <a:ext cx="1587" cy="496887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0" name="Straight Arrow Connector 78"/>
          <p:cNvCxnSpPr>
            <a:cxnSpLocks noChangeShapeType="1"/>
          </p:cNvCxnSpPr>
          <p:nvPr/>
        </p:nvCxnSpPr>
        <p:spPr bwMode="auto">
          <a:xfrm>
            <a:off x="3869655" y="3145522"/>
            <a:ext cx="0" cy="4587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3" name="Straight Arrow Connector 85"/>
          <p:cNvCxnSpPr>
            <a:cxnSpLocks noChangeShapeType="1"/>
          </p:cNvCxnSpPr>
          <p:nvPr/>
        </p:nvCxnSpPr>
        <p:spPr bwMode="auto">
          <a:xfrm>
            <a:off x="4607015" y="3224897"/>
            <a:ext cx="1588" cy="384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6" name="Straight Arrow Connector 73"/>
          <p:cNvCxnSpPr>
            <a:cxnSpLocks noChangeShapeType="1"/>
          </p:cNvCxnSpPr>
          <p:nvPr/>
        </p:nvCxnSpPr>
        <p:spPr bwMode="auto">
          <a:xfrm>
            <a:off x="3155054" y="4408227"/>
            <a:ext cx="0" cy="457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7" name="Straight Arrow Connector 73"/>
          <p:cNvCxnSpPr>
            <a:cxnSpLocks noChangeShapeType="1"/>
          </p:cNvCxnSpPr>
          <p:nvPr/>
        </p:nvCxnSpPr>
        <p:spPr bwMode="auto">
          <a:xfrm>
            <a:off x="5859630" y="4396851"/>
            <a:ext cx="0" cy="457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8" name="Straight Arrow Connector 73"/>
          <p:cNvCxnSpPr>
            <a:cxnSpLocks noChangeShapeType="1"/>
          </p:cNvCxnSpPr>
          <p:nvPr/>
        </p:nvCxnSpPr>
        <p:spPr bwMode="auto">
          <a:xfrm flipH="1">
            <a:off x="3631167" y="4362450"/>
            <a:ext cx="7383" cy="50168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52" name="Freeform 51"/>
          <p:cNvSpPr/>
          <p:nvPr/>
        </p:nvSpPr>
        <p:spPr bwMode="auto">
          <a:xfrm>
            <a:off x="3790950" y="5057775"/>
            <a:ext cx="3790950" cy="209550"/>
          </a:xfrm>
          <a:custGeom>
            <a:avLst/>
            <a:gdLst>
              <a:gd name="connsiteX0" fmla="*/ 0 w 3790950"/>
              <a:gd name="connsiteY0" fmla="*/ 0 h 209550"/>
              <a:gd name="connsiteX1" fmla="*/ 1076325 w 3790950"/>
              <a:gd name="connsiteY1" fmla="*/ 0 h 209550"/>
              <a:gd name="connsiteX2" fmla="*/ 1076325 w 3790950"/>
              <a:gd name="connsiteY2" fmla="*/ 209550 h 209550"/>
              <a:gd name="connsiteX3" fmla="*/ 3790950 w 3790950"/>
              <a:gd name="connsiteY3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0950" h="209550">
                <a:moveTo>
                  <a:pt x="0" y="0"/>
                </a:moveTo>
                <a:lnTo>
                  <a:pt x="1076325" y="0"/>
                </a:lnTo>
                <a:lnTo>
                  <a:pt x="1076325" y="209550"/>
                </a:lnTo>
                <a:lnTo>
                  <a:pt x="3790950" y="20955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3" name="TextBox 92"/>
          <p:cNvSpPr txBox="1">
            <a:spLocks noChangeArrowheads="1"/>
          </p:cNvSpPr>
          <p:nvPr/>
        </p:nvSpPr>
        <p:spPr bwMode="auto">
          <a:xfrm>
            <a:off x="7701040" y="4990483"/>
            <a:ext cx="1236236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dirty="0" err="1"/>
              <a:t>brFunc</a:t>
            </a:r>
            <a:endParaRPr lang="en-US" sz="2400" dirty="0"/>
          </a:p>
        </p:txBody>
      </p:sp>
      <p:grpSp>
        <p:nvGrpSpPr>
          <p:cNvPr id="3" name="Group 56"/>
          <p:cNvGrpSpPr/>
          <p:nvPr/>
        </p:nvGrpSpPr>
        <p:grpSpPr>
          <a:xfrm>
            <a:off x="6229350" y="3600450"/>
            <a:ext cx="1047750" cy="742950"/>
            <a:chOff x="6229350" y="3600450"/>
            <a:chExt cx="1047750" cy="742950"/>
          </a:xfrm>
        </p:grpSpPr>
        <p:sp>
          <p:nvSpPr>
            <p:cNvPr id="55" name="TextBox 54"/>
            <p:cNvSpPr txBox="1"/>
            <p:nvPr/>
          </p:nvSpPr>
          <p:spPr>
            <a:xfrm>
              <a:off x="6229350" y="3767895"/>
              <a:ext cx="104775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None/>
              </a:pPr>
              <a:r>
                <a:rPr lang="en-US" dirty="0"/>
                <a:t>Add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267450" y="3600450"/>
              <a:ext cx="933450" cy="7429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4" name="Group 57"/>
          <p:cNvGrpSpPr/>
          <p:nvPr/>
        </p:nvGrpSpPr>
        <p:grpSpPr>
          <a:xfrm>
            <a:off x="4429125" y="3590925"/>
            <a:ext cx="1047750" cy="742950"/>
            <a:chOff x="6229350" y="3600450"/>
            <a:chExt cx="1047750" cy="742950"/>
          </a:xfrm>
        </p:grpSpPr>
        <p:sp>
          <p:nvSpPr>
            <p:cNvPr id="61" name="TextBox 60"/>
            <p:cNvSpPr txBox="1"/>
            <p:nvPr/>
          </p:nvSpPr>
          <p:spPr>
            <a:xfrm>
              <a:off x="6229350" y="3767895"/>
              <a:ext cx="104775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None/>
              </a:pPr>
              <a:r>
                <a:rPr lang="en-US" dirty="0" err="1"/>
                <a:t>LShift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267450" y="3600450"/>
              <a:ext cx="933450" cy="7429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5" name="Group 62"/>
          <p:cNvGrpSpPr/>
          <p:nvPr/>
        </p:nvGrpSpPr>
        <p:grpSpPr>
          <a:xfrm>
            <a:off x="3133725" y="3590925"/>
            <a:ext cx="1047750" cy="742950"/>
            <a:chOff x="6229350" y="3600450"/>
            <a:chExt cx="1047750" cy="742950"/>
          </a:xfrm>
        </p:grpSpPr>
        <p:sp>
          <p:nvSpPr>
            <p:cNvPr id="64" name="TextBox 63"/>
            <p:cNvSpPr txBox="1"/>
            <p:nvPr/>
          </p:nvSpPr>
          <p:spPr>
            <a:xfrm>
              <a:off x="6229350" y="3767895"/>
              <a:ext cx="104775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None/>
              </a:pPr>
              <a:r>
                <a:rPr lang="en-US" dirty="0" err="1"/>
                <a:t>Eq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267450" y="3600450"/>
              <a:ext cx="933450" cy="7429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638867" y="382505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…</a:t>
            </a:r>
          </a:p>
        </p:txBody>
      </p:sp>
      <p:cxnSp>
        <p:nvCxnSpPr>
          <p:cNvPr id="49" name="Straight Arrow Connector 71"/>
          <p:cNvCxnSpPr>
            <a:cxnSpLocks noChangeShapeType="1"/>
            <a:stCxn id="50" idx="2"/>
          </p:cNvCxnSpPr>
          <p:nvPr/>
        </p:nvCxnSpPr>
        <p:spPr bwMode="auto">
          <a:xfrm flipH="1">
            <a:off x="7042916" y="2257103"/>
            <a:ext cx="4007" cy="135196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50" name="TextBox 90"/>
          <p:cNvSpPr txBox="1">
            <a:spLocks noChangeArrowheads="1"/>
          </p:cNvSpPr>
          <p:nvPr/>
        </p:nvSpPr>
        <p:spPr bwMode="auto">
          <a:xfrm>
            <a:off x="6858410" y="1832371"/>
            <a:ext cx="377026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dirty="0"/>
              <a:t>b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78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Complex combinational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Multiplication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07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by repeated addition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5943" y="1651379"/>
            <a:ext cx="302518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1101	</a:t>
            </a:r>
            <a:r>
              <a:rPr lang="en-US" dirty="0">
                <a:latin typeface="+mn-lt"/>
                <a:cs typeface="Courier New" pitchFamily="49" charset="0"/>
              </a:rPr>
              <a:t>(13)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1011	</a:t>
            </a:r>
            <a:r>
              <a:rPr lang="en-US" dirty="0">
                <a:latin typeface="+mn-lt"/>
                <a:cs typeface="Courier New" pitchFamily="49" charset="0"/>
              </a:rPr>
              <a:t>(11)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1101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+   1101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+  0000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+ 1101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10001111	</a:t>
            </a:r>
            <a:r>
              <a:rPr lang="en-US" dirty="0">
                <a:latin typeface="+mn-lt"/>
                <a:cs typeface="Courier New" pitchFamily="49" charset="0"/>
              </a:rPr>
              <a:t>(143)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769" y="1637731"/>
            <a:ext cx="203292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cs typeface="Courier New" pitchFamily="49" charset="0"/>
              </a:rPr>
              <a:t>b Multiplicand</a:t>
            </a:r>
          </a:p>
          <a:p>
            <a:pPr>
              <a:buNone/>
            </a:pPr>
            <a:r>
              <a:rPr lang="en-US" dirty="0"/>
              <a:t>a </a:t>
            </a:r>
            <a:r>
              <a:rPr lang="en-US" dirty="0" err="1"/>
              <a:t>Muliplier</a:t>
            </a:r>
            <a:r>
              <a:rPr lang="en-US" dirty="0"/>
              <a:t>   *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708219" y="2347415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1708219" y="3741762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5" name="Group 74"/>
          <p:cNvGrpSpPr/>
          <p:nvPr/>
        </p:nvGrpSpPr>
        <p:grpSpPr>
          <a:xfrm>
            <a:off x="4496938" y="1514911"/>
            <a:ext cx="4169391" cy="4954138"/>
            <a:chOff x="4496938" y="1514911"/>
            <a:chExt cx="4169391" cy="495413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155128" y="1514911"/>
              <a:ext cx="1201003" cy="3684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25" name="Straight Arrow Connector 24"/>
            <p:cNvCxnSpPr>
              <a:endCxn id="13" idx="1"/>
            </p:cNvCxnSpPr>
            <p:nvPr/>
          </p:nvCxnSpPr>
          <p:spPr bwMode="auto">
            <a:xfrm>
              <a:off x="5909470" y="1692332"/>
              <a:ext cx="245658" cy="682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5679734" y="2131336"/>
              <a:ext cx="1201003" cy="3684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5829858" y="2492993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6132386" y="2492993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6434914" y="2492993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6737442" y="2492993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Straight Arrow Connector 32"/>
            <p:cNvCxnSpPr>
              <a:endCxn id="28" idx="1"/>
            </p:cNvCxnSpPr>
            <p:nvPr/>
          </p:nvCxnSpPr>
          <p:spPr bwMode="auto">
            <a:xfrm>
              <a:off x="5434076" y="2308757"/>
              <a:ext cx="245658" cy="682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4" name="Rectangle 33"/>
            <p:cNvSpPr/>
            <p:nvPr/>
          </p:nvSpPr>
          <p:spPr bwMode="auto">
            <a:xfrm>
              <a:off x="5663813" y="2893336"/>
              <a:ext cx="2729552" cy="3821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415271" y="2508927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7685951" y="3311871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7401621" y="3325518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7977109" y="3325518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5449992" y="3498387"/>
              <a:ext cx="1201003" cy="3684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>
              <a:off x="5600116" y="3860044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5902644" y="3860044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6205172" y="3860044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6507700" y="3860044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Straight Arrow Connector 41"/>
            <p:cNvCxnSpPr>
              <a:endCxn id="37" idx="1"/>
            </p:cNvCxnSpPr>
            <p:nvPr/>
          </p:nvCxnSpPr>
          <p:spPr bwMode="auto">
            <a:xfrm>
              <a:off x="5204334" y="3675808"/>
              <a:ext cx="245658" cy="682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8" name="Rectangle 47"/>
            <p:cNvSpPr/>
            <p:nvPr/>
          </p:nvSpPr>
          <p:spPr bwMode="auto">
            <a:xfrm>
              <a:off x="5406780" y="4287683"/>
              <a:ext cx="2729552" cy="3821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7196907" y="4665270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499435" y="4665270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7801963" y="4665270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8311487" y="3289121"/>
              <a:ext cx="0" cy="311361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 flipH="1">
              <a:off x="8052179" y="4667545"/>
              <a:ext cx="13648" cy="171961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Rectangle 55"/>
            <p:cNvSpPr/>
            <p:nvPr/>
          </p:nvSpPr>
          <p:spPr bwMode="auto">
            <a:xfrm>
              <a:off x="5274846" y="4838139"/>
              <a:ext cx="1201003" cy="3684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5424970" y="5199796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5727498" y="5199796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6030026" y="5199796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6332554" y="5199796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Straight Arrow Connector 60"/>
            <p:cNvCxnSpPr>
              <a:endCxn id="56" idx="1"/>
            </p:cNvCxnSpPr>
            <p:nvPr/>
          </p:nvCxnSpPr>
          <p:spPr bwMode="auto">
            <a:xfrm>
              <a:off x="5029188" y="5015560"/>
              <a:ext cx="245658" cy="682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4" name="Rectangle 53"/>
            <p:cNvSpPr/>
            <p:nvPr/>
          </p:nvSpPr>
          <p:spPr bwMode="auto">
            <a:xfrm>
              <a:off x="5231634" y="5627435"/>
              <a:ext cx="2729552" cy="3821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6787490" y="6002801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7090018" y="6002801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7392546" y="6002801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7695074" y="6002801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6578219" y="2920628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/>
                <a:t>add4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48479" y="4301326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/>
                <a:t>add4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59685" y="5641081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/>
                <a:t>add4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45446" y="1514911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FF0000"/>
                  </a:solidFill>
                </a:rPr>
                <a:t>a0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15468" y="211768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FF0000"/>
                  </a:solidFill>
                </a:rPr>
                <a:t>a1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685731" y="3512034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FF0000"/>
                  </a:solidFill>
                </a:rPr>
                <a:t>a2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96938" y="4838142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FF0000"/>
                  </a:solidFill>
                </a:rPr>
                <a:t>a3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14443" y="151491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/>
                <a:t>m0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007295" y="214498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/>
                <a:t>m1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50263" y="351203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/>
                <a:t>m2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02412" y="4838142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/>
                <a:t>m3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17307" y="2477081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/>
                <a:t>0</a:t>
              </a: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7246961" y="1897049"/>
              <a:ext cx="1419368" cy="4476466"/>
            </a:xfrm>
            <a:custGeom>
              <a:avLst/>
              <a:gdLst>
                <a:gd name="connsiteX0" fmla="*/ 0 w 1392072"/>
                <a:gd name="connsiteY0" fmla="*/ 0 h 4476466"/>
                <a:gd name="connsiteX1" fmla="*/ 0 w 1392072"/>
                <a:gd name="connsiteY1" fmla="*/ 109182 h 4476466"/>
                <a:gd name="connsiteX2" fmla="*/ 1392072 w 1392072"/>
                <a:gd name="connsiteY2" fmla="*/ 136478 h 4476466"/>
                <a:gd name="connsiteX3" fmla="*/ 1378424 w 1392072"/>
                <a:gd name="connsiteY3" fmla="*/ 4476466 h 4476466"/>
                <a:gd name="connsiteX0" fmla="*/ 0 w 1405720"/>
                <a:gd name="connsiteY0" fmla="*/ 0 h 4476466"/>
                <a:gd name="connsiteX1" fmla="*/ 0 w 1405720"/>
                <a:gd name="connsiteY1" fmla="*/ 109182 h 4476466"/>
                <a:gd name="connsiteX2" fmla="*/ 1405720 w 1405720"/>
                <a:gd name="connsiteY2" fmla="*/ 150126 h 4476466"/>
                <a:gd name="connsiteX3" fmla="*/ 1378424 w 1405720"/>
                <a:gd name="connsiteY3" fmla="*/ 4476466 h 4476466"/>
                <a:gd name="connsiteX0" fmla="*/ 0 w 1405720"/>
                <a:gd name="connsiteY0" fmla="*/ 0 h 4476466"/>
                <a:gd name="connsiteX1" fmla="*/ 0 w 1405720"/>
                <a:gd name="connsiteY1" fmla="*/ 109182 h 4476466"/>
                <a:gd name="connsiteX2" fmla="*/ 1405720 w 1405720"/>
                <a:gd name="connsiteY2" fmla="*/ 150126 h 4476466"/>
                <a:gd name="connsiteX3" fmla="*/ 1378424 w 1405720"/>
                <a:gd name="connsiteY3" fmla="*/ 4476466 h 4476466"/>
                <a:gd name="connsiteX0" fmla="*/ 0 w 1419368"/>
                <a:gd name="connsiteY0" fmla="*/ 0 h 4476466"/>
                <a:gd name="connsiteX1" fmla="*/ 0 w 1419368"/>
                <a:gd name="connsiteY1" fmla="*/ 109182 h 4476466"/>
                <a:gd name="connsiteX2" fmla="*/ 1419368 w 1419368"/>
                <a:gd name="connsiteY2" fmla="*/ 136478 h 4476466"/>
                <a:gd name="connsiteX3" fmla="*/ 1378424 w 1419368"/>
                <a:gd name="connsiteY3" fmla="*/ 4476466 h 447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368" h="4476466">
                  <a:moveTo>
                    <a:pt x="0" y="0"/>
                  </a:moveTo>
                  <a:lnTo>
                    <a:pt x="0" y="109182"/>
                  </a:lnTo>
                  <a:lnTo>
                    <a:pt x="1419368" y="136478"/>
                  </a:lnTo>
                  <a:cubicBezTo>
                    <a:pt x="1414819" y="1583141"/>
                    <a:pt x="1382973" y="3029803"/>
                    <a:pt x="1378424" y="447646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7001301" y="1910697"/>
              <a:ext cx="1310185" cy="982639"/>
            </a:xfrm>
            <a:custGeom>
              <a:avLst/>
              <a:gdLst>
                <a:gd name="connsiteX0" fmla="*/ 0 w 1037230"/>
                <a:gd name="connsiteY0" fmla="*/ 0 h 982639"/>
                <a:gd name="connsiteX1" fmla="*/ 0 w 1037230"/>
                <a:gd name="connsiteY1" fmla="*/ 150125 h 982639"/>
                <a:gd name="connsiteX2" fmla="*/ 1037230 w 1037230"/>
                <a:gd name="connsiteY2" fmla="*/ 177421 h 982639"/>
                <a:gd name="connsiteX3" fmla="*/ 1037230 w 1037230"/>
                <a:gd name="connsiteY3" fmla="*/ 982639 h 98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230" h="982639">
                  <a:moveTo>
                    <a:pt x="0" y="0"/>
                  </a:moveTo>
                  <a:lnTo>
                    <a:pt x="0" y="150125"/>
                  </a:lnTo>
                  <a:lnTo>
                    <a:pt x="1037230" y="177421"/>
                  </a:lnTo>
                  <a:lnTo>
                    <a:pt x="1037230" y="982639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6716973" y="1912972"/>
              <a:ext cx="1226023" cy="982639"/>
            </a:xfrm>
            <a:custGeom>
              <a:avLst/>
              <a:gdLst>
                <a:gd name="connsiteX0" fmla="*/ 0 w 1037230"/>
                <a:gd name="connsiteY0" fmla="*/ 0 h 982639"/>
                <a:gd name="connsiteX1" fmla="*/ 0 w 1037230"/>
                <a:gd name="connsiteY1" fmla="*/ 150125 h 982639"/>
                <a:gd name="connsiteX2" fmla="*/ 1037230 w 1037230"/>
                <a:gd name="connsiteY2" fmla="*/ 177421 h 982639"/>
                <a:gd name="connsiteX3" fmla="*/ 1037230 w 1037230"/>
                <a:gd name="connsiteY3" fmla="*/ 982639 h 982639"/>
                <a:gd name="connsiteX0" fmla="*/ 0 w 1037230"/>
                <a:gd name="connsiteY0" fmla="*/ 0 h 982639"/>
                <a:gd name="connsiteX1" fmla="*/ 0 w 1037230"/>
                <a:gd name="connsiteY1" fmla="*/ 150125 h 982639"/>
                <a:gd name="connsiteX2" fmla="*/ 1023582 w 1037230"/>
                <a:gd name="connsiteY2" fmla="*/ 232012 h 982639"/>
                <a:gd name="connsiteX3" fmla="*/ 1037230 w 1037230"/>
                <a:gd name="connsiteY3" fmla="*/ 982639 h 982639"/>
                <a:gd name="connsiteX0" fmla="*/ 0 w 1037230"/>
                <a:gd name="connsiteY0" fmla="*/ 0 h 982639"/>
                <a:gd name="connsiteX1" fmla="*/ 0 w 1037230"/>
                <a:gd name="connsiteY1" fmla="*/ 177420 h 982639"/>
                <a:gd name="connsiteX2" fmla="*/ 1023582 w 1037230"/>
                <a:gd name="connsiteY2" fmla="*/ 232012 h 982639"/>
                <a:gd name="connsiteX3" fmla="*/ 1037230 w 1037230"/>
                <a:gd name="connsiteY3" fmla="*/ 982639 h 98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230" h="982639">
                  <a:moveTo>
                    <a:pt x="0" y="0"/>
                  </a:moveTo>
                  <a:lnTo>
                    <a:pt x="0" y="177420"/>
                  </a:lnTo>
                  <a:lnTo>
                    <a:pt x="1023582" y="232012"/>
                  </a:lnTo>
                  <a:lnTo>
                    <a:pt x="1037230" y="982639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6350758" y="1901599"/>
              <a:ext cx="1319284" cy="982639"/>
            </a:xfrm>
            <a:custGeom>
              <a:avLst/>
              <a:gdLst>
                <a:gd name="connsiteX0" fmla="*/ 0 w 1037230"/>
                <a:gd name="connsiteY0" fmla="*/ 0 h 982639"/>
                <a:gd name="connsiteX1" fmla="*/ 0 w 1037230"/>
                <a:gd name="connsiteY1" fmla="*/ 150125 h 982639"/>
                <a:gd name="connsiteX2" fmla="*/ 1037230 w 1037230"/>
                <a:gd name="connsiteY2" fmla="*/ 177421 h 982639"/>
                <a:gd name="connsiteX3" fmla="*/ 1037230 w 1037230"/>
                <a:gd name="connsiteY3" fmla="*/ 982639 h 982639"/>
                <a:gd name="connsiteX0" fmla="*/ 0 w 1037230"/>
                <a:gd name="connsiteY0" fmla="*/ 0 h 982639"/>
                <a:gd name="connsiteX1" fmla="*/ 0 w 1037230"/>
                <a:gd name="connsiteY1" fmla="*/ 150125 h 982639"/>
                <a:gd name="connsiteX2" fmla="*/ 1023582 w 1037230"/>
                <a:gd name="connsiteY2" fmla="*/ 232012 h 982639"/>
                <a:gd name="connsiteX3" fmla="*/ 1037230 w 1037230"/>
                <a:gd name="connsiteY3" fmla="*/ 982639 h 982639"/>
                <a:gd name="connsiteX0" fmla="*/ 0 w 1037230"/>
                <a:gd name="connsiteY0" fmla="*/ 0 h 982639"/>
                <a:gd name="connsiteX1" fmla="*/ 0 w 1037230"/>
                <a:gd name="connsiteY1" fmla="*/ 177420 h 982639"/>
                <a:gd name="connsiteX2" fmla="*/ 1023582 w 1037230"/>
                <a:gd name="connsiteY2" fmla="*/ 232012 h 982639"/>
                <a:gd name="connsiteX3" fmla="*/ 1037230 w 1037230"/>
                <a:gd name="connsiteY3" fmla="*/ 982639 h 982639"/>
                <a:gd name="connsiteX0" fmla="*/ 0 w 1037230"/>
                <a:gd name="connsiteY0" fmla="*/ 0 h 982639"/>
                <a:gd name="connsiteX1" fmla="*/ 0 w 1037230"/>
                <a:gd name="connsiteY1" fmla="*/ 177420 h 982639"/>
                <a:gd name="connsiteX2" fmla="*/ 1023582 w 1037230"/>
                <a:gd name="connsiteY2" fmla="*/ 286603 h 982639"/>
                <a:gd name="connsiteX3" fmla="*/ 1037230 w 1037230"/>
                <a:gd name="connsiteY3" fmla="*/ 982639 h 98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230" h="982639">
                  <a:moveTo>
                    <a:pt x="0" y="0"/>
                  </a:moveTo>
                  <a:lnTo>
                    <a:pt x="0" y="177420"/>
                  </a:lnTo>
                  <a:lnTo>
                    <a:pt x="1023582" y="286603"/>
                  </a:lnTo>
                  <a:lnTo>
                    <a:pt x="1037230" y="982639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5554639" y="3084405"/>
              <a:ext cx="1542197" cy="1201003"/>
            </a:xfrm>
            <a:custGeom>
              <a:avLst/>
              <a:gdLst>
                <a:gd name="connsiteX0" fmla="*/ 109182 w 1542197"/>
                <a:gd name="connsiteY0" fmla="*/ 0 h 1201003"/>
                <a:gd name="connsiteX1" fmla="*/ 0 w 1542197"/>
                <a:gd name="connsiteY1" fmla="*/ 0 h 1201003"/>
                <a:gd name="connsiteX2" fmla="*/ 0 w 1542197"/>
                <a:gd name="connsiteY2" fmla="*/ 286603 h 1201003"/>
                <a:gd name="connsiteX3" fmla="*/ 1528549 w 1542197"/>
                <a:gd name="connsiteY3" fmla="*/ 300250 h 1201003"/>
                <a:gd name="connsiteX4" fmla="*/ 1542197 w 1542197"/>
                <a:gd name="connsiteY4" fmla="*/ 1201003 h 120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2197" h="1201003">
                  <a:moveTo>
                    <a:pt x="109182" y="0"/>
                  </a:moveTo>
                  <a:lnTo>
                    <a:pt x="0" y="0"/>
                  </a:lnTo>
                  <a:lnTo>
                    <a:pt x="0" y="286603"/>
                  </a:lnTo>
                  <a:lnTo>
                    <a:pt x="1528549" y="300250"/>
                  </a:lnTo>
                  <a:lnTo>
                    <a:pt x="1542197" y="1201003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5297607" y="4465103"/>
              <a:ext cx="1542197" cy="1201003"/>
            </a:xfrm>
            <a:custGeom>
              <a:avLst/>
              <a:gdLst>
                <a:gd name="connsiteX0" fmla="*/ 109182 w 1542197"/>
                <a:gd name="connsiteY0" fmla="*/ 0 h 1201003"/>
                <a:gd name="connsiteX1" fmla="*/ 0 w 1542197"/>
                <a:gd name="connsiteY1" fmla="*/ 0 h 1201003"/>
                <a:gd name="connsiteX2" fmla="*/ 0 w 1542197"/>
                <a:gd name="connsiteY2" fmla="*/ 286603 h 1201003"/>
                <a:gd name="connsiteX3" fmla="*/ 1528549 w 1542197"/>
                <a:gd name="connsiteY3" fmla="*/ 300250 h 1201003"/>
                <a:gd name="connsiteX4" fmla="*/ 1542197 w 1542197"/>
                <a:gd name="connsiteY4" fmla="*/ 1201003 h 120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2197" h="1201003">
                  <a:moveTo>
                    <a:pt x="109182" y="0"/>
                  </a:moveTo>
                  <a:lnTo>
                    <a:pt x="0" y="0"/>
                  </a:lnTo>
                  <a:lnTo>
                    <a:pt x="0" y="286603"/>
                  </a:lnTo>
                  <a:lnTo>
                    <a:pt x="1528549" y="300250"/>
                  </a:lnTo>
                  <a:lnTo>
                    <a:pt x="1542197" y="1201003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5095165" y="5791211"/>
              <a:ext cx="1387522" cy="677838"/>
            </a:xfrm>
            <a:custGeom>
              <a:avLst/>
              <a:gdLst>
                <a:gd name="connsiteX0" fmla="*/ 109182 w 1542197"/>
                <a:gd name="connsiteY0" fmla="*/ 0 h 1201003"/>
                <a:gd name="connsiteX1" fmla="*/ 0 w 1542197"/>
                <a:gd name="connsiteY1" fmla="*/ 0 h 1201003"/>
                <a:gd name="connsiteX2" fmla="*/ 0 w 1542197"/>
                <a:gd name="connsiteY2" fmla="*/ 286603 h 1201003"/>
                <a:gd name="connsiteX3" fmla="*/ 1528549 w 1542197"/>
                <a:gd name="connsiteY3" fmla="*/ 300250 h 1201003"/>
                <a:gd name="connsiteX4" fmla="*/ 1542197 w 1542197"/>
                <a:gd name="connsiteY4" fmla="*/ 1201003 h 1201003"/>
                <a:gd name="connsiteX0" fmla="*/ 109182 w 1555530"/>
                <a:gd name="connsiteY0" fmla="*/ 0 h 636830"/>
                <a:gd name="connsiteX1" fmla="*/ 0 w 1555530"/>
                <a:gd name="connsiteY1" fmla="*/ 0 h 636830"/>
                <a:gd name="connsiteX2" fmla="*/ 0 w 1555530"/>
                <a:gd name="connsiteY2" fmla="*/ 286603 h 636830"/>
                <a:gd name="connsiteX3" fmla="*/ 1528549 w 1555530"/>
                <a:gd name="connsiteY3" fmla="*/ 300250 h 636830"/>
                <a:gd name="connsiteX4" fmla="*/ 1555530 w 1555530"/>
                <a:gd name="connsiteY4" fmla="*/ 636830 h 63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530" h="636830">
                  <a:moveTo>
                    <a:pt x="109182" y="0"/>
                  </a:moveTo>
                  <a:lnTo>
                    <a:pt x="0" y="0"/>
                  </a:lnTo>
                  <a:lnTo>
                    <a:pt x="0" y="286603"/>
                  </a:lnTo>
                  <a:lnTo>
                    <a:pt x="1528549" y="300250"/>
                  </a:lnTo>
                  <a:lnTo>
                    <a:pt x="1555530" y="63683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59558" y="5076967"/>
            <a:ext cx="3570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]==0)? 0 : b;</a:t>
            </a:r>
            <a:endParaRPr lang="en-US" dirty="0"/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20501" cy="1143000"/>
          </a:xfrm>
        </p:spPr>
        <p:txBody>
          <a:bodyPr/>
          <a:lstStyle/>
          <a:p>
            <a:r>
              <a:rPr lang="en-US" sz="4000" dirty="0"/>
              <a:t>Combinational 32-bit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371" y="1554759"/>
            <a:ext cx="8073788" cy="4114800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Bit#(64)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mul32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(Bit#(32) a, Bit#(32) b);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Bit#(32) prod = 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Bit#(32)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32;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i+1)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Bit#(32) m = (a[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]==0)? 0 : b;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Bit#(33) sum =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add32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(m,tp,0);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prod[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= sum[0];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truncateLSB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(sum);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end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tp,prod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endfunction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issues with combinational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757" y="1536510"/>
            <a:ext cx="7772400" cy="3226559"/>
          </a:xfrm>
        </p:spPr>
        <p:txBody>
          <a:bodyPr/>
          <a:lstStyle/>
          <a:p>
            <a:r>
              <a:rPr lang="en-US" sz="2800" dirty="0"/>
              <a:t>Lot of hardware</a:t>
            </a:r>
          </a:p>
          <a:p>
            <a:pPr lvl="1"/>
            <a:r>
              <a:rPr lang="en-US" sz="2400" dirty="0"/>
              <a:t>32-bit multiply uses 31 add32 circuits</a:t>
            </a:r>
          </a:p>
          <a:p>
            <a:r>
              <a:rPr lang="en-US" sz="2800" dirty="0"/>
              <a:t>Long chains of gates</a:t>
            </a:r>
          </a:p>
          <a:p>
            <a:pPr lvl="1"/>
            <a:r>
              <a:rPr lang="en-US" sz="2400" dirty="0"/>
              <a:t>32-bit ripple carry adder has a 31-long chain of gates</a:t>
            </a:r>
          </a:p>
          <a:p>
            <a:pPr lvl="1"/>
            <a:r>
              <a:rPr lang="en-US" sz="2400" dirty="0"/>
              <a:t>32-bit multiply has 31 ripple carry adders in sequence!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675" y="4872252"/>
            <a:ext cx="6687403" cy="10895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accent1"/>
                </a:solidFill>
              </a:rPr>
              <a:t>The speed of a combinational circuit is determined by its longest input-to-output 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9700" y="6130409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Can we do better?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0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Combinational circuits in </a:t>
            </a:r>
            <a:r>
              <a:rPr lang="en-US" dirty="0" err="1"/>
              <a:t>Bluespec</a:t>
            </a:r>
            <a:endParaRPr lang="en-US" dirty="0"/>
          </a:p>
          <a:p>
            <a:pPr lvl="1"/>
            <a:r>
              <a:rPr lang="en-US" dirty="0"/>
              <a:t>Add, shift, multiply</a:t>
            </a:r>
          </a:p>
          <a:p>
            <a:r>
              <a:rPr lang="en-US" dirty="0" err="1"/>
              <a:t>Bluespec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Parameterized</a:t>
            </a:r>
          </a:p>
          <a:p>
            <a:pPr lvl="1"/>
            <a:r>
              <a:rPr lang="en-US" dirty="0" err="1"/>
              <a:t>valueOf</a:t>
            </a:r>
            <a:endParaRPr lang="en-US" dirty="0"/>
          </a:p>
          <a:p>
            <a:pPr lvl="1"/>
            <a:r>
              <a:rPr lang="en-US" dirty="0"/>
              <a:t> Tadd#</a:t>
            </a:r>
          </a:p>
          <a:p>
            <a:pPr lvl="1"/>
            <a:r>
              <a:rPr lang="en-US" dirty="0"/>
              <a:t>Integer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#</a:t>
            </a:r>
          </a:p>
          <a:p>
            <a:pPr lvl="1"/>
            <a:r>
              <a:rPr lang="en-US" dirty="0"/>
              <a:t>Enumerated Types</a:t>
            </a:r>
          </a:p>
          <a:p>
            <a:r>
              <a:rPr lang="en-US" dirty="0"/>
              <a:t>Static Elaboration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06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 err="1"/>
              <a:t>Bluespec</a:t>
            </a:r>
            <a:r>
              <a:rPr lang="en-US" sz="2400" dirty="0"/>
              <a:t>: Combinational Circuits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Bluespec</a:t>
            </a:r>
            <a:r>
              <a:rPr lang="en-US" sz="2400" b="1" dirty="0">
                <a:solidFill>
                  <a:srgbClr val="FF0000"/>
                </a:solidFill>
              </a:rPr>
              <a:t>: Sequential Circuits</a:t>
            </a:r>
          </a:p>
          <a:p>
            <a:r>
              <a:rPr lang="en-US" sz="2400" dirty="0"/>
              <a:t>Practices:</a:t>
            </a:r>
          </a:p>
          <a:p>
            <a:pPr lvl="1"/>
            <a:r>
              <a:rPr lang="en-US" sz="2000" dirty="0"/>
              <a:t>1: Right Shifter (Gate Primitives)</a:t>
            </a:r>
          </a:p>
          <a:p>
            <a:pPr lvl="1"/>
            <a:r>
              <a:rPr lang="en-US" sz="2000" dirty="0"/>
              <a:t>2: Right Shifter (Pipelined)</a:t>
            </a:r>
          </a:p>
          <a:p>
            <a:pPr lvl="1"/>
            <a:r>
              <a:rPr lang="en-US" sz="2000" dirty="0"/>
              <a:t>3: SMIPS Microprocessor (</a:t>
            </a:r>
            <a:r>
              <a:rPr lang="en-US" sz="2000" dirty="0" err="1"/>
              <a:t>Unpipelined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4: SMIPS Microprocessor (Pipelined)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589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543050"/>
            <a:ext cx="7772400" cy="4114800"/>
          </a:xfrm>
        </p:spPr>
        <p:txBody>
          <a:bodyPr/>
          <a:lstStyle/>
          <a:p>
            <a:r>
              <a:rPr lang="en-US" sz="2400" dirty="0"/>
              <a:t>Introduce sequential circuits as a way of saving area</a:t>
            </a:r>
          </a:p>
          <a:p>
            <a:pPr lvl="1"/>
            <a:r>
              <a:rPr lang="en-US" sz="2000" dirty="0"/>
              <a:t>Edge-triggered Flip-flop</a:t>
            </a:r>
          </a:p>
          <a:p>
            <a:pPr lvl="1"/>
            <a:r>
              <a:rPr lang="en-US" sz="2000" dirty="0"/>
              <a:t>Register</a:t>
            </a:r>
          </a:p>
          <a:p>
            <a:r>
              <a:rPr lang="en-US" sz="2400" dirty="0"/>
              <a:t>New Bluespec concepts</a:t>
            </a:r>
          </a:p>
          <a:p>
            <a:pPr lvl="1"/>
            <a:r>
              <a:rPr lang="en-US" sz="2000" dirty="0"/>
              <a:t>state elements</a:t>
            </a:r>
          </a:p>
          <a:p>
            <a:pPr lvl="1"/>
            <a:r>
              <a:rPr lang="en-US" sz="2000" dirty="0"/>
              <a:t>rules and actions for describing dynamic behavior</a:t>
            </a:r>
          </a:p>
          <a:p>
            <a:pPr lvl="1"/>
            <a:r>
              <a:rPr lang="en-US" sz="2000" dirty="0"/>
              <a:t>modules and methods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6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8172450" cy="4114800"/>
          </a:xfrm>
        </p:spPr>
        <p:txBody>
          <a:bodyPr/>
          <a:lstStyle/>
          <a:p>
            <a:r>
              <a:rPr lang="en-US" altLang="zh-CN" dirty="0"/>
              <a:t>Lab Server:</a:t>
            </a:r>
          </a:p>
          <a:p>
            <a:pPr lvl="1"/>
            <a:r>
              <a:rPr lang="en-US" altLang="zh-CN" sz="2400" dirty="0"/>
              <a:t>IP Address: 123.56.146.28</a:t>
            </a:r>
          </a:p>
          <a:p>
            <a:pPr lvl="1"/>
            <a:r>
              <a:rPr lang="en-US" altLang="zh-CN" sz="2400" dirty="0"/>
              <a:t>Port: 5126</a:t>
            </a:r>
          </a:p>
          <a:p>
            <a:pPr lvl="1"/>
            <a:r>
              <a:rPr lang="en-US" altLang="zh-CN" sz="2400" dirty="0"/>
              <a:t>Username: your student ID (e.g., SY1906310)</a:t>
            </a:r>
          </a:p>
          <a:p>
            <a:pPr lvl="1"/>
            <a:r>
              <a:rPr lang="en-US" altLang="zh-CN" sz="2400" dirty="0"/>
              <a:t>Password: your student ID (e.g., SY1906310)</a:t>
            </a:r>
          </a:p>
          <a:p>
            <a:pPr marL="457200" lvl="1" indent="0">
              <a:buNone/>
            </a:pPr>
            <a:r>
              <a:rPr lang="en-US" altLang="zh-CN" sz="2400" dirty="0"/>
              <a:t>Change</a:t>
            </a:r>
            <a:r>
              <a:rPr lang="zh-CN" altLang="en-US" sz="2400" dirty="0"/>
              <a:t> </a:t>
            </a:r>
            <a:r>
              <a:rPr lang="en-US" altLang="zh-CN" sz="2400" dirty="0"/>
              <a:t>the password</a:t>
            </a:r>
            <a:r>
              <a:rPr lang="zh-CN" altLang="en-US" sz="2400" dirty="0"/>
              <a:t> </a:t>
            </a:r>
            <a:r>
              <a:rPr lang="en-US" altLang="zh-CN" sz="2400" dirty="0"/>
              <a:t>after you login in.</a:t>
            </a:r>
          </a:p>
          <a:p>
            <a:pPr marL="0" indent="0">
              <a:buNone/>
            </a:pPr>
            <a:r>
              <a:rPr kumimoji="1" lang="en-US" altLang="zh-CN" sz="2400" i="1" dirty="0">
                <a:solidFill>
                  <a:srgbClr val="C00000"/>
                </a:solidFill>
              </a:rPr>
              <a:t>Note that Your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account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is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created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temporarily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and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shall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be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deleted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at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the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end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of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this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course,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so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don’t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leave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important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data</a:t>
            </a:r>
            <a:r>
              <a:rPr kumimoji="1" lang="zh-CN" altLang="en-US" sz="2400" i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there.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15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20501" cy="1143000"/>
          </a:xfrm>
        </p:spPr>
        <p:txBody>
          <a:bodyPr/>
          <a:lstStyle/>
          <a:p>
            <a:r>
              <a:rPr lang="en-US" sz="4000" dirty="0"/>
              <a:t>Combinational 32-bit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522862"/>
            <a:ext cx="8073788" cy="4114800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Bit#(64)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mul32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(Bit#(32) a, Bit#(32) b);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Bit#(32) prod = 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Bit#(32)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32;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i+1)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Bit#(32) m = (a[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]==0)? 0 : b;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Bit#(33) sum =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add32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(m,tp,0);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prod[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= sum[0];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truncateLSB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(sum);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end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tp,prod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endfunction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3212" y="2914650"/>
            <a:ext cx="219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Combinational circuit uses 31 add32 circuits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767387" y="3376315"/>
            <a:ext cx="885825" cy="9078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857625" y="5200650"/>
            <a:ext cx="498157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We can reuse the same add32 circuit if we can store the partial results in some storage device, e.g., </a:t>
            </a:r>
            <a:r>
              <a:rPr lang="en-US" i="1" dirty="0"/>
              <a:t>register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0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dirty="0"/>
              <a:t>Combinational circuits</a:t>
            </a:r>
          </a:p>
        </p:txBody>
      </p:sp>
      <p:grpSp>
        <p:nvGrpSpPr>
          <p:cNvPr id="7" name="Group 258"/>
          <p:cNvGrpSpPr>
            <a:grpSpLocks/>
          </p:cNvGrpSpPr>
          <p:nvPr/>
        </p:nvGrpSpPr>
        <p:grpSpPr bwMode="auto">
          <a:xfrm>
            <a:off x="5159753" y="3535901"/>
            <a:ext cx="2825750" cy="2106613"/>
            <a:chOff x="3792" y="929"/>
            <a:chExt cx="1780" cy="1327"/>
          </a:xfrm>
        </p:grpSpPr>
        <p:grpSp>
          <p:nvGrpSpPr>
            <p:cNvPr id="8" name="Group 257"/>
            <p:cNvGrpSpPr>
              <a:grpSpLocks/>
            </p:cNvGrpSpPr>
            <p:nvPr/>
          </p:nvGrpSpPr>
          <p:grpSpPr bwMode="auto">
            <a:xfrm>
              <a:off x="3932" y="1159"/>
              <a:ext cx="926" cy="1097"/>
              <a:chOff x="3932" y="1159"/>
              <a:chExt cx="926" cy="1097"/>
            </a:xfrm>
          </p:grpSpPr>
          <p:sp>
            <p:nvSpPr>
              <p:cNvPr id="6210" name="Freeform 135"/>
              <p:cNvSpPr>
                <a:spLocks/>
              </p:cNvSpPr>
              <p:nvPr/>
            </p:nvSpPr>
            <p:spPr bwMode="auto">
              <a:xfrm flipV="1">
                <a:off x="4148" y="1465"/>
                <a:ext cx="482" cy="791"/>
              </a:xfrm>
              <a:custGeom>
                <a:avLst/>
                <a:gdLst>
                  <a:gd name="T0" fmla="*/ 0 w 961"/>
                  <a:gd name="T1" fmla="*/ 0 h 1652"/>
                  <a:gd name="T2" fmla="*/ 481 w 961"/>
                  <a:gd name="T3" fmla="*/ 147 h 1652"/>
                  <a:gd name="T4" fmla="*/ 481 w 961"/>
                  <a:gd name="T5" fmla="*/ 570 h 1652"/>
                  <a:gd name="T6" fmla="*/ 0 w 961"/>
                  <a:gd name="T7" fmla="*/ 791 h 1652"/>
                  <a:gd name="T8" fmla="*/ 0 w 961"/>
                  <a:gd name="T9" fmla="*/ 460 h 1652"/>
                  <a:gd name="T10" fmla="*/ 96 w 961"/>
                  <a:gd name="T11" fmla="*/ 386 h 1652"/>
                  <a:gd name="T12" fmla="*/ 0 w 961"/>
                  <a:gd name="T13" fmla="*/ 331 h 1652"/>
                  <a:gd name="T14" fmla="*/ 0 w 961"/>
                  <a:gd name="T15" fmla="*/ 0 h 16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652"/>
                  <a:gd name="T26" fmla="*/ 961 w 961"/>
                  <a:gd name="T27" fmla="*/ 1652 h 16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652">
                    <a:moveTo>
                      <a:pt x="0" y="0"/>
                    </a:moveTo>
                    <a:lnTo>
                      <a:pt x="960" y="307"/>
                    </a:lnTo>
                    <a:lnTo>
                      <a:pt x="960" y="1190"/>
                    </a:lnTo>
                    <a:lnTo>
                      <a:pt x="0" y="1651"/>
                    </a:lnTo>
                    <a:lnTo>
                      <a:pt x="0" y="960"/>
                    </a:lnTo>
                    <a:lnTo>
                      <a:pt x="192" y="806"/>
                    </a:lnTo>
                    <a:lnTo>
                      <a:pt x="0" y="691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6211" name="Line 136"/>
              <p:cNvSpPr>
                <a:spLocks noChangeShapeType="1"/>
              </p:cNvSpPr>
              <p:nvPr/>
            </p:nvSpPr>
            <p:spPr bwMode="auto">
              <a:xfrm flipV="1">
                <a:off x="3932" y="2049"/>
                <a:ext cx="22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6212" name="Line 137"/>
              <p:cNvSpPr>
                <a:spLocks noChangeShapeType="1"/>
              </p:cNvSpPr>
              <p:nvPr/>
            </p:nvSpPr>
            <p:spPr bwMode="auto">
              <a:xfrm flipV="1">
                <a:off x="3932" y="1634"/>
                <a:ext cx="20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6213" name="Line 138"/>
              <p:cNvSpPr>
                <a:spLocks noChangeShapeType="1"/>
              </p:cNvSpPr>
              <p:nvPr/>
            </p:nvSpPr>
            <p:spPr bwMode="auto">
              <a:xfrm flipV="1">
                <a:off x="4634" y="2004"/>
                <a:ext cx="2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6214" name="Line 139"/>
              <p:cNvSpPr>
                <a:spLocks noChangeShapeType="1"/>
              </p:cNvSpPr>
              <p:nvPr/>
            </p:nvSpPr>
            <p:spPr bwMode="auto">
              <a:xfrm flipV="1">
                <a:off x="4634" y="177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6215" name="Line 140"/>
              <p:cNvSpPr>
                <a:spLocks noChangeShapeType="1"/>
              </p:cNvSpPr>
              <p:nvPr/>
            </p:nvSpPr>
            <p:spPr bwMode="auto">
              <a:xfrm>
                <a:off x="4379" y="1159"/>
                <a:ext cx="0" cy="4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6204" name="Rectangle 141"/>
            <p:cNvSpPr>
              <a:spLocks noChangeArrowheads="1"/>
            </p:cNvSpPr>
            <p:nvPr/>
          </p:nvSpPr>
          <p:spPr bwMode="auto">
            <a:xfrm>
              <a:off x="4231" y="929"/>
              <a:ext cx="1341" cy="7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OpSelect</a:t>
              </a:r>
            </a:p>
            <a:p>
              <a:pPr defTabSz="585788"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 - Add, Sub, ...</a:t>
              </a:r>
            </a:p>
            <a:p>
              <a:pPr defTabSz="585788" eaLnBrk="0" hangingPunct="0">
                <a:buNone/>
              </a:pP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     - And, Or, Xor, Not, ...</a:t>
              </a:r>
            </a:p>
            <a:p>
              <a:pPr defTabSz="585788" eaLnBrk="0" hangingPunct="0">
                <a:buNone/>
              </a:pP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     - GT, LT, EQ, Zero, ...</a:t>
              </a:r>
            </a:p>
            <a:p>
              <a:pPr defTabSz="585788" eaLnBrk="0" hangingPunct="0">
                <a:buNone/>
              </a:pP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</a:p>
          </p:txBody>
        </p:sp>
        <p:sp>
          <p:nvSpPr>
            <p:cNvPr id="6205" name="Rectangle 142"/>
            <p:cNvSpPr>
              <a:spLocks noChangeArrowheads="1"/>
            </p:cNvSpPr>
            <p:nvPr/>
          </p:nvSpPr>
          <p:spPr bwMode="auto">
            <a:xfrm>
              <a:off x="4856" y="1677"/>
              <a:ext cx="443" cy="1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Result</a:t>
              </a:r>
            </a:p>
          </p:txBody>
        </p:sp>
        <p:sp>
          <p:nvSpPr>
            <p:cNvPr id="6206" name="Rectangle 143"/>
            <p:cNvSpPr>
              <a:spLocks noChangeArrowheads="1"/>
            </p:cNvSpPr>
            <p:nvPr/>
          </p:nvSpPr>
          <p:spPr bwMode="auto">
            <a:xfrm>
              <a:off x="4856" y="1893"/>
              <a:ext cx="483" cy="1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Comp?</a:t>
              </a:r>
            </a:p>
          </p:txBody>
        </p:sp>
        <p:sp>
          <p:nvSpPr>
            <p:cNvPr id="6207" name="Rectangle 144"/>
            <p:cNvSpPr>
              <a:spLocks noChangeArrowheads="1"/>
            </p:cNvSpPr>
            <p:nvPr/>
          </p:nvSpPr>
          <p:spPr bwMode="auto">
            <a:xfrm>
              <a:off x="3795" y="1536"/>
              <a:ext cx="171" cy="1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6208" name="Rectangle 145"/>
            <p:cNvSpPr>
              <a:spLocks noChangeArrowheads="1"/>
            </p:cNvSpPr>
            <p:nvPr/>
          </p:nvSpPr>
          <p:spPr bwMode="auto">
            <a:xfrm>
              <a:off x="3792" y="1968"/>
              <a:ext cx="171" cy="1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6209" name="Rectangle 146"/>
            <p:cNvSpPr>
              <a:spLocks noChangeArrowheads="1"/>
            </p:cNvSpPr>
            <p:nvPr/>
          </p:nvSpPr>
          <p:spPr bwMode="auto">
            <a:xfrm>
              <a:off x="4211" y="1731"/>
              <a:ext cx="401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800" b="0">
                  <a:solidFill>
                    <a:srgbClr val="56127A"/>
                  </a:solidFill>
                  <a:latin typeface="Verdana" pitchFamily="34" charset="0"/>
                </a:rPr>
                <a:t>ALU</a:t>
              </a:r>
            </a:p>
          </p:txBody>
        </p:sp>
      </p:grpSp>
      <p:grpSp>
        <p:nvGrpSpPr>
          <p:cNvPr id="9" name="Group 252"/>
          <p:cNvGrpSpPr>
            <a:grpSpLocks/>
          </p:cNvGrpSpPr>
          <p:nvPr/>
        </p:nvGrpSpPr>
        <p:grpSpPr bwMode="auto">
          <a:xfrm>
            <a:off x="2099480" y="1777148"/>
            <a:ext cx="1543050" cy="1479551"/>
            <a:chOff x="270" y="1296"/>
            <a:chExt cx="972" cy="932"/>
          </a:xfrm>
        </p:grpSpPr>
        <p:sp>
          <p:nvSpPr>
            <p:cNvPr id="6187" name="Line 101"/>
            <p:cNvSpPr>
              <a:spLocks noChangeShapeType="1"/>
            </p:cNvSpPr>
            <p:nvPr/>
          </p:nvSpPr>
          <p:spPr bwMode="auto">
            <a:xfrm>
              <a:off x="1003" y="185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88" name="Freeform 102"/>
            <p:cNvSpPr>
              <a:spLocks/>
            </p:cNvSpPr>
            <p:nvPr/>
          </p:nvSpPr>
          <p:spPr bwMode="auto">
            <a:xfrm>
              <a:off x="861" y="1385"/>
              <a:ext cx="1" cy="260"/>
            </a:xfrm>
            <a:custGeom>
              <a:avLst/>
              <a:gdLst>
                <a:gd name="T0" fmla="*/ 0 w 1"/>
                <a:gd name="T1" fmla="*/ 0 h 385"/>
                <a:gd name="T2" fmla="*/ 0 w 1"/>
                <a:gd name="T3" fmla="*/ 0 h 385"/>
                <a:gd name="T4" fmla="*/ 0 w 1"/>
                <a:gd name="T5" fmla="*/ 259 h 385"/>
                <a:gd name="T6" fmla="*/ 0 60000 65536"/>
                <a:gd name="T7" fmla="*/ 0 60000 65536"/>
                <a:gd name="T8" fmla="*/ 0 60000 65536"/>
                <a:gd name="T9" fmla="*/ 0 w 1"/>
                <a:gd name="T10" fmla="*/ 0 h 385"/>
                <a:gd name="T11" fmla="*/ 1 w 1"/>
                <a:gd name="T12" fmla="*/ 385 h 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85">
                  <a:moveTo>
                    <a:pt x="0" y="0"/>
                  </a:moveTo>
                  <a:lnTo>
                    <a:pt x="0" y="0"/>
                  </a:lnTo>
                  <a:lnTo>
                    <a:pt x="0" y="38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89" name="Rectangle 103"/>
            <p:cNvSpPr>
              <a:spLocks noChangeArrowheads="1"/>
            </p:cNvSpPr>
            <p:nvPr/>
          </p:nvSpPr>
          <p:spPr bwMode="auto">
            <a:xfrm>
              <a:off x="601" y="1296"/>
              <a:ext cx="292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Sel</a:t>
              </a:r>
            </a:p>
          </p:txBody>
        </p:sp>
        <p:sp>
          <p:nvSpPr>
            <p:cNvPr id="6190" name="Rectangle 104"/>
            <p:cNvSpPr>
              <a:spLocks noChangeArrowheads="1"/>
            </p:cNvSpPr>
            <p:nvPr/>
          </p:nvSpPr>
          <p:spPr bwMode="auto">
            <a:xfrm>
              <a:off x="1038" y="1673"/>
              <a:ext cx="204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</a:p>
          </p:txBody>
        </p:sp>
        <p:sp>
          <p:nvSpPr>
            <p:cNvPr id="6191" name="Line 105"/>
            <p:cNvSpPr>
              <a:spLocks noChangeShapeType="1"/>
            </p:cNvSpPr>
            <p:nvPr/>
          </p:nvSpPr>
          <p:spPr bwMode="auto">
            <a:xfrm>
              <a:off x="458" y="1677"/>
              <a:ext cx="2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92" name="Rectangle 106"/>
            <p:cNvSpPr>
              <a:spLocks noChangeArrowheads="1"/>
            </p:cNvSpPr>
            <p:nvPr/>
          </p:nvSpPr>
          <p:spPr bwMode="auto">
            <a:xfrm>
              <a:off x="270" y="1529"/>
              <a:ext cx="322" cy="6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  <a:r>
                <a:rPr lang="en-US" sz="1400" b="0" baseline="-25000">
                  <a:solidFill>
                    <a:srgbClr val="56127A"/>
                  </a:solidFill>
                  <a:latin typeface="Verdana" pitchFamily="34" charset="0"/>
                </a:rPr>
                <a:t>0</a:t>
              </a:r>
            </a:p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  <a:r>
                <a:rPr lang="en-US" sz="1400" b="0" baseline="-25000">
                  <a:solidFill>
                    <a:srgbClr val="56127A"/>
                  </a:solidFill>
                  <a:latin typeface="Verdana" pitchFamily="34" charset="0"/>
                </a:rPr>
                <a:t>1</a:t>
              </a:r>
            </a:p>
            <a:p>
              <a:pPr eaLnBrk="0" hangingPunct="0">
                <a:buNone/>
              </a:pPr>
              <a:endParaRPr lang="en-US" sz="1400" b="0" baseline="-2500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endParaRPr lang="en-US" sz="1400" b="0" baseline="-2500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  <a:r>
                <a:rPr lang="en-US" sz="1400" b="0" baseline="-25000">
                  <a:solidFill>
                    <a:srgbClr val="56127A"/>
                  </a:solidFill>
                  <a:latin typeface="Verdana" pitchFamily="34" charset="0"/>
                </a:rPr>
                <a:t>n-1</a:t>
              </a:r>
            </a:p>
          </p:txBody>
        </p:sp>
        <p:sp>
          <p:nvSpPr>
            <p:cNvPr id="6193" name="Line 107"/>
            <p:cNvSpPr>
              <a:spLocks noChangeShapeType="1"/>
            </p:cNvSpPr>
            <p:nvPr/>
          </p:nvSpPr>
          <p:spPr bwMode="auto">
            <a:xfrm>
              <a:off x="458" y="1774"/>
              <a:ext cx="2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94" name="Line 108"/>
            <p:cNvSpPr>
              <a:spLocks noChangeShapeType="1"/>
            </p:cNvSpPr>
            <p:nvPr/>
          </p:nvSpPr>
          <p:spPr bwMode="auto">
            <a:xfrm>
              <a:off x="458" y="2066"/>
              <a:ext cx="2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95" name="Rectangle 109"/>
            <p:cNvSpPr>
              <a:spLocks noChangeArrowheads="1"/>
            </p:cNvSpPr>
            <p:nvPr/>
          </p:nvSpPr>
          <p:spPr bwMode="auto">
            <a:xfrm>
              <a:off x="698" y="1781"/>
              <a:ext cx="348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 dirty="0">
                  <a:solidFill>
                    <a:srgbClr val="56127A"/>
                  </a:solidFill>
                  <a:latin typeface="Verdana" pitchFamily="34" charset="0"/>
                </a:rPr>
                <a:t>Mux</a:t>
              </a:r>
            </a:p>
          </p:txBody>
        </p:sp>
        <p:sp>
          <p:nvSpPr>
            <p:cNvPr id="6196" name="AutoShape 114"/>
            <p:cNvSpPr>
              <a:spLocks noChangeArrowheads="1"/>
            </p:cNvSpPr>
            <p:nvPr/>
          </p:nvSpPr>
          <p:spPr bwMode="auto">
            <a:xfrm rot="-5400000">
              <a:off x="592" y="1723"/>
              <a:ext cx="547" cy="285"/>
            </a:xfrm>
            <a:prstGeom prst="flowChartManualOperati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10" name="Group 229"/>
            <p:cNvGrpSpPr>
              <a:grpSpLocks/>
            </p:cNvGrpSpPr>
            <p:nvPr/>
          </p:nvGrpSpPr>
          <p:grpSpPr bwMode="auto">
            <a:xfrm>
              <a:off x="483" y="1675"/>
              <a:ext cx="177" cy="355"/>
              <a:chOff x="4287" y="1898"/>
              <a:chExt cx="251" cy="524"/>
            </a:xfrm>
          </p:grpSpPr>
          <p:sp>
            <p:nvSpPr>
              <p:cNvPr id="6200" name="Rectangle 230"/>
              <p:cNvSpPr>
                <a:spLocks noChangeArrowheads="1"/>
              </p:cNvSpPr>
              <p:nvPr/>
            </p:nvSpPr>
            <p:spPr bwMode="auto">
              <a:xfrm>
                <a:off x="4287" y="1898"/>
                <a:ext cx="246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201" name="Rectangle 231"/>
              <p:cNvSpPr>
                <a:spLocks noChangeArrowheads="1"/>
              </p:cNvSpPr>
              <p:nvPr/>
            </p:nvSpPr>
            <p:spPr bwMode="auto">
              <a:xfrm>
                <a:off x="4292" y="1985"/>
                <a:ext cx="246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202" name="Rectangle 232"/>
              <p:cNvSpPr>
                <a:spLocks noChangeArrowheads="1"/>
              </p:cNvSpPr>
              <p:nvPr/>
            </p:nvSpPr>
            <p:spPr bwMode="auto">
              <a:xfrm>
                <a:off x="4293" y="2081"/>
                <a:ext cx="222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</p:grpSp>
        <p:sp>
          <p:nvSpPr>
            <p:cNvPr id="6198" name="Freeform 248"/>
            <p:cNvSpPr>
              <a:spLocks/>
            </p:cNvSpPr>
            <p:nvPr/>
          </p:nvSpPr>
          <p:spPr bwMode="auto">
            <a:xfrm>
              <a:off x="821" y="1488"/>
              <a:ext cx="72" cy="68"/>
            </a:xfrm>
            <a:custGeom>
              <a:avLst/>
              <a:gdLst>
                <a:gd name="T0" fmla="*/ 72 w 72"/>
                <a:gd name="T1" fmla="*/ 0 h 68"/>
                <a:gd name="T2" fmla="*/ 0 w 72"/>
                <a:gd name="T3" fmla="*/ 68 h 68"/>
                <a:gd name="T4" fmla="*/ 0 60000 65536"/>
                <a:gd name="T5" fmla="*/ 0 60000 65536"/>
                <a:gd name="T6" fmla="*/ 0 w 72"/>
                <a:gd name="T7" fmla="*/ 0 h 68"/>
                <a:gd name="T8" fmla="*/ 72 w 72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" h="68">
                  <a:moveTo>
                    <a:pt x="72" y="0"/>
                  </a:moveTo>
                  <a:lnTo>
                    <a:pt x="0" y="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99" name="Rectangle 249"/>
            <p:cNvSpPr>
              <a:spLocks noChangeArrowheads="1"/>
            </p:cNvSpPr>
            <p:nvPr/>
          </p:nvSpPr>
          <p:spPr bwMode="auto">
            <a:xfrm>
              <a:off x="843" y="1444"/>
              <a:ext cx="312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000" b="0">
                  <a:solidFill>
                    <a:srgbClr val="56127A"/>
                  </a:solidFill>
                  <a:latin typeface="Verdana" pitchFamily="34" charset="0"/>
                </a:rPr>
                <a:t>lg(n)</a:t>
              </a:r>
            </a:p>
          </p:txBody>
        </p:sp>
      </p:grpSp>
      <p:grpSp>
        <p:nvGrpSpPr>
          <p:cNvPr id="11" name="Group 275"/>
          <p:cNvGrpSpPr>
            <a:grpSpLocks/>
          </p:cNvGrpSpPr>
          <p:nvPr/>
        </p:nvGrpSpPr>
        <p:grpSpPr bwMode="auto">
          <a:xfrm>
            <a:off x="5535873" y="1817781"/>
            <a:ext cx="1724025" cy="1428749"/>
            <a:chOff x="1656" y="1317"/>
            <a:chExt cx="1086" cy="900"/>
          </a:xfrm>
        </p:grpSpPr>
        <p:sp>
          <p:nvSpPr>
            <p:cNvPr id="6171" name="Rectangle 247"/>
            <p:cNvSpPr>
              <a:spLocks noChangeArrowheads="1"/>
            </p:cNvSpPr>
            <p:nvPr/>
          </p:nvSpPr>
          <p:spPr bwMode="auto">
            <a:xfrm>
              <a:off x="1796" y="1317"/>
              <a:ext cx="292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Sel</a:t>
              </a:r>
            </a:p>
          </p:txBody>
        </p:sp>
        <p:sp>
          <p:nvSpPr>
            <p:cNvPr id="6172" name="AutoShape 245"/>
            <p:cNvSpPr>
              <a:spLocks noChangeArrowheads="1"/>
            </p:cNvSpPr>
            <p:nvPr/>
          </p:nvSpPr>
          <p:spPr bwMode="auto">
            <a:xfrm rot="5400000" flipH="1">
              <a:off x="1720" y="1775"/>
              <a:ext cx="665" cy="190"/>
            </a:xfrm>
            <a:prstGeom prst="flowChartManualOperati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73" name="Rectangle 244"/>
            <p:cNvSpPr>
              <a:spLocks noChangeArrowheads="1"/>
            </p:cNvSpPr>
            <p:nvPr/>
          </p:nvSpPr>
          <p:spPr bwMode="auto">
            <a:xfrm flipH="1">
              <a:off x="2404" y="1521"/>
              <a:ext cx="338" cy="6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  <a:r>
                <a:rPr lang="en-US" sz="1200" b="0" baseline="-25000">
                  <a:solidFill>
                    <a:srgbClr val="56127A"/>
                  </a:solidFill>
                  <a:latin typeface="Verdana" pitchFamily="34" charset="0"/>
                </a:rPr>
                <a:t>0</a:t>
              </a:r>
            </a:p>
            <a:p>
              <a:pPr eaLnBrk="0" hangingPunct="0">
                <a:buNone/>
              </a:pP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  <a:r>
                <a:rPr lang="en-US" sz="1200" b="0" baseline="-25000">
                  <a:solidFill>
                    <a:srgbClr val="56127A"/>
                  </a:solidFill>
                  <a:latin typeface="Verdana" pitchFamily="34" charset="0"/>
                </a:rPr>
                <a:t>1</a:t>
              </a:r>
            </a:p>
            <a:p>
              <a:pPr eaLnBrk="0" hangingPunct="0">
                <a:buNone/>
              </a:pPr>
              <a:endParaRPr lang="en-US" sz="1200" b="0" baseline="-2500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endParaRPr lang="en-US" sz="1200" b="0" baseline="-2500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endParaRPr lang="en-US" sz="1200" b="0" baseline="-2500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  <a:r>
                <a:rPr lang="en-US" sz="1200" b="0" baseline="-25000">
                  <a:solidFill>
                    <a:srgbClr val="56127A"/>
                  </a:solidFill>
                  <a:latin typeface="Verdana" pitchFamily="34" charset="0"/>
                </a:rPr>
                <a:t>n-1</a:t>
              </a:r>
            </a:p>
          </p:txBody>
        </p:sp>
        <p:sp>
          <p:nvSpPr>
            <p:cNvPr id="6174" name="Line 234"/>
            <p:cNvSpPr>
              <a:spLocks noChangeShapeType="1"/>
            </p:cNvSpPr>
            <p:nvPr/>
          </p:nvSpPr>
          <p:spPr bwMode="auto">
            <a:xfrm flipH="1">
              <a:off x="1698" y="1864"/>
              <a:ext cx="24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75" name="Rectangle 235"/>
            <p:cNvSpPr>
              <a:spLocks noChangeArrowheads="1"/>
            </p:cNvSpPr>
            <p:nvPr/>
          </p:nvSpPr>
          <p:spPr bwMode="auto">
            <a:xfrm flipH="1">
              <a:off x="1656" y="1695"/>
              <a:ext cx="193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6176" name="Line 236"/>
            <p:cNvSpPr>
              <a:spLocks noChangeShapeType="1"/>
            </p:cNvSpPr>
            <p:nvPr/>
          </p:nvSpPr>
          <p:spPr bwMode="auto">
            <a:xfrm flipH="1">
              <a:off x="2146" y="1607"/>
              <a:ext cx="2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77" name="Line 237"/>
            <p:cNvSpPr>
              <a:spLocks noChangeShapeType="1"/>
            </p:cNvSpPr>
            <p:nvPr/>
          </p:nvSpPr>
          <p:spPr bwMode="auto">
            <a:xfrm flipH="1">
              <a:off x="2146" y="1721"/>
              <a:ext cx="2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78" name="Line 238"/>
            <p:cNvSpPr>
              <a:spLocks noChangeShapeType="1"/>
            </p:cNvSpPr>
            <p:nvPr/>
          </p:nvSpPr>
          <p:spPr bwMode="auto">
            <a:xfrm flipH="1">
              <a:off x="2146" y="2106"/>
              <a:ext cx="2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79" name="Rectangle 239"/>
            <p:cNvSpPr>
              <a:spLocks noChangeArrowheads="1"/>
            </p:cNvSpPr>
            <p:nvPr/>
          </p:nvSpPr>
          <p:spPr bwMode="auto">
            <a:xfrm rot="16200000" flipH="1">
              <a:off x="1751" y="1718"/>
              <a:ext cx="649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Demux</a:t>
              </a:r>
            </a:p>
          </p:txBody>
        </p:sp>
        <p:grpSp>
          <p:nvGrpSpPr>
            <p:cNvPr id="12" name="Group 240"/>
            <p:cNvGrpSpPr>
              <a:grpSpLocks/>
            </p:cNvGrpSpPr>
            <p:nvPr/>
          </p:nvGrpSpPr>
          <p:grpSpPr bwMode="auto">
            <a:xfrm>
              <a:off x="2248" y="1628"/>
              <a:ext cx="177" cy="355"/>
              <a:chOff x="4287" y="1898"/>
              <a:chExt cx="251" cy="524"/>
            </a:xfrm>
          </p:grpSpPr>
          <p:sp>
            <p:nvSpPr>
              <p:cNvPr id="6184" name="Rectangle 241"/>
              <p:cNvSpPr>
                <a:spLocks noChangeArrowheads="1"/>
              </p:cNvSpPr>
              <p:nvPr/>
            </p:nvSpPr>
            <p:spPr bwMode="auto">
              <a:xfrm>
                <a:off x="4287" y="1898"/>
                <a:ext cx="246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185" name="Rectangle 242"/>
              <p:cNvSpPr>
                <a:spLocks noChangeArrowheads="1"/>
              </p:cNvSpPr>
              <p:nvPr/>
            </p:nvSpPr>
            <p:spPr bwMode="auto">
              <a:xfrm>
                <a:off x="4292" y="1985"/>
                <a:ext cx="246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186" name="Rectangle 243"/>
              <p:cNvSpPr>
                <a:spLocks noChangeArrowheads="1"/>
              </p:cNvSpPr>
              <p:nvPr/>
            </p:nvSpPr>
            <p:spPr bwMode="auto">
              <a:xfrm>
                <a:off x="4293" y="2081"/>
                <a:ext cx="222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</p:grpSp>
        <p:sp>
          <p:nvSpPr>
            <p:cNvPr id="6181" name="Freeform 246"/>
            <p:cNvSpPr>
              <a:spLocks/>
            </p:cNvSpPr>
            <p:nvPr/>
          </p:nvSpPr>
          <p:spPr bwMode="auto">
            <a:xfrm>
              <a:off x="2063" y="1379"/>
              <a:ext cx="83" cy="226"/>
            </a:xfrm>
            <a:custGeom>
              <a:avLst/>
              <a:gdLst>
                <a:gd name="T0" fmla="*/ 0 w 1"/>
                <a:gd name="T1" fmla="*/ 0 h 385"/>
                <a:gd name="T2" fmla="*/ 0 w 1"/>
                <a:gd name="T3" fmla="*/ 0 h 385"/>
                <a:gd name="T4" fmla="*/ 0 w 1"/>
                <a:gd name="T5" fmla="*/ 225 h 385"/>
                <a:gd name="T6" fmla="*/ 0 60000 65536"/>
                <a:gd name="T7" fmla="*/ 0 60000 65536"/>
                <a:gd name="T8" fmla="*/ 0 60000 65536"/>
                <a:gd name="T9" fmla="*/ 0 w 1"/>
                <a:gd name="T10" fmla="*/ 0 h 385"/>
                <a:gd name="T11" fmla="*/ 1 w 1"/>
                <a:gd name="T12" fmla="*/ 385 h 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85">
                  <a:moveTo>
                    <a:pt x="0" y="0"/>
                  </a:moveTo>
                  <a:lnTo>
                    <a:pt x="0" y="0"/>
                  </a:lnTo>
                  <a:lnTo>
                    <a:pt x="0" y="38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82" name="Freeform 250"/>
            <p:cNvSpPr>
              <a:spLocks/>
            </p:cNvSpPr>
            <p:nvPr/>
          </p:nvSpPr>
          <p:spPr bwMode="auto">
            <a:xfrm>
              <a:off x="2027" y="1446"/>
              <a:ext cx="72" cy="68"/>
            </a:xfrm>
            <a:custGeom>
              <a:avLst/>
              <a:gdLst>
                <a:gd name="T0" fmla="*/ 72 w 72"/>
                <a:gd name="T1" fmla="*/ 0 h 68"/>
                <a:gd name="T2" fmla="*/ 0 w 72"/>
                <a:gd name="T3" fmla="*/ 68 h 68"/>
                <a:gd name="T4" fmla="*/ 0 60000 65536"/>
                <a:gd name="T5" fmla="*/ 0 60000 65536"/>
                <a:gd name="T6" fmla="*/ 0 w 72"/>
                <a:gd name="T7" fmla="*/ 0 h 68"/>
                <a:gd name="T8" fmla="*/ 72 w 72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" h="68">
                  <a:moveTo>
                    <a:pt x="72" y="0"/>
                  </a:moveTo>
                  <a:lnTo>
                    <a:pt x="0" y="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83" name="Rectangle 251"/>
            <p:cNvSpPr>
              <a:spLocks noChangeArrowheads="1"/>
            </p:cNvSpPr>
            <p:nvPr/>
          </p:nvSpPr>
          <p:spPr bwMode="auto">
            <a:xfrm>
              <a:off x="2063" y="1386"/>
              <a:ext cx="312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000" b="0">
                  <a:solidFill>
                    <a:srgbClr val="56127A"/>
                  </a:solidFill>
                  <a:latin typeface="Verdana" pitchFamily="34" charset="0"/>
                </a:rPr>
                <a:t>lg(n)</a:t>
              </a:r>
            </a:p>
          </p:txBody>
        </p:sp>
      </p:grpSp>
      <p:grpSp>
        <p:nvGrpSpPr>
          <p:cNvPr id="13" name="Group 261"/>
          <p:cNvGrpSpPr>
            <a:grpSpLocks/>
          </p:cNvGrpSpPr>
          <p:nvPr/>
        </p:nvGrpSpPr>
        <p:grpSpPr bwMode="auto">
          <a:xfrm>
            <a:off x="2161349" y="3987856"/>
            <a:ext cx="1841500" cy="1125538"/>
            <a:chOff x="2737" y="1489"/>
            <a:chExt cx="1160" cy="709"/>
          </a:xfrm>
        </p:grpSpPr>
        <p:sp>
          <p:nvSpPr>
            <p:cNvPr id="6157" name="Line 116"/>
            <p:cNvSpPr>
              <a:spLocks noChangeShapeType="1"/>
            </p:cNvSpPr>
            <p:nvPr/>
          </p:nvSpPr>
          <p:spPr bwMode="auto">
            <a:xfrm flipH="1">
              <a:off x="2834" y="1845"/>
              <a:ext cx="24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58" name="Rectangle 119"/>
            <p:cNvSpPr>
              <a:spLocks noChangeArrowheads="1"/>
            </p:cNvSpPr>
            <p:nvPr/>
          </p:nvSpPr>
          <p:spPr bwMode="auto">
            <a:xfrm flipH="1">
              <a:off x="2737" y="1676"/>
              <a:ext cx="193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6159" name="Line 120"/>
            <p:cNvSpPr>
              <a:spLocks noChangeShapeType="1"/>
            </p:cNvSpPr>
            <p:nvPr/>
          </p:nvSpPr>
          <p:spPr bwMode="auto">
            <a:xfrm flipH="1">
              <a:off x="3282" y="1588"/>
              <a:ext cx="2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60" name="Line 121"/>
            <p:cNvSpPr>
              <a:spLocks noChangeShapeType="1"/>
            </p:cNvSpPr>
            <p:nvPr/>
          </p:nvSpPr>
          <p:spPr bwMode="auto">
            <a:xfrm flipH="1">
              <a:off x="3282" y="1702"/>
              <a:ext cx="2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61" name="Line 122"/>
            <p:cNvSpPr>
              <a:spLocks noChangeShapeType="1"/>
            </p:cNvSpPr>
            <p:nvPr/>
          </p:nvSpPr>
          <p:spPr bwMode="auto">
            <a:xfrm flipH="1">
              <a:off x="3282" y="2087"/>
              <a:ext cx="2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62" name="Rectangle 123"/>
            <p:cNvSpPr>
              <a:spLocks noChangeArrowheads="1"/>
            </p:cNvSpPr>
            <p:nvPr/>
          </p:nvSpPr>
          <p:spPr bwMode="auto">
            <a:xfrm rot="16200000" flipH="1">
              <a:off x="2887" y="1724"/>
              <a:ext cx="649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Decoder</a:t>
              </a:r>
            </a:p>
          </p:txBody>
        </p:sp>
        <p:grpSp>
          <p:nvGrpSpPr>
            <p:cNvPr id="14" name="Group 124"/>
            <p:cNvGrpSpPr>
              <a:grpSpLocks/>
            </p:cNvGrpSpPr>
            <p:nvPr/>
          </p:nvGrpSpPr>
          <p:grpSpPr bwMode="auto">
            <a:xfrm>
              <a:off x="3384" y="1609"/>
              <a:ext cx="177" cy="355"/>
              <a:chOff x="4287" y="1898"/>
              <a:chExt cx="251" cy="524"/>
            </a:xfrm>
          </p:grpSpPr>
          <p:sp>
            <p:nvSpPr>
              <p:cNvPr id="6168" name="Rectangle 125"/>
              <p:cNvSpPr>
                <a:spLocks noChangeArrowheads="1"/>
              </p:cNvSpPr>
              <p:nvPr/>
            </p:nvSpPr>
            <p:spPr bwMode="auto">
              <a:xfrm>
                <a:off x="4287" y="1898"/>
                <a:ext cx="246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169" name="Rectangle 126"/>
              <p:cNvSpPr>
                <a:spLocks noChangeArrowheads="1"/>
              </p:cNvSpPr>
              <p:nvPr/>
            </p:nvSpPr>
            <p:spPr bwMode="auto">
              <a:xfrm>
                <a:off x="4292" y="1985"/>
                <a:ext cx="246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170" name="Rectangle 127"/>
              <p:cNvSpPr>
                <a:spLocks noChangeArrowheads="1"/>
              </p:cNvSpPr>
              <p:nvPr/>
            </p:nvSpPr>
            <p:spPr bwMode="auto">
              <a:xfrm>
                <a:off x="4293" y="2081"/>
                <a:ext cx="222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</p:grpSp>
        <p:sp>
          <p:nvSpPr>
            <p:cNvPr id="6164" name="Rectangle 128"/>
            <p:cNvSpPr>
              <a:spLocks noChangeArrowheads="1"/>
            </p:cNvSpPr>
            <p:nvPr/>
          </p:nvSpPr>
          <p:spPr bwMode="auto">
            <a:xfrm flipH="1">
              <a:off x="3539" y="1502"/>
              <a:ext cx="358" cy="6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200" b="0" dirty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  <a:r>
                <a:rPr lang="en-US" sz="1200" b="0" baseline="-25000" dirty="0">
                  <a:solidFill>
                    <a:srgbClr val="56127A"/>
                  </a:solidFill>
                  <a:latin typeface="Verdana" pitchFamily="34" charset="0"/>
                </a:rPr>
                <a:t>0</a:t>
              </a:r>
            </a:p>
            <a:p>
              <a:pPr eaLnBrk="0" hangingPunct="0">
                <a:buNone/>
              </a:pPr>
              <a:r>
                <a:rPr lang="en-US" sz="1200" b="0" dirty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  <a:r>
                <a:rPr lang="en-US" sz="1200" b="0" baseline="-25000" dirty="0">
                  <a:solidFill>
                    <a:srgbClr val="56127A"/>
                  </a:solidFill>
                  <a:latin typeface="Verdana" pitchFamily="34" charset="0"/>
                </a:rPr>
                <a:t>1</a:t>
              </a:r>
            </a:p>
            <a:p>
              <a:pPr eaLnBrk="0" hangingPunct="0">
                <a:buNone/>
              </a:pPr>
              <a:endParaRPr lang="en-US" sz="1200" b="0" baseline="-25000" dirty="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endParaRPr lang="en-US" sz="1200" b="0" baseline="-25000" dirty="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endParaRPr lang="en-US" sz="1200" b="0" baseline="-25000" dirty="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r>
                <a:rPr lang="en-US" sz="1200" b="0" dirty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  <a:r>
                <a:rPr lang="en-US" sz="1200" b="0" baseline="-25000" dirty="0">
                  <a:solidFill>
                    <a:srgbClr val="56127A"/>
                  </a:solidFill>
                  <a:latin typeface="Verdana" pitchFamily="34" charset="0"/>
                </a:rPr>
                <a:t>n-1</a:t>
              </a:r>
            </a:p>
          </p:txBody>
        </p:sp>
        <p:sp>
          <p:nvSpPr>
            <p:cNvPr id="6165" name="AutoShape 129"/>
            <p:cNvSpPr>
              <a:spLocks noChangeArrowheads="1"/>
            </p:cNvSpPr>
            <p:nvPr/>
          </p:nvSpPr>
          <p:spPr bwMode="auto">
            <a:xfrm rot="5400000" flipH="1">
              <a:off x="2856" y="1756"/>
              <a:ext cx="665" cy="190"/>
            </a:xfrm>
            <a:prstGeom prst="flowChartManualOperati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66" name="Freeform 253"/>
            <p:cNvSpPr>
              <a:spLocks/>
            </p:cNvSpPr>
            <p:nvPr/>
          </p:nvSpPr>
          <p:spPr bwMode="auto">
            <a:xfrm>
              <a:off x="2911" y="1820"/>
              <a:ext cx="72" cy="68"/>
            </a:xfrm>
            <a:custGeom>
              <a:avLst/>
              <a:gdLst>
                <a:gd name="T0" fmla="*/ 72 w 72"/>
                <a:gd name="T1" fmla="*/ 0 h 68"/>
                <a:gd name="T2" fmla="*/ 0 w 72"/>
                <a:gd name="T3" fmla="*/ 68 h 68"/>
                <a:gd name="T4" fmla="*/ 0 60000 65536"/>
                <a:gd name="T5" fmla="*/ 0 60000 65536"/>
                <a:gd name="T6" fmla="*/ 0 w 72"/>
                <a:gd name="T7" fmla="*/ 0 h 68"/>
                <a:gd name="T8" fmla="*/ 72 w 72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" h="68">
                  <a:moveTo>
                    <a:pt x="72" y="0"/>
                  </a:moveTo>
                  <a:lnTo>
                    <a:pt x="0" y="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67" name="Rectangle 254"/>
            <p:cNvSpPr>
              <a:spLocks noChangeArrowheads="1"/>
            </p:cNvSpPr>
            <p:nvPr/>
          </p:nvSpPr>
          <p:spPr bwMode="auto">
            <a:xfrm>
              <a:off x="2806" y="1845"/>
              <a:ext cx="312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000" b="0">
                  <a:solidFill>
                    <a:srgbClr val="56127A"/>
                  </a:solidFill>
                  <a:latin typeface="Verdana" pitchFamily="34" charset="0"/>
                </a:rPr>
                <a:t>lg(n)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931003" y="5884887"/>
            <a:ext cx="562216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Such circuits have no cycles (feedback) or state elements</a:t>
            </a:r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1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305" y="353894"/>
            <a:ext cx="8232443" cy="1143000"/>
          </a:xfrm>
          <a:noFill/>
          <a:ln/>
        </p:spPr>
        <p:txBody>
          <a:bodyPr/>
          <a:lstStyle/>
          <a:p>
            <a:r>
              <a:rPr lang="en-US" sz="4000" dirty="0"/>
              <a:t>A simple synchronous state element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90963" y="2377497"/>
            <a:ext cx="812800" cy="812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157497" y="2579109"/>
            <a:ext cx="36228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/>
              <a:t>ff</a:t>
            </a:r>
          </a:p>
        </p:txBody>
      </p:sp>
      <p:sp>
        <p:nvSpPr>
          <p:cNvPr id="17413" name="Freeform 5"/>
          <p:cNvSpPr>
            <a:spLocks/>
          </p:cNvSpPr>
          <p:nvPr/>
        </p:nvSpPr>
        <p:spPr bwMode="auto">
          <a:xfrm>
            <a:off x="3903663" y="2821997"/>
            <a:ext cx="153987" cy="306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3357563" y="2974397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4729163" y="2745797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3357563" y="2593397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5144121" y="2494972"/>
            <a:ext cx="363883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 sz="1800"/>
              <a:t>Q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012124" y="2342572"/>
            <a:ext cx="360677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 sz="1800"/>
              <a:t>D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020139" y="2799772"/>
            <a:ext cx="344646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 sz="1800"/>
              <a:t>C</a:t>
            </a:r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2789238" y="4072947"/>
            <a:ext cx="3125787" cy="230187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40" y="144"/>
              </a:cxn>
              <a:cxn ang="0">
                <a:pos x="240" y="0"/>
              </a:cxn>
              <a:cxn ang="0">
                <a:pos x="528" y="0"/>
              </a:cxn>
              <a:cxn ang="0">
                <a:pos x="528" y="144"/>
              </a:cxn>
              <a:cxn ang="0">
                <a:pos x="816" y="144"/>
              </a:cxn>
              <a:cxn ang="0">
                <a:pos x="816" y="0"/>
              </a:cxn>
              <a:cxn ang="0">
                <a:pos x="1104" y="0"/>
              </a:cxn>
              <a:cxn ang="0">
                <a:pos x="1104" y="144"/>
              </a:cxn>
              <a:cxn ang="0">
                <a:pos x="1392" y="144"/>
              </a:cxn>
              <a:cxn ang="0">
                <a:pos x="1392" y="0"/>
              </a:cxn>
              <a:cxn ang="0">
                <a:pos x="1680" y="0"/>
              </a:cxn>
              <a:cxn ang="0">
                <a:pos x="1680" y="144"/>
              </a:cxn>
              <a:cxn ang="0">
                <a:pos x="1968" y="144"/>
              </a:cxn>
            </a:cxnLst>
            <a:rect l="0" t="0" r="r" b="b"/>
            <a:pathLst>
              <a:path w="1969" h="145">
                <a:moveTo>
                  <a:pt x="0" y="144"/>
                </a:moveTo>
                <a:lnTo>
                  <a:pt x="240" y="144"/>
                </a:lnTo>
                <a:lnTo>
                  <a:pt x="240" y="0"/>
                </a:lnTo>
                <a:lnTo>
                  <a:pt x="528" y="0"/>
                </a:lnTo>
                <a:lnTo>
                  <a:pt x="528" y="144"/>
                </a:lnTo>
                <a:lnTo>
                  <a:pt x="816" y="144"/>
                </a:lnTo>
                <a:lnTo>
                  <a:pt x="816" y="0"/>
                </a:lnTo>
                <a:lnTo>
                  <a:pt x="1104" y="0"/>
                </a:lnTo>
                <a:lnTo>
                  <a:pt x="1104" y="144"/>
                </a:lnTo>
                <a:lnTo>
                  <a:pt x="1392" y="144"/>
                </a:lnTo>
                <a:lnTo>
                  <a:pt x="1392" y="0"/>
                </a:lnTo>
                <a:lnTo>
                  <a:pt x="1680" y="0"/>
                </a:lnTo>
                <a:lnTo>
                  <a:pt x="1680" y="144"/>
                </a:lnTo>
                <a:lnTo>
                  <a:pt x="1968" y="14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7421" name="Freeform 13"/>
          <p:cNvSpPr>
            <a:spLocks/>
          </p:cNvSpPr>
          <p:nvPr/>
        </p:nvSpPr>
        <p:spPr bwMode="auto">
          <a:xfrm>
            <a:off x="2789238" y="4453947"/>
            <a:ext cx="3125787" cy="230187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96" y="144"/>
              </a:cxn>
              <a:cxn ang="0">
                <a:pos x="144" y="0"/>
              </a:cxn>
              <a:cxn ang="0">
                <a:pos x="576" y="0"/>
              </a:cxn>
              <a:cxn ang="0">
                <a:pos x="624" y="144"/>
              </a:cxn>
              <a:cxn ang="0">
                <a:pos x="816" y="144"/>
              </a:cxn>
              <a:cxn ang="0">
                <a:pos x="816" y="144"/>
              </a:cxn>
              <a:cxn ang="0">
                <a:pos x="1104" y="144"/>
              </a:cxn>
              <a:cxn ang="0">
                <a:pos x="1104" y="144"/>
              </a:cxn>
              <a:cxn ang="0">
                <a:pos x="1344" y="144"/>
              </a:cxn>
              <a:cxn ang="0">
                <a:pos x="1440" y="0"/>
              </a:cxn>
              <a:cxn ang="0">
                <a:pos x="1680" y="0"/>
              </a:cxn>
              <a:cxn ang="0">
                <a:pos x="1680" y="0"/>
              </a:cxn>
              <a:cxn ang="0">
                <a:pos x="1968" y="0"/>
              </a:cxn>
            </a:cxnLst>
            <a:rect l="0" t="0" r="r" b="b"/>
            <a:pathLst>
              <a:path w="1969" h="145">
                <a:moveTo>
                  <a:pt x="0" y="144"/>
                </a:moveTo>
                <a:lnTo>
                  <a:pt x="96" y="144"/>
                </a:lnTo>
                <a:lnTo>
                  <a:pt x="144" y="0"/>
                </a:lnTo>
                <a:lnTo>
                  <a:pt x="576" y="0"/>
                </a:lnTo>
                <a:lnTo>
                  <a:pt x="624" y="144"/>
                </a:lnTo>
                <a:lnTo>
                  <a:pt x="816" y="144"/>
                </a:lnTo>
                <a:lnTo>
                  <a:pt x="816" y="144"/>
                </a:lnTo>
                <a:lnTo>
                  <a:pt x="1104" y="144"/>
                </a:lnTo>
                <a:lnTo>
                  <a:pt x="1104" y="144"/>
                </a:lnTo>
                <a:lnTo>
                  <a:pt x="1344" y="144"/>
                </a:lnTo>
                <a:lnTo>
                  <a:pt x="1440" y="0"/>
                </a:lnTo>
                <a:lnTo>
                  <a:pt x="1680" y="0"/>
                </a:lnTo>
                <a:lnTo>
                  <a:pt x="1680" y="0"/>
                </a:lnTo>
                <a:lnTo>
                  <a:pt x="196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7422" name="Freeform 14"/>
          <p:cNvSpPr>
            <a:spLocks/>
          </p:cNvSpPr>
          <p:nvPr/>
        </p:nvSpPr>
        <p:spPr bwMode="auto">
          <a:xfrm>
            <a:off x="2789238" y="4834947"/>
            <a:ext cx="3201987" cy="230187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40" y="144"/>
              </a:cxn>
              <a:cxn ang="0">
                <a:pos x="288" y="0"/>
              </a:cxn>
              <a:cxn ang="0">
                <a:pos x="528" y="0"/>
              </a:cxn>
              <a:cxn ang="0">
                <a:pos x="720" y="0"/>
              </a:cxn>
              <a:cxn ang="0">
                <a:pos x="816" y="0"/>
              </a:cxn>
              <a:cxn ang="0">
                <a:pos x="864" y="144"/>
              </a:cxn>
              <a:cxn ang="0">
                <a:pos x="1104" y="144"/>
              </a:cxn>
              <a:cxn ang="0">
                <a:pos x="1104" y="144"/>
              </a:cxn>
              <a:cxn ang="0">
                <a:pos x="1392" y="144"/>
              </a:cxn>
              <a:cxn ang="0">
                <a:pos x="1440" y="48"/>
              </a:cxn>
              <a:cxn ang="0">
                <a:pos x="1824" y="48"/>
              </a:cxn>
              <a:cxn ang="0">
                <a:pos x="1920" y="144"/>
              </a:cxn>
              <a:cxn ang="0">
                <a:pos x="2016" y="144"/>
              </a:cxn>
            </a:cxnLst>
            <a:rect l="0" t="0" r="r" b="b"/>
            <a:pathLst>
              <a:path w="2017" h="145">
                <a:moveTo>
                  <a:pt x="0" y="144"/>
                </a:moveTo>
                <a:lnTo>
                  <a:pt x="240" y="144"/>
                </a:lnTo>
                <a:lnTo>
                  <a:pt x="288" y="0"/>
                </a:lnTo>
                <a:lnTo>
                  <a:pt x="528" y="0"/>
                </a:lnTo>
                <a:lnTo>
                  <a:pt x="720" y="0"/>
                </a:lnTo>
                <a:lnTo>
                  <a:pt x="816" y="0"/>
                </a:lnTo>
                <a:lnTo>
                  <a:pt x="864" y="144"/>
                </a:lnTo>
                <a:lnTo>
                  <a:pt x="1104" y="144"/>
                </a:lnTo>
                <a:lnTo>
                  <a:pt x="1104" y="144"/>
                </a:lnTo>
                <a:lnTo>
                  <a:pt x="1392" y="144"/>
                </a:lnTo>
                <a:lnTo>
                  <a:pt x="1440" y="48"/>
                </a:lnTo>
                <a:lnTo>
                  <a:pt x="1824" y="48"/>
                </a:lnTo>
                <a:lnTo>
                  <a:pt x="1920" y="144"/>
                </a:lnTo>
                <a:lnTo>
                  <a:pt x="2016" y="14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5684838" y="4834947"/>
            <a:ext cx="306387" cy="77787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48" y="0"/>
              </a:cxn>
              <a:cxn ang="0">
                <a:pos x="192" y="0"/>
              </a:cxn>
            </a:cxnLst>
            <a:rect l="0" t="0" r="r" b="b"/>
            <a:pathLst>
              <a:path w="193" h="49">
                <a:moveTo>
                  <a:pt x="0" y="48"/>
                </a:moveTo>
                <a:lnTo>
                  <a:pt x="48" y="0"/>
                </a:lnTo>
                <a:lnTo>
                  <a:pt x="19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2464514" y="4050722"/>
            <a:ext cx="344646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 sz="1800"/>
              <a:t>C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2456499" y="4431722"/>
            <a:ext cx="360677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 sz="1800"/>
              <a:t>D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2454896" y="4812722"/>
            <a:ext cx="363883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 sz="1800"/>
              <a:t>Q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2962899" y="5219122"/>
            <a:ext cx="5558190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 sz="1800" dirty="0" err="1"/>
              <a:t>Metastability</a:t>
            </a:r>
            <a:r>
              <a:rPr lang="en-US" sz="1800" dirty="0"/>
              <a:t> possible if data available too late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1732451" y="5791020"/>
            <a:ext cx="618118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buNone/>
            </a:pPr>
            <a:r>
              <a:rPr lang="en-US" i="1" dirty="0"/>
              <a:t>Data is sampled at the rising edge of the clock</a:t>
            </a: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3148013" y="3747509"/>
            <a:ext cx="0" cy="15811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4060825" y="3744334"/>
            <a:ext cx="0" cy="15811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4960938" y="3796722"/>
            <a:ext cx="0" cy="15811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97541" y="1705970"/>
            <a:ext cx="38734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Edge-Triggered Flip-flop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3587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305" y="394837"/>
            <a:ext cx="8259739" cy="1143000"/>
          </a:xfrm>
          <a:noFill/>
          <a:ln/>
        </p:spPr>
        <p:txBody>
          <a:bodyPr/>
          <a:lstStyle/>
          <a:p>
            <a:r>
              <a:rPr lang="en-US" dirty="0"/>
              <a:t>Flip-flops with Write Enables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92163" y="1606460"/>
            <a:ext cx="2495551" cy="1609725"/>
            <a:chOff x="499" y="840"/>
            <a:chExt cx="1572" cy="1014"/>
          </a:xfrm>
        </p:grpSpPr>
        <p:sp>
          <p:nvSpPr>
            <p:cNvPr id="18435" name="Rectangle 3"/>
            <p:cNvSpPr>
              <a:spLocks noChangeArrowheads="1"/>
            </p:cNvSpPr>
            <p:nvPr/>
          </p:nvSpPr>
          <p:spPr bwMode="auto">
            <a:xfrm>
              <a:off x="1053" y="1342"/>
              <a:ext cx="512" cy="51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1221" y="1469"/>
              <a:ext cx="22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/>
                <a:t>ff</a:t>
              </a:r>
            </a:p>
          </p:txBody>
        </p:sp>
        <p:sp>
          <p:nvSpPr>
            <p:cNvPr id="18437" name="Freeform 5"/>
            <p:cNvSpPr>
              <a:spLocks/>
            </p:cNvSpPr>
            <p:nvPr/>
          </p:nvSpPr>
          <p:spPr bwMode="auto">
            <a:xfrm>
              <a:off x="1061" y="1622"/>
              <a:ext cx="97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96"/>
                </a:cxn>
                <a:cxn ang="0">
                  <a:pos x="0" y="192"/>
                </a:cxn>
              </a:cxnLst>
              <a:rect l="0" t="0" r="r" b="b"/>
              <a:pathLst>
                <a:path w="97" h="193">
                  <a:moveTo>
                    <a:pt x="0" y="0"/>
                  </a:moveTo>
                  <a:lnTo>
                    <a:pt x="96" y="96"/>
                  </a:lnTo>
                  <a:lnTo>
                    <a:pt x="0" y="19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717" y="1718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1581" y="1574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717" y="1478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42" y="1416"/>
              <a:ext cx="229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Q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99" y="1320"/>
              <a:ext cx="227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504" y="1608"/>
              <a:ext cx="217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C</a:t>
              </a:r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1309" y="1034"/>
              <a:ext cx="0" cy="30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151" y="840"/>
              <a:ext cx="31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EN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96851" y="4106864"/>
            <a:ext cx="4503738" cy="1616075"/>
            <a:chOff x="124" y="2587"/>
            <a:chExt cx="2837" cy="1018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124" y="2657"/>
              <a:ext cx="2837" cy="938"/>
              <a:chOff x="124" y="2657"/>
              <a:chExt cx="2837" cy="938"/>
            </a:xfrm>
          </p:grpSpPr>
          <p:sp>
            <p:nvSpPr>
              <p:cNvPr id="18447" name="Freeform 15"/>
              <p:cNvSpPr>
                <a:spLocks/>
              </p:cNvSpPr>
              <p:nvPr/>
            </p:nvSpPr>
            <p:spPr bwMode="auto">
              <a:xfrm>
                <a:off x="460" y="2670"/>
                <a:ext cx="2422" cy="150"/>
              </a:xfrm>
              <a:custGeom>
                <a:avLst/>
                <a:gdLst/>
                <a:ahLst/>
                <a:cxnLst>
                  <a:cxn ang="0">
                    <a:pos x="0" y="149"/>
                  </a:cxn>
                  <a:cxn ang="0">
                    <a:pos x="295" y="149"/>
                  </a:cxn>
                  <a:cxn ang="0">
                    <a:pos x="295" y="0"/>
                  </a:cxn>
                  <a:cxn ang="0">
                    <a:pos x="650" y="0"/>
                  </a:cxn>
                  <a:cxn ang="0">
                    <a:pos x="650" y="149"/>
                  </a:cxn>
                  <a:cxn ang="0">
                    <a:pos x="1004" y="149"/>
                  </a:cxn>
                  <a:cxn ang="0">
                    <a:pos x="1004" y="0"/>
                  </a:cxn>
                  <a:cxn ang="0">
                    <a:pos x="1358" y="0"/>
                  </a:cxn>
                  <a:cxn ang="0">
                    <a:pos x="1358" y="149"/>
                  </a:cxn>
                  <a:cxn ang="0">
                    <a:pos x="1712" y="149"/>
                  </a:cxn>
                  <a:cxn ang="0">
                    <a:pos x="1712" y="0"/>
                  </a:cxn>
                  <a:cxn ang="0">
                    <a:pos x="2067" y="0"/>
                  </a:cxn>
                  <a:cxn ang="0">
                    <a:pos x="2067" y="149"/>
                  </a:cxn>
                  <a:cxn ang="0">
                    <a:pos x="2421" y="149"/>
                  </a:cxn>
                </a:cxnLst>
                <a:rect l="0" t="0" r="r" b="b"/>
                <a:pathLst>
                  <a:path w="2422" h="150">
                    <a:moveTo>
                      <a:pt x="0" y="149"/>
                    </a:moveTo>
                    <a:lnTo>
                      <a:pt x="295" y="149"/>
                    </a:lnTo>
                    <a:lnTo>
                      <a:pt x="295" y="0"/>
                    </a:lnTo>
                    <a:lnTo>
                      <a:pt x="650" y="0"/>
                    </a:lnTo>
                    <a:lnTo>
                      <a:pt x="650" y="149"/>
                    </a:lnTo>
                    <a:lnTo>
                      <a:pt x="1004" y="149"/>
                    </a:lnTo>
                    <a:lnTo>
                      <a:pt x="1004" y="0"/>
                    </a:lnTo>
                    <a:lnTo>
                      <a:pt x="1358" y="0"/>
                    </a:lnTo>
                    <a:lnTo>
                      <a:pt x="1358" y="149"/>
                    </a:lnTo>
                    <a:lnTo>
                      <a:pt x="1712" y="149"/>
                    </a:lnTo>
                    <a:lnTo>
                      <a:pt x="1712" y="0"/>
                    </a:lnTo>
                    <a:lnTo>
                      <a:pt x="2067" y="0"/>
                    </a:lnTo>
                    <a:lnTo>
                      <a:pt x="2067" y="149"/>
                    </a:lnTo>
                    <a:lnTo>
                      <a:pt x="2421" y="149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18448" name="Rectangle 16"/>
              <p:cNvSpPr>
                <a:spLocks noChangeArrowheads="1"/>
              </p:cNvSpPr>
              <p:nvPr/>
            </p:nvSpPr>
            <p:spPr bwMode="auto">
              <a:xfrm>
                <a:off x="232" y="2657"/>
                <a:ext cx="217" cy="2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buNone/>
                </a:pPr>
                <a:r>
                  <a:rPr lang="en-US" sz="1800"/>
                  <a:t>C</a:t>
                </a:r>
              </a:p>
            </p:txBody>
          </p:sp>
          <p:sp>
            <p:nvSpPr>
              <p:cNvPr id="18449" name="Rectangle 17"/>
              <p:cNvSpPr>
                <a:spLocks noChangeArrowheads="1"/>
              </p:cNvSpPr>
              <p:nvPr/>
            </p:nvSpPr>
            <p:spPr bwMode="auto">
              <a:xfrm>
                <a:off x="218" y="3134"/>
                <a:ext cx="227" cy="2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buNone/>
                </a:pPr>
                <a:r>
                  <a:rPr lang="en-US" sz="1800"/>
                  <a:t>D</a:t>
                </a:r>
              </a:p>
            </p:txBody>
          </p:sp>
          <p:sp>
            <p:nvSpPr>
              <p:cNvPr id="18450" name="Rectangle 18"/>
              <p:cNvSpPr>
                <a:spLocks noChangeArrowheads="1"/>
              </p:cNvSpPr>
              <p:nvPr/>
            </p:nvSpPr>
            <p:spPr bwMode="auto">
              <a:xfrm>
                <a:off x="217" y="3381"/>
                <a:ext cx="229" cy="2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8451" name="Freeform 19"/>
              <p:cNvSpPr>
                <a:spLocks/>
              </p:cNvSpPr>
              <p:nvPr/>
            </p:nvSpPr>
            <p:spPr bwMode="auto">
              <a:xfrm>
                <a:off x="450" y="3387"/>
                <a:ext cx="2511" cy="157"/>
              </a:xfrm>
              <a:custGeom>
                <a:avLst/>
                <a:gdLst/>
                <a:ahLst/>
                <a:cxnLst>
                  <a:cxn ang="0">
                    <a:pos x="0" y="156"/>
                  </a:cxn>
                  <a:cxn ang="0">
                    <a:pos x="1053" y="156"/>
                  </a:cxn>
                  <a:cxn ang="0">
                    <a:pos x="1112" y="0"/>
                  </a:cxn>
                  <a:cxn ang="0">
                    <a:pos x="2510" y="0"/>
                  </a:cxn>
                </a:cxnLst>
                <a:rect l="0" t="0" r="r" b="b"/>
                <a:pathLst>
                  <a:path w="2511" h="157">
                    <a:moveTo>
                      <a:pt x="0" y="156"/>
                    </a:moveTo>
                    <a:lnTo>
                      <a:pt x="1053" y="156"/>
                    </a:lnTo>
                    <a:lnTo>
                      <a:pt x="1112" y="0"/>
                    </a:lnTo>
                    <a:lnTo>
                      <a:pt x="251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18452" name="Freeform 20"/>
              <p:cNvSpPr>
                <a:spLocks/>
              </p:cNvSpPr>
              <p:nvPr/>
            </p:nvSpPr>
            <p:spPr bwMode="auto">
              <a:xfrm>
                <a:off x="450" y="3140"/>
                <a:ext cx="2481" cy="149"/>
              </a:xfrm>
              <a:custGeom>
                <a:avLst/>
                <a:gdLst/>
                <a:ahLst/>
                <a:cxnLst>
                  <a:cxn ang="0">
                    <a:pos x="0" y="148"/>
                  </a:cxn>
                  <a:cxn ang="0">
                    <a:pos x="118" y="148"/>
                  </a:cxn>
                  <a:cxn ang="0">
                    <a:pos x="177" y="0"/>
                  </a:cxn>
                  <a:cxn ang="0">
                    <a:pos x="1476" y="0"/>
                  </a:cxn>
                  <a:cxn ang="0">
                    <a:pos x="1535" y="148"/>
                  </a:cxn>
                  <a:cxn ang="0">
                    <a:pos x="2480" y="148"/>
                  </a:cxn>
                </a:cxnLst>
                <a:rect l="0" t="0" r="r" b="b"/>
                <a:pathLst>
                  <a:path w="2481" h="149">
                    <a:moveTo>
                      <a:pt x="0" y="148"/>
                    </a:moveTo>
                    <a:lnTo>
                      <a:pt x="118" y="148"/>
                    </a:lnTo>
                    <a:lnTo>
                      <a:pt x="177" y="0"/>
                    </a:lnTo>
                    <a:lnTo>
                      <a:pt x="1476" y="0"/>
                    </a:lnTo>
                    <a:lnTo>
                      <a:pt x="1535" y="148"/>
                    </a:lnTo>
                    <a:lnTo>
                      <a:pt x="2480" y="1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18453" name="Freeform 21"/>
              <p:cNvSpPr>
                <a:spLocks/>
              </p:cNvSpPr>
              <p:nvPr/>
            </p:nvSpPr>
            <p:spPr bwMode="auto">
              <a:xfrm>
                <a:off x="509" y="2893"/>
                <a:ext cx="2363" cy="149"/>
              </a:xfrm>
              <a:custGeom>
                <a:avLst/>
                <a:gdLst/>
                <a:ahLst/>
                <a:cxnLst>
                  <a:cxn ang="0">
                    <a:pos x="0" y="148"/>
                  </a:cxn>
                  <a:cxn ang="0">
                    <a:pos x="768" y="148"/>
                  </a:cxn>
                  <a:cxn ang="0">
                    <a:pos x="827" y="0"/>
                  </a:cxn>
                  <a:cxn ang="0">
                    <a:pos x="1476" y="0"/>
                  </a:cxn>
                  <a:cxn ang="0">
                    <a:pos x="1535" y="148"/>
                  </a:cxn>
                  <a:cxn ang="0">
                    <a:pos x="2362" y="148"/>
                  </a:cxn>
                </a:cxnLst>
                <a:rect l="0" t="0" r="r" b="b"/>
                <a:pathLst>
                  <a:path w="2363" h="149">
                    <a:moveTo>
                      <a:pt x="0" y="148"/>
                    </a:moveTo>
                    <a:lnTo>
                      <a:pt x="768" y="148"/>
                    </a:lnTo>
                    <a:lnTo>
                      <a:pt x="827" y="0"/>
                    </a:lnTo>
                    <a:lnTo>
                      <a:pt x="1476" y="0"/>
                    </a:lnTo>
                    <a:lnTo>
                      <a:pt x="1535" y="148"/>
                    </a:lnTo>
                    <a:lnTo>
                      <a:pt x="2362" y="1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18454" name="Rectangle 22"/>
              <p:cNvSpPr>
                <a:spLocks noChangeArrowheads="1"/>
              </p:cNvSpPr>
              <p:nvPr/>
            </p:nvSpPr>
            <p:spPr bwMode="auto">
              <a:xfrm>
                <a:off x="124" y="2904"/>
                <a:ext cx="316" cy="2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buNone/>
                </a:pPr>
                <a:r>
                  <a:rPr lang="en-US" sz="1800"/>
                  <a:t>EN</a:t>
                </a:r>
              </a:p>
            </p:txBody>
          </p:sp>
        </p:grp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739" y="2609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>
              <a:off x="1448" y="2598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2157" y="2587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96562" y="3853901"/>
            <a:ext cx="3257880" cy="1825625"/>
            <a:chOff x="5496562" y="3853901"/>
            <a:chExt cx="3257880" cy="1825625"/>
          </a:xfrm>
        </p:grpSpPr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7137400" y="4866726"/>
              <a:ext cx="812800" cy="8128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7403935" y="5068338"/>
              <a:ext cx="36228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dirty="0"/>
                <a:t>ff</a:t>
              </a:r>
            </a:p>
          </p:txBody>
        </p:sp>
        <p:sp>
          <p:nvSpPr>
            <p:cNvPr id="18462" name="Freeform 30"/>
            <p:cNvSpPr>
              <a:spLocks/>
            </p:cNvSpPr>
            <p:nvPr/>
          </p:nvSpPr>
          <p:spPr bwMode="auto">
            <a:xfrm>
              <a:off x="7150100" y="5311226"/>
              <a:ext cx="153988" cy="3063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96"/>
                </a:cxn>
                <a:cxn ang="0">
                  <a:pos x="0" y="192"/>
                </a:cxn>
              </a:cxnLst>
              <a:rect l="0" t="0" r="r" b="b"/>
              <a:pathLst>
                <a:path w="97" h="193">
                  <a:moveTo>
                    <a:pt x="0" y="0"/>
                  </a:moveTo>
                  <a:lnTo>
                    <a:pt x="96" y="96"/>
                  </a:lnTo>
                  <a:lnTo>
                    <a:pt x="0" y="19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3" name="Line 31"/>
            <p:cNvSpPr>
              <a:spLocks noChangeShapeType="1"/>
            </p:cNvSpPr>
            <p:nvPr/>
          </p:nvSpPr>
          <p:spPr bwMode="auto">
            <a:xfrm>
              <a:off x="5880100" y="5476326"/>
              <a:ext cx="1231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4" name="Line 32"/>
            <p:cNvSpPr>
              <a:spLocks noChangeShapeType="1"/>
            </p:cNvSpPr>
            <p:nvPr/>
          </p:nvSpPr>
          <p:spPr bwMode="auto">
            <a:xfrm>
              <a:off x="7975600" y="5235026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5" name="Line 33"/>
            <p:cNvSpPr>
              <a:spLocks noChangeShapeType="1"/>
            </p:cNvSpPr>
            <p:nvPr/>
          </p:nvSpPr>
          <p:spPr bwMode="auto">
            <a:xfrm>
              <a:off x="5867400" y="5235026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8390559" y="4984201"/>
              <a:ext cx="363883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Q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5496562" y="5009601"/>
              <a:ext cx="360677" cy="6576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D</a:t>
              </a:r>
            </a:p>
            <a:p>
              <a:pPr algn="ctr">
                <a:buNone/>
              </a:pPr>
              <a:r>
                <a:rPr lang="en-US" sz="1800"/>
                <a:t>C</a:t>
              </a:r>
            </a:p>
          </p:txBody>
        </p:sp>
        <p:sp>
          <p:nvSpPr>
            <p:cNvPr id="18468" name="Freeform 36"/>
            <p:cNvSpPr>
              <a:spLocks/>
            </p:cNvSpPr>
            <p:nvPr/>
          </p:nvSpPr>
          <p:spPr bwMode="auto">
            <a:xfrm>
              <a:off x="6388100" y="4701626"/>
              <a:ext cx="395288" cy="7000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40"/>
                </a:cxn>
                <a:cxn ang="0">
                  <a:pos x="248" y="376"/>
                </a:cxn>
                <a:cxn ang="0">
                  <a:pos x="248" y="64"/>
                </a:cxn>
                <a:cxn ang="0">
                  <a:pos x="0" y="0"/>
                </a:cxn>
              </a:cxnLst>
              <a:rect l="0" t="0" r="r" b="b"/>
              <a:pathLst>
                <a:path w="249" h="441">
                  <a:moveTo>
                    <a:pt x="0" y="0"/>
                  </a:moveTo>
                  <a:lnTo>
                    <a:pt x="0" y="440"/>
                  </a:lnTo>
                  <a:lnTo>
                    <a:pt x="248" y="376"/>
                  </a:lnTo>
                  <a:lnTo>
                    <a:pt x="248" y="64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>
              <a:off x="6794500" y="5069926"/>
              <a:ext cx="330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70" name="Freeform 38"/>
            <p:cNvSpPr>
              <a:spLocks/>
            </p:cNvSpPr>
            <p:nvPr/>
          </p:nvSpPr>
          <p:spPr bwMode="auto">
            <a:xfrm>
              <a:off x="5969000" y="4371426"/>
              <a:ext cx="2135188" cy="865187"/>
            </a:xfrm>
            <a:custGeom>
              <a:avLst/>
              <a:gdLst/>
              <a:ahLst/>
              <a:cxnLst>
                <a:cxn ang="0">
                  <a:pos x="1344" y="544"/>
                </a:cxn>
                <a:cxn ang="0">
                  <a:pos x="1344" y="0"/>
                </a:cxn>
                <a:cxn ang="0">
                  <a:pos x="0" y="0"/>
                </a:cxn>
                <a:cxn ang="0">
                  <a:pos x="0" y="336"/>
                </a:cxn>
                <a:cxn ang="0">
                  <a:pos x="264" y="336"/>
                </a:cxn>
              </a:cxnLst>
              <a:rect l="0" t="0" r="r" b="b"/>
              <a:pathLst>
                <a:path w="1345" h="545">
                  <a:moveTo>
                    <a:pt x="1344" y="544"/>
                  </a:moveTo>
                  <a:lnTo>
                    <a:pt x="1344" y="0"/>
                  </a:lnTo>
                  <a:lnTo>
                    <a:pt x="0" y="0"/>
                  </a:lnTo>
                  <a:lnTo>
                    <a:pt x="0" y="336"/>
                  </a:lnTo>
                  <a:lnTo>
                    <a:pt x="264" y="33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71" name="Line 39"/>
            <p:cNvSpPr>
              <a:spLocks noChangeShapeType="1"/>
            </p:cNvSpPr>
            <p:nvPr/>
          </p:nvSpPr>
          <p:spPr bwMode="auto">
            <a:xfrm>
              <a:off x="6578600" y="4225376"/>
              <a:ext cx="0" cy="5207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6315030" y="3853901"/>
              <a:ext cx="501741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EN</a:t>
              </a:r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6348413" y="4747663"/>
              <a:ext cx="330220" cy="6576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/>
                <a:t>0</a:t>
              </a:r>
            </a:p>
            <a:p>
              <a:pPr>
                <a:buNone/>
              </a:pPr>
              <a:r>
                <a:rPr lang="en-US" sz="1800" dirty="0"/>
                <a:t>1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041855" y="2336710"/>
            <a:ext cx="3676074" cy="1160517"/>
            <a:chOff x="5041855" y="2336710"/>
            <a:chExt cx="3676074" cy="1160517"/>
          </a:xfrm>
        </p:grpSpPr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7100888" y="2371635"/>
              <a:ext cx="812800" cy="8128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7367422" y="2573248"/>
              <a:ext cx="36228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dirty="0"/>
                <a:t>ff</a:t>
              </a:r>
            </a:p>
          </p:txBody>
        </p:sp>
        <p:sp>
          <p:nvSpPr>
            <p:cNvPr id="18475" name="Freeform 43"/>
            <p:cNvSpPr>
              <a:spLocks/>
            </p:cNvSpPr>
            <p:nvPr/>
          </p:nvSpPr>
          <p:spPr bwMode="auto">
            <a:xfrm>
              <a:off x="7113588" y="2816135"/>
              <a:ext cx="153987" cy="306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96"/>
                </a:cxn>
                <a:cxn ang="0">
                  <a:pos x="0" y="192"/>
                </a:cxn>
              </a:cxnLst>
              <a:rect l="0" t="0" r="r" b="b"/>
              <a:pathLst>
                <a:path w="97" h="193">
                  <a:moveTo>
                    <a:pt x="0" y="0"/>
                  </a:moveTo>
                  <a:lnTo>
                    <a:pt x="96" y="96"/>
                  </a:lnTo>
                  <a:lnTo>
                    <a:pt x="0" y="19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76" name="Line 44"/>
            <p:cNvSpPr>
              <a:spLocks noChangeShapeType="1"/>
            </p:cNvSpPr>
            <p:nvPr/>
          </p:nvSpPr>
          <p:spPr bwMode="auto">
            <a:xfrm>
              <a:off x="6567488" y="2968535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77" name="Line 45"/>
            <p:cNvSpPr>
              <a:spLocks noChangeShapeType="1"/>
            </p:cNvSpPr>
            <p:nvPr/>
          </p:nvSpPr>
          <p:spPr bwMode="auto">
            <a:xfrm>
              <a:off x="7939088" y="2739935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78" name="Line 46"/>
            <p:cNvSpPr>
              <a:spLocks noChangeShapeType="1"/>
            </p:cNvSpPr>
            <p:nvPr/>
          </p:nvSpPr>
          <p:spPr bwMode="auto">
            <a:xfrm>
              <a:off x="6567488" y="2587535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8354046" y="2489110"/>
              <a:ext cx="363883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Q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6222049" y="2336710"/>
              <a:ext cx="360677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5185489" y="2892335"/>
              <a:ext cx="344646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C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5041855" y="2619285"/>
              <a:ext cx="501741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EN</a:t>
              </a:r>
            </a:p>
          </p:txBody>
        </p:sp>
        <p:sp>
          <p:nvSpPr>
            <p:cNvPr id="18486" name="Line 54"/>
            <p:cNvSpPr>
              <a:spLocks noChangeShapeType="1"/>
            </p:cNvSpPr>
            <p:nvPr/>
          </p:nvSpPr>
          <p:spPr bwMode="auto">
            <a:xfrm>
              <a:off x="5562600" y="3065373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87" name="Line 55"/>
            <p:cNvSpPr>
              <a:spLocks noChangeShapeType="1"/>
            </p:cNvSpPr>
            <p:nvPr/>
          </p:nvSpPr>
          <p:spPr bwMode="auto">
            <a:xfrm>
              <a:off x="5546725" y="2849473"/>
              <a:ext cx="5080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5513388" y="3130460"/>
              <a:ext cx="1630255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i="1" dirty="0">
                  <a:solidFill>
                    <a:srgbClr val="FF0000"/>
                  </a:solidFill>
                </a:rPr>
                <a:t>dangerous!</a:t>
              </a:r>
            </a:p>
          </p:txBody>
        </p:sp>
        <p:sp>
          <p:nvSpPr>
            <p:cNvPr id="58" name="Flowchart: Delay 57"/>
            <p:cNvSpPr/>
            <p:nvPr/>
          </p:nvSpPr>
          <p:spPr bwMode="auto">
            <a:xfrm>
              <a:off x="6059606" y="2729557"/>
              <a:ext cx="504967" cy="450377"/>
            </a:xfrm>
            <a:prstGeom prst="flowChartDelay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45911" y="6141492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Data is captured only if EN is on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18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304800"/>
            <a:ext cx="7162800" cy="1143000"/>
          </a:xfrm>
          <a:noFill/>
          <a:ln/>
        </p:spPr>
        <p:txBody>
          <a:bodyPr/>
          <a:lstStyle/>
          <a:p>
            <a:r>
              <a:rPr lang="en-US"/>
              <a:t>Registers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50913" y="4106863"/>
            <a:ext cx="6955431" cy="1782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buNone/>
            </a:pPr>
            <a:r>
              <a:rPr lang="en-US" i="1" dirty="0"/>
              <a:t>Register:</a:t>
            </a:r>
            <a:r>
              <a:rPr lang="en-US" dirty="0"/>
              <a:t>  A group of flip-flops with a common </a:t>
            </a:r>
          </a:p>
          <a:p>
            <a:pPr>
              <a:buNone/>
            </a:pPr>
            <a:r>
              <a:rPr lang="en-US" dirty="0"/>
              <a:t>                 clock and enable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i="1" dirty="0"/>
              <a:t>Register file:</a:t>
            </a:r>
            <a:r>
              <a:rPr lang="en-US" dirty="0"/>
              <a:t>  A group of registers with a common </a:t>
            </a:r>
          </a:p>
          <a:p>
            <a:pPr>
              <a:buNone/>
            </a:pPr>
            <a:r>
              <a:rPr lang="en-US" dirty="0"/>
              <a:t>                 clock, input and output port(s)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374775" y="1497013"/>
            <a:ext cx="5094288" cy="1824037"/>
            <a:chOff x="866" y="943"/>
            <a:chExt cx="3209" cy="1149"/>
          </a:xfrm>
        </p:grpSpPr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3774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3830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3939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3932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845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65" name="Freeform 9"/>
            <p:cNvSpPr>
              <a:spLocks/>
            </p:cNvSpPr>
            <p:nvPr/>
          </p:nvSpPr>
          <p:spPr bwMode="auto">
            <a:xfrm>
              <a:off x="1514" y="1549"/>
              <a:ext cx="58" cy="1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58"/>
                </a:cxn>
                <a:cxn ang="0">
                  <a:pos x="0" y="115"/>
                </a:cxn>
              </a:cxnLst>
              <a:rect l="0" t="0" r="r" b="b"/>
              <a:pathLst>
                <a:path w="58" h="116">
                  <a:moveTo>
                    <a:pt x="0" y="0"/>
                  </a:moveTo>
                  <a:lnTo>
                    <a:pt x="57" y="58"/>
                  </a:lnTo>
                  <a:lnTo>
                    <a:pt x="0" y="11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3464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3520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3629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3622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3535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3136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3192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3301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3294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5" name="Rectangle 19"/>
            <p:cNvSpPr>
              <a:spLocks noChangeArrowheads="1"/>
            </p:cNvSpPr>
            <p:nvPr/>
          </p:nvSpPr>
          <p:spPr bwMode="auto">
            <a:xfrm>
              <a:off x="3207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76" name="Rectangle 20"/>
            <p:cNvSpPr>
              <a:spLocks noChangeArrowheads="1"/>
            </p:cNvSpPr>
            <p:nvPr/>
          </p:nvSpPr>
          <p:spPr bwMode="auto">
            <a:xfrm>
              <a:off x="2808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2864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>
              <a:off x="2973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2966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0" name="Rectangle 24"/>
            <p:cNvSpPr>
              <a:spLocks noChangeArrowheads="1"/>
            </p:cNvSpPr>
            <p:nvPr/>
          </p:nvSpPr>
          <p:spPr bwMode="auto">
            <a:xfrm>
              <a:off x="2879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81" name="Rectangle 25"/>
            <p:cNvSpPr>
              <a:spLocks noChangeArrowheads="1"/>
            </p:cNvSpPr>
            <p:nvPr/>
          </p:nvSpPr>
          <p:spPr bwMode="auto">
            <a:xfrm>
              <a:off x="2480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2" name="Rectangle 26"/>
            <p:cNvSpPr>
              <a:spLocks noChangeArrowheads="1"/>
            </p:cNvSpPr>
            <p:nvPr/>
          </p:nvSpPr>
          <p:spPr bwMode="auto">
            <a:xfrm>
              <a:off x="2536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>
              <a:off x="2645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4" name="Line 28"/>
            <p:cNvSpPr>
              <a:spLocks noChangeShapeType="1"/>
            </p:cNvSpPr>
            <p:nvPr/>
          </p:nvSpPr>
          <p:spPr bwMode="auto">
            <a:xfrm>
              <a:off x="2638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5" name="Rectangle 29"/>
            <p:cNvSpPr>
              <a:spLocks noChangeArrowheads="1"/>
            </p:cNvSpPr>
            <p:nvPr/>
          </p:nvSpPr>
          <p:spPr bwMode="auto">
            <a:xfrm>
              <a:off x="2551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86" name="Rectangle 30"/>
            <p:cNvSpPr>
              <a:spLocks noChangeArrowheads="1"/>
            </p:cNvSpPr>
            <p:nvPr/>
          </p:nvSpPr>
          <p:spPr bwMode="auto">
            <a:xfrm>
              <a:off x="2152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7" name="Rectangle 31"/>
            <p:cNvSpPr>
              <a:spLocks noChangeArrowheads="1"/>
            </p:cNvSpPr>
            <p:nvPr/>
          </p:nvSpPr>
          <p:spPr bwMode="auto">
            <a:xfrm>
              <a:off x="2208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88" name="Line 32"/>
            <p:cNvSpPr>
              <a:spLocks noChangeShapeType="1"/>
            </p:cNvSpPr>
            <p:nvPr/>
          </p:nvSpPr>
          <p:spPr bwMode="auto">
            <a:xfrm>
              <a:off x="2317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9" name="Line 33"/>
            <p:cNvSpPr>
              <a:spLocks noChangeShapeType="1"/>
            </p:cNvSpPr>
            <p:nvPr/>
          </p:nvSpPr>
          <p:spPr bwMode="auto">
            <a:xfrm>
              <a:off x="2310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90" name="Rectangle 34"/>
            <p:cNvSpPr>
              <a:spLocks noChangeArrowheads="1"/>
            </p:cNvSpPr>
            <p:nvPr/>
          </p:nvSpPr>
          <p:spPr bwMode="auto">
            <a:xfrm>
              <a:off x="2223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91" name="Rectangle 35"/>
            <p:cNvSpPr>
              <a:spLocks noChangeArrowheads="1"/>
            </p:cNvSpPr>
            <p:nvPr/>
          </p:nvSpPr>
          <p:spPr bwMode="auto">
            <a:xfrm>
              <a:off x="1824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92" name="Rectangle 36"/>
            <p:cNvSpPr>
              <a:spLocks noChangeArrowheads="1"/>
            </p:cNvSpPr>
            <p:nvPr/>
          </p:nvSpPr>
          <p:spPr bwMode="auto">
            <a:xfrm>
              <a:off x="1880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93" name="Line 37"/>
            <p:cNvSpPr>
              <a:spLocks noChangeShapeType="1"/>
            </p:cNvSpPr>
            <p:nvPr/>
          </p:nvSpPr>
          <p:spPr bwMode="auto">
            <a:xfrm>
              <a:off x="1989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94" name="Line 38"/>
            <p:cNvSpPr>
              <a:spLocks noChangeShapeType="1"/>
            </p:cNvSpPr>
            <p:nvPr/>
          </p:nvSpPr>
          <p:spPr bwMode="auto">
            <a:xfrm>
              <a:off x="1982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95" name="Rectangle 39"/>
            <p:cNvSpPr>
              <a:spLocks noChangeArrowheads="1"/>
            </p:cNvSpPr>
            <p:nvPr/>
          </p:nvSpPr>
          <p:spPr bwMode="auto">
            <a:xfrm>
              <a:off x="1895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96" name="Rectangle 40"/>
            <p:cNvSpPr>
              <a:spLocks noChangeArrowheads="1"/>
            </p:cNvSpPr>
            <p:nvPr/>
          </p:nvSpPr>
          <p:spPr bwMode="auto">
            <a:xfrm>
              <a:off x="1496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97" name="Rectangle 41"/>
            <p:cNvSpPr>
              <a:spLocks noChangeArrowheads="1"/>
            </p:cNvSpPr>
            <p:nvPr/>
          </p:nvSpPr>
          <p:spPr bwMode="auto">
            <a:xfrm>
              <a:off x="1552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 dirty="0" err="1"/>
                <a:t>ff</a:t>
              </a:r>
              <a:endParaRPr lang="en-US" sz="1800" dirty="0"/>
            </a:p>
          </p:txBody>
        </p:sp>
        <p:sp>
          <p:nvSpPr>
            <p:cNvPr id="19498" name="Line 42"/>
            <p:cNvSpPr>
              <a:spLocks noChangeShapeType="1"/>
            </p:cNvSpPr>
            <p:nvPr/>
          </p:nvSpPr>
          <p:spPr bwMode="auto">
            <a:xfrm>
              <a:off x="1661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99" name="Line 43"/>
            <p:cNvSpPr>
              <a:spLocks noChangeShapeType="1"/>
            </p:cNvSpPr>
            <p:nvPr/>
          </p:nvSpPr>
          <p:spPr bwMode="auto">
            <a:xfrm>
              <a:off x="1654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1571" y="1901"/>
              <a:ext cx="2481" cy="191"/>
              <a:chOff x="1571" y="1901"/>
              <a:chExt cx="2481" cy="191"/>
            </a:xfrm>
          </p:grpSpPr>
          <p:sp>
            <p:nvSpPr>
              <p:cNvPr id="19500" name="Rectangle 44"/>
              <p:cNvSpPr>
                <a:spLocks noChangeArrowheads="1"/>
              </p:cNvSpPr>
              <p:nvPr/>
            </p:nvSpPr>
            <p:spPr bwMode="auto">
              <a:xfrm>
                <a:off x="3867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1" name="Rectangle 45"/>
              <p:cNvSpPr>
                <a:spLocks noChangeArrowheads="1"/>
              </p:cNvSpPr>
              <p:nvPr/>
            </p:nvSpPr>
            <p:spPr bwMode="auto">
              <a:xfrm>
                <a:off x="3539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2" name="Rectangle 46"/>
              <p:cNvSpPr>
                <a:spLocks noChangeArrowheads="1"/>
              </p:cNvSpPr>
              <p:nvPr/>
            </p:nvSpPr>
            <p:spPr bwMode="auto">
              <a:xfrm>
                <a:off x="3211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3" name="Rectangle 47"/>
              <p:cNvSpPr>
                <a:spLocks noChangeArrowheads="1"/>
              </p:cNvSpPr>
              <p:nvPr/>
            </p:nvSpPr>
            <p:spPr bwMode="auto">
              <a:xfrm>
                <a:off x="2883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4" name="Rectangle 48"/>
              <p:cNvSpPr>
                <a:spLocks noChangeArrowheads="1"/>
              </p:cNvSpPr>
              <p:nvPr/>
            </p:nvSpPr>
            <p:spPr bwMode="auto">
              <a:xfrm>
                <a:off x="2555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5" name="Rectangle 49"/>
              <p:cNvSpPr>
                <a:spLocks noChangeArrowheads="1"/>
              </p:cNvSpPr>
              <p:nvPr/>
            </p:nvSpPr>
            <p:spPr bwMode="auto">
              <a:xfrm>
                <a:off x="2227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6" name="Rectangle 50"/>
              <p:cNvSpPr>
                <a:spLocks noChangeArrowheads="1"/>
              </p:cNvSpPr>
              <p:nvPr/>
            </p:nvSpPr>
            <p:spPr bwMode="auto">
              <a:xfrm>
                <a:off x="1899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7" name="Rectangle 51"/>
              <p:cNvSpPr>
                <a:spLocks noChangeArrowheads="1"/>
              </p:cNvSpPr>
              <p:nvPr/>
            </p:nvSpPr>
            <p:spPr bwMode="auto">
              <a:xfrm>
                <a:off x="1571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</p:grpSp>
        <p:sp>
          <p:nvSpPr>
            <p:cNvPr id="19509" name="Rectangle 53"/>
            <p:cNvSpPr>
              <a:spLocks noChangeArrowheads="1"/>
            </p:cNvSpPr>
            <p:nvPr/>
          </p:nvSpPr>
          <p:spPr bwMode="auto">
            <a:xfrm>
              <a:off x="1567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510" name="Line 54"/>
            <p:cNvSpPr>
              <a:spLocks noChangeShapeType="1"/>
            </p:cNvSpPr>
            <p:nvPr/>
          </p:nvSpPr>
          <p:spPr bwMode="auto">
            <a:xfrm flipH="1">
              <a:off x="1292" y="1608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11" name="Rectangle 55"/>
            <p:cNvSpPr>
              <a:spLocks noChangeArrowheads="1"/>
            </p:cNvSpPr>
            <p:nvPr/>
          </p:nvSpPr>
          <p:spPr bwMode="auto">
            <a:xfrm>
              <a:off x="891" y="1481"/>
              <a:ext cx="217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C</a:t>
              </a:r>
            </a:p>
          </p:txBody>
        </p:sp>
        <p:sp>
          <p:nvSpPr>
            <p:cNvPr id="19512" name="Line 56"/>
            <p:cNvSpPr>
              <a:spLocks noChangeShapeType="1"/>
            </p:cNvSpPr>
            <p:nvPr/>
          </p:nvSpPr>
          <p:spPr bwMode="auto">
            <a:xfrm>
              <a:off x="1175" y="1424"/>
              <a:ext cx="31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13" name="Rectangle 57"/>
            <p:cNvSpPr>
              <a:spLocks noChangeArrowheads="1"/>
            </p:cNvSpPr>
            <p:nvPr/>
          </p:nvSpPr>
          <p:spPr bwMode="auto">
            <a:xfrm>
              <a:off x="866" y="1238"/>
              <a:ext cx="299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En</a:t>
              </a:r>
            </a:p>
          </p:txBody>
        </p:sp>
      </p:grpSp>
      <p:sp>
        <p:nvSpPr>
          <p:cNvPr id="65" name="Freeform 5"/>
          <p:cNvSpPr>
            <a:spLocks/>
          </p:cNvSpPr>
          <p:nvPr/>
        </p:nvSpPr>
        <p:spPr bwMode="auto">
          <a:xfrm>
            <a:off x="2366185" y="2476103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2890740" y="2476103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>
            <a:off x="3418218" y="2472051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3937000" y="2472051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4463901" y="2472051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4971254" y="2472051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72" name="Freeform 5"/>
          <p:cNvSpPr>
            <a:spLocks/>
          </p:cNvSpPr>
          <p:nvPr/>
        </p:nvSpPr>
        <p:spPr bwMode="auto">
          <a:xfrm>
            <a:off x="5499100" y="2472051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5990501" y="2472051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M02-</a:t>
            </a:r>
            <a:fld id="{EC0A9AF3-268B-496B-8C8B-87FFEF96908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705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9401" y="305368"/>
            <a:ext cx="7162800" cy="1143000"/>
          </a:xfrm>
          <a:noFill/>
          <a:ln/>
        </p:spPr>
        <p:txBody>
          <a:bodyPr/>
          <a:lstStyle/>
          <a:p>
            <a:r>
              <a:rPr lang="en-US" dirty="0"/>
              <a:t>Register Files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493838" y="1411175"/>
            <a:ext cx="6167438" cy="2028825"/>
            <a:chOff x="941" y="734"/>
            <a:chExt cx="3885" cy="1278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2338" y="1116"/>
              <a:ext cx="1040" cy="89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1810" y="1204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1810" y="1444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1810" y="1716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394" y="1142"/>
              <a:ext cx="1424" cy="214"/>
              <a:chOff x="3394" y="1142"/>
              <a:chExt cx="1424" cy="214"/>
            </a:xfrm>
          </p:grpSpPr>
          <p:sp>
            <p:nvSpPr>
              <p:cNvPr id="20487" name="Line 7"/>
              <p:cNvSpPr>
                <a:spLocks noChangeShapeType="1"/>
              </p:cNvSpPr>
              <p:nvPr/>
            </p:nvSpPr>
            <p:spPr bwMode="auto">
              <a:xfrm>
                <a:off x="3394" y="1252"/>
                <a:ext cx="5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0488" name="Rectangle 8"/>
              <p:cNvSpPr>
                <a:spLocks noChangeArrowheads="1"/>
              </p:cNvSpPr>
              <p:nvPr/>
            </p:nvSpPr>
            <p:spPr bwMode="auto">
              <a:xfrm>
                <a:off x="3905" y="1142"/>
                <a:ext cx="913" cy="2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buNone/>
                </a:pPr>
                <a:r>
                  <a:rPr lang="en-US" sz="1800"/>
                  <a:t>ReadData1</a:t>
                </a:r>
              </a:p>
            </p:txBody>
          </p:sp>
        </p:grp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3904" y="1539"/>
              <a:ext cx="849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986" y="1094"/>
              <a:ext cx="79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/>
                <a:t>ReadSel1</a:t>
              </a: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968" y="1312"/>
              <a:ext cx="79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/>
                <a:t>ReadSel2</a:t>
              </a: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1021" y="1574"/>
              <a:ext cx="727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 err="1"/>
                <a:t>WriteSel</a:t>
              </a:r>
              <a:endParaRPr lang="en-US" sz="1800" dirty="0"/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2442" y="1215"/>
              <a:ext cx="838" cy="6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/>
                <a:t>Register </a:t>
              </a:r>
            </a:p>
            <a:p>
              <a:pPr algn="ctr">
                <a:buNone/>
              </a:pPr>
              <a:r>
                <a:rPr lang="en-US"/>
                <a:t>file</a:t>
              </a:r>
            </a:p>
            <a:p>
              <a:pPr algn="ctr">
                <a:buNone/>
              </a:pPr>
              <a:r>
                <a:rPr lang="en-US"/>
                <a:t>2R + 1W</a:t>
              </a:r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3402" y="146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3913" y="1334"/>
              <a:ext cx="913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ReadData2</a:t>
              </a:r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1794" y="1892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941" y="1750"/>
              <a:ext cx="844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 err="1"/>
                <a:t>WriteData</a:t>
              </a:r>
              <a:endParaRPr lang="en-US" sz="1800" dirty="0"/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2880" y="761"/>
              <a:ext cx="350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WE</a:t>
              </a:r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>
              <a:off x="2914" y="760"/>
              <a:ext cx="0" cy="34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2530" y="952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2353" y="734"/>
              <a:ext cx="507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Clock</a:t>
              </a:r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>
              <a:off x="2470" y="1128"/>
              <a:ext cx="40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 flipV="1">
              <a:off x="2526" y="1104"/>
              <a:ext cx="64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364394" y="5710237"/>
            <a:ext cx="3969481" cy="92076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buNone/>
            </a:pPr>
            <a:r>
              <a:rPr lang="en-US" i="1" dirty="0"/>
              <a:t>Reads are combinational and not affected by the write until the next clock cycle</a:t>
            </a:r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708025" y="3527425"/>
            <a:ext cx="8335963" cy="2565400"/>
            <a:chOff x="446" y="2282"/>
            <a:chExt cx="5251" cy="1616"/>
          </a:xfrm>
        </p:grpSpPr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1975" y="2905"/>
              <a:ext cx="1720" cy="21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8" name="Rectangle 28"/>
            <p:cNvSpPr>
              <a:spLocks noChangeArrowheads="1"/>
            </p:cNvSpPr>
            <p:nvPr/>
          </p:nvSpPr>
          <p:spPr bwMode="auto">
            <a:xfrm>
              <a:off x="1967" y="3385"/>
              <a:ext cx="1720" cy="21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>
              <a:off x="3032" y="3297"/>
              <a:ext cx="120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 flipV="1">
              <a:off x="3024" y="3129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>
              <a:off x="3012" y="3778"/>
              <a:ext cx="11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 flipV="1">
              <a:off x="3015" y="3601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13" name="Rectangle 33"/>
            <p:cNvSpPr>
              <a:spLocks noChangeArrowheads="1"/>
            </p:cNvSpPr>
            <p:nvPr/>
          </p:nvSpPr>
          <p:spPr bwMode="auto">
            <a:xfrm>
              <a:off x="2574" y="3379"/>
              <a:ext cx="821" cy="2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/>
                <a:t>register 1</a:t>
              </a:r>
            </a:p>
          </p:txBody>
        </p:sp>
        <p:sp>
          <p:nvSpPr>
            <p:cNvPr id="20514" name="Freeform 34"/>
            <p:cNvSpPr>
              <a:spLocks/>
            </p:cNvSpPr>
            <p:nvPr/>
          </p:nvSpPr>
          <p:spPr bwMode="auto">
            <a:xfrm>
              <a:off x="1977" y="3046"/>
              <a:ext cx="50" cy="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38"/>
                </a:cxn>
                <a:cxn ang="0">
                  <a:pos x="0" y="75"/>
                </a:cxn>
              </a:cxnLst>
              <a:rect l="0" t="0" r="r" b="b"/>
              <a:pathLst>
                <a:path w="50" h="76">
                  <a:moveTo>
                    <a:pt x="0" y="0"/>
                  </a:moveTo>
                  <a:lnTo>
                    <a:pt x="49" y="38"/>
                  </a:lnTo>
                  <a:lnTo>
                    <a:pt x="0" y="7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15" name="Line 35"/>
            <p:cNvSpPr>
              <a:spLocks noChangeShapeType="1"/>
            </p:cNvSpPr>
            <p:nvPr/>
          </p:nvSpPr>
          <p:spPr bwMode="auto">
            <a:xfrm flipH="1">
              <a:off x="1747" y="3089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16" name="Line 36"/>
            <p:cNvSpPr>
              <a:spLocks noChangeShapeType="1"/>
            </p:cNvSpPr>
            <p:nvPr/>
          </p:nvSpPr>
          <p:spPr bwMode="auto">
            <a:xfrm>
              <a:off x="1516" y="2993"/>
              <a:ext cx="46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17" name="Freeform 37"/>
            <p:cNvSpPr>
              <a:spLocks/>
            </p:cNvSpPr>
            <p:nvPr/>
          </p:nvSpPr>
          <p:spPr bwMode="auto">
            <a:xfrm>
              <a:off x="1969" y="3534"/>
              <a:ext cx="50" cy="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38"/>
                </a:cxn>
                <a:cxn ang="0">
                  <a:pos x="0" y="75"/>
                </a:cxn>
              </a:cxnLst>
              <a:rect l="0" t="0" r="r" b="b"/>
              <a:pathLst>
                <a:path w="50" h="76">
                  <a:moveTo>
                    <a:pt x="0" y="0"/>
                  </a:moveTo>
                  <a:lnTo>
                    <a:pt x="49" y="38"/>
                  </a:lnTo>
                  <a:lnTo>
                    <a:pt x="0" y="7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 flipH="1">
              <a:off x="1755" y="3585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19" name="Freeform 39"/>
            <p:cNvSpPr>
              <a:spLocks/>
            </p:cNvSpPr>
            <p:nvPr/>
          </p:nvSpPr>
          <p:spPr bwMode="auto">
            <a:xfrm>
              <a:off x="1215" y="2905"/>
              <a:ext cx="273" cy="729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272" y="728"/>
                </a:cxn>
                <a:cxn ang="0">
                  <a:pos x="0" y="624"/>
                </a:cxn>
                <a:cxn ang="0">
                  <a:pos x="0" y="64"/>
                </a:cxn>
                <a:cxn ang="0">
                  <a:pos x="272" y="0"/>
                </a:cxn>
              </a:cxnLst>
              <a:rect l="0" t="0" r="r" b="b"/>
              <a:pathLst>
                <a:path w="273" h="729">
                  <a:moveTo>
                    <a:pt x="272" y="0"/>
                  </a:moveTo>
                  <a:lnTo>
                    <a:pt x="272" y="728"/>
                  </a:lnTo>
                  <a:lnTo>
                    <a:pt x="0" y="624"/>
                  </a:lnTo>
                  <a:lnTo>
                    <a:pt x="0" y="64"/>
                  </a:lnTo>
                  <a:lnTo>
                    <a:pt x="272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1359" y="2605"/>
              <a:ext cx="0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21" name="Rectangle 41"/>
            <p:cNvSpPr>
              <a:spLocks noChangeArrowheads="1"/>
            </p:cNvSpPr>
            <p:nvPr/>
          </p:nvSpPr>
          <p:spPr bwMode="auto">
            <a:xfrm>
              <a:off x="1109" y="2371"/>
              <a:ext cx="485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WSel</a:t>
              </a:r>
            </a:p>
          </p:txBody>
        </p:sp>
        <p:sp>
          <p:nvSpPr>
            <p:cNvPr id="20522" name="Line 42"/>
            <p:cNvSpPr>
              <a:spLocks noChangeShapeType="1"/>
            </p:cNvSpPr>
            <p:nvPr/>
          </p:nvSpPr>
          <p:spPr bwMode="auto">
            <a:xfrm>
              <a:off x="1500" y="3465"/>
              <a:ext cx="46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23" name="Line 43"/>
            <p:cNvSpPr>
              <a:spLocks noChangeShapeType="1"/>
            </p:cNvSpPr>
            <p:nvPr/>
          </p:nvSpPr>
          <p:spPr bwMode="auto">
            <a:xfrm>
              <a:off x="740" y="3249"/>
              <a:ext cx="46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751" y="2605"/>
              <a:ext cx="0" cy="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25" name="Rectangle 45"/>
            <p:cNvSpPr>
              <a:spLocks noChangeArrowheads="1"/>
            </p:cNvSpPr>
            <p:nvPr/>
          </p:nvSpPr>
          <p:spPr bwMode="auto">
            <a:xfrm>
              <a:off x="1626" y="2387"/>
              <a:ext cx="217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C</a:t>
              </a:r>
            </a:p>
          </p:txBody>
        </p:sp>
        <p:sp>
          <p:nvSpPr>
            <p:cNvPr id="20526" name="Freeform 46"/>
            <p:cNvSpPr>
              <a:spLocks/>
            </p:cNvSpPr>
            <p:nvPr/>
          </p:nvSpPr>
          <p:spPr bwMode="auto">
            <a:xfrm>
              <a:off x="2311" y="2649"/>
              <a:ext cx="138" cy="7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7" y="0"/>
                </a:cxn>
                <a:cxn ang="0">
                  <a:pos x="136" y="736"/>
                </a:cxn>
              </a:cxnLst>
              <a:rect l="0" t="0" r="r" b="b"/>
              <a:pathLst>
                <a:path w="138" h="737">
                  <a:moveTo>
                    <a:pt x="0" y="0"/>
                  </a:moveTo>
                  <a:lnTo>
                    <a:pt x="137" y="0"/>
                  </a:lnTo>
                  <a:lnTo>
                    <a:pt x="136" y="73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27" name="Rectangle 47"/>
            <p:cNvSpPr>
              <a:spLocks noChangeArrowheads="1"/>
            </p:cNvSpPr>
            <p:nvPr/>
          </p:nvSpPr>
          <p:spPr bwMode="auto">
            <a:xfrm>
              <a:off x="2590" y="2899"/>
              <a:ext cx="821" cy="2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/>
                <a:t>register 0</a:t>
              </a:r>
            </a:p>
          </p:txBody>
        </p:sp>
        <p:sp>
          <p:nvSpPr>
            <p:cNvPr id="20528" name="Freeform 48"/>
            <p:cNvSpPr>
              <a:spLocks/>
            </p:cNvSpPr>
            <p:nvPr/>
          </p:nvSpPr>
          <p:spPr bwMode="auto">
            <a:xfrm>
              <a:off x="2311" y="2585"/>
              <a:ext cx="1" cy="3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8"/>
                </a:cxn>
              </a:cxnLst>
              <a:rect l="0" t="0" r="r" b="b"/>
              <a:pathLst>
                <a:path w="1" h="329">
                  <a:moveTo>
                    <a:pt x="0" y="0"/>
                  </a:moveTo>
                  <a:lnTo>
                    <a:pt x="0" y="3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29" name="Rectangle 49"/>
            <p:cNvSpPr>
              <a:spLocks noChangeArrowheads="1"/>
            </p:cNvSpPr>
            <p:nvPr/>
          </p:nvSpPr>
          <p:spPr bwMode="auto">
            <a:xfrm>
              <a:off x="2026" y="2379"/>
              <a:ext cx="602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WData</a:t>
              </a:r>
            </a:p>
          </p:txBody>
        </p:sp>
        <p:sp>
          <p:nvSpPr>
            <p:cNvPr id="20530" name="Rectangle 50"/>
            <p:cNvSpPr>
              <a:spLocks noChangeArrowheads="1"/>
            </p:cNvSpPr>
            <p:nvPr/>
          </p:nvSpPr>
          <p:spPr bwMode="auto">
            <a:xfrm>
              <a:off x="446" y="3131"/>
              <a:ext cx="350" cy="2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WE</a:t>
              </a:r>
            </a:p>
          </p:txBody>
        </p:sp>
        <p:sp>
          <p:nvSpPr>
            <p:cNvPr id="20531" name="Freeform 51"/>
            <p:cNvSpPr>
              <a:spLocks/>
            </p:cNvSpPr>
            <p:nvPr/>
          </p:nvSpPr>
          <p:spPr bwMode="auto">
            <a:xfrm>
              <a:off x="4511" y="3428"/>
              <a:ext cx="273" cy="4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9"/>
                </a:cxn>
                <a:cxn ang="0">
                  <a:pos x="272" y="402"/>
                </a:cxn>
                <a:cxn ang="0">
                  <a:pos x="271" y="56"/>
                </a:cxn>
                <a:cxn ang="0">
                  <a:pos x="0" y="0"/>
                </a:cxn>
              </a:cxnLst>
              <a:rect l="0" t="0" r="r" b="b"/>
              <a:pathLst>
                <a:path w="273" h="470">
                  <a:moveTo>
                    <a:pt x="0" y="0"/>
                  </a:moveTo>
                  <a:lnTo>
                    <a:pt x="0" y="469"/>
                  </a:lnTo>
                  <a:lnTo>
                    <a:pt x="272" y="402"/>
                  </a:lnTo>
                  <a:lnTo>
                    <a:pt x="271" y="56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32" name="Line 52"/>
            <p:cNvSpPr>
              <a:spLocks noChangeShapeType="1"/>
            </p:cNvSpPr>
            <p:nvPr/>
          </p:nvSpPr>
          <p:spPr bwMode="auto">
            <a:xfrm>
              <a:off x="4799" y="3655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33" name="Line 53"/>
            <p:cNvSpPr>
              <a:spLocks noChangeShapeType="1"/>
            </p:cNvSpPr>
            <p:nvPr/>
          </p:nvSpPr>
          <p:spPr bwMode="auto">
            <a:xfrm>
              <a:off x="4655" y="3237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34" name="Rectangle 54"/>
            <p:cNvSpPr>
              <a:spLocks noChangeArrowheads="1"/>
            </p:cNvSpPr>
            <p:nvPr/>
          </p:nvSpPr>
          <p:spPr bwMode="auto">
            <a:xfrm>
              <a:off x="4379" y="3075"/>
              <a:ext cx="535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RSel2</a:t>
              </a:r>
            </a:p>
          </p:txBody>
        </p:sp>
        <p:sp>
          <p:nvSpPr>
            <p:cNvPr id="20535" name="Rectangle 55"/>
            <p:cNvSpPr>
              <a:spLocks noChangeArrowheads="1"/>
            </p:cNvSpPr>
            <p:nvPr/>
          </p:nvSpPr>
          <p:spPr bwMode="auto">
            <a:xfrm>
              <a:off x="5040" y="3564"/>
              <a:ext cx="652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RData2</a:t>
              </a:r>
            </a:p>
          </p:txBody>
        </p:sp>
        <p:sp>
          <p:nvSpPr>
            <p:cNvPr id="20536" name="Freeform 56"/>
            <p:cNvSpPr>
              <a:spLocks/>
            </p:cNvSpPr>
            <p:nvPr/>
          </p:nvSpPr>
          <p:spPr bwMode="auto">
            <a:xfrm>
              <a:off x="4527" y="2635"/>
              <a:ext cx="274" cy="4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9"/>
                </a:cxn>
                <a:cxn ang="0">
                  <a:pos x="272" y="402"/>
                </a:cxn>
                <a:cxn ang="0">
                  <a:pos x="273" y="49"/>
                </a:cxn>
                <a:cxn ang="0">
                  <a:pos x="0" y="0"/>
                </a:cxn>
              </a:cxnLst>
              <a:rect l="0" t="0" r="r" b="b"/>
              <a:pathLst>
                <a:path w="274" h="470">
                  <a:moveTo>
                    <a:pt x="0" y="0"/>
                  </a:moveTo>
                  <a:lnTo>
                    <a:pt x="0" y="469"/>
                  </a:lnTo>
                  <a:lnTo>
                    <a:pt x="272" y="402"/>
                  </a:lnTo>
                  <a:lnTo>
                    <a:pt x="273" y="49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4815" y="286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4671" y="2444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39" name="Rectangle 59"/>
            <p:cNvSpPr>
              <a:spLocks noChangeArrowheads="1"/>
            </p:cNvSpPr>
            <p:nvPr/>
          </p:nvSpPr>
          <p:spPr bwMode="auto">
            <a:xfrm>
              <a:off x="4395" y="2282"/>
              <a:ext cx="535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RSel1</a:t>
              </a:r>
            </a:p>
          </p:txBody>
        </p:sp>
        <p:sp>
          <p:nvSpPr>
            <p:cNvPr id="20540" name="Rectangle 60"/>
            <p:cNvSpPr>
              <a:spLocks noChangeArrowheads="1"/>
            </p:cNvSpPr>
            <p:nvPr/>
          </p:nvSpPr>
          <p:spPr bwMode="auto">
            <a:xfrm>
              <a:off x="5045" y="2771"/>
              <a:ext cx="652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RData1</a:t>
              </a:r>
            </a:p>
          </p:txBody>
        </p:sp>
        <p:sp>
          <p:nvSpPr>
            <p:cNvPr id="20541" name="Freeform 61"/>
            <p:cNvSpPr>
              <a:spLocks/>
            </p:cNvSpPr>
            <p:nvPr/>
          </p:nvSpPr>
          <p:spPr bwMode="auto">
            <a:xfrm>
              <a:off x="4240" y="2702"/>
              <a:ext cx="276" cy="819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0"/>
                </a:cxn>
                <a:cxn ang="0">
                  <a:pos x="0" y="818"/>
                </a:cxn>
                <a:cxn ang="0">
                  <a:pos x="275" y="818"/>
                </a:cxn>
              </a:cxnLst>
              <a:rect l="0" t="0" r="r" b="b"/>
              <a:pathLst>
                <a:path w="276" h="819">
                  <a:moveTo>
                    <a:pt x="275" y="0"/>
                  </a:moveTo>
                  <a:lnTo>
                    <a:pt x="0" y="0"/>
                  </a:lnTo>
                  <a:lnTo>
                    <a:pt x="0" y="818"/>
                  </a:lnTo>
                  <a:lnTo>
                    <a:pt x="275" y="81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42" name="Freeform 62"/>
            <p:cNvSpPr>
              <a:spLocks/>
            </p:cNvSpPr>
            <p:nvPr/>
          </p:nvSpPr>
          <p:spPr bwMode="auto">
            <a:xfrm>
              <a:off x="4142" y="2958"/>
              <a:ext cx="354" cy="819"/>
            </a:xfrm>
            <a:custGeom>
              <a:avLst/>
              <a:gdLst/>
              <a:ahLst/>
              <a:cxnLst>
                <a:cxn ang="0">
                  <a:pos x="353" y="0"/>
                </a:cxn>
                <a:cxn ang="0">
                  <a:pos x="0" y="0"/>
                </a:cxn>
                <a:cxn ang="0">
                  <a:pos x="0" y="818"/>
                </a:cxn>
                <a:cxn ang="0">
                  <a:pos x="353" y="818"/>
                </a:cxn>
              </a:cxnLst>
              <a:rect l="0" t="0" r="r" b="b"/>
              <a:pathLst>
                <a:path w="354" h="819">
                  <a:moveTo>
                    <a:pt x="353" y="0"/>
                  </a:moveTo>
                  <a:lnTo>
                    <a:pt x="0" y="0"/>
                  </a:lnTo>
                  <a:lnTo>
                    <a:pt x="0" y="818"/>
                  </a:lnTo>
                  <a:lnTo>
                    <a:pt x="353" y="81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43" name="Oval 63"/>
            <p:cNvSpPr>
              <a:spLocks noChangeArrowheads="1"/>
            </p:cNvSpPr>
            <p:nvPr/>
          </p:nvSpPr>
          <p:spPr bwMode="auto">
            <a:xfrm>
              <a:off x="4221" y="3270"/>
              <a:ext cx="38" cy="4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44" name="Oval 64"/>
            <p:cNvSpPr>
              <a:spLocks noChangeArrowheads="1"/>
            </p:cNvSpPr>
            <p:nvPr/>
          </p:nvSpPr>
          <p:spPr bwMode="auto">
            <a:xfrm>
              <a:off x="4122" y="3749"/>
              <a:ext cx="38" cy="4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69" name="Slide Number Placeholder 6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3525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14300"/>
            <a:ext cx="7162800" cy="1143000"/>
          </a:xfrm>
          <a:noFill/>
          <a:ln/>
        </p:spPr>
        <p:txBody>
          <a:bodyPr/>
          <a:lstStyle/>
          <a:p>
            <a:r>
              <a:rPr lang="en-US"/>
              <a:t>Register Files and Ports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747903" y="5986889"/>
            <a:ext cx="787664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buNone/>
            </a:pPr>
            <a:r>
              <a:rPr lang="en-US" dirty="0"/>
              <a:t>Ports are expensive </a:t>
            </a:r>
            <a:r>
              <a:rPr lang="en-US" dirty="0">
                <a:latin typeface="Symbol" pitchFamily="18" charset="2"/>
              </a:rPr>
              <a:t></a:t>
            </a:r>
            <a:r>
              <a:rPr lang="en-US" dirty="0"/>
              <a:t>multiplex single port for read &amp; write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262063" y="1354025"/>
            <a:ext cx="6167438" cy="1958975"/>
            <a:chOff x="795" y="638"/>
            <a:chExt cx="3885" cy="123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2192" y="976"/>
              <a:ext cx="1040" cy="89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1664" y="1064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1664" y="1304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1664" y="1576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248" y="1002"/>
              <a:ext cx="1424" cy="214"/>
              <a:chOff x="3248" y="1002"/>
              <a:chExt cx="1424" cy="214"/>
            </a:xfrm>
          </p:grpSpPr>
          <p:sp>
            <p:nvSpPr>
              <p:cNvPr id="21513" name="Line 9"/>
              <p:cNvSpPr>
                <a:spLocks noChangeShapeType="1"/>
              </p:cNvSpPr>
              <p:nvPr/>
            </p:nvSpPr>
            <p:spPr bwMode="auto">
              <a:xfrm>
                <a:off x="3248" y="1112"/>
                <a:ext cx="5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1514" name="Rectangle 10"/>
              <p:cNvSpPr>
                <a:spLocks noChangeArrowheads="1"/>
              </p:cNvSpPr>
              <p:nvPr/>
            </p:nvSpPr>
            <p:spPr bwMode="auto">
              <a:xfrm>
                <a:off x="3759" y="1002"/>
                <a:ext cx="913" cy="2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buNone/>
                </a:pPr>
                <a:r>
                  <a:rPr lang="en-US" sz="1800"/>
                  <a:t>ReadData1</a:t>
                </a:r>
              </a:p>
            </p:txBody>
          </p:sp>
        </p:grp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3758" y="1399"/>
              <a:ext cx="849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840" y="954"/>
              <a:ext cx="79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/>
                <a:t>ReadSel1</a:t>
              </a:r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822" y="1190"/>
              <a:ext cx="79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/>
                <a:t>ReadSel2</a:t>
              </a:r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798" y="1434"/>
              <a:ext cx="727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 err="1"/>
                <a:t>WriteSel</a:t>
              </a:r>
              <a:endParaRPr lang="en-US" sz="1800" dirty="0"/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2295" y="1084"/>
              <a:ext cx="838" cy="6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/>
                <a:t>Register </a:t>
              </a:r>
            </a:p>
            <a:p>
              <a:pPr algn="ctr">
                <a:buNone/>
              </a:pPr>
              <a:r>
                <a:rPr lang="en-US"/>
                <a:t>file</a:t>
              </a:r>
            </a:p>
            <a:p>
              <a:pPr algn="ctr">
                <a:buNone/>
              </a:pPr>
              <a:r>
                <a:rPr lang="en-US"/>
                <a:t>2R + 1W</a:t>
              </a:r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3256" y="132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3767" y="1194"/>
              <a:ext cx="913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ReadData2</a:t>
              </a:r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1648" y="1752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4" name="Rectangle 20"/>
            <p:cNvSpPr>
              <a:spLocks noChangeArrowheads="1"/>
            </p:cNvSpPr>
            <p:nvPr/>
          </p:nvSpPr>
          <p:spPr bwMode="auto">
            <a:xfrm>
              <a:off x="795" y="1610"/>
              <a:ext cx="844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 err="1"/>
                <a:t>WriteData</a:t>
              </a:r>
              <a:endParaRPr lang="en-US" sz="1800" dirty="0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2704" y="716"/>
              <a:ext cx="0" cy="25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2691" y="638"/>
              <a:ext cx="350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WE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520825" y="3495563"/>
            <a:ext cx="5775325" cy="1985962"/>
            <a:chOff x="958" y="1987"/>
            <a:chExt cx="3638" cy="1251"/>
          </a:xfrm>
        </p:grpSpPr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2181" y="2342"/>
              <a:ext cx="1040" cy="89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1653" y="243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1653" y="267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>
              <a:off x="3237" y="2478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3748" y="2368"/>
              <a:ext cx="820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ReadData</a:t>
              </a:r>
            </a:p>
          </p:txBody>
        </p:sp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3747" y="2765"/>
              <a:ext cx="849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958" y="2320"/>
              <a:ext cx="703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ReadSel</a:t>
              </a:r>
            </a:p>
          </p:txBody>
        </p:sp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1000" y="2547"/>
              <a:ext cx="651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/>
                <a:t>R/</a:t>
              </a:r>
              <a:r>
                <a:rPr lang="en-US" sz="1800" dirty="0" err="1"/>
                <a:t>WSel</a:t>
              </a:r>
              <a:endParaRPr lang="en-US" sz="1800" dirty="0"/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2201" y="2477"/>
              <a:ext cx="1024" cy="6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/>
                <a:t>Register </a:t>
              </a:r>
            </a:p>
            <a:p>
              <a:pPr algn="ctr">
                <a:buNone/>
              </a:pPr>
              <a:r>
                <a:rPr lang="en-US"/>
                <a:t>file</a:t>
              </a:r>
            </a:p>
            <a:p>
              <a:pPr algn="ctr">
                <a:buNone/>
              </a:pPr>
              <a:r>
                <a:rPr lang="en-US"/>
                <a:t>1R + 1R/W</a:t>
              </a:r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>
              <a:off x="3245" y="2686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3756" y="2560"/>
              <a:ext cx="768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R/WData</a:t>
              </a:r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>
              <a:off x="2693" y="2082"/>
              <a:ext cx="0" cy="25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2689" y="1987"/>
              <a:ext cx="350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WE</a:t>
              </a:r>
            </a:p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1481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419" y="1605516"/>
            <a:ext cx="7759996" cy="2044995"/>
          </a:xfrm>
        </p:spPr>
        <p:txBody>
          <a:bodyPr/>
          <a:lstStyle/>
          <a:p>
            <a:r>
              <a:rPr lang="en-US" sz="4000" dirty="0"/>
              <a:t>We can build useful and compact circuits using registers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35149" y="3788404"/>
            <a:ext cx="6400800" cy="1752600"/>
          </a:xfrm>
        </p:spPr>
        <p:txBody>
          <a:bodyPr/>
          <a:lstStyle/>
          <a:p>
            <a:r>
              <a:rPr lang="en-US" sz="2800" dirty="0"/>
              <a:t>Circuits containing state elements are called </a:t>
            </a:r>
            <a:r>
              <a:rPr lang="en-US" sz="2800" i="1" dirty="0"/>
              <a:t>sequential circuits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583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a loop using registers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60779" y="1522862"/>
            <a:ext cx="4793723" cy="16980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 = s0;</a:t>
            </a: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for (</a:t>
            </a:r>
            <a:r>
              <a:rPr lang="en-US" kern="0" dirty="0" err="1">
                <a:latin typeface="+mn-lt"/>
                <a:cs typeface="Courier New" pitchFamily="49" charset="0"/>
              </a:rPr>
              <a:t>i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nt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= 0;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 32;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=</a:t>
            </a:r>
            <a:r>
              <a:rPr kumimoji="0" lang="en-US" sz="20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i+1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</a:t>
            </a:r>
            <a:r>
              <a:rPr lang="en-US" kern="0" dirty="0">
                <a:latin typeface="+mn-lt"/>
                <a:cs typeface="Courier New" pitchFamily="49" charset="0"/>
              </a:rPr>
              <a:t>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{</a:t>
            </a:r>
            <a:b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</a:b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     s = f(s);     </a:t>
            </a:r>
            <a:b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</a:b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  </a:t>
            </a:r>
            <a:r>
              <a:rPr lang="en-US" kern="0" dirty="0">
                <a:latin typeface="+mn-lt"/>
                <a:cs typeface="Courier New" pitchFamily="49" charset="0"/>
              </a:rPr>
              <a:t>}</a:t>
            </a:r>
            <a:b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</a:b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return s;               C-code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167247" y="4391277"/>
            <a:ext cx="47000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err="1">
                <a:solidFill>
                  <a:srgbClr val="FF0000"/>
                </a:solidFill>
              </a:rPr>
              <a:t>sel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71922" y="3721914"/>
            <a:ext cx="1008618" cy="2489048"/>
            <a:chOff x="1471922" y="3721914"/>
            <a:chExt cx="1008618" cy="2489048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1520164" y="5358645"/>
              <a:ext cx="713048" cy="2905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&lt; 32</a:t>
              </a:r>
            </a:p>
          </p:txBody>
        </p:sp>
        <p:sp>
          <p:nvSpPr>
            <p:cNvPr id="43" name="AutoShape 10"/>
            <p:cNvSpPr>
              <a:spLocks noChangeArrowheads="1"/>
            </p:cNvSpPr>
            <p:nvPr/>
          </p:nvSpPr>
          <p:spPr bwMode="auto">
            <a:xfrm>
              <a:off x="1661875" y="4386515"/>
              <a:ext cx="428625" cy="144462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cxnSp>
          <p:nvCxnSpPr>
            <p:cNvPr id="47" name="Straight Arrow Connector 230"/>
            <p:cNvCxnSpPr>
              <a:cxnSpLocks noChangeShapeType="1"/>
            </p:cNvCxnSpPr>
            <p:nvPr/>
          </p:nvCxnSpPr>
          <p:spPr bwMode="auto">
            <a:xfrm>
              <a:off x="1873709" y="5116288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Shape 256"/>
            <p:cNvCxnSpPr>
              <a:cxnSpLocks noChangeShapeType="1"/>
              <a:stCxn id="37" idx="2"/>
              <a:endCxn id="53" idx="0"/>
            </p:cNvCxnSpPr>
            <p:nvPr/>
          </p:nvCxnSpPr>
          <p:spPr bwMode="auto">
            <a:xfrm rot="5400000" flipH="1">
              <a:off x="1119574" y="4328429"/>
              <a:ext cx="1341965" cy="191313"/>
            </a:xfrm>
            <a:prstGeom prst="bentConnector5">
              <a:avLst>
                <a:gd name="adj1" fmla="val -9310"/>
                <a:gd name="adj2" fmla="val 336041"/>
                <a:gd name="adj3" fmla="val 11703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49" name="Oval 149"/>
            <p:cNvSpPr>
              <a:spLocks noChangeArrowheads="1"/>
            </p:cNvSpPr>
            <p:nvPr/>
          </p:nvSpPr>
          <p:spPr bwMode="auto">
            <a:xfrm>
              <a:off x="2002730" y="3721914"/>
              <a:ext cx="304734" cy="313763"/>
            </a:xfrm>
            <a:prstGeom prst="ellipse">
              <a:avLst/>
            </a:prstGeom>
            <a:noFill/>
            <a:ln w="254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/>
                <a:t>0</a:t>
              </a:r>
            </a:p>
          </p:txBody>
        </p:sp>
        <p:cxnSp>
          <p:nvCxnSpPr>
            <p:cNvPr id="50" name="Elbow Connector 190"/>
            <p:cNvCxnSpPr>
              <a:cxnSpLocks noChangeShapeType="1"/>
              <a:stCxn id="49" idx="4"/>
            </p:cNvCxnSpPr>
            <p:nvPr/>
          </p:nvCxnSpPr>
          <p:spPr bwMode="auto">
            <a:xfrm rot="5400000">
              <a:off x="1903244" y="4134662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Straight Arrow Connector 230"/>
            <p:cNvCxnSpPr>
              <a:cxnSpLocks noChangeShapeType="1"/>
            </p:cNvCxnSpPr>
            <p:nvPr/>
          </p:nvCxnSpPr>
          <p:spPr bwMode="auto">
            <a:xfrm>
              <a:off x="1858137" y="5668666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52" name="TextBox 102"/>
            <p:cNvSpPr txBox="1">
              <a:spLocks noChangeArrowheads="1"/>
            </p:cNvSpPr>
            <p:nvPr/>
          </p:nvSpPr>
          <p:spPr bwMode="auto">
            <a:xfrm>
              <a:off x="1534447" y="5924730"/>
              <a:ext cx="946093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err="1"/>
                <a:t>notDone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71922" y="3753102"/>
              <a:ext cx="445956" cy="2862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+1</a:t>
              </a:r>
            </a:p>
          </p:txBody>
        </p:sp>
        <p:cxnSp>
          <p:nvCxnSpPr>
            <p:cNvPr id="54" name="Elbow Connector 190"/>
            <p:cNvCxnSpPr>
              <a:cxnSpLocks noChangeShapeType="1"/>
            </p:cNvCxnSpPr>
            <p:nvPr/>
          </p:nvCxnSpPr>
          <p:spPr bwMode="auto">
            <a:xfrm rot="16200000" flipH="1">
              <a:off x="1567653" y="4134662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 flipV="1">
              <a:off x="2047638" y="4457952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Straight Arrow Connector 230"/>
            <p:cNvCxnSpPr>
              <a:cxnSpLocks noChangeShapeType="1"/>
            </p:cNvCxnSpPr>
            <p:nvPr/>
          </p:nvCxnSpPr>
          <p:spPr bwMode="auto">
            <a:xfrm>
              <a:off x="1874948" y="4545570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" name="Group 3"/>
          <p:cNvGrpSpPr/>
          <p:nvPr/>
        </p:nvGrpSpPr>
        <p:grpSpPr>
          <a:xfrm>
            <a:off x="1333263" y="4775447"/>
            <a:ext cx="780413" cy="319620"/>
            <a:chOff x="1333263" y="4775447"/>
            <a:chExt cx="780413" cy="319620"/>
          </a:xfrm>
        </p:grpSpPr>
        <p:grpSp>
          <p:nvGrpSpPr>
            <p:cNvPr id="31" name="Group 30"/>
            <p:cNvGrpSpPr/>
            <p:nvPr/>
          </p:nvGrpSpPr>
          <p:grpSpPr>
            <a:xfrm>
              <a:off x="1639700" y="4775447"/>
              <a:ext cx="473976" cy="319620"/>
              <a:chOff x="1339353" y="4041770"/>
              <a:chExt cx="473976" cy="319620"/>
            </a:xfrm>
          </p:grpSpPr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1339353" y="4041770"/>
                <a:ext cx="473976" cy="3196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err="1"/>
                  <a:t>i</a:t>
                </a:r>
                <a:endParaRPr lang="en-US" sz="1400" dirty="0"/>
              </a:p>
            </p:txBody>
          </p:sp>
          <p:grpSp>
            <p:nvGrpSpPr>
              <p:cNvPr id="39" name="Group 31"/>
              <p:cNvGrpSpPr>
                <a:grpSpLocks/>
              </p:cNvGrpSpPr>
              <p:nvPr/>
            </p:nvGrpSpPr>
            <p:grpSpPr bwMode="auto">
              <a:xfrm>
                <a:off x="1350874" y="4054250"/>
                <a:ext cx="101142" cy="290356"/>
                <a:chOff x="7256879" y="1927436"/>
                <a:chExt cx="300908" cy="310332"/>
              </a:xfrm>
            </p:grpSpPr>
            <p:cxnSp>
              <p:nvCxnSpPr>
                <p:cNvPr id="40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7256879" y="1927436"/>
                  <a:ext cx="295273" cy="147284"/>
                </a:xfrm>
                <a:prstGeom prst="line">
                  <a:avLst/>
                </a:prstGeom>
                <a:no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1" name="Straight Connector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60467" y="2065489"/>
                  <a:ext cx="297320" cy="172279"/>
                </a:xfrm>
                <a:prstGeom prst="line">
                  <a:avLst/>
                </a:prstGeom>
                <a:no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60" name="Straight Arrow Connector 59"/>
            <p:cNvCxnSpPr/>
            <p:nvPr/>
          </p:nvCxnSpPr>
          <p:spPr bwMode="auto">
            <a:xfrm flipV="1">
              <a:off x="1333263" y="4934202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1" name="TextBox 60"/>
          <p:cNvSpPr txBox="1"/>
          <p:nvPr/>
        </p:nvSpPr>
        <p:spPr>
          <a:xfrm>
            <a:off x="1233797" y="4877052"/>
            <a:ext cx="43633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en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580184" y="4869411"/>
            <a:ext cx="2957861" cy="723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sel</a:t>
            </a:r>
            <a:r>
              <a:rPr lang="en-US" dirty="0"/>
              <a:t> = start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en </a:t>
            </a:r>
            <a:r>
              <a:rPr lang="en-US" dirty="0"/>
              <a:t> = start | </a:t>
            </a:r>
            <a:r>
              <a:rPr lang="en-US" dirty="0" err="1"/>
              <a:t>notDone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74486" y="3753164"/>
            <a:ext cx="1133475" cy="1636731"/>
            <a:chOff x="3374486" y="3753164"/>
            <a:chExt cx="1133475" cy="1636731"/>
          </a:xfrm>
        </p:grpSpPr>
        <p:sp>
          <p:nvSpPr>
            <p:cNvPr id="68" name="AutoShape 10"/>
            <p:cNvSpPr>
              <a:spLocks noChangeArrowheads="1"/>
            </p:cNvSpPr>
            <p:nvPr/>
          </p:nvSpPr>
          <p:spPr bwMode="auto">
            <a:xfrm>
              <a:off x="3802564" y="4417765"/>
              <a:ext cx="428625" cy="144462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cxnSp>
          <p:nvCxnSpPr>
            <p:cNvPr id="69" name="Straight Arrow Connector 230"/>
            <p:cNvCxnSpPr>
              <a:cxnSpLocks noChangeShapeType="1"/>
            </p:cNvCxnSpPr>
            <p:nvPr/>
          </p:nvCxnSpPr>
          <p:spPr bwMode="auto">
            <a:xfrm>
              <a:off x="4015637" y="4576820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0" name="Straight Arrow Connector 230"/>
            <p:cNvCxnSpPr>
              <a:cxnSpLocks noChangeShapeType="1"/>
            </p:cNvCxnSpPr>
            <p:nvPr/>
          </p:nvCxnSpPr>
          <p:spPr bwMode="auto">
            <a:xfrm>
              <a:off x="4014398" y="5147538"/>
              <a:ext cx="0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" name="Shape 256"/>
            <p:cNvCxnSpPr>
              <a:cxnSpLocks noChangeShapeType="1"/>
            </p:cNvCxnSpPr>
            <p:nvPr/>
          </p:nvCxnSpPr>
          <p:spPr bwMode="auto">
            <a:xfrm rot="5400000" flipH="1">
              <a:off x="3146679" y="4258627"/>
              <a:ext cx="1341965" cy="400236"/>
            </a:xfrm>
            <a:prstGeom prst="bentConnector5">
              <a:avLst>
                <a:gd name="adj1" fmla="val -9904"/>
                <a:gd name="adj2" fmla="val 217744"/>
                <a:gd name="adj3" fmla="val 11703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72" name="Oval 149"/>
            <p:cNvSpPr>
              <a:spLocks noChangeArrowheads="1"/>
            </p:cNvSpPr>
            <p:nvPr/>
          </p:nvSpPr>
          <p:spPr bwMode="auto">
            <a:xfrm>
              <a:off x="4122153" y="3753164"/>
              <a:ext cx="304734" cy="313763"/>
            </a:xfrm>
            <a:prstGeom prst="ellipse">
              <a:avLst/>
            </a:prstGeom>
            <a:noFill/>
            <a:ln w="254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/>
                <a:t>s0</a:t>
              </a:r>
            </a:p>
          </p:txBody>
        </p:sp>
        <p:cxnSp>
          <p:nvCxnSpPr>
            <p:cNvPr id="73" name="Elbow Connector 190"/>
            <p:cNvCxnSpPr>
              <a:cxnSpLocks noChangeShapeType="1"/>
              <a:stCxn id="72" idx="4"/>
            </p:cNvCxnSpPr>
            <p:nvPr/>
          </p:nvCxnSpPr>
          <p:spPr bwMode="auto">
            <a:xfrm rot="5400000">
              <a:off x="4022667" y="4165912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75" name="TextBox 74"/>
            <p:cNvSpPr txBox="1"/>
            <p:nvPr/>
          </p:nvSpPr>
          <p:spPr>
            <a:xfrm>
              <a:off x="3374486" y="3784352"/>
              <a:ext cx="485309" cy="2862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/>
                <a:t>f</a:t>
              </a:r>
            </a:p>
          </p:txBody>
        </p:sp>
        <p:cxnSp>
          <p:nvCxnSpPr>
            <p:cNvPr id="76" name="Elbow Connector 190"/>
            <p:cNvCxnSpPr>
              <a:cxnSpLocks noChangeShapeType="1"/>
            </p:cNvCxnSpPr>
            <p:nvPr/>
          </p:nvCxnSpPr>
          <p:spPr bwMode="auto">
            <a:xfrm rot="16200000" flipH="1">
              <a:off x="3708342" y="4165912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8" name="Straight Arrow Connector 77"/>
            <p:cNvCxnSpPr/>
            <p:nvPr/>
          </p:nvCxnSpPr>
          <p:spPr bwMode="auto">
            <a:xfrm flipH="1" flipV="1">
              <a:off x="4188327" y="4489202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9" name="TextBox 78"/>
          <p:cNvSpPr txBox="1"/>
          <p:nvPr/>
        </p:nvSpPr>
        <p:spPr>
          <a:xfrm>
            <a:off x="4307936" y="4422527"/>
            <a:ext cx="47000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err="1">
                <a:solidFill>
                  <a:srgbClr val="FF0000"/>
                </a:solidFill>
              </a:rPr>
              <a:t>sel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40026" y="4806697"/>
            <a:ext cx="1266526" cy="319620"/>
            <a:chOff x="3240026" y="4806697"/>
            <a:chExt cx="1266526" cy="319620"/>
          </a:xfrm>
        </p:grpSpPr>
        <p:grpSp>
          <p:nvGrpSpPr>
            <p:cNvPr id="63" name="Group 62"/>
            <p:cNvGrpSpPr/>
            <p:nvPr/>
          </p:nvGrpSpPr>
          <p:grpSpPr>
            <a:xfrm>
              <a:off x="3557095" y="4806697"/>
              <a:ext cx="949457" cy="319620"/>
              <a:chOff x="1339353" y="4041770"/>
              <a:chExt cx="473976" cy="319620"/>
            </a:xfrm>
            <a:solidFill>
              <a:schemeClr val="accent1"/>
            </a:solidFill>
          </p:grpSpPr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1339353" y="4041770"/>
                <a:ext cx="473976" cy="319620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/>
                  <a:t>s</a:t>
                </a:r>
              </a:p>
            </p:txBody>
          </p:sp>
          <p:grpSp>
            <p:nvGrpSpPr>
              <p:cNvPr id="65" name="Group 31"/>
              <p:cNvGrpSpPr>
                <a:grpSpLocks/>
              </p:cNvGrpSpPr>
              <p:nvPr/>
            </p:nvGrpSpPr>
            <p:grpSpPr bwMode="auto">
              <a:xfrm>
                <a:off x="1350874" y="4054250"/>
                <a:ext cx="101142" cy="290356"/>
                <a:chOff x="7256879" y="1927436"/>
                <a:chExt cx="300908" cy="310332"/>
              </a:xfrm>
              <a:grpFill/>
            </p:grpSpPr>
            <p:cxnSp>
              <p:nvCxnSpPr>
                <p:cNvPr id="66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7256879" y="1927436"/>
                  <a:ext cx="295273" cy="147284"/>
                </a:xfrm>
                <a:prstGeom prst="line">
                  <a:avLst/>
                </a:prstGeom>
                <a:grp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7" name="Straight Connector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60467" y="2065489"/>
                  <a:ext cx="297320" cy="172279"/>
                </a:xfrm>
                <a:prstGeom prst="line">
                  <a:avLst/>
                </a:prstGeom>
                <a:grp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81" name="Straight Arrow Connector 80"/>
            <p:cNvCxnSpPr/>
            <p:nvPr/>
          </p:nvCxnSpPr>
          <p:spPr bwMode="auto">
            <a:xfrm flipV="1">
              <a:off x="3240026" y="4965452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82" name="TextBox 81"/>
          <p:cNvSpPr txBox="1"/>
          <p:nvPr/>
        </p:nvSpPr>
        <p:spPr>
          <a:xfrm>
            <a:off x="3140560" y="4908302"/>
            <a:ext cx="43633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01727" y="1605516"/>
            <a:ext cx="315519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We need two registers to hold s and </a:t>
            </a:r>
            <a:r>
              <a:rPr lang="en-US" dirty="0" err="1"/>
              <a:t>i</a:t>
            </a:r>
            <a:r>
              <a:rPr lang="en-US" dirty="0"/>
              <a:t> values from one iteration to the next.</a:t>
            </a:r>
          </a:p>
          <a:p>
            <a:pPr>
              <a:buNone/>
            </a:pPr>
            <a:r>
              <a:rPr lang="en-US" dirty="0"/>
              <a:t>These registers are initialized when the computation starts and updated every cycle until the computation terminates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6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2" grpId="0" build="p" autoUpdateAnimBg="0"/>
      <p:bldP spid="62" grpId="1" build="allAtOnce" animBg="1"/>
      <p:bldP spid="79" grpId="0"/>
      <p:bldP spid="82" grpId="0"/>
      <p:bldP spid="1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sequential circuits in Bluespec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814" y="1554125"/>
            <a:ext cx="7772400" cy="4602125"/>
          </a:xfrm>
        </p:spPr>
        <p:txBody>
          <a:bodyPr/>
          <a:lstStyle/>
          <a:p>
            <a:r>
              <a:rPr lang="en-US" sz="2400" dirty="0"/>
              <a:t>Sequential circuits, unlike combinational circuits, are not expressed structurally (as wiring diagrams) in Bluespec</a:t>
            </a:r>
          </a:p>
          <a:p>
            <a:r>
              <a:rPr lang="en-US" sz="2400" dirty="0"/>
              <a:t>For sequential circuits a designer defines:</a:t>
            </a:r>
          </a:p>
          <a:p>
            <a:pPr lvl="1"/>
            <a:r>
              <a:rPr lang="en-US" sz="2000" i="1" dirty="0"/>
              <a:t>State elements </a:t>
            </a:r>
            <a:r>
              <a:rPr lang="en-US" sz="2000" dirty="0"/>
              <a:t>by instantiating modules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#(Bit#(32)) s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#(Bit#(6))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(32);</a:t>
            </a:r>
          </a:p>
          <a:p>
            <a:pPr lvl="1"/>
            <a:r>
              <a:rPr lang="en-US" sz="2000" i="1" dirty="0"/>
              <a:t>Rules</a:t>
            </a:r>
            <a:r>
              <a:rPr lang="en-US" sz="2000" dirty="0"/>
              <a:t> which define how state is to be transformed atomically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rule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32);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s &lt;= f(s);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i+1;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3694" y="3221666"/>
            <a:ext cx="2094614" cy="840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make a 32-bit register which is uninitialized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flipH="1">
            <a:off x="6092456" y="3641781"/>
            <a:ext cx="861238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985588" y="4515823"/>
            <a:ext cx="2094614" cy="840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make a 6-bit register with initial value 32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6092456" y="4061896"/>
            <a:ext cx="893132" cy="57873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380074" y="5475639"/>
            <a:ext cx="2232835" cy="840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the rule can execute only when its guard is true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2295" y="5810690"/>
            <a:ext cx="2094614" cy="840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actions to be performed when the rule executes</a:t>
            </a:r>
          </a:p>
        </p:txBody>
      </p:sp>
      <p:sp>
        <p:nvSpPr>
          <p:cNvPr id="20" name="Freeform 19"/>
          <p:cNvSpPr/>
          <p:nvPr/>
        </p:nvSpPr>
        <p:spPr bwMode="auto">
          <a:xfrm>
            <a:off x="3040912" y="4816551"/>
            <a:ext cx="2328530" cy="744280"/>
          </a:xfrm>
          <a:custGeom>
            <a:avLst/>
            <a:gdLst>
              <a:gd name="connsiteX0" fmla="*/ 2328530 w 2328530"/>
              <a:gd name="connsiteY0" fmla="*/ 744280 h 744280"/>
              <a:gd name="connsiteX1" fmla="*/ 2286000 w 2328530"/>
              <a:gd name="connsiteY1" fmla="*/ 659219 h 744280"/>
              <a:gd name="connsiteX2" fmla="*/ 2254102 w 2328530"/>
              <a:gd name="connsiteY2" fmla="*/ 510363 h 744280"/>
              <a:gd name="connsiteX3" fmla="*/ 2222204 w 2328530"/>
              <a:gd name="connsiteY3" fmla="*/ 489098 h 744280"/>
              <a:gd name="connsiteX4" fmla="*/ 2137144 w 2328530"/>
              <a:gd name="connsiteY4" fmla="*/ 435935 h 744280"/>
              <a:gd name="connsiteX5" fmla="*/ 1180214 w 2328530"/>
              <a:gd name="connsiteY5" fmla="*/ 425303 h 744280"/>
              <a:gd name="connsiteX6" fmla="*/ 1052623 w 2328530"/>
              <a:gd name="connsiteY6" fmla="*/ 404038 h 744280"/>
              <a:gd name="connsiteX7" fmla="*/ 978195 w 2328530"/>
              <a:gd name="connsiteY7" fmla="*/ 393405 h 744280"/>
              <a:gd name="connsiteX8" fmla="*/ 935665 w 2328530"/>
              <a:gd name="connsiteY8" fmla="*/ 382773 h 744280"/>
              <a:gd name="connsiteX9" fmla="*/ 882502 w 2328530"/>
              <a:gd name="connsiteY9" fmla="*/ 372140 h 744280"/>
              <a:gd name="connsiteX10" fmla="*/ 797441 w 2328530"/>
              <a:gd name="connsiteY10" fmla="*/ 350875 h 744280"/>
              <a:gd name="connsiteX11" fmla="*/ 754911 w 2328530"/>
              <a:gd name="connsiteY11" fmla="*/ 340242 h 744280"/>
              <a:gd name="connsiteX12" fmla="*/ 701748 w 2328530"/>
              <a:gd name="connsiteY12" fmla="*/ 329610 h 744280"/>
              <a:gd name="connsiteX13" fmla="*/ 669851 w 2328530"/>
              <a:gd name="connsiteY13" fmla="*/ 318977 h 744280"/>
              <a:gd name="connsiteX14" fmla="*/ 446567 w 2328530"/>
              <a:gd name="connsiteY14" fmla="*/ 297712 h 744280"/>
              <a:gd name="connsiteX15" fmla="*/ 53162 w 2328530"/>
              <a:gd name="connsiteY15" fmla="*/ 276447 h 744280"/>
              <a:gd name="connsiteX16" fmla="*/ 21265 w 2328530"/>
              <a:gd name="connsiteY16" fmla="*/ 255182 h 744280"/>
              <a:gd name="connsiteX17" fmla="*/ 10632 w 2328530"/>
              <a:gd name="connsiteY17" fmla="*/ 223284 h 744280"/>
              <a:gd name="connsiteX18" fmla="*/ 0 w 2328530"/>
              <a:gd name="connsiteY18" fmla="*/ 138224 h 744280"/>
              <a:gd name="connsiteX19" fmla="*/ 31897 w 2328530"/>
              <a:gd name="connsiteY19" fmla="*/ 42531 h 744280"/>
              <a:gd name="connsiteX20" fmla="*/ 74428 w 2328530"/>
              <a:gd name="connsiteY20" fmla="*/ 31898 h 744280"/>
              <a:gd name="connsiteX21" fmla="*/ 212651 w 2328530"/>
              <a:gd name="connsiteY21" fmla="*/ 0 h 744280"/>
              <a:gd name="connsiteX22" fmla="*/ 382772 w 2328530"/>
              <a:gd name="connsiteY22" fmla="*/ 10633 h 744280"/>
              <a:gd name="connsiteX23" fmla="*/ 606055 w 2328530"/>
              <a:gd name="connsiteY23" fmla="*/ 31898 h 744280"/>
              <a:gd name="connsiteX24" fmla="*/ 935665 w 2328530"/>
              <a:gd name="connsiteY24" fmla="*/ 10633 h 744280"/>
              <a:gd name="connsiteX25" fmla="*/ 988828 w 2328530"/>
              <a:gd name="connsiteY25" fmla="*/ 0 h 744280"/>
              <a:gd name="connsiteX26" fmla="*/ 1648046 w 2328530"/>
              <a:gd name="connsiteY26" fmla="*/ 10633 h 744280"/>
              <a:gd name="connsiteX27" fmla="*/ 1828800 w 2328530"/>
              <a:gd name="connsiteY27" fmla="*/ 31898 h 744280"/>
              <a:gd name="connsiteX28" fmla="*/ 1860697 w 2328530"/>
              <a:gd name="connsiteY28" fmla="*/ 42531 h 744280"/>
              <a:gd name="connsiteX29" fmla="*/ 1924493 w 2328530"/>
              <a:gd name="connsiteY29" fmla="*/ 95694 h 744280"/>
              <a:gd name="connsiteX30" fmla="*/ 1956390 w 2328530"/>
              <a:gd name="connsiteY30" fmla="*/ 116959 h 744280"/>
              <a:gd name="connsiteX31" fmla="*/ 2020186 w 2328530"/>
              <a:gd name="connsiteY31" fmla="*/ 170121 h 744280"/>
              <a:gd name="connsiteX32" fmla="*/ 2062716 w 2328530"/>
              <a:gd name="connsiteY32" fmla="*/ 276447 h 744280"/>
              <a:gd name="connsiteX33" fmla="*/ 2041451 w 2328530"/>
              <a:gd name="connsiteY33" fmla="*/ 425303 h 744280"/>
              <a:gd name="connsiteX34" fmla="*/ 2020186 w 2328530"/>
              <a:gd name="connsiteY34" fmla="*/ 457200 h 744280"/>
              <a:gd name="connsiteX35" fmla="*/ 1998921 w 2328530"/>
              <a:gd name="connsiteY35" fmla="*/ 467833 h 74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328530" h="744280">
                <a:moveTo>
                  <a:pt x="2328530" y="744280"/>
                </a:moveTo>
                <a:cubicBezTo>
                  <a:pt x="2313786" y="719707"/>
                  <a:pt x="2290736" y="690005"/>
                  <a:pt x="2286000" y="659219"/>
                </a:cubicBezTo>
                <a:cubicBezTo>
                  <a:pt x="2278344" y="609456"/>
                  <a:pt x="2289269" y="552564"/>
                  <a:pt x="2254102" y="510363"/>
                </a:cubicBezTo>
                <a:cubicBezTo>
                  <a:pt x="2245921" y="500546"/>
                  <a:pt x="2232837" y="496186"/>
                  <a:pt x="2222204" y="489098"/>
                </a:cubicBezTo>
                <a:cubicBezTo>
                  <a:pt x="2197872" y="452599"/>
                  <a:pt x="2196632" y="436596"/>
                  <a:pt x="2137144" y="435935"/>
                </a:cubicBezTo>
                <a:lnTo>
                  <a:pt x="1180214" y="425303"/>
                </a:lnTo>
                <a:cubicBezTo>
                  <a:pt x="915820" y="392253"/>
                  <a:pt x="1207170" y="432137"/>
                  <a:pt x="1052623" y="404038"/>
                </a:cubicBezTo>
                <a:cubicBezTo>
                  <a:pt x="1027966" y="399555"/>
                  <a:pt x="1002852" y="397888"/>
                  <a:pt x="978195" y="393405"/>
                </a:cubicBezTo>
                <a:cubicBezTo>
                  <a:pt x="963818" y="390791"/>
                  <a:pt x="949930" y="385943"/>
                  <a:pt x="935665" y="382773"/>
                </a:cubicBezTo>
                <a:cubicBezTo>
                  <a:pt x="918023" y="378853"/>
                  <a:pt x="900111" y="376204"/>
                  <a:pt x="882502" y="372140"/>
                </a:cubicBezTo>
                <a:cubicBezTo>
                  <a:pt x="854024" y="365568"/>
                  <a:pt x="825795" y="357963"/>
                  <a:pt x="797441" y="350875"/>
                </a:cubicBezTo>
                <a:cubicBezTo>
                  <a:pt x="783264" y="347331"/>
                  <a:pt x="769240" y="343108"/>
                  <a:pt x="754911" y="340242"/>
                </a:cubicBezTo>
                <a:cubicBezTo>
                  <a:pt x="737190" y="336698"/>
                  <a:pt x="719280" y="333993"/>
                  <a:pt x="701748" y="329610"/>
                </a:cubicBezTo>
                <a:cubicBezTo>
                  <a:pt x="690875" y="326892"/>
                  <a:pt x="680906" y="320820"/>
                  <a:pt x="669851" y="318977"/>
                </a:cubicBezTo>
                <a:cubicBezTo>
                  <a:pt x="619177" y="310531"/>
                  <a:pt x="489871" y="301836"/>
                  <a:pt x="446567" y="297712"/>
                </a:cubicBezTo>
                <a:cubicBezTo>
                  <a:pt x="200359" y="274264"/>
                  <a:pt x="543286" y="293952"/>
                  <a:pt x="53162" y="276447"/>
                </a:cubicBezTo>
                <a:cubicBezTo>
                  <a:pt x="42530" y="269359"/>
                  <a:pt x="29248" y="265160"/>
                  <a:pt x="21265" y="255182"/>
                </a:cubicBezTo>
                <a:cubicBezTo>
                  <a:pt x="14264" y="246430"/>
                  <a:pt x="12637" y="234311"/>
                  <a:pt x="10632" y="223284"/>
                </a:cubicBezTo>
                <a:cubicBezTo>
                  <a:pt x="5521" y="195171"/>
                  <a:pt x="3544" y="166577"/>
                  <a:pt x="0" y="138224"/>
                </a:cubicBezTo>
                <a:cubicBezTo>
                  <a:pt x="3975" y="114370"/>
                  <a:pt x="3864" y="61219"/>
                  <a:pt x="31897" y="42531"/>
                </a:cubicBezTo>
                <a:cubicBezTo>
                  <a:pt x="44056" y="34425"/>
                  <a:pt x="60565" y="36519"/>
                  <a:pt x="74428" y="31898"/>
                </a:cubicBezTo>
                <a:cubicBezTo>
                  <a:pt x="179622" y="-3167"/>
                  <a:pt x="70471" y="17773"/>
                  <a:pt x="212651" y="0"/>
                </a:cubicBezTo>
                <a:lnTo>
                  <a:pt x="382772" y="10633"/>
                </a:lnTo>
                <a:cubicBezTo>
                  <a:pt x="457292" y="16675"/>
                  <a:pt x="606055" y="31898"/>
                  <a:pt x="606055" y="31898"/>
                </a:cubicBezTo>
                <a:cubicBezTo>
                  <a:pt x="734698" y="26051"/>
                  <a:pt x="818866" y="27319"/>
                  <a:pt x="935665" y="10633"/>
                </a:cubicBezTo>
                <a:cubicBezTo>
                  <a:pt x="953555" y="8077"/>
                  <a:pt x="971107" y="3544"/>
                  <a:pt x="988828" y="0"/>
                </a:cubicBezTo>
                <a:lnTo>
                  <a:pt x="1648046" y="10633"/>
                </a:lnTo>
                <a:cubicBezTo>
                  <a:pt x="1706551" y="12214"/>
                  <a:pt x="1770669" y="17365"/>
                  <a:pt x="1828800" y="31898"/>
                </a:cubicBezTo>
                <a:cubicBezTo>
                  <a:pt x="1839673" y="34616"/>
                  <a:pt x="1850673" y="37519"/>
                  <a:pt x="1860697" y="42531"/>
                </a:cubicBezTo>
                <a:cubicBezTo>
                  <a:pt x="1900297" y="62331"/>
                  <a:pt x="1889218" y="66298"/>
                  <a:pt x="1924493" y="95694"/>
                </a:cubicBezTo>
                <a:cubicBezTo>
                  <a:pt x="1934310" y="103875"/>
                  <a:pt x="1946573" y="108778"/>
                  <a:pt x="1956390" y="116959"/>
                </a:cubicBezTo>
                <a:cubicBezTo>
                  <a:pt x="2038252" y="185177"/>
                  <a:pt x="1940994" y="117327"/>
                  <a:pt x="2020186" y="170121"/>
                </a:cubicBezTo>
                <a:cubicBezTo>
                  <a:pt x="2046463" y="248954"/>
                  <a:pt x="2031426" y="213868"/>
                  <a:pt x="2062716" y="276447"/>
                </a:cubicBezTo>
                <a:cubicBezTo>
                  <a:pt x="2060000" y="306317"/>
                  <a:pt x="2061904" y="384396"/>
                  <a:pt x="2041451" y="425303"/>
                </a:cubicBezTo>
                <a:cubicBezTo>
                  <a:pt x="2035736" y="436733"/>
                  <a:pt x="2029222" y="448164"/>
                  <a:pt x="2020186" y="457200"/>
                </a:cubicBezTo>
                <a:cubicBezTo>
                  <a:pt x="2014582" y="462804"/>
                  <a:pt x="2006009" y="464289"/>
                  <a:pt x="1998921" y="46783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>
            <a:off x="1763794" y="5050465"/>
            <a:ext cx="2414801" cy="783988"/>
          </a:xfrm>
          <a:custGeom>
            <a:avLst/>
            <a:gdLst>
              <a:gd name="connsiteX0" fmla="*/ 1436606 w 2414801"/>
              <a:gd name="connsiteY0" fmla="*/ 776177 h 783988"/>
              <a:gd name="connsiteX1" fmla="*/ 788020 w 2414801"/>
              <a:gd name="connsiteY1" fmla="*/ 765544 h 783988"/>
              <a:gd name="connsiteX2" fmla="*/ 724225 w 2414801"/>
              <a:gd name="connsiteY2" fmla="*/ 754912 h 783988"/>
              <a:gd name="connsiteX3" fmla="*/ 586001 w 2414801"/>
              <a:gd name="connsiteY3" fmla="*/ 733647 h 783988"/>
              <a:gd name="connsiteX4" fmla="*/ 522206 w 2414801"/>
              <a:gd name="connsiteY4" fmla="*/ 712382 h 783988"/>
              <a:gd name="connsiteX5" fmla="*/ 479676 w 2414801"/>
              <a:gd name="connsiteY5" fmla="*/ 701749 h 783988"/>
              <a:gd name="connsiteX6" fmla="*/ 415880 w 2414801"/>
              <a:gd name="connsiteY6" fmla="*/ 680484 h 783988"/>
              <a:gd name="connsiteX7" fmla="*/ 298922 w 2414801"/>
              <a:gd name="connsiteY7" fmla="*/ 659219 h 783988"/>
              <a:gd name="connsiteX8" fmla="*/ 267025 w 2414801"/>
              <a:gd name="connsiteY8" fmla="*/ 648586 h 783988"/>
              <a:gd name="connsiteX9" fmla="*/ 139434 w 2414801"/>
              <a:gd name="connsiteY9" fmla="*/ 627321 h 783988"/>
              <a:gd name="connsiteX10" fmla="*/ 43741 w 2414801"/>
              <a:gd name="connsiteY10" fmla="*/ 584791 h 783988"/>
              <a:gd name="connsiteX11" fmla="*/ 22476 w 2414801"/>
              <a:gd name="connsiteY11" fmla="*/ 552893 h 783988"/>
              <a:gd name="connsiteX12" fmla="*/ 1211 w 2414801"/>
              <a:gd name="connsiteY12" fmla="*/ 478465 h 783988"/>
              <a:gd name="connsiteX13" fmla="*/ 22476 w 2414801"/>
              <a:gd name="connsiteY13" fmla="*/ 212651 h 783988"/>
              <a:gd name="connsiteX14" fmla="*/ 43741 w 2414801"/>
              <a:gd name="connsiteY14" fmla="*/ 170121 h 783988"/>
              <a:gd name="connsiteX15" fmla="*/ 75639 w 2414801"/>
              <a:gd name="connsiteY15" fmla="*/ 138223 h 783988"/>
              <a:gd name="connsiteX16" fmla="*/ 96904 w 2414801"/>
              <a:gd name="connsiteY16" fmla="*/ 106326 h 783988"/>
              <a:gd name="connsiteX17" fmla="*/ 128801 w 2414801"/>
              <a:gd name="connsiteY17" fmla="*/ 95693 h 783988"/>
              <a:gd name="connsiteX18" fmla="*/ 192597 w 2414801"/>
              <a:gd name="connsiteY18" fmla="*/ 53163 h 783988"/>
              <a:gd name="connsiteX19" fmla="*/ 235127 w 2414801"/>
              <a:gd name="connsiteY19" fmla="*/ 42530 h 783988"/>
              <a:gd name="connsiteX20" fmla="*/ 298922 w 2414801"/>
              <a:gd name="connsiteY20" fmla="*/ 21265 h 783988"/>
              <a:gd name="connsiteX21" fmla="*/ 383983 w 2414801"/>
              <a:gd name="connsiteY21" fmla="*/ 0 h 783988"/>
              <a:gd name="connsiteX22" fmla="*/ 554104 w 2414801"/>
              <a:gd name="connsiteY22" fmla="*/ 10633 h 783988"/>
              <a:gd name="connsiteX23" fmla="*/ 596634 w 2414801"/>
              <a:gd name="connsiteY23" fmla="*/ 21265 h 783988"/>
              <a:gd name="connsiteX24" fmla="*/ 660429 w 2414801"/>
              <a:gd name="connsiteY24" fmla="*/ 31898 h 783988"/>
              <a:gd name="connsiteX25" fmla="*/ 702959 w 2414801"/>
              <a:gd name="connsiteY25" fmla="*/ 42530 h 783988"/>
              <a:gd name="connsiteX26" fmla="*/ 851815 w 2414801"/>
              <a:gd name="connsiteY26" fmla="*/ 53163 h 783988"/>
              <a:gd name="connsiteX27" fmla="*/ 926243 w 2414801"/>
              <a:gd name="connsiteY27" fmla="*/ 63795 h 783988"/>
              <a:gd name="connsiteX28" fmla="*/ 1096364 w 2414801"/>
              <a:gd name="connsiteY28" fmla="*/ 74428 h 783988"/>
              <a:gd name="connsiteX29" fmla="*/ 1170792 w 2414801"/>
              <a:gd name="connsiteY29" fmla="*/ 85061 h 783988"/>
              <a:gd name="connsiteX30" fmla="*/ 1202690 w 2414801"/>
              <a:gd name="connsiteY30" fmla="*/ 95693 h 783988"/>
              <a:gd name="connsiteX31" fmla="*/ 1287750 w 2414801"/>
              <a:gd name="connsiteY31" fmla="*/ 106326 h 783988"/>
              <a:gd name="connsiteX32" fmla="*/ 1330280 w 2414801"/>
              <a:gd name="connsiteY32" fmla="*/ 116958 h 783988"/>
              <a:gd name="connsiteX33" fmla="*/ 1383443 w 2414801"/>
              <a:gd name="connsiteY33" fmla="*/ 127591 h 783988"/>
              <a:gd name="connsiteX34" fmla="*/ 1425973 w 2414801"/>
              <a:gd name="connsiteY34" fmla="*/ 138223 h 783988"/>
              <a:gd name="connsiteX35" fmla="*/ 1532299 w 2414801"/>
              <a:gd name="connsiteY35" fmla="*/ 159488 h 783988"/>
              <a:gd name="connsiteX36" fmla="*/ 1681155 w 2414801"/>
              <a:gd name="connsiteY36" fmla="*/ 148856 h 783988"/>
              <a:gd name="connsiteX37" fmla="*/ 1723685 w 2414801"/>
              <a:gd name="connsiteY37" fmla="*/ 138223 h 783988"/>
              <a:gd name="connsiteX38" fmla="*/ 1787480 w 2414801"/>
              <a:gd name="connsiteY38" fmla="*/ 116958 h 783988"/>
              <a:gd name="connsiteX39" fmla="*/ 1968234 w 2414801"/>
              <a:gd name="connsiteY39" fmla="*/ 127591 h 783988"/>
              <a:gd name="connsiteX40" fmla="*/ 2000132 w 2414801"/>
              <a:gd name="connsiteY40" fmla="*/ 138223 h 783988"/>
              <a:gd name="connsiteX41" fmla="*/ 2063927 w 2414801"/>
              <a:gd name="connsiteY41" fmla="*/ 148856 h 783988"/>
              <a:gd name="connsiteX42" fmla="*/ 2106457 w 2414801"/>
              <a:gd name="connsiteY42" fmla="*/ 159488 h 783988"/>
              <a:gd name="connsiteX43" fmla="*/ 2159620 w 2414801"/>
              <a:gd name="connsiteY43" fmla="*/ 170121 h 783988"/>
              <a:gd name="connsiteX44" fmla="*/ 2191518 w 2414801"/>
              <a:gd name="connsiteY44" fmla="*/ 180754 h 783988"/>
              <a:gd name="connsiteX45" fmla="*/ 2265946 w 2414801"/>
              <a:gd name="connsiteY45" fmla="*/ 191386 h 783988"/>
              <a:gd name="connsiteX46" fmla="*/ 2297843 w 2414801"/>
              <a:gd name="connsiteY46" fmla="*/ 202019 h 783988"/>
              <a:gd name="connsiteX47" fmla="*/ 2340373 w 2414801"/>
              <a:gd name="connsiteY47" fmla="*/ 212651 h 783988"/>
              <a:gd name="connsiteX48" fmla="*/ 2404169 w 2414801"/>
              <a:gd name="connsiteY48" fmla="*/ 297712 h 783988"/>
              <a:gd name="connsiteX49" fmla="*/ 2414801 w 2414801"/>
              <a:gd name="connsiteY49" fmla="*/ 329609 h 783988"/>
              <a:gd name="connsiteX50" fmla="*/ 2393536 w 2414801"/>
              <a:gd name="connsiteY50" fmla="*/ 489098 h 783988"/>
              <a:gd name="connsiteX51" fmla="*/ 2308476 w 2414801"/>
              <a:gd name="connsiteY51" fmla="*/ 520995 h 783988"/>
              <a:gd name="connsiteX52" fmla="*/ 2244680 w 2414801"/>
              <a:gd name="connsiteY52" fmla="*/ 542261 h 783988"/>
              <a:gd name="connsiteX53" fmla="*/ 2212783 w 2414801"/>
              <a:gd name="connsiteY53" fmla="*/ 552893 h 783988"/>
              <a:gd name="connsiteX54" fmla="*/ 2138355 w 2414801"/>
              <a:gd name="connsiteY54" fmla="*/ 563526 h 783988"/>
              <a:gd name="connsiteX55" fmla="*/ 2063927 w 2414801"/>
              <a:gd name="connsiteY55" fmla="*/ 584791 h 783988"/>
              <a:gd name="connsiteX56" fmla="*/ 2032029 w 2414801"/>
              <a:gd name="connsiteY56" fmla="*/ 595423 h 783988"/>
              <a:gd name="connsiteX57" fmla="*/ 1925704 w 2414801"/>
              <a:gd name="connsiteY57" fmla="*/ 606056 h 783988"/>
              <a:gd name="connsiteX58" fmla="*/ 1840643 w 2414801"/>
              <a:gd name="connsiteY58" fmla="*/ 616688 h 783988"/>
              <a:gd name="connsiteX59" fmla="*/ 1766215 w 2414801"/>
              <a:gd name="connsiteY59" fmla="*/ 637954 h 783988"/>
              <a:gd name="connsiteX60" fmla="*/ 1659890 w 2414801"/>
              <a:gd name="connsiteY60" fmla="*/ 659219 h 783988"/>
              <a:gd name="connsiteX61" fmla="*/ 1596094 w 2414801"/>
              <a:gd name="connsiteY61" fmla="*/ 680484 h 783988"/>
              <a:gd name="connsiteX62" fmla="*/ 1564197 w 2414801"/>
              <a:gd name="connsiteY62" fmla="*/ 701749 h 783988"/>
              <a:gd name="connsiteX63" fmla="*/ 1532299 w 2414801"/>
              <a:gd name="connsiteY63" fmla="*/ 733647 h 783988"/>
              <a:gd name="connsiteX64" fmla="*/ 1500401 w 2414801"/>
              <a:gd name="connsiteY64" fmla="*/ 744279 h 783988"/>
              <a:gd name="connsiteX65" fmla="*/ 1436606 w 2414801"/>
              <a:gd name="connsiteY65" fmla="*/ 776177 h 78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14801" h="783988">
                <a:moveTo>
                  <a:pt x="1436606" y="776177"/>
                </a:moveTo>
                <a:cubicBezTo>
                  <a:pt x="1317876" y="779721"/>
                  <a:pt x="1004148" y="771996"/>
                  <a:pt x="788020" y="765544"/>
                </a:cubicBezTo>
                <a:cubicBezTo>
                  <a:pt x="766471" y="764901"/>
                  <a:pt x="745533" y="758190"/>
                  <a:pt x="724225" y="754912"/>
                </a:cubicBezTo>
                <a:cubicBezTo>
                  <a:pt x="546350" y="727547"/>
                  <a:pt x="745147" y="760170"/>
                  <a:pt x="586001" y="733647"/>
                </a:cubicBezTo>
                <a:cubicBezTo>
                  <a:pt x="564736" y="726559"/>
                  <a:pt x="543952" y="717819"/>
                  <a:pt x="522206" y="712382"/>
                </a:cubicBezTo>
                <a:cubicBezTo>
                  <a:pt x="508029" y="708838"/>
                  <a:pt x="493673" y="705948"/>
                  <a:pt x="479676" y="701749"/>
                </a:cubicBezTo>
                <a:cubicBezTo>
                  <a:pt x="458206" y="695308"/>
                  <a:pt x="437860" y="684880"/>
                  <a:pt x="415880" y="680484"/>
                </a:cubicBezTo>
                <a:cubicBezTo>
                  <a:pt x="341578" y="665623"/>
                  <a:pt x="380544" y="672822"/>
                  <a:pt x="298922" y="659219"/>
                </a:cubicBezTo>
                <a:cubicBezTo>
                  <a:pt x="288290" y="655675"/>
                  <a:pt x="277898" y="651304"/>
                  <a:pt x="267025" y="648586"/>
                </a:cubicBezTo>
                <a:cubicBezTo>
                  <a:pt x="225575" y="638224"/>
                  <a:pt x="181430" y="633321"/>
                  <a:pt x="139434" y="627321"/>
                </a:cubicBezTo>
                <a:cubicBezTo>
                  <a:pt x="63516" y="602015"/>
                  <a:pt x="94290" y="618490"/>
                  <a:pt x="43741" y="584791"/>
                </a:cubicBezTo>
                <a:cubicBezTo>
                  <a:pt x="36653" y="574158"/>
                  <a:pt x="28191" y="564323"/>
                  <a:pt x="22476" y="552893"/>
                </a:cubicBezTo>
                <a:cubicBezTo>
                  <a:pt x="14847" y="537636"/>
                  <a:pt x="4619" y="492097"/>
                  <a:pt x="1211" y="478465"/>
                </a:cubicBezTo>
                <a:cubicBezTo>
                  <a:pt x="4016" y="416747"/>
                  <a:pt x="-11643" y="292262"/>
                  <a:pt x="22476" y="212651"/>
                </a:cubicBezTo>
                <a:cubicBezTo>
                  <a:pt x="28720" y="198083"/>
                  <a:pt x="34528" y="183019"/>
                  <a:pt x="43741" y="170121"/>
                </a:cubicBezTo>
                <a:cubicBezTo>
                  <a:pt x="52481" y="157885"/>
                  <a:pt x="66013" y="149775"/>
                  <a:pt x="75639" y="138223"/>
                </a:cubicBezTo>
                <a:cubicBezTo>
                  <a:pt x="83820" y="128406"/>
                  <a:pt x="86926" y="114309"/>
                  <a:pt x="96904" y="106326"/>
                </a:cubicBezTo>
                <a:cubicBezTo>
                  <a:pt x="105656" y="99325"/>
                  <a:pt x="119004" y="101136"/>
                  <a:pt x="128801" y="95693"/>
                </a:cubicBezTo>
                <a:cubicBezTo>
                  <a:pt x="151142" y="83281"/>
                  <a:pt x="167803" y="59362"/>
                  <a:pt x="192597" y="53163"/>
                </a:cubicBezTo>
                <a:cubicBezTo>
                  <a:pt x="206774" y="49619"/>
                  <a:pt x="221130" y="46729"/>
                  <a:pt x="235127" y="42530"/>
                </a:cubicBezTo>
                <a:cubicBezTo>
                  <a:pt x="256597" y="36089"/>
                  <a:pt x="277176" y="26701"/>
                  <a:pt x="298922" y="21265"/>
                </a:cubicBezTo>
                <a:lnTo>
                  <a:pt x="383983" y="0"/>
                </a:lnTo>
                <a:cubicBezTo>
                  <a:pt x="440690" y="3544"/>
                  <a:pt x="497568" y="4979"/>
                  <a:pt x="554104" y="10633"/>
                </a:cubicBezTo>
                <a:cubicBezTo>
                  <a:pt x="568644" y="12087"/>
                  <a:pt x="582305" y="18399"/>
                  <a:pt x="596634" y="21265"/>
                </a:cubicBezTo>
                <a:cubicBezTo>
                  <a:pt x="617774" y="25493"/>
                  <a:pt x="639289" y="27670"/>
                  <a:pt x="660429" y="31898"/>
                </a:cubicBezTo>
                <a:cubicBezTo>
                  <a:pt x="674758" y="34764"/>
                  <a:pt x="688435" y="40916"/>
                  <a:pt x="702959" y="42530"/>
                </a:cubicBezTo>
                <a:cubicBezTo>
                  <a:pt x="752400" y="48023"/>
                  <a:pt x="802294" y="48447"/>
                  <a:pt x="851815" y="53163"/>
                </a:cubicBezTo>
                <a:cubicBezTo>
                  <a:pt x="876763" y="55539"/>
                  <a:pt x="901276" y="61624"/>
                  <a:pt x="926243" y="63795"/>
                </a:cubicBezTo>
                <a:cubicBezTo>
                  <a:pt x="982847" y="68717"/>
                  <a:pt x="1039657" y="70884"/>
                  <a:pt x="1096364" y="74428"/>
                </a:cubicBezTo>
                <a:cubicBezTo>
                  <a:pt x="1121173" y="77972"/>
                  <a:pt x="1146217" y="80146"/>
                  <a:pt x="1170792" y="85061"/>
                </a:cubicBezTo>
                <a:cubicBezTo>
                  <a:pt x="1181782" y="87259"/>
                  <a:pt x="1191663" y="93688"/>
                  <a:pt x="1202690" y="95693"/>
                </a:cubicBezTo>
                <a:cubicBezTo>
                  <a:pt x="1230803" y="100804"/>
                  <a:pt x="1259565" y="101628"/>
                  <a:pt x="1287750" y="106326"/>
                </a:cubicBezTo>
                <a:cubicBezTo>
                  <a:pt x="1302164" y="108728"/>
                  <a:pt x="1316015" y="113788"/>
                  <a:pt x="1330280" y="116958"/>
                </a:cubicBezTo>
                <a:cubicBezTo>
                  <a:pt x="1347922" y="120878"/>
                  <a:pt x="1365801" y="123671"/>
                  <a:pt x="1383443" y="127591"/>
                </a:cubicBezTo>
                <a:cubicBezTo>
                  <a:pt x="1397708" y="130761"/>
                  <a:pt x="1411684" y="135161"/>
                  <a:pt x="1425973" y="138223"/>
                </a:cubicBezTo>
                <a:cubicBezTo>
                  <a:pt x="1461315" y="145796"/>
                  <a:pt x="1532299" y="159488"/>
                  <a:pt x="1532299" y="159488"/>
                </a:cubicBezTo>
                <a:cubicBezTo>
                  <a:pt x="1581918" y="155944"/>
                  <a:pt x="1631714" y="154349"/>
                  <a:pt x="1681155" y="148856"/>
                </a:cubicBezTo>
                <a:cubicBezTo>
                  <a:pt x="1695679" y="147242"/>
                  <a:pt x="1709688" y="142422"/>
                  <a:pt x="1723685" y="138223"/>
                </a:cubicBezTo>
                <a:cubicBezTo>
                  <a:pt x="1745155" y="131782"/>
                  <a:pt x="1787480" y="116958"/>
                  <a:pt x="1787480" y="116958"/>
                </a:cubicBezTo>
                <a:cubicBezTo>
                  <a:pt x="1847731" y="120502"/>
                  <a:pt x="1908178" y="121585"/>
                  <a:pt x="1968234" y="127591"/>
                </a:cubicBezTo>
                <a:cubicBezTo>
                  <a:pt x="1979386" y="128706"/>
                  <a:pt x="1989191" y="135792"/>
                  <a:pt x="2000132" y="138223"/>
                </a:cubicBezTo>
                <a:cubicBezTo>
                  <a:pt x="2021177" y="142900"/>
                  <a:pt x="2042787" y="144628"/>
                  <a:pt x="2063927" y="148856"/>
                </a:cubicBezTo>
                <a:cubicBezTo>
                  <a:pt x="2078256" y="151722"/>
                  <a:pt x="2092192" y="156318"/>
                  <a:pt x="2106457" y="159488"/>
                </a:cubicBezTo>
                <a:cubicBezTo>
                  <a:pt x="2124099" y="163408"/>
                  <a:pt x="2142088" y="165738"/>
                  <a:pt x="2159620" y="170121"/>
                </a:cubicBezTo>
                <a:cubicBezTo>
                  <a:pt x="2170493" y="172839"/>
                  <a:pt x="2180528" y="178556"/>
                  <a:pt x="2191518" y="180754"/>
                </a:cubicBezTo>
                <a:cubicBezTo>
                  <a:pt x="2216093" y="185669"/>
                  <a:pt x="2241137" y="187842"/>
                  <a:pt x="2265946" y="191386"/>
                </a:cubicBezTo>
                <a:cubicBezTo>
                  <a:pt x="2276578" y="194930"/>
                  <a:pt x="2287067" y="198940"/>
                  <a:pt x="2297843" y="202019"/>
                </a:cubicBezTo>
                <a:cubicBezTo>
                  <a:pt x="2311894" y="206034"/>
                  <a:pt x="2327981" y="204906"/>
                  <a:pt x="2340373" y="212651"/>
                </a:cubicBezTo>
                <a:cubicBezTo>
                  <a:pt x="2374853" y="234201"/>
                  <a:pt x="2389162" y="262696"/>
                  <a:pt x="2404169" y="297712"/>
                </a:cubicBezTo>
                <a:cubicBezTo>
                  <a:pt x="2408584" y="308013"/>
                  <a:pt x="2411257" y="318977"/>
                  <a:pt x="2414801" y="329609"/>
                </a:cubicBezTo>
                <a:cubicBezTo>
                  <a:pt x="2407713" y="382772"/>
                  <a:pt x="2408669" y="437644"/>
                  <a:pt x="2393536" y="489098"/>
                </a:cubicBezTo>
                <a:cubicBezTo>
                  <a:pt x="2386543" y="512873"/>
                  <a:pt x="2317683" y="518484"/>
                  <a:pt x="2308476" y="520995"/>
                </a:cubicBezTo>
                <a:cubicBezTo>
                  <a:pt x="2286850" y="526893"/>
                  <a:pt x="2265945" y="535172"/>
                  <a:pt x="2244680" y="542261"/>
                </a:cubicBezTo>
                <a:cubicBezTo>
                  <a:pt x="2234048" y="545805"/>
                  <a:pt x="2223878" y="551308"/>
                  <a:pt x="2212783" y="552893"/>
                </a:cubicBezTo>
                <a:lnTo>
                  <a:pt x="2138355" y="563526"/>
                </a:lnTo>
                <a:cubicBezTo>
                  <a:pt x="2061874" y="589018"/>
                  <a:pt x="2157383" y="558089"/>
                  <a:pt x="2063927" y="584791"/>
                </a:cubicBezTo>
                <a:cubicBezTo>
                  <a:pt x="2053150" y="587870"/>
                  <a:pt x="2043106" y="593719"/>
                  <a:pt x="2032029" y="595423"/>
                </a:cubicBezTo>
                <a:cubicBezTo>
                  <a:pt x="1996825" y="600839"/>
                  <a:pt x="1961105" y="602123"/>
                  <a:pt x="1925704" y="606056"/>
                </a:cubicBezTo>
                <a:cubicBezTo>
                  <a:pt x="1897304" y="609211"/>
                  <a:pt x="1868997" y="613144"/>
                  <a:pt x="1840643" y="616688"/>
                </a:cubicBezTo>
                <a:cubicBezTo>
                  <a:pt x="1810241" y="626822"/>
                  <a:pt x="1799593" y="631279"/>
                  <a:pt x="1766215" y="637954"/>
                </a:cubicBezTo>
                <a:cubicBezTo>
                  <a:pt x="1708721" y="649453"/>
                  <a:pt x="1709293" y="644398"/>
                  <a:pt x="1659890" y="659219"/>
                </a:cubicBezTo>
                <a:cubicBezTo>
                  <a:pt x="1638420" y="665660"/>
                  <a:pt x="1614745" y="668050"/>
                  <a:pt x="1596094" y="680484"/>
                </a:cubicBezTo>
                <a:cubicBezTo>
                  <a:pt x="1585462" y="687572"/>
                  <a:pt x="1574014" y="693568"/>
                  <a:pt x="1564197" y="701749"/>
                </a:cubicBezTo>
                <a:cubicBezTo>
                  <a:pt x="1552645" y="711375"/>
                  <a:pt x="1544810" y="725306"/>
                  <a:pt x="1532299" y="733647"/>
                </a:cubicBezTo>
                <a:cubicBezTo>
                  <a:pt x="1522974" y="739864"/>
                  <a:pt x="1511034" y="740735"/>
                  <a:pt x="1500401" y="744279"/>
                </a:cubicBezTo>
                <a:cubicBezTo>
                  <a:pt x="1455905" y="811024"/>
                  <a:pt x="1555336" y="772633"/>
                  <a:pt x="1436606" y="776177"/>
                </a:cubicBezTo>
                <a:close/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0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0" grpId="0" animBg="1"/>
      <p:bldP spid="15" grpId="0" animBg="1"/>
      <p:bldP spid="19" grpId="0" animBg="1"/>
      <p:bldP spid="2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0675"/>
            <a:ext cx="8172450" cy="4114800"/>
          </a:xfrm>
        </p:spPr>
        <p:txBody>
          <a:bodyPr/>
          <a:lstStyle/>
          <a:p>
            <a:r>
              <a:rPr lang="en-US" altLang="zh-CN" dirty="0"/>
              <a:t>Lab Docs (/home/</a:t>
            </a:r>
            <a:r>
              <a:rPr lang="en-US" altLang="zh-CN" dirty="0" err="1"/>
              <a:t>bluespec</a:t>
            </a:r>
            <a:r>
              <a:rPr lang="en-US" altLang="zh-CN" dirty="0"/>
              <a:t>/</a:t>
            </a:r>
            <a:r>
              <a:rPr lang="en-US" altLang="zh-CN" dirty="0" err="1"/>
              <a:t>lab_docs</a:t>
            </a:r>
            <a:r>
              <a:rPr lang="en-US" altLang="zh-CN" dirty="0"/>
              <a:t>)</a:t>
            </a:r>
            <a:endParaRPr lang="en-US" altLang="zh-CN" sz="24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Slides (/home/</a:t>
            </a:r>
            <a:r>
              <a:rPr lang="en-US" altLang="zh-CN" dirty="0" err="1"/>
              <a:t>bluespec</a:t>
            </a:r>
            <a:r>
              <a:rPr lang="en-US" altLang="zh-CN" dirty="0"/>
              <a:t>/slides)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932E77-1470-4149-9EFE-2DBEA5B33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3950225"/>
            <a:ext cx="7991475" cy="23171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4A38F0-E431-4B9F-A713-9A20C2BFD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2152650"/>
            <a:ext cx="7991475" cy="12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792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Execution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819607" y="5559374"/>
            <a:ext cx="713048" cy="2905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/>
              <a:t>&lt; 32</a:t>
            </a:r>
          </a:p>
        </p:txBody>
      </p:sp>
      <p:cxnSp>
        <p:nvCxnSpPr>
          <p:cNvPr id="47" name="Straight Arrow Connector 230"/>
          <p:cNvCxnSpPr>
            <a:cxnSpLocks noChangeShapeType="1"/>
          </p:cNvCxnSpPr>
          <p:nvPr/>
        </p:nvCxnSpPr>
        <p:spPr bwMode="auto">
          <a:xfrm>
            <a:off x="5173152" y="5317017"/>
            <a:ext cx="1239" cy="2423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8" name="Shape 256"/>
          <p:cNvCxnSpPr>
            <a:cxnSpLocks noChangeShapeType="1"/>
            <a:stCxn id="37" idx="2"/>
            <a:endCxn id="53" idx="0"/>
          </p:cNvCxnSpPr>
          <p:nvPr/>
        </p:nvCxnSpPr>
        <p:spPr bwMode="auto">
          <a:xfrm rot="5400000" flipH="1">
            <a:off x="4414254" y="4533920"/>
            <a:ext cx="1341965" cy="181788"/>
          </a:xfrm>
          <a:prstGeom prst="bentConnector5">
            <a:avLst>
              <a:gd name="adj1" fmla="val -17035"/>
              <a:gd name="adj2" fmla="val 348409"/>
              <a:gd name="adj3" fmla="val 117035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51" name="Straight Arrow Connector 230"/>
          <p:cNvCxnSpPr>
            <a:cxnSpLocks noChangeShapeType="1"/>
          </p:cNvCxnSpPr>
          <p:nvPr/>
        </p:nvCxnSpPr>
        <p:spPr bwMode="auto">
          <a:xfrm>
            <a:off x="5157580" y="5869395"/>
            <a:ext cx="1239" cy="2423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52" name="TextBox 102"/>
          <p:cNvSpPr txBox="1">
            <a:spLocks noChangeArrowheads="1"/>
          </p:cNvSpPr>
          <p:nvPr/>
        </p:nvSpPr>
        <p:spPr bwMode="auto">
          <a:xfrm>
            <a:off x="4695661" y="6125459"/>
            <a:ext cx="946093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 err="1"/>
              <a:t>notDone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71365" y="3953831"/>
            <a:ext cx="445956" cy="286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+1</a:t>
            </a:r>
          </a:p>
        </p:txBody>
      </p:sp>
      <p:cxnSp>
        <p:nvCxnSpPr>
          <p:cNvPr id="54" name="Elbow Connector 190"/>
          <p:cNvCxnSpPr>
            <a:cxnSpLocks noChangeShapeType="1"/>
          </p:cNvCxnSpPr>
          <p:nvPr/>
        </p:nvCxnSpPr>
        <p:spPr bwMode="auto">
          <a:xfrm rot="16200000" flipH="1">
            <a:off x="4867096" y="4335391"/>
            <a:ext cx="350838" cy="152868"/>
          </a:xfrm>
          <a:prstGeom prst="bentConnector3">
            <a:avLst>
              <a:gd name="adj1" fmla="val 41855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14" name="Group 13"/>
          <p:cNvGrpSpPr/>
          <p:nvPr/>
        </p:nvGrpSpPr>
        <p:grpSpPr>
          <a:xfrm>
            <a:off x="4961318" y="3922643"/>
            <a:ext cx="975372" cy="983295"/>
            <a:chOff x="4961318" y="3922643"/>
            <a:chExt cx="975372" cy="983295"/>
          </a:xfrm>
        </p:grpSpPr>
        <p:sp>
          <p:nvSpPr>
            <p:cNvPr id="58" name="TextBox 57"/>
            <p:cNvSpPr txBox="1"/>
            <p:nvPr/>
          </p:nvSpPr>
          <p:spPr>
            <a:xfrm>
              <a:off x="5466690" y="4592006"/>
              <a:ext cx="47000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err="1">
                  <a:solidFill>
                    <a:srgbClr val="FF0000"/>
                  </a:solidFill>
                </a:rPr>
                <a:t>sel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3" name="AutoShape 10"/>
            <p:cNvSpPr>
              <a:spLocks noChangeArrowheads="1"/>
            </p:cNvSpPr>
            <p:nvPr/>
          </p:nvSpPr>
          <p:spPr bwMode="auto">
            <a:xfrm>
              <a:off x="4961318" y="4587244"/>
              <a:ext cx="428625" cy="144462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 u="sng"/>
            </a:p>
          </p:txBody>
        </p:sp>
        <p:sp>
          <p:nvSpPr>
            <p:cNvPr id="49" name="Oval 149"/>
            <p:cNvSpPr>
              <a:spLocks noChangeArrowheads="1"/>
            </p:cNvSpPr>
            <p:nvPr/>
          </p:nvSpPr>
          <p:spPr bwMode="auto">
            <a:xfrm>
              <a:off x="5302173" y="3922643"/>
              <a:ext cx="304734" cy="313763"/>
            </a:xfrm>
            <a:prstGeom prst="ellipse">
              <a:avLst/>
            </a:prstGeom>
            <a:noFill/>
            <a:ln w="254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/>
                <a:t>0</a:t>
              </a:r>
            </a:p>
          </p:txBody>
        </p:sp>
        <p:cxnSp>
          <p:nvCxnSpPr>
            <p:cNvPr id="50" name="Elbow Connector 190"/>
            <p:cNvCxnSpPr>
              <a:cxnSpLocks noChangeShapeType="1"/>
              <a:stCxn id="49" idx="4"/>
            </p:cNvCxnSpPr>
            <p:nvPr/>
          </p:nvCxnSpPr>
          <p:spPr bwMode="auto">
            <a:xfrm rot="5400000">
              <a:off x="5202687" y="4335391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 flipV="1">
              <a:off x="5347081" y="4658681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44" name="Straight Arrow Connector 230"/>
          <p:cNvCxnSpPr>
            <a:cxnSpLocks noChangeShapeType="1"/>
          </p:cNvCxnSpPr>
          <p:nvPr/>
        </p:nvCxnSpPr>
        <p:spPr bwMode="auto">
          <a:xfrm>
            <a:off x="5174391" y="4746299"/>
            <a:ext cx="1239" cy="2423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4" name="Group 3"/>
          <p:cNvGrpSpPr/>
          <p:nvPr/>
        </p:nvGrpSpPr>
        <p:grpSpPr>
          <a:xfrm>
            <a:off x="4632706" y="4976176"/>
            <a:ext cx="780413" cy="319620"/>
            <a:chOff x="1333263" y="4775447"/>
            <a:chExt cx="780413" cy="319620"/>
          </a:xfrm>
        </p:grpSpPr>
        <p:grpSp>
          <p:nvGrpSpPr>
            <p:cNvPr id="31" name="Group 30"/>
            <p:cNvGrpSpPr/>
            <p:nvPr/>
          </p:nvGrpSpPr>
          <p:grpSpPr>
            <a:xfrm>
              <a:off x="1639700" y="4775447"/>
              <a:ext cx="473976" cy="319620"/>
              <a:chOff x="1339353" y="4041770"/>
              <a:chExt cx="473976" cy="319620"/>
            </a:xfrm>
          </p:grpSpPr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1339353" y="4041770"/>
                <a:ext cx="473976" cy="3196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err="1"/>
                  <a:t>i</a:t>
                </a:r>
                <a:endParaRPr lang="en-US" sz="1400" dirty="0"/>
              </a:p>
            </p:txBody>
          </p:sp>
          <p:grpSp>
            <p:nvGrpSpPr>
              <p:cNvPr id="39" name="Group 31"/>
              <p:cNvGrpSpPr>
                <a:grpSpLocks/>
              </p:cNvGrpSpPr>
              <p:nvPr/>
            </p:nvGrpSpPr>
            <p:grpSpPr bwMode="auto">
              <a:xfrm>
                <a:off x="1350874" y="4054250"/>
                <a:ext cx="101142" cy="290356"/>
                <a:chOff x="7256879" y="1927436"/>
                <a:chExt cx="300908" cy="310332"/>
              </a:xfrm>
            </p:grpSpPr>
            <p:cxnSp>
              <p:nvCxnSpPr>
                <p:cNvPr id="40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7256879" y="1927436"/>
                  <a:ext cx="295273" cy="147284"/>
                </a:xfrm>
                <a:prstGeom prst="line">
                  <a:avLst/>
                </a:prstGeom>
                <a:no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1" name="Straight Connector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60467" y="2065489"/>
                  <a:ext cx="297320" cy="172279"/>
                </a:xfrm>
                <a:prstGeom prst="line">
                  <a:avLst/>
                </a:prstGeom>
                <a:no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60" name="Straight Arrow Connector 59"/>
            <p:cNvCxnSpPr/>
            <p:nvPr/>
          </p:nvCxnSpPr>
          <p:spPr bwMode="auto">
            <a:xfrm flipV="1">
              <a:off x="1333263" y="4934202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1" name="TextBox 60"/>
          <p:cNvSpPr txBox="1"/>
          <p:nvPr/>
        </p:nvSpPr>
        <p:spPr>
          <a:xfrm>
            <a:off x="4533240" y="5077781"/>
            <a:ext cx="43633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en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60056" y="5704470"/>
            <a:ext cx="2686954" cy="660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solidFill>
                  <a:srgbClr val="FF0000"/>
                </a:solidFill>
              </a:rPr>
              <a:t>sel</a:t>
            </a:r>
            <a:r>
              <a:rPr lang="en-US" sz="1800" dirty="0"/>
              <a:t> = start</a:t>
            </a: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en </a:t>
            </a:r>
            <a:r>
              <a:rPr lang="en-US" sz="1800" dirty="0"/>
              <a:t> = start | </a:t>
            </a:r>
            <a:r>
              <a:rPr lang="en-US" sz="1800" dirty="0" err="1"/>
              <a:t>notDone</a:t>
            </a:r>
            <a:endParaRPr lang="en-US" sz="1800" dirty="0"/>
          </a:p>
        </p:txBody>
      </p:sp>
      <p:cxnSp>
        <p:nvCxnSpPr>
          <p:cNvPr id="69" name="Straight Arrow Connector 230"/>
          <p:cNvCxnSpPr>
            <a:cxnSpLocks noChangeShapeType="1"/>
          </p:cNvCxnSpPr>
          <p:nvPr/>
        </p:nvCxnSpPr>
        <p:spPr bwMode="auto">
          <a:xfrm>
            <a:off x="7315080" y="4746299"/>
            <a:ext cx="1239" cy="2423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70" name="Straight Arrow Connector 230"/>
          <p:cNvCxnSpPr>
            <a:cxnSpLocks noChangeShapeType="1"/>
          </p:cNvCxnSpPr>
          <p:nvPr/>
        </p:nvCxnSpPr>
        <p:spPr bwMode="auto">
          <a:xfrm>
            <a:off x="7313841" y="5317017"/>
            <a:ext cx="0" cy="2423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71" name="Shape 256"/>
          <p:cNvCxnSpPr>
            <a:cxnSpLocks noChangeShapeType="1"/>
          </p:cNvCxnSpPr>
          <p:nvPr/>
        </p:nvCxnSpPr>
        <p:spPr bwMode="auto">
          <a:xfrm rot="5400000" flipH="1">
            <a:off x="6446122" y="4428106"/>
            <a:ext cx="1341965" cy="400236"/>
          </a:xfrm>
          <a:prstGeom prst="bentConnector5">
            <a:avLst>
              <a:gd name="adj1" fmla="val -9904"/>
              <a:gd name="adj2" fmla="val 217744"/>
              <a:gd name="adj3" fmla="val 117035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75" name="TextBox 74"/>
          <p:cNvSpPr txBox="1"/>
          <p:nvPr/>
        </p:nvSpPr>
        <p:spPr>
          <a:xfrm>
            <a:off x="6673929" y="3953831"/>
            <a:ext cx="485309" cy="286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/>
              <a:t>f</a:t>
            </a:r>
          </a:p>
        </p:txBody>
      </p:sp>
      <p:cxnSp>
        <p:nvCxnSpPr>
          <p:cNvPr id="76" name="Elbow Connector 190"/>
          <p:cNvCxnSpPr>
            <a:cxnSpLocks noChangeShapeType="1"/>
          </p:cNvCxnSpPr>
          <p:nvPr/>
        </p:nvCxnSpPr>
        <p:spPr bwMode="auto">
          <a:xfrm rot="16200000" flipH="1">
            <a:off x="7007785" y="4335391"/>
            <a:ext cx="350838" cy="152868"/>
          </a:xfrm>
          <a:prstGeom prst="bentConnector3">
            <a:avLst>
              <a:gd name="adj1" fmla="val 41855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13" name="Group 12"/>
          <p:cNvGrpSpPr/>
          <p:nvPr/>
        </p:nvGrpSpPr>
        <p:grpSpPr>
          <a:xfrm>
            <a:off x="7102007" y="3922643"/>
            <a:ext cx="975372" cy="1014545"/>
            <a:chOff x="7102007" y="3922643"/>
            <a:chExt cx="975372" cy="1014545"/>
          </a:xfrm>
        </p:grpSpPr>
        <p:sp>
          <p:nvSpPr>
            <p:cNvPr id="68" name="AutoShape 10"/>
            <p:cNvSpPr>
              <a:spLocks noChangeArrowheads="1"/>
            </p:cNvSpPr>
            <p:nvPr/>
          </p:nvSpPr>
          <p:spPr bwMode="auto">
            <a:xfrm>
              <a:off x="7102007" y="4587244"/>
              <a:ext cx="428625" cy="144462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sp>
          <p:nvSpPr>
            <p:cNvPr id="72" name="Oval 149"/>
            <p:cNvSpPr>
              <a:spLocks noChangeArrowheads="1"/>
            </p:cNvSpPr>
            <p:nvPr/>
          </p:nvSpPr>
          <p:spPr bwMode="auto">
            <a:xfrm>
              <a:off x="7421596" y="3922643"/>
              <a:ext cx="304734" cy="313763"/>
            </a:xfrm>
            <a:prstGeom prst="ellipse">
              <a:avLst/>
            </a:prstGeom>
            <a:noFill/>
            <a:ln w="254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/>
                <a:t>s0</a:t>
              </a:r>
            </a:p>
          </p:txBody>
        </p:sp>
        <p:cxnSp>
          <p:nvCxnSpPr>
            <p:cNvPr id="73" name="Elbow Connector 190"/>
            <p:cNvCxnSpPr>
              <a:cxnSpLocks noChangeShapeType="1"/>
              <a:stCxn id="72" idx="4"/>
            </p:cNvCxnSpPr>
            <p:nvPr/>
          </p:nvCxnSpPr>
          <p:spPr bwMode="auto">
            <a:xfrm rot="5400000">
              <a:off x="7322110" y="4335391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8" name="Straight Arrow Connector 77"/>
            <p:cNvCxnSpPr/>
            <p:nvPr/>
          </p:nvCxnSpPr>
          <p:spPr bwMode="auto">
            <a:xfrm flipH="1" flipV="1">
              <a:off x="7487770" y="4658681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7607379" y="4623256"/>
              <a:ext cx="47000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err="1">
                  <a:solidFill>
                    <a:srgbClr val="FF0000"/>
                  </a:solidFill>
                </a:rPr>
                <a:t>sel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39469" y="5007426"/>
            <a:ext cx="1266526" cy="319620"/>
            <a:chOff x="3240026" y="4806697"/>
            <a:chExt cx="1266526" cy="319620"/>
          </a:xfrm>
        </p:grpSpPr>
        <p:grpSp>
          <p:nvGrpSpPr>
            <p:cNvPr id="63" name="Group 62"/>
            <p:cNvGrpSpPr/>
            <p:nvPr/>
          </p:nvGrpSpPr>
          <p:grpSpPr>
            <a:xfrm>
              <a:off x="3557095" y="4806697"/>
              <a:ext cx="949457" cy="319620"/>
              <a:chOff x="1339353" y="4041770"/>
              <a:chExt cx="473976" cy="319620"/>
            </a:xfrm>
            <a:solidFill>
              <a:schemeClr val="accent1"/>
            </a:solidFill>
          </p:grpSpPr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1339353" y="4041770"/>
                <a:ext cx="473976" cy="319620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/>
                  <a:t>s</a:t>
                </a:r>
              </a:p>
            </p:txBody>
          </p:sp>
          <p:grpSp>
            <p:nvGrpSpPr>
              <p:cNvPr id="65" name="Group 31"/>
              <p:cNvGrpSpPr>
                <a:grpSpLocks/>
              </p:cNvGrpSpPr>
              <p:nvPr/>
            </p:nvGrpSpPr>
            <p:grpSpPr bwMode="auto">
              <a:xfrm>
                <a:off x="1350874" y="4054250"/>
                <a:ext cx="101142" cy="290356"/>
                <a:chOff x="7256879" y="1927436"/>
                <a:chExt cx="300908" cy="310332"/>
              </a:xfrm>
              <a:grpFill/>
            </p:grpSpPr>
            <p:cxnSp>
              <p:nvCxnSpPr>
                <p:cNvPr id="66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7256879" y="1927436"/>
                  <a:ext cx="295273" cy="147284"/>
                </a:xfrm>
                <a:prstGeom prst="line">
                  <a:avLst/>
                </a:prstGeom>
                <a:grp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7" name="Straight Connector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60467" y="2065489"/>
                  <a:ext cx="297320" cy="172279"/>
                </a:xfrm>
                <a:prstGeom prst="line">
                  <a:avLst/>
                </a:prstGeom>
                <a:grp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81" name="Straight Arrow Connector 80"/>
            <p:cNvCxnSpPr/>
            <p:nvPr/>
          </p:nvCxnSpPr>
          <p:spPr bwMode="auto">
            <a:xfrm flipV="1">
              <a:off x="3240026" y="4965452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82" name="TextBox 81"/>
          <p:cNvSpPr txBox="1"/>
          <p:nvPr/>
        </p:nvSpPr>
        <p:spPr>
          <a:xfrm>
            <a:off x="6440003" y="5109031"/>
            <a:ext cx="43633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8086" y="1527769"/>
            <a:ext cx="480131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#(Bit#(32)) 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#(Bit#(6))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(32);</a:t>
            </a:r>
          </a:p>
          <a:p>
            <a:pPr marL="0">
              <a:spcBef>
                <a:spcPts val="0"/>
              </a:spcBef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32);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    s &lt;= f(s);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&lt;= i+1;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626392" y="1535082"/>
            <a:ext cx="3467147" cy="5032519"/>
          </a:xfrm>
        </p:spPr>
        <p:txBody>
          <a:bodyPr/>
          <a:lstStyle/>
          <a:p>
            <a:r>
              <a:rPr lang="en-US" sz="2000" dirty="0"/>
              <a:t>When a rule executes:</a:t>
            </a:r>
          </a:p>
          <a:p>
            <a:pPr lvl="1"/>
            <a:r>
              <a:rPr lang="en-US" sz="1600" dirty="0"/>
              <a:t>all the registers are read at the beginning of a clock cycle</a:t>
            </a:r>
          </a:p>
          <a:p>
            <a:pPr lvl="1"/>
            <a:r>
              <a:rPr lang="en-US" sz="1600" dirty="0"/>
              <a:t>the guard and computations to evaluate the next value of the registers are performed</a:t>
            </a:r>
          </a:p>
          <a:p>
            <a:pPr lvl="1"/>
            <a:r>
              <a:rPr lang="en-US" sz="1600" dirty="0"/>
              <a:t>at the end of the clock cycle registers are updated if the guard is true</a:t>
            </a:r>
          </a:p>
          <a:p>
            <a:r>
              <a:rPr lang="en-US" sz="2000" dirty="0"/>
              <a:t>Muxes are need to initialize the registers</a:t>
            </a: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2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20501" cy="1143000"/>
          </a:xfrm>
        </p:spPr>
        <p:txBody>
          <a:bodyPr/>
          <a:lstStyle/>
          <a:p>
            <a:r>
              <a:rPr lang="en-US" sz="4000" dirty="0"/>
              <a:t>Multiply using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941" y="1626331"/>
            <a:ext cx="7579454" cy="3750887"/>
          </a:xfrm>
          <a:ln>
            <a:solidFill>
              <a:srgbClr val="FF0000"/>
            </a:solidFill>
          </a:ln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Bit#(64)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mul32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(Bit#(32) a, Bit#(32) b);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Bit#(32) prod = 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Bit#(32)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32;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i+1)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Bit#(32) m = (a[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]==0)? 0 : b;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Bit#(33) sum =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add32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(m,tp,0);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prod[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= sum[0];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truncateLSB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(sum);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end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tp,prod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endfunction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3015" y="5377218"/>
            <a:ext cx="66819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Need registers to hold a, b, </a:t>
            </a:r>
            <a:r>
              <a:rPr lang="en-US" dirty="0" err="1"/>
              <a:t>tp</a:t>
            </a:r>
            <a:r>
              <a:rPr lang="en-US" dirty="0"/>
              <a:t>, prod and </a:t>
            </a:r>
            <a:r>
              <a:rPr lang="en-US" dirty="0" err="1"/>
              <a:t>i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Update the registers every cycle until we are done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8276" y="3009013"/>
            <a:ext cx="213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Combinational version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522862"/>
            <a:ext cx="8073788" cy="4291084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#(Bit#(32)) a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#(Bit#(32)) b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#(Bit#(32)) prod &lt;-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#(Bit#(32))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#(Bit#(6))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(32);</a:t>
            </a:r>
          </a:p>
          <a:p>
            <a:pPr marL="0">
              <a:spcBef>
                <a:spcPts val="0"/>
              </a:spcBef>
              <a:buNone/>
            </a:pP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mulStep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32);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Bit#(32) m = (a[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]==0)? 0 : b;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Bit#(33) sum = add32(m,tp,0);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prod[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&lt;= sum[0];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sum[32:1];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i+1;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6823880" y="1555845"/>
            <a:ext cx="382137" cy="1501254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6798858" y="3468805"/>
            <a:ext cx="434454" cy="2072185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3313" y="1978925"/>
            <a:ext cx="167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/>
              <a:t>state elements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62883" y="3837289"/>
            <a:ext cx="167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/>
              <a:t>a rule to describe the dynamic behavior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0175" y="5638800"/>
            <a:ext cx="2540959" cy="840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The rule won’t fire until </a:t>
            </a:r>
            <a:r>
              <a:rPr lang="en-US" sz="1800" dirty="0" err="1">
                <a:latin typeface="Comic Sans MS" pitchFamily="66" charset="0"/>
                <a:cs typeface="Courier New" pitchFamily="49" charset="0"/>
              </a:rPr>
              <a:t>i</a:t>
            </a:r>
            <a:r>
              <a:rPr lang="en-US" sz="1800" dirty="0">
                <a:latin typeface="Comic Sans MS" pitchFamily="66" charset="0"/>
              </a:rPr>
              <a:t> is set to value smaller than 32</a:t>
            </a:r>
          </a:p>
        </p:txBody>
      </p:sp>
      <p:cxnSp>
        <p:nvCxnSpPr>
          <p:cNvPr id="16" name="Straight Arrow Connector 15"/>
          <p:cNvCxnSpPr>
            <a:stCxn id="11" idx="0"/>
          </p:cNvCxnSpPr>
          <p:nvPr/>
        </p:nvCxnSpPr>
        <p:spPr bwMode="auto">
          <a:xfrm rot="16200000" flipV="1">
            <a:off x="4859579" y="4017724"/>
            <a:ext cx="2562224" cy="67992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392326" y="5540990"/>
            <a:ext cx="197765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similar to the loop body in the combinational version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1180214" y="3636335"/>
            <a:ext cx="5380074" cy="1967023"/>
          </a:xfrm>
          <a:custGeom>
            <a:avLst/>
            <a:gdLst>
              <a:gd name="connsiteX0" fmla="*/ 1626781 w 5380074"/>
              <a:gd name="connsiteY0" fmla="*/ 1903228 h 1967023"/>
              <a:gd name="connsiteX1" fmla="*/ 1552353 w 5380074"/>
              <a:gd name="connsiteY1" fmla="*/ 1828800 h 1967023"/>
              <a:gd name="connsiteX2" fmla="*/ 1531088 w 5380074"/>
              <a:gd name="connsiteY2" fmla="*/ 1796902 h 1967023"/>
              <a:gd name="connsiteX3" fmla="*/ 1488558 w 5380074"/>
              <a:gd name="connsiteY3" fmla="*/ 1765005 h 1967023"/>
              <a:gd name="connsiteX4" fmla="*/ 1435395 w 5380074"/>
              <a:gd name="connsiteY4" fmla="*/ 1722474 h 1967023"/>
              <a:gd name="connsiteX5" fmla="*/ 1318437 w 5380074"/>
              <a:gd name="connsiteY5" fmla="*/ 1679944 h 1967023"/>
              <a:gd name="connsiteX6" fmla="*/ 1275907 w 5380074"/>
              <a:gd name="connsiteY6" fmla="*/ 1669312 h 1967023"/>
              <a:gd name="connsiteX7" fmla="*/ 499730 w 5380074"/>
              <a:gd name="connsiteY7" fmla="*/ 1658679 h 1967023"/>
              <a:gd name="connsiteX8" fmla="*/ 425302 w 5380074"/>
              <a:gd name="connsiteY8" fmla="*/ 1648046 h 1967023"/>
              <a:gd name="connsiteX9" fmla="*/ 276446 w 5380074"/>
              <a:gd name="connsiteY9" fmla="*/ 1626781 h 1967023"/>
              <a:gd name="connsiteX10" fmla="*/ 244549 w 5380074"/>
              <a:gd name="connsiteY10" fmla="*/ 1616149 h 1967023"/>
              <a:gd name="connsiteX11" fmla="*/ 170121 w 5380074"/>
              <a:gd name="connsiteY11" fmla="*/ 1594884 h 1967023"/>
              <a:gd name="connsiteX12" fmla="*/ 148856 w 5380074"/>
              <a:gd name="connsiteY12" fmla="*/ 1573618 h 1967023"/>
              <a:gd name="connsiteX13" fmla="*/ 106326 w 5380074"/>
              <a:gd name="connsiteY13" fmla="*/ 1509823 h 1967023"/>
              <a:gd name="connsiteX14" fmla="*/ 63795 w 5380074"/>
              <a:gd name="connsiteY14" fmla="*/ 1456660 h 1967023"/>
              <a:gd name="connsiteX15" fmla="*/ 53163 w 5380074"/>
              <a:gd name="connsiteY15" fmla="*/ 1414130 h 1967023"/>
              <a:gd name="connsiteX16" fmla="*/ 31898 w 5380074"/>
              <a:gd name="connsiteY16" fmla="*/ 1350335 h 1967023"/>
              <a:gd name="connsiteX17" fmla="*/ 10633 w 5380074"/>
              <a:gd name="connsiteY17" fmla="*/ 1275907 h 1967023"/>
              <a:gd name="connsiteX18" fmla="*/ 0 w 5380074"/>
              <a:gd name="connsiteY18" fmla="*/ 1233377 h 1967023"/>
              <a:gd name="connsiteX19" fmla="*/ 10633 w 5380074"/>
              <a:gd name="connsiteY19" fmla="*/ 797442 h 1967023"/>
              <a:gd name="connsiteX20" fmla="*/ 31898 w 5380074"/>
              <a:gd name="connsiteY20" fmla="*/ 712381 h 1967023"/>
              <a:gd name="connsiteX21" fmla="*/ 53163 w 5380074"/>
              <a:gd name="connsiteY21" fmla="*/ 680484 h 1967023"/>
              <a:gd name="connsiteX22" fmla="*/ 63795 w 5380074"/>
              <a:gd name="connsiteY22" fmla="*/ 637953 h 1967023"/>
              <a:gd name="connsiteX23" fmla="*/ 106326 w 5380074"/>
              <a:gd name="connsiteY23" fmla="*/ 542260 h 1967023"/>
              <a:gd name="connsiteX24" fmla="*/ 127591 w 5380074"/>
              <a:gd name="connsiteY24" fmla="*/ 446567 h 1967023"/>
              <a:gd name="connsiteX25" fmla="*/ 148856 w 5380074"/>
              <a:gd name="connsiteY25" fmla="*/ 382772 h 1967023"/>
              <a:gd name="connsiteX26" fmla="*/ 159488 w 5380074"/>
              <a:gd name="connsiteY26" fmla="*/ 340242 h 1967023"/>
              <a:gd name="connsiteX27" fmla="*/ 180753 w 5380074"/>
              <a:gd name="connsiteY27" fmla="*/ 297712 h 1967023"/>
              <a:gd name="connsiteX28" fmla="*/ 212651 w 5380074"/>
              <a:gd name="connsiteY28" fmla="*/ 191386 h 1967023"/>
              <a:gd name="connsiteX29" fmla="*/ 244549 w 5380074"/>
              <a:gd name="connsiteY29" fmla="*/ 170121 h 1967023"/>
              <a:gd name="connsiteX30" fmla="*/ 265814 w 5380074"/>
              <a:gd name="connsiteY30" fmla="*/ 138223 h 1967023"/>
              <a:gd name="connsiteX31" fmla="*/ 287079 w 5380074"/>
              <a:gd name="connsiteY31" fmla="*/ 95693 h 1967023"/>
              <a:gd name="connsiteX32" fmla="*/ 318977 w 5380074"/>
              <a:gd name="connsiteY32" fmla="*/ 63795 h 1967023"/>
              <a:gd name="connsiteX33" fmla="*/ 340242 w 5380074"/>
              <a:gd name="connsiteY33" fmla="*/ 31898 h 1967023"/>
              <a:gd name="connsiteX34" fmla="*/ 372139 w 5380074"/>
              <a:gd name="connsiteY34" fmla="*/ 21265 h 1967023"/>
              <a:gd name="connsiteX35" fmla="*/ 414670 w 5380074"/>
              <a:gd name="connsiteY35" fmla="*/ 0 h 1967023"/>
              <a:gd name="connsiteX36" fmla="*/ 1127051 w 5380074"/>
              <a:gd name="connsiteY36" fmla="*/ 10632 h 1967023"/>
              <a:gd name="connsiteX37" fmla="*/ 1180214 w 5380074"/>
              <a:gd name="connsiteY37" fmla="*/ 21265 h 1967023"/>
              <a:gd name="connsiteX38" fmla="*/ 1775637 w 5380074"/>
              <a:gd name="connsiteY38" fmla="*/ 10632 h 1967023"/>
              <a:gd name="connsiteX39" fmla="*/ 2456121 w 5380074"/>
              <a:gd name="connsiteY39" fmla="*/ 21265 h 1967023"/>
              <a:gd name="connsiteX40" fmla="*/ 2679405 w 5380074"/>
              <a:gd name="connsiteY40" fmla="*/ 31898 h 1967023"/>
              <a:gd name="connsiteX41" fmla="*/ 4742121 w 5380074"/>
              <a:gd name="connsiteY41" fmla="*/ 42530 h 1967023"/>
              <a:gd name="connsiteX42" fmla="*/ 4954772 w 5380074"/>
              <a:gd name="connsiteY42" fmla="*/ 53163 h 1967023"/>
              <a:gd name="connsiteX43" fmla="*/ 4986670 w 5380074"/>
              <a:gd name="connsiteY43" fmla="*/ 63795 h 1967023"/>
              <a:gd name="connsiteX44" fmla="*/ 5071730 w 5380074"/>
              <a:gd name="connsiteY44" fmla="*/ 85060 h 1967023"/>
              <a:gd name="connsiteX45" fmla="*/ 5135526 w 5380074"/>
              <a:gd name="connsiteY45" fmla="*/ 106325 h 1967023"/>
              <a:gd name="connsiteX46" fmla="*/ 5188688 w 5380074"/>
              <a:gd name="connsiteY46" fmla="*/ 127591 h 1967023"/>
              <a:gd name="connsiteX47" fmla="*/ 5263116 w 5380074"/>
              <a:gd name="connsiteY47" fmla="*/ 148856 h 1967023"/>
              <a:gd name="connsiteX48" fmla="*/ 5295014 w 5380074"/>
              <a:gd name="connsiteY48" fmla="*/ 170121 h 1967023"/>
              <a:gd name="connsiteX49" fmla="*/ 5316279 w 5380074"/>
              <a:gd name="connsiteY49" fmla="*/ 202018 h 1967023"/>
              <a:gd name="connsiteX50" fmla="*/ 5337544 w 5380074"/>
              <a:gd name="connsiteY50" fmla="*/ 223284 h 1967023"/>
              <a:gd name="connsiteX51" fmla="*/ 5358809 w 5380074"/>
              <a:gd name="connsiteY51" fmla="*/ 287079 h 1967023"/>
              <a:gd name="connsiteX52" fmla="*/ 5369442 w 5380074"/>
              <a:gd name="connsiteY52" fmla="*/ 318977 h 1967023"/>
              <a:gd name="connsiteX53" fmla="*/ 5380074 w 5380074"/>
              <a:gd name="connsiteY53" fmla="*/ 350874 h 1967023"/>
              <a:gd name="connsiteX54" fmla="*/ 5369442 w 5380074"/>
              <a:gd name="connsiteY54" fmla="*/ 499730 h 1967023"/>
              <a:gd name="connsiteX55" fmla="*/ 5358809 w 5380074"/>
              <a:gd name="connsiteY55" fmla="*/ 531628 h 1967023"/>
              <a:gd name="connsiteX56" fmla="*/ 5337544 w 5380074"/>
              <a:gd name="connsiteY56" fmla="*/ 584791 h 1967023"/>
              <a:gd name="connsiteX57" fmla="*/ 5305646 w 5380074"/>
              <a:gd name="connsiteY57" fmla="*/ 616688 h 1967023"/>
              <a:gd name="connsiteX58" fmla="*/ 5263116 w 5380074"/>
              <a:gd name="connsiteY58" fmla="*/ 680484 h 1967023"/>
              <a:gd name="connsiteX59" fmla="*/ 5178056 w 5380074"/>
              <a:gd name="connsiteY59" fmla="*/ 754912 h 1967023"/>
              <a:gd name="connsiteX60" fmla="*/ 5114260 w 5380074"/>
              <a:gd name="connsiteY60" fmla="*/ 818707 h 1967023"/>
              <a:gd name="connsiteX61" fmla="*/ 5061098 w 5380074"/>
              <a:gd name="connsiteY61" fmla="*/ 882502 h 1967023"/>
              <a:gd name="connsiteX62" fmla="*/ 5029200 w 5380074"/>
              <a:gd name="connsiteY62" fmla="*/ 903767 h 1967023"/>
              <a:gd name="connsiteX63" fmla="*/ 4954772 w 5380074"/>
              <a:gd name="connsiteY63" fmla="*/ 978195 h 1967023"/>
              <a:gd name="connsiteX64" fmla="*/ 4922874 w 5380074"/>
              <a:gd name="connsiteY64" fmla="*/ 1020725 h 1967023"/>
              <a:gd name="connsiteX65" fmla="*/ 4890977 w 5380074"/>
              <a:gd name="connsiteY65" fmla="*/ 1031358 h 1967023"/>
              <a:gd name="connsiteX66" fmla="*/ 4816549 w 5380074"/>
              <a:gd name="connsiteY66" fmla="*/ 1084521 h 1967023"/>
              <a:gd name="connsiteX67" fmla="*/ 4774019 w 5380074"/>
              <a:gd name="connsiteY67" fmla="*/ 1105786 h 1967023"/>
              <a:gd name="connsiteX68" fmla="*/ 4678326 w 5380074"/>
              <a:gd name="connsiteY68" fmla="*/ 1127051 h 1967023"/>
              <a:gd name="connsiteX69" fmla="*/ 4338084 w 5380074"/>
              <a:gd name="connsiteY69" fmla="*/ 1148316 h 1967023"/>
              <a:gd name="connsiteX70" fmla="*/ 4231758 w 5380074"/>
              <a:gd name="connsiteY70" fmla="*/ 1180214 h 1967023"/>
              <a:gd name="connsiteX71" fmla="*/ 4114800 w 5380074"/>
              <a:gd name="connsiteY71" fmla="*/ 1201479 h 1967023"/>
              <a:gd name="connsiteX72" fmla="*/ 3997842 w 5380074"/>
              <a:gd name="connsiteY72" fmla="*/ 1222744 h 1967023"/>
              <a:gd name="connsiteX73" fmla="*/ 3859619 w 5380074"/>
              <a:gd name="connsiteY73" fmla="*/ 1233377 h 1967023"/>
              <a:gd name="connsiteX74" fmla="*/ 3657600 w 5380074"/>
              <a:gd name="connsiteY74" fmla="*/ 1265274 h 1967023"/>
              <a:gd name="connsiteX75" fmla="*/ 3338623 w 5380074"/>
              <a:gd name="connsiteY75" fmla="*/ 1286539 h 1967023"/>
              <a:gd name="connsiteX76" fmla="*/ 3189767 w 5380074"/>
              <a:gd name="connsiteY76" fmla="*/ 1307805 h 1967023"/>
              <a:gd name="connsiteX77" fmla="*/ 2934586 w 5380074"/>
              <a:gd name="connsiteY77" fmla="*/ 1339702 h 1967023"/>
              <a:gd name="connsiteX78" fmla="*/ 2870791 w 5380074"/>
              <a:gd name="connsiteY78" fmla="*/ 1371600 h 1967023"/>
              <a:gd name="connsiteX79" fmla="*/ 2828260 w 5380074"/>
              <a:gd name="connsiteY79" fmla="*/ 1382232 h 1967023"/>
              <a:gd name="connsiteX80" fmla="*/ 2796363 w 5380074"/>
              <a:gd name="connsiteY80" fmla="*/ 1392865 h 1967023"/>
              <a:gd name="connsiteX81" fmla="*/ 2668772 w 5380074"/>
              <a:gd name="connsiteY81" fmla="*/ 1414130 h 1967023"/>
              <a:gd name="connsiteX82" fmla="*/ 2626242 w 5380074"/>
              <a:gd name="connsiteY82" fmla="*/ 1424763 h 1967023"/>
              <a:gd name="connsiteX83" fmla="*/ 2488019 w 5380074"/>
              <a:gd name="connsiteY83" fmla="*/ 1446028 h 1967023"/>
              <a:gd name="connsiteX84" fmla="*/ 2232837 w 5380074"/>
              <a:gd name="connsiteY84" fmla="*/ 1456660 h 1967023"/>
              <a:gd name="connsiteX85" fmla="*/ 2169042 w 5380074"/>
              <a:gd name="connsiteY85" fmla="*/ 1488558 h 1967023"/>
              <a:gd name="connsiteX86" fmla="*/ 2137144 w 5380074"/>
              <a:gd name="connsiteY86" fmla="*/ 1499191 h 1967023"/>
              <a:gd name="connsiteX87" fmla="*/ 2105246 w 5380074"/>
              <a:gd name="connsiteY87" fmla="*/ 1520456 h 1967023"/>
              <a:gd name="connsiteX88" fmla="*/ 2009553 w 5380074"/>
              <a:gd name="connsiteY88" fmla="*/ 1552353 h 1967023"/>
              <a:gd name="connsiteX89" fmla="*/ 1967023 w 5380074"/>
              <a:gd name="connsiteY89" fmla="*/ 1584251 h 1967023"/>
              <a:gd name="connsiteX90" fmla="*/ 1924493 w 5380074"/>
              <a:gd name="connsiteY90" fmla="*/ 1594884 h 1967023"/>
              <a:gd name="connsiteX91" fmla="*/ 1850065 w 5380074"/>
              <a:gd name="connsiteY91" fmla="*/ 1637414 h 1967023"/>
              <a:gd name="connsiteX92" fmla="*/ 1818167 w 5380074"/>
              <a:gd name="connsiteY92" fmla="*/ 1669312 h 1967023"/>
              <a:gd name="connsiteX93" fmla="*/ 1786270 w 5380074"/>
              <a:gd name="connsiteY93" fmla="*/ 1690577 h 1967023"/>
              <a:gd name="connsiteX94" fmla="*/ 1754372 w 5380074"/>
              <a:gd name="connsiteY94" fmla="*/ 1722474 h 1967023"/>
              <a:gd name="connsiteX95" fmla="*/ 1722474 w 5380074"/>
              <a:gd name="connsiteY95" fmla="*/ 1733107 h 1967023"/>
              <a:gd name="connsiteX96" fmla="*/ 1701209 w 5380074"/>
              <a:gd name="connsiteY96" fmla="*/ 1765005 h 1967023"/>
              <a:gd name="connsiteX97" fmla="*/ 1669312 w 5380074"/>
              <a:gd name="connsiteY97" fmla="*/ 1796902 h 1967023"/>
              <a:gd name="connsiteX98" fmla="*/ 1637414 w 5380074"/>
              <a:gd name="connsiteY98" fmla="*/ 1892595 h 1967023"/>
              <a:gd name="connsiteX99" fmla="*/ 1626781 w 5380074"/>
              <a:gd name="connsiteY99" fmla="*/ 1924493 h 1967023"/>
              <a:gd name="connsiteX100" fmla="*/ 1605516 w 5380074"/>
              <a:gd name="connsiteY100" fmla="*/ 1956391 h 1967023"/>
              <a:gd name="connsiteX101" fmla="*/ 1616149 w 5380074"/>
              <a:gd name="connsiteY101" fmla="*/ 1967023 h 196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5380074" h="1967023">
                <a:moveTo>
                  <a:pt x="1626781" y="1903228"/>
                </a:moveTo>
                <a:cubicBezTo>
                  <a:pt x="1601972" y="1878419"/>
                  <a:pt x="1571815" y="1857993"/>
                  <a:pt x="1552353" y="1828800"/>
                </a:cubicBezTo>
                <a:cubicBezTo>
                  <a:pt x="1545265" y="1818167"/>
                  <a:pt x="1540124" y="1805938"/>
                  <a:pt x="1531088" y="1796902"/>
                </a:cubicBezTo>
                <a:cubicBezTo>
                  <a:pt x="1518558" y="1784372"/>
                  <a:pt x="1502171" y="1776350"/>
                  <a:pt x="1488558" y="1765005"/>
                </a:cubicBezTo>
                <a:cubicBezTo>
                  <a:pt x="1427953" y="1714500"/>
                  <a:pt x="1514264" y="1775053"/>
                  <a:pt x="1435395" y="1722474"/>
                </a:cubicBezTo>
                <a:cubicBezTo>
                  <a:pt x="1394957" y="1661818"/>
                  <a:pt x="1430271" y="1697149"/>
                  <a:pt x="1318437" y="1679944"/>
                </a:cubicBezTo>
                <a:cubicBezTo>
                  <a:pt x="1303994" y="1677722"/>
                  <a:pt x="1290515" y="1669691"/>
                  <a:pt x="1275907" y="1669312"/>
                </a:cubicBezTo>
                <a:cubicBezTo>
                  <a:pt x="1017244" y="1662594"/>
                  <a:pt x="758456" y="1662223"/>
                  <a:pt x="499730" y="1658679"/>
                </a:cubicBezTo>
                <a:lnTo>
                  <a:pt x="425302" y="1648046"/>
                </a:lnTo>
                <a:cubicBezTo>
                  <a:pt x="385050" y="1642679"/>
                  <a:pt x="318480" y="1636122"/>
                  <a:pt x="276446" y="1626781"/>
                </a:cubicBezTo>
                <a:cubicBezTo>
                  <a:pt x="265505" y="1624350"/>
                  <a:pt x="255325" y="1619228"/>
                  <a:pt x="244549" y="1616149"/>
                </a:cubicBezTo>
                <a:cubicBezTo>
                  <a:pt x="151085" y="1589445"/>
                  <a:pt x="246607" y="1620378"/>
                  <a:pt x="170121" y="1594884"/>
                </a:cubicBezTo>
                <a:cubicBezTo>
                  <a:pt x="163033" y="1587795"/>
                  <a:pt x="154871" y="1581638"/>
                  <a:pt x="148856" y="1573618"/>
                </a:cubicBezTo>
                <a:cubicBezTo>
                  <a:pt x="133522" y="1553172"/>
                  <a:pt x="124398" y="1527894"/>
                  <a:pt x="106326" y="1509823"/>
                </a:cubicBezTo>
                <a:cubicBezTo>
                  <a:pt x="76024" y="1479522"/>
                  <a:pt x="90621" y="1496899"/>
                  <a:pt x="63795" y="1456660"/>
                </a:cubicBezTo>
                <a:cubicBezTo>
                  <a:pt x="60251" y="1442483"/>
                  <a:pt x="57362" y="1428127"/>
                  <a:pt x="53163" y="1414130"/>
                </a:cubicBezTo>
                <a:cubicBezTo>
                  <a:pt x="46722" y="1392660"/>
                  <a:pt x="37335" y="1372081"/>
                  <a:pt x="31898" y="1350335"/>
                </a:cubicBezTo>
                <a:cubicBezTo>
                  <a:pt x="-1342" y="1217380"/>
                  <a:pt x="41140" y="1382682"/>
                  <a:pt x="10633" y="1275907"/>
                </a:cubicBezTo>
                <a:cubicBezTo>
                  <a:pt x="6619" y="1261856"/>
                  <a:pt x="3544" y="1247554"/>
                  <a:pt x="0" y="1233377"/>
                </a:cubicBezTo>
                <a:cubicBezTo>
                  <a:pt x="3544" y="1088065"/>
                  <a:pt x="4319" y="942660"/>
                  <a:pt x="10633" y="797442"/>
                </a:cubicBezTo>
                <a:cubicBezTo>
                  <a:pt x="11211" y="784151"/>
                  <a:pt x="23148" y="729880"/>
                  <a:pt x="31898" y="712381"/>
                </a:cubicBezTo>
                <a:cubicBezTo>
                  <a:pt x="37613" y="700952"/>
                  <a:pt x="46075" y="691116"/>
                  <a:pt x="53163" y="680484"/>
                </a:cubicBezTo>
                <a:cubicBezTo>
                  <a:pt x="56707" y="666307"/>
                  <a:pt x="58039" y="651385"/>
                  <a:pt x="63795" y="637953"/>
                </a:cubicBezTo>
                <a:cubicBezTo>
                  <a:pt x="97204" y="559996"/>
                  <a:pt x="81527" y="666259"/>
                  <a:pt x="106326" y="542260"/>
                </a:cubicBezTo>
                <a:cubicBezTo>
                  <a:pt x="112398" y="511900"/>
                  <a:pt x="118580" y="476604"/>
                  <a:pt x="127591" y="446567"/>
                </a:cubicBezTo>
                <a:cubicBezTo>
                  <a:pt x="134032" y="425097"/>
                  <a:pt x="143420" y="404518"/>
                  <a:pt x="148856" y="382772"/>
                </a:cubicBezTo>
                <a:cubicBezTo>
                  <a:pt x="152400" y="368595"/>
                  <a:pt x="154357" y="353925"/>
                  <a:pt x="159488" y="340242"/>
                </a:cubicBezTo>
                <a:cubicBezTo>
                  <a:pt x="165053" y="325401"/>
                  <a:pt x="175188" y="312553"/>
                  <a:pt x="180753" y="297712"/>
                </a:cubicBezTo>
                <a:cubicBezTo>
                  <a:pt x="187846" y="278797"/>
                  <a:pt x="200534" y="199464"/>
                  <a:pt x="212651" y="191386"/>
                </a:cubicBezTo>
                <a:lnTo>
                  <a:pt x="244549" y="170121"/>
                </a:lnTo>
                <a:cubicBezTo>
                  <a:pt x="251637" y="159488"/>
                  <a:pt x="259474" y="149318"/>
                  <a:pt x="265814" y="138223"/>
                </a:cubicBezTo>
                <a:cubicBezTo>
                  <a:pt x="273678" y="124461"/>
                  <a:pt x="277866" y="108591"/>
                  <a:pt x="287079" y="95693"/>
                </a:cubicBezTo>
                <a:cubicBezTo>
                  <a:pt x="295819" y="83457"/>
                  <a:pt x="309351" y="75347"/>
                  <a:pt x="318977" y="63795"/>
                </a:cubicBezTo>
                <a:cubicBezTo>
                  <a:pt x="327158" y="53978"/>
                  <a:pt x="330264" y="39881"/>
                  <a:pt x="340242" y="31898"/>
                </a:cubicBezTo>
                <a:cubicBezTo>
                  <a:pt x="348994" y="24897"/>
                  <a:pt x="361838" y="25680"/>
                  <a:pt x="372139" y="21265"/>
                </a:cubicBezTo>
                <a:cubicBezTo>
                  <a:pt x="386708" y="15021"/>
                  <a:pt x="400493" y="7088"/>
                  <a:pt x="414670" y="0"/>
                </a:cubicBezTo>
                <a:lnTo>
                  <a:pt x="1127051" y="10632"/>
                </a:lnTo>
                <a:cubicBezTo>
                  <a:pt x="1145116" y="11134"/>
                  <a:pt x="1162142" y="21265"/>
                  <a:pt x="1180214" y="21265"/>
                </a:cubicBezTo>
                <a:cubicBezTo>
                  <a:pt x="1378720" y="21265"/>
                  <a:pt x="1577163" y="14176"/>
                  <a:pt x="1775637" y="10632"/>
                </a:cubicBezTo>
                <a:lnTo>
                  <a:pt x="2456121" y="21265"/>
                </a:lnTo>
                <a:cubicBezTo>
                  <a:pt x="2530613" y="23018"/>
                  <a:pt x="2604896" y="31205"/>
                  <a:pt x="2679405" y="31898"/>
                </a:cubicBezTo>
                <a:lnTo>
                  <a:pt x="4742121" y="42530"/>
                </a:lnTo>
                <a:cubicBezTo>
                  <a:pt x="4813005" y="46074"/>
                  <a:pt x="4884067" y="47015"/>
                  <a:pt x="4954772" y="53163"/>
                </a:cubicBezTo>
                <a:cubicBezTo>
                  <a:pt x="4965938" y="54134"/>
                  <a:pt x="4975857" y="60846"/>
                  <a:pt x="4986670" y="63795"/>
                </a:cubicBezTo>
                <a:cubicBezTo>
                  <a:pt x="5014866" y="71485"/>
                  <a:pt x="5044004" y="75818"/>
                  <a:pt x="5071730" y="85060"/>
                </a:cubicBezTo>
                <a:cubicBezTo>
                  <a:pt x="5092995" y="92148"/>
                  <a:pt x="5114460" y="98664"/>
                  <a:pt x="5135526" y="106325"/>
                </a:cubicBezTo>
                <a:cubicBezTo>
                  <a:pt x="5153463" y="112848"/>
                  <a:pt x="5170582" y="121555"/>
                  <a:pt x="5188688" y="127591"/>
                </a:cubicBezTo>
                <a:cubicBezTo>
                  <a:pt x="5209140" y="134409"/>
                  <a:pt x="5242628" y="138612"/>
                  <a:pt x="5263116" y="148856"/>
                </a:cubicBezTo>
                <a:cubicBezTo>
                  <a:pt x="5274546" y="154571"/>
                  <a:pt x="5284381" y="163033"/>
                  <a:pt x="5295014" y="170121"/>
                </a:cubicBezTo>
                <a:cubicBezTo>
                  <a:pt x="5302102" y="180753"/>
                  <a:pt x="5308296" y="192040"/>
                  <a:pt x="5316279" y="202018"/>
                </a:cubicBezTo>
                <a:cubicBezTo>
                  <a:pt x="5322541" y="209846"/>
                  <a:pt x="5333061" y="214318"/>
                  <a:pt x="5337544" y="223284"/>
                </a:cubicBezTo>
                <a:cubicBezTo>
                  <a:pt x="5347568" y="243333"/>
                  <a:pt x="5351721" y="265814"/>
                  <a:pt x="5358809" y="287079"/>
                </a:cubicBezTo>
                <a:lnTo>
                  <a:pt x="5369442" y="318977"/>
                </a:lnTo>
                <a:lnTo>
                  <a:pt x="5380074" y="350874"/>
                </a:lnTo>
                <a:cubicBezTo>
                  <a:pt x="5376530" y="400493"/>
                  <a:pt x="5375254" y="450326"/>
                  <a:pt x="5369442" y="499730"/>
                </a:cubicBezTo>
                <a:cubicBezTo>
                  <a:pt x="5368132" y="510861"/>
                  <a:pt x="5362744" y="521134"/>
                  <a:pt x="5358809" y="531628"/>
                </a:cubicBezTo>
                <a:cubicBezTo>
                  <a:pt x="5352107" y="549499"/>
                  <a:pt x="5347660" y="568606"/>
                  <a:pt x="5337544" y="584791"/>
                </a:cubicBezTo>
                <a:cubicBezTo>
                  <a:pt x="5329575" y="597542"/>
                  <a:pt x="5314878" y="604819"/>
                  <a:pt x="5305646" y="616688"/>
                </a:cubicBezTo>
                <a:cubicBezTo>
                  <a:pt x="5289955" y="636862"/>
                  <a:pt x="5281188" y="662412"/>
                  <a:pt x="5263116" y="680484"/>
                </a:cubicBezTo>
                <a:cubicBezTo>
                  <a:pt x="5200917" y="742682"/>
                  <a:pt x="5230805" y="719744"/>
                  <a:pt x="5178056" y="754912"/>
                </a:cubicBezTo>
                <a:cubicBezTo>
                  <a:pt x="5140620" y="811065"/>
                  <a:pt x="5175808" y="765951"/>
                  <a:pt x="5114260" y="818707"/>
                </a:cubicBezTo>
                <a:cubicBezTo>
                  <a:pt x="4992321" y="923227"/>
                  <a:pt x="5159545" y="784057"/>
                  <a:pt x="5061098" y="882502"/>
                </a:cubicBezTo>
                <a:cubicBezTo>
                  <a:pt x="5052062" y="891538"/>
                  <a:pt x="5038698" y="895218"/>
                  <a:pt x="5029200" y="903767"/>
                </a:cubicBezTo>
                <a:cubicBezTo>
                  <a:pt x="5003121" y="927238"/>
                  <a:pt x="4975824" y="950127"/>
                  <a:pt x="4954772" y="978195"/>
                </a:cubicBezTo>
                <a:cubicBezTo>
                  <a:pt x="4944139" y="992372"/>
                  <a:pt x="4936488" y="1009380"/>
                  <a:pt x="4922874" y="1020725"/>
                </a:cubicBezTo>
                <a:cubicBezTo>
                  <a:pt x="4914264" y="1027900"/>
                  <a:pt x="4901609" y="1027814"/>
                  <a:pt x="4890977" y="1031358"/>
                </a:cubicBezTo>
                <a:cubicBezTo>
                  <a:pt x="4872725" y="1045047"/>
                  <a:pt x="4838312" y="1072085"/>
                  <a:pt x="4816549" y="1084521"/>
                </a:cubicBezTo>
                <a:cubicBezTo>
                  <a:pt x="4802787" y="1092385"/>
                  <a:pt x="4788587" y="1099542"/>
                  <a:pt x="4774019" y="1105786"/>
                </a:cubicBezTo>
                <a:cubicBezTo>
                  <a:pt x="4741636" y="1119664"/>
                  <a:pt x="4714768" y="1121444"/>
                  <a:pt x="4678326" y="1127051"/>
                </a:cubicBezTo>
                <a:cubicBezTo>
                  <a:pt x="4531771" y="1149599"/>
                  <a:pt x="4573537" y="1138898"/>
                  <a:pt x="4338084" y="1148316"/>
                </a:cubicBezTo>
                <a:cubicBezTo>
                  <a:pt x="4199967" y="1175940"/>
                  <a:pt x="4371656" y="1138246"/>
                  <a:pt x="4231758" y="1180214"/>
                </a:cubicBezTo>
                <a:cubicBezTo>
                  <a:pt x="4211564" y="1186272"/>
                  <a:pt x="4131873" y="1198375"/>
                  <a:pt x="4114800" y="1201479"/>
                </a:cubicBezTo>
                <a:cubicBezTo>
                  <a:pt x="4077720" y="1208221"/>
                  <a:pt x="4035060" y="1218826"/>
                  <a:pt x="3997842" y="1222744"/>
                </a:cubicBezTo>
                <a:cubicBezTo>
                  <a:pt x="3951885" y="1227582"/>
                  <a:pt x="3905693" y="1229833"/>
                  <a:pt x="3859619" y="1233377"/>
                </a:cubicBezTo>
                <a:cubicBezTo>
                  <a:pt x="3830646" y="1238206"/>
                  <a:pt x="3703023" y="1260493"/>
                  <a:pt x="3657600" y="1265274"/>
                </a:cubicBezTo>
                <a:cubicBezTo>
                  <a:pt x="3550698" y="1276527"/>
                  <a:pt x="3446321" y="1280556"/>
                  <a:pt x="3338623" y="1286539"/>
                </a:cubicBezTo>
                <a:cubicBezTo>
                  <a:pt x="3218441" y="1310576"/>
                  <a:pt x="3366551" y="1282550"/>
                  <a:pt x="3189767" y="1307805"/>
                </a:cubicBezTo>
                <a:cubicBezTo>
                  <a:pt x="2952218" y="1341741"/>
                  <a:pt x="3172316" y="1319892"/>
                  <a:pt x="2934586" y="1339702"/>
                </a:cubicBezTo>
                <a:cubicBezTo>
                  <a:pt x="2800150" y="1384515"/>
                  <a:pt x="3015100" y="1309755"/>
                  <a:pt x="2870791" y="1371600"/>
                </a:cubicBezTo>
                <a:cubicBezTo>
                  <a:pt x="2857359" y="1377356"/>
                  <a:pt x="2842311" y="1378217"/>
                  <a:pt x="2828260" y="1382232"/>
                </a:cubicBezTo>
                <a:cubicBezTo>
                  <a:pt x="2817484" y="1385311"/>
                  <a:pt x="2807353" y="1390667"/>
                  <a:pt x="2796363" y="1392865"/>
                </a:cubicBezTo>
                <a:cubicBezTo>
                  <a:pt x="2754083" y="1401321"/>
                  <a:pt x="2710601" y="1403672"/>
                  <a:pt x="2668772" y="1414130"/>
                </a:cubicBezTo>
                <a:cubicBezTo>
                  <a:pt x="2654595" y="1417674"/>
                  <a:pt x="2640507" y="1421593"/>
                  <a:pt x="2626242" y="1424763"/>
                </a:cubicBezTo>
                <a:cubicBezTo>
                  <a:pt x="2581852" y="1434627"/>
                  <a:pt x="2532839" y="1443227"/>
                  <a:pt x="2488019" y="1446028"/>
                </a:cubicBezTo>
                <a:cubicBezTo>
                  <a:pt x="2403050" y="1451339"/>
                  <a:pt x="2317898" y="1453116"/>
                  <a:pt x="2232837" y="1456660"/>
                </a:cubicBezTo>
                <a:cubicBezTo>
                  <a:pt x="2152660" y="1483387"/>
                  <a:pt x="2251488" y="1447334"/>
                  <a:pt x="2169042" y="1488558"/>
                </a:cubicBezTo>
                <a:cubicBezTo>
                  <a:pt x="2159017" y="1493570"/>
                  <a:pt x="2147169" y="1494179"/>
                  <a:pt x="2137144" y="1499191"/>
                </a:cubicBezTo>
                <a:cubicBezTo>
                  <a:pt x="2125714" y="1504906"/>
                  <a:pt x="2117042" y="1515541"/>
                  <a:pt x="2105246" y="1520456"/>
                </a:cubicBezTo>
                <a:cubicBezTo>
                  <a:pt x="2074209" y="1533388"/>
                  <a:pt x="2009553" y="1552353"/>
                  <a:pt x="2009553" y="1552353"/>
                </a:cubicBezTo>
                <a:cubicBezTo>
                  <a:pt x="1995376" y="1562986"/>
                  <a:pt x="1982873" y="1576326"/>
                  <a:pt x="1967023" y="1584251"/>
                </a:cubicBezTo>
                <a:cubicBezTo>
                  <a:pt x="1953953" y="1590786"/>
                  <a:pt x="1938176" y="1589753"/>
                  <a:pt x="1924493" y="1594884"/>
                </a:cubicBezTo>
                <a:cubicBezTo>
                  <a:pt x="1905586" y="1601974"/>
                  <a:pt x="1866891" y="1623393"/>
                  <a:pt x="1850065" y="1637414"/>
                </a:cubicBezTo>
                <a:cubicBezTo>
                  <a:pt x="1838513" y="1647040"/>
                  <a:pt x="1829719" y="1659686"/>
                  <a:pt x="1818167" y="1669312"/>
                </a:cubicBezTo>
                <a:cubicBezTo>
                  <a:pt x="1808350" y="1677493"/>
                  <a:pt x="1796087" y="1682396"/>
                  <a:pt x="1786270" y="1690577"/>
                </a:cubicBezTo>
                <a:cubicBezTo>
                  <a:pt x="1774718" y="1700203"/>
                  <a:pt x="1766883" y="1714133"/>
                  <a:pt x="1754372" y="1722474"/>
                </a:cubicBezTo>
                <a:cubicBezTo>
                  <a:pt x="1745046" y="1728691"/>
                  <a:pt x="1733107" y="1729563"/>
                  <a:pt x="1722474" y="1733107"/>
                </a:cubicBezTo>
                <a:cubicBezTo>
                  <a:pt x="1715386" y="1743740"/>
                  <a:pt x="1709390" y="1755188"/>
                  <a:pt x="1701209" y="1765005"/>
                </a:cubicBezTo>
                <a:cubicBezTo>
                  <a:pt x="1691583" y="1776556"/>
                  <a:pt x="1676614" y="1783758"/>
                  <a:pt x="1669312" y="1796902"/>
                </a:cubicBezTo>
                <a:cubicBezTo>
                  <a:pt x="1669307" y="1796911"/>
                  <a:pt x="1642732" y="1876641"/>
                  <a:pt x="1637414" y="1892595"/>
                </a:cubicBezTo>
                <a:cubicBezTo>
                  <a:pt x="1633870" y="1903228"/>
                  <a:pt x="1632998" y="1915167"/>
                  <a:pt x="1626781" y="1924493"/>
                </a:cubicBezTo>
                <a:cubicBezTo>
                  <a:pt x="1619693" y="1935126"/>
                  <a:pt x="1608615" y="1943994"/>
                  <a:pt x="1605516" y="1956391"/>
                </a:cubicBezTo>
                <a:cubicBezTo>
                  <a:pt x="1604300" y="1961254"/>
                  <a:pt x="1612605" y="1963479"/>
                  <a:pt x="1616149" y="196702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selection requires a </a:t>
            </a:r>
            <a:r>
              <a:rPr lang="en-US" dirty="0" err="1"/>
              <a:t>mux</a:t>
            </a:r>
            <a:endParaRPr lang="en-US" dirty="0"/>
          </a:p>
        </p:txBody>
      </p:sp>
      <p:grpSp>
        <p:nvGrpSpPr>
          <p:cNvPr id="4" name="Group 26"/>
          <p:cNvGrpSpPr/>
          <p:nvPr/>
        </p:nvGrpSpPr>
        <p:grpSpPr>
          <a:xfrm>
            <a:off x="1388879" y="1555854"/>
            <a:ext cx="3706614" cy="2329221"/>
            <a:chOff x="1388879" y="1555854"/>
            <a:chExt cx="3706614" cy="232922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409141" y="1974388"/>
              <a:ext cx="395786" cy="188339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73446" y="2602183"/>
              <a:ext cx="92204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a[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]</a:t>
              </a:r>
            </a:p>
          </p:txBody>
        </p:sp>
        <p:sp>
          <p:nvSpPr>
            <p:cNvPr id="8" name="Trapezoid 7"/>
            <p:cNvSpPr/>
            <p:nvPr/>
          </p:nvSpPr>
          <p:spPr bwMode="auto">
            <a:xfrm rot="5400000">
              <a:off x="1928390" y="2697721"/>
              <a:ext cx="1910684" cy="464024"/>
            </a:xfrm>
            <a:prstGeom prst="trapezoid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1803282" y="2206399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1803282" y="2372447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1803282" y="2522572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1803282" y="26863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1803282" y="28387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1803282" y="29911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803282" y="3157193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1803282" y="32959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1803282" y="34483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1803282" y="36007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3129389" y="286376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 rot="16200000">
              <a:off x="1421356" y="2680657"/>
              <a:ext cx="369012" cy="433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2897377" y="1578605"/>
              <a:ext cx="6826" cy="493591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2990637" y="1555854"/>
              <a:ext cx="369012" cy="433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775257" y="5734346"/>
            <a:ext cx="313419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a[0],a[1],a[2],…</a:t>
            </a:r>
          </a:p>
        </p:txBody>
      </p:sp>
      <p:grpSp>
        <p:nvGrpSpPr>
          <p:cNvPr id="6" name="Group 29"/>
          <p:cNvGrpSpPr/>
          <p:nvPr/>
        </p:nvGrpSpPr>
        <p:grpSpPr>
          <a:xfrm>
            <a:off x="2806867" y="4667541"/>
            <a:ext cx="2761420" cy="1377866"/>
            <a:chOff x="2806867" y="4667541"/>
            <a:chExt cx="2761420" cy="1377866"/>
          </a:xfrm>
        </p:grpSpPr>
        <p:sp>
          <p:nvSpPr>
            <p:cNvPr id="44" name="Rectangle 43"/>
            <p:cNvSpPr/>
            <p:nvPr/>
          </p:nvSpPr>
          <p:spPr bwMode="auto">
            <a:xfrm rot="5400000">
              <a:off x="3550670" y="4656176"/>
              <a:ext cx="395786" cy="188339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69212" y="5381778"/>
              <a:ext cx="369012" cy="433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4612943" y="5786656"/>
              <a:ext cx="955344" cy="245660"/>
            </a:xfrm>
            <a:custGeom>
              <a:avLst/>
              <a:gdLst>
                <a:gd name="connsiteX0" fmla="*/ 0 w 955344"/>
                <a:gd name="connsiteY0" fmla="*/ 0 h 245660"/>
                <a:gd name="connsiteX1" fmla="*/ 0 w 955344"/>
                <a:gd name="connsiteY1" fmla="*/ 245660 h 245660"/>
                <a:gd name="connsiteX2" fmla="*/ 955344 w 955344"/>
                <a:gd name="connsiteY2" fmla="*/ 245660 h 24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344" h="245660">
                  <a:moveTo>
                    <a:pt x="0" y="0"/>
                  </a:moveTo>
                  <a:lnTo>
                    <a:pt x="0" y="245660"/>
                  </a:lnTo>
                  <a:lnTo>
                    <a:pt x="955344" y="245660"/>
                  </a:lnTo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07085" y="4667541"/>
              <a:ext cx="1091821" cy="369332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&gt;&gt;</a:t>
              </a:r>
            </a:p>
          </p:txBody>
        </p:sp>
        <p:cxnSp>
          <p:nvCxnSpPr>
            <p:cNvPr id="50" name="Elbow Connector 49"/>
            <p:cNvCxnSpPr>
              <a:stCxn id="41" idx="2"/>
              <a:endCxn id="48" idx="0"/>
            </p:cNvCxnSpPr>
            <p:nvPr/>
          </p:nvCxnSpPr>
          <p:spPr bwMode="auto">
            <a:xfrm rot="5400000" flipH="1">
              <a:off x="3079256" y="5241281"/>
              <a:ext cx="1148202" cy="722"/>
            </a:xfrm>
            <a:prstGeom prst="bentConnector5">
              <a:avLst>
                <a:gd name="adj1" fmla="val -19909"/>
                <a:gd name="adj2" fmla="val 139771330"/>
                <a:gd name="adj3" fmla="val 119909"/>
              </a:avLst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Straight Arrow Connector 62"/>
            <p:cNvCxnSpPr>
              <a:stCxn id="48" idx="2"/>
              <a:endCxn id="41" idx="0"/>
            </p:cNvCxnSpPr>
            <p:nvPr/>
          </p:nvCxnSpPr>
          <p:spPr bwMode="auto">
            <a:xfrm>
              <a:off x="3652996" y="5036873"/>
              <a:ext cx="722" cy="344905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4619625" y="5800725"/>
              <a:ext cx="274434" cy="244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050" dirty="0"/>
                <a:t>0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445646" y="2002018"/>
            <a:ext cx="3463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when the selection indices are regular then it is better to use a shift operator (no gates!)</a:t>
            </a:r>
          </a:p>
        </p:txBody>
      </p:sp>
      <p:sp>
        <p:nvSpPr>
          <p:cNvPr id="29" name="Bent-Up Arrow 28"/>
          <p:cNvSpPr/>
          <p:nvPr/>
        </p:nvSpPr>
        <p:spPr bwMode="auto">
          <a:xfrm rot="5400000">
            <a:off x="1568636" y="4136065"/>
            <a:ext cx="728006" cy="797442"/>
          </a:xfrm>
          <a:prstGeom prst="bentUp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M02-</a:t>
            </a:r>
            <a:fld id="{EC0A9AF3-268B-496B-8C8B-87FFEF969083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repeated selections by shifts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522862"/>
            <a:ext cx="8073788" cy="4291084"/>
          </a:xfrm>
        </p:spPr>
        <p:txBody>
          <a:bodyPr>
            <a:normAutofit lnSpcReduction="10000"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#(Bit#(32)) a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#(Bit#(32)) b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#(Bit#(32)) prod &lt;-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#(Bit#(32))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#(Bit#(6))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(32);</a:t>
            </a:r>
          </a:p>
          <a:p>
            <a:pPr marL="0">
              <a:spcBef>
                <a:spcPts val="0"/>
              </a:spcBef>
              <a:buNone/>
            </a:pP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mulStep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32);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Bit#(32) m = (a[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]==0)? 0 : b;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&lt;= (a &gt;&gt; 1)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Bit#(33) sum = add32(m,tp,0);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 &lt;= {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sum[0],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(prod &gt;&gt; 1)[30:0]};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sum[32:1];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i+1;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928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for Sequential Multiply</a:t>
            </a:r>
          </a:p>
        </p:txBody>
      </p:sp>
      <p:sp>
        <p:nvSpPr>
          <p:cNvPr id="8" name="TextBox 100"/>
          <p:cNvSpPr txBox="1">
            <a:spLocks noChangeArrowheads="1"/>
          </p:cNvSpPr>
          <p:nvPr/>
        </p:nvSpPr>
        <p:spPr bwMode="auto">
          <a:xfrm>
            <a:off x="6034088" y="1383244"/>
            <a:ext cx="48603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 err="1"/>
              <a:t>bIn</a:t>
            </a:r>
            <a:endParaRPr lang="en-US" sz="14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69528" y="1870074"/>
            <a:ext cx="1204912" cy="3196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/>
              <a:t>b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581050" y="1882555"/>
            <a:ext cx="101142" cy="290356"/>
            <a:chOff x="7256879" y="1927436"/>
            <a:chExt cx="300908" cy="310332"/>
          </a:xfrm>
        </p:grpSpPr>
        <p:cxnSp>
          <p:nvCxnSpPr>
            <p:cNvPr id="16" name="Straight Connector 37"/>
            <p:cNvCxnSpPr>
              <a:cxnSpLocks noChangeShapeType="1"/>
            </p:cNvCxnSpPr>
            <p:nvPr/>
          </p:nvCxnSpPr>
          <p:spPr bwMode="auto">
            <a:xfrm>
              <a:off x="7256879" y="1927436"/>
              <a:ext cx="295273" cy="147284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7" name="Straight Connector 38"/>
            <p:cNvCxnSpPr>
              <a:cxnSpLocks noChangeShapeType="1"/>
            </p:cNvCxnSpPr>
            <p:nvPr/>
          </p:nvCxnSpPr>
          <p:spPr bwMode="auto">
            <a:xfrm flipV="1">
              <a:off x="7260467" y="2065489"/>
              <a:ext cx="297320" cy="172279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</p:grpSp>
      <p:cxnSp>
        <p:nvCxnSpPr>
          <p:cNvPr id="86" name="Elbow Connector 198"/>
          <p:cNvCxnSpPr>
            <a:cxnSpLocks noChangeShapeType="1"/>
          </p:cNvCxnSpPr>
          <p:nvPr/>
        </p:nvCxnSpPr>
        <p:spPr bwMode="auto">
          <a:xfrm rot="5400000">
            <a:off x="6094571" y="1779962"/>
            <a:ext cx="172506" cy="137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6" name="Group 82"/>
          <p:cNvGrpSpPr/>
          <p:nvPr/>
        </p:nvGrpSpPr>
        <p:grpSpPr>
          <a:xfrm>
            <a:off x="3312995" y="4039657"/>
            <a:ext cx="1224080" cy="300570"/>
            <a:chOff x="2512895" y="4039657"/>
            <a:chExt cx="1224080" cy="300570"/>
          </a:xfrm>
          <a:solidFill>
            <a:schemeClr val="accent1"/>
          </a:solidFill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512895" y="4039657"/>
              <a:ext cx="1224080" cy="3005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a</a:t>
              </a:r>
            </a:p>
          </p:txBody>
        </p:sp>
        <p:cxnSp>
          <p:nvCxnSpPr>
            <p:cNvPr id="108" name="Straight Connector 135"/>
            <p:cNvCxnSpPr>
              <a:cxnSpLocks noChangeShapeType="1"/>
            </p:cNvCxnSpPr>
            <p:nvPr/>
          </p:nvCxnSpPr>
          <p:spPr bwMode="auto">
            <a:xfrm>
              <a:off x="2534350" y="4040715"/>
              <a:ext cx="99379" cy="137803"/>
            </a:xfrm>
            <a:prstGeom prst="line">
              <a:avLst/>
            </a:prstGeom>
            <a:grp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9" name="Straight Connector 136"/>
            <p:cNvCxnSpPr>
              <a:cxnSpLocks noChangeShapeType="1"/>
            </p:cNvCxnSpPr>
            <p:nvPr/>
          </p:nvCxnSpPr>
          <p:spPr bwMode="auto">
            <a:xfrm flipV="1">
              <a:off x="2535550" y="4169883"/>
              <a:ext cx="100067" cy="161190"/>
            </a:xfrm>
            <a:prstGeom prst="line">
              <a:avLst/>
            </a:prstGeom>
            <a:grp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7" name="Group 79"/>
          <p:cNvGrpSpPr/>
          <p:nvPr/>
        </p:nvGrpSpPr>
        <p:grpSpPr>
          <a:xfrm>
            <a:off x="2139453" y="4041770"/>
            <a:ext cx="473976" cy="319620"/>
            <a:chOff x="1339353" y="4041770"/>
            <a:chExt cx="473976" cy="319620"/>
          </a:xfrm>
          <a:solidFill>
            <a:schemeClr val="accent1"/>
          </a:solidFill>
        </p:grpSpPr>
        <p:sp>
          <p:nvSpPr>
            <p:cNvPr id="166" name="Rectangle 165"/>
            <p:cNvSpPr>
              <a:spLocks noChangeArrowheads="1"/>
            </p:cNvSpPr>
            <p:nvPr/>
          </p:nvSpPr>
          <p:spPr bwMode="auto">
            <a:xfrm>
              <a:off x="1339353" y="4041770"/>
              <a:ext cx="473976" cy="31962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err="1"/>
                <a:t>i</a:t>
              </a:r>
              <a:endParaRPr lang="en-US" sz="1400" dirty="0"/>
            </a:p>
          </p:txBody>
        </p:sp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1350874" y="4054250"/>
              <a:ext cx="101142" cy="290356"/>
              <a:chOff x="7256879" y="1927436"/>
              <a:chExt cx="300908" cy="310332"/>
            </a:xfrm>
            <a:grpFill/>
          </p:grpSpPr>
          <p:cxnSp>
            <p:nvCxnSpPr>
              <p:cNvPr id="168" name="Straight Connector 37"/>
              <p:cNvCxnSpPr>
                <a:cxnSpLocks noChangeShapeType="1"/>
              </p:cNvCxnSpPr>
              <p:nvPr/>
            </p:nvCxnSpPr>
            <p:spPr bwMode="auto">
              <a:xfrm>
                <a:off x="7256879" y="1927436"/>
                <a:ext cx="295273" cy="147284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69" name="Straight Connector 38"/>
              <p:cNvCxnSpPr>
                <a:cxnSpLocks noChangeShapeType="1"/>
              </p:cNvCxnSpPr>
              <p:nvPr/>
            </p:nvCxnSpPr>
            <p:spPr bwMode="auto">
              <a:xfrm flipV="1">
                <a:off x="7260467" y="2065489"/>
                <a:ext cx="297320" cy="172279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2" name="Group 80"/>
          <p:cNvGrpSpPr/>
          <p:nvPr/>
        </p:nvGrpSpPr>
        <p:grpSpPr>
          <a:xfrm>
            <a:off x="1971675" y="2988237"/>
            <a:ext cx="814276" cy="2489048"/>
            <a:chOff x="1171575" y="2988237"/>
            <a:chExt cx="814276" cy="2489048"/>
          </a:xfrm>
        </p:grpSpPr>
        <p:sp>
          <p:nvSpPr>
            <p:cNvPr id="136" name="Rectangle 13"/>
            <p:cNvSpPr>
              <a:spLocks noChangeArrowheads="1"/>
            </p:cNvSpPr>
            <p:nvPr/>
          </p:nvSpPr>
          <p:spPr bwMode="auto">
            <a:xfrm>
              <a:off x="1219817" y="4624968"/>
              <a:ext cx="713048" cy="2905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== 32</a:t>
              </a:r>
            </a:p>
          </p:txBody>
        </p:sp>
        <p:sp>
          <p:nvSpPr>
            <p:cNvPr id="170" name="AutoShape 10"/>
            <p:cNvSpPr>
              <a:spLocks noChangeArrowheads="1"/>
            </p:cNvSpPr>
            <p:nvPr/>
          </p:nvSpPr>
          <p:spPr bwMode="auto">
            <a:xfrm>
              <a:off x="1361528" y="3652838"/>
              <a:ext cx="428625" cy="144462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cxnSp>
          <p:nvCxnSpPr>
            <p:cNvPr id="175" name="Straight Arrow Connector 230"/>
            <p:cNvCxnSpPr>
              <a:cxnSpLocks noChangeShapeType="1"/>
            </p:cNvCxnSpPr>
            <p:nvPr/>
          </p:nvCxnSpPr>
          <p:spPr bwMode="auto">
            <a:xfrm>
              <a:off x="1574601" y="3811893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Straight Arrow Connector 230"/>
            <p:cNvCxnSpPr>
              <a:cxnSpLocks noChangeShapeType="1"/>
            </p:cNvCxnSpPr>
            <p:nvPr/>
          </p:nvCxnSpPr>
          <p:spPr bwMode="auto">
            <a:xfrm>
              <a:off x="1573362" y="4382611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Shape 256"/>
            <p:cNvCxnSpPr>
              <a:cxnSpLocks noChangeShapeType="1"/>
              <a:stCxn id="166" idx="2"/>
              <a:endCxn id="82" idx="0"/>
            </p:cNvCxnSpPr>
            <p:nvPr/>
          </p:nvCxnSpPr>
          <p:spPr bwMode="auto">
            <a:xfrm rot="5400000" flipH="1">
              <a:off x="819227" y="3594752"/>
              <a:ext cx="1341965" cy="191313"/>
            </a:xfrm>
            <a:prstGeom prst="bentConnector5">
              <a:avLst>
                <a:gd name="adj1" fmla="val -8518"/>
                <a:gd name="adj2" fmla="val 336041"/>
                <a:gd name="adj3" fmla="val 11703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91" name="Oval 149"/>
            <p:cNvSpPr>
              <a:spLocks noChangeArrowheads="1"/>
            </p:cNvSpPr>
            <p:nvPr/>
          </p:nvSpPr>
          <p:spPr bwMode="auto">
            <a:xfrm>
              <a:off x="1681117" y="2988237"/>
              <a:ext cx="304734" cy="31376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/>
                <a:t>0</a:t>
              </a:r>
            </a:p>
          </p:txBody>
        </p:sp>
        <p:cxnSp>
          <p:nvCxnSpPr>
            <p:cNvPr id="192" name="Elbow Connector 190"/>
            <p:cNvCxnSpPr>
              <a:cxnSpLocks noChangeShapeType="1"/>
              <a:stCxn id="191" idx="4"/>
            </p:cNvCxnSpPr>
            <p:nvPr/>
          </p:nvCxnSpPr>
          <p:spPr bwMode="auto">
            <a:xfrm rot="5400000">
              <a:off x="1581631" y="3400985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98" name="Straight Arrow Connector 230"/>
            <p:cNvCxnSpPr>
              <a:cxnSpLocks noChangeShapeType="1"/>
            </p:cNvCxnSpPr>
            <p:nvPr/>
          </p:nvCxnSpPr>
          <p:spPr bwMode="auto">
            <a:xfrm>
              <a:off x="1557790" y="4934989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99" name="TextBox 102"/>
            <p:cNvSpPr txBox="1">
              <a:spLocks noChangeArrowheads="1"/>
            </p:cNvSpPr>
            <p:nvPr/>
          </p:nvSpPr>
          <p:spPr bwMode="auto">
            <a:xfrm>
              <a:off x="1234100" y="5191053"/>
              <a:ext cx="627095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done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1575" y="3019425"/>
              <a:ext cx="445956" cy="2862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+1</a:t>
              </a:r>
            </a:p>
          </p:txBody>
        </p:sp>
        <p:cxnSp>
          <p:nvCxnSpPr>
            <p:cNvPr id="84" name="Elbow Connector 190"/>
            <p:cNvCxnSpPr>
              <a:cxnSpLocks noChangeShapeType="1"/>
            </p:cNvCxnSpPr>
            <p:nvPr/>
          </p:nvCxnSpPr>
          <p:spPr bwMode="auto">
            <a:xfrm rot="16200000" flipH="1">
              <a:off x="1267306" y="3400985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</p:grp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6769997" y="4039655"/>
            <a:ext cx="1206500" cy="30057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/>
              <a:t>prod</a:t>
            </a:r>
          </a:p>
        </p:txBody>
      </p: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6773185" y="4038600"/>
            <a:ext cx="101267" cy="290358"/>
            <a:chOff x="1539276" y="3050891"/>
            <a:chExt cx="300885" cy="310334"/>
          </a:xfrm>
        </p:grpSpPr>
        <p:cxnSp>
          <p:nvCxnSpPr>
            <p:cNvPr id="26" name="Straight Connector 135"/>
            <p:cNvCxnSpPr>
              <a:cxnSpLocks noChangeShapeType="1"/>
            </p:cNvCxnSpPr>
            <p:nvPr/>
          </p:nvCxnSpPr>
          <p:spPr bwMode="auto">
            <a:xfrm>
              <a:off x="1539276" y="3050891"/>
              <a:ext cx="295275" cy="147284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7" name="Straight Connector 136"/>
            <p:cNvCxnSpPr>
              <a:cxnSpLocks noChangeShapeType="1"/>
            </p:cNvCxnSpPr>
            <p:nvPr/>
          </p:nvCxnSpPr>
          <p:spPr bwMode="auto">
            <a:xfrm flipV="1">
              <a:off x="1542841" y="3188945"/>
              <a:ext cx="297320" cy="172280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15" name="Group 100"/>
          <p:cNvGrpSpPr/>
          <p:nvPr/>
        </p:nvGrpSpPr>
        <p:grpSpPr>
          <a:xfrm>
            <a:off x="6822385" y="3244057"/>
            <a:ext cx="1228221" cy="2348520"/>
            <a:chOff x="6022285" y="3244057"/>
            <a:chExt cx="1228221" cy="2348520"/>
          </a:xfrm>
        </p:grpSpPr>
        <p:sp>
          <p:nvSpPr>
            <p:cNvPr id="10" name="TextBox 102"/>
            <p:cNvSpPr txBox="1">
              <a:spLocks noChangeArrowheads="1"/>
            </p:cNvSpPr>
            <p:nvPr/>
          </p:nvSpPr>
          <p:spPr bwMode="auto">
            <a:xfrm>
              <a:off x="6022285" y="5306345"/>
              <a:ext cx="1228221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result (low)</a:t>
              </a:r>
            </a:p>
          </p:txBody>
        </p:sp>
        <p:grpSp>
          <p:nvGrpSpPr>
            <p:cNvPr id="18" name="Group 92"/>
            <p:cNvGrpSpPr/>
            <p:nvPr/>
          </p:nvGrpSpPr>
          <p:grpSpPr>
            <a:xfrm>
              <a:off x="6524625" y="3244057"/>
              <a:ext cx="554934" cy="1934368"/>
              <a:chOff x="6524625" y="3244057"/>
              <a:chExt cx="554934" cy="1934368"/>
            </a:xfrm>
          </p:grpSpPr>
          <p:cxnSp>
            <p:nvCxnSpPr>
              <p:cNvPr id="57" name="Straight Arrow Connector 254"/>
              <p:cNvCxnSpPr>
                <a:cxnSpLocks noChangeShapeType="1"/>
              </p:cNvCxnSpPr>
              <p:nvPr/>
            </p:nvCxnSpPr>
            <p:spPr bwMode="auto">
              <a:xfrm>
                <a:off x="6582672" y="4349750"/>
                <a:ext cx="0" cy="82867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9" name="Rectangle 13"/>
              <p:cNvSpPr>
                <a:spLocks noChangeArrowheads="1"/>
              </p:cNvSpPr>
              <p:nvPr/>
            </p:nvSpPr>
            <p:spPr bwMode="auto">
              <a:xfrm rot="10800000">
                <a:off x="6757297" y="3244057"/>
                <a:ext cx="322262" cy="2905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/>
                  <a:t>&lt;&lt;</a:t>
                </a:r>
              </a:p>
            </p:txBody>
          </p:sp>
          <p:cxnSp>
            <p:nvCxnSpPr>
              <p:cNvPr id="70" name="Shape 256"/>
              <p:cNvCxnSpPr>
                <a:cxnSpLocks noChangeShapeType="1"/>
                <a:stCxn id="24" idx="2"/>
                <a:endCxn id="69" idx="2"/>
              </p:cNvCxnSpPr>
              <p:nvPr/>
            </p:nvCxnSpPr>
            <p:spPr bwMode="auto">
              <a:xfrm rot="5400000" flipH="1" flipV="1">
                <a:off x="6202466" y="3624263"/>
                <a:ext cx="1096168" cy="335756"/>
              </a:xfrm>
              <a:prstGeom prst="bentConnector5">
                <a:avLst>
                  <a:gd name="adj1" fmla="val -20854"/>
                  <a:gd name="adj2" fmla="val 247754"/>
                  <a:gd name="adj3" fmla="val 120854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2" name="Elbow Connector 193"/>
              <p:cNvCxnSpPr>
                <a:cxnSpLocks noChangeShapeType="1"/>
                <a:stCxn id="69" idx="0"/>
                <a:endCxn id="24" idx="0"/>
              </p:cNvCxnSpPr>
              <p:nvPr/>
            </p:nvCxnSpPr>
            <p:spPr bwMode="auto">
              <a:xfrm rot="5400000">
                <a:off x="6498007" y="3619234"/>
                <a:ext cx="505086" cy="335756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7" name="TextBox 86"/>
              <p:cNvSpPr txBox="1"/>
              <p:nvPr/>
            </p:nvSpPr>
            <p:spPr>
              <a:xfrm>
                <a:off x="6524625" y="3848100"/>
                <a:ext cx="521297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800" dirty="0"/>
                  <a:t>[30:0]</a:t>
                </a:r>
              </a:p>
            </p:txBody>
          </p:sp>
        </p:grpSp>
      </p:grpSp>
      <p:grpSp>
        <p:nvGrpSpPr>
          <p:cNvPr id="20" name="Group 94"/>
          <p:cNvGrpSpPr/>
          <p:nvPr/>
        </p:nvGrpSpPr>
        <p:grpSpPr>
          <a:xfrm>
            <a:off x="3495675" y="1631950"/>
            <a:ext cx="862666" cy="2914583"/>
            <a:chOff x="2695575" y="1631950"/>
            <a:chExt cx="862666" cy="2914583"/>
          </a:xfrm>
        </p:grpSpPr>
        <p:grpSp>
          <p:nvGrpSpPr>
            <p:cNvPr id="22" name="Group 91"/>
            <p:cNvGrpSpPr/>
            <p:nvPr/>
          </p:nvGrpSpPr>
          <p:grpSpPr>
            <a:xfrm>
              <a:off x="2756013" y="1631950"/>
              <a:ext cx="802228" cy="2708277"/>
              <a:chOff x="2756013" y="1631950"/>
              <a:chExt cx="802228" cy="2708277"/>
            </a:xfrm>
          </p:grpSpPr>
          <p:sp>
            <p:nvSpPr>
              <p:cNvPr id="9" name="TextBox 101"/>
              <p:cNvSpPr txBox="1">
                <a:spLocks noChangeArrowheads="1"/>
              </p:cNvSpPr>
              <p:nvPr/>
            </p:nvSpPr>
            <p:spPr bwMode="auto">
              <a:xfrm>
                <a:off x="3077019" y="1631950"/>
                <a:ext cx="481222" cy="286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err="1"/>
                  <a:t>aIn</a:t>
                </a:r>
                <a:endParaRPr lang="en-US" sz="1400" dirty="0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auto">
              <a:xfrm rot="10800000">
                <a:off x="2756013" y="2973388"/>
                <a:ext cx="322262" cy="2905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/>
                  <a:t>&lt;&lt;</a:t>
                </a:r>
              </a:p>
            </p:txBody>
          </p:sp>
          <p:cxnSp>
            <p:nvCxnSpPr>
              <p:cNvPr id="34" name="Straight Arrow Connector 179"/>
              <p:cNvCxnSpPr>
                <a:cxnSpLocks noChangeShapeType="1"/>
              </p:cNvCxnSpPr>
              <p:nvPr/>
            </p:nvCxnSpPr>
            <p:spPr bwMode="auto">
              <a:xfrm flipH="1">
                <a:off x="3219894" y="1954213"/>
                <a:ext cx="0" cy="1693862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8" name="AutoShape 10"/>
              <p:cNvSpPr>
                <a:spLocks noChangeArrowheads="1"/>
              </p:cNvSpPr>
              <p:nvPr/>
            </p:nvSpPr>
            <p:spPr bwMode="auto">
              <a:xfrm>
                <a:off x="2909383" y="3652838"/>
                <a:ext cx="428625" cy="144462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</a:pPr>
                <a:endParaRPr lang="en-US"/>
              </a:p>
            </p:txBody>
          </p:sp>
          <p:cxnSp>
            <p:nvCxnSpPr>
              <p:cNvPr id="42" name="Elbow Connector 189"/>
              <p:cNvCxnSpPr>
                <a:cxnSpLocks noChangeShapeType="1"/>
              </p:cNvCxnSpPr>
              <p:nvPr/>
            </p:nvCxnSpPr>
            <p:spPr bwMode="auto">
              <a:xfrm rot="16200000" flipH="1">
                <a:off x="2790938" y="3405187"/>
                <a:ext cx="368300" cy="117475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0" name="Straight Arrow Connector 230"/>
              <p:cNvCxnSpPr>
                <a:cxnSpLocks noChangeShapeType="1"/>
                <a:stCxn id="38" idx="2"/>
                <a:endCxn id="19" idx="0"/>
              </p:cNvCxnSpPr>
              <p:nvPr/>
            </p:nvCxnSpPr>
            <p:spPr bwMode="auto">
              <a:xfrm>
                <a:off x="3123696" y="3797300"/>
                <a:ext cx="10764" cy="2423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8" name="Shape 256"/>
              <p:cNvCxnSpPr>
                <a:cxnSpLocks noChangeShapeType="1"/>
                <a:stCxn id="19" idx="2"/>
                <a:endCxn id="29" idx="2"/>
              </p:cNvCxnSpPr>
              <p:nvPr/>
            </p:nvCxnSpPr>
            <p:spPr bwMode="auto">
              <a:xfrm rot="5400000" flipH="1">
                <a:off x="2342382" y="3548150"/>
                <a:ext cx="1366839" cy="217316"/>
              </a:xfrm>
              <a:prstGeom prst="bentConnector5">
                <a:avLst>
                  <a:gd name="adj1" fmla="val -16725"/>
                  <a:gd name="adj2" fmla="val 386828"/>
                  <a:gd name="adj3" fmla="val 116725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00" name="TextBox 99"/>
            <p:cNvSpPr txBox="1"/>
            <p:nvPr/>
          </p:nvSpPr>
          <p:spPr>
            <a:xfrm>
              <a:off x="2695575" y="4343400"/>
              <a:ext cx="428322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800" dirty="0"/>
                <a:t>31:0</a:t>
              </a:r>
            </a:p>
          </p:txBody>
        </p:sp>
      </p:grpSp>
      <p:sp>
        <p:nvSpPr>
          <p:cNvPr id="63" name="Rectangle 13"/>
          <p:cNvSpPr>
            <a:spLocks noChangeArrowheads="1"/>
          </p:cNvSpPr>
          <p:nvPr/>
        </p:nvSpPr>
        <p:spPr bwMode="auto">
          <a:xfrm>
            <a:off x="5055962" y="4041770"/>
            <a:ext cx="1206500" cy="30057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 err="1"/>
              <a:t>tp</a:t>
            </a:r>
            <a:endParaRPr lang="en-US" sz="1400" dirty="0"/>
          </a:p>
        </p:txBody>
      </p:sp>
      <p:grpSp>
        <p:nvGrpSpPr>
          <p:cNvPr id="23" name="Group 31"/>
          <p:cNvGrpSpPr>
            <a:grpSpLocks/>
          </p:cNvGrpSpPr>
          <p:nvPr/>
        </p:nvGrpSpPr>
        <p:grpSpPr bwMode="auto">
          <a:xfrm>
            <a:off x="5059150" y="4040715"/>
            <a:ext cx="101267" cy="290358"/>
            <a:chOff x="1539276" y="3050891"/>
            <a:chExt cx="300885" cy="310334"/>
          </a:xfrm>
          <a:solidFill>
            <a:schemeClr val="bg1"/>
          </a:solidFill>
        </p:grpSpPr>
        <p:cxnSp>
          <p:nvCxnSpPr>
            <p:cNvPr id="65" name="Straight Connector 135"/>
            <p:cNvCxnSpPr>
              <a:cxnSpLocks noChangeShapeType="1"/>
            </p:cNvCxnSpPr>
            <p:nvPr/>
          </p:nvCxnSpPr>
          <p:spPr bwMode="auto">
            <a:xfrm>
              <a:off x="1539276" y="3050891"/>
              <a:ext cx="295275" cy="147284"/>
            </a:xfrm>
            <a:prstGeom prst="line">
              <a:avLst/>
            </a:prstGeom>
            <a:grp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6" name="Straight Connector 136"/>
            <p:cNvCxnSpPr>
              <a:cxnSpLocks noChangeShapeType="1"/>
            </p:cNvCxnSpPr>
            <p:nvPr/>
          </p:nvCxnSpPr>
          <p:spPr bwMode="auto">
            <a:xfrm flipV="1">
              <a:off x="1542841" y="3188945"/>
              <a:ext cx="297320" cy="172280"/>
            </a:xfrm>
            <a:prstGeom prst="line">
              <a:avLst/>
            </a:prstGeom>
            <a:grp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25" name="Group 102"/>
          <p:cNvGrpSpPr/>
          <p:nvPr/>
        </p:nvGrpSpPr>
        <p:grpSpPr>
          <a:xfrm>
            <a:off x="2547391" y="3657600"/>
            <a:ext cx="541519" cy="313932"/>
            <a:chOff x="1747291" y="3657600"/>
            <a:chExt cx="541519" cy="313932"/>
          </a:xfrm>
        </p:grpSpPr>
        <p:cxnSp>
          <p:nvCxnSpPr>
            <p:cNvPr id="138" name="Straight Arrow Connector 137"/>
            <p:cNvCxnSpPr/>
            <p:nvPr/>
          </p:nvCxnSpPr>
          <p:spPr bwMode="auto">
            <a:xfrm flipH="1" flipV="1">
              <a:off x="1747291" y="372427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1866900" y="3657600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s1</a:t>
              </a:r>
            </a:p>
          </p:txBody>
        </p:sp>
      </p:grpSp>
      <p:grpSp>
        <p:nvGrpSpPr>
          <p:cNvPr id="28" name="Group 103"/>
          <p:cNvGrpSpPr/>
          <p:nvPr/>
        </p:nvGrpSpPr>
        <p:grpSpPr>
          <a:xfrm>
            <a:off x="4080916" y="3695700"/>
            <a:ext cx="531994" cy="313932"/>
            <a:chOff x="3280816" y="3695700"/>
            <a:chExt cx="531994" cy="313932"/>
          </a:xfrm>
        </p:grpSpPr>
        <p:cxnSp>
          <p:nvCxnSpPr>
            <p:cNvPr id="141" name="Straight Arrow Connector 140"/>
            <p:cNvCxnSpPr/>
            <p:nvPr/>
          </p:nvCxnSpPr>
          <p:spPr bwMode="auto">
            <a:xfrm flipH="1" flipV="1">
              <a:off x="3280816" y="3752850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3390900" y="3695700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s1</a:t>
              </a:r>
            </a:p>
          </p:txBody>
        </p:sp>
      </p:grpSp>
      <p:grpSp>
        <p:nvGrpSpPr>
          <p:cNvPr id="30" name="Group 111"/>
          <p:cNvGrpSpPr/>
          <p:nvPr/>
        </p:nvGrpSpPr>
        <p:grpSpPr>
          <a:xfrm>
            <a:off x="5576341" y="3000375"/>
            <a:ext cx="712969" cy="313932"/>
            <a:chOff x="4776241" y="3000375"/>
            <a:chExt cx="712969" cy="313932"/>
          </a:xfrm>
        </p:grpSpPr>
        <p:cxnSp>
          <p:nvCxnSpPr>
            <p:cNvPr id="140" name="Straight Arrow Connector 139"/>
            <p:cNvCxnSpPr/>
            <p:nvPr/>
          </p:nvCxnSpPr>
          <p:spPr bwMode="auto">
            <a:xfrm flipH="1" flipV="1">
              <a:off x="4776241" y="315277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4" name="TextBox 143"/>
            <p:cNvSpPr txBox="1"/>
            <p:nvPr/>
          </p:nvSpPr>
          <p:spPr>
            <a:xfrm>
              <a:off x="5067300" y="3000375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s1</a:t>
              </a:r>
            </a:p>
          </p:txBody>
        </p:sp>
      </p:grpSp>
      <p:grpSp>
        <p:nvGrpSpPr>
          <p:cNvPr id="33" name="Group 104"/>
          <p:cNvGrpSpPr/>
          <p:nvPr/>
        </p:nvGrpSpPr>
        <p:grpSpPr>
          <a:xfrm>
            <a:off x="1733550" y="4143375"/>
            <a:ext cx="421910" cy="313932"/>
            <a:chOff x="933450" y="4143375"/>
            <a:chExt cx="421910" cy="313932"/>
          </a:xfrm>
        </p:grpSpPr>
        <p:cxnSp>
          <p:nvCxnSpPr>
            <p:cNvPr id="139" name="Straight Arrow Connector 138"/>
            <p:cNvCxnSpPr/>
            <p:nvPr/>
          </p:nvCxnSpPr>
          <p:spPr bwMode="auto">
            <a:xfrm flipV="1">
              <a:off x="1032916" y="420052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1" name="TextBox 150"/>
            <p:cNvSpPr txBox="1"/>
            <p:nvPr/>
          </p:nvSpPr>
          <p:spPr>
            <a:xfrm>
              <a:off x="933450" y="4143375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s2</a:t>
              </a:r>
            </a:p>
          </p:txBody>
        </p:sp>
      </p:grpSp>
      <p:grpSp>
        <p:nvGrpSpPr>
          <p:cNvPr id="35" name="Group 105"/>
          <p:cNvGrpSpPr/>
          <p:nvPr/>
        </p:nvGrpSpPr>
        <p:grpSpPr>
          <a:xfrm>
            <a:off x="2905125" y="4162425"/>
            <a:ext cx="421910" cy="313932"/>
            <a:chOff x="2105025" y="4162425"/>
            <a:chExt cx="421910" cy="313932"/>
          </a:xfrm>
        </p:grpSpPr>
        <p:cxnSp>
          <p:nvCxnSpPr>
            <p:cNvPr id="145" name="Straight Arrow Connector 144"/>
            <p:cNvCxnSpPr/>
            <p:nvPr/>
          </p:nvCxnSpPr>
          <p:spPr bwMode="auto">
            <a:xfrm flipV="1">
              <a:off x="2194966" y="4210050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2" name="TextBox 151"/>
            <p:cNvSpPr txBox="1"/>
            <p:nvPr/>
          </p:nvSpPr>
          <p:spPr>
            <a:xfrm>
              <a:off x="2105025" y="4162425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s2</a:t>
              </a:r>
            </a:p>
          </p:txBody>
        </p:sp>
      </p:grpSp>
      <p:grpSp>
        <p:nvGrpSpPr>
          <p:cNvPr id="36" name="Group 106"/>
          <p:cNvGrpSpPr/>
          <p:nvPr/>
        </p:nvGrpSpPr>
        <p:grpSpPr>
          <a:xfrm>
            <a:off x="4657725" y="4171950"/>
            <a:ext cx="421910" cy="313932"/>
            <a:chOff x="3857625" y="4171950"/>
            <a:chExt cx="421910" cy="313932"/>
          </a:xfrm>
        </p:grpSpPr>
        <p:cxnSp>
          <p:nvCxnSpPr>
            <p:cNvPr id="146" name="Straight Arrow Connector 145"/>
            <p:cNvCxnSpPr/>
            <p:nvPr/>
          </p:nvCxnSpPr>
          <p:spPr bwMode="auto">
            <a:xfrm flipV="1">
              <a:off x="3947566" y="420052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3" name="TextBox 152"/>
            <p:cNvSpPr txBox="1"/>
            <p:nvPr/>
          </p:nvSpPr>
          <p:spPr>
            <a:xfrm>
              <a:off x="3857625" y="4171950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s2</a:t>
              </a:r>
            </a:p>
          </p:txBody>
        </p:sp>
      </p:grpSp>
      <p:grpSp>
        <p:nvGrpSpPr>
          <p:cNvPr id="37" name="Group 109"/>
          <p:cNvGrpSpPr/>
          <p:nvPr/>
        </p:nvGrpSpPr>
        <p:grpSpPr>
          <a:xfrm>
            <a:off x="6410325" y="4181475"/>
            <a:ext cx="421910" cy="313932"/>
            <a:chOff x="5610225" y="4181475"/>
            <a:chExt cx="421910" cy="313932"/>
          </a:xfrm>
        </p:grpSpPr>
        <p:cxnSp>
          <p:nvCxnSpPr>
            <p:cNvPr id="148" name="Straight Arrow Connector 147"/>
            <p:cNvCxnSpPr/>
            <p:nvPr/>
          </p:nvCxnSpPr>
          <p:spPr bwMode="auto">
            <a:xfrm flipV="1">
              <a:off x="5652541" y="420052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4" name="TextBox 153"/>
            <p:cNvSpPr txBox="1"/>
            <p:nvPr/>
          </p:nvSpPr>
          <p:spPr>
            <a:xfrm>
              <a:off x="5610225" y="4181475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s2</a:t>
              </a:r>
            </a:p>
          </p:txBody>
        </p:sp>
      </p:grpSp>
      <p:grpSp>
        <p:nvGrpSpPr>
          <p:cNvPr id="39" name="Group 112"/>
          <p:cNvGrpSpPr/>
          <p:nvPr/>
        </p:nvGrpSpPr>
        <p:grpSpPr>
          <a:xfrm>
            <a:off x="4933950" y="1866900"/>
            <a:ext cx="647700" cy="313932"/>
            <a:chOff x="4133850" y="1866900"/>
            <a:chExt cx="647700" cy="313932"/>
          </a:xfrm>
        </p:grpSpPr>
        <p:cxnSp>
          <p:nvCxnSpPr>
            <p:cNvPr id="150" name="Straight Arrow Connector 149"/>
            <p:cNvCxnSpPr/>
            <p:nvPr/>
          </p:nvCxnSpPr>
          <p:spPr bwMode="auto">
            <a:xfrm flipV="1">
              <a:off x="4461916" y="202882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5" name="TextBox 154"/>
            <p:cNvSpPr txBox="1"/>
            <p:nvPr/>
          </p:nvSpPr>
          <p:spPr>
            <a:xfrm>
              <a:off x="4133850" y="1866900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s1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5370447" y="5762625"/>
            <a:ext cx="2973891" cy="723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s1</a:t>
            </a:r>
            <a:r>
              <a:rPr lang="en-US" dirty="0"/>
              <a:t> = </a:t>
            </a:r>
            <a:r>
              <a:rPr lang="en-US" dirty="0" err="1"/>
              <a:t>start_en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s2</a:t>
            </a:r>
            <a:r>
              <a:rPr lang="en-US" dirty="0"/>
              <a:t> = </a:t>
            </a:r>
            <a:r>
              <a:rPr lang="en-US" dirty="0" err="1"/>
              <a:t>start_en</a:t>
            </a:r>
            <a:r>
              <a:rPr lang="en-US" dirty="0"/>
              <a:t> | !done</a:t>
            </a:r>
          </a:p>
        </p:txBody>
      </p:sp>
      <p:grpSp>
        <p:nvGrpSpPr>
          <p:cNvPr id="41" name="Group 10"/>
          <p:cNvGrpSpPr/>
          <p:nvPr/>
        </p:nvGrpSpPr>
        <p:grpSpPr>
          <a:xfrm>
            <a:off x="4400550" y="2102412"/>
            <a:ext cx="2535437" cy="3487259"/>
            <a:chOff x="4400550" y="2102412"/>
            <a:chExt cx="2535437" cy="3487259"/>
          </a:xfrm>
        </p:grpSpPr>
        <p:sp>
          <p:nvSpPr>
            <p:cNvPr id="130" name="TextBox 102"/>
            <p:cNvSpPr txBox="1">
              <a:spLocks noChangeArrowheads="1"/>
            </p:cNvSpPr>
            <p:nvPr/>
          </p:nvSpPr>
          <p:spPr bwMode="auto">
            <a:xfrm>
              <a:off x="5265149" y="5303439"/>
              <a:ext cx="1311578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result (high)</a:t>
              </a:r>
            </a:p>
          </p:txBody>
        </p:sp>
        <p:grpSp>
          <p:nvGrpSpPr>
            <p:cNvPr id="43" name="Group 124"/>
            <p:cNvGrpSpPr/>
            <p:nvPr/>
          </p:nvGrpSpPr>
          <p:grpSpPr>
            <a:xfrm>
              <a:off x="4400550" y="2102412"/>
              <a:ext cx="2535437" cy="3069591"/>
              <a:chOff x="4400550" y="2121462"/>
              <a:chExt cx="2535437" cy="3069591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6619875" y="3867150"/>
                <a:ext cx="316112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800" dirty="0"/>
                  <a:t>31</a:t>
                </a:r>
              </a:p>
            </p:txBody>
          </p: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5657850" y="3762375"/>
                <a:ext cx="1362" cy="26034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5724525" y="3724275"/>
                <a:ext cx="250390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800" dirty="0"/>
                  <a:t>0</a:t>
                </a:r>
              </a:p>
            </p:txBody>
          </p:sp>
          <p:grpSp>
            <p:nvGrpSpPr>
              <p:cNvPr id="44" name="Group 123"/>
              <p:cNvGrpSpPr/>
              <p:nvPr/>
            </p:nvGrpSpPr>
            <p:grpSpPr>
              <a:xfrm>
                <a:off x="4400550" y="2121462"/>
                <a:ext cx="2505075" cy="3069591"/>
                <a:chOff x="4400550" y="2121462"/>
                <a:chExt cx="2505075" cy="3069591"/>
              </a:xfrm>
            </p:grpSpPr>
            <p:sp>
              <p:nvSpPr>
                <p:cNvPr id="31" name="Freeform 20"/>
                <p:cNvSpPr>
                  <a:spLocks/>
                </p:cNvSpPr>
                <p:nvPr/>
              </p:nvSpPr>
              <p:spPr bwMode="auto">
                <a:xfrm rot="5400000">
                  <a:off x="5451542" y="3262379"/>
                  <a:ext cx="382587" cy="611055"/>
                </a:xfrm>
                <a:custGeom>
                  <a:avLst/>
                  <a:gdLst>
                    <a:gd name="T0" fmla="*/ 0 w 241"/>
                    <a:gd name="T1" fmla="*/ 0 h 385"/>
                    <a:gd name="T2" fmla="*/ 0 w 241"/>
                    <a:gd name="T3" fmla="*/ 160 h 385"/>
                    <a:gd name="T4" fmla="*/ 48 w 241"/>
                    <a:gd name="T5" fmla="*/ 192 h 385"/>
                    <a:gd name="T6" fmla="*/ 0 w 241"/>
                    <a:gd name="T7" fmla="*/ 224 h 385"/>
                    <a:gd name="T8" fmla="*/ 0 w 241"/>
                    <a:gd name="T9" fmla="*/ 384 h 385"/>
                    <a:gd name="T10" fmla="*/ 240 w 241"/>
                    <a:gd name="T11" fmla="*/ 288 h 385"/>
                    <a:gd name="T12" fmla="*/ 240 w 241"/>
                    <a:gd name="T13" fmla="*/ 96 h 385"/>
                    <a:gd name="T14" fmla="*/ 0 w 241"/>
                    <a:gd name="T15" fmla="*/ 0 h 3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1"/>
                    <a:gd name="T25" fmla="*/ 0 h 385"/>
                    <a:gd name="T26" fmla="*/ 241 w 241"/>
                    <a:gd name="T27" fmla="*/ 385 h 38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1" h="385">
                      <a:moveTo>
                        <a:pt x="0" y="0"/>
                      </a:moveTo>
                      <a:lnTo>
                        <a:pt x="0" y="160"/>
                      </a:lnTo>
                      <a:lnTo>
                        <a:pt x="48" y="192"/>
                      </a:lnTo>
                      <a:lnTo>
                        <a:pt x="0" y="224"/>
                      </a:lnTo>
                      <a:lnTo>
                        <a:pt x="0" y="384"/>
                      </a:lnTo>
                      <a:lnTo>
                        <a:pt x="240" y="288"/>
                      </a:lnTo>
                      <a:lnTo>
                        <a:pt x="240" y="9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90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vert270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-96" charset="2"/>
                    <a:buNone/>
                    <a:defRPr/>
                  </a:pPr>
                  <a:r>
                    <a:rPr lang="en-US" sz="900" dirty="0">
                      <a:latin typeface="Verdana" pitchFamily="-96" charset="0"/>
                    </a:rPr>
                    <a:t>    add</a:t>
                  </a:r>
                </a:p>
              </p:txBody>
            </p:sp>
            <p:cxnSp>
              <p:nvCxnSpPr>
                <p:cNvPr id="128" name="Straight Arrow Connector 254"/>
                <p:cNvCxnSpPr>
                  <a:cxnSpLocks noChangeShapeType="1"/>
                </p:cNvCxnSpPr>
                <p:nvPr/>
              </p:nvCxnSpPr>
              <p:spPr bwMode="auto">
                <a:xfrm>
                  <a:off x="5678262" y="4342340"/>
                  <a:ext cx="2262" cy="848713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98" name="Freeform 97"/>
                <p:cNvSpPr/>
                <p:nvPr/>
              </p:nvSpPr>
              <p:spPr bwMode="auto">
                <a:xfrm>
                  <a:off x="5743575" y="3771900"/>
                  <a:ext cx="1162050" cy="276225"/>
                </a:xfrm>
                <a:custGeom>
                  <a:avLst/>
                  <a:gdLst>
                    <a:gd name="connsiteX0" fmla="*/ 0 w 809625"/>
                    <a:gd name="connsiteY0" fmla="*/ 0 h 276225"/>
                    <a:gd name="connsiteX1" fmla="*/ 19050 w 809625"/>
                    <a:gd name="connsiteY1" fmla="*/ 95250 h 276225"/>
                    <a:gd name="connsiteX2" fmla="*/ 809625 w 809625"/>
                    <a:gd name="connsiteY2" fmla="*/ 104775 h 276225"/>
                    <a:gd name="connsiteX3" fmla="*/ 809625 w 809625"/>
                    <a:gd name="connsiteY3" fmla="*/ 276225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9625" h="276225">
                      <a:moveTo>
                        <a:pt x="0" y="0"/>
                      </a:moveTo>
                      <a:lnTo>
                        <a:pt x="19050" y="95250"/>
                      </a:lnTo>
                      <a:lnTo>
                        <a:pt x="809625" y="104775"/>
                      </a:lnTo>
                      <a:lnTo>
                        <a:pt x="809625" y="276225"/>
                      </a:ln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grpSp>
              <p:nvGrpSpPr>
                <p:cNvPr id="45" name="Group 122"/>
                <p:cNvGrpSpPr/>
                <p:nvPr/>
              </p:nvGrpSpPr>
              <p:grpSpPr>
                <a:xfrm>
                  <a:off x="5187513" y="2578662"/>
                  <a:ext cx="428625" cy="797157"/>
                  <a:chOff x="5187513" y="2578662"/>
                  <a:chExt cx="428625" cy="797157"/>
                </a:xfrm>
              </p:grpSpPr>
              <p:sp>
                <p:nvSpPr>
                  <p:cNvPr id="40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5187513" y="3062288"/>
                    <a:ext cx="428625" cy="144462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90000"/>
                      </a:lnSpc>
                      <a:spcBef>
                        <a:spcPct val="25000"/>
                      </a:spcBef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</a:pPr>
                    <a:endParaRPr lang="en-US"/>
                  </a:p>
                </p:txBody>
              </p:sp>
              <p:sp>
                <p:nvSpPr>
                  <p:cNvPr id="32" name="Oval 14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256213" y="2578662"/>
                    <a:ext cx="304734" cy="313763"/>
                  </a:xfrm>
                  <a:prstGeom prst="ellipse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25000"/>
                      </a:spcBef>
                      <a:buClr>
                        <a:schemeClr val="bg1"/>
                      </a:buClr>
                      <a:buSzPct val="100000"/>
                      <a:buFont typeface="Wingdings" pitchFamily="2" charset="2"/>
                      <a:buNone/>
                    </a:pPr>
                    <a:r>
                      <a:rPr lang="en-US" dirty="0"/>
                      <a:t>0</a:t>
                    </a:r>
                  </a:p>
                </p:txBody>
              </p:sp>
              <p:cxnSp>
                <p:nvCxnSpPr>
                  <p:cNvPr id="76" name="Straight Arrow Connector 21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415095" y="3209925"/>
                    <a:ext cx="4630" cy="165894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115" name="Straight Arrow Connector 114"/>
                  <p:cNvCxnSpPr>
                    <a:stCxn id="32" idx="4"/>
                  </p:cNvCxnSpPr>
                  <p:nvPr/>
                </p:nvCxnSpPr>
                <p:spPr bwMode="auto">
                  <a:xfrm flipH="1">
                    <a:off x="5391150" y="2892425"/>
                    <a:ext cx="17430" cy="174625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</p:cxnSp>
            </p:grpSp>
            <p:sp>
              <p:nvSpPr>
                <p:cNvPr id="111" name="Freeform 110"/>
                <p:cNvSpPr/>
                <p:nvPr/>
              </p:nvSpPr>
              <p:spPr bwMode="auto">
                <a:xfrm>
                  <a:off x="4895850" y="2867025"/>
                  <a:ext cx="771525" cy="1704975"/>
                </a:xfrm>
                <a:custGeom>
                  <a:avLst/>
                  <a:gdLst>
                    <a:gd name="connsiteX0" fmla="*/ 771525 w 771525"/>
                    <a:gd name="connsiteY0" fmla="*/ 1704975 h 1704975"/>
                    <a:gd name="connsiteX1" fmla="*/ 0 w 771525"/>
                    <a:gd name="connsiteY1" fmla="*/ 1704975 h 1704975"/>
                    <a:gd name="connsiteX2" fmla="*/ 9525 w 771525"/>
                    <a:gd name="connsiteY2" fmla="*/ 0 h 1704975"/>
                    <a:gd name="connsiteX3" fmla="*/ 371475 w 771525"/>
                    <a:gd name="connsiteY3" fmla="*/ 0 h 1704975"/>
                    <a:gd name="connsiteX4" fmla="*/ 371475 w 771525"/>
                    <a:gd name="connsiteY4" fmla="*/ 152400 h 1704975"/>
                    <a:gd name="connsiteX0" fmla="*/ 771525 w 771525"/>
                    <a:gd name="connsiteY0" fmla="*/ 1704975 h 1704975"/>
                    <a:gd name="connsiteX1" fmla="*/ 0 w 771525"/>
                    <a:gd name="connsiteY1" fmla="*/ 1704975 h 1704975"/>
                    <a:gd name="connsiteX2" fmla="*/ 9525 w 771525"/>
                    <a:gd name="connsiteY2" fmla="*/ 0 h 1704975"/>
                    <a:gd name="connsiteX3" fmla="*/ 371475 w 771525"/>
                    <a:gd name="connsiteY3" fmla="*/ 0 h 1704975"/>
                    <a:gd name="connsiteX4" fmla="*/ 371475 w 771525"/>
                    <a:gd name="connsiteY4" fmla="*/ 219075 h 170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525" h="1704975">
                      <a:moveTo>
                        <a:pt x="771525" y="1704975"/>
                      </a:moveTo>
                      <a:lnTo>
                        <a:pt x="0" y="1704975"/>
                      </a:lnTo>
                      <a:lnTo>
                        <a:pt x="9525" y="0"/>
                      </a:lnTo>
                      <a:lnTo>
                        <a:pt x="371475" y="0"/>
                      </a:lnTo>
                      <a:lnTo>
                        <a:pt x="371475" y="219075"/>
                      </a:ln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 bwMode="auto">
                <a:xfrm>
                  <a:off x="4467225" y="2514601"/>
                  <a:ext cx="1152525" cy="2038350"/>
                </a:xfrm>
                <a:custGeom>
                  <a:avLst/>
                  <a:gdLst>
                    <a:gd name="connsiteX0" fmla="*/ 0 w 1343025"/>
                    <a:gd name="connsiteY0" fmla="*/ 1924050 h 2124075"/>
                    <a:gd name="connsiteX1" fmla="*/ 0 w 1343025"/>
                    <a:gd name="connsiteY1" fmla="*/ 2124075 h 2124075"/>
                    <a:gd name="connsiteX2" fmla="*/ 247650 w 1343025"/>
                    <a:gd name="connsiteY2" fmla="*/ 2124075 h 2124075"/>
                    <a:gd name="connsiteX3" fmla="*/ 238125 w 1343025"/>
                    <a:gd name="connsiteY3" fmla="*/ 0 h 2124075"/>
                    <a:gd name="connsiteX4" fmla="*/ 1343025 w 1343025"/>
                    <a:gd name="connsiteY4" fmla="*/ 0 h 2124075"/>
                    <a:gd name="connsiteX0" fmla="*/ 0 w 1152525"/>
                    <a:gd name="connsiteY0" fmla="*/ 1924050 h 2124075"/>
                    <a:gd name="connsiteX1" fmla="*/ 0 w 1152525"/>
                    <a:gd name="connsiteY1" fmla="*/ 2124075 h 2124075"/>
                    <a:gd name="connsiteX2" fmla="*/ 247650 w 1152525"/>
                    <a:gd name="connsiteY2" fmla="*/ 2124075 h 2124075"/>
                    <a:gd name="connsiteX3" fmla="*/ 238125 w 1152525"/>
                    <a:gd name="connsiteY3" fmla="*/ 0 h 2124075"/>
                    <a:gd name="connsiteX4" fmla="*/ 1152525 w 1152525"/>
                    <a:gd name="connsiteY4" fmla="*/ 85725 h 2124075"/>
                    <a:gd name="connsiteX0" fmla="*/ 0 w 1152525"/>
                    <a:gd name="connsiteY0" fmla="*/ 1838325 h 2038350"/>
                    <a:gd name="connsiteX1" fmla="*/ 0 w 1152525"/>
                    <a:gd name="connsiteY1" fmla="*/ 2038350 h 2038350"/>
                    <a:gd name="connsiteX2" fmla="*/ 247650 w 1152525"/>
                    <a:gd name="connsiteY2" fmla="*/ 2038350 h 2038350"/>
                    <a:gd name="connsiteX3" fmla="*/ 238125 w 1152525"/>
                    <a:gd name="connsiteY3" fmla="*/ 0 h 2038350"/>
                    <a:gd name="connsiteX4" fmla="*/ 1152525 w 1152525"/>
                    <a:gd name="connsiteY4" fmla="*/ 0 h 2038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2525" h="2038350">
                      <a:moveTo>
                        <a:pt x="0" y="1838325"/>
                      </a:moveTo>
                      <a:lnTo>
                        <a:pt x="0" y="2038350"/>
                      </a:lnTo>
                      <a:lnTo>
                        <a:pt x="247650" y="2038350"/>
                      </a:lnTo>
                      <a:lnTo>
                        <a:pt x="238125" y="0"/>
                      </a:lnTo>
                      <a:lnTo>
                        <a:pt x="1152525" y="0"/>
                      </a:ln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4400550" y="4371975"/>
                  <a:ext cx="258404" cy="2169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sz="900" dirty="0"/>
                    <a:t>0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5238750" y="3762375"/>
                  <a:ext cx="428322" cy="203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sz="800" dirty="0"/>
                    <a:t>32:1</a:t>
                  </a:r>
                </a:p>
              </p:txBody>
            </p:sp>
            <p:grpSp>
              <p:nvGrpSpPr>
                <p:cNvPr id="46" name="Group 119"/>
                <p:cNvGrpSpPr/>
                <p:nvPr/>
              </p:nvGrpSpPr>
              <p:grpSpPr>
                <a:xfrm>
                  <a:off x="5065713" y="2121462"/>
                  <a:ext cx="1477962" cy="1259913"/>
                  <a:chOff x="5065713" y="2121462"/>
                  <a:chExt cx="1477962" cy="1259913"/>
                </a:xfrm>
              </p:grpSpPr>
              <p:cxnSp>
                <p:nvCxnSpPr>
                  <p:cNvPr id="48" name="Straight Arrow Connector 21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6172201" y="2185988"/>
                    <a:ext cx="4762" cy="225425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133" name="Freeform 132"/>
                  <p:cNvSpPr/>
                  <p:nvPr/>
                </p:nvSpPr>
                <p:spPr bwMode="auto">
                  <a:xfrm>
                    <a:off x="5848350" y="2590800"/>
                    <a:ext cx="200025" cy="790575"/>
                  </a:xfrm>
                  <a:custGeom>
                    <a:avLst/>
                    <a:gdLst>
                      <a:gd name="connsiteX0" fmla="*/ 361950 w 361950"/>
                      <a:gd name="connsiteY0" fmla="*/ 0 h 685800"/>
                      <a:gd name="connsiteX1" fmla="*/ 361950 w 361950"/>
                      <a:gd name="connsiteY1" fmla="*/ 190500 h 685800"/>
                      <a:gd name="connsiteX2" fmla="*/ 0 w 361950"/>
                      <a:gd name="connsiteY2" fmla="*/ 190500 h 685800"/>
                      <a:gd name="connsiteX3" fmla="*/ 0 w 361950"/>
                      <a:gd name="connsiteY3" fmla="*/ 685800 h 685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61950" h="685800">
                        <a:moveTo>
                          <a:pt x="361950" y="0"/>
                        </a:moveTo>
                        <a:lnTo>
                          <a:pt x="361950" y="190500"/>
                        </a:lnTo>
                        <a:lnTo>
                          <a:pt x="0" y="190500"/>
                        </a:lnTo>
                        <a:lnTo>
                          <a:pt x="0" y="685800"/>
                        </a:lnTo>
                      </a:path>
                    </a:pathLst>
                  </a:cu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sp>
                <p:nvSpPr>
                  <p:cNvPr id="116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5511363" y="2405062"/>
                    <a:ext cx="1032312" cy="16668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90000"/>
                      </a:lnSpc>
                      <a:spcBef>
                        <a:spcPct val="25000"/>
                      </a:spcBef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</a:pPr>
                    <a:endParaRPr lang="en-US"/>
                  </a:p>
                </p:txBody>
              </p:sp>
              <p:sp>
                <p:nvSpPr>
                  <p:cNvPr id="117" name="Oval 14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065713" y="2121462"/>
                    <a:ext cx="304734" cy="313763"/>
                  </a:xfrm>
                  <a:prstGeom prst="ellipse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25000"/>
                      </a:spcBef>
                      <a:buClr>
                        <a:schemeClr val="bg1"/>
                      </a:buClr>
                      <a:buSzPct val="100000"/>
                      <a:buFont typeface="Wingdings" pitchFamily="2" charset="2"/>
                      <a:buNone/>
                    </a:pPr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19" name="Freeform 118"/>
                  <p:cNvSpPr/>
                  <p:nvPr/>
                </p:nvSpPr>
                <p:spPr bwMode="auto">
                  <a:xfrm>
                    <a:off x="5381625" y="2276475"/>
                    <a:ext cx="323850" cy="123825"/>
                  </a:xfrm>
                  <a:custGeom>
                    <a:avLst/>
                    <a:gdLst>
                      <a:gd name="connsiteX0" fmla="*/ 0 w 323850"/>
                      <a:gd name="connsiteY0" fmla="*/ 0 h 123825"/>
                      <a:gd name="connsiteX1" fmla="*/ 323850 w 323850"/>
                      <a:gd name="connsiteY1" fmla="*/ 0 h 123825"/>
                      <a:gd name="connsiteX2" fmla="*/ 323850 w 323850"/>
                      <a:gd name="connsiteY2" fmla="*/ 123825 h 123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23850" h="123825">
                        <a:moveTo>
                          <a:pt x="0" y="0"/>
                        </a:moveTo>
                        <a:lnTo>
                          <a:pt x="323850" y="0"/>
                        </a:lnTo>
                        <a:lnTo>
                          <a:pt x="323850" y="123825"/>
                        </a:lnTo>
                      </a:path>
                    </a:pathLst>
                  </a:cu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</p:grpSp>
          </p:grpSp>
        </p:grpSp>
      </p:grp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M02-</a:t>
            </a:r>
            <a:fld id="{EC0A9AF3-268B-496B-8C8B-87FFEF969083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2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build="p" autoUpdateAnimBg="0"/>
      <p:bldP spid="156" grpId="1" build="allAtOnce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16" y="1532861"/>
            <a:ext cx="7772400" cy="4114800"/>
          </a:xfrm>
        </p:spPr>
        <p:txBody>
          <a:bodyPr/>
          <a:lstStyle/>
          <a:p>
            <a:r>
              <a:rPr lang="en-US" sz="2400" dirty="0"/>
              <a:t>Number of add32 circuits has been reduced from 31 to one, though some registers and </a:t>
            </a:r>
            <a:r>
              <a:rPr lang="en-US" sz="2400" dirty="0" err="1"/>
              <a:t>muxes</a:t>
            </a:r>
            <a:r>
              <a:rPr lang="en-US" sz="2400" dirty="0"/>
              <a:t> have been added</a:t>
            </a:r>
          </a:p>
          <a:p>
            <a:r>
              <a:rPr lang="en-US" sz="2400" dirty="0"/>
              <a:t>The longest combinational path has been reduced from 31 serial add32’s to one add32 plus a few </a:t>
            </a:r>
            <a:r>
              <a:rPr lang="en-US" sz="2400" dirty="0" err="1"/>
              <a:t>muxes</a:t>
            </a:r>
            <a:endParaRPr lang="en-US" sz="2400" dirty="0"/>
          </a:p>
          <a:p>
            <a:r>
              <a:rPr lang="en-US" sz="2400" dirty="0"/>
              <a:t>The sequential circuit will take 31 clock cycles to compute an answer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500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often package sequential circuits into modules to hide the details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678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243985" y="1447023"/>
            <a:ext cx="2503487" cy="2333625"/>
            <a:chOff x="2509" y="970"/>
            <a:chExt cx="1577" cy="1470"/>
          </a:xfrm>
        </p:grpSpPr>
        <p:sp>
          <p:nvSpPr>
            <p:cNvPr id="12323" name="Rectangle 3"/>
            <p:cNvSpPr>
              <a:spLocks noChangeArrowheads="1"/>
            </p:cNvSpPr>
            <p:nvPr/>
          </p:nvSpPr>
          <p:spPr bwMode="auto">
            <a:xfrm>
              <a:off x="3234" y="983"/>
              <a:ext cx="852" cy="14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4"/>
            <p:cNvSpPr>
              <a:spLocks noChangeArrowheads="1"/>
            </p:cNvSpPr>
            <p:nvPr/>
          </p:nvSpPr>
          <p:spPr bwMode="auto">
            <a:xfrm>
              <a:off x="3234" y="1073"/>
              <a:ext cx="200" cy="60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Line 5"/>
            <p:cNvSpPr>
              <a:spLocks noChangeShapeType="1"/>
            </p:cNvSpPr>
            <p:nvPr/>
          </p:nvSpPr>
          <p:spPr bwMode="auto">
            <a:xfrm flipH="1">
              <a:off x="2511" y="1607"/>
              <a:ext cx="71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Text Box 6"/>
            <p:cNvSpPr txBox="1">
              <a:spLocks noChangeArrowheads="1"/>
            </p:cNvSpPr>
            <p:nvPr/>
          </p:nvSpPr>
          <p:spPr bwMode="auto">
            <a:xfrm>
              <a:off x="2559" y="1418"/>
              <a:ext cx="3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rdy</a:t>
              </a:r>
            </a:p>
          </p:txBody>
        </p:sp>
        <p:sp>
          <p:nvSpPr>
            <p:cNvPr id="12327" name="Line 7"/>
            <p:cNvSpPr>
              <a:spLocks noChangeShapeType="1"/>
            </p:cNvSpPr>
            <p:nvPr/>
          </p:nvSpPr>
          <p:spPr bwMode="auto">
            <a:xfrm rot="10800000" flipH="1">
              <a:off x="2518" y="1453"/>
              <a:ext cx="71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Text Box 8"/>
            <p:cNvSpPr txBox="1">
              <a:spLocks noChangeArrowheads="1"/>
            </p:cNvSpPr>
            <p:nvPr/>
          </p:nvSpPr>
          <p:spPr bwMode="auto">
            <a:xfrm>
              <a:off x="2566" y="1272"/>
              <a:ext cx="2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dirty="0"/>
                <a:t>en</a:t>
              </a:r>
            </a:p>
          </p:txBody>
        </p:sp>
        <p:sp>
          <p:nvSpPr>
            <p:cNvPr id="12329" name="Line 9"/>
            <p:cNvSpPr>
              <a:spLocks noChangeShapeType="1"/>
            </p:cNvSpPr>
            <p:nvPr/>
          </p:nvSpPr>
          <p:spPr bwMode="auto">
            <a:xfrm rot="10800000" flipH="1">
              <a:off x="2509" y="1300"/>
              <a:ext cx="7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Line 10"/>
            <p:cNvSpPr>
              <a:spLocks noChangeShapeType="1"/>
            </p:cNvSpPr>
            <p:nvPr/>
          </p:nvSpPr>
          <p:spPr bwMode="auto">
            <a:xfrm>
              <a:off x="2860" y="1233"/>
              <a:ext cx="109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Text Box 11"/>
            <p:cNvSpPr txBox="1">
              <a:spLocks noChangeArrowheads="1"/>
            </p:cNvSpPr>
            <p:nvPr/>
          </p:nvSpPr>
          <p:spPr bwMode="auto">
            <a:xfrm>
              <a:off x="2572" y="1130"/>
              <a:ext cx="60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/>
                <a:t>Bit#(32)</a:t>
              </a:r>
            </a:p>
          </p:txBody>
        </p:sp>
        <p:sp>
          <p:nvSpPr>
            <p:cNvPr id="12332" name="Line 12"/>
            <p:cNvSpPr>
              <a:spLocks noChangeShapeType="1"/>
            </p:cNvSpPr>
            <p:nvPr/>
          </p:nvSpPr>
          <p:spPr bwMode="auto">
            <a:xfrm flipH="1">
              <a:off x="2518" y="2063"/>
              <a:ext cx="7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Line 13"/>
            <p:cNvSpPr>
              <a:spLocks noChangeShapeType="1"/>
            </p:cNvSpPr>
            <p:nvPr/>
          </p:nvSpPr>
          <p:spPr bwMode="auto">
            <a:xfrm>
              <a:off x="2868" y="1994"/>
              <a:ext cx="107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Text Box 14"/>
            <p:cNvSpPr txBox="1">
              <a:spLocks noChangeArrowheads="1"/>
            </p:cNvSpPr>
            <p:nvPr/>
          </p:nvSpPr>
          <p:spPr bwMode="auto">
            <a:xfrm>
              <a:off x="2573" y="1885"/>
              <a:ext cx="60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/>
                <a:t>Bit#(64)</a:t>
              </a:r>
            </a:p>
          </p:txBody>
        </p:sp>
        <p:sp>
          <p:nvSpPr>
            <p:cNvPr id="12335" name="Line 15"/>
            <p:cNvSpPr>
              <a:spLocks noChangeShapeType="1"/>
            </p:cNvSpPr>
            <p:nvPr/>
          </p:nvSpPr>
          <p:spPr bwMode="auto">
            <a:xfrm flipH="1">
              <a:off x="2521" y="2209"/>
              <a:ext cx="71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Text Box 16"/>
            <p:cNvSpPr txBox="1">
              <a:spLocks noChangeArrowheads="1"/>
            </p:cNvSpPr>
            <p:nvPr/>
          </p:nvSpPr>
          <p:spPr bwMode="auto">
            <a:xfrm>
              <a:off x="2569" y="2044"/>
              <a:ext cx="3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rdy</a:t>
              </a:r>
            </a:p>
          </p:txBody>
        </p:sp>
        <p:sp>
          <p:nvSpPr>
            <p:cNvPr id="12337" name="Text Box 17"/>
            <p:cNvSpPr txBox="1">
              <a:spLocks noChangeArrowheads="1"/>
            </p:cNvSpPr>
            <p:nvPr/>
          </p:nvSpPr>
          <p:spPr bwMode="auto">
            <a:xfrm rot="-5400000">
              <a:off x="3093" y="1238"/>
              <a:ext cx="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start</a:t>
              </a: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203" y="1873"/>
              <a:ext cx="241" cy="526"/>
              <a:chOff x="2233" y="2561"/>
              <a:chExt cx="241" cy="526"/>
            </a:xfrm>
          </p:grpSpPr>
          <p:sp>
            <p:nvSpPr>
              <p:cNvPr id="12343" name="Rectangle 19"/>
              <p:cNvSpPr>
                <a:spLocks noChangeArrowheads="1"/>
              </p:cNvSpPr>
              <p:nvPr/>
            </p:nvSpPr>
            <p:spPr bwMode="auto">
              <a:xfrm>
                <a:off x="2267" y="2596"/>
                <a:ext cx="207" cy="44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4" name="Text Box 20"/>
              <p:cNvSpPr txBox="1">
                <a:spLocks noChangeArrowheads="1"/>
              </p:cNvSpPr>
              <p:nvPr/>
            </p:nvSpPr>
            <p:spPr bwMode="auto">
              <a:xfrm rot="-5400000">
                <a:off x="2086" y="2708"/>
                <a:ext cx="5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result</a:t>
                </a:r>
              </a:p>
            </p:txBody>
          </p:sp>
        </p:grpSp>
        <p:sp>
          <p:nvSpPr>
            <p:cNvPr id="12339" name="Text Box 21"/>
            <p:cNvSpPr txBox="1">
              <a:spLocks noChangeArrowheads="1"/>
            </p:cNvSpPr>
            <p:nvPr/>
          </p:nvSpPr>
          <p:spPr bwMode="auto">
            <a:xfrm rot="16200000">
              <a:off x="3424" y="1518"/>
              <a:ext cx="68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Multiply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module</a:t>
              </a:r>
            </a:p>
          </p:txBody>
        </p:sp>
        <p:sp>
          <p:nvSpPr>
            <p:cNvPr id="12340" name="Line 22"/>
            <p:cNvSpPr>
              <a:spLocks noChangeShapeType="1"/>
            </p:cNvSpPr>
            <p:nvPr/>
          </p:nvSpPr>
          <p:spPr bwMode="auto">
            <a:xfrm rot="10800000" flipH="1">
              <a:off x="2509" y="1132"/>
              <a:ext cx="7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Line 23"/>
            <p:cNvSpPr>
              <a:spLocks noChangeShapeType="1"/>
            </p:cNvSpPr>
            <p:nvPr/>
          </p:nvSpPr>
          <p:spPr bwMode="auto">
            <a:xfrm>
              <a:off x="2860" y="1065"/>
              <a:ext cx="109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Text Box 24"/>
            <p:cNvSpPr txBox="1">
              <a:spLocks noChangeArrowheads="1"/>
            </p:cNvSpPr>
            <p:nvPr/>
          </p:nvSpPr>
          <p:spPr bwMode="auto">
            <a:xfrm>
              <a:off x="2573" y="970"/>
              <a:ext cx="60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>
                  <a:cs typeface="Courier New" pitchFamily="49" charset="0"/>
                </a:rPr>
                <a:t>Bit#(32)</a:t>
              </a:r>
            </a:p>
          </p:txBody>
        </p:sp>
      </p:grpSp>
      <p:sp>
        <p:nvSpPr>
          <p:cNvPr id="1565725" name="Text Box 29"/>
          <p:cNvSpPr txBox="1">
            <a:spLocks noChangeArrowheads="1"/>
          </p:cNvSpPr>
          <p:nvPr/>
        </p:nvSpPr>
        <p:spPr bwMode="auto">
          <a:xfrm>
            <a:off x="907719" y="1686163"/>
            <a:ext cx="5109091" cy="172354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b="1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Multiply;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start 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     (Bit#(32) a, Bit#(32) b);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Bit#(64) result();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b="1" dirty="0" err="1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endinterface</a:t>
            </a:r>
            <a:endParaRPr lang="en-US" b="1" dirty="0">
              <a:solidFill>
                <a:srgbClr val="56127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Multiply Module</a:t>
            </a:r>
          </a:p>
        </p:txBody>
      </p:sp>
      <p:sp>
        <p:nvSpPr>
          <p:cNvPr id="1565749" name="Rectangle 5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55514" y="3805556"/>
            <a:ext cx="7772400" cy="26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</a:pPr>
            <a:r>
              <a:rPr lang="en-US" dirty="0"/>
              <a:t>A module in </a:t>
            </a:r>
            <a:r>
              <a:rPr lang="en-US" dirty="0" err="1"/>
              <a:t>Bluespec</a:t>
            </a:r>
            <a:r>
              <a:rPr lang="en-US" dirty="0"/>
              <a:t> i</a:t>
            </a:r>
            <a:r>
              <a:rPr lang="en-US" altLang="zh-CN" dirty="0"/>
              <a:t>s</a:t>
            </a:r>
            <a:r>
              <a:rPr lang="en-US" dirty="0"/>
              <a:t> like an object in an object-oriented language and can only be manipulated via the methods of its interface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</a:pPr>
            <a:r>
              <a:rPr lang="en-US" dirty="0"/>
              <a:t>However, unlike software, a method in Bluespec can be applied only when it is “ready”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</a:pPr>
            <a:r>
              <a:rPr lang="en-US" dirty="0"/>
              <a:t>Furthermore, application of an action method, i.e., a method that changes the state of a module, is indicated by asserting the associated enable wire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1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5725" grpId="0" animBg="1" autoUpdateAnimBg="0"/>
      <p:bldP spid="156574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438416"/>
            <a:ext cx="8073788" cy="5335138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mkMultiply32 (Multiply);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#(Bit#(32)) a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#(Bit#(32)) b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#(Bit#(32)) prod &lt;-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#(Bit#(32))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#(Bit#(6))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(32);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rule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mulStep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(i != 32);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Bit#(32) m = (a[0]==0)? 0 : b;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    Bit#(33) sum = add32(m,tp,0);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    prod &lt;= {sum[0], (prod &gt;&gt; 1)[30:0]};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    tp &lt;= truncateLSB(sum); a &lt;= a &gt;&gt; 1; i &lt;= i+1;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method Action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Bit#(32)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Bit#(32)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== 32);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a &lt;=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b &lt;=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&lt;= 0;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&lt;= 0; prod &lt;= 0;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Bit#(64)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== 32);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tp,prod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endmethod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960852" y="2230917"/>
            <a:ext cx="7937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 dirty="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12" name="Right Brace 11"/>
          <p:cNvSpPr/>
          <p:nvPr/>
        </p:nvSpPr>
        <p:spPr bwMode="auto">
          <a:xfrm>
            <a:off x="7592552" y="1732442"/>
            <a:ext cx="257175" cy="14097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960852" y="3559962"/>
            <a:ext cx="1176338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 dirty="0">
                <a:solidFill>
                  <a:srgbClr val="FF0000"/>
                </a:solidFill>
              </a:rPr>
              <a:t>Internal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 dirty="0">
                <a:solidFill>
                  <a:srgbClr val="FF0000"/>
                </a:solidFill>
              </a:rPr>
              <a:t>behavior</a:t>
            </a:r>
          </a:p>
        </p:txBody>
      </p:sp>
      <p:sp>
        <p:nvSpPr>
          <p:cNvPr id="14" name="Right Brace 13"/>
          <p:cNvSpPr/>
          <p:nvPr/>
        </p:nvSpPr>
        <p:spPr bwMode="auto">
          <a:xfrm>
            <a:off x="7592552" y="3208817"/>
            <a:ext cx="257175" cy="14097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 rot="16200000">
            <a:off x="-272379" y="5412471"/>
            <a:ext cx="1229189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 dirty="0">
                <a:solidFill>
                  <a:srgbClr val="FF0000"/>
                </a:solidFill>
              </a:rPr>
              <a:t>External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 dirty="0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16" name="Left Brace 15"/>
          <p:cNvSpPr/>
          <p:nvPr/>
        </p:nvSpPr>
        <p:spPr bwMode="auto">
          <a:xfrm>
            <a:off x="619125" y="4857750"/>
            <a:ext cx="304800" cy="1781175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6443330" y="4827181"/>
            <a:ext cx="2009554" cy="606056"/>
          </a:xfrm>
          <a:custGeom>
            <a:avLst/>
            <a:gdLst>
              <a:gd name="connsiteX0" fmla="*/ 1073889 w 2009554"/>
              <a:gd name="connsiteY0" fmla="*/ 510363 h 606056"/>
              <a:gd name="connsiteX1" fmla="*/ 818707 w 2009554"/>
              <a:gd name="connsiteY1" fmla="*/ 531628 h 606056"/>
              <a:gd name="connsiteX2" fmla="*/ 723014 w 2009554"/>
              <a:gd name="connsiteY2" fmla="*/ 563526 h 606056"/>
              <a:gd name="connsiteX3" fmla="*/ 691117 w 2009554"/>
              <a:gd name="connsiteY3" fmla="*/ 574159 h 606056"/>
              <a:gd name="connsiteX4" fmla="*/ 616689 w 2009554"/>
              <a:gd name="connsiteY4" fmla="*/ 595424 h 606056"/>
              <a:gd name="connsiteX5" fmla="*/ 574158 w 2009554"/>
              <a:gd name="connsiteY5" fmla="*/ 606056 h 606056"/>
              <a:gd name="connsiteX6" fmla="*/ 297712 w 2009554"/>
              <a:gd name="connsiteY6" fmla="*/ 595424 h 606056"/>
              <a:gd name="connsiteX7" fmla="*/ 223284 w 2009554"/>
              <a:gd name="connsiteY7" fmla="*/ 563526 h 606056"/>
              <a:gd name="connsiteX8" fmla="*/ 191386 w 2009554"/>
              <a:gd name="connsiteY8" fmla="*/ 552893 h 606056"/>
              <a:gd name="connsiteX9" fmla="*/ 138223 w 2009554"/>
              <a:gd name="connsiteY9" fmla="*/ 510363 h 606056"/>
              <a:gd name="connsiteX10" fmla="*/ 106326 w 2009554"/>
              <a:gd name="connsiteY10" fmla="*/ 489098 h 606056"/>
              <a:gd name="connsiteX11" fmla="*/ 42530 w 2009554"/>
              <a:gd name="connsiteY11" fmla="*/ 435935 h 606056"/>
              <a:gd name="connsiteX12" fmla="*/ 31898 w 2009554"/>
              <a:gd name="connsiteY12" fmla="*/ 404038 h 606056"/>
              <a:gd name="connsiteX13" fmla="*/ 10633 w 2009554"/>
              <a:gd name="connsiteY13" fmla="*/ 372140 h 606056"/>
              <a:gd name="connsiteX14" fmla="*/ 0 w 2009554"/>
              <a:gd name="connsiteY14" fmla="*/ 287079 h 606056"/>
              <a:gd name="connsiteX15" fmla="*/ 10633 w 2009554"/>
              <a:gd name="connsiteY15" fmla="*/ 223284 h 606056"/>
              <a:gd name="connsiteX16" fmla="*/ 63796 w 2009554"/>
              <a:gd name="connsiteY16" fmla="*/ 170121 h 606056"/>
              <a:gd name="connsiteX17" fmla="*/ 106326 w 2009554"/>
              <a:gd name="connsiteY17" fmla="*/ 138224 h 606056"/>
              <a:gd name="connsiteX18" fmla="*/ 138223 w 2009554"/>
              <a:gd name="connsiteY18" fmla="*/ 127591 h 606056"/>
              <a:gd name="connsiteX19" fmla="*/ 180754 w 2009554"/>
              <a:gd name="connsiteY19" fmla="*/ 106326 h 606056"/>
              <a:gd name="connsiteX20" fmla="*/ 297712 w 2009554"/>
              <a:gd name="connsiteY20" fmla="*/ 74428 h 606056"/>
              <a:gd name="connsiteX21" fmla="*/ 467833 w 2009554"/>
              <a:gd name="connsiteY21" fmla="*/ 42531 h 606056"/>
              <a:gd name="connsiteX22" fmla="*/ 520996 w 2009554"/>
              <a:gd name="connsiteY22" fmla="*/ 31898 h 606056"/>
              <a:gd name="connsiteX23" fmla="*/ 606056 w 2009554"/>
              <a:gd name="connsiteY23" fmla="*/ 21266 h 606056"/>
              <a:gd name="connsiteX24" fmla="*/ 712382 w 2009554"/>
              <a:gd name="connsiteY24" fmla="*/ 0 h 606056"/>
              <a:gd name="connsiteX25" fmla="*/ 935665 w 2009554"/>
              <a:gd name="connsiteY25" fmla="*/ 10633 h 606056"/>
              <a:gd name="connsiteX26" fmla="*/ 1063256 w 2009554"/>
              <a:gd name="connsiteY26" fmla="*/ 31898 h 606056"/>
              <a:gd name="connsiteX27" fmla="*/ 1658679 w 2009554"/>
              <a:gd name="connsiteY27" fmla="*/ 42531 h 606056"/>
              <a:gd name="connsiteX28" fmla="*/ 1796903 w 2009554"/>
              <a:gd name="connsiteY28" fmla="*/ 53163 h 606056"/>
              <a:gd name="connsiteX29" fmla="*/ 1850065 w 2009554"/>
              <a:gd name="connsiteY29" fmla="*/ 63796 h 606056"/>
              <a:gd name="connsiteX30" fmla="*/ 1935126 w 2009554"/>
              <a:gd name="connsiteY30" fmla="*/ 74428 h 606056"/>
              <a:gd name="connsiteX31" fmla="*/ 1967023 w 2009554"/>
              <a:gd name="connsiteY31" fmla="*/ 95693 h 606056"/>
              <a:gd name="connsiteX32" fmla="*/ 1977656 w 2009554"/>
              <a:gd name="connsiteY32" fmla="*/ 127591 h 606056"/>
              <a:gd name="connsiteX33" fmla="*/ 2009554 w 2009554"/>
              <a:gd name="connsiteY33" fmla="*/ 191386 h 606056"/>
              <a:gd name="connsiteX34" fmla="*/ 1998921 w 2009554"/>
              <a:gd name="connsiteY34" fmla="*/ 318977 h 606056"/>
              <a:gd name="connsiteX35" fmla="*/ 1945758 w 2009554"/>
              <a:gd name="connsiteY35" fmla="*/ 372140 h 606056"/>
              <a:gd name="connsiteX36" fmla="*/ 1903228 w 2009554"/>
              <a:gd name="connsiteY36" fmla="*/ 382772 h 606056"/>
              <a:gd name="connsiteX37" fmla="*/ 1871330 w 2009554"/>
              <a:gd name="connsiteY37" fmla="*/ 393405 h 606056"/>
              <a:gd name="connsiteX38" fmla="*/ 1796903 w 2009554"/>
              <a:gd name="connsiteY38" fmla="*/ 414670 h 606056"/>
              <a:gd name="connsiteX39" fmla="*/ 1765005 w 2009554"/>
              <a:gd name="connsiteY39" fmla="*/ 435935 h 606056"/>
              <a:gd name="connsiteX40" fmla="*/ 1722475 w 2009554"/>
              <a:gd name="connsiteY40" fmla="*/ 446568 h 606056"/>
              <a:gd name="connsiteX41" fmla="*/ 1658679 w 2009554"/>
              <a:gd name="connsiteY41" fmla="*/ 467833 h 606056"/>
              <a:gd name="connsiteX42" fmla="*/ 1573619 w 2009554"/>
              <a:gd name="connsiteY42" fmla="*/ 489098 h 606056"/>
              <a:gd name="connsiteX43" fmla="*/ 1509823 w 2009554"/>
              <a:gd name="connsiteY43" fmla="*/ 510363 h 606056"/>
              <a:gd name="connsiteX44" fmla="*/ 1318437 w 2009554"/>
              <a:gd name="connsiteY44" fmla="*/ 531628 h 606056"/>
              <a:gd name="connsiteX45" fmla="*/ 1041991 w 2009554"/>
              <a:gd name="connsiteY45" fmla="*/ 520996 h 606056"/>
              <a:gd name="connsiteX46" fmla="*/ 1020726 w 2009554"/>
              <a:gd name="connsiteY46" fmla="*/ 499731 h 60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009554" h="606056">
                <a:moveTo>
                  <a:pt x="1073889" y="510363"/>
                </a:moveTo>
                <a:cubicBezTo>
                  <a:pt x="1022076" y="513242"/>
                  <a:pt x="891171" y="513513"/>
                  <a:pt x="818707" y="531628"/>
                </a:cubicBezTo>
                <a:cubicBezTo>
                  <a:pt x="818700" y="531630"/>
                  <a:pt x="738966" y="558208"/>
                  <a:pt x="723014" y="563526"/>
                </a:cubicBezTo>
                <a:cubicBezTo>
                  <a:pt x="712382" y="567070"/>
                  <a:pt x="701990" y="571441"/>
                  <a:pt x="691117" y="574159"/>
                </a:cubicBezTo>
                <a:cubicBezTo>
                  <a:pt x="558156" y="607397"/>
                  <a:pt x="723465" y="564917"/>
                  <a:pt x="616689" y="595424"/>
                </a:cubicBezTo>
                <a:cubicBezTo>
                  <a:pt x="602638" y="599439"/>
                  <a:pt x="588335" y="602512"/>
                  <a:pt x="574158" y="606056"/>
                </a:cubicBezTo>
                <a:cubicBezTo>
                  <a:pt x="482009" y="602512"/>
                  <a:pt x="389725" y="601558"/>
                  <a:pt x="297712" y="595424"/>
                </a:cubicBezTo>
                <a:cubicBezTo>
                  <a:pt x="246649" y="592020"/>
                  <a:pt x="263962" y="583865"/>
                  <a:pt x="223284" y="563526"/>
                </a:cubicBezTo>
                <a:cubicBezTo>
                  <a:pt x="213259" y="558514"/>
                  <a:pt x="201411" y="557905"/>
                  <a:pt x="191386" y="552893"/>
                </a:cubicBezTo>
                <a:cubicBezTo>
                  <a:pt x="147757" y="531078"/>
                  <a:pt x="171185" y="536733"/>
                  <a:pt x="138223" y="510363"/>
                </a:cubicBezTo>
                <a:cubicBezTo>
                  <a:pt x="128245" y="502380"/>
                  <a:pt x="116143" y="497279"/>
                  <a:pt x="106326" y="489098"/>
                </a:cubicBezTo>
                <a:cubicBezTo>
                  <a:pt x="24464" y="420879"/>
                  <a:pt x="121721" y="488728"/>
                  <a:pt x="42530" y="435935"/>
                </a:cubicBezTo>
                <a:cubicBezTo>
                  <a:pt x="38986" y="425303"/>
                  <a:pt x="36910" y="414062"/>
                  <a:pt x="31898" y="404038"/>
                </a:cubicBezTo>
                <a:cubicBezTo>
                  <a:pt x="26183" y="392608"/>
                  <a:pt x="13995" y="384469"/>
                  <a:pt x="10633" y="372140"/>
                </a:cubicBezTo>
                <a:cubicBezTo>
                  <a:pt x="3115" y="344573"/>
                  <a:pt x="3544" y="315433"/>
                  <a:pt x="0" y="287079"/>
                </a:cubicBezTo>
                <a:cubicBezTo>
                  <a:pt x="3544" y="265814"/>
                  <a:pt x="3816" y="243736"/>
                  <a:pt x="10633" y="223284"/>
                </a:cubicBezTo>
                <a:cubicBezTo>
                  <a:pt x="21266" y="191385"/>
                  <a:pt x="38986" y="187842"/>
                  <a:pt x="63796" y="170121"/>
                </a:cubicBezTo>
                <a:cubicBezTo>
                  <a:pt x="78216" y="159821"/>
                  <a:pt x="90940" y="147016"/>
                  <a:pt x="106326" y="138224"/>
                </a:cubicBezTo>
                <a:cubicBezTo>
                  <a:pt x="116057" y="132663"/>
                  <a:pt x="127922" y="132006"/>
                  <a:pt x="138223" y="127591"/>
                </a:cubicBezTo>
                <a:cubicBezTo>
                  <a:pt x="152792" y="121347"/>
                  <a:pt x="166185" y="112570"/>
                  <a:pt x="180754" y="106326"/>
                </a:cubicBezTo>
                <a:cubicBezTo>
                  <a:pt x="208585" y="94398"/>
                  <a:pt x="284684" y="77685"/>
                  <a:pt x="297712" y="74428"/>
                </a:cubicBezTo>
                <a:cubicBezTo>
                  <a:pt x="383194" y="31687"/>
                  <a:pt x="311577" y="60914"/>
                  <a:pt x="467833" y="42531"/>
                </a:cubicBezTo>
                <a:cubicBezTo>
                  <a:pt x="485781" y="40419"/>
                  <a:pt x="503134" y="34646"/>
                  <a:pt x="520996" y="31898"/>
                </a:cubicBezTo>
                <a:cubicBezTo>
                  <a:pt x="549238" y="27553"/>
                  <a:pt x="577871" y="25964"/>
                  <a:pt x="606056" y="21266"/>
                </a:cubicBezTo>
                <a:cubicBezTo>
                  <a:pt x="641708" y="15324"/>
                  <a:pt x="712382" y="0"/>
                  <a:pt x="712382" y="0"/>
                </a:cubicBezTo>
                <a:cubicBezTo>
                  <a:pt x="786810" y="3544"/>
                  <a:pt x="861459" y="3887"/>
                  <a:pt x="935665" y="10633"/>
                </a:cubicBezTo>
                <a:cubicBezTo>
                  <a:pt x="978605" y="14537"/>
                  <a:pt x="1020146" y="31128"/>
                  <a:pt x="1063256" y="31898"/>
                </a:cubicBezTo>
                <a:lnTo>
                  <a:pt x="1658679" y="42531"/>
                </a:lnTo>
                <a:cubicBezTo>
                  <a:pt x="1704754" y="46075"/>
                  <a:pt x="1750975" y="48060"/>
                  <a:pt x="1796903" y="53163"/>
                </a:cubicBezTo>
                <a:cubicBezTo>
                  <a:pt x="1814864" y="55159"/>
                  <a:pt x="1832203" y="61048"/>
                  <a:pt x="1850065" y="63796"/>
                </a:cubicBezTo>
                <a:cubicBezTo>
                  <a:pt x="1878307" y="68141"/>
                  <a:pt x="1906772" y="70884"/>
                  <a:pt x="1935126" y="74428"/>
                </a:cubicBezTo>
                <a:cubicBezTo>
                  <a:pt x="1945758" y="81516"/>
                  <a:pt x="1959040" y="85715"/>
                  <a:pt x="1967023" y="95693"/>
                </a:cubicBezTo>
                <a:cubicBezTo>
                  <a:pt x="1974024" y="104445"/>
                  <a:pt x="1972644" y="117566"/>
                  <a:pt x="1977656" y="127591"/>
                </a:cubicBezTo>
                <a:cubicBezTo>
                  <a:pt x="2018881" y="210040"/>
                  <a:pt x="1982827" y="111209"/>
                  <a:pt x="2009554" y="191386"/>
                </a:cubicBezTo>
                <a:cubicBezTo>
                  <a:pt x="2006010" y="233916"/>
                  <a:pt x="2007291" y="277128"/>
                  <a:pt x="1998921" y="318977"/>
                </a:cubicBezTo>
                <a:cubicBezTo>
                  <a:pt x="1994491" y="341129"/>
                  <a:pt x="1964366" y="364165"/>
                  <a:pt x="1945758" y="372140"/>
                </a:cubicBezTo>
                <a:cubicBezTo>
                  <a:pt x="1932327" y="377896"/>
                  <a:pt x="1917279" y="378758"/>
                  <a:pt x="1903228" y="382772"/>
                </a:cubicBezTo>
                <a:cubicBezTo>
                  <a:pt x="1892451" y="385851"/>
                  <a:pt x="1882107" y="390326"/>
                  <a:pt x="1871330" y="393405"/>
                </a:cubicBezTo>
                <a:cubicBezTo>
                  <a:pt x="1777857" y="420113"/>
                  <a:pt x="1873395" y="389173"/>
                  <a:pt x="1796903" y="414670"/>
                </a:cubicBezTo>
                <a:cubicBezTo>
                  <a:pt x="1786270" y="421758"/>
                  <a:pt x="1776751" y="430901"/>
                  <a:pt x="1765005" y="435935"/>
                </a:cubicBezTo>
                <a:cubicBezTo>
                  <a:pt x="1751574" y="441691"/>
                  <a:pt x="1736472" y="442369"/>
                  <a:pt x="1722475" y="446568"/>
                </a:cubicBezTo>
                <a:cubicBezTo>
                  <a:pt x="1701005" y="453009"/>
                  <a:pt x="1679944" y="460744"/>
                  <a:pt x="1658679" y="467833"/>
                </a:cubicBezTo>
                <a:cubicBezTo>
                  <a:pt x="1561888" y="500097"/>
                  <a:pt x="1714768" y="450604"/>
                  <a:pt x="1573619" y="489098"/>
                </a:cubicBezTo>
                <a:cubicBezTo>
                  <a:pt x="1551993" y="494996"/>
                  <a:pt x="1532065" y="507583"/>
                  <a:pt x="1509823" y="510363"/>
                </a:cubicBezTo>
                <a:cubicBezTo>
                  <a:pt x="1389419" y="525414"/>
                  <a:pt x="1453195" y="518153"/>
                  <a:pt x="1318437" y="531628"/>
                </a:cubicBezTo>
                <a:cubicBezTo>
                  <a:pt x="1226288" y="528084"/>
                  <a:pt x="1133989" y="527341"/>
                  <a:pt x="1041991" y="520996"/>
                </a:cubicBezTo>
                <a:cubicBezTo>
                  <a:pt x="996272" y="517843"/>
                  <a:pt x="1006222" y="514234"/>
                  <a:pt x="1020726" y="499731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348717" y="5782829"/>
            <a:ext cx="1946692" cy="563525"/>
          </a:xfrm>
          <a:custGeom>
            <a:avLst/>
            <a:gdLst>
              <a:gd name="connsiteX0" fmla="*/ 510806 w 1426140"/>
              <a:gd name="connsiteY0" fmla="*/ 542260 h 563525"/>
              <a:gd name="connsiteX1" fmla="*/ 404480 w 1426140"/>
              <a:gd name="connsiteY1" fmla="*/ 531628 h 563525"/>
              <a:gd name="connsiteX2" fmla="*/ 351318 w 1426140"/>
              <a:gd name="connsiteY2" fmla="*/ 520995 h 563525"/>
              <a:gd name="connsiteX3" fmla="*/ 181197 w 1426140"/>
              <a:gd name="connsiteY3" fmla="*/ 510363 h 563525"/>
              <a:gd name="connsiteX4" fmla="*/ 96136 w 1426140"/>
              <a:gd name="connsiteY4" fmla="*/ 489098 h 563525"/>
              <a:gd name="connsiteX5" fmla="*/ 64238 w 1426140"/>
              <a:gd name="connsiteY5" fmla="*/ 467832 h 563525"/>
              <a:gd name="connsiteX6" fmla="*/ 21708 w 1426140"/>
              <a:gd name="connsiteY6" fmla="*/ 393404 h 563525"/>
              <a:gd name="connsiteX7" fmla="*/ 11076 w 1426140"/>
              <a:gd name="connsiteY7" fmla="*/ 361507 h 563525"/>
              <a:gd name="connsiteX8" fmla="*/ 443 w 1426140"/>
              <a:gd name="connsiteY8" fmla="*/ 180753 h 563525"/>
              <a:gd name="connsiteX9" fmla="*/ 11076 w 1426140"/>
              <a:gd name="connsiteY9" fmla="*/ 95693 h 563525"/>
              <a:gd name="connsiteX10" fmla="*/ 74871 w 1426140"/>
              <a:gd name="connsiteY10" fmla="*/ 53163 h 563525"/>
              <a:gd name="connsiteX11" fmla="*/ 191829 w 1426140"/>
              <a:gd name="connsiteY11" fmla="*/ 21265 h 563525"/>
              <a:gd name="connsiteX12" fmla="*/ 340685 w 1426140"/>
              <a:gd name="connsiteY12" fmla="*/ 0 h 563525"/>
              <a:gd name="connsiteX13" fmla="*/ 1297615 w 1426140"/>
              <a:gd name="connsiteY13" fmla="*/ 10632 h 563525"/>
              <a:gd name="connsiteX14" fmla="*/ 1329513 w 1426140"/>
              <a:gd name="connsiteY14" fmla="*/ 21265 h 563525"/>
              <a:gd name="connsiteX15" fmla="*/ 1393308 w 1426140"/>
              <a:gd name="connsiteY15" fmla="*/ 63795 h 563525"/>
              <a:gd name="connsiteX16" fmla="*/ 1414573 w 1426140"/>
              <a:gd name="connsiteY16" fmla="*/ 95693 h 563525"/>
              <a:gd name="connsiteX17" fmla="*/ 1414573 w 1426140"/>
              <a:gd name="connsiteY17" fmla="*/ 223284 h 563525"/>
              <a:gd name="connsiteX18" fmla="*/ 1318880 w 1426140"/>
              <a:gd name="connsiteY18" fmla="*/ 297711 h 563525"/>
              <a:gd name="connsiteX19" fmla="*/ 1233820 w 1426140"/>
              <a:gd name="connsiteY19" fmla="*/ 361507 h 563525"/>
              <a:gd name="connsiteX20" fmla="*/ 1170024 w 1426140"/>
              <a:gd name="connsiteY20" fmla="*/ 382772 h 563525"/>
              <a:gd name="connsiteX21" fmla="*/ 1138127 w 1426140"/>
              <a:gd name="connsiteY21" fmla="*/ 393404 h 563525"/>
              <a:gd name="connsiteX22" fmla="*/ 1010536 w 1426140"/>
              <a:gd name="connsiteY22" fmla="*/ 425302 h 563525"/>
              <a:gd name="connsiteX23" fmla="*/ 914843 w 1426140"/>
              <a:gd name="connsiteY23" fmla="*/ 446567 h 563525"/>
              <a:gd name="connsiteX24" fmla="*/ 872313 w 1426140"/>
              <a:gd name="connsiteY24" fmla="*/ 457200 h 563525"/>
              <a:gd name="connsiteX25" fmla="*/ 840415 w 1426140"/>
              <a:gd name="connsiteY25" fmla="*/ 467832 h 563525"/>
              <a:gd name="connsiteX26" fmla="*/ 765987 w 1426140"/>
              <a:gd name="connsiteY26" fmla="*/ 478465 h 563525"/>
              <a:gd name="connsiteX27" fmla="*/ 723457 w 1426140"/>
              <a:gd name="connsiteY27" fmla="*/ 489098 h 563525"/>
              <a:gd name="connsiteX28" fmla="*/ 617131 w 1426140"/>
              <a:gd name="connsiteY28" fmla="*/ 499730 h 563525"/>
              <a:gd name="connsiteX29" fmla="*/ 351318 w 1426140"/>
              <a:gd name="connsiteY29" fmla="*/ 520995 h 563525"/>
              <a:gd name="connsiteX30" fmla="*/ 330052 w 1426140"/>
              <a:gd name="connsiteY30" fmla="*/ 542260 h 563525"/>
              <a:gd name="connsiteX31" fmla="*/ 298155 w 1426140"/>
              <a:gd name="connsiteY31" fmla="*/ 563525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26140" h="563525">
                <a:moveTo>
                  <a:pt x="510806" y="542260"/>
                </a:moveTo>
                <a:cubicBezTo>
                  <a:pt x="475364" y="538716"/>
                  <a:pt x="439786" y="536335"/>
                  <a:pt x="404480" y="531628"/>
                </a:cubicBezTo>
                <a:cubicBezTo>
                  <a:pt x="386567" y="529240"/>
                  <a:pt x="369308" y="522708"/>
                  <a:pt x="351318" y="520995"/>
                </a:cubicBezTo>
                <a:cubicBezTo>
                  <a:pt x="294756" y="515608"/>
                  <a:pt x="237904" y="513907"/>
                  <a:pt x="181197" y="510363"/>
                </a:cubicBezTo>
                <a:cubicBezTo>
                  <a:pt x="160983" y="506320"/>
                  <a:pt x="117929" y="499994"/>
                  <a:pt x="96136" y="489098"/>
                </a:cubicBezTo>
                <a:cubicBezTo>
                  <a:pt x="84706" y="483383"/>
                  <a:pt x="74871" y="474921"/>
                  <a:pt x="64238" y="467832"/>
                </a:cubicBezTo>
                <a:cubicBezTo>
                  <a:pt x="42880" y="435796"/>
                  <a:pt x="37897" y="431178"/>
                  <a:pt x="21708" y="393404"/>
                </a:cubicBezTo>
                <a:cubicBezTo>
                  <a:pt x="17293" y="383103"/>
                  <a:pt x="14620" y="372139"/>
                  <a:pt x="11076" y="361507"/>
                </a:cubicBezTo>
                <a:cubicBezTo>
                  <a:pt x="7532" y="301256"/>
                  <a:pt x="443" y="241108"/>
                  <a:pt x="443" y="180753"/>
                </a:cubicBezTo>
                <a:cubicBezTo>
                  <a:pt x="443" y="152179"/>
                  <a:pt x="-3322" y="120375"/>
                  <a:pt x="11076" y="95693"/>
                </a:cubicBezTo>
                <a:cubicBezTo>
                  <a:pt x="23954" y="73617"/>
                  <a:pt x="53606" y="67340"/>
                  <a:pt x="74871" y="53163"/>
                </a:cubicBezTo>
                <a:cubicBezTo>
                  <a:pt x="133002" y="14409"/>
                  <a:pt x="88592" y="37148"/>
                  <a:pt x="191829" y="21265"/>
                </a:cubicBezTo>
                <a:cubicBezTo>
                  <a:pt x="367842" y="-5815"/>
                  <a:pt x="64750" y="30658"/>
                  <a:pt x="340685" y="0"/>
                </a:cubicBezTo>
                <a:lnTo>
                  <a:pt x="1297615" y="10632"/>
                </a:lnTo>
                <a:cubicBezTo>
                  <a:pt x="1308820" y="10873"/>
                  <a:pt x="1319716" y="15822"/>
                  <a:pt x="1329513" y="21265"/>
                </a:cubicBezTo>
                <a:cubicBezTo>
                  <a:pt x="1351854" y="33677"/>
                  <a:pt x="1393308" y="63795"/>
                  <a:pt x="1393308" y="63795"/>
                </a:cubicBezTo>
                <a:cubicBezTo>
                  <a:pt x="1400396" y="74428"/>
                  <a:pt x="1409539" y="83947"/>
                  <a:pt x="1414573" y="95693"/>
                </a:cubicBezTo>
                <a:cubicBezTo>
                  <a:pt x="1431322" y="134773"/>
                  <a:pt x="1428612" y="184676"/>
                  <a:pt x="1414573" y="223284"/>
                </a:cubicBezTo>
                <a:cubicBezTo>
                  <a:pt x="1406021" y="246801"/>
                  <a:pt x="1324789" y="291802"/>
                  <a:pt x="1318880" y="297711"/>
                </a:cubicBezTo>
                <a:cubicBezTo>
                  <a:pt x="1293690" y="322902"/>
                  <a:pt x="1269890" y="349484"/>
                  <a:pt x="1233820" y="361507"/>
                </a:cubicBezTo>
                <a:lnTo>
                  <a:pt x="1170024" y="382772"/>
                </a:lnTo>
                <a:cubicBezTo>
                  <a:pt x="1159392" y="386316"/>
                  <a:pt x="1148533" y="389242"/>
                  <a:pt x="1138127" y="393404"/>
                </a:cubicBezTo>
                <a:cubicBezTo>
                  <a:pt x="1061695" y="423978"/>
                  <a:pt x="1103858" y="411971"/>
                  <a:pt x="1010536" y="425302"/>
                </a:cubicBezTo>
                <a:cubicBezTo>
                  <a:pt x="948456" y="445996"/>
                  <a:pt x="1008409" y="427854"/>
                  <a:pt x="914843" y="446567"/>
                </a:cubicBezTo>
                <a:cubicBezTo>
                  <a:pt x="900514" y="449433"/>
                  <a:pt x="886364" y="453186"/>
                  <a:pt x="872313" y="457200"/>
                </a:cubicBezTo>
                <a:cubicBezTo>
                  <a:pt x="861536" y="460279"/>
                  <a:pt x="851405" y="465634"/>
                  <a:pt x="840415" y="467832"/>
                </a:cubicBezTo>
                <a:cubicBezTo>
                  <a:pt x="815840" y="472747"/>
                  <a:pt x="790644" y="473982"/>
                  <a:pt x="765987" y="478465"/>
                </a:cubicBezTo>
                <a:cubicBezTo>
                  <a:pt x="751610" y="481079"/>
                  <a:pt x="737923" y="487031"/>
                  <a:pt x="723457" y="489098"/>
                </a:cubicBezTo>
                <a:cubicBezTo>
                  <a:pt x="688196" y="494135"/>
                  <a:pt x="652506" y="495568"/>
                  <a:pt x="617131" y="499730"/>
                </a:cubicBezTo>
                <a:cubicBezTo>
                  <a:pt x="423538" y="522506"/>
                  <a:pt x="710284" y="501054"/>
                  <a:pt x="351318" y="520995"/>
                </a:cubicBezTo>
                <a:cubicBezTo>
                  <a:pt x="344229" y="528083"/>
                  <a:pt x="337880" y="535998"/>
                  <a:pt x="330052" y="542260"/>
                </a:cubicBezTo>
                <a:cubicBezTo>
                  <a:pt x="320074" y="550243"/>
                  <a:pt x="298155" y="563525"/>
                  <a:pt x="298155" y="5635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6171" y="5782829"/>
            <a:ext cx="139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method guards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295409" y="5901070"/>
            <a:ext cx="829291" cy="7442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7124700" y="5433237"/>
            <a:ext cx="0" cy="542261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M02-</a:t>
            </a:r>
            <a:fld id="{EC0A9AF3-268B-496B-8C8B-87FFEF969083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6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 animBg="1"/>
      <p:bldP spid="13" grpId="0"/>
      <p:bldP spid="14" grpId="0" animBg="1"/>
      <p:bldP spid="15" grpId="0"/>
      <p:bldP spid="16" grpId="0" animBg="1"/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License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 file ~/.</a:t>
            </a:r>
            <a:r>
              <a:rPr lang="en-US" altLang="zh-CN" dirty="0" err="1"/>
              <a:t>bashrc</a:t>
            </a:r>
            <a:endParaRPr lang="en-US" altLang="zh-CN" dirty="0"/>
          </a:p>
          <a:p>
            <a:r>
              <a:rPr lang="en-US" altLang="zh-CN" dirty="0"/>
              <a:t>Set the Environment Variable</a:t>
            </a:r>
          </a:p>
          <a:p>
            <a:pPr>
              <a:buNone/>
            </a:pPr>
            <a:r>
              <a:rPr lang="en-US" altLang="zh-CN" sz="2400" dirty="0"/>
              <a:t>export BLUESPEC_HOME=/tools/</a:t>
            </a:r>
            <a:r>
              <a:rPr lang="en-US" altLang="zh-CN" sz="2400" dirty="0" err="1"/>
              <a:t>bluespec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export BLUESPECDIR=$BLUESPEC_HOME/lib</a:t>
            </a:r>
          </a:p>
          <a:p>
            <a:pPr>
              <a:buNone/>
            </a:pPr>
            <a:r>
              <a:rPr lang="en-US" altLang="zh-CN" sz="2400" dirty="0"/>
              <a:t>export PATH=$PATH:$BLUESPEC_HOME/bin</a:t>
            </a:r>
          </a:p>
          <a:p>
            <a:pPr>
              <a:buNone/>
            </a:pPr>
            <a:r>
              <a:rPr lang="en-US" altLang="zh-CN" sz="2400" dirty="0"/>
              <a:t>export LM_LICENSE_FILE=/home/</a:t>
            </a:r>
            <a:r>
              <a:rPr lang="en-US" altLang="zh-CN" sz="2400" dirty="0" err="1"/>
              <a:t>bluespec</a:t>
            </a:r>
            <a:r>
              <a:rPr lang="en-US" altLang="zh-CN" sz="2400" dirty="0"/>
              <a:t>/license/Bluespec_20200428.lic</a:t>
            </a:r>
          </a:p>
          <a:p>
            <a:r>
              <a:rPr lang="en-US" altLang="zh-CN" dirty="0"/>
              <a:t>source ~/.</a:t>
            </a:r>
            <a:r>
              <a:rPr lang="en-US" altLang="zh-CN" dirty="0" err="1"/>
              <a:t>bashrc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149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Module: Method Interface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924550" y="5619750"/>
            <a:ext cx="2418751" cy="601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s1</a:t>
            </a:r>
            <a:r>
              <a:rPr lang="en-US" sz="1600" dirty="0"/>
              <a:t> = start_en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s2</a:t>
            </a:r>
            <a:r>
              <a:rPr lang="en-US" sz="1600" dirty="0"/>
              <a:t> = start_en | !done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971675" y="3264462"/>
            <a:ext cx="1070620" cy="2404818"/>
            <a:chOff x="1171575" y="2988237"/>
            <a:chExt cx="1070620" cy="2404818"/>
          </a:xfrm>
        </p:grpSpPr>
        <p:sp>
          <p:nvSpPr>
            <p:cNvPr id="136" name="Rectangle 13"/>
            <p:cNvSpPr>
              <a:spLocks noChangeArrowheads="1"/>
            </p:cNvSpPr>
            <p:nvPr/>
          </p:nvSpPr>
          <p:spPr bwMode="auto">
            <a:xfrm>
              <a:off x="1219817" y="4624968"/>
              <a:ext cx="713048" cy="2905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== 32</a:t>
              </a:r>
            </a:p>
          </p:txBody>
        </p:sp>
        <p:sp>
          <p:nvSpPr>
            <p:cNvPr id="170" name="AutoShape 10"/>
            <p:cNvSpPr>
              <a:spLocks noChangeArrowheads="1"/>
            </p:cNvSpPr>
            <p:nvPr/>
          </p:nvSpPr>
          <p:spPr bwMode="auto">
            <a:xfrm>
              <a:off x="1361528" y="3652838"/>
              <a:ext cx="428625" cy="144462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cxnSp>
          <p:nvCxnSpPr>
            <p:cNvPr id="175" name="Straight Arrow Connector 230"/>
            <p:cNvCxnSpPr>
              <a:cxnSpLocks noChangeShapeType="1"/>
            </p:cNvCxnSpPr>
            <p:nvPr/>
          </p:nvCxnSpPr>
          <p:spPr bwMode="auto">
            <a:xfrm>
              <a:off x="1574601" y="3811893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Straight Arrow Connector 230"/>
            <p:cNvCxnSpPr>
              <a:cxnSpLocks noChangeShapeType="1"/>
            </p:cNvCxnSpPr>
            <p:nvPr/>
          </p:nvCxnSpPr>
          <p:spPr bwMode="auto">
            <a:xfrm>
              <a:off x="1573362" y="4382611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Shape 256"/>
            <p:cNvCxnSpPr>
              <a:cxnSpLocks noChangeShapeType="1"/>
              <a:stCxn id="166" idx="2"/>
              <a:endCxn id="82" idx="0"/>
            </p:cNvCxnSpPr>
            <p:nvPr/>
          </p:nvCxnSpPr>
          <p:spPr bwMode="auto">
            <a:xfrm rot="5400000" flipH="1">
              <a:off x="809702" y="3604276"/>
              <a:ext cx="1351490" cy="181788"/>
            </a:xfrm>
            <a:prstGeom prst="bentConnector5">
              <a:avLst>
                <a:gd name="adj1" fmla="val -9162"/>
                <a:gd name="adj2" fmla="val 348409"/>
                <a:gd name="adj3" fmla="val 11691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91" name="Oval 149"/>
            <p:cNvSpPr>
              <a:spLocks noChangeArrowheads="1"/>
            </p:cNvSpPr>
            <p:nvPr/>
          </p:nvSpPr>
          <p:spPr bwMode="auto">
            <a:xfrm>
              <a:off x="1681117" y="2988237"/>
              <a:ext cx="304734" cy="31376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/>
                <a:t>0</a:t>
              </a:r>
            </a:p>
          </p:txBody>
        </p:sp>
        <p:cxnSp>
          <p:nvCxnSpPr>
            <p:cNvPr id="192" name="Elbow Connector 190"/>
            <p:cNvCxnSpPr>
              <a:cxnSpLocks noChangeShapeType="1"/>
              <a:stCxn id="191" idx="4"/>
            </p:cNvCxnSpPr>
            <p:nvPr/>
          </p:nvCxnSpPr>
          <p:spPr bwMode="auto">
            <a:xfrm rot="5400000">
              <a:off x="1581631" y="3400985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98" name="Straight Arrow Connector 230"/>
            <p:cNvCxnSpPr>
              <a:cxnSpLocks noChangeShapeType="1"/>
              <a:endCxn id="184" idx="4"/>
            </p:cNvCxnSpPr>
            <p:nvPr/>
          </p:nvCxnSpPr>
          <p:spPr bwMode="auto">
            <a:xfrm>
              <a:off x="1567315" y="4887364"/>
              <a:ext cx="18597" cy="50569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99" name="TextBox 102"/>
            <p:cNvSpPr txBox="1">
              <a:spLocks noChangeArrowheads="1"/>
            </p:cNvSpPr>
            <p:nvPr/>
          </p:nvSpPr>
          <p:spPr bwMode="auto">
            <a:xfrm>
              <a:off x="1615100" y="4952928"/>
              <a:ext cx="627095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done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1575" y="3019425"/>
              <a:ext cx="445956" cy="2862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+1</a:t>
              </a:r>
            </a:p>
          </p:txBody>
        </p:sp>
        <p:cxnSp>
          <p:nvCxnSpPr>
            <p:cNvPr id="84" name="Elbow Connector 190"/>
            <p:cNvCxnSpPr>
              <a:cxnSpLocks noChangeShapeType="1"/>
            </p:cNvCxnSpPr>
            <p:nvPr/>
          </p:nvCxnSpPr>
          <p:spPr bwMode="auto">
            <a:xfrm rot="16200000" flipH="1">
              <a:off x="1267306" y="3400985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" name="Group 189"/>
          <p:cNvGrpSpPr/>
          <p:nvPr/>
        </p:nvGrpSpPr>
        <p:grpSpPr>
          <a:xfrm>
            <a:off x="-30155" y="1809749"/>
            <a:ext cx="8535980" cy="4505325"/>
            <a:chOff x="-30155" y="1809749"/>
            <a:chExt cx="8535980" cy="4505325"/>
          </a:xfrm>
        </p:grpSpPr>
        <p:sp>
          <p:nvSpPr>
            <p:cNvPr id="118" name="Rectangle 52"/>
            <p:cNvSpPr>
              <a:spLocks noChangeArrowheads="1"/>
            </p:cNvSpPr>
            <p:nvPr/>
          </p:nvSpPr>
          <p:spPr bwMode="auto">
            <a:xfrm>
              <a:off x="838200" y="1809749"/>
              <a:ext cx="7667625" cy="4505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53"/>
            <p:cNvSpPr>
              <a:spLocks/>
            </p:cNvSpPr>
            <p:nvPr/>
          </p:nvSpPr>
          <p:spPr bwMode="auto">
            <a:xfrm>
              <a:off x="839401" y="2112588"/>
              <a:ext cx="395007" cy="1189722"/>
            </a:xfrm>
            <a:custGeom>
              <a:avLst/>
              <a:gdLst>
                <a:gd name="T0" fmla="*/ 6 w 210"/>
                <a:gd name="T1" fmla="*/ 0 h 768"/>
                <a:gd name="T2" fmla="*/ 210 w 210"/>
                <a:gd name="T3" fmla="*/ 0 h 768"/>
                <a:gd name="T4" fmla="*/ 210 w 210"/>
                <a:gd name="T5" fmla="*/ 487 h 768"/>
                <a:gd name="T6" fmla="*/ 0 w 210"/>
                <a:gd name="T7" fmla="*/ 487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0"/>
                <a:gd name="T13" fmla="*/ 0 h 768"/>
                <a:gd name="T14" fmla="*/ 210 w 210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0" h="768">
                  <a:moveTo>
                    <a:pt x="6" y="0"/>
                  </a:moveTo>
                  <a:lnTo>
                    <a:pt x="210" y="0"/>
                  </a:lnTo>
                  <a:lnTo>
                    <a:pt x="210" y="768"/>
                  </a:lnTo>
                  <a:lnTo>
                    <a:pt x="0" y="768"/>
                  </a:lnTo>
                </a:path>
              </a:pathLst>
            </a:custGeom>
            <a:solidFill>
              <a:srgbClr val="F6FD7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34"/>
            <p:cNvGrpSpPr/>
            <p:nvPr/>
          </p:nvGrpSpPr>
          <p:grpSpPr>
            <a:xfrm>
              <a:off x="650822" y="2318086"/>
              <a:ext cx="825553" cy="746279"/>
              <a:chOff x="650822" y="2318086"/>
              <a:chExt cx="1207594" cy="746279"/>
            </a:xfrm>
          </p:grpSpPr>
          <p:sp>
            <p:nvSpPr>
              <p:cNvPr id="123" name="Line 55"/>
              <p:cNvSpPr>
                <a:spLocks noChangeShapeType="1"/>
              </p:cNvSpPr>
              <p:nvPr/>
            </p:nvSpPr>
            <p:spPr bwMode="auto">
              <a:xfrm>
                <a:off x="650822" y="2318086"/>
                <a:ext cx="1207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56"/>
              <p:cNvSpPr>
                <a:spLocks noChangeShapeType="1"/>
              </p:cNvSpPr>
              <p:nvPr/>
            </p:nvSpPr>
            <p:spPr bwMode="auto">
              <a:xfrm>
                <a:off x="650822" y="2577661"/>
                <a:ext cx="1207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57"/>
              <p:cNvSpPr>
                <a:spLocks noChangeShapeType="1"/>
              </p:cNvSpPr>
              <p:nvPr/>
            </p:nvSpPr>
            <p:spPr bwMode="auto">
              <a:xfrm>
                <a:off x="650822" y="2804790"/>
                <a:ext cx="1207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58"/>
              <p:cNvSpPr>
                <a:spLocks noChangeShapeType="1"/>
              </p:cNvSpPr>
              <p:nvPr/>
            </p:nvSpPr>
            <p:spPr bwMode="auto">
              <a:xfrm flipH="1">
                <a:off x="650822" y="3064365"/>
                <a:ext cx="1207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7" name="Text Box 59"/>
            <p:cNvSpPr txBox="1">
              <a:spLocks noChangeArrowheads="1"/>
            </p:cNvSpPr>
            <p:nvPr/>
          </p:nvSpPr>
          <p:spPr bwMode="auto">
            <a:xfrm>
              <a:off x="99689" y="2128812"/>
              <a:ext cx="566181" cy="964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15000"/>
                </a:spcBef>
                <a:buFont typeface="Wingdings" pitchFamily="-96" charset="2"/>
                <a:buNone/>
              </a:pPr>
              <a:r>
                <a:rPr lang="en-US" sz="1400" dirty="0" err="1"/>
                <a:t>aIn</a:t>
              </a:r>
              <a:endParaRPr lang="en-US" sz="1400" dirty="0"/>
            </a:p>
            <a:p>
              <a:pPr algn="r">
                <a:spcBef>
                  <a:spcPct val="15000"/>
                </a:spcBef>
                <a:buFont typeface="Wingdings" pitchFamily="-96" charset="2"/>
                <a:buNone/>
              </a:pPr>
              <a:r>
                <a:rPr lang="en-US" sz="1400" dirty="0" err="1"/>
                <a:t>bIn</a:t>
              </a:r>
              <a:endParaRPr lang="en-US" sz="1400" dirty="0"/>
            </a:p>
            <a:p>
              <a:pPr algn="r">
                <a:spcBef>
                  <a:spcPct val="15000"/>
                </a:spcBef>
              </a:pPr>
              <a:r>
                <a:rPr lang="en-US" sz="1400" dirty="0"/>
                <a:t>en</a:t>
              </a:r>
            </a:p>
            <a:p>
              <a:pPr algn="r">
                <a:spcBef>
                  <a:spcPct val="15000"/>
                </a:spcBef>
                <a:buFont typeface="Wingdings" pitchFamily="-96" charset="2"/>
                <a:buNone/>
              </a:pPr>
              <a:r>
                <a:rPr lang="en-US" sz="1400" dirty="0" err="1"/>
                <a:t>rdy</a:t>
              </a:r>
              <a:endParaRPr lang="en-US" sz="1400" dirty="0"/>
            </a:p>
          </p:txBody>
        </p:sp>
        <p:grpSp>
          <p:nvGrpSpPr>
            <p:cNvPr id="7" name="Group 136"/>
            <p:cNvGrpSpPr/>
            <p:nvPr/>
          </p:nvGrpSpPr>
          <p:grpSpPr>
            <a:xfrm>
              <a:off x="650821" y="4470400"/>
              <a:ext cx="844604" cy="259576"/>
              <a:chOff x="650822" y="4470400"/>
              <a:chExt cx="1207594" cy="259576"/>
            </a:xfrm>
          </p:grpSpPr>
          <p:sp>
            <p:nvSpPr>
              <p:cNvPr id="129" name="Line 60"/>
              <p:cNvSpPr>
                <a:spLocks noChangeShapeType="1"/>
              </p:cNvSpPr>
              <p:nvPr/>
            </p:nvSpPr>
            <p:spPr bwMode="auto">
              <a:xfrm flipH="1">
                <a:off x="650822" y="4470400"/>
                <a:ext cx="1207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61"/>
              <p:cNvSpPr>
                <a:spLocks noChangeShapeType="1"/>
              </p:cNvSpPr>
              <p:nvPr/>
            </p:nvSpPr>
            <p:spPr bwMode="auto">
              <a:xfrm flipH="1">
                <a:off x="650822" y="4729976"/>
                <a:ext cx="1207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2" name="Text Box 62"/>
            <p:cNvSpPr txBox="1">
              <a:spLocks noChangeArrowheads="1"/>
            </p:cNvSpPr>
            <p:nvPr/>
          </p:nvSpPr>
          <p:spPr bwMode="auto">
            <a:xfrm>
              <a:off x="-30155" y="4302757"/>
              <a:ext cx="696024" cy="51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15000"/>
                </a:spcBef>
                <a:buFont typeface="Wingdings" pitchFamily="-96" charset="2"/>
                <a:buNone/>
              </a:pPr>
              <a:r>
                <a:rPr lang="en-US" sz="1400" dirty="0"/>
                <a:t>result</a:t>
              </a:r>
            </a:p>
            <a:p>
              <a:pPr algn="r">
                <a:spcBef>
                  <a:spcPct val="15000"/>
                </a:spcBef>
                <a:buFont typeface="Wingdings" pitchFamily="-96" charset="2"/>
                <a:buNone/>
              </a:pPr>
              <a:r>
                <a:rPr lang="en-US" sz="1400" dirty="0" err="1"/>
                <a:t>rdy</a:t>
              </a:r>
              <a:endParaRPr lang="en-US" sz="1400" dirty="0"/>
            </a:p>
          </p:txBody>
        </p:sp>
        <p:sp>
          <p:nvSpPr>
            <p:cNvPr id="112" name="Text Box 63"/>
            <p:cNvSpPr txBox="1">
              <a:spLocks noChangeArrowheads="1"/>
            </p:cNvSpPr>
            <p:nvPr/>
          </p:nvSpPr>
          <p:spPr bwMode="auto">
            <a:xfrm rot="16200000">
              <a:off x="652195" y="2546851"/>
              <a:ext cx="7825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Wingdings" pitchFamily="-96" charset="2"/>
                <a:buNone/>
              </a:pPr>
              <a:r>
                <a:rPr lang="en-US" dirty="0"/>
                <a:t>start</a:t>
              </a:r>
            </a:p>
          </p:txBody>
        </p:sp>
        <p:sp>
          <p:nvSpPr>
            <p:cNvPr id="113" name="Text Box 64"/>
            <p:cNvSpPr txBox="1">
              <a:spLocks noChangeArrowheads="1"/>
            </p:cNvSpPr>
            <p:nvPr/>
          </p:nvSpPr>
          <p:spPr bwMode="auto">
            <a:xfrm rot="16200000">
              <a:off x="569164" y="4434449"/>
              <a:ext cx="912429" cy="369332"/>
            </a:xfrm>
            <a:prstGeom prst="rect">
              <a:avLst/>
            </a:prstGeom>
            <a:solidFill>
              <a:srgbClr val="F6FD7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Wingdings" pitchFamily="-96" charset="2"/>
                <a:buNone/>
              </a:pPr>
              <a:r>
                <a:rPr lang="en-US" dirty="0"/>
                <a:t>result</a:t>
              </a:r>
            </a:p>
          </p:txBody>
        </p:sp>
      </p:grpSp>
      <p:sp>
        <p:nvSpPr>
          <p:cNvPr id="159" name="Freeform 158"/>
          <p:cNvSpPr/>
          <p:nvPr/>
        </p:nvSpPr>
        <p:spPr bwMode="auto">
          <a:xfrm>
            <a:off x="1457325" y="2324100"/>
            <a:ext cx="2571750" cy="0"/>
          </a:xfrm>
          <a:custGeom>
            <a:avLst/>
            <a:gdLst>
              <a:gd name="connsiteX0" fmla="*/ 0 w 2571750"/>
              <a:gd name="connsiteY0" fmla="*/ 0 h 0"/>
              <a:gd name="connsiteX1" fmla="*/ 2571750 w 25717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0">
                <a:moveTo>
                  <a:pt x="0" y="0"/>
                </a:moveTo>
                <a:lnTo>
                  <a:pt x="257175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1" name="Freeform 160"/>
          <p:cNvSpPr/>
          <p:nvPr/>
        </p:nvSpPr>
        <p:spPr bwMode="auto">
          <a:xfrm>
            <a:off x="1476375" y="1971675"/>
            <a:ext cx="4705350" cy="609600"/>
          </a:xfrm>
          <a:custGeom>
            <a:avLst/>
            <a:gdLst>
              <a:gd name="connsiteX0" fmla="*/ 0 w 4705350"/>
              <a:gd name="connsiteY0" fmla="*/ 609600 h 609600"/>
              <a:gd name="connsiteX1" fmla="*/ 342900 w 4705350"/>
              <a:gd name="connsiteY1" fmla="*/ 609600 h 609600"/>
              <a:gd name="connsiteX2" fmla="*/ 342900 w 4705350"/>
              <a:gd name="connsiteY2" fmla="*/ 0 h 609600"/>
              <a:gd name="connsiteX3" fmla="*/ 4705350 w 4705350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5350" h="609600">
                <a:moveTo>
                  <a:pt x="0" y="609600"/>
                </a:moveTo>
                <a:lnTo>
                  <a:pt x="342900" y="609600"/>
                </a:lnTo>
                <a:lnTo>
                  <a:pt x="342900" y="0"/>
                </a:lnTo>
                <a:lnTo>
                  <a:pt x="470535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5" name="Freeform 164"/>
          <p:cNvSpPr/>
          <p:nvPr/>
        </p:nvSpPr>
        <p:spPr bwMode="auto">
          <a:xfrm>
            <a:off x="1504950" y="4467225"/>
            <a:ext cx="5048250" cy="1047750"/>
          </a:xfrm>
          <a:custGeom>
            <a:avLst/>
            <a:gdLst>
              <a:gd name="connsiteX0" fmla="*/ 5048250 w 5048250"/>
              <a:gd name="connsiteY0" fmla="*/ 866775 h 1047750"/>
              <a:gd name="connsiteX1" fmla="*/ 5048250 w 5048250"/>
              <a:gd name="connsiteY1" fmla="*/ 1038225 h 1047750"/>
              <a:gd name="connsiteX2" fmla="*/ 95250 w 5048250"/>
              <a:gd name="connsiteY2" fmla="*/ 1047750 h 1047750"/>
              <a:gd name="connsiteX3" fmla="*/ 95250 w 5048250"/>
              <a:gd name="connsiteY3" fmla="*/ 0 h 1047750"/>
              <a:gd name="connsiteX4" fmla="*/ 0 w 5048250"/>
              <a:gd name="connsiteY4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0" h="1047750">
                <a:moveTo>
                  <a:pt x="5048250" y="866775"/>
                </a:moveTo>
                <a:lnTo>
                  <a:pt x="5048250" y="1038225"/>
                </a:lnTo>
                <a:lnTo>
                  <a:pt x="95250" y="1047750"/>
                </a:lnTo>
                <a:lnTo>
                  <a:pt x="95250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7" name="Freeform 166"/>
          <p:cNvSpPr/>
          <p:nvPr/>
        </p:nvSpPr>
        <p:spPr bwMode="auto">
          <a:xfrm>
            <a:off x="1495425" y="3076575"/>
            <a:ext cx="866775" cy="2228850"/>
          </a:xfrm>
          <a:custGeom>
            <a:avLst/>
            <a:gdLst>
              <a:gd name="connsiteX0" fmla="*/ 866775 w 866775"/>
              <a:gd name="connsiteY0" fmla="*/ 2228850 h 2228850"/>
              <a:gd name="connsiteX1" fmla="*/ 0 w 866775"/>
              <a:gd name="connsiteY1" fmla="*/ 2228850 h 2228850"/>
              <a:gd name="connsiteX2" fmla="*/ 0 w 866775"/>
              <a:gd name="connsiteY2" fmla="*/ 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2228850">
                <a:moveTo>
                  <a:pt x="866775" y="2228850"/>
                </a:moveTo>
                <a:lnTo>
                  <a:pt x="0" y="222885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447800" y="2647950"/>
            <a:ext cx="42191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s1</a:t>
            </a:r>
          </a:p>
        </p:txBody>
      </p:sp>
      <p:grpSp>
        <p:nvGrpSpPr>
          <p:cNvPr id="11" name="Group 192"/>
          <p:cNvGrpSpPr/>
          <p:nvPr/>
        </p:nvGrpSpPr>
        <p:grpSpPr>
          <a:xfrm>
            <a:off x="1362075" y="5669280"/>
            <a:ext cx="2088785" cy="426327"/>
            <a:chOff x="1362075" y="5669280"/>
            <a:chExt cx="2088785" cy="426327"/>
          </a:xfrm>
        </p:grpSpPr>
        <p:sp>
          <p:nvSpPr>
            <p:cNvPr id="173" name="TextBox 172"/>
            <p:cNvSpPr txBox="1"/>
            <p:nvPr/>
          </p:nvSpPr>
          <p:spPr>
            <a:xfrm>
              <a:off x="2133600" y="5781675"/>
              <a:ext cx="489236" cy="313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OR</a:t>
              </a:r>
            </a:p>
          </p:txBody>
        </p:sp>
        <p:cxnSp>
          <p:nvCxnSpPr>
            <p:cNvPr id="178" name="Straight Arrow Connector 177"/>
            <p:cNvCxnSpPr>
              <a:stCxn id="173" idx="3"/>
            </p:cNvCxnSpPr>
            <p:nvPr/>
          </p:nvCxnSpPr>
          <p:spPr bwMode="auto">
            <a:xfrm>
              <a:off x="2622836" y="5938641"/>
              <a:ext cx="463264" cy="4959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 bwMode="auto">
            <a:xfrm>
              <a:off x="1679861" y="5938641"/>
              <a:ext cx="463264" cy="4959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2" name="TextBox 181"/>
            <p:cNvSpPr txBox="1"/>
            <p:nvPr/>
          </p:nvSpPr>
          <p:spPr>
            <a:xfrm>
              <a:off x="1362075" y="5772150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s1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028950" y="5781675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s2</a:t>
              </a:r>
            </a:p>
          </p:txBody>
        </p:sp>
        <p:sp>
          <p:nvSpPr>
            <p:cNvPr id="184" name="Oval 183"/>
            <p:cNvSpPr/>
            <p:nvPr/>
          </p:nvSpPr>
          <p:spPr bwMode="auto">
            <a:xfrm flipV="1">
              <a:off x="2333624" y="5669280"/>
              <a:ext cx="104775" cy="121919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2" name="Group 157"/>
          <p:cNvGrpSpPr/>
          <p:nvPr/>
        </p:nvGrpSpPr>
        <p:grpSpPr>
          <a:xfrm>
            <a:off x="1733550" y="1849969"/>
            <a:ext cx="6242947" cy="3474506"/>
            <a:chOff x="1733550" y="1849969"/>
            <a:chExt cx="6242947" cy="3474506"/>
          </a:xfrm>
        </p:grpSpPr>
        <p:sp>
          <p:nvSpPr>
            <p:cNvPr id="8" name="TextBox 100"/>
            <p:cNvSpPr txBox="1">
              <a:spLocks noChangeArrowheads="1"/>
            </p:cNvSpPr>
            <p:nvPr/>
          </p:nvSpPr>
          <p:spPr bwMode="auto">
            <a:xfrm>
              <a:off x="6205538" y="1849969"/>
              <a:ext cx="48603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err="1"/>
                <a:t>bIn</a:t>
              </a:r>
              <a:endParaRPr lang="en-US" sz="140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569528" y="2146299"/>
              <a:ext cx="1204912" cy="3196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b</a:t>
              </a:r>
            </a:p>
          </p:txBody>
        </p:sp>
        <p:grpSp>
          <p:nvGrpSpPr>
            <p:cNvPr id="13" name="Group 31"/>
            <p:cNvGrpSpPr>
              <a:grpSpLocks/>
            </p:cNvGrpSpPr>
            <p:nvPr/>
          </p:nvGrpSpPr>
          <p:grpSpPr bwMode="auto">
            <a:xfrm>
              <a:off x="5581050" y="2158780"/>
              <a:ext cx="101142" cy="290356"/>
              <a:chOff x="7256879" y="1927436"/>
              <a:chExt cx="300908" cy="310332"/>
            </a:xfrm>
          </p:grpSpPr>
          <p:cxnSp>
            <p:nvCxnSpPr>
              <p:cNvPr id="16" name="Straight Connector 37"/>
              <p:cNvCxnSpPr>
                <a:cxnSpLocks noChangeShapeType="1"/>
              </p:cNvCxnSpPr>
              <p:nvPr/>
            </p:nvCxnSpPr>
            <p:spPr bwMode="auto">
              <a:xfrm>
                <a:off x="7256879" y="1927436"/>
                <a:ext cx="295273" cy="147284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7" name="Straight Connector 38"/>
              <p:cNvCxnSpPr>
                <a:cxnSpLocks noChangeShapeType="1"/>
              </p:cNvCxnSpPr>
              <p:nvPr/>
            </p:nvCxnSpPr>
            <p:spPr bwMode="auto">
              <a:xfrm flipV="1">
                <a:off x="7260467" y="2065489"/>
                <a:ext cx="297320" cy="172279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cxnSp>
          <p:nvCxnSpPr>
            <p:cNvPr id="86" name="Elbow Connector 198"/>
            <p:cNvCxnSpPr>
              <a:cxnSpLocks noChangeShapeType="1"/>
            </p:cNvCxnSpPr>
            <p:nvPr/>
          </p:nvCxnSpPr>
          <p:spPr bwMode="auto">
            <a:xfrm rot="5400000">
              <a:off x="6094571" y="2056187"/>
              <a:ext cx="172506" cy="137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grpSp>
          <p:nvGrpSpPr>
            <p:cNvPr id="15" name="Group 82"/>
            <p:cNvGrpSpPr/>
            <p:nvPr/>
          </p:nvGrpSpPr>
          <p:grpSpPr>
            <a:xfrm>
              <a:off x="3312995" y="4315882"/>
              <a:ext cx="1224080" cy="300570"/>
              <a:chOff x="2512895" y="4039657"/>
              <a:chExt cx="1224080" cy="300570"/>
            </a:xfrm>
          </p:grpSpPr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2512895" y="4039657"/>
                <a:ext cx="1224080" cy="30057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/>
                  <a:t>a</a:t>
                </a:r>
              </a:p>
            </p:txBody>
          </p:sp>
          <p:cxnSp>
            <p:nvCxnSpPr>
              <p:cNvPr id="108" name="Straight Connector 135"/>
              <p:cNvCxnSpPr>
                <a:cxnSpLocks noChangeShapeType="1"/>
              </p:cNvCxnSpPr>
              <p:nvPr/>
            </p:nvCxnSpPr>
            <p:spPr bwMode="auto">
              <a:xfrm>
                <a:off x="2534350" y="4040715"/>
                <a:ext cx="99379" cy="137803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09" name="Straight Connector 136"/>
              <p:cNvCxnSpPr>
                <a:cxnSpLocks noChangeShapeType="1"/>
              </p:cNvCxnSpPr>
              <p:nvPr/>
            </p:nvCxnSpPr>
            <p:spPr bwMode="auto">
              <a:xfrm flipV="1">
                <a:off x="2535550" y="4169883"/>
                <a:ext cx="100067" cy="16119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grpSp>
          <p:nvGrpSpPr>
            <p:cNvPr id="18" name="Group 79"/>
            <p:cNvGrpSpPr/>
            <p:nvPr/>
          </p:nvGrpSpPr>
          <p:grpSpPr>
            <a:xfrm>
              <a:off x="2139453" y="4317995"/>
              <a:ext cx="473976" cy="319620"/>
              <a:chOff x="1339353" y="4041770"/>
              <a:chExt cx="473976" cy="319620"/>
            </a:xfrm>
          </p:grpSpPr>
          <p:sp>
            <p:nvSpPr>
              <p:cNvPr id="166" name="Rectangle 165"/>
              <p:cNvSpPr>
                <a:spLocks noChangeArrowheads="1"/>
              </p:cNvSpPr>
              <p:nvPr/>
            </p:nvSpPr>
            <p:spPr bwMode="auto">
              <a:xfrm>
                <a:off x="1339353" y="4041770"/>
                <a:ext cx="473976" cy="3196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err="1"/>
                  <a:t>i</a:t>
                </a:r>
                <a:endParaRPr lang="en-US" sz="1400" dirty="0"/>
              </a:p>
            </p:txBody>
          </p:sp>
          <p:grpSp>
            <p:nvGrpSpPr>
              <p:cNvPr id="20" name="Group 31"/>
              <p:cNvGrpSpPr>
                <a:grpSpLocks/>
              </p:cNvGrpSpPr>
              <p:nvPr/>
            </p:nvGrpSpPr>
            <p:grpSpPr bwMode="auto">
              <a:xfrm>
                <a:off x="1350874" y="4054250"/>
                <a:ext cx="101142" cy="290356"/>
                <a:chOff x="7256879" y="1927436"/>
                <a:chExt cx="300908" cy="310332"/>
              </a:xfrm>
            </p:grpSpPr>
            <p:cxnSp>
              <p:nvCxnSpPr>
                <p:cNvPr id="168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7256879" y="1927436"/>
                  <a:ext cx="295273" cy="147284"/>
                </a:xfrm>
                <a:prstGeom prst="line">
                  <a:avLst/>
                </a:prstGeom>
                <a:no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9" name="Straight Connector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60467" y="2065489"/>
                  <a:ext cx="297320" cy="172279"/>
                </a:xfrm>
                <a:prstGeom prst="line">
                  <a:avLst/>
                </a:prstGeom>
                <a:no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6769997" y="4315880"/>
              <a:ext cx="1206500" cy="30057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prod</a:t>
              </a:r>
            </a:p>
          </p:txBody>
        </p:sp>
        <p:grpSp>
          <p:nvGrpSpPr>
            <p:cNvPr id="21" name="Group 31"/>
            <p:cNvGrpSpPr>
              <a:grpSpLocks/>
            </p:cNvGrpSpPr>
            <p:nvPr/>
          </p:nvGrpSpPr>
          <p:grpSpPr bwMode="auto">
            <a:xfrm>
              <a:off x="6773185" y="4314825"/>
              <a:ext cx="101267" cy="290358"/>
              <a:chOff x="1539276" y="3050891"/>
              <a:chExt cx="300885" cy="310334"/>
            </a:xfrm>
          </p:grpSpPr>
          <p:cxnSp>
            <p:nvCxnSpPr>
              <p:cNvPr id="26" name="Straight Connector 135"/>
              <p:cNvCxnSpPr>
                <a:cxnSpLocks noChangeShapeType="1"/>
              </p:cNvCxnSpPr>
              <p:nvPr/>
            </p:nvCxnSpPr>
            <p:spPr bwMode="auto">
              <a:xfrm>
                <a:off x="1539276" y="3050891"/>
                <a:ext cx="295275" cy="147284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7" name="Straight Connector 136"/>
              <p:cNvCxnSpPr>
                <a:cxnSpLocks noChangeShapeType="1"/>
              </p:cNvCxnSpPr>
              <p:nvPr/>
            </p:nvCxnSpPr>
            <p:spPr bwMode="auto">
              <a:xfrm flipV="1">
                <a:off x="1542841" y="3188945"/>
                <a:ext cx="297320" cy="17228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grpSp>
          <p:nvGrpSpPr>
            <p:cNvPr id="23" name="Group 100"/>
            <p:cNvGrpSpPr/>
            <p:nvPr/>
          </p:nvGrpSpPr>
          <p:grpSpPr>
            <a:xfrm>
              <a:off x="6146110" y="3520282"/>
              <a:ext cx="1733549" cy="1804193"/>
              <a:chOff x="5346010" y="3244057"/>
              <a:chExt cx="1733549" cy="1804193"/>
            </a:xfrm>
          </p:grpSpPr>
          <p:sp>
            <p:nvSpPr>
              <p:cNvPr id="10" name="TextBox 102"/>
              <p:cNvSpPr txBox="1">
                <a:spLocks noChangeArrowheads="1"/>
              </p:cNvSpPr>
              <p:nvPr/>
            </p:nvSpPr>
            <p:spPr bwMode="auto">
              <a:xfrm>
                <a:off x="5346010" y="4687220"/>
                <a:ext cx="1228221" cy="286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/>
                  <a:t>result (low)</a:t>
                </a:r>
              </a:p>
            </p:txBody>
          </p:sp>
          <p:grpSp>
            <p:nvGrpSpPr>
              <p:cNvPr id="25" name="Group 92"/>
              <p:cNvGrpSpPr/>
              <p:nvPr/>
            </p:nvGrpSpPr>
            <p:grpSpPr>
              <a:xfrm>
                <a:off x="6524625" y="3244057"/>
                <a:ext cx="554934" cy="1804193"/>
                <a:chOff x="6524625" y="3244057"/>
                <a:chExt cx="554934" cy="1804193"/>
              </a:xfrm>
            </p:grpSpPr>
            <p:cxnSp>
              <p:nvCxnSpPr>
                <p:cNvPr id="57" name="Straight Arrow Connector 254"/>
                <p:cNvCxnSpPr>
                  <a:cxnSpLocks noChangeShapeType="1"/>
                </p:cNvCxnSpPr>
                <p:nvPr/>
              </p:nvCxnSpPr>
              <p:spPr bwMode="auto">
                <a:xfrm flipH="1">
                  <a:off x="6581775" y="4349750"/>
                  <a:ext cx="897" cy="69850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69" name="Rectangle 13"/>
                <p:cNvSpPr>
                  <a:spLocks noChangeArrowheads="1"/>
                </p:cNvSpPr>
                <p:nvPr/>
              </p:nvSpPr>
              <p:spPr bwMode="auto">
                <a:xfrm rot="10800000">
                  <a:off x="6757297" y="3244057"/>
                  <a:ext cx="322262" cy="29051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400"/>
                    <a:t>&lt;&lt;</a:t>
                  </a:r>
                </a:p>
              </p:txBody>
            </p:sp>
            <p:cxnSp>
              <p:nvCxnSpPr>
                <p:cNvPr id="70" name="Shape 256"/>
                <p:cNvCxnSpPr>
                  <a:cxnSpLocks noChangeShapeType="1"/>
                  <a:stCxn id="24" idx="2"/>
                  <a:endCxn id="69" idx="2"/>
                </p:cNvCxnSpPr>
                <p:nvPr/>
              </p:nvCxnSpPr>
              <p:spPr bwMode="auto">
                <a:xfrm rot="5400000" flipH="1" flipV="1">
                  <a:off x="6192940" y="3624263"/>
                  <a:ext cx="1105693" cy="345281"/>
                </a:xfrm>
                <a:prstGeom prst="bentConnector5">
                  <a:avLst>
                    <a:gd name="adj1" fmla="val -20675"/>
                    <a:gd name="adj2" fmla="val 240920"/>
                    <a:gd name="adj3" fmla="val 120675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2" name="Elbow Connector 193"/>
                <p:cNvCxnSpPr>
                  <a:cxnSpLocks noChangeShapeType="1"/>
                  <a:stCxn id="69" idx="0"/>
                  <a:endCxn id="24" idx="0"/>
                </p:cNvCxnSpPr>
                <p:nvPr/>
              </p:nvCxnSpPr>
              <p:spPr bwMode="auto">
                <a:xfrm rot="5400000">
                  <a:off x="6488483" y="3619234"/>
                  <a:ext cx="514611" cy="345281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6524625" y="3848100"/>
                  <a:ext cx="521297" cy="203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sz="800" dirty="0"/>
                    <a:t>[30:0]</a:t>
                  </a:r>
                </a:p>
              </p:txBody>
            </p:sp>
          </p:grpSp>
        </p:grpSp>
        <p:grpSp>
          <p:nvGrpSpPr>
            <p:cNvPr id="28" name="Group 94"/>
            <p:cNvGrpSpPr/>
            <p:nvPr/>
          </p:nvGrpSpPr>
          <p:grpSpPr>
            <a:xfrm>
              <a:off x="3495675" y="2241550"/>
              <a:ext cx="938866" cy="2581208"/>
              <a:chOff x="2695575" y="1965325"/>
              <a:chExt cx="938866" cy="2581208"/>
            </a:xfrm>
          </p:grpSpPr>
          <p:grpSp>
            <p:nvGrpSpPr>
              <p:cNvPr id="30" name="Group 91"/>
              <p:cNvGrpSpPr/>
              <p:nvPr/>
            </p:nvGrpSpPr>
            <p:grpSpPr>
              <a:xfrm>
                <a:off x="2756013" y="1965325"/>
                <a:ext cx="878428" cy="2384428"/>
                <a:chOff x="2756013" y="1965325"/>
                <a:chExt cx="878428" cy="2384428"/>
              </a:xfrm>
            </p:grpSpPr>
            <p:sp>
              <p:nvSpPr>
                <p:cNvPr id="9" name="TextBox 101"/>
                <p:cNvSpPr txBox="1">
                  <a:spLocks noChangeArrowheads="1"/>
                </p:cNvSpPr>
                <p:nvPr/>
              </p:nvSpPr>
              <p:spPr bwMode="auto">
                <a:xfrm>
                  <a:off x="3153219" y="1965325"/>
                  <a:ext cx="481222" cy="286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400" dirty="0" err="1"/>
                    <a:t>aIn</a:t>
                  </a:r>
                  <a:endParaRPr lang="en-US" sz="1400" dirty="0"/>
                </a:p>
              </p:txBody>
            </p:sp>
            <p:sp>
              <p:nvSpPr>
                <p:cNvPr id="29" name="Rectangle 13"/>
                <p:cNvSpPr>
                  <a:spLocks noChangeArrowheads="1"/>
                </p:cNvSpPr>
                <p:nvPr/>
              </p:nvSpPr>
              <p:spPr bwMode="auto">
                <a:xfrm rot="10800000">
                  <a:off x="2756013" y="2973388"/>
                  <a:ext cx="322262" cy="29051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400" dirty="0"/>
                    <a:t>&lt;&lt;</a:t>
                  </a:r>
                </a:p>
              </p:txBody>
            </p:sp>
            <p:cxnSp>
              <p:nvCxnSpPr>
                <p:cNvPr id="34" name="Straight Arrow Connector 179"/>
                <p:cNvCxnSpPr>
                  <a:cxnSpLocks noChangeShapeType="1"/>
                  <a:stCxn id="159" idx="1"/>
                </p:cNvCxnSpPr>
                <p:nvPr/>
              </p:nvCxnSpPr>
              <p:spPr bwMode="auto">
                <a:xfrm flipH="1">
                  <a:off x="3219894" y="2047875"/>
                  <a:ext cx="9081" cy="160020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8" name="AutoShape 10"/>
                <p:cNvSpPr>
                  <a:spLocks noChangeArrowheads="1"/>
                </p:cNvSpPr>
                <p:nvPr/>
              </p:nvSpPr>
              <p:spPr bwMode="auto">
                <a:xfrm>
                  <a:off x="2909383" y="3652838"/>
                  <a:ext cx="428625" cy="144462"/>
                </a:xfrm>
                <a:prstGeom prst="flowChartManualOperation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</a:pPr>
                  <a:endParaRPr lang="en-US"/>
                </a:p>
              </p:txBody>
            </p:sp>
            <p:cxnSp>
              <p:nvCxnSpPr>
                <p:cNvPr id="42" name="Elbow Connector 18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790938" y="3405187"/>
                  <a:ext cx="368300" cy="117475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0" name="Straight Arrow Connector 230"/>
                <p:cNvCxnSpPr>
                  <a:cxnSpLocks noChangeShapeType="1"/>
                  <a:stCxn id="38" idx="2"/>
                  <a:endCxn id="19" idx="0"/>
                </p:cNvCxnSpPr>
                <p:nvPr/>
              </p:nvCxnSpPr>
              <p:spPr bwMode="auto">
                <a:xfrm>
                  <a:off x="3123696" y="3797300"/>
                  <a:ext cx="1239" cy="251882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8" name="Shape 256"/>
                <p:cNvCxnSpPr>
                  <a:cxnSpLocks noChangeShapeType="1"/>
                  <a:stCxn id="19" idx="2"/>
                  <a:endCxn id="29" idx="2"/>
                </p:cNvCxnSpPr>
                <p:nvPr/>
              </p:nvCxnSpPr>
              <p:spPr bwMode="auto">
                <a:xfrm rot="5400000" flipH="1">
                  <a:off x="2332858" y="3557675"/>
                  <a:ext cx="1376364" cy="207791"/>
                </a:xfrm>
                <a:prstGeom prst="bentConnector5">
                  <a:avLst>
                    <a:gd name="adj1" fmla="val -16609"/>
                    <a:gd name="adj2" fmla="val 404560"/>
                    <a:gd name="adj3" fmla="val 116609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100" name="TextBox 99"/>
              <p:cNvSpPr txBox="1"/>
              <p:nvPr/>
            </p:nvSpPr>
            <p:spPr>
              <a:xfrm>
                <a:off x="2695575" y="4343400"/>
                <a:ext cx="428322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800" dirty="0"/>
                  <a:t>31:0</a:t>
                </a:r>
              </a:p>
            </p:txBody>
          </p:sp>
        </p:grpSp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5055962" y="4317995"/>
              <a:ext cx="1206500" cy="30057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err="1"/>
                <a:t>tp</a:t>
              </a:r>
              <a:endParaRPr lang="en-US" sz="1400" dirty="0"/>
            </a:p>
          </p:txBody>
        </p:sp>
        <p:grpSp>
          <p:nvGrpSpPr>
            <p:cNvPr id="33" name="Group 31"/>
            <p:cNvGrpSpPr>
              <a:grpSpLocks/>
            </p:cNvGrpSpPr>
            <p:nvPr/>
          </p:nvGrpSpPr>
          <p:grpSpPr bwMode="auto">
            <a:xfrm>
              <a:off x="5059150" y="4316940"/>
              <a:ext cx="101267" cy="290358"/>
              <a:chOff x="1539276" y="3050891"/>
              <a:chExt cx="300885" cy="310334"/>
            </a:xfrm>
            <a:solidFill>
              <a:schemeClr val="bg1"/>
            </a:solidFill>
          </p:grpSpPr>
          <p:cxnSp>
            <p:nvCxnSpPr>
              <p:cNvPr id="65" name="Straight Connector 135"/>
              <p:cNvCxnSpPr>
                <a:cxnSpLocks noChangeShapeType="1"/>
              </p:cNvCxnSpPr>
              <p:nvPr/>
            </p:nvCxnSpPr>
            <p:spPr bwMode="auto">
              <a:xfrm>
                <a:off x="1539276" y="3050891"/>
                <a:ext cx="295275" cy="147284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66" name="Straight Connector 136"/>
              <p:cNvCxnSpPr>
                <a:cxnSpLocks noChangeShapeType="1"/>
              </p:cNvCxnSpPr>
              <p:nvPr/>
            </p:nvCxnSpPr>
            <p:spPr bwMode="auto">
              <a:xfrm flipV="1">
                <a:off x="1542841" y="3188945"/>
                <a:ext cx="297320" cy="172280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sp>
          <p:nvSpPr>
            <p:cNvPr id="130" name="TextBox 102"/>
            <p:cNvSpPr txBox="1">
              <a:spLocks noChangeArrowheads="1"/>
            </p:cNvSpPr>
            <p:nvPr/>
          </p:nvSpPr>
          <p:spPr bwMode="auto">
            <a:xfrm>
              <a:off x="4369799" y="4979589"/>
              <a:ext cx="1311578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result (high)</a:t>
              </a:r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 rot="5400000">
              <a:off x="5451542" y="3538604"/>
              <a:ext cx="382587" cy="61105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vert270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900" dirty="0">
                  <a:latin typeface="Verdana" pitchFamily="-96" charset="0"/>
                </a:rPr>
                <a:t>    add</a:t>
              </a:r>
            </a:p>
          </p:txBody>
        </p:sp>
        <p:sp>
          <p:nvSpPr>
            <p:cNvPr id="40" name="AutoShape 10"/>
            <p:cNvSpPr>
              <a:spLocks noChangeArrowheads="1"/>
            </p:cNvSpPr>
            <p:nvPr/>
          </p:nvSpPr>
          <p:spPr bwMode="auto">
            <a:xfrm>
              <a:off x="5187513" y="3338513"/>
              <a:ext cx="428625" cy="144462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sp>
          <p:nvSpPr>
            <p:cNvPr id="32" name="Oval 149"/>
            <p:cNvSpPr>
              <a:spLocks noChangeArrowheads="1"/>
            </p:cNvSpPr>
            <p:nvPr/>
          </p:nvSpPr>
          <p:spPr bwMode="auto">
            <a:xfrm flipH="1">
              <a:off x="5256213" y="2854887"/>
              <a:ext cx="304734" cy="31376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/>
                <a:t>0</a:t>
              </a:r>
            </a:p>
          </p:txBody>
        </p:sp>
        <p:cxnSp>
          <p:nvCxnSpPr>
            <p:cNvPr id="76" name="Straight Arrow Connector 214"/>
            <p:cNvCxnSpPr>
              <a:cxnSpLocks noChangeShapeType="1"/>
            </p:cNvCxnSpPr>
            <p:nvPr/>
          </p:nvCxnSpPr>
          <p:spPr bwMode="auto">
            <a:xfrm flipH="1">
              <a:off x="5415095" y="3486150"/>
              <a:ext cx="4630" cy="1658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Straight Arrow Connector 254"/>
            <p:cNvCxnSpPr>
              <a:cxnSpLocks noChangeShapeType="1"/>
            </p:cNvCxnSpPr>
            <p:nvPr/>
          </p:nvCxnSpPr>
          <p:spPr bwMode="auto">
            <a:xfrm>
              <a:off x="5678262" y="4618565"/>
              <a:ext cx="8163" cy="69638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85" name="TextBox 84"/>
            <p:cNvSpPr txBox="1"/>
            <p:nvPr/>
          </p:nvSpPr>
          <p:spPr>
            <a:xfrm>
              <a:off x="6619875" y="4143375"/>
              <a:ext cx="316112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800" dirty="0"/>
                <a:t>31</a:t>
              </a:r>
            </a:p>
          </p:txBody>
        </p:sp>
        <p:cxnSp>
          <p:nvCxnSpPr>
            <p:cNvPr id="96" name="Straight Arrow Connector 95"/>
            <p:cNvCxnSpPr/>
            <p:nvPr/>
          </p:nvCxnSpPr>
          <p:spPr bwMode="auto">
            <a:xfrm>
              <a:off x="5657850" y="4038600"/>
              <a:ext cx="1362" cy="26034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8" name="Freeform 97"/>
            <p:cNvSpPr/>
            <p:nvPr/>
          </p:nvSpPr>
          <p:spPr bwMode="auto">
            <a:xfrm>
              <a:off x="5743575" y="4048125"/>
              <a:ext cx="1162050" cy="276225"/>
            </a:xfrm>
            <a:custGeom>
              <a:avLst/>
              <a:gdLst>
                <a:gd name="connsiteX0" fmla="*/ 0 w 809625"/>
                <a:gd name="connsiteY0" fmla="*/ 0 h 276225"/>
                <a:gd name="connsiteX1" fmla="*/ 19050 w 809625"/>
                <a:gd name="connsiteY1" fmla="*/ 95250 h 276225"/>
                <a:gd name="connsiteX2" fmla="*/ 809625 w 809625"/>
                <a:gd name="connsiteY2" fmla="*/ 104775 h 276225"/>
                <a:gd name="connsiteX3" fmla="*/ 809625 w 809625"/>
                <a:gd name="connsiteY3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625" h="276225">
                  <a:moveTo>
                    <a:pt x="0" y="0"/>
                  </a:moveTo>
                  <a:lnTo>
                    <a:pt x="19050" y="95250"/>
                  </a:lnTo>
                  <a:lnTo>
                    <a:pt x="809625" y="104775"/>
                  </a:lnTo>
                  <a:lnTo>
                    <a:pt x="809625" y="27622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724525" y="4000500"/>
              <a:ext cx="250390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800" dirty="0"/>
                <a:t>0</a:t>
              </a:r>
            </a:p>
          </p:txBody>
        </p:sp>
        <p:cxnSp>
          <p:nvCxnSpPr>
            <p:cNvPr id="115" name="Straight Arrow Connector 114"/>
            <p:cNvCxnSpPr>
              <a:stCxn id="32" idx="4"/>
            </p:cNvCxnSpPr>
            <p:nvPr/>
          </p:nvCxnSpPr>
          <p:spPr bwMode="auto">
            <a:xfrm flipH="1">
              <a:off x="5391150" y="3168650"/>
              <a:ext cx="17430" cy="17462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1" name="Freeform 110"/>
            <p:cNvSpPr/>
            <p:nvPr/>
          </p:nvSpPr>
          <p:spPr bwMode="auto">
            <a:xfrm>
              <a:off x="4895850" y="3143250"/>
              <a:ext cx="771525" cy="1704975"/>
            </a:xfrm>
            <a:custGeom>
              <a:avLst/>
              <a:gdLst>
                <a:gd name="connsiteX0" fmla="*/ 771525 w 771525"/>
                <a:gd name="connsiteY0" fmla="*/ 1704975 h 1704975"/>
                <a:gd name="connsiteX1" fmla="*/ 0 w 771525"/>
                <a:gd name="connsiteY1" fmla="*/ 1704975 h 1704975"/>
                <a:gd name="connsiteX2" fmla="*/ 9525 w 771525"/>
                <a:gd name="connsiteY2" fmla="*/ 0 h 1704975"/>
                <a:gd name="connsiteX3" fmla="*/ 371475 w 771525"/>
                <a:gd name="connsiteY3" fmla="*/ 0 h 1704975"/>
                <a:gd name="connsiteX4" fmla="*/ 371475 w 771525"/>
                <a:gd name="connsiteY4" fmla="*/ 152400 h 1704975"/>
                <a:gd name="connsiteX0" fmla="*/ 771525 w 771525"/>
                <a:gd name="connsiteY0" fmla="*/ 1704975 h 1704975"/>
                <a:gd name="connsiteX1" fmla="*/ 0 w 771525"/>
                <a:gd name="connsiteY1" fmla="*/ 1704975 h 1704975"/>
                <a:gd name="connsiteX2" fmla="*/ 9525 w 771525"/>
                <a:gd name="connsiteY2" fmla="*/ 0 h 1704975"/>
                <a:gd name="connsiteX3" fmla="*/ 371475 w 771525"/>
                <a:gd name="connsiteY3" fmla="*/ 0 h 1704975"/>
                <a:gd name="connsiteX4" fmla="*/ 371475 w 771525"/>
                <a:gd name="connsiteY4" fmla="*/ 219075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525" h="1704975">
                  <a:moveTo>
                    <a:pt x="771525" y="1704975"/>
                  </a:moveTo>
                  <a:lnTo>
                    <a:pt x="0" y="1704975"/>
                  </a:lnTo>
                  <a:lnTo>
                    <a:pt x="9525" y="0"/>
                  </a:lnTo>
                  <a:lnTo>
                    <a:pt x="371475" y="0"/>
                  </a:lnTo>
                  <a:lnTo>
                    <a:pt x="371475" y="21907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1" name="Freeform 120"/>
            <p:cNvSpPr/>
            <p:nvPr/>
          </p:nvSpPr>
          <p:spPr bwMode="auto">
            <a:xfrm>
              <a:off x="4467225" y="2790826"/>
              <a:ext cx="1152525" cy="2038350"/>
            </a:xfrm>
            <a:custGeom>
              <a:avLst/>
              <a:gdLst>
                <a:gd name="connsiteX0" fmla="*/ 0 w 1343025"/>
                <a:gd name="connsiteY0" fmla="*/ 1924050 h 2124075"/>
                <a:gd name="connsiteX1" fmla="*/ 0 w 1343025"/>
                <a:gd name="connsiteY1" fmla="*/ 2124075 h 2124075"/>
                <a:gd name="connsiteX2" fmla="*/ 247650 w 1343025"/>
                <a:gd name="connsiteY2" fmla="*/ 2124075 h 2124075"/>
                <a:gd name="connsiteX3" fmla="*/ 238125 w 1343025"/>
                <a:gd name="connsiteY3" fmla="*/ 0 h 2124075"/>
                <a:gd name="connsiteX4" fmla="*/ 1343025 w 1343025"/>
                <a:gd name="connsiteY4" fmla="*/ 0 h 2124075"/>
                <a:gd name="connsiteX0" fmla="*/ 0 w 1152525"/>
                <a:gd name="connsiteY0" fmla="*/ 1924050 h 2124075"/>
                <a:gd name="connsiteX1" fmla="*/ 0 w 1152525"/>
                <a:gd name="connsiteY1" fmla="*/ 2124075 h 2124075"/>
                <a:gd name="connsiteX2" fmla="*/ 247650 w 1152525"/>
                <a:gd name="connsiteY2" fmla="*/ 2124075 h 2124075"/>
                <a:gd name="connsiteX3" fmla="*/ 238125 w 1152525"/>
                <a:gd name="connsiteY3" fmla="*/ 0 h 2124075"/>
                <a:gd name="connsiteX4" fmla="*/ 1152525 w 1152525"/>
                <a:gd name="connsiteY4" fmla="*/ 85725 h 2124075"/>
                <a:gd name="connsiteX0" fmla="*/ 0 w 1152525"/>
                <a:gd name="connsiteY0" fmla="*/ 1838325 h 2038350"/>
                <a:gd name="connsiteX1" fmla="*/ 0 w 1152525"/>
                <a:gd name="connsiteY1" fmla="*/ 2038350 h 2038350"/>
                <a:gd name="connsiteX2" fmla="*/ 247650 w 1152525"/>
                <a:gd name="connsiteY2" fmla="*/ 2038350 h 2038350"/>
                <a:gd name="connsiteX3" fmla="*/ 238125 w 1152525"/>
                <a:gd name="connsiteY3" fmla="*/ 0 h 2038350"/>
                <a:gd name="connsiteX4" fmla="*/ 1152525 w 1152525"/>
                <a:gd name="connsiteY4" fmla="*/ 0 h 203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525" h="2038350">
                  <a:moveTo>
                    <a:pt x="0" y="1838325"/>
                  </a:moveTo>
                  <a:lnTo>
                    <a:pt x="0" y="2038350"/>
                  </a:lnTo>
                  <a:lnTo>
                    <a:pt x="247650" y="2038350"/>
                  </a:lnTo>
                  <a:lnTo>
                    <a:pt x="238125" y="0"/>
                  </a:lnTo>
                  <a:lnTo>
                    <a:pt x="1152525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400550" y="4648200"/>
              <a:ext cx="258404" cy="216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900" dirty="0"/>
                <a:t>0</a:t>
              </a:r>
            </a:p>
          </p:txBody>
        </p:sp>
        <p:grpSp>
          <p:nvGrpSpPr>
            <p:cNvPr id="35" name="Group 102"/>
            <p:cNvGrpSpPr/>
            <p:nvPr/>
          </p:nvGrpSpPr>
          <p:grpSpPr>
            <a:xfrm>
              <a:off x="2547391" y="3933825"/>
              <a:ext cx="541519" cy="313932"/>
              <a:chOff x="1747291" y="3657600"/>
              <a:chExt cx="541519" cy="313932"/>
            </a:xfrm>
          </p:grpSpPr>
          <p:cxnSp>
            <p:nvCxnSpPr>
              <p:cNvPr id="138" name="Straight Arrow Connector 137"/>
              <p:cNvCxnSpPr/>
              <p:nvPr/>
            </p:nvCxnSpPr>
            <p:spPr bwMode="auto">
              <a:xfrm flipH="1" flipV="1">
                <a:off x="1747291" y="372427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2" name="TextBox 141"/>
              <p:cNvSpPr txBox="1"/>
              <p:nvPr/>
            </p:nvSpPr>
            <p:spPr>
              <a:xfrm>
                <a:off x="1866900" y="3657600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s1</a:t>
                </a:r>
              </a:p>
            </p:txBody>
          </p:sp>
        </p:grpSp>
        <p:grpSp>
          <p:nvGrpSpPr>
            <p:cNvPr id="36" name="Group 103"/>
            <p:cNvGrpSpPr/>
            <p:nvPr/>
          </p:nvGrpSpPr>
          <p:grpSpPr>
            <a:xfrm>
              <a:off x="4080916" y="3971925"/>
              <a:ext cx="531994" cy="313932"/>
              <a:chOff x="3280816" y="3695700"/>
              <a:chExt cx="531994" cy="313932"/>
            </a:xfrm>
          </p:grpSpPr>
          <p:cxnSp>
            <p:nvCxnSpPr>
              <p:cNvPr id="141" name="Straight Arrow Connector 140"/>
              <p:cNvCxnSpPr/>
              <p:nvPr/>
            </p:nvCxnSpPr>
            <p:spPr bwMode="auto">
              <a:xfrm flipH="1" flipV="1">
                <a:off x="3280816" y="3752850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3" name="TextBox 142"/>
              <p:cNvSpPr txBox="1"/>
              <p:nvPr/>
            </p:nvSpPr>
            <p:spPr>
              <a:xfrm>
                <a:off x="3390900" y="3695700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s1</a:t>
                </a:r>
              </a:p>
            </p:txBody>
          </p:sp>
        </p:grpSp>
        <p:grpSp>
          <p:nvGrpSpPr>
            <p:cNvPr id="37" name="Group 111"/>
            <p:cNvGrpSpPr/>
            <p:nvPr/>
          </p:nvGrpSpPr>
          <p:grpSpPr>
            <a:xfrm>
              <a:off x="5576341" y="3276600"/>
              <a:ext cx="712969" cy="313932"/>
              <a:chOff x="4776241" y="3000375"/>
              <a:chExt cx="712969" cy="313932"/>
            </a:xfrm>
          </p:grpSpPr>
          <p:cxnSp>
            <p:nvCxnSpPr>
              <p:cNvPr id="140" name="Straight Arrow Connector 139"/>
              <p:cNvCxnSpPr/>
              <p:nvPr/>
            </p:nvCxnSpPr>
            <p:spPr bwMode="auto">
              <a:xfrm flipH="1" flipV="1">
                <a:off x="4776241" y="315277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4" name="TextBox 143"/>
              <p:cNvSpPr txBox="1"/>
              <p:nvPr/>
            </p:nvSpPr>
            <p:spPr>
              <a:xfrm>
                <a:off x="5067300" y="3000375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s1</a:t>
                </a:r>
              </a:p>
            </p:txBody>
          </p:sp>
        </p:grpSp>
        <p:grpSp>
          <p:nvGrpSpPr>
            <p:cNvPr id="39" name="Group 104"/>
            <p:cNvGrpSpPr/>
            <p:nvPr/>
          </p:nvGrpSpPr>
          <p:grpSpPr>
            <a:xfrm>
              <a:off x="1733550" y="4419600"/>
              <a:ext cx="421910" cy="313932"/>
              <a:chOff x="933450" y="4143375"/>
              <a:chExt cx="421910" cy="313932"/>
            </a:xfrm>
          </p:grpSpPr>
          <p:cxnSp>
            <p:nvCxnSpPr>
              <p:cNvPr id="139" name="Straight Arrow Connector 138"/>
              <p:cNvCxnSpPr/>
              <p:nvPr/>
            </p:nvCxnSpPr>
            <p:spPr bwMode="auto">
              <a:xfrm flipV="1">
                <a:off x="1032916" y="420052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1" name="TextBox 150"/>
              <p:cNvSpPr txBox="1"/>
              <p:nvPr/>
            </p:nvSpPr>
            <p:spPr>
              <a:xfrm>
                <a:off x="933450" y="4143375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s2</a:t>
                </a:r>
              </a:p>
            </p:txBody>
          </p:sp>
        </p:grpSp>
        <p:grpSp>
          <p:nvGrpSpPr>
            <p:cNvPr id="41" name="Group 105"/>
            <p:cNvGrpSpPr/>
            <p:nvPr/>
          </p:nvGrpSpPr>
          <p:grpSpPr>
            <a:xfrm>
              <a:off x="2905125" y="4438650"/>
              <a:ext cx="421910" cy="313932"/>
              <a:chOff x="2105025" y="4162425"/>
              <a:chExt cx="421910" cy="313932"/>
            </a:xfrm>
          </p:grpSpPr>
          <p:cxnSp>
            <p:nvCxnSpPr>
              <p:cNvPr id="145" name="Straight Arrow Connector 144"/>
              <p:cNvCxnSpPr/>
              <p:nvPr/>
            </p:nvCxnSpPr>
            <p:spPr bwMode="auto">
              <a:xfrm flipV="1">
                <a:off x="2194966" y="4210050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2" name="TextBox 151"/>
              <p:cNvSpPr txBox="1"/>
              <p:nvPr/>
            </p:nvSpPr>
            <p:spPr>
              <a:xfrm>
                <a:off x="2105025" y="4162425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s2</a:t>
                </a:r>
              </a:p>
            </p:txBody>
          </p:sp>
        </p:grpSp>
        <p:grpSp>
          <p:nvGrpSpPr>
            <p:cNvPr id="43" name="Group 106"/>
            <p:cNvGrpSpPr/>
            <p:nvPr/>
          </p:nvGrpSpPr>
          <p:grpSpPr>
            <a:xfrm>
              <a:off x="4657725" y="4448175"/>
              <a:ext cx="421910" cy="313932"/>
              <a:chOff x="3857625" y="4171950"/>
              <a:chExt cx="421910" cy="313932"/>
            </a:xfrm>
          </p:grpSpPr>
          <p:cxnSp>
            <p:nvCxnSpPr>
              <p:cNvPr id="146" name="Straight Arrow Connector 145"/>
              <p:cNvCxnSpPr/>
              <p:nvPr/>
            </p:nvCxnSpPr>
            <p:spPr bwMode="auto">
              <a:xfrm flipV="1">
                <a:off x="3947566" y="420052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>
                <a:off x="3857625" y="4171950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s2</a:t>
                </a:r>
              </a:p>
            </p:txBody>
          </p:sp>
        </p:grpSp>
        <p:grpSp>
          <p:nvGrpSpPr>
            <p:cNvPr id="44" name="Group 109"/>
            <p:cNvGrpSpPr/>
            <p:nvPr/>
          </p:nvGrpSpPr>
          <p:grpSpPr>
            <a:xfrm>
              <a:off x="6410325" y="4457700"/>
              <a:ext cx="421910" cy="313932"/>
              <a:chOff x="5610225" y="4181475"/>
              <a:chExt cx="421910" cy="313932"/>
            </a:xfrm>
          </p:grpSpPr>
          <p:cxnSp>
            <p:nvCxnSpPr>
              <p:cNvPr id="148" name="Straight Arrow Connector 147"/>
              <p:cNvCxnSpPr/>
              <p:nvPr/>
            </p:nvCxnSpPr>
            <p:spPr bwMode="auto">
              <a:xfrm flipV="1">
                <a:off x="5652541" y="420052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4" name="TextBox 153"/>
              <p:cNvSpPr txBox="1"/>
              <p:nvPr/>
            </p:nvSpPr>
            <p:spPr>
              <a:xfrm>
                <a:off x="5610225" y="4181475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s2</a:t>
                </a:r>
              </a:p>
            </p:txBody>
          </p:sp>
        </p:grpSp>
        <p:grpSp>
          <p:nvGrpSpPr>
            <p:cNvPr id="45" name="Group 112"/>
            <p:cNvGrpSpPr/>
            <p:nvPr/>
          </p:nvGrpSpPr>
          <p:grpSpPr>
            <a:xfrm>
              <a:off x="4933950" y="2143125"/>
              <a:ext cx="647700" cy="313932"/>
              <a:chOff x="4133850" y="1866900"/>
              <a:chExt cx="647700" cy="313932"/>
            </a:xfrm>
          </p:grpSpPr>
          <p:cxnSp>
            <p:nvCxnSpPr>
              <p:cNvPr id="150" name="Straight Arrow Connector 149"/>
              <p:cNvCxnSpPr/>
              <p:nvPr/>
            </p:nvCxnSpPr>
            <p:spPr bwMode="auto">
              <a:xfrm flipV="1">
                <a:off x="4461916" y="202882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5" name="TextBox 154"/>
              <p:cNvSpPr txBox="1"/>
              <p:nvPr/>
            </p:nvSpPr>
            <p:spPr>
              <a:xfrm>
                <a:off x="4133850" y="1866900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s1</a:t>
                </a: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5238750" y="4038600"/>
              <a:ext cx="428322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800" dirty="0"/>
                <a:t>32:1</a:t>
              </a:r>
            </a:p>
          </p:txBody>
        </p:sp>
        <p:cxnSp>
          <p:nvCxnSpPr>
            <p:cNvPr id="164" name="Straight Connector 163"/>
            <p:cNvCxnSpPr/>
            <p:nvPr/>
          </p:nvCxnSpPr>
          <p:spPr bwMode="auto">
            <a:xfrm>
              <a:off x="5524500" y="5324475"/>
              <a:ext cx="200025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6" name="Group 119"/>
            <p:cNvGrpSpPr/>
            <p:nvPr/>
          </p:nvGrpSpPr>
          <p:grpSpPr>
            <a:xfrm>
              <a:off x="5065713" y="2397687"/>
              <a:ext cx="1477962" cy="1259913"/>
              <a:chOff x="5065713" y="2121462"/>
              <a:chExt cx="1477962" cy="1259913"/>
            </a:xfrm>
          </p:grpSpPr>
          <p:cxnSp>
            <p:nvCxnSpPr>
              <p:cNvPr id="135" name="Straight Arrow Connector 214"/>
              <p:cNvCxnSpPr>
                <a:cxnSpLocks noChangeShapeType="1"/>
              </p:cNvCxnSpPr>
              <p:nvPr/>
            </p:nvCxnSpPr>
            <p:spPr bwMode="auto">
              <a:xfrm flipH="1">
                <a:off x="6172201" y="2185988"/>
                <a:ext cx="4762" cy="22542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37" name="Freeform 136"/>
              <p:cNvSpPr/>
              <p:nvPr/>
            </p:nvSpPr>
            <p:spPr bwMode="auto">
              <a:xfrm>
                <a:off x="5848350" y="2590800"/>
                <a:ext cx="200025" cy="790575"/>
              </a:xfrm>
              <a:custGeom>
                <a:avLst/>
                <a:gdLst>
                  <a:gd name="connsiteX0" fmla="*/ 361950 w 361950"/>
                  <a:gd name="connsiteY0" fmla="*/ 0 h 685800"/>
                  <a:gd name="connsiteX1" fmla="*/ 361950 w 361950"/>
                  <a:gd name="connsiteY1" fmla="*/ 190500 h 685800"/>
                  <a:gd name="connsiteX2" fmla="*/ 0 w 361950"/>
                  <a:gd name="connsiteY2" fmla="*/ 190500 h 685800"/>
                  <a:gd name="connsiteX3" fmla="*/ 0 w 361950"/>
                  <a:gd name="connsiteY3" fmla="*/ 68580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685800">
                    <a:moveTo>
                      <a:pt x="361950" y="0"/>
                    </a:moveTo>
                    <a:lnTo>
                      <a:pt x="361950" y="190500"/>
                    </a:lnTo>
                    <a:lnTo>
                      <a:pt x="0" y="190500"/>
                    </a:lnTo>
                    <a:lnTo>
                      <a:pt x="0" y="685800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147" name="AutoShape 10"/>
              <p:cNvSpPr>
                <a:spLocks noChangeArrowheads="1"/>
              </p:cNvSpPr>
              <p:nvPr/>
            </p:nvSpPr>
            <p:spPr bwMode="auto">
              <a:xfrm>
                <a:off x="5511363" y="2405062"/>
                <a:ext cx="1032312" cy="166688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</a:pPr>
                <a:endParaRPr lang="en-US" dirty="0"/>
              </a:p>
            </p:txBody>
          </p:sp>
          <p:sp>
            <p:nvSpPr>
              <p:cNvPr id="149" name="Oval 149"/>
              <p:cNvSpPr>
                <a:spLocks noChangeArrowheads="1"/>
              </p:cNvSpPr>
              <p:nvPr/>
            </p:nvSpPr>
            <p:spPr bwMode="auto">
              <a:xfrm flipH="1">
                <a:off x="5065713" y="2121462"/>
                <a:ext cx="304734" cy="313763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dirty="0"/>
                  <a:t>0</a:t>
                </a:r>
              </a:p>
            </p:txBody>
          </p:sp>
          <p:sp>
            <p:nvSpPr>
              <p:cNvPr id="157" name="Freeform 156"/>
              <p:cNvSpPr/>
              <p:nvPr/>
            </p:nvSpPr>
            <p:spPr bwMode="auto">
              <a:xfrm>
                <a:off x="5381625" y="2276475"/>
                <a:ext cx="323850" cy="123825"/>
              </a:xfrm>
              <a:custGeom>
                <a:avLst/>
                <a:gdLst>
                  <a:gd name="connsiteX0" fmla="*/ 0 w 323850"/>
                  <a:gd name="connsiteY0" fmla="*/ 0 h 123825"/>
                  <a:gd name="connsiteX1" fmla="*/ 323850 w 323850"/>
                  <a:gd name="connsiteY1" fmla="*/ 0 h 123825"/>
                  <a:gd name="connsiteX2" fmla="*/ 323850 w 323850"/>
                  <a:gd name="connsiteY2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0" h="123825">
                    <a:moveTo>
                      <a:pt x="0" y="0"/>
                    </a:moveTo>
                    <a:lnTo>
                      <a:pt x="323850" y="0"/>
                    </a:lnTo>
                    <a:lnTo>
                      <a:pt x="323850" y="123825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  <p:sp>
        <p:nvSpPr>
          <p:cNvPr id="49" name="Slide Number Placeholder 4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M02-</a:t>
            </a:r>
            <a:fld id="{EC0A9AF3-268B-496B-8C8B-87FFEF969083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9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1" grpId="0" animBg="1"/>
      <p:bldP spid="165" grpId="0" animBg="1"/>
      <p:bldP spid="167" grpId="0" animBg="1"/>
      <p:bldP spid="17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983038" y="1539875"/>
            <a:ext cx="2503487" cy="2333625"/>
            <a:chOff x="2509" y="970"/>
            <a:chExt cx="1577" cy="1470"/>
          </a:xfrm>
        </p:grpSpPr>
        <p:sp>
          <p:nvSpPr>
            <p:cNvPr id="12323" name="Rectangle 3"/>
            <p:cNvSpPr>
              <a:spLocks noChangeArrowheads="1"/>
            </p:cNvSpPr>
            <p:nvPr/>
          </p:nvSpPr>
          <p:spPr bwMode="auto">
            <a:xfrm>
              <a:off x="3234" y="983"/>
              <a:ext cx="852" cy="14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4"/>
            <p:cNvSpPr>
              <a:spLocks noChangeArrowheads="1"/>
            </p:cNvSpPr>
            <p:nvPr/>
          </p:nvSpPr>
          <p:spPr bwMode="auto">
            <a:xfrm>
              <a:off x="3234" y="1073"/>
              <a:ext cx="200" cy="60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Line 5"/>
            <p:cNvSpPr>
              <a:spLocks noChangeShapeType="1"/>
            </p:cNvSpPr>
            <p:nvPr/>
          </p:nvSpPr>
          <p:spPr bwMode="auto">
            <a:xfrm flipH="1">
              <a:off x="2511" y="1607"/>
              <a:ext cx="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Text Box 6"/>
            <p:cNvSpPr txBox="1">
              <a:spLocks noChangeArrowheads="1"/>
            </p:cNvSpPr>
            <p:nvPr/>
          </p:nvSpPr>
          <p:spPr bwMode="auto">
            <a:xfrm>
              <a:off x="2559" y="1418"/>
              <a:ext cx="3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rdy</a:t>
              </a:r>
            </a:p>
          </p:txBody>
        </p:sp>
        <p:sp>
          <p:nvSpPr>
            <p:cNvPr id="12327" name="Line 7"/>
            <p:cNvSpPr>
              <a:spLocks noChangeShapeType="1"/>
            </p:cNvSpPr>
            <p:nvPr/>
          </p:nvSpPr>
          <p:spPr bwMode="auto">
            <a:xfrm rot="10800000" flipH="1">
              <a:off x="2518" y="1453"/>
              <a:ext cx="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Text Box 8"/>
            <p:cNvSpPr txBox="1">
              <a:spLocks noChangeArrowheads="1"/>
            </p:cNvSpPr>
            <p:nvPr/>
          </p:nvSpPr>
          <p:spPr bwMode="auto">
            <a:xfrm>
              <a:off x="2570" y="1272"/>
              <a:ext cx="2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dirty="0"/>
                <a:t>en</a:t>
              </a:r>
            </a:p>
          </p:txBody>
        </p:sp>
        <p:sp>
          <p:nvSpPr>
            <p:cNvPr id="12329" name="Line 9"/>
            <p:cNvSpPr>
              <a:spLocks noChangeShapeType="1"/>
            </p:cNvSpPr>
            <p:nvPr/>
          </p:nvSpPr>
          <p:spPr bwMode="auto">
            <a:xfrm rot="10800000" flipH="1">
              <a:off x="2509" y="1300"/>
              <a:ext cx="7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Line 10"/>
            <p:cNvSpPr>
              <a:spLocks noChangeShapeType="1"/>
            </p:cNvSpPr>
            <p:nvPr/>
          </p:nvSpPr>
          <p:spPr bwMode="auto">
            <a:xfrm>
              <a:off x="2860" y="1233"/>
              <a:ext cx="109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Text Box 11"/>
            <p:cNvSpPr txBox="1">
              <a:spLocks noChangeArrowheads="1"/>
            </p:cNvSpPr>
            <p:nvPr/>
          </p:nvSpPr>
          <p:spPr bwMode="auto">
            <a:xfrm>
              <a:off x="2573" y="1130"/>
              <a:ext cx="60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/>
                <a:t>Bit#(32)</a:t>
              </a:r>
            </a:p>
          </p:txBody>
        </p:sp>
        <p:sp>
          <p:nvSpPr>
            <p:cNvPr id="12332" name="Line 12"/>
            <p:cNvSpPr>
              <a:spLocks noChangeShapeType="1"/>
            </p:cNvSpPr>
            <p:nvPr/>
          </p:nvSpPr>
          <p:spPr bwMode="auto">
            <a:xfrm flipH="1">
              <a:off x="2518" y="2063"/>
              <a:ext cx="7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Line 13"/>
            <p:cNvSpPr>
              <a:spLocks noChangeShapeType="1"/>
            </p:cNvSpPr>
            <p:nvPr/>
          </p:nvSpPr>
          <p:spPr bwMode="auto">
            <a:xfrm>
              <a:off x="2868" y="1994"/>
              <a:ext cx="107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Text Box 14"/>
            <p:cNvSpPr txBox="1">
              <a:spLocks noChangeArrowheads="1"/>
            </p:cNvSpPr>
            <p:nvPr/>
          </p:nvSpPr>
          <p:spPr bwMode="auto">
            <a:xfrm>
              <a:off x="2574" y="1885"/>
              <a:ext cx="60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/>
                <a:t>Bit#(64)</a:t>
              </a:r>
            </a:p>
          </p:txBody>
        </p:sp>
        <p:sp>
          <p:nvSpPr>
            <p:cNvPr id="12335" name="Line 15"/>
            <p:cNvSpPr>
              <a:spLocks noChangeShapeType="1"/>
            </p:cNvSpPr>
            <p:nvPr/>
          </p:nvSpPr>
          <p:spPr bwMode="auto">
            <a:xfrm flipH="1">
              <a:off x="2521" y="2209"/>
              <a:ext cx="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Text Box 16"/>
            <p:cNvSpPr txBox="1">
              <a:spLocks noChangeArrowheads="1"/>
            </p:cNvSpPr>
            <p:nvPr/>
          </p:nvSpPr>
          <p:spPr bwMode="auto">
            <a:xfrm>
              <a:off x="2569" y="2044"/>
              <a:ext cx="3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rdy</a:t>
              </a:r>
            </a:p>
          </p:txBody>
        </p:sp>
        <p:sp>
          <p:nvSpPr>
            <p:cNvPr id="12337" name="Text Box 17"/>
            <p:cNvSpPr txBox="1">
              <a:spLocks noChangeArrowheads="1"/>
            </p:cNvSpPr>
            <p:nvPr/>
          </p:nvSpPr>
          <p:spPr bwMode="auto">
            <a:xfrm rot="-5400000">
              <a:off x="3093" y="1238"/>
              <a:ext cx="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start</a:t>
              </a: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203" y="1873"/>
              <a:ext cx="241" cy="526"/>
              <a:chOff x="2233" y="2561"/>
              <a:chExt cx="241" cy="526"/>
            </a:xfrm>
          </p:grpSpPr>
          <p:sp>
            <p:nvSpPr>
              <p:cNvPr id="12343" name="Rectangle 19"/>
              <p:cNvSpPr>
                <a:spLocks noChangeArrowheads="1"/>
              </p:cNvSpPr>
              <p:nvPr/>
            </p:nvSpPr>
            <p:spPr bwMode="auto">
              <a:xfrm>
                <a:off x="2267" y="2596"/>
                <a:ext cx="207" cy="44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4" name="Text Box 20"/>
              <p:cNvSpPr txBox="1">
                <a:spLocks noChangeArrowheads="1"/>
              </p:cNvSpPr>
              <p:nvPr/>
            </p:nvSpPr>
            <p:spPr bwMode="auto">
              <a:xfrm rot="-5400000">
                <a:off x="2086" y="2708"/>
                <a:ext cx="5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result</a:t>
                </a:r>
              </a:p>
            </p:txBody>
          </p:sp>
        </p:grpSp>
        <p:sp>
          <p:nvSpPr>
            <p:cNvPr id="12339" name="Text Box 21"/>
            <p:cNvSpPr txBox="1">
              <a:spLocks noChangeArrowheads="1"/>
            </p:cNvSpPr>
            <p:nvPr/>
          </p:nvSpPr>
          <p:spPr bwMode="auto">
            <a:xfrm rot="16200000">
              <a:off x="3424" y="1518"/>
              <a:ext cx="68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Multiply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module</a:t>
              </a:r>
            </a:p>
          </p:txBody>
        </p:sp>
        <p:sp>
          <p:nvSpPr>
            <p:cNvPr id="12340" name="Line 22"/>
            <p:cNvSpPr>
              <a:spLocks noChangeShapeType="1"/>
            </p:cNvSpPr>
            <p:nvPr/>
          </p:nvSpPr>
          <p:spPr bwMode="auto">
            <a:xfrm rot="10800000" flipH="1">
              <a:off x="2509" y="1132"/>
              <a:ext cx="7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Line 23"/>
            <p:cNvSpPr>
              <a:spLocks noChangeShapeType="1"/>
            </p:cNvSpPr>
            <p:nvPr/>
          </p:nvSpPr>
          <p:spPr bwMode="auto">
            <a:xfrm>
              <a:off x="2860" y="1065"/>
              <a:ext cx="109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Text Box 24"/>
            <p:cNvSpPr txBox="1">
              <a:spLocks noChangeArrowheads="1"/>
            </p:cNvSpPr>
            <p:nvPr/>
          </p:nvSpPr>
          <p:spPr bwMode="auto">
            <a:xfrm>
              <a:off x="2574" y="970"/>
              <a:ext cx="60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>
                  <a:cs typeface="Courier New" pitchFamily="49" charset="0"/>
                </a:rPr>
                <a:t>Bit#(32)</a:t>
              </a:r>
            </a:p>
          </p:txBody>
        </p:sp>
      </p:grpSp>
      <p:sp>
        <p:nvSpPr>
          <p:cNvPr id="1565724" name="Text Box 28"/>
          <p:cNvSpPr txBox="1">
            <a:spLocks noChangeArrowheads="1"/>
          </p:cNvSpPr>
          <p:nvPr/>
        </p:nvSpPr>
        <p:spPr bwMode="auto">
          <a:xfrm>
            <a:off x="942975" y="2597150"/>
            <a:ext cx="2036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implicit conditions</a:t>
            </a:r>
          </a:p>
        </p:txBody>
      </p:sp>
      <p:sp>
        <p:nvSpPr>
          <p:cNvPr id="1565725" name="Text Box 29"/>
          <p:cNvSpPr txBox="1">
            <a:spLocks noChangeArrowheads="1"/>
          </p:cNvSpPr>
          <p:nvPr/>
        </p:nvSpPr>
        <p:spPr bwMode="auto">
          <a:xfrm>
            <a:off x="1344613" y="3935413"/>
            <a:ext cx="7661275" cy="1381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Multiply;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start (Bit#(32) a, Bit#(32) b);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Bit#(64) result();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endinterface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Polymorphic Multiply Module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2841625" y="1336675"/>
            <a:ext cx="5599113" cy="3635375"/>
            <a:chOff x="1790" y="842"/>
            <a:chExt cx="3527" cy="2290"/>
          </a:xfrm>
        </p:grpSpPr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2934" y="842"/>
              <a:ext cx="328" cy="322"/>
              <a:chOff x="2928" y="824"/>
              <a:chExt cx="328" cy="322"/>
            </a:xfrm>
          </p:grpSpPr>
          <p:sp>
            <p:nvSpPr>
              <p:cNvPr id="12319" name="Line 33"/>
              <p:cNvSpPr>
                <a:spLocks noChangeShapeType="1"/>
              </p:cNvSpPr>
              <p:nvPr/>
            </p:nvSpPr>
            <p:spPr bwMode="auto">
              <a:xfrm flipH="1">
                <a:off x="2928" y="954"/>
                <a:ext cx="13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0" name="Text Box 34"/>
              <p:cNvSpPr txBox="1">
                <a:spLocks noChangeArrowheads="1"/>
              </p:cNvSpPr>
              <p:nvPr/>
            </p:nvSpPr>
            <p:spPr bwMode="auto">
              <a:xfrm>
                <a:off x="3038" y="824"/>
                <a:ext cx="21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</a:t>
                </a:r>
              </a:p>
            </p:txBody>
          </p:sp>
        </p:grpSp>
        <p:sp>
          <p:nvSpPr>
            <p:cNvPr id="12303" name="AutoShape 35"/>
            <p:cNvSpPr>
              <a:spLocks noChangeArrowheads="1"/>
            </p:cNvSpPr>
            <p:nvPr/>
          </p:nvSpPr>
          <p:spPr bwMode="auto">
            <a:xfrm>
              <a:off x="1790" y="2233"/>
              <a:ext cx="1438" cy="198"/>
            </a:xfrm>
            <a:prstGeom prst="wedgeRectCallout">
              <a:avLst>
                <a:gd name="adj1" fmla="val 8518"/>
                <a:gd name="adj2" fmla="val 111811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</a:rPr>
                <a:t>#(Numeric type n)</a:t>
              </a:r>
            </a:p>
          </p:txBody>
        </p: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2934" y="1010"/>
              <a:ext cx="328" cy="322"/>
              <a:chOff x="2928" y="824"/>
              <a:chExt cx="328" cy="322"/>
            </a:xfrm>
          </p:grpSpPr>
          <p:sp>
            <p:nvSpPr>
              <p:cNvPr id="12317" name="Line 37"/>
              <p:cNvSpPr>
                <a:spLocks noChangeShapeType="1"/>
              </p:cNvSpPr>
              <p:nvPr/>
            </p:nvSpPr>
            <p:spPr bwMode="auto">
              <a:xfrm flipH="1">
                <a:off x="2928" y="954"/>
                <a:ext cx="13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8" name="Text Box 38"/>
              <p:cNvSpPr txBox="1">
                <a:spLocks noChangeArrowheads="1"/>
              </p:cNvSpPr>
              <p:nvPr/>
            </p:nvSpPr>
            <p:spPr bwMode="auto">
              <a:xfrm>
                <a:off x="3038" y="824"/>
                <a:ext cx="21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</a:t>
                </a:r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2342" y="1706"/>
              <a:ext cx="989" cy="388"/>
              <a:chOff x="2336" y="758"/>
              <a:chExt cx="989" cy="388"/>
            </a:xfrm>
          </p:grpSpPr>
          <p:sp>
            <p:nvSpPr>
              <p:cNvPr id="12315" name="Line 40"/>
              <p:cNvSpPr>
                <a:spLocks noChangeShapeType="1"/>
              </p:cNvSpPr>
              <p:nvPr/>
            </p:nvSpPr>
            <p:spPr bwMode="auto">
              <a:xfrm flipH="1">
                <a:off x="2928" y="954"/>
                <a:ext cx="13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6" name="Text Box 41"/>
              <p:cNvSpPr txBox="1">
                <a:spLocks noChangeArrowheads="1"/>
              </p:cNvSpPr>
              <p:nvPr/>
            </p:nvSpPr>
            <p:spPr bwMode="auto">
              <a:xfrm>
                <a:off x="2336" y="758"/>
                <a:ext cx="9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Tadd(</a:t>
                </a:r>
                <a:r>
                  <a:rPr lang="en-US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n,n</a:t>
                </a:r>
                <a:r>
                  <a:rPr lang="en-US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</p:txBody>
          </p:sp>
        </p:grpSp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3825" y="2594"/>
              <a:ext cx="328" cy="322"/>
              <a:chOff x="2928" y="824"/>
              <a:chExt cx="328" cy="322"/>
            </a:xfrm>
          </p:grpSpPr>
          <p:sp>
            <p:nvSpPr>
              <p:cNvPr id="12313" name="Line 43"/>
              <p:cNvSpPr>
                <a:spLocks noChangeShapeType="1"/>
              </p:cNvSpPr>
              <p:nvPr/>
            </p:nvSpPr>
            <p:spPr bwMode="auto">
              <a:xfrm flipH="1">
                <a:off x="2928" y="954"/>
                <a:ext cx="13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4" name="Text Box 44"/>
              <p:cNvSpPr txBox="1">
                <a:spLocks noChangeArrowheads="1"/>
              </p:cNvSpPr>
              <p:nvPr/>
            </p:nvSpPr>
            <p:spPr bwMode="auto">
              <a:xfrm>
                <a:off x="3038" y="824"/>
                <a:ext cx="21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</a:t>
                </a:r>
              </a:p>
            </p:txBody>
          </p:sp>
        </p:grpSp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4989" y="2594"/>
              <a:ext cx="328" cy="322"/>
              <a:chOff x="2928" y="824"/>
              <a:chExt cx="328" cy="322"/>
            </a:xfrm>
          </p:grpSpPr>
          <p:sp>
            <p:nvSpPr>
              <p:cNvPr id="12311" name="Line 46"/>
              <p:cNvSpPr>
                <a:spLocks noChangeShapeType="1"/>
              </p:cNvSpPr>
              <p:nvPr/>
            </p:nvSpPr>
            <p:spPr bwMode="auto">
              <a:xfrm flipH="1">
                <a:off x="2928" y="954"/>
                <a:ext cx="13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2" name="Text Box 47"/>
              <p:cNvSpPr txBox="1">
                <a:spLocks noChangeArrowheads="1"/>
              </p:cNvSpPr>
              <p:nvPr/>
            </p:nvSpPr>
            <p:spPr bwMode="auto">
              <a:xfrm>
                <a:off x="3038" y="824"/>
                <a:ext cx="21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</a:t>
                </a:r>
              </a:p>
            </p:txBody>
          </p:sp>
        </p:grp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2487" y="2810"/>
              <a:ext cx="1196" cy="322"/>
              <a:chOff x="2928" y="824"/>
              <a:chExt cx="1196" cy="322"/>
            </a:xfrm>
          </p:grpSpPr>
          <p:sp>
            <p:nvSpPr>
              <p:cNvPr id="12309" name="Line 49"/>
              <p:cNvSpPr>
                <a:spLocks noChangeShapeType="1"/>
              </p:cNvSpPr>
              <p:nvPr/>
            </p:nvSpPr>
            <p:spPr bwMode="auto">
              <a:xfrm flipH="1">
                <a:off x="2928" y="954"/>
                <a:ext cx="13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0" name="Text Box 50"/>
              <p:cNvSpPr txBox="1">
                <a:spLocks noChangeArrowheads="1"/>
              </p:cNvSpPr>
              <p:nvPr/>
            </p:nvSpPr>
            <p:spPr bwMode="auto">
              <a:xfrm>
                <a:off x="3038" y="824"/>
                <a:ext cx="108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TAdd</a:t>
                </a:r>
                <a:r>
                  <a:rPr lang="en-US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#(</a:t>
                </a:r>
                <a:r>
                  <a:rPr lang="en-US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n,n</a:t>
                </a:r>
                <a:r>
                  <a:rPr lang="en-US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</p:txBody>
          </p:sp>
        </p:grpSp>
      </p:grpSp>
      <p:sp>
        <p:nvSpPr>
          <p:cNvPr id="1565747" name="Text Box 51"/>
          <p:cNvSpPr txBox="1">
            <a:spLocks noChangeArrowheads="1"/>
          </p:cNvSpPr>
          <p:nvPr/>
        </p:nvSpPr>
        <p:spPr bwMode="auto">
          <a:xfrm>
            <a:off x="6870700" y="1768475"/>
            <a:ext cx="1979613" cy="6247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could be</a:t>
            </a:r>
          </a:p>
          <a:p>
            <a:pPr>
              <a:buFont typeface="Wingdings" pitchFamily="-96" charset="2"/>
              <a:buNone/>
            </a:pPr>
            <a:r>
              <a:rPr lang="en-US" sz="1600" dirty="0">
                <a:latin typeface="Courier New" pitchFamily="49" charset="0"/>
              </a:rPr>
              <a:t>32, 13, …</a:t>
            </a:r>
          </a:p>
        </p:txBody>
      </p:sp>
      <p:sp>
        <p:nvSpPr>
          <p:cNvPr id="1565748" name="Rectangle 5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66775" y="5400675"/>
            <a:ext cx="7772400" cy="400050"/>
          </a:xfrm>
          <a:noFill/>
        </p:spPr>
        <p:txBody>
          <a:bodyPr/>
          <a:lstStyle/>
          <a:p>
            <a:pPr eaLnBrk="1" hangingPunct="1"/>
            <a:r>
              <a:rPr lang="en-US" sz="2000"/>
              <a:t>The module can easily be made polymorphic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9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6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5747" grpId="0" animBg="1"/>
      <p:bldP spid="1565748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n-bit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53" y="1438416"/>
            <a:ext cx="8568947" cy="5335138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mkMultiplyN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MultiplyN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#(n));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#(Bit#(n)) a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#(Bit#(n)) b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#(Bit#(n)) prod &lt;-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#(Bit#(n))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let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fromInteger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(n));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#(Bit#(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TLog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#(n),1)))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mulStep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(i != nv);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Bit#(n) m = (a[0]==0)? 0 : b;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    Bit#(Tadd#(n,1)) sum = addN(m,tp,0);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    prod &lt;= {sum[0], (prod &gt;&gt; 1)[(nv-2):0]};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    tp &lt;= truncateLSB(sum); a &lt;= a &gt;&gt; 1; i &lt;= i+1;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method Action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Bit#(n)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Bit#(n)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                              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a &lt;=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b &lt;=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i &lt;= 0;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&lt;= 0; prod &lt;= 0;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endmethod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Bit#(Tadd#(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n,n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tp,prod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endmethod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M02-</a:t>
            </a:r>
            <a:fld id="{EC0A9AF3-268B-496B-8C8B-87FFEF969083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374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725" name="Text Box 29"/>
          <p:cNvSpPr txBox="1">
            <a:spLocks noChangeArrowheads="1"/>
          </p:cNvSpPr>
          <p:nvPr/>
        </p:nvSpPr>
        <p:spPr bwMode="auto">
          <a:xfrm>
            <a:off x="907719" y="1686163"/>
            <a:ext cx="7720195" cy="13849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b="1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Multiply;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start (Bit#(32) a, Bit#(32) b);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Bit#(64) result();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b="1" dirty="0" err="1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endinterface</a:t>
            </a:r>
            <a:endParaRPr lang="en-US" b="1" dirty="0">
              <a:solidFill>
                <a:srgbClr val="56127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Multiply Module</a:t>
            </a:r>
          </a:p>
        </p:txBody>
      </p:sp>
      <p:sp>
        <p:nvSpPr>
          <p:cNvPr id="1565749" name="Rectangle 5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55514" y="3358994"/>
            <a:ext cx="7772400" cy="240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dirty="0"/>
              <a:t>The same interface can be implemented in many different ways:	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solidFill>
                  <a:srgbClr val="56127A"/>
                </a:solidFill>
                <a:latin typeface="Courier New" pitchFamily="49" charset="0"/>
              </a:rPr>
              <a:t>	module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56127A"/>
                </a:solidFill>
                <a:latin typeface="Courier New" pitchFamily="49" charset="0"/>
              </a:rPr>
              <a:t>mkMultiply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</a:rPr>
              <a:t> (Multiply)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solidFill>
                  <a:srgbClr val="56127A"/>
                </a:solidFill>
                <a:latin typeface="Courier New" pitchFamily="49" charset="0"/>
              </a:rPr>
              <a:t>	module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56127A"/>
                </a:solidFill>
                <a:latin typeface="Courier New" pitchFamily="49" charset="0"/>
              </a:rPr>
              <a:t>mkBlockMultiply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</a:rPr>
              <a:t> (Multiply)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>
                <a:solidFill>
                  <a:srgbClr val="56127A"/>
                </a:solidFill>
                <a:latin typeface="Courier New" pitchFamily="49" charset="0"/>
              </a:rPr>
              <a:t>	module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56127A"/>
                </a:solidFill>
                <a:latin typeface="Courier New" pitchFamily="49" charset="0"/>
              </a:rPr>
              <a:t>mkBoothMultiply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</a:rPr>
              <a:t> (Multiply)…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endParaRPr lang="en-US" dirty="0">
              <a:solidFill>
                <a:srgbClr val="56127A"/>
              </a:solidFill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endParaRPr lang="en-US" dirty="0">
              <a:solidFill>
                <a:srgbClr val="56127A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570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  <a:p>
            <a:r>
              <a:rPr lang="en-US" dirty="0"/>
              <a:t>Sequential circuits</a:t>
            </a:r>
          </a:p>
          <a:p>
            <a:pPr lvl="1"/>
            <a:r>
              <a:rPr lang="en-US" dirty="0"/>
              <a:t>Reduce duplication/area at the cost of speed, additional state, and control</a:t>
            </a:r>
          </a:p>
          <a:p>
            <a:r>
              <a:rPr lang="en-US" dirty="0"/>
              <a:t>How to implement sequential circuits in </a:t>
            </a:r>
            <a:r>
              <a:rPr lang="en-US" dirty="0" err="1"/>
              <a:t>Bluespec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754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 err="1"/>
              <a:t>Bluespec</a:t>
            </a:r>
            <a:r>
              <a:rPr lang="en-US" sz="2400" dirty="0"/>
              <a:t>: Combinational Circuits</a:t>
            </a:r>
          </a:p>
          <a:p>
            <a:r>
              <a:rPr lang="en-US" sz="2400" dirty="0" err="1"/>
              <a:t>Bluespec</a:t>
            </a:r>
            <a:r>
              <a:rPr lang="en-US" sz="2400" dirty="0"/>
              <a:t>: Sequential Circuits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Practices:</a:t>
            </a:r>
          </a:p>
          <a:p>
            <a:pPr lvl="1"/>
            <a:r>
              <a:rPr lang="en-US" sz="2000" dirty="0"/>
              <a:t>1: Right Shifter (Gate Primitives)</a:t>
            </a:r>
          </a:p>
          <a:p>
            <a:pPr lvl="1"/>
            <a:r>
              <a:rPr lang="en-US" sz="2000" dirty="0"/>
              <a:t>2: Right Shifter (Pipelined)</a:t>
            </a:r>
          </a:p>
          <a:p>
            <a:pPr lvl="1"/>
            <a:r>
              <a:rPr lang="en-US" sz="2000" dirty="0"/>
              <a:t>3: SMIPS Microprocessor (</a:t>
            </a:r>
            <a:r>
              <a:rPr lang="en-US" sz="2000" dirty="0" err="1"/>
              <a:t>Unpipelined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4: SMIPS Microprocessor (Pipelined)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454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1 (Lab1.docx)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To build up a right shifter from gate primitives</a:t>
            </a:r>
          </a:p>
          <a:p>
            <a:pPr lvl="1"/>
            <a:r>
              <a:rPr lang="en-US" altLang="zh-CN" dirty="0"/>
              <a:t>First, you will build a simple 1-bit multiplexer</a:t>
            </a:r>
          </a:p>
          <a:p>
            <a:pPr lvl="1"/>
            <a:r>
              <a:rPr lang="en-US" altLang="zh-CN" dirty="0"/>
              <a:t>Next, you will write a simple polymorphic multiplexer using for loops</a:t>
            </a:r>
          </a:p>
          <a:p>
            <a:pPr lvl="1"/>
            <a:r>
              <a:rPr lang="en-US" altLang="zh-CN" dirty="0"/>
              <a:t>Using the gate-level multiplexer function, you will then construct a combinational right-shifter</a:t>
            </a:r>
          </a:p>
          <a:p>
            <a:pPr lvl="1"/>
            <a:r>
              <a:rPr lang="en-US" altLang="zh-CN" dirty="0"/>
              <a:t>Finally, add a simple gate-level modification to the right shifter to support the arithmetic right shift operation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858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Files</a:t>
            </a:r>
          </a:p>
          <a:p>
            <a:pPr lvl="1"/>
            <a:r>
              <a:rPr lang="en-US" altLang="zh-CN" dirty="0" err="1"/>
              <a:t>RightShifter.bsv</a:t>
            </a:r>
            <a:r>
              <a:rPr lang="en-US" altLang="zh-CN" dirty="0"/>
              <a:t>(wait to be modified), RightShifterTypes.bsv, Gates.bsv, and </a:t>
            </a:r>
            <a:r>
              <a:rPr lang="en-US" altLang="zh-CN" dirty="0" err="1"/>
              <a:t>RightShifterTest.bsv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Test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RightShifterTest.bsv</a:t>
            </a:r>
            <a:r>
              <a:rPr lang="en-US" altLang="zh-CN" dirty="0"/>
              <a:t> to test your code</a:t>
            </a:r>
            <a:r>
              <a:rPr lang="zh-CN" altLang="en-US" dirty="0"/>
              <a:t>（</a:t>
            </a:r>
            <a:r>
              <a:rPr lang="en-US" altLang="zh-CN" dirty="0" err="1"/>
              <a:t>RightShifter.bsv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There are many ways to write tests.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570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2 (Lab2.docx)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lab is to implement a sequential circuit version of your shifter and a pipelined version of your shifter. 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File</a:t>
            </a:r>
          </a:p>
          <a:p>
            <a:pPr lvl="1"/>
            <a:r>
              <a:rPr lang="en-US" altLang="zh-CN" dirty="0" err="1"/>
              <a:t>RightShifter.bsv</a:t>
            </a:r>
            <a:r>
              <a:rPr lang="en-US" altLang="zh-CN" dirty="0"/>
              <a:t>(wait to be modified), </a:t>
            </a:r>
            <a:r>
              <a:rPr lang="en-US" altLang="zh-CN" dirty="0" err="1"/>
              <a:t>RightShifterTypes.bsv</a:t>
            </a:r>
            <a:r>
              <a:rPr lang="en-US" altLang="zh-CN" dirty="0"/>
              <a:t>, </a:t>
            </a:r>
            <a:r>
              <a:rPr lang="en-US" altLang="zh-CN" dirty="0" err="1"/>
              <a:t>Gates.bsv</a:t>
            </a:r>
            <a:r>
              <a:rPr lang="en-US" altLang="zh-CN" dirty="0"/>
              <a:t>, and </a:t>
            </a:r>
            <a:r>
              <a:rPr lang="en-US" altLang="zh-CN" dirty="0" err="1"/>
              <a:t>TestShifterPipe.bsv</a:t>
            </a:r>
            <a:endParaRPr lang="en-US" altLang="zh-CN" dirty="0"/>
          </a:p>
          <a:p>
            <a:r>
              <a:rPr lang="en-US" altLang="zh-CN" dirty="0"/>
              <a:t>Test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TestShifterPipe.bsv</a:t>
            </a:r>
            <a:r>
              <a:rPr lang="en-US" altLang="zh-CN" dirty="0"/>
              <a:t> to test your code</a:t>
            </a:r>
            <a:r>
              <a:rPr lang="zh-CN" altLang="en-US" dirty="0"/>
              <a:t>（</a:t>
            </a:r>
            <a:r>
              <a:rPr lang="en-US" altLang="zh-CN" dirty="0" err="1"/>
              <a:t>RightShifter.bsv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7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1. Copy the </a:t>
            </a:r>
            <a:r>
              <a:rPr lang="en-US" altLang="zh-CN" sz="2400" dirty="0" err="1"/>
              <a:t>lab_template</a:t>
            </a:r>
            <a:r>
              <a:rPr lang="en-US" altLang="zh-CN" sz="2400" dirty="0"/>
              <a:t> folder to your own dir. </a:t>
            </a:r>
          </a:p>
          <a:p>
            <a:pPr marL="0" indent="0">
              <a:buNone/>
            </a:pPr>
            <a:r>
              <a:rPr lang="en-US" altLang="zh-CN" sz="1800" dirty="0"/>
              <a:t>[SY1906310@cu07 ~]$ cp –r /home/</a:t>
            </a:r>
            <a:r>
              <a:rPr lang="en-US" altLang="zh-CN" sz="1800" dirty="0" err="1"/>
              <a:t>bluespec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lab_template</a:t>
            </a:r>
            <a:r>
              <a:rPr lang="en-US" altLang="zh-CN" sz="1800" dirty="0"/>
              <a:t>/ ./</a:t>
            </a:r>
          </a:p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en-US" altLang="zh-CN" sz="2400" dirty="0" err="1"/>
              <a:t>Untar</a:t>
            </a:r>
            <a:r>
              <a:rPr lang="en-US" altLang="zh-CN" sz="2400" dirty="0"/>
              <a:t> the Lab.tgz files (Lab1 as an example).</a:t>
            </a:r>
          </a:p>
          <a:p>
            <a:pPr marL="0" indent="0">
              <a:buNone/>
            </a:pPr>
            <a:r>
              <a:rPr lang="en-US" altLang="zh-CN" sz="1800" dirty="0"/>
              <a:t>[SY1906310@cu07 ~]$ cd </a:t>
            </a:r>
            <a:r>
              <a:rPr lang="en-US" altLang="zh-CN" sz="1800" dirty="0" err="1"/>
              <a:t>lab_template</a:t>
            </a:r>
            <a:r>
              <a:rPr lang="en-US" altLang="zh-CN" sz="1800" dirty="0"/>
              <a:t>/</a:t>
            </a:r>
          </a:p>
          <a:p>
            <a:pPr marL="0" indent="0">
              <a:buNone/>
            </a:pPr>
            <a:r>
              <a:rPr lang="en-US" altLang="zh-CN" sz="1800" dirty="0"/>
              <a:t>[SY1906310@cu07 </a:t>
            </a:r>
            <a:r>
              <a:rPr lang="en-US" altLang="zh-CN" sz="1800" dirty="0" err="1"/>
              <a:t>lab_template</a:t>
            </a:r>
            <a:r>
              <a:rPr lang="en-US" altLang="zh-CN" sz="1800" dirty="0"/>
              <a:t>]$ tar -</a:t>
            </a:r>
            <a:r>
              <a:rPr lang="en-US" altLang="zh-CN" sz="1800" dirty="0" err="1"/>
              <a:t>xvf</a:t>
            </a:r>
            <a:r>
              <a:rPr lang="en-US" altLang="zh-CN" sz="1800" dirty="0"/>
              <a:t> Lab1.tgz</a:t>
            </a:r>
          </a:p>
          <a:p>
            <a:pPr marL="0" indent="0">
              <a:buNone/>
            </a:pPr>
            <a:r>
              <a:rPr lang="en-US" altLang="zh-CN" sz="2400" dirty="0"/>
              <a:t>3. Enter the directory and run the spec file.</a:t>
            </a:r>
          </a:p>
          <a:p>
            <a:pPr marL="0" indent="0">
              <a:buNone/>
            </a:pPr>
            <a:r>
              <a:rPr lang="en-US" altLang="zh-CN" sz="1800" dirty="0"/>
              <a:t>[SY1906310@cu07 </a:t>
            </a:r>
            <a:r>
              <a:rPr lang="en-US" altLang="zh-CN" sz="1800" dirty="0" err="1"/>
              <a:t>lab_template</a:t>
            </a:r>
            <a:r>
              <a:rPr lang="en-US" altLang="zh-CN" sz="1800" dirty="0"/>
              <a:t>]$ cd Lab1/</a:t>
            </a:r>
          </a:p>
          <a:p>
            <a:pPr marL="0" indent="0">
              <a:buNone/>
            </a:pPr>
            <a:r>
              <a:rPr lang="en-US" altLang="zh-CN" sz="1800" dirty="0"/>
              <a:t>[SY1906310@cu07 Lab1]$ </a:t>
            </a:r>
            <a:r>
              <a:rPr lang="en-US" altLang="zh-CN" sz="1800" dirty="0" err="1"/>
              <a:t>bluespec</a:t>
            </a:r>
            <a:r>
              <a:rPr lang="en-US" altLang="zh-CN" sz="1800" dirty="0"/>
              <a:t> Lab1.bspec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534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Practice 3 (Lab3.docx part1)	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Working with a two stage, </a:t>
            </a:r>
            <a:r>
              <a:rPr lang="en-US" altLang="zh-CN" dirty="0" err="1"/>
              <a:t>unpipelined</a:t>
            </a:r>
            <a:r>
              <a:rPr lang="en-US" altLang="zh-CN" dirty="0"/>
              <a:t> sequential circuit version of a SMIPS microprocessor</a:t>
            </a:r>
          </a:p>
          <a:p>
            <a:r>
              <a:rPr lang="en-US" altLang="zh-CN" dirty="0"/>
              <a:t>completing the code and adding a third stage (still </a:t>
            </a:r>
            <a:r>
              <a:rPr lang="en-US" altLang="zh-CN" dirty="0" err="1"/>
              <a:t>unpipelined</a:t>
            </a:r>
            <a:r>
              <a:rPr lang="en-US" altLang="zh-CN" dirty="0"/>
              <a:t>) to the code.</a:t>
            </a:r>
          </a:p>
          <a:p>
            <a:r>
              <a:rPr lang="en-US" altLang="zh-CN" dirty="0"/>
              <a:t>Resolving </a:t>
            </a:r>
            <a:r>
              <a:rPr lang="en-US" altLang="zh-CN" dirty="0" err="1"/>
              <a:t>mispredicted</a:t>
            </a:r>
            <a:r>
              <a:rPr lang="en-US" altLang="zh-CN" dirty="0"/>
              <a:t> branches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SMIPS is a simplified MIPS ISA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170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Modify a two stages </a:t>
            </a:r>
            <a:r>
              <a:rPr lang="en-US" altLang="zh-CN" dirty="0" err="1"/>
              <a:t>unpipelined</a:t>
            </a:r>
            <a:r>
              <a:rPr lang="en-US" altLang="zh-CN" dirty="0"/>
              <a:t> sequential circuit version to a third stages </a:t>
            </a:r>
            <a:r>
              <a:rPr lang="en-US" altLang="zh-CN" dirty="0" err="1"/>
              <a:t>unpipelined</a:t>
            </a:r>
            <a:r>
              <a:rPr lang="en-US" altLang="zh-CN" dirty="0"/>
              <a:t> version</a:t>
            </a:r>
          </a:p>
          <a:p>
            <a:pPr lvl="1"/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0887" y="4953000"/>
            <a:ext cx="4419600" cy="838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313" y="4953000"/>
            <a:ext cx="3476625" cy="8001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>
            <a:off x="4010762" y="5260349"/>
            <a:ext cx="510862" cy="22350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170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Practice 4 (Lab3.docx part2)	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 two stage pipelined version of the SMIPS processor</a:t>
            </a:r>
          </a:p>
          <a:p>
            <a:r>
              <a:rPr lang="en-US" altLang="zh-CN" dirty="0"/>
              <a:t>You need to modify the code to send the branch resolution to fetch stage, irrespective of whether it's </a:t>
            </a:r>
            <a:r>
              <a:rPr lang="en-US" altLang="zh-CN" dirty="0" err="1"/>
              <a:t>mispredicted</a:t>
            </a:r>
            <a:r>
              <a:rPr lang="en-US" altLang="zh-CN" dirty="0"/>
              <a:t> or not</a:t>
            </a:r>
          </a:p>
          <a:p>
            <a:r>
              <a:rPr lang="en-US" altLang="zh-CN" dirty="0"/>
              <a:t>On a branch </a:t>
            </a:r>
            <a:r>
              <a:rPr lang="en-US" altLang="zh-CN" dirty="0" err="1"/>
              <a:t>mispredict</a:t>
            </a:r>
            <a:r>
              <a:rPr lang="en-US" altLang="zh-CN" dirty="0"/>
              <a:t>, change the epoch, to throw away wrong path instructions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873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Files</a:t>
            </a:r>
          </a:p>
          <a:p>
            <a:pPr lvl="1"/>
            <a:r>
              <a:rPr lang="en-US" altLang="zh-CN" dirty="0"/>
              <a:t>Part1:/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Unpipelined</a:t>
            </a:r>
            <a:r>
              <a:rPr lang="en-US" altLang="zh-CN" dirty="0"/>
              <a:t>/2cyc_Harvard.bsv</a:t>
            </a:r>
          </a:p>
          <a:p>
            <a:pPr lvl="1"/>
            <a:r>
              <a:rPr lang="en-US" altLang="zh-CN" dirty="0"/>
              <a:t>Part2:/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ControlHazardOnly</a:t>
            </a:r>
            <a:r>
              <a:rPr lang="en-US" altLang="zh-CN" dirty="0"/>
              <a:t>/</a:t>
            </a:r>
            <a:r>
              <a:rPr lang="en-US" altLang="zh-CN" dirty="0" err="1"/>
              <a:t>pcMsg_epoch.bsv</a:t>
            </a:r>
            <a:endParaRPr lang="en-US" altLang="zh-CN" dirty="0"/>
          </a:p>
          <a:p>
            <a:r>
              <a:rPr lang="en-US" altLang="zh-CN" dirty="0"/>
              <a:t>Test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ControlHazardOnly</a:t>
            </a:r>
            <a:r>
              <a:rPr lang="en-US" altLang="zh-CN" dirty="0"/>
              <a:t>/</a:t>
            </a:r>
            <a:r>
              <a:rPr lang="en-US" altLang="zh-CN" dirty="0" err="1"/>
              <a:t>test.bsv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948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The MIPS ISA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06188" y="1481918"/>
            <a:ext cx="8251210" cy="42091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Verdana" pitchFamily="34" charset="0"/>
              </a:rPr>
              <a:t>Processor State</a:t>
            </a:r>
            <a:endParaRPr lang="en-US" sz="1400" dirty="0">
              <a:solidFill>
                <a:schemeClr val="tx2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Verdana" pitchFamily="34" charset="0"/>
              </a:rPr>
              <a:t>32 32-bit GPRs, R0 always contains a 0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Verdana" pitchFamily="34" charset="0"/>
              </a:rPr>
              <a:t>PC, the program counter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Verdana" pitchFamily="34" charset="0"/>
              </a:rPr>
              <a:t>some other special registers</a:t>
            </a:r>
            <a:endParaRPr lang="en-US" sz="1400" dirty="0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Verdana" pitchFamily="34" charset="0"/>
              </a:rPr>
              <a:t>Data types</a:t>
            </a:r>
            <a:endParaRPr lang="en-US" sz="1400" dirty="0">
              <a:solidFill>
                <a:schemeClr val="tx2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Verdana" pitchFamily="34" charset="0"/>
              </a:rPr>
              <a:t>8-bit byte, 16-bit half word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Verdana" pitchFamily="34" charset="0"/>
              </a:rPr>
              <a:t>32-bit word for integers</a:t>
            </a:r>
            <a:endParaRPr lang="en-US" sz="1400" dirty="0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Verdana" pitchFamily="34" charset="0"/>
              </a:rPr>
              <a:t>Load/Store style instruction set</a:t>
            </a:r>
            <a:endParaRPr lang="en-US" sz="1400" dirty="0">
              <a:solidFill>
                <a:schemeClr val="tx2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Verdana" pitchFamily="34" charset="0"/>
              </a:rPr>
              <a:t>data addressing modes- immediate &amp; indexed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Verdana" pitchFamily="34" charset="0"/>
              </a:rPr>
              <a:t>branch addressing modes- PC relative &amp; register indirect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Verdana" pitchFamily="34" charset="0"/>
              </a:rPr>
              <a:t>All instructions are 32 bits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Verdana" pitchFamily="34" charset="0"/>
              </a:rPr>
              <a:t>Byte addressable memory- big </a:t>
            </a:r>
            <a:r>
              <a:rPr lang="en-US" sz="2000" dirty="0" err="1">
                <a:latin typeface="Verdana" pitchFamily="34" charset="0"/>
              </a:rPr>
              <a:t>endian</a:t>
            </a:r>
            <a:r>
              <a:rPr lang="en-US" sz="2000" dirty="0">
                <a:latin typeface="Verdana" pitchFamily="34" charset="0"/>
              </a:rPr>
              <a:t> mode</a:t>
            </a:r>
          </a:p>
          <a:p>
            <a:pPr lvl="1">
              <a:lnSpc>
                <a:spcPct val="90000"/>
              </a:lnSpc>
            </a:pPr>
            <a:endParaRPr lang="en-US" sz="2000" dirty="0">
              <a:solidFill>
                <a:srgbClr val="56127A"/>
              </a:solidFill>
              <a:latin typeface="Verdana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659609" y="1683016"/>
            <a:ext cx="1993900" cy="163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044685" y="2057666"/>
            <a:ext cx="1133324" cy="312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r0 - r31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659609" y="3410216"/>
            <a:ext cx="1993900" cy="241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77159" y="3403866"/>
            <a:ext cx="461665" cy="312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6613572" y="1273441"/>
            <a:ext cx="159511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/>
              <a:t>Registers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92072" y="5800300"/>
            <a:ext cx="753356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Floating point, memory management and other systems instructions are not includes in the SMIPS subset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37913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92" y="3842983"/>
            <a:ext cx="7772400" cy="2284862"/>
          </a:xfrm>
        </p:spPr>
        <p:txBody>
          <a:bodyPr/>
          <a:lstStyle/>
          <a:p>
            <a:r>
              <a:rPr lang="en-US" sz="2400" dirty="0"/>
              <a:t>Only three formats but the fields are used differently by different types of instructions</a:t>
            </a:r>
          </a:p>
        </p:txBody>
      </p:sp>
      <p:grpSp>
        <p:nvGrpSpPr>
          <p:cNvPr id="4" name="Group 30"/>
          <p:cNvGrpSpPr/>
          <p:nvPr/>
        </p:nvGrpSpPr>
        <p:grpSpPr>
          <a:xfrm>
            <a:off x="801119" y="2266400"/>
            <a:ext cx="5851475" cy="612219"/>
            <a:chOff x="801119" y="2266400"/>
            <a:chExt cx="5851475" cy="612219"/>
          </a:xfrm>
        </p:grpSpPr>
        <p:grpSp>
          <p:nvGrpSpPr>
            <p:cNvPr id="5" name="Group 79"/>
            <p:cNvGrpSpPr>
              <a:grpSpLocks/>
            </p:cNvGrpSpPr>
            <p:nvPr/>
          </p:nvGrpSpPr>
          <p:grpSpPr bwMode="auto">
            <a:xfrm>
              <a:off x="820169" y="2532393"/>
              <a:ext cx="4813300" cy="317500"/>
              <a:chOff x="674" y="3989"/>
              <a:chExt cx="3032" cy="200"/>
            </a:xfrm>
          </p:grpSpPr>
          <p:sp>
            <p:nvSpPr>
              <p:cNvPr id="22" name="Rectangle 80"/>
              <p:cNvSpPr>
                <a:spLocks noChangeArrowheads="1"/>
              </p:cNvSpPr>
              <p:nvPr/>
            </p:nvSpPr>
            <p:spPr bwMode="auto">
              <a:xfrm>
                <a:off x="674" y="3989"/>
                <a:ext cx="1520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3" name="Rectangle 81"/>
              <p:cNvSpPr>
                <a:spLocks noChangeArrowheads="1"/>
              </p:cNvSpPr>
              <p:nvPr/>
            </p:nvSpPr>
            <p:spPr bwMode="auto">
              <a:xfrm>
                <a:off x="2186" y="3989"/>
                <a:ext cx="1520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4" name="Line 82"/>
              <p:cNvSpPr>
                <a:spLocks noChangeShapeType="1"/>
              </p:cNvSpPr>
              <p:nvPr/>
            </p:nvSpPr>
            <p:spPr bwMode="auto">
              <a:xfrm>
                <a:off x="1746" y="3997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5" name="Line 83"/>
              <p:cNvSpPr>
                <a:spLocks noChangeShapeType="1"/>
              </p:cNvSpPr>
              <p:nvPr/>
            </p:nvSpPr>
            <p:spPr bwMode="auto">
              <a:xfrm>
                <a:off x="1242" y="3997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9" name="Rectangle 84"/>
            <p:cNvSpPr>
              <a:spLocks noChangeArrowheads="1"/>
            </p:cNvSpPr>
            <p:nvPr/>
          </p:nvSpPr>
          <p:spPr bwMode="auto">
            <a:xfrm>
              <a:off x="801119" y="2266400"/>
              <a:ext cx="5851475" cy="6122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solidFill>
                    <a:srgbClr val="56127A"/>
                  </a:solidFill>
                  <a:latin typeface="Verdana" pitchFamily="34" charset="0"/>
                </a:rPr>
                <a:t>      </a:t>
              </a:r>
              <a:r>
                <a:rPr lang="en-US" sz="1600" dirty="0">
                  <a:latin typeface="Verdana" pitchFamily="34" charset="0"/>
                </a:rPr>
                <a:t>6	   5	 5                   16</a:t>
              </a:r>
            </a:p>
            <a:p>
              <a:pPr eaLnBrk="0" hangingPunct="0">
                <a:buNone/>
              </a:pP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opcode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	   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rs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	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rt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	  immediate	     I-type</a:t>
              </a:r>
            </a:p>
          </p:txBody>
        </p:sp>
      </p:grpSp>
      <p:sp>
        <p:nvSpPr>
          <p:cNvPr id="12" name="Rectangle 87"/>
          <p:cNvSpPr>
            <a:spLocks noChangeArrowheads="1"/>
          </p:cNvSpPr>
          <p:nvPr/>
        </p:nvSpPr>
        <p:spPr bwMode="auto">
          <a:xfrm>
            <a:off x="5790631" y="2044767"/>
            <a:ext cx="27051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6" name="Group 31"/>
          <p:cNvGrpSpPr/>
          <p:nvPr/>
        </p:nvGrpSpPr>
        <p:grpSpPr>
          <a:xfrm>
            <a:off x="820169" y="1527287"/>
            <a:ext cx="5845175" cy="639762"/>
            <a:chOff x="820169" y="1663767"/>
            <a:chExt cx="5845175" cy="639762"/>
          </a:xfrm>
        </p:grpSpPr>
        <p:sp>
          <p:nvSpPr>
            <p:cNvPr id="14" name="Rectangle 89"/>
            <p:cNvSpPr>
              <a:spLocks noChangeArrowheads="1"/>
            </p:cNvSpPr>
            <p:nvPr/>
          </p:nvSpPr>
          <p:spPr bwMode="auto">
            <a:xfrm>
              <a:off x="820169" y="1663767"/>
              <a:ext cx="5845175" cy="6397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     </a:t>
              </a:r>
              <a:r>
                <a:rPr lang="en-US" sz="1800" b="0" dirty="0">
                  <a:latin typeface="Verdana" pitchFamily="34" charset="0"/>
                </a:rPr>
                <a:t>6	   5	 5       5       5          6</a:t>
              </a:r>
            </a:p>
            <a:p>
              <a:pPr eaLnBrk="0" hangingPunct="0">
                <a:buNone/>
              </a:pPr>
              <a:r>
                <a:rPr lang="en-US" sz="1700" dirty="0" err="1">
                  <a:solidFill>
                    <a:srgbClr val="56127A"/>
                  </a:solidFill>
                  <a:latin typeface="Verdana" pitchFamily="34" charset="0"/>
                </a:rPr>
                <a:t>opcode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	   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rs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	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rt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       rd     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shamt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   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func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     R-type</a:t>
              </a:r>
            </a:p>
          </p:txBody>
        </p:sp>
        <p:sp>
          <p:nvSpPr>
            <p:cNvPr id="15" name="Rectangle 90"/>
            <p:cNvSpPr>
              <a:spLocks noChangeArrowheads="1"/>
            </p:cNvSpPr>
            <p:nvPr/>
          </p:nvSpPr>
          <p:spPr bwMode="auto">
            <a:xfrm>
              <a:off x="834456" y="1965392"/>
              <a:ext cx="2413000" cy="3175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6" name="Rectangle 91"/>
            <p:cNvSpPr>
              <a:spLocks noChangeArrowheads="1"/>
            </p:cNvSpPr>
            <p:nvPr/>
          </p:nvSpPr>
          <p:spPr bwMode="auto">
            <a:xfrm>
              <a:off x="3234756" y="1965392"/>
              <a:ext cx="2413000" cy="3175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7" name="Line 92"/>
            <p:cNvSpPr>
              <a:spLocks noChangeShapeType="1"/>
            </p:cNvSpPr>
            <p:nvPr/>
          </p:nvSpPr>
          <p:spPr bwMode="auto">
            <a:xfrm>
              <a:off x="2536256" y="1978092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" name="Line 93"/>
            <p:cNvSpPr>
              <a:spLocks noChangeShapeType="1"/>
            </p:cNvSpPr>
            <p:nvPr/>
          </p:nvSpPr>
          <p:spPr bwMode="auto">
            <a:xfrm>
              <a:off x="1736156" y="1978092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" name="Line 94"/>
            <p:cNvSpPr>
              <a:spLocks noChangeShapeType="1"/>
            </p:cNvSpPr>
            <p:nvPr/>
          </p:nvSpPr>
          <p:spPr bwMode="auto">
            <a:xfrm>
              <a:off x="4009456" y="1978092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" name="Line 95"/>
            <p:cNvSpPr>
              <a:spLocks noChangeShapeType="1"/>
            </p:cNvSpPr>
            <p:nvPr/>
          </p:nvSpPr>
          <p:spPr bwMode="auto">
            <a:xfrm>
              <a:off x="4707956" y="1965392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5803331" y="1943167"/>
            <a:ext cx="21209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801474" y="2862908"/>
            <a:ext cx="5942013" cy="639763"/>
            <a:chOff x="846" y="2753"/>
            <a:chExt cx="3743" cy="403"/>
          </a:xfrm>
        </p:grpSpPr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847" y="2753"/>
              <a:ext cx="3742" cy="4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800" b="0" dirty="0">
                  <a:latin typeface="Verdana" pitchFamily="34" charset="0"/>
                </a:rPr>
                <a:t>    6                        26</a:t>
              </a:r>
            </a:p>
            <a:p>
              <a:pPr eaLnBrk="0" hangingPunct="0">
                <a:buNone/>
              </a:pP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opcode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                 target			     J</a:t>
              </a:r>
              <a:r>
                <a:rPr lang="en-US" sz="1700" dirty="0">
                  <a:solidFill>
                    <a:srgbClr val="56127A"/>
                  </a:solidFill>
                  <a:latin typeface="Verdana" pitchFamily="34" charset="0"/>
                </a:rPr>
                <a:t>-type</a:t>
              </a:r>
              <a:endParaRPr lang="en-US" sz="1700" b="0" dirty="0">
                <a:solidFill>
                  <a:srgbClr val="56127A"/>
                </a:solidFill>
                <a:latin typeface="Verdana" pitchFamily="34" charset="0"/>
              </a:endParaRPr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856" y="2943"/>
              <a:ext cx="3040" cy="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1424" y="2951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846" y="2827"/>
              <a:ext cx="2543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33" name="Date Placeholder 32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902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formats </a:t>
            </a:r>
            <a:r>
              <a:rPr lang="en-US" sz="2800" i="1" dirty="0"/>
              <a:t>cont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4" y="1550159"/>
            <a:ext cx="7772400" cy="2462284"/>
          </a:xfrm>
        </p:spPr>
        <p:txBody>
          <a:bodyPr/>
          <a:lstStyle/>
          <a:p>
            <a:r>
              <a:rPr lang="en-US" sz="2400" dirty="0"/>
              <a:t>Computational Instructions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Load/Store Instructions</a:t>
            </a:r>
          </a:p>
        </p:txBody>
      </p: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773824" y="2004970"/>
            <a:ext cx="7716837" cy="1179512"/>
            <a:chOff x="625" y="3481"/>
            <a:chExt cx="4861" cy="743"/>
          </a:xfrm>
        </p:grpSpPr>
        <p:grpSp>
          <p:nvGrpSpPr>
            <p:cNvPr id="5" name="Group 79"/>
            <p:cNvGrpSpPr>
              <a:grpSpLocks/>
            </p:cNvGrpSpPr>
            <p:nvPr/>
          </p:nvGrpSpPr>
          <p:grpSpPr bwMode="auto">
            <a:xfrm>
              <a:off x="637" y="3925"/>
              <a:ext cx="3032" cy="200"/>
              <a:chOff x="674" y="3989"/>
              <a:chExt cx="3032" cy="200"/>
            </a:xfrm>
          </p:grpSpPr>
          <p:sp>
            <p:nvSpPr>
              <p:cNvPr id="22" name="Rectangle 80"/>
              <p:cNvSpPr>
                <a:spLocks noChangeArrowheads="1"/>
              </p:cNvSpPr>
              <p:nvPr/>
            </p:nvSpPr>
            <p:spPr bwMode="auto">
              <a:xfrm>
                <a:off x="674" y="3989"/>
                <a:ext cx="1520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3" name="Rectangle 81"/>
              <p:cNvSpPr>
                <a:spLocks noChangeArrowheads="1"/>
              </p:cNvSpPr>
              <p:nvPr/>
            </p:nvSpPr>
            <p:spPr bwMode="auto">
              <a:xfrm>
                <a:off x="2186" y="3989"/>
                <a:ext cx="1520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4" name="Line 82"/>
              <p:cNvSpPr>
                <a:spLocks noChangeShapeType="1"/>
              </p:cNvSpPr>
              <p:nvPr/>
            </p:nvSpPr>
            <p:spPr bwMode="auto">
              <a:xfrm>
                <a:off x="1746" y="3997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5" name="Line 83"/>
              <p:cNvSpPr>
                <a:spLocks noChangeShapeType="1"/>
              </p:cNvSpPr>
              <p:nvPr/>
            </p:nvSpPr>
            <p:spPr bwMode="auto">
              <a:xfrm>
                <a:off x="1242" y="3997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9" name="Rectangle 84"/>
            <p:cNvSpPr>
              <a:spLocks noChangeArrowheads="1"/>
            </p:cNvSpPr>
            <p:nvPr/>
          </p:nvSpPr>
          <p:spPr bwMode="auto">
            <a:xfrm>
              <a:off x="625" y="3895"/>
              <a:ext cx="4861" cy="20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opcode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	   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rs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	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rt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	  immediate	     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rt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 </a:t>
              </a:r>
              <a:r>
                <a:rPr lang="en-US" sz="1700" b="0" dirty="0">
                  <a:solidFill>
                    <a:srgbClr val="56127A"/>
                  </a:solidFill>
                  <a:latin typeface="Symbol" pitchFamily="18" charset="2"/>
                </a:rPr>
                <a:t>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 (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rs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) op immediate</a:t>
              </a:r>
            </a:p>
          </p:txBody>
        </p:sp>
        <p:sp>
          <p:nvSpPr>
            <p:cNvPr id="10" name="Rectangle 85"/>
            <p:cNvSpPr>
              <a:spLocks noChangeArrowheads="1"/>
            </p:cNvSpPr>
            <p:nvPr/>
          </p:nvSpPr>
          <p:spPr bwMode="auto">
            <a:xfrm>
              <a:off x="3736" y="3993"/>
              <a:ext cx="170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6" name="Group 86"/>
            <p:cNvGrpSpPr>
              <a:grpSpLocks/>
            </p:cNvGrpSpPr>
            <p:nvPr/>
          </p:nvGrpSpPr>
          <p:grpSpPr bwMode="auto">
            <a:xfrm>
              <a:off x="637" y="3481"/>
              <a:ext cx="4835" cy="471"/>
              <a:chOff x="621" y="3721"/>
              <a:chExt cx="4835" cy="471"/>
            </a:xfrm>
          </p:grpSpPr>
          <p:sp>
            <p:nvSpPr>
              <p:cNvPr id="12" name="Rectangle 87"/>
              <p:cNvSpPr>
                <a:spLocks noChangeArrowheads="1"/>
              </p:cNvSpPr>
              <p:nvPr/>
            </p:nvSpPr>
            <p:spPr bwMode="auto">
              <a:xfrm>
                <a:off x="3752" y="3961"/>
                <a:ext cx="170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grpSp>
            <p:nvGrpSpPr>
              <p:cNvPr id="7" name="Group 88"/>
              <p:cNvGrpSpPr>
                <a:grpSpLocks/>
              </p:cNvGrpSpPr>
              <p:nvPr/>
            </p:nvGrpSpPr>
            <p:grpSpPr bwMode="auto">
              <a:xfrm>
                <a:off x="621" y="3721"/>
                <a:ext cx="4529" cy="407"/>
                <a:chOff x="621" y="3721"/>
                <a:chExt cx="4529" cy="407"/>
              </a:xfrm>
            </p:grpSpPr>
            <p:sp>
              <p:nvSpPr>
                <p:cNvPr id="14" name="Rectangle 89"/>
                <p:cNvSpPr>
                  <a:spLocks noChangeArrowheads="1"/>
                </p:cNvSpPr>
                <p:nvPr/>
              </p:nvSpPr>
              <p:spPr bwMode="auto">
                <a:xfrm>
                  <a:off x="621" y="3721"/>
                  <a:ext cx="4529" cy="40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>
                    <a:buNone/>
                  </a:pPr>
                  <a:r>
                    <a:rPr lang="en-US" sz="1800" b="0" dirty="0">
                      <a:solidFill>
                        <a:srgbClr val="56127A"/>
                      </a:solidFill>
                      <a:latin typeface="Verdana" pitchFamily="34" charset="0"/>
                    </a:rPr>
                    <a:t>     </a:t>
                  </a:r>
                  <a:r>
                    <a:rPr lang="en-US" sz="1800" b="0" dirty="0">
                      <a:latin typeface="Verdana" pitchFamily="34" charset="0"/>
                    </a:rPr>
                    <a:t>6	   5	 5       5       5          6</a:t>
                  </a:r>
                </a:p>
                <a:p>
                  <a:pPr eaLnBrk="0" hangingPunct="0">
                    <a:buNone/>
                  </a:pPr>
                  <a:r>
                    <a:rPr lang="en-US" sz="1700" b="0" dirty="0">
                      <a:solidFill>
                        <a:srgbClr val="56127A"/>
                      </a:solidFill>
                      <a:latin typeface="Verdana" pitchFamily="34" charset="0"/>
                    </a:rPr>
                    <a:t>     0	   </a:t>
                  </a:r>
                  <a:r>
                    <a:rPr lang="en-US" sz="1700" b="0" dirty="0" err="1">
                      <a:solidFill>
                        <a:srgbClr val="56127A"/>
                      </a:solidFill>
                      <a:latin typeface="Verdana" pitchFamily="34" charset="0"/>
                    </a:rPr>
                    <a:t>rs</a:t>
                  </a:r>
                  <a:r>
                    <a:rPr lang="en-US" sz="1700" b="0" dirty="0">
                      <a:solidFill>
                        <a:srgbClr val="56127A"/>
                      </a:solidFill>
                      <a:latin typeface="Verdana" pitchFamily="34" charset="0"/>
                    </a:rPr>
                    <a:t>	</a:t>
                  </a:r>
                  <a:r>
                    <a:rPr lang="en-US" sz="1700" b="0" dirty="0" err="1">
                      <a:solidFill>
                        <a:srgbClr val="56127A"/>
                      </a:solidFill>
                      <a:latin typeface="Verdana" pitchFamily="34" charset="0"/>
                    </a:rPr>
                    <a:t>rt</a:t>
                  </a:r>
                  <a:r>
                    <a:rPr lang="en-US" sz="1700" b="0" dirty="0">
                      <a:solidFill>
                        <a:srgbClr val="56127A"/>
                      </a:solidFill>
                      <a:latin typeface="Verdana" pitchFamily="34" charset="0"/>
                    </a:rPr>
                    <a:t>       rd       0       </a:t>
                  </a:r>
                  <a:r>
                    <a:rPr lang="en-US" sz="1700" b="0" dirty="0" err="1">
                      <a:solidFill>
                        <a:srgbClr val="56127A"/>
                      </a:solidFill>
                      <a:latin typeface="Verdana" pitchFamily="34" charset="0"/>
                    </a:rPr>
                    <a:t>func</a:t>
                  </a:r>
                  <a:r>
                    <a:rPr lang="en-US" sz="1700" b="0" dirty="0">
                      <a:solidFill>
                        <a:srgbClr val="56127A"/>
                      </a:solidFill>
                      <a:latin typeface="Verdana" pitchFamily="34" charset="0"/>
                    </a:rPr>
                    <a:t>       rd </a:t>
                  </a:r>
                  <a:r>
                    <a:rPr lang="en-US" sz="1700" b="0" dirty="0">
                      <a:solidFill>
                        <a:srgbClr val="56127A"/>
                      </a:solidFill>
                      <a:latin typeface="Symbol" pitchFamily="18" charset="2"/>
                    </a:rPr>
                    <a:t></a:t>
                  </a:r>
                  <a:r>
                    <a:rPr lang="en-US" sz="1700" b="0" dirty="0">
                      <a:solidFill>
                        <a:srgbClr val="56127A"/>
                      </a:solidFill>
                      <a:latin typeface="Verdana" pitchFamily="34" charset="0"/>
                    </a:rPr>
                    <a:t> (</a:t>
                  </a:r>
                  <a:r>
                    <a:rPr lang="en-US" sz="1700" b="0" dirty="0" err="1">
                      <a:solidFill>
                        <a:srgbClr val="56127A"/>
                      </a:solidFill>
                      <a:latin typeface="Verdana" pitchFamily="34" charset="0"/>
                    </a:rPr>
                    <a:t>rs</a:t>
                  </a:r>
                  <a:r>
                    <a:rPr lang="en-US" sz="1700" b="0" dirty="0">
                      <a:solidFill>
                        <a:srgbClr val="56127A"/>
                      </a:solidFill>
                      <a:latin typeface="Verdana" pitchFamily="34" charset="0"/>
                    </a:rPr>
                    <a:t>) </a:t>
                  </a:r>
                  <a:r>
                    <a:rPr lang="en-US" sz="1700" b="0" dirty="0" err="1">
                      <a:solidFill>
                        <a:srgbClr val="56127A"/>
                      </a:solidFill>
                      <a:latin typeface="Verdana" pitchFamily="34" charset="0"/>
                    </a:rPr>
                    <a:t>func</a:t>
                  </a:r>
                  <a:r>
                    <a:rPr lang="en-US" sz="1700" b="0" dirty="0">
                      <a:solidFill>
                        <a:srgbClr val="56127A"/>
                      </a:solidFill>
                      <a:latin typeface="Verdana" pitchFamily="34" charset="0"/>
                    </a:rPr>
                    <a:t> (</a:t>
                  </a:r>
                  <a:r>
                    <a:rPr lang="en-US" sz="1700" b="0" dirty="0" err="1">
                      <a:solidFill>
                        <a:srgbClr val="56127A"/>
                      </a:solidFill>
                      <a:latin typeface="Verdana" pitchFamily="34" charset="0"/>
                    </a:rPr>
                    <a:t>rt</a:t>
                  </a:r>
                  <a:r>
                    <a:rPr lang="en-US" sz="1700" b="0" dirty="0">
                      <a:solidFill>
                        <a:srgbClr val="56127A"/>
                      </a:solidFill>
                      <a:latin typeface="Verdana" pitchFamily="34" charset="0"/>
                    </a:rPr>
                    <a:t>)</a:t>
                  </a:r>
                </a:p>
              </p:txBody>
            </p:sp>
            <p:sp>
              <p:nvSpPr>
                <p:cNvPr id="15" name="Rectangle 90"/>
                <p:cNvSpPr>
                  <a:spLocks noChangeArrowheads="1"/>
                </p:cNvSpPr>
                <p:nvPr/>
              </p:nvSpPr>
              <p:spPr bwMode="auto">
                <a:xfrm>
                  <a:off x="630" y="3911"/>
                  <a:ext cx="1520" cy="2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  <p:sp>
              <p:nvSpPr>
                <p:cNvPr id="16" name="Rectangle 91"/>
                <p:cNvSpPr>
                  <a:spLocks noChangeArrowheads="1"/>
                </p:cNvSpPr>
                <p:nvPr/>
              </p:nvSpPr>
              <p:spPr bwMode="auto">
                <a:xfrm>
                  <a:off x="2142" y="3911"/>
                  <a:ext cx="1520" cy="2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  <p:sp>
              <p:nvSpPr>
                <p:cNvPr id="17" name="Line 92"/>
                <p:cNvSpPr>
                  <a:spLocks noChangeShapeType="1"/>
                </p:cNvSpPr>
                <p:nvPr/>
              </p:nvSpPr>
              <p:spPr bwMode="auto">
                <a:xfrm>
                  <a:off x="1702" y="3919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  <p:sp>
              <p:nvSpPr>
                <p:cNvPr id="18" name="Line 93"/>
                <p:cNvSpPr>
                  <a:spLocks noChangeShapeType="1"/>
                </p:cNvSpPr>
                <p:nvPr/>
              </p:nvSpPr>
              <p:spPr bwMode="auto">
                <a:xfrm>
                  <a:off x="1198" y="3919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  <p:sp>
              <p:nvSpPr>
                <p:cNvPr id="19" name="Line 94"/>
                <p:cNvSpPr>
                  <a:spLocks noChangeShapeType="1"/>
                </p:cNvSpPr>
                <p:nvPr/>
              </p:nvSpPr>
              <p:spPr bwMode="auto">
                <a:xfrm>
                  <a:off x="2630" y="3919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  <p:sp>
              <p:nvSpPr>
                <p:cNvPr id="20" name="Line 95"/>
                <p:cNvSpPr>
                  <a:spLocks noChangeShapeType="1"/>
                </p:cNvSpPr>
                <p:nvPr/>
              </p:nvSpPr>
              <p:spPr bwMode="auto">
                <a:xfrm>
                  <a:off x="3070" y="3911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  <p:sp>
              <p:nvSpPr>
                <p:cNvPr id="21" name="Rectangle 96"/>
                <p:cNvSpPr>
                  <a:spLocks noChangeArrowheads="1"/>
                </p:cNvSpPr>
                <p:nvPr/>
              </p:nvSpPr>
              <p:spPr bwMode="auto">
                <a:xfrm>
                  <a:off x="3760" y="3897"/>
                  <a:ext cx="1336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</p:grpSp>
        </p:grpSp>
      </p:grpSp>
      <p:sp>
        <p:nvSpPr>
          <p:cNvPr id="26" name="Rectangle 68"/>
          <p:cNvSpPr>
            <a:spLocks noChangeArrowheads="1"/>
          </p:cNvSpPr>
          <p:nvPr/>
        </p:nvSpPr>
        <p:spPr bwMode="auto">
          <a:xfrm>
            <a:off x="1085123" y="4685506"/>
            <a:ext cx="6763071" cy="6576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buNone/>
            </a:pPr>
            <a:r>
              <a:rPr lang="en-US" sz="1800" b="0" dirty="0" err="1">
                <a:latin typeface="Verdana" pitchFamily="34" charset="0"/>
              </a:rPr>
              <a:t>rs</a:t>
            </a:r>
            <a:r>
              <a:rPr lang="en-US" sz="1800" b="0" dirty="0">
                <a:latin typeface="Verdana" pitchFamily="34" charset="0"/>
              </a:rPr>
              <a:t> is the base register</a:t>
            </a:r>
          </a:p>
          <a:p>
            <a:pPr eaLnBrk="0" hangingPunct="0">
              <a:buNone/>
            </a:pPr>
            <a:r>
              <a:rPr lang="en-US" sz="1800" b="0" dirty="0" err="1">
                <a:latin typeface="Verdana" pitchFamily="34" charset="0"/>
              </a:rPr>
              <a:t>rt</a:t>
            </a:r>
            <a:r>
              <a:rPr lang="en-US" sz="1800" b="0" dirty="0">
                <a:latin typeface="Verdana" pitchFamily="34" charset="0"/>
              </a:rPr>
              <a:t> is the destination of a Load or the source for a Store</a:t>
            </a:r>
          </a:p>
        </p:txBody>
      </p:sp>
      <p:grpSp>
        <p:nvGrpSpPr>
          <p:cNvPr id="8" name="Group 117"/>
          <p:cNvGrpSpPr>
            <a:grpSpLocks/>
          </p:cNvGrpSpPr>
          <p:nvPr/>
        </p:nvGrpSpPr>
        <p:grpSpPr bwMode="auto">
          <a:xfrm>
            <a:off x="702031" y="3790841"/>
            <a:ext cx="7432674" cy="876300"/>
            <a:chOff x="511" y="3325"/>
            <a:chExt cx="4682" cy="552"/>
          </a:xfrm>
        </p:grpSpPr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546" y="3325"/>
              <a:ext cx="4647" cy="403"/>
              <a:chOff x="546" y="3325"/>
              <a:chExt cx="4647" cy="403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555" y="3515"/>
                <a:ext cx="3032" cy="200"/>
                <a:chOff x="555" y="3515"/>
                <a:chExt cx="3032" cy="200"/>
              </a:xfrm>
            </p:grpSpPr>
            <p:sp>
              <p:nvSpPr>
                <p:cNvPr id="32" name="Rectangle 10"/>
                <p:cNvSpPr>
                  <a:spLocks noChangeArrowheads="1"/>
                </p:cNvSpPr>
                <p:nvPr/>
              </p:nvSpPr>
              <p:spPr bwMode="auto">
                <a:xfrm>
                  <a:off x="555" y="3515"/>
                  <a:ext cx="1520" cy="2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  <p:sp>
              <p:nvSpPr>
                <p:cNvPr id="33" name="Rectangle 11"/>
                <p:cNvSpPr>
                  <a:spLocks noChangeArrowheads="1"/>
                </p:cNvSpPr>
                <p:nvPr/>
              </p:nvSpPr>
              <p:spPr bwMode="auto">
                <a:xfrm>
                  <a:off x="2067" y="3515"/>
                  <a:ext cx="1520" cy="2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  <p:sp>
              <p:nvSpPr>
                <p:cNvPr id="34" name="Line 12"/>
                <p:cNvSpPr>
                  <a:spLocks noChangeShapeType="1"/>
                </p:cNvSpPr>
                <p:nvPr/>
              </p:nvSpPr>
              <p:spPr bwMode="auto">
                <a:xfrm>
                  <a:off x="1627" y="3523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  <p:sp>
              <p:nvSpPr>
                <p:cNvPr id="35" name="Line 13"/>
                <p:cNvSpPr>
                  <a:spLocks noChangeShapeType="1"/>
                </p:cNvSpPr>
                <p:nvPr/>
              </p:nvSpPr>
              <p:spPr bwMode="auto">
                <a:xfrm>
                  <a:off x="1123" y="3523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/>
                </a:p>
              </p:txBody>
            </p:sp>
          </p:grp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546" y="3325"/>
                <a:ext cx="4647" cy="40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sz="1800" b="0" dirty="0">
                    <a:latin typeface="Verdana" pitchFamily="34" charset="0"/>
                  </a:rPr>
                  <a:t>      6	    5	5               16                   addressing mode</a:t>
                </a:r>
              </a:p>
              <a:p>
                <a:pPr eaLnBrk="0" hangingPunct="0">
                  <a:buNone/>
                </a:pPr>
                <a:r>
                  <a:rPr lang="en-US" sz="1700" b="0" dirty="0" err="1">
                    <a:solidFill>
                      <a:srgbClr val="56127A"/>
                    </a:solidFill>
                    <a:latin typeface="Verdana" pitchFamily="34" charset="0"/>
                  </a:rPr>
                  <a:t>opcode</a:t>
                </a:r>
                <a:r>
                  <a:rPr lang="en-US" sz="1700" b="0" dirty="0">
                    <a:solidFill>
                      <a:srgbClr val="56127A"/>
                    </a:solidFill>
                    <a:latin typeface="Verdana" pitchFamily="34" charset="0"/>
                  </a:rPr>
                  <a:t>	  </a:t>
                </a:r>
                <a:r>
                  <a:rPr lang="en-US" sz="1700" b="0" dirty="0" err="1">
                    <a:solidFill>
                      <a:srgbClr val="56127A"/>
                    </a:solidFill>
                    <a:latin typeface="Verdana" pitchFamily="34" charset="0"/>
                  </a:rPr>
                  <a:t>rs</a:t>
                </a:r>
                <a:r>
                  <a:rPr lang="en-US" sz="1700" b="0" dirty="0">
                    <a:solidFill>
                      <a:srgbClr val="56127A"/>
                    </a:solidFill>
                    <a:latin typeface="Verdana" pitchFamily="34" charset="0"/>
                  </a:rPr>
                  <a:t>	</a:t>
                </a:r>
                <a:r>
                  <a:rPr lang="en-US" sz="1700" b="0" dirty="0" err="1">
                    <a:solidFill>
                      <a:srgbClr val="56127A"/>
                    </a:solidFill>
                    <a:latin typeface="Verdana" pitchFamily="34" charset="0"/>
                  </a:rPr>
                  <a:t>rt</a:t>
                </a:r>
                <a:r>
                  <a:rPr lang="en-US" sz="1700" b="0" dirty="0">
                    <a:solidFill>
                      <a:srgbClr val="56127A"/>
                    </a:solidFill>
                    <a:latin typeface="Verdana" pitchFamily="34" charset="0"/>
                  </a:rPr>
                  <a:t>         displacement           (</a:t>
                </a:r>
                <a:r>
                  <a:rPr lang="en-US" sz="1700" b="0" dirty="0" err="1">
                    <a:solidFill>
                      <a:srgbClr val="56127A"/>
                    </a:solidFill>
                    <a:latin typeface="Verdana" pitchFamily="34" charset="0"/>
                  </a:rPr>
                  <a:t>rs</a:t>
                </a:r>
                <a:r>
                  <a:rPr lang="en-US" sz="1700" b="0" dirty="0">
                    <a:solidFill>
                      <a:srgbClr val="56127A"/>
                    </a:solidFill>
                    <a:latin typeface="Verdana" pitchFamily="34" charset="0"/>
                  </a:rPr>
                  <a:t>) + displacement</a:t>
                </a:r>
              </a:p>
            </p:txBody>
          </p:sp>
        </p:grpSp>
        <p:sp>
          <p:nvSpPr>
            <p:cNvPr id="29" name="Rectangle 69"/>
            <p:cNvSpPr>
              <a:spLocks noChangeArrowheads="1"/>
            </p:cNvSpPr>
            <p:nvPr/>
          </p:nvSpPr>
          <p:spPr bwMode="auto">
            <a:xfrm>
              <a:off x="511" y="3716"/>
              <a:ext cx="3133" cy="1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200" b="0">
                  <a:latin typeface="Verdana" pitchFamily="34" charset="0"/>
                </a:rPr>
                <a:t>31        26  25      21 20     16 15                                      0</a:t>
              </a:r>
            </a:p>
          </p:txBody>
        </p:sp>
      </p:grpSp>
      <p:sp>
        <p:nvSpPr>
          <p:cNvPr id="36" name="Date Placeholder 35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969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45" y="1522863"/>
            <a:ext cx="7772400" cy="4114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Conditional (on GPR) PC-relative branch</a:t>
            </a:r>
          </a:p>
          <a:p>
            <a:pPr lvl="1">
              <a:spcBef>
                <a:spcPts val="0"/>
              </a:spcBef>
            </a:pPr>
            <a:endParaRPr lang="en-US" sz="2000" dirty="0">
              <a:solidFill>
                <a:srgbClr val="56127A"/>
              </a:solidFill>
            </a:endParaRPr>
          </a:p>
          <a:p>
            <a:pPr lvl="1">
              <a:spcBef>
                <a:spcPts val="0"/>
              </a:spcBef>
            </a:pPr>
            <a:endParaRPr lang="en-US" sz="2000" dirty="0">
              <a:solidFill>
                <a:srgbClr val="56127A"/>
              </a:solidFill>
            </a:endParaRPr>
          </a:p>
          <a:p>
            <a:pPr lvl="1">
              <a:spcBef>
                <a:spcPts val="0"/>
              </a:spcBef>
            </a:pPr>
            <a:endParaRPr lang="en-US" sz="1000" dirty="0">
              <a:solidFill>
                <a:srgbClr val="56127A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56127A"/>
                </a:solidFill>
              </a:rPr>
              <a:t>target address = (offset in words)</a:t>
            </a:r>
            <a:r>
              <a:rPr lang="en-US" sz="2000" dirty="0">
                <a:solidFill>
                  <a:srgbClr val="56127A"/>
                </a:solidFill>
                <a:sym typeface="Symbol" pitchFamily="18" charset="2"/>
              </a:rPr>
              <a:t></a:t>
            </a:r>
            <a:r>
              <a:rPr lang="en-US" sz="2000" dirty="0">
                <a:solidFill>
                  <a:srgbClr val="56127A"/>
                </a:solidFill>
              </a:rPr>
              <a:t>4 + (PC+4)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56127A"/>
                </a:solidFill>
              </a:rPr>
              <a:t>range: </a:t>
            </a:r>
            <a:r>
              <a:rPr lang="en-US" sz="2000" dirty="0">
                <a:solidFill>
                  <a:srgbClr val="56127A"/>
                </a:solidFill>
                <a:sym typeface="Symbol" pitchFamily="18" charset="2"/>
              </a:rPr>
              <a:t></a:t>
            </a:r>
            <a:r>
              <a:rPr lang="en-US" sz="2000" dirty="0">
                <a:solidFill>
                  <a:srgbClr val="56127A"/>
                </a:solidFill>
              </a:rPr>
              <a:t>128 KB range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Unconditional register-indirect jumps</a:t>
            </a:r>
          </a:p>
          <a:p>
            <a:pPr>
              <a:spcBef>
                <a:spcPts val="0"/>
              </a:spcBef>
              <a:buNone/>
            </a:pPr>
            <a:endParaRPr lang="en-US" sz="2400" dirty="0"/>
          </a:p>
          <a:p>
            <a:pPr lvl="1"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Unconditional absolute jumps</a:t>
            </a:r>
          </a:p>
          <a:p>
            <a:pPr lvl="1">
              <a:spcBef>
                <a:spcPts val="0"/>
              </a:spcBef>
            </a:pPr>
            <a:endParaRPr lang="en-US" sz="2000" dirty="0">
              <a:solidFill>
                <a:srgbClr val="56127A"/>
              </a:solidFill>
            </a:endParaRPr>
          </a:p>
          <a:p>
            <a:pPr lvl="1">
              <a:spcBef>
                <a:spcPts val="0"/>
              </a:spcBef>
            </a:pPr>
            <a:endParaRPr lang="en-US" sz="2000" dirty="0">
              <a:solidFill>
                <a:srgbClr val="56127A"/>
              </a:solidFill>
            </a:endParaRPr>
          </a:p>
          <a:p>
            <a:pPr lvl="1">
              <a:spcBef>
                <a:spcPts val="0"/>
              </a:spcBef>
            </a:pPr>
            <a:endParaRPr lang="en-US" sz="1000" dirty="0">
              <a:solidFill>
                <a:srgbClr val="56127A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56127A"/>
                </a:solidFill>
              </a:rPr>
              <a:t>target address = {PC&lt;31:28&gt;, target</a:t>
            </a:r>
            <a:r>
              <a:rPr lang="en-US" sz="2000" dirty="0">
                <a:solidFill>
                  <a:srgbClr val="56127A"/>
                </a:solidFill>
                <a:sym typeface="Symbol" pitchFamily="18" charset="2"/>
              </a:rPr>
              <a:t></a:t>
            </a:r>
            <a:r>
              <a:rPr lang="en-US" sz="2000" dirty="0">
                <a:solidFill>
                  <a:srgbClr val="56127A"/>
                </a:solidFill>
              </a:rPr>
              <a:t>4}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56127A"/>
                </a:solidFill>
              </a:rPr>
              <a:t>range : 256 MB range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096963" y="1899486"/>
            <a:ext cx="6931025" cy="646113"/>
            <a:chOff x="827" y="936"/>
            <a:chExt cx="4366" cy="407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836" y="1143"/>
              <a:ext cx="3032" cy="200"/>
              <a:chOff x="836" y="1143"/>
              <a:chExt cx="3032" cy="200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836" y="1143"/>
                <a:ext cx="1520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48" y="1143"/>
                <a:ext cx="1520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1908" y="115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1404" y="115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827" y="936"/>
              <a:ext cx="4366" cy="4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800" b="0" dirty="0">
                  <a:latin typeface="Verdana" pitchFamily="34" charset="0"/>
                </a:rPr>
                <a:t>    6	   5	5 	      16</a:t>
              </a:r>
            </a:p>
            <a:p>
              <a:pPr eaLnBrk="0" hangingPunct="0">
                <a:buNone/>
              </a:pP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opcode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rs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                    offset 		          BEQZ, BNEZ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1033486" y="4635085"/>
            <a:ext cx="6192838" cy="639763"/>
            <a:chOff x="846" y="2753"/>
            <a:chExt cx="3901" cy="403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847" y="2753"/>
              <a:ext cx="3900" cy="4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800" b="0" dirty="0">
                  <a:latin typeface="Verdana" pitchFamily="34" charset="0"/>
                </a:rPr>
                <a:t>    6                        26</a:t>
              </a:r>
            </a:p>
            <a:p>
              <a:pPr eaLnBrk="0" hangingPunct="0">
                <a:buNone/>
              </a:pP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opcode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                 target			          J, JAL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856" y="2943"/>
              <a:ext cx="3040" cy="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424" y="2951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846" y="2827"/>
              <a:ext cx="2543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1078245" y="3638545"/>
            <a:ext cx="6419850" cy="639763"/>
            <a:chOff x="841" y="1847"/>
            <a:chExt cx="4044" cy="403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850" y="2037"/>
              <a:ext cx="3032" cy="200"/>
              <a:chOff x="850" y="2037"/>
              <a:chExt cx="3032" cy="200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850" y="2037"/>
                <a:ext cx="1520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2362" y="2037"/>
                <a:ext cx="1520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1922" y="2045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>
                <a:off x="1418" y="2045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841" y="1847"/>
              <a:ext cx="4044" cy="4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800" b="0" dirty="0">
                  <a:latin typeface="Verdana" pitchFamily="34" charset="0"/>
                </a:rPr>
                <a:t>    6	  5	5              16</a:t>
              </a:r>
            </a:p>
            <a:p>
              <a:pPr eaLnBrk="0" hangingPunct="0">
                <a:buNone/>
              </a:pP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opcode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  <a:r>
                <a:rPr lang="en-US" sz="1700" b="0" dirty="0" err="1">
                  <a:solidFill>
                    <a:srgbClr val="56127A"/>
                  </a:solidFill>
                  <a:latin typeface="Verdana" pitchFamily="34" charset="0"/>
                </a:rPr>
                <a:t>rs</a:t>
              </a:r>
              <a:r>
                <a:rPr lang="en-US" sz="1700" b="0" dirty="0">
                  <a:solidFill>
                    <a:srgbClr val="56127A"/>
                  </a:solidFill>
                  <a:latin typeface="Verdana" pitchFamily="34" charset="0"/>
                </a:rPr>
                <a:t>				         JR, JALR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665038" y="6127848"/>
            <a:ext cx="69252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lvl="1">
              <a:buNone/>
            </a:pPr>
            <a:r>
              <a:rPr lang="en-US" dirty="0">
                <a:solidFill>
                  <a:srgbClr val="56127A"/>
                </a:solidFill>
              </a:rPr>
              <a:t>jump-&amp;-link stores PC+4 into the link register (R31)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99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Instruction Execution</a:t>
            </a: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444625" y="1751013"/>
            <a:ext cx="7125350" cy="35522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0" dirty="0">
                <a:latin typeface="Verdana" pitchFamily="34" charset="0"/>
              </a:rPr>
              <a:t>Execution of an instruction involves</a:t>
            </a:r>
          </a:p>
          <a:p>
            <a:pPr eaLnBrk="0" hangingPunct="0"/>
            <a:endParaRPr lang="en-US" b="0" dirty="0">
              <a:latin typeface="Verdana" pitchFamily="34" charset="0"/>
            </a:endParaRPr>
          </a:p>
          <a:p>
            <a:pPr lvl="2" eaLnBrk="0" hangingPunct="0"/>
            <a:r>
              <a:rPr lang="en-US" sz="2000" b="0" dirty="0">
                <a:solidFill>
                  <a:srgbClr val="56127A"/>
                </a:solidFill>
                <a:latin typeface="Verdana" pitchFamily="34" charset="0"/>
              </a:rPr>
              <a:t>1. Instruction fetch</a:t>
            </a:r>
          </a:p>
          <a:p>
            <a:pPr lvl="2" eaLnBrk="0" hangingPunct="0"/>
            <a:r>
              <a:rPr lang="en-US" sz="2000" b="0" dirty="0">
                <a:solidFill>
                  <a:srgbClr val="56127A"/>
                </a:solidFill>
                <a:latin typeface="Verdana" pitchFamily="34" charset="0"/>
              </a:rPr>
              <a:t>2. Decode</a:t>
            </a:r>
          </a:p>
          <a:p>
            <a:pPr lvl="2" eaLnBrk="0" hangingPunct="0"/>
            <a:r>
              <a:rPr lang="en-US" sz="2000" b="0" dirty="0">
                <a:solidFill>
                  <a:srgbClr val="56127A"/>
                </a:solidFill>
                <a:latin typeface="Verdana" pitchFamily="34" charset="0"/>
              </a:rPr>
              <a:t>3. Register fetch</a:t>
            </a:r>
          </a:p>
          <a:p>
            <a:pPr lvl="2" eaLnBrk="0" hangingPunct="0"/>
            <a:r>
              <a:rPr lang="en-US" sz="2000" b="0" dirty="0">
                <a:solidFill>
                  <a:srgbClr val="56127A"/>
                </a:solidFill>
                <a:latin typeface="Verdana" pitchFamily="34" charset="0"/>
              </a:rPr>
              <a:t>4. ALU operation</a:t>
            </a:r>
          </a:p>
          <a:p>
            <a:pPr lvl="2" eaLnBrk="0" hangingPunct="0"/>
            <a:r>
              <a:rPr lang="en-US" sz="2000" b="0" dirty="0">
                <a:solidFill>
                  <a:srgbClr val="56127A"/>
                </a:solidFill>
                <a:latin typeface="Verdana" pitchFamily="34" charset="0"/>
              </a:rPr>
              <a:t>5. Memory operation (optional)</a:t>
            </a:r>
          </a:p>
          <a:p>
            <a:pPr lvl="2" eaLnBrk="0" hangingPunct="0"/>
            <a:r>
              <a:rPr lang="en-US" sz="2000" b="0" dirty="0">
                <a:solidFill>
                  <a:srgbClr val="56127A"/>
                </a:solidFill>
                <a:latin typeface="Verdana" pitchFamily="34" charset="0"/>
              </a:rPr>
              <a:t>6. Write back</a:t>
            </a:r>
          </a:p>
          <a:p>
            <a:pPr lvl="2" eaLnBrk="0" hangingPunct="0"/>
            <a:endParaRPr lang="en-US" sz="2000" b="0" dirty="0">
              <a:solidFill>
                <a:srgbClr val="56127A"/>
              </a:solidFill>
              <a:latin typeface="Verdana" pitchFamily="34" charset="0"/>
            </a:endParaRPr>
          </a:p>
          <a:p>
            <a:pPr eaLnBrk="0" hangingPunct="0"/>
            <a:r>
              <a:rPr lang="en-US" sz="2000" b="0" dirty="0">
                <a:solidFill>
                  <a:srgbClr val="56127A"/>
                </a:solidFill>
                <a:latin typeface="Verdana" pitchFamily="34" charset="0"/>
              </a:rPr>
              <a:t>and the computation of the </a:t>
            </a:r>
            <a:r>
              <a:rPr lang="en-US" sz="2000" b="0" i="1" dirty="0">
                <a:solidFill>
                  <a:srgbClr val="56127A"/>
                </a:solidFill>
                <a:latin typeface="Verdana" pitchFamily="34" charset="0"/>
              </a:rPr>
              <a:t>next instruction address</a:t>
            </a:r>
            <a:endParaRPr lang="en-US" sz="2000" b="0" dirty="0">
              <a:solidFill>
                <a:srgbClr val="56127A"/>
              </a:solidFill>
              <a:latin typeface="Verdana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733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BAE6B3-492D-4F32-9754-699170EEA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56051"/>
            <a:ext cx="8330802" cy="468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32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29" y="1522858"/>
            <a:ext cx="7772400" cy="49734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Instruction fetch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requires an Instruction memory, PC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Decode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requires understanding the instruction format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Register Fetch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requires interaction with a register file with a specific number of read/write ports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ALU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must have the ability to carry out the specified ops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Memory operations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requires a data memory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Write-back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requires interaction with the register file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Update the PC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requires arithmetic ops to calculate pc and condition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721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single-cycle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143" y="3952164"/>
            <a:ext cx="7772400" cy="2230272"/>
          </a:xfrm>
        </p:spPr>
        <p:txBody>
          <a:bodyPr/>
          <a:lstStyle/>
          <a:p>
            <a:r>
              <a:rPr lang="en-US" sz="2400" dirty="0"/>
              <a:t>A single-cycle MIPS implementation requires:</a:t>
            </a:r>
          </a:p>
          <a:p>
            <a:pPr lvl="1"/>
            <a:r>
              <a:rPr lang="en-US" sz="2000" dirty="0"/>
              <a:t>A register file with 2 read ports and a write port</a:t>
            </a:r>
          </a:p>
          <a:p>
            <a:pPr lvl="1"/>
            <a:r>
              <a:rPr lang="en-US" sz="2000" dirty="0"/>
              <a:t>An instruction memory, separate from data memory so that we can fetch an instruction as well as perform a data operation (Load/store)  on the memory</a:t>
            </a:r>
          </a:p>
        </p:txBody>
      </p:sp>
      <p:grpSp>
        <p:nvGrpSpPr>
          <p:cNvPr id="4" name="Group 6"/>
          <p:cNvGrpSpPr/>
          <p:nvPr/>
        </p:nvGrpSpPr>
        <p:grpSpPr>
          <a:xfrm>
            <a:off x="1941513" y="1704975"/>
            <a:ext cx="4600575" cy="2112963"/>
            <a:chOff x="1941513" y="1704975"/>
            <a:chExt cx="4600575" cy="2112963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1941513" y="1704975"/>
              <a:ext cx="4600575" cy="15906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Cloud"/>
            <p:cNvSpPr>
              <a:spLocks noChangeAspect="1" noEditPoints="1" noChangeArrowheads="1"/>
            </p:cNvSpPr>
            <p:nvPr/>
          </p:nvSpPr>
          <p:spPr bwMode="auto">
            <a:xfrm>
              <a:off x="2254250" y="2646363"/>
              <a:ext cx="4043363" cy="54768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3081338" y="2774950"/>
              <a:ext cx="2489200" cy="366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fetch &amp; execute 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662238" y="1763713"/>
              <a:ext cx="528637" cy="385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pc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2544763" y="3432175"/>
              <a:ext cx="969962" cy="3857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 iMem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5086350" y="3432175"/>
              <a:ext cx="969963" cy="3857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dMem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925763" y="3114675"/>
              <a:ext cx="0" cy="2968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 flipV="1">
              <a:off x="5557838" y="3135313"/>
              <a:ext cx="0" cy="296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837113" y="1754188"/>
              <a:ext cx="1235075" cy="385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err="1"/>
                <a:t>rf</a:t>
              </a:r>
              <a:endParaRPr lang="en-US" dirty="0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925763" y="2135188"/>
              <a:ext cx="0" cy="539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5557838" y="2125663"/>
              <a:ext cx="0" cy="5794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644900" y="1827213"/>
              <a:ext cx="804863" cy="457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i="1"/>
                <a:t>CPU</a:t>
              </a:r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974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/>
              <a:t>Single-Cycle SMIPS</a:t>
            </a:r>
            <a:endParaRPr lang="en-US" sz="2800"/>
          </a:p>
        </p:txBody>
      </p:sp>
      <p:grpSp>
        <p:nvGrpSpPr>
          <p:cNvPr id="2" name="Group 53"/>
          <p:cNvGrpSpPr/>
          <p:nvPr/>
        </p:nvGrpSpPr>
        <p:grpSpPr>
          <a:xfrm>
            <a:off x="1674813" y="1590502"/>
            <a:ext cx="5997575" cy="3797300"/>
            <a:chOff x="1674813" y="2027238"/>
            <a:chExt cx="5997575" cy="3797300"/>
          </a:xfrm>
        </p:grpSpPr>
        <p:sp>
          <p:nvSpPr>
            <p:cNvPr id="45059" name="Rectangle 17"/>
            <p:cNvSpPr>
              <a:spLocks noChangeArrowheads="1"/>
            </p:cNvSpPr>
            <p:nvPr/>
          </p:nvSpPr>
          <p:spPr bwMode="auto">
            <a:xfrm>
              <a:off x="1674813" y="3344863"/>
              <a:ext cx="452437" cy="94456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PC</a:t>
              </a:r>
            </a:p>
          </p:txBody>
        </p:sp>
        <p:sp>
          <p:nvSpPr>
            <p:cNvPr id="45060" name="Rectangle 17"/>
            <p:cNvSpPr>
              <a:spLocks noChangeArrowheads="1"/>
            </p:cNvSpPr>
            <p:nvPr/>
          </p:nvSpPr>
          <p:spPr bwMode="auto">
            <a:xfrm>
              <a:off x="2138363" y="4879975"/>
              <a:ext cx="1101725" cy="9445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Inst</a:t>
              </a:r>
            </a:p>
            <a:p>
              <a:pPr algn="ctr">
                <a:buNone/>
              </a:pPr>
              <a:r>
                <a:rPr lang="en-US"/>
                <a:t>Memory</a:t>
              </a:r>
            </a:p>
          </p:txBody>
        </p:sp>
        <p:sp>
          <p:nvSpPr>
            <p:cNvPr id="45061" name="Rectangle 17"/>
            <p:cNvSpPr>
              <a:spLocks noChangeArrowheads="1"/>
            </p:cNvSpPr>
            <p:nvPr/>
          </p:nvSpPr>
          <p:spPr bwMode="auto">
            <a:xfrm>
              <a:off x="3273425" y="3354388"/>
              <a:ext cx="1101725" cy="9445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dirty="0"/>
                <a:t>Decode</a:t>
              </a:r>
            </a:p>
          </p:txBody>
        </p:sp>
        <p:sp>
          <p:nvSpPr>
            <p:cNvPr id="45062" name="Rectangle 17"/>
            <p:cNvSpPr>
              <a:spLocks noChangeArrowheads="1"/>
            </p:cNvSpPr>
            <p:nvPr/>
          </p:nvSpPr>
          <p:spPr bwMode="auto">
            <a:xfrm>
              <a:off x="4400550" y="2027238"/>
              <a:ext cx="3217863" cy="711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Register File</a:t>
              </a:r>
            </a:p>
          </p:txBody>
        </p:sp>
        <p:sp>
          <p:nvSpPr>
            <p:cNvPr id="45063" name="Rectangle 17"/>
            <p:cNvSpPr>
              <a:spLocks noChangeArrowheads="1"/>
            </p:cNvSpPr>
            <p:nvPr/>
          </p:nvSpPr>
          <p:spPr bwMode="auto">
            <a:xfrm>
              <a:off x="5411788" y="3348038"/>
              <a:ext cx="1101725" cy="9445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Execute</a:t>
              </a:r>
            </a:p>
          </p:txBody>
        </p:sp>
        <p:sp>
          <p:nvSpPr>
            <p:cNvPr id="45064" name="Rectangle 17"/>
            <p:cNvSpPr>
              <a:spLocks noChangeArrowheads="1"/>
            </p:cNvSpPr>
            <p:nvPr/>
          </p:nvSpPr>
          <p:spPr bwMode="auto">
            <a:xfrm>
              <a:off x="6510338" y="4851400"/>
              <a:ext cx="1101725" cy="9445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Data</a:t>
              </a:r>
            </a:p>
            <a:p>
              <a:pPr algn="ctr">
                <a:buNone/>
              </a:pPr>
              <a:r>
                <a:rPr lang="en-US"/>
                <a:t>Memory</a:t>
              </a:r>
            </a:p>
          </p:txBody>
        </p:sp>
        <p:sp>
          <p:nvSpPr>
            <p:cNvPr id="45065" name="Line 8"/>
            <p:cNvSpPr>
              <a:spLocks noChangeShapeType="1"/>
            </p:cNvSpPr>
            <p:nvPr/>
          </p:nvSpPr>
          <p:spPr bwMode="auto">
            <a:xfrm>
              <a:off x="5099050" y="4122738"/>
              <a:ext cx="311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66" name="Line 8"/>
            <p:cNvSpPr>
              <a:spLocks noChangeShapeType="1"/>
            </p:cNvSpPr>
            <p:nvPr/>
          </p:nvSpPr>
          <p:spPr bwMode="auto">
            <a:xfrm>
              <a:off x="4384675" y="3910013"/>
              <a:ext cx="10239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67" name="Line 8"/>
            <p:cNvSpPr>
              <a:spLocks noChangeShapeType="1"/>
            </p:cNvSpPr>
            <p:nvPr/>
          </p:nvSpPr>
          <p:spPr bwMode="auto">
            <a:xfrm>
              <a:off x="5114925" y="3517900"/>
              <a:ext cx="292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68" name="Line 8"/>
            <p:cNvSpPr>
              <a:spLocks noChangeShapeType="1"/>
            </p:cNvSpPr>
            <p:nvPr/>
          </p:nvSpPr>
          <p:spPr bwMode="auto">
            <a:xfrm>
              <a:off x="4956175" y="3703638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69" name="Line 16"/>
            <p:cNvSpPr>
              <a:spLocks noChangeShapeType="1"/>
            </p:cNvSpPr>
            <p:nvPr/>
          </p:nvSpPr>
          <p:spPr bwMode="auto">
            <a:xfrm flipV="1">
              <a:off x="5124450" y="2722563"/>
              <a:ext cx="0" cy="796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0" name="Line 17"/>
            <p:cNvSpPr>
              <a:spLocks noChangeShapeType="1"/>
            </p:cNvSpPr>
            <p:nvPr/>
          </p:nvSpPr>
          <p:spPr bwMode="auto">
            <a:xfrm flipV="1">
              <a:off x="4965700" y="2741613"/>
              <a:ext cx="0" cy="950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1" name="Line 8"/>
            <p:cNvSpPr>
              <a:spLocks noChangeShapeType="1"/>
            </p:cNvSpPr>
            <p:nvPr/>
          </p:nvSpPr>
          <p:spPr bwMode="auto">
            <a:xfrm rot="5400000">
              <a:off x="1951037" y="4457701"/>
              <a:ext cx="841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2" name="Line 21"/>
            <p:cNvSpPr>
              <a:spLocks noChangeShapeType="1"/>
            </p:cNvSpPr>
            <p:nvPr/>
          </p:nvSpPr>
          <p:spPr bwMode="auto">
            <a:xfrm rot="16200000" flipV="1">
              <a:off x="2493169" y="3675856"/>
              <a:ext cx="0" cy="7318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3" name="Line 8"/>
            <p:cNvSpPr>
              <a:spLocks noChangeShapeType="1"/>
            </p:cNvSpPr>
            <p:nvPr/>
          </p:nvSpPr>
          <p:spPr bwMode="auto">
            <a:xfrm rot="5400000">
              <a:off x="2600325" y="4454526"/>
              <a:ext cx="841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4" name="Line 23"/>
            <p:cNvSpPr>
              <a:spLocks noChangeShapeType="1"/>
            </p:cNvSpPr>
            <p:nvPr/>
          </p:nvSpPr>
          <p:spPr bwMode="auto">
            <a:xfrm rot="16200000" flipV="1">
              <a:off x="3145632" y="3915568"/>
              <a:ext cx="0" cy="246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6502400" y="4003675"/>
              <a:ext cx="247650" cy="841375"/>
              <a:chOff x="1707" y="2541"/>
              <a:chExt cx="156" cy="530"/>
            </a:xfrm>
          </p:grpSpPr>
          <p:sp>
            <p:nvSpPr>
              <p:cNvPr id="45101" name="Line 8"/>
              <p:cNvSpPr>
                <a:spLocks noChangeShapeType="1"/>
              </p:cNvSpPr>
              <p:nvPr/>
            </p:nvSpPr>
            <p:spPr bwMode="auto">
              <a:xfrm rot="16200000" flipH="1">
                <a:off x="1598" y="2806"/>
                <a:ext cx="5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5102" name="Line 27"/>
              <p:cNvSpPr>
                <a:spLocks noChangeShapeType="1"/>
              </p:cNvSpPr>
              <p:nvPr/>
            </p:nvSpPr>
            <p:spPr bwMode="auto">
              <a:xfrm rot="5400000" flipH="1" flipV="1">
                <a:off x="1785" y="2466"/>
                <a:ext cx="0" cy="1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5076" name="Line 28"/>
            <p:cNvSpPr>
              <a:spLocks noChangeShapeType="1"/>
            </p:cNvSpPr>
            <p:nvPr/>
          </p:nvSpPr>
          <p:spPr bwMode="auto">
            <a:xfrm rot="16200000" flipV="1">
              <a:off x="3875882" y="3228181"/>
              <a:ext cx="0" cy="2459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7" name="Line 29"/>
            <p:cNvSpPr>
              <a:spLocks noChangeShapeType="1"/>
            </p:cNvSpPr>
            <p:nvPr/>
          </p:nvSpPr>
          <p:spPr bwMode="auto">
            <a:xfrm flipV="1">
              <a:off x="5102225" y="4119563"/>
              <a:ext cx="0" cy="338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8" name="Line 8"/>
            <p:cNvSpPr>
              <a:spLocks noChangeShapeType="1"/>
            </p:cNvSpPr>
            <p:nvPr/>
          </p:nvSpPr>
          <p:spPr bwMode="auto">
            <a:xfrm flipH="1">
              <a:off x="4370388" y="3514725"/>
              <a:ext cx="292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9" name="Line 8"/>
            <p:cNvSpPr>
              <a:spLocks noChangeShapeType="1"/>
            </p:cNvSpPr>
            <p:nvPr/>
          </p:nvSpPr>
          <p:spPr bwMode="auto">
            <a:xfrm flipH="1">
              <a:off x="4364038" y="3700463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0" name="Line 32"/>
            <p:cNvSpPr>
              <a:spLocks noChangeShapeType="1"/>
            </p:cNvSpPr>
            <p:nvPr/>
          </p:nvSpPr>
          <p:spPr bwMode="auto">
            <a:xfrm flipH="1" flipV="1">
              <a:off x="4652963" y="2741613"/>
              <a:ext cx="0" cy="776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1" name="Line 33"/>
            <p:cNvSpPr>
              <a:spLocks noChangeShapeType="1"/>
            </p:cNvSpPr>
            <p:nvPr/>
          </p:nvSpPr>
          <p:spPr bwMode="auto">
            <a:xfrm flipH="1" flipV="1">
              <a:off x="4811713" y="2738438"/>
              <a:ext cx="0" cy="950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2" name="AutoShape 10"/>
            <p:cNvSpPr>
              <a:spLocks noChangeArrowheads="1"/>
            </p:cNvSpPr>
            <p:nvPr/>
          </p:nvSpPr>
          <p:spPr bwMode="auto">
            <a:xfrm rot="10800000" flipH="1">
              <a:off x="7110413" y="3067050"/>
              <a:ext cx="561975" cy="230188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>
                <a:buNone/>
              </a:pPr>
              <a:endParaRPr lang="en-US" sz="900"/>
            </a:p>
          </p:txBody>
        </p:sp>
        <p:sp>
          <p:nvSpPr>
            <p:cNvPr id="45083" name="Line 38"/>
            <p:cNvSpPr>
              <a:spLocks noChangeShapeType="1"/>
            </p:cNvSpPr>
            <p:nvPr/>
          </p:nvSpPr>
          <p:spPr bwMode="auto">
            <a:xfrm flipH="1" flipV="1">
              <a:off x="7477125" y="3289300"/>
              <a:ext cx="0" cy="1554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4" name="Line 39"/>
            <p:cNvSpPr>
              <a:spLocks noChangeShapeType="1"/>
            </p:cNvSpPr>
            <p:nvPr/>
          </p:nvSpPr>
          <p:spPr bwMode="auto">
            <a:xfrm flipH="1" flipV="1">
              <a:off x="7391400" y="2735263"/>
              <a:ext cx="0" cy="320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5" name="Line 8"/>
            <p:cNvSpPr>
              <a:spLocks noChangeShapeType="1"/>
            </p:cNvSpPr>
            <p:nvPr/>
          </p:nvSpPr>
          <p:spPr bwMode="auto">
            <a:xfrm flipH="1">
              <a:off x="6516688" y="370205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6" name="Line 41"/>
            <p:cNvSpPr>
              <a:spLocks noChangeShapeType="1"/>
            </p:cNvSpPr>
            <p:nvPr/>
          </p:nvSpPr>
          <p:spPr bwMode="auto">
            <a:xfrm flipH="1" flipV="1">
              <a:off x="6964363" y="2740025"/>
              <a:ext cx="0" cy="950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7" name="Line 8"/>
            <p:cNvSpPr>
              <a:spLocks noChangeShapeType="1"/>
            </p:cNvSpPr>
            <p:nvPr/>
          </p:nvSpPr>
          <p:spPr bwMode="auto">
            <a:xfrm flipH="1">
              <a:off x="6503988" y="3862388"/>
              <a:ext cx="776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8" name="Line 43"/>
            <p:cNvSpPr>
              <a:spLocks noChangeShapeType="1"/>
            </p:cNvSpPr>
            <p:nvPr/>
          </p:nvSpPr>
          <p:spPr bwMode="auto">
            <a:xfrm flipH="1" flipV="1">
              <a:off x="7272338" y="3303588"/>
              <a:ext cx="0" cy="557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9" name="AutoShape 10"/>
            <p:cNvSpPr>
              <a:spLocks noChangeArrowheads="1"/>
            </p:cNvSpPr>
            <p:nvPr/>
          </p:nvSpPr>
          <p:spPr bwMode="auto">
            <a:xfrm rot="-5400000" flipH="1" flipV="1">
              <a:off x="2150269" y="3461544"/>
              <a:ext cx="561975" cy="230187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buNone/>
              </a:pPr>
              <a:endParaRPr lang="en-US" sz="900"/>
            </a:p>
          </p:txBody>
        </p:sp>
        <p:sp>
          <p:nvSpPr>
            <p:cNvPr id="45090" name="Oval 45"/>
            <p:cNvSpPr>
              <a:spLocks noChangeArrowheads="1"/>
            </p:cNvSpPr>
            <p:nvPr/>
          </p:nvSpPr>
          <p:spPr bwMode="auto">
            <a:xfrm>
              <a:off x="2719388" y="3576638"/>
              <a:ext cx="287337" cy="287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/>
                <a:t>+4</a:t>
              </a:r>
            </a:p>
          </p:txBody>
        </p:sp>
        <p:sp>
          <p:nvSpPr>
            <p:cNvPr id="45091" name="Line 8"/>
            <p:cNvSpPr>
              <a:spLocks noChangeShapeType="1"/>
            </p:cNvSpPr>
            <p:nvPr/>
          </p:nvSpPr>
          <p:spPr bwMode="auto">
            <a:xfrm rot="16200000" flipV="1">
              <a:off x="2756694" y="3956844"/>
              <a:ext cx="2016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2" name="Line 47"/>
            <p:cNvSpPr>
              <a:spLocks noChangeShapeType="1"/>
            </p:cNvSpPr>
            <p:nvPr/>
          </p:nvSpPr>
          <p:spPr bwMode="auto">
            <a:xfrm flipV="1">
              <a:off x="2651125" y="4051300"/>
              <a:ext cx="0" cy="4016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3" name="Line 48"/>
            <p:cNvSpPr>
              <a:spLocks noChangeShapeType="1"/>
            </p:cNvSpPr>
            <p:nvPr/>
          </p:nvSpPr>
          <p:spPr bwMode="auto">
            <a:xfrm rot="16200000" flipH="1">
              <a:off x="2221707" y="3474243"/>
              <a:ext cx="0" cy="2016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4" name="Line 49"/>
            <p:cNvSpPr>
              <a:spLocks noChangeShapeType="1"/>
            </p:cNvSpPr>
            <p:nvPr/>
          </p:nvSpPr>
          <p:spPr bwMode="auto">
            <a:xfrm rot="16200000" flipH="1">
              <a:off x="2628107" y="3636168"/>
              <a:ext cx="0" cy="182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5" name="Line 8"/>
            <p:cNvSpPr>
              <a:spLocks noChangeShapeType="1"/>
            </p:cNvSpPr>
            <p:nvPr/>
          </p:nvSpPr>
          <p:spPr bwMode="auto">
            <a:xfrm flipH="1">
              <a:off x="6510338" y="3516313"/>
              <a:ext cx="292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6" name="Line 51"/>
            <p:cNvSpPr>
              <a:spLocks noChangeShapeType="1"/>
            </p:cNvSpPr>
            <p:nvPr/>
          </p:nvSpPr>
          <p:spPr bwMode="auto">
            <a:xfrm flipH="1" flipV="1">
              <a:off x="6792913" y="3165475"/>
              <a:ext cx="0" cy="3381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7" name="Line 52"/>
            <p:cNvSpPr>
              <a:spLocks noChangeShapeType="1"/>
            </p:cNvSpPr>
            <p:nvPr/>
          </p:nvSpPr>
          <p:spPr bwMode="auto">
            <a:xfrm rot="16200000" flipV="1">
              <a:off x="4758532" y="1153318"/>
              <a:ext cx="0" cy="4049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8" name="Line 53"/>
            <p:cNvSpPr>
              <a:spLocks noChangeShapeType="1"/>
            </p:cNvSpPr>
            <p:nvPr/>
          </p:nvSpPr>
          <p:spPr bwMode="auto">
            <a:xfrm rot="16200000" flipH="1">
              <a:off x="2636044" y="3366294"/>
              <a:ext cx="0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9" name="Line 54"/>
            <p:cNvSpPr>
              <a:spLocks noChangeShapeType="1"/>
            </p:cNvSpPr>
            <p:nvPr/>
          </p:nvSpPr>
          <p:spPr bwMode="auto">
            <a:xfrm flipH="1" flipV="1">
              <a:off x="2733675" y="3165475"/>
              <a:ext cx="0" cy="3111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100" name="AutoShape 55"/>
            <p:cNvSpPr>
              <a:spLocks noChangeArrowheads="1"/>
            </p:cNvSpPr>
            <p:nvPr/>
          </p:nvSpPr>
          <p:spPr bwMode="auto">
            <a:xfrm>
              <a:off x="1774825" y="4122738"/>
              <a:ext cx="255588" cy="161925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96287" y="5500048"/>
            <a:ext cx="7206017" cy="10895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Datapath</a:t>
            </a:r>
            <a:r>
              <a:rPr lang="en-US" sz="2400" dirty="0">
                <a:solidFill>
                  <a:schemeClr val="accent1"/>
                </a:solidFill>
              </a:rPr>
              <a:t> is shown only for convenience; it will be derived automatically from the high-level textual description 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742238" y="1412875"/>
            <a:ext cx="14017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2 read &amp; 1 write ports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905250" y="4321175"/>
            <a:ext cx="22574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>
                <a:solidFill>
                  <a:srgbClr val="FF0000"/>
                </a:solidFill>
              </a:rPr>
              <a:t>separate Instruction &amp; Data memories</a:t>
            </a:r>
          </a:p>
        </p:txBody>
      </p:sp>
      <p:sp>
        <p:nvSpPr>
          <p:cNvPr id="58" name="Date Placeholder 57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/>
              <a:t>Single-Cycle SMIPS</a:t>
            </a:r>
            <a:endParaRPr lang="en-US" sz="2800"/>
          </a:p>
        </p:txBody>
      </p:sp>
      <p:grpSp>
        <p:nvGrpSpPr>
          <p:cNvPr id="2" name="Group 53"/>
          <p:cNvGrpSpPr/>
          <p:nvPr/>
        </p:nvGrpSpPr>
        <p:grpSpPr>
          <a:xfrm>
            <a:off x="1674813" y="1590502"/>
            <a:ext cx="5997575" cy="3797300"/>
            <a:chOff x="1674813" y="2027238"/>
            <a:chExt cx="5997575" cy="3797300"/>
          </a:xfrm>
        </p:grpSpPr>
        <p:sp>
          <p:nvSpPr>
            <p:cNvPr id="45059" name="Rectangle 17"/>
            <p:cNvSpPr>
              <a:spLocks noChangeArrowheads="1"/>
            </p:cNvSpPr>
            <p:nvPr/>
          </p:nvSpPr>
          <p:spPr bwMode="auto">
            <a:xfrm>
              <a:off x="1674813" y="3344863"/>
              <a:ext cx="452437" cy="94456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PC</a:t>
              </a:r>
            </a:p>
          </p:txBody>
        </p:sp>
        <p:sp>
          <p:nvSpPr>
            <p:cNvPr id="45060" name="Rectangle 17"/>
            <p:cNvSpPr>
              <a:spLocks noChangeArrowheads="1"/>
            </p:cNvSpPr>
            <p:nvPr/>
          </p:nvSpPr>
          <p:spPr bwMode="auto">
            <a:xfrm>
              <a:off x="2138363" y="4879975"/>
              <a:ext cx="1101725" cy="9445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Inst</a:t>
              </a:r>
            </a:p>
            <a:p>
              <a:pPr algn="ctr">
                <a:buNone/>
              </a:pPr>
              <a:r>
                <a:rPr lang="en-US"/>
                <a:t>Memory</a:t>
              </a:r>
            </a:p>
          </p:txBody>
        </p:sp>
        <p:sp>
          <p:nvSpPr>
            <p:cNvPr id="45061" name="Rectangle 17"/>
            <p:cNvSpPr>
              <a:spLocks noChangeArrowheads="1"/>
            </p:cNvSpPr>
            <p:nvPr/>
          </p:nvSpPr>
          <p:spPr bwMode="auto">
            <a:xfrm>
              <a:off x="3273425" y="3354388"/>
              <a:ext cx="1101725" cy="9445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dirty="0"/>
                <a:t>Decode</a:t>
              </a:r>
            </a:p>
          </p:txBody>
        </p:sp>
        <p:sp>
          <p:nvSpPr>
            <p:cNvPr id="45062" name="Rectangle 17"/>
            <p:cNvSpPr>
              <a:spLocks noChangeArrowheads="1"/>
            </p:cNvSpPr>
            <p:nvPr/>
          </p:nvSpPr>
          <p:spPr bwMode="auto">
            <a:xfrm>
              <a:off x="4400550" y="2027238"/>
              <a:ext cx="3217863" cy="711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Register File</a:t>
              </a:r>
            </a:p>
          </p:txBody>
        </p:sp>
        <p:sp>
          <p:nvSpPr>
            <p:cNvPr id="45063" name="Rectangle 17"/>
            <p:cNvSpPr>
              <a:spLocks noChangeArrowheads="1"/>
            </p:cNvSpPr>
            <p:nvPr/>
          </p:nvSpPr>
          <p:spPr bwMode="auto">
            <a:xfrm>
              <a:off x="5411788" y="3348038"/>
              <a:ext cx="1101725" cy="9445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Execute</a:t>
              </a:r>
            </a:p>
          </p:txBody>
        </p:sp>
        <p:sp>
          <p:nvSpPr>
            <p:cNvPr id="45064" name="Rectangle 17"/>
            <p:cNvSpPr>
              <a:spLocks noChangeArrowheads="1"/>
            </p:cNvSpPr>
            <p:nvPr/>
          </p:nvSpPr>
          <p:spPr bwMode="auto">
            <a:xfrm>
              <a:off x="6510338" y="4851400"/>
              <a:ext cx="1101725" cy="9445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/>
                <a:t>Data</a:t>
              </a:r>
            </a:p>
            <a:p>
              <a:pPr algn="ctr">
                <a:buNone/>
              </a:pPr>
              <a:r>
                <a:rPr lang="en-US"/>
                <a:t>Memory</a:t>
              </a:r>
            </a:p>
          </p:txBody>
        </p:sp>
        <p:sp>
          <p:nvSpPr>
            <p:cNvPr id="45065" name="Line 8"/>
            <p:cNvSpPr>
              <a:spLocks noChangeShapeType="1"/>
            </p:cNvSpPr>
            <p:nvPr/>
          </p:nvSpPr>
          <p:spPr bwMode="auto">
            <a:xfrm>
              <a:off x="5099050" y="4122738"/>
              <a:ext cx="311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66" name="Line 8"/>
            <p:cNvSpPr>
              <a:spLocks noChangeShapeType="1"/>
            </p:cNvSpPr>
            <p:nvPr/>
          </p:nvSpPr>
          <p:spPr bwMode="auto">
            <a:xfrm>
              <a:off x="4384675" y="3910013"/>
              <a:ext cx="10239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67" name="Line 8"/>
            <p:cNvSpPr>
              <a:spLocks noChangeShapeType="1"/>
            </p:cNvSpPr>
            <p:nvPr/>
          </p:nvSpPr>
          <p:spPr bwMode="auto">
            <a:xfrm>
              <a:off x="5114925" y="3517900"/>
              <a:ext cx="292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68" name="Line 8"/>
            <p:cNvSpPr>
              <a:spLocks noChangeShapeType="1"/>
            </p:cNvSpPr>
            <p:nvPr/>
          </p:nvSpPr>
          <p:spPr bwMode="auto">
            <a:xfrm>
              <a:off x="4956175" y="3703638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69" name="Line 16"/>
            <p:cNvSpPr>
              <a:spLocks noChangeShapeType="1"/>
            </p:cNvSpPr>
            <p:nvPr/>
          </p:nvSpPr>
          <p:spPr bwMode="auto">
            <a:xfrm flipV="1">
              <a:off x="5124450" y="2722563"/>
              <a:ext cx="0" cy="796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0" name="Line 17"/>
            <p:cNvSpPr>
              <a:spLocks noChangeShapeType="1"/>
            </p:cNvSpPr>
            <p:nvPr/>
          </p:nvSpPr>
          <p:spPr bwMode="auto">
            <a:xfrm flipV="1">
              <a:off x="4965700" y="2741613"/>
              <a:ext cx="0" cy="950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1" name="Line 8"/>
            <p:cNvSpPr>
              <a:spLocks noChangeShapeType="1"/>
            </p:cNvSpPr>
            <p:nvPr/>
          </p:nvSpPr>
          <p:spPr bwMode="auto">
            <a:xfrm rot="5400000">
              <a:off x="1951037" y="4457701"/>
              <a:ext cx="841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2" name="Line 21"/>
            <p:cNvSpPr>
              <a:spLocks noChangeShapeType="1"/>
            </p:cNvSpPr>
            <p:nvPr/>
          </p:nvSpPr>
          <p:spPr bwMode="auto">
            <a:xfrm rot="16200000" flipV="1">
              <a:off x="2493169" y="3675856"/>
              <a:ext cx="0" cy="7318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3" name="Line 8"/>
            <p:cNvSpPr>
              <a:spLocks noChangeShapeType="1"/>
            </p:cNvSpPr>
            <p:nvPr/>
          </p:nvSpPr>
          <p:spPr bwMode="auto">
            <a:xfrm rot="5400000">
              <a:off x="2600325" y="4454526"/>
              <a:ext cx="841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4" name="Line 23"/>
            <p:cNvSpPr>
              <a:spLocks noChangeShapeType="1"/>
            </p:cNvSpPr>
            <p:nvPr/>
          </p:nvSpPr>
          <p:spPr bwMode="auto">
            <a:xfrm rot="16200000" flipV="1">
              <a:off x="3145632" y="3915568"/>
              <a:ext cx="0" cy="246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6502400" y="4003675"/>
              <a:ext cx="247650" cy="841375"/>
              <a:chOff x="1707" y="2541"/>
              <a:chExt cx="156" cy="530"/>
            </a:xfrm>
          </p:grpSpPr>
          <p:sp>
            <p:nvSpPr>
              <p:cNvPr id="45101" name="Line 8"/>
              <p:cNvSpPr>
                <a:spLocks noChangeShapeType="1"/>
              </p:cNvSpPr>
              <p:nvPr/>
            </p:nvSpPr>
            <p:spPr bwMode="auto">
              <a:xfrm rot="16200000" flipH="1">
                <a:off x="1598" y="2806"/>
                <a:ext cx="5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5102" name="Line 27"/>
              <p:cNvSpPr>
                <a:spLocks noChangeShapeType="1"/>
              </p:cNvSpPr>
              <p:nvPr/>
            </p:nvSpPr>
            <p:spPr bwMode="auto">
              <a:xfrm rot="5400000" flipH="1" flipV="1">
                <a:off x="1785" y="2466"/>
                <a:ext cx="0" cy="1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5076" name="Line 28"/>
            <p:cNvSpPr>
              <a:spLocks noChangeShapeType="1"/>
            </p:cNvSpPr>
            <p:nvPr/>
          </p:nvSpPr>
          <p:spPr bwMode="auto">
            <a:xfrm rot="16200000" flipV="1">
              <a:off x="3875882" y="3228181"/>
              <a:ext cx="0" cy="2459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7" name="Line 29"/>
            <p:cNvSpPr>
              <a:spLocks noChangeShapeType="1"/>
            </p:cNvSpPr>
            <p:nvPr/>
          </p:nvSpPr>
          <p:spPr bwMode="auto">
            <a:xfrm flipV="1">
              <a:off x="5102225" y="4119563"/>
              <a:ext cx="0" cy="338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8" name="Line 8"/>
            <p:cNvSpPr>
              <a:spLocks noChangeShapeType="1"/>
            </p:cNvSpPr>
            <p:nvPr/>
          </p:nvSpPr>
          <p:spPr bwMode="auto">
            <a:xfrm flipH="1">
              <a:off x="4370388" y="3514725"/>
              <a:ext cx="292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79" name="Line 8"/>
            <p:cNvSpPr>
              <a:spLocks noChangeShapeType="1"/>
            </p:cNvSpPr>
            <p:nvPr/>
          </p:nvSpPr>
          <p:spPr bwMode="auto">
            <a:xfrm flipH="1">
              <a:off x="4364038" y="3700463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0" name="Line 32"/>
            <p:cNvSpPr>
              <a:spLocks noChangeShapeType="1"/>
            </p:cNvSpPr>
            <p:nvPr/>
          </p:nvSpPr>
          <p:spPr bwMode="auto">
            <a:xfrm flipH="1" flipV="1">
              <a:off x="4652963" y="2741613"/>
              <a:ext cx="0" cy="776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1" name="Line 33"/>
            <p:cNvSpPr>
              <a:spLocks noChangeShapeType="1"/>
            </p:cNvSpPr>
            <p:nvPr/>
          </p:nvSpPr>
          <p:spPr bwMode="auto">
            <a:xfrm flipH="1" flipV="1">
              <a:off x="4811713" y="2738438"/>
              <a:ext cx="0" cy="950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2" name="AutoShape 10"/>
            <p:cNvSpPr>
              <a:spLocks noChangeArrowheads="1"/>
            </p:cNvSpPr>
            <p:nvPr/>
          </p:nvSpPr>
          <p:spPr bwMode="auto">
            <a:xfrm rot="10800000" flipH="1">
              <a:off x="7110413" y="3067050"/>
              <a:ext cx="561975" cy="230188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>
                <a:buNone/>
              </a:pPr>
              <a:endParaRPr lang="en-US" sz="900"/>
            </a:p>
          </p:txBody>
        </p:sp>
        <p:sp>
          <p:nvSpPr>
            <p:cNvPr id="45083" name="Line 38"/>
            <p:cNvSpPr>
              <a:spLocks noChangeShapeType="1"/>
            </p:cNvSpPr>
            <p:nvPr/>
          </p:nvSpPr>
          <p:spPr bwMode="auto">
            <a:xfrm flipH="1" flipV="1">
              <a:off x="7477125" y="3289300"/>
              <a:ext cx="0" cy="1554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4" name="Line 39"/>
            <p:cNvSpPr>
              <a:spLocks noChangeShapeType="1"/>
            </p:cNvSpPr>
            <p:nvPr/>
          </p:nvSpPr>
          <p:spPr bwMode="auto">
            <a:xfrm flipH="1" flipV="1">
              <a:off x="7391400" y="2735263"/>
              <a:ext cx="0" cy="320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5" name="Line 8"/>
            <p:cNvSpPr>
              <a:spLocks noChangeShapeType="1"/>
            </p:cNvSpPr>
            <p:nvPr/>
          </p:nvSpPr>
          <p:spPr bwMode="auto">
            <a:xfrm flipH="1">
              <a:off x="6516688" y="370205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6" name="Line 41"/>
            <p:cNvSpPr>
              <a:spLocks noChangeShapeType="1"/>
            </p:cNvSpPr>
            <p:nvPr/>
          </p:nvSpPr>
          <p:spPr bwMode="auto">
            <a:xfrm flipH="1" flipV="1">
              <a:off x="6964363" y="2740025"/>
              <a:ext cx="0" cy="950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7" name="Line 8"/>
            <p:cNvSpPr>
              <a:spLocks noChangeShapeType="1"/>
            </p:cNvSpPr>
            <p:nvPr/>
          </p:nvSpPr>
          <p:spPr bwMode="auto">
            <a:xfrm flipH="1">
              <a:off x="6503988" y="3862388"/>
              <a:ext cx="776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8" name="Line 43"/>
            <p:cNvSpPr>
              <a:spLocks noChangeShapeType="1"/>
            </p:cNvSpPr>
            <p:nvPr/>
          </p:nvSpPr>
          <p:spPr bwMode="auto">
            <a:xfrm flipH="1" flipV="1">
              <a:off x="7272338" y="3303588"/>
              <a:ext cx="0" cy="557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9" name="AutoShape 10"/>
            <p:cNvSpPr>
              <a:spLocks noChangeArrowheads="1"/>
            </p:cNvSpPr>
            <p:nvPr/>
          </p:nvSpPr>
          <p:spPr bwMode="auto">
            <a:xfrm rot="-5400000" flipH="1" flipV="1">
              <a:off x="2150269" y="3461544"/>
              <a:ext cx="561975" cy="230187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buNone/>
              </a:pPr>
              <a:endParaRPr lang="en-US" sz="900"/>
            </a:p>
          </p:txBody>
        </p:sp>
        <p:sp>
          <p:nvSpPr>
            <p:cNvPr id="45090" name="Oval 45"/>
            <p:cNvSpPr>
              <a:spLocks noChangeArrowheads="1"/>
            </p:cNvSpPr>
            <p:nvPr/>
          </p:nvSpPr>
          <p:spPr bwMode="auto">
            <a:xfrm>
              <a:off x="2719388" y="3576638"/>
              <a:ext cx="287337" cy="287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</a:pPr>
              <a:r>
                <a:rPr lang="en-US" sz="1200"/>
                <a:t>+4</a:t>
              </a:r>
            </a:p>
          </p:txBody>
        </p:sp>
        <p:sp>
          <p:nvSpPr>
            <p:cNvPr id="45091" name="Line 8"/>
            <p:cNvSpPr>
              <a:spLocks noChangeShapeType="1"/>
            </p:cNvSpPr>
            <p:nvPr/>
          </p:nvSpPr>
          <p:spPr bwMode="auto">
            <a:xfrm rot="16200000" flipV="1">
              <a:off x="2756694" y="3956844"/>
              <a:ext cx="2016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2" name="Line 47"/>
            <p:cNvSpPr>
              <a:spLocks noChangeShapeType="1"/>
            </p:cNvSpPr>
            <p:nvPr/>
          </p:nvSpPr>
          <p:spPr bwMode="auto">
            <a:xfrm flipV="1">
              <a:off x="2651125" y="4051300"/>
              <a:ext cx="0" cy="4016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3" name="Line 48"/>
            <p:cNvSpPr>
              <a:spLocks noChangeShapeType="1"/>
            </p:cNvSpPr>
            <p:nvPr/>
          </p:nvSpPr>
          <p:spPr bwMode="auto">
            <a:xfrm rot="16200000" flipH="1">
              <a:off x="2221707" y="3474243"/>
              <a:ext cx="0" cy="2016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4" name="Line 49"/>
            <p:cNvSpPr>
              <a:spLocks noChangeShapeType="1"/>
            </p:cNvSpPr>
            <p:nvPr/>
          </p:nvSpPr>
          <p:spPr bwMode="auto">
            <a:xfrm rot="16200000" flipH="1">
              <a:off x="2628107" y="3636168"/>
              <a:ext cx="0" cy="182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5" name="Line 8"/>
            <p:cNvSpPr>
              <a:spLocks noChangeShapeType="1"/>
            </p:cNvSpPr>
            <p:nvPr/>
          </p:nvSpPr>
          <p:spPr bwMode="auto">
            <a:xfrm flipH="1">
              <a:off x="6510338" y="3516313"/>
              <a:ext cx="292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6" name="Line 51"/>
            <p:cNvSpPr>
              <a:spLocks noChangeShapeType="1"/>
            </p:cNvSpPr>
            <p:nvPr/>
          </p:nvSpPr>
          <p:spPr bwMode="auto">
            <a:xfrm flipH="1" flipV="1">
              <a:off x="6792913" y="3165475"/>
              <a:ext cx="0" cy="3381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7" name="Line 52"/>
            <p:cNvSpPr>
              <a:spLocks noChangeShapeType="1"/>
            </p:cNvSpPr>
            <p:nvPr/>
          </p:nvSpPr>
          <p:spPr bwMode="auto">
            <a:xfrm rot="16200000" flipV="1">
              <a:off x="4758532" y="1153318"/>
              <a:ext cx="0" cy="4049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8" name="Line 53"/>
            <p:cNvSpPr>
              <a:spLocks noChangeShapeType="1"/>
            </p:cNvSpPr>
            <p:nvPr/>
          </p:nvSpPr>
          <p:spPr bwMode="auto">
            <a:xfrm rot="16200000" flipH="1">
              <a:off x="2636044" y="3366294"/>
              <a:ext cx="0" cy="1825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99" name="Line 54"/>
            <p:cNvSpPr>
              <a:spLocks noChangeShapeType="1"/>
            </p:cNvSpPr>
            <p:nvPr/>
          </p:nvSpPr>
          <p:spPr bwMode="auto">
            <a:xfrm flipH="1" flipV="1">
              <a:off x="2733675" y="3165475"/>
              <a:ext cx="0" cy="3111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100" name="AutoShape 55"/>
            <p:cNvSpPr>
              <a:spLocks noChangeArrowheads="1"/>
            </p:cNvSpPr>
            <p:nvPr/>
          </p:nvSpPr>
          <p:spPr bwMode="auto">
            <a:xfrm>
              <a:off x="1774825" y="4122738"/>
              <a:ext cx="255588" cy="161925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96287" y="5500048"/>
            <a:ext cx="7206017" cy="7571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accent1"/>
                </a:solidFill>
              </a:rPr>
              <a:t>The whole system was described using one rule; lots of big combinational functions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03259" y="4599295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performance?</a:t>
            </a:r>
          </a:p>
        </p:txBody>
      </p:sp>
      <p:sp>
        <p:nvSpPr>
          <p:cNvPr id="56" name="Date Placeholder 55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6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Single-Cycle SMIPS </a:t>
            </a:r>
            <a:r>
              <a:rPr lang="en-US" sz="2400" i="1" dirty="0"/>
              <a:t>code structure (simplified)</a:t>
            </a:r>
            <a:endParaRPr lang="en-US" sz="2800" dirty="0"/>
          </a:p>
        </p:txBody>
      </p:sp>
      <p:sp>
        <p:nvSpPr>
          <p:cNvPr id="3789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11188" y="1517650"/>
            <a:ext cx="8256587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mkProc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(Proc);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pc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mkRFile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IMemory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mkIMemory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DMemory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dMem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mkDMemory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doProc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Cop.started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inst = iMem.req(pc);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decode(inst);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rVal1 = rf.rd1(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validRegValue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(dInst.rSrc1));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rVal2 = rf.rd2(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validRegValue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(dInst.rSrc2));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exec(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rVal1, rVal2, pc, ?);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28299" y="6098417"/>
            <a:ext cx="3570208" cy="37478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rf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pc and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dMem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  <p:bldP spid="1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5165770" y="6213475"/>
            <a:ext cx="1243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6349737" y="6057569"/>
            <a:ext cx="1372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err="1"/>
              <a:t>immValid</a:t>
            </a:r>
            <a:endParaRPr lang="en-US" dirty="0"/>
          </a:p>
        </p:txBody>
      </p:sp>
      <p:sp>
        <p:nvSpPr>
          <p:cNvPr id="3379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Decoding Instructions: </a:t>
            </a:r>
            <a:r>
              <a:rPr lang="en-US" sz="2400" dirty="0"/>
              <a:t>extract fields needed for execution from each instruction</a:t>
            </a:r>
            <a:endParaRPr lang="en-US" sz="2800" dirty="0"/>
          </a:p>
        </p:txBody>
      </p:sp>
      <p:sp>
        <p:nvSpPr>
          <p:cNvPr id="33796" name="Line 8"/>
          <p:cNvSpPr>
            <a:spLocks noChangeShapeType="1"/>
          </p:cNvSpPr>
          <p:nvPr/>
        </p:nvSpPr>
        <p:spPr bwMode="auto">
          <a:xfrm>
            <a:off x="2308225" y="3633042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797" name="Text Box 11"/>
          <p:cNvSpPr txBox="1">
            <a:spLocks noChangeArrowheads="1"/>
          </p:cNvSpPr>
          <p:nvPr/>
        </p:nvSpPr>
        <p:spPr bwMode="auto">
          <a:xfrm>
            <a:off x="735328" y="3425080"/>
            <a:ext cx="154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/>
              <a:t>instruction</a:t>
            </a:r>
          </a:p>
        </p:txBody>
      </p:sp>
      <p:sp>
        <p:nvSpPr>
          <p:cNvPr id="33798" name="Text Box 11"/>
          <p:cNvSpPr txBox="1">
            <a:spLocks noChangeArrowheads="1"/>
          </p:cNvSpPr>
          <p:nvPr/>
        </p:nvSpPr>
        <p:spPr bwMode="auto">
          <a:xfrm>
            <a:off x="6362700" y="3732213"/>
            <a:ext cx="1805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/>
              <a:t>branchComp</a:t>
            </a:r>
          </a:p>
        </p:txBody>
      </p:sp>
      <p:sp>
        <p:nvSpPr>
          <p:cNvPr id="33799" name="Line 10"/>
          <p:cNvSpPr>
            <a:spLocks noChangeShapeType="1"/>
          </p:cNvSpPr>
          <p:nvPr/>
        </p:nvSpPr>
        <p:spPr bwMode="auto">
          <a:xfrm>
            <a:off x="5137150" y="4681538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00" name="Text Box 11"/>
          <p:cNvSpPr txBox="1">
            <a:spLocks noChangeArrowheads="1"/>
          </p:cNvSpPr>
          <p:nvPr/>
        </p:nvSpPr>
        <p:spPr bwMode="auto">
          <a:xfrm>
            <a:off x="6359525" y="4484688"/>
            <a:ext cx="7248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/>
              <a:t>rDst</a:t>
            </a:r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>
            <a:off x="3567113" y="5167313"/>
            <a:ext cx="2816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6356350" y="4970463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/>
              <a:t>rSrc1</a:t>
            </a:r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3575050" y="5564188"/>
            <a:ext cx="2816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6364288" y="5367338"/>
            <a:ext cx="873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/>
              <a:t>rSrc2</a:t>
            </a:r>
          </a:p>
        </p:txBody>
      </p:sp>
      <p:sp>
        <p:nvSpPr>
          <p:cNvPr id="33805" name="Line 10"/>
          <p:cNvSpPr>
            <a:spLocks noChangeShapeType="1"/>
          </p:cNvSpPr>
          <p:nvPr/>
        </p:nvSpPr>
        <p:spPr bwMode="auto">
          <a:xfrm>
            <a:off x="5149850" y="6061075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06" name="Text Box 11"/>
          <p:cNvSpPr txBox="1">
            <a:spLocks noChangeArrowheads="1"/>
          </p:cNvSpPr>
          <p:nvPr/>
        </p:nvSpPr>
        <p:spPr bwMode="auto">
          <a:xfrm>
            <a:off x="6361113" y="5864225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err="1"/>
              <a:t>imm</a:t>
            </a:r>
            <a:endParaRPr lang="en-US" dirty="0"/>
          </a:p>
        </p:txBody>
      </p:sp>
      <p:sp>
        <p:nvSpPr>
          <p:cNvPr id="33807" name="AutoShape 10"/>
          <p:cNvSpPr>
            <a:spLocks noChangeArrowheads="1"/>
          </p:cNvSpPr>
          <p:nvPr/>
        </p:nvSpPr>
        <p:spPr bwMode="auto">
          <a:xfrm rot="5400000">
            <a:off x="4693444" y="3826669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en-US" sz="900"/>
          </a:p>
        </p:txBody>
      </p:sp>
      <p:sp>
        <p:nvSpPr>
          <p:cNvPr id="33808" name="AutoShape 10"/>
          <p:cNvSpPr>
            <a:spLocks noChangeArrowheads="1"/>
          </p:cNvSpPr>
          <p:nvPr/>
        </p:nvSpPr>
        <p:spPr bwMode="auto">
          <a:xfrm rot="16200000" flipH="1">
            <a:off x="4712494" y="4568032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buNone/>
            </a:pPr>
            <a:endParaRPr lang="en-US" sz="900"/>
          </a:p>
        </p:txBody>
      </p:sp>
      <p:sp>
        <p:nvSpPr>
          <p:cNvPr id="33809" name="AutoShape 10"/>
          <p:cNvSpPr>
            <a:spLocks noChangeArrowheads="1"/>
          </p:cNvSpPr>
          <p:nvPr/>
        </p:nvSpPr>
        <p:spPr bwMode="auto">
          <a:xfrm rot="16200000" flipH="1">
            <a:off x="3928269" y="5928519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buNone/>
            </a:pPr>
            <a:endParaRPr lang="en-US" sz="900"/>
          </a:p>
        </p:txBody>
      </p:sp>
      <p:sp>
        <p:nvSpPr>
          <p:cNvPr id="33810" name="Rectangle 17"/>
          <p:cNvSpPr>
            <a:spLocks noChangeArrowheads="1"/>
          </p:cNvSpPr>
          <p:nvPr/>
        </p:nvSpPr>
        <p:spPr bwMode="auto">
          <a:xfrm>
            <a:off x="4540250" y="5883275"/>
            <a:ext cx="609600" cy="349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/>
              <a:t>ext</a:t>
            </a:r>
          </a:p>
        </p:txBody>
      </p:sp>
      <p:sp>
        <p:nvSpPr>
          <p:cNvPr id="33811" name="Line 8"/>
          <p:cNvSpPr>
            <a:spLocks noChangeShapeType="1"/>
          </p:cNvSpPr>
          <p:nvPr/>
        </p:nvSpPr>
        <p:spPr bwMode="auto">
          <a:xfrm rot="-5400000">
            <a:off x="1706563" y="4341813"/>
            <a:ext cx="3702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12" name="Line 8"/>
          <p:cNvSpPr>
            <a:spLocks noChangeShapeType="1"/>
          </p:cNvSpPr>
          <p:nvPr/>
        </p:nvSpPr>
        <p:spPr bwMode="auto">
          <a:xfrm>
            <a:off x="3544888" y="6207125"/>
            <a:ext cx="576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13" name="Line 8"/>
          <p:cNvSpPr>
            <a:spLocks noChangeShapeType="1"/>
          </p:cNvSpPr>
          <p:nvPr/>
        </p:nvSpPr>
        <p:spPr bwMode="auto">
          <a:xfrm>
            <a:off x="3552825" y="5915025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14" name="Line 8"/>
          <p:cNvSpPr>
            <a:spLocks noChangeShapeType="1"/>
          </p:cNvSpPr>
          <p:nvPr/>
        </p:nvSpPr>
        <p:spPr bwMode="auto">
          <a:xfrm>
            <a:off x="3541713" y="4826000"/>
            <a:ext cx="1352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15" name="Line 8"/>
          <p:cNvSpPr>
            <a:spLocks noChangeShapeType="1"/>
          </p:cNvSpPr>
          <p:nvPr/>
        </p:nvSpPr>
        <p:spPr bwMode="auto">
          <a:xfrm>
            <a:off x="3549650" y="4533900"/>
            <a:ext cx="1352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16" name="Line 10"/>
          <p:cNvSpPr>
            <a:spLocks noChangeShapeType="1"/>
          </p:cNvSpPr>
          <p:nvPr/>
        </p:nvSpPr>
        <p:spPr bwMode="auto">
          <a:xfrm>
            <a:off x="5133975" y="3956050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17" name="Line 8"/>
          <p:cNvSpPr>
            <a:spLocks noChangeShapeType="1"/>
          </p:cNvSpPr>
          <p:nvPr/>
        </p:nvSpPr>
        <p:spPr bwMode="auto">
          <a:xfrm>
            <a:off x="3557588" y="3963988"/>
            <a:ext cx="1352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18" name="Text Box 11"/>
          <p:cNvSpPr txBox="1">
            <a:spLocks noChangeArrowheads="1"/>
          </p:cNvSpPr>
          <p:nvPr/>
        </p:nvSpPr>
        <p:spPr bwMode="auto">
          <a:xfrm>
            <a:off x="6359525" y="2984500"/>
            <a:ext cx="1175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/>
              <a:t>aluFunc</a:t>
            </a:r>
          </a:p>
        </p:txBody>
      </p:sp>
      <p:sp>
        <p:nvSpPr>
          <p:cNvPr id="33819" name="AutoShape 10"/>
          <p:cNvSpPr>
            <a:spLocks noChangeArrowheads="1"/>
          </p:cNvSpPr>
          <p:nvPr/>
        </p:nvSpPr>
        <p:spPr bwMode="auto">
          <a:xfrm rot="5400000">
            <a:off x="4690269" y="3078957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en-US" sz="900"/>
          </a:p>
        </p:txBody>
      </p:sp>
      <p:sp>
        <p:nvSpPr>
          <p:cNvPr id="33820" name="Line 10"/>
          <p:cNvSpPr>
            <a:spLocks noChangeShapeType="1"/>
          </p:cNvSpPr>
          <p:nvPr/>
        </p:nvSpPr>
        <p:spPr bwMode="auto">
          <a:xfrm>
            <a:off x="5130800" y="3208338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21" name="Line 8"/>
          <p:cNvSpPr>
            <a:spLocks noChangeShapeType="1"/>
          </p:cNvSpPr>
          <p:nvPr/>
        </p:nvSpPr>
        <p:spPr bwMode="auto">
          <a:xfrm>
            <a:off x="4543425" y="3216275"/>
            <a:ext cx="347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22" name="Text Box 11"/>
          <p:cNvSpPr txBox="1">
            <a:spLocks noChangeArrowheads="1"/>
          </p:cNvSpPr>
          <p:nvPr/>
        </p:nvSpPr>
        <p:spPr bwMode="auto">
          <a:xfrm>
            <a:off x="6356350" y="2270125"/>
            <a:ext cx="12496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err="1"/>
              <a:t>instType</a:t>
            </a:r>
            <a:endParaRPr lang="en-US" dirty="0"/>
          </a:p>
        </p:txBody>
      </p:sp>
      <p:sp>
        <p:nvSpPr>
          <p:cNvPr id="33823" name="AutoShape 10"/>
          <p:cNvSpPr>
            <a:spLocks noChangeArrowheads="1"/>
          </p:cNvSpPr>
          <p:nvPr/>
        </p:nvSpPr>
        <p:spPr bwMode="auto">
          <a:xfrm rot="5400000">
            <a:off x="4687094" y="2364582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endParaRPr lang="en-US" sz="900"/>
          </a:p>
        </p:txBody>
      </p:sp>
      <p:sp>
        <p:nvSpPr>
          <p:cNvPr id="33824" name="Line 10"/>
          <p:cNvSpPr>
            <a:spLocks noChangeShapeType="1"/>
          </p:cNvSpPr>
          <p:nvPr/>
        </p:nvSpPr>
        <p:spPr bwMode="auto">
          <a:xfrm>
            <a:off x="5127625" y="2493963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25" name="Line 8"/>
          <p:cNvSpPr>
            <a:spLocks noChangeShapeType="1"/>
          </p:cNvSpPr>
          <p:nvPr/>
        </p:nvSpPr>
        <p:spPr bwMode="auto">
          <a:xfrm>
            <a:off x="3551238" y="2501900"/>
            <a:ext cx="1352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26" name="AutoShape 10"/>
          <p:cNvSpPr>
            <a:spLocks noChangeArrowheads="1"/>
          </p:cNvSpPr>
          <p:nvPr/>
        </p:nvSpPr>
        <p:spPr bwMode="auto">
          <a:xfrm rot="16200000" flipH="1">
            <a:off x="4109244" y="3098007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buNone/>
            </a:pPr>
            <a:endParaRPr lang="en-US" sz="900"/>
          </a:p>
        </p:txBody>
      </p:sp>
      <p:sp>
        <p:nvSpPr>
          <p:cNvPr id="33827" name="Line 8"/>
          <p:cNvSpPr>
            <a:spLocks noChangeShapeType="1"/>
          </p:cNvSpPr>
          <p:nvPr/>
        </p:nvSpPr>
        <p:spPr bwMode="auto">
          <a:xfrm>
            <a:off x="4356100" y="6057900"/>
            <a:ext cx="182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28" name="Line 8"/>
          <p:cNvSpPr>
            <a:spLocks noChangeShapeType="1"/>
          </p:cNvSpPr>
          <p:nvPr/>
        </p:nvSpPr>
        <p:spPr bwMode="auto">
          <a:xfrm>
            <a:off x="3543300" y="3365500"/>
            <a:ext cx="758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29" name="Line 8"/>
          <p:cNvSpPr>
            <a:spLocks noChangeShapeType="1"/>
          </p:cNvSpPr>
          <p:nvPr/>
        </p:nvSpPr>
        <p:spPr bwMode="auto">
          <a:xfrm>
            <a:off x="3551238" y="3073400"/>
            <a:ext cx="758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33830" name="Text Box 11"/>
          <p:cNvSpPr txBox="1">
            <a:spLocks noChangeArrowheads="1"/>
          </p:cNvSpPr>
          <p:nvPr/>
        </p:nvSpPr>
        <p:spPr bwMode="auto">
          <a:xfrm>
            <a:off x="3521075" y="2254250"/>
            <a:ext cx="64633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31:26</a:t>
            </a:r>
          </a:p>
        </p:txBody>
      </p:sp>
      <p:sp>
        <p:nvSpPr>
          <p:cNvPr id="33831" name="Text Box 11"/>
          <p:cNvSpPr txBox="1">
            <a:spLocks noChangeArrowheads="1"/>
          </p:cNvSpPr>
          <p:nvPr/>
        </p:nvSpPr>
        <p:spPr bwMode="auto">
          <a:xfrm>
            <a:off x="3517900" y="2828925"/>
            <a:ext cx="64633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31:26</a:t>
            </a:r>
          </a:p>
        </p:txBody>
      </p:sp>
      <p:sp>
        <p:nvSpPr>
          <p:cNvPr id="33832" name="Text Box 11"/>
          <p:cNvSpPr txBox="1">
            <a:spLocks noChangeArrowheads="1"/>
          </p:cNvSpPr>
          <p:nvPr/>
        </p:nvSpPr>
        <p:spPr bwMode="auto">
          <a:xfrm>
            <a:off x="3536950" y="3125788"/>
            <a:ext cx="450764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5:0</a:t>
            </a:r>
          </a:p>
        </p:txBody>
      </p:sp>
      <p:sp>
        <p:nvSpPr>
          <p:cNvPr id="33833" name="Text Box 11"/>
          <p:cNvSpPr txBox="1">
            <a:spLocks noChangeArrowheads="1"/>
          </p:cNvSpPr>
          <p:nvPr/>
        </p:nvSpPr>
        <p:spPr bwMode="auto">
          <a:xfrm>
            <a:off x="3533775" y="3711575"/>
            <a:ext cx="64633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31:26</a:t>
            </a:r>
          </a:p>
        </p:txBody>
      </p:sp>
      <p:sp>
        <p:nvSpPr>
          <p:cNvPr id="33834" name="Text Box 11"/>
          <p:cNvSpPr txBox="1">
            <a:spLocks noChangeArrowheads="1"/>
          </p:cNvSpPr>
          <p:nvPr/>
        </p:nvSpPr>
        <p:spPr bwMode="auto">
          <a:xfrm>
            <a:off x="3519488" y="4286250"/>
            <a:ext cx="64633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20:16</a:t>
            </a:r>
          </a:p>
        </p:txBody>
      </p:sp>
      <p:sp>
        <p:nvSpPr>
          <p:cNvPr id="33835" name="Text Box 11"/>
          <p:cNvSpPr txBox="1">
            <a:spLocks noChangeArrowheads="1"/>
          </p:cNvSpPr>
          <p:nvPr/>
        </p:nvSpPr>
        <p:spPr bwMode="auto">
          <a:xfrm>
            <a:off x="3516313" y="4583113"/>
            <a:ext cx="64633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15:11</a:t>
            </a:r>
          </a:p>
        </p:txBody>
      </p:sp>
      <p:sp>
        <p:nvSpPr>
          <p:cNvPr id="33836" name="Text Box 11"/>
          <p:cNvSpPr txBox="1">
            <a:spLocks noChangeArrowheads="1"/>
          </p:cNvSpPr>
          <p:nvPr/>
        </p:nvSpPr>
        <p:spPr bwMode="auto">
          <a:xfrm>
            <a:off x="3524250" y="4924425"/>
            <a:ext cx="64633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25:21</a:t>
            </a:r>
          </a:p>
        </p:txBody>
      </p:sp>
      <p:sp>
        <p:nvSpPr>
          <p:cNvPr id="33837" name="Text Box 11"/>
          <p:cNvSpPr txBox="1">
            <a:spLocks noChangeArrowheads="1"/>
          </p:cNvSpPr>
          <p:nvPr/>
        </p:nvSpPr>
        <p:spPr bwMode="auto">
          <a:xfrm>
            <a:off x="3509963" y="5321300"/>
            <a:ext cx="64633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20:16</a:t>
            </a:r>
          </a:p>
        </p:txBody>
      </p:sp>
      <p:sp>
        <p:nvSpPr>
          <p:cNvPr id="33838" name="Text Box 11"/>
          <p:cNvSpPr txBox="1">
            <a:spLocks noChangeArrowheads="1"/>
          </p:cNvSpPr>
          <p:nvPr/>
        </p:nvSpPr>
        <p:spPr bwMode="auto">
          <a:xfrm>
            <a:off x="3517900" y="5673725"/>
            <a:ext cx="548548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15:0</a:t>
            </a:r>
          </a:p>
        </p:txBody>
      </p:sp>
      <p:sp>
        <p:nvSpPr>
          <p:cNvPr id="33839" name="Text Box 11"/>
          <p:cNvSpPr txBox="1">
            <a:spLocks noChangeArrowheads="1"/>
          </p:cNvSpPr>
          <p:nvPr/>
        </p:nvSpPr>
        <p:spPr bwMode="auto">
          <a:xfrm>
            <a:off x="3525838" y="5959475"/>
            <a:ext cx="548548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/>
              <a:t>25:0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8488" y="3821374"/>
            <a:ext cx="287968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Lot of pure combinational logic: will be derived automatically from the high-level description</a:t>
            </a:r>
          </a:p>
        </p:txBody>
      </p:sp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3349625" y="1754188"/>
            <a:ext cx="2020888" cy="468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buNone/>
            </a:pPr>
            <a:r>
              <a:rPr lang="en-US" dirty="0"/>
              <a:t>decode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2267" y="5650173"/>
            <a:ext cx="237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Not all fields are defined for every instruction </a:t>
            </a:r>
          </a:p>
        </p:txBody>
      </p:sp>
      <p:sp>
        <p:nvSpPr>
          <p:cNvPr id="59" name="Date Placeholder 58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8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Typedefs</a:t>
            </a:r>
          </a:p>
        </p:txBody>
      </p:sp>
      <p:sp>
        <p:nvSpPr>
          <p:cNvPr id="13314" name="TextBox 6"/>
          <p:cNvSpPr txBox="1">
            <a:spLocks noChangeArrowheads="1"/>
          </p:cNvSpPr>
          <p:nvPr/>
        </p:nvSpPr>
        <p:spPr bwMode="auto">
          <a:xfrm>
            <a:off x="550568" y="1518131"/>
            <a:ext cx="8339137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Ld, St, J,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Jalr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Br}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deriving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Le, Lt,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AT, NT}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BrFunc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deriving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{Add, Sub, And, Or,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Nor,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Sltu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Sra}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AluFunc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deriving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393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3349625" y="1754188"/>
            <a:ext cx="2020888" cy="468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dirty="0">
                <a:latin typeface="Verdana" pitchFamily="-96" charset="0"/>
              </a:rPr>
              <a:t>decode</a:t>
            </a:r>
          </a:p>
        </p:txBody>
      </p:sp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Decoding Instructions: </a:t>
            </a:r>
            <a:br>
              <a:rPr lang="en-US" sz="3600" dirty="0"/>
            </a:br>
            <a:r>
              <a:rPr lang="en-US" sz="2400" dirty="0"/>
              <a:t>input-output types</a:t>
            </a:r>
            <a:endParaRPr lang="en-US" sz="2800" dirty="0"/>
          </a:p>
        </p:txBody>
      </p:sp>
      <p:sp>
        <p:nvSpPr>
          <p:cNvPr id="11267" name="Line 8"/>
          <p:cNvSpPr>
            <a:spLocks noChangeShapeType="1"/>
          </p:cNvSpPr>
          <p:nvPr/>
        </p:nvSpPr>
        <p:spPr bwMode="auto">
          <a:xfrm>
            <a:off x="2308225" y="3633788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Text Box 11"/>
          <p:cNvSpPr txBox="1">
            <a:spLocks noChangeArrowheads="1"/>
          </p:cNvSpPr>
          <p:nvPr/>
        </p:nvSpPr>
        <p:spPr bwMode="auto">
          <a:xfrm>
            <a:off x="735013" y="3425825"/>
            <a:ext cx="15446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instruction</a:t>
            </a:r>
          </a:p>
        </p:txBody>
      </p:sp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6362700" y="3732213"/>
            <a:ext cx="10583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/>
              <a:t>brFunc</a:t>
            </a:r>
            <a:endParaRPr lang="en-US" dirty="0"/>
          </a:p>
        </p:txBody>
      </p:sp>
      <p:sp>
        <p:nvSpPr>
          <p:cNvPr id="11270" name="Line 10"/>
          <p:cNvSpPr>
            <a:spLocks noChangeShapeType="1"/>
          </p:cNvSpPr>
          <p:nvPr/>
        </p:nvSpPr>
        <p:spPr bwMode="auto">
          <a:xfrm>
            <a:off x="5137150" y="4576763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6359525" y="4379913"/>
            <a:ext cx="719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/>
              <a:t>rDst</a:t>
            </a:r>
            <a:endParaRPr lang="en-US" dirty="0"/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>
            <a:off x="3567113" y="5005388"/>
            <a:ext cx="2816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6356350" y="4808538"/>
            <a:ext cx="866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rSrc1</a:t>
            </a: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3575050" y="5430838"/>
            <a:ext cx="2816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364288" y="5233988"/>
            <a:ext cx="866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rSrc2</a:t>
            </a:r>
          </a:p>
        </p:txBody>
      </p:sp>
      <p:sp>
        <p:nvSpPr>
          <p:cNvPr id="11276" name="Line 10"/>
          <p:cNvSpPr>
            <a:spLocks noChangeShapeType="1"/>
          </p:cNvSpPr>
          <p:nvPr/>
        </p:nvSpPr>
        <p:spPr bwMode="auto">
          <a:xfrm>
            <a:off x="5149850" y="5927725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Text Box 11"/>
          <p:cNvSpPr txBox="1">
            <a:spLocks noChangeArrowheads="1"/>
          </p:cNvSpPr>
          <p:nvPr/>
        </p:nvSpPr>
        <p:spPr bwMode="auto">
          <a:xfrm>
            <a:off x="6361113" y="5730875"/>
            <a:ext cx="749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imm</a:t>
            </a:r>
          </a:p>
        </p:txBody>
      </p:sp>
      <p:sp>
        <p:nvSpPr>
          <p:cNvPr id="11278" name="AutoShape 10"/>
          <p:cNvSpPr>
            <a:spLocks noChangeArrowheads="1"/>
          </p:cNvSpPr>
          <p:nvPr/>
        </p:nvSpPr>
        <p:spPr bwMode="auto">
          <a:xfrm rot="5400000">
            <a:off x="4693444" y="3826669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11279" name="AutoShape 10"/>
          <p:cNvSpPr>
            <a:spLocks noChangeArrowheads="1"/>
          </p:cNvSpPr>
          <p:nvPr/>
        </p:nvSpPr>
        <p:spPr bwMode="auto">
          <a:xfrm rot="16200000" flipH="1">
            <a:off x="4712494" y="4463257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11280" name="AutoShape 10"/>
          <p:cNvSpPr>
            <a:spLocks noChangeArrowheads="1"/>
          </p:cNvSpPr>
          <p:nvPr/>
        </p:nvSpPr>
        <p:spPr bwMode="auto">
          <a:xfrm rot="16200000" flipH="1">
            <a:off x="3928269" y="5928519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4540250" y="5883275"/>
            <a:ext cx="609600" cy="349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ext</a:t>
            </a:r>
          </a:p>
        </p:txBody>
      </p:sp>
      <p:sp>
        <p:nvSpPr>
          <p:cNvPr id="11282" name="Line 8"/>
          <p:cNvSpPr>
            <a:spLocks noChangeShapeType="1"/>
          </p:cNvSpPr>
          <p:nvPr/>
        </p:nvSpPr>
        <p:spPr bwMode="auto">
          <a:xfrm rot="-5400000">
            <a:off x="1706563" y="4341813"/>
            <a:ext cx="3702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Line 8"/>
          <p:cNvSpPr>
            <a:spLocks noChangeShapeType="1"/>
          </p:cNvSpPr>
          <p:nvPr/>
        </p:nvSpPr>
        <p:spPr bwMode="auto">
          <a:xfrm>
            <a:off x="3544888" y="6207125"/>
            <a:ext cx="576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8"/>
          <p:cNvSpPr>
            <a:spLocks noChangeShapeType="1"/>
          </p:cNvSpPr>
          <p:nvPr/>
        </p:nvSpPr>
        <p:spPr bwMode="auto">
          <a:xfrm>
            <a:off x="3552825" y="5915025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Line 8"/>
          <p:cNvSpPr>
            <a:spLocks noChangeShapeType="1"/>
          </p:cNvSpPr>
          <p:nvPr/>
        </p:nvSpPr>
        <p:spPr bwMode="auto">
          <a:xfrm>
            <a:off x="3541713" y="4721225"/>
            <a:ext cx="1352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Line 8"/>
          <p:cNvSpPr>
            <a:spLocks noChangeShapeType="1"/>
          </p:cNvSpPr>
          <p:nvPr/>
        </p:nvSpPr>
        <p:spPr bwMode="auto">
          <a:xfrm>
            <a:off x="3549650" y="4429125"/>
            <a:ext cx="1352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Line 10"/>
          <p:cNvSpPr>
            <a:spLocks noChangeShapeType="1"/>
          </p:cNvSpPr>
          <p:nvPr/>
        </p:nvSpPr>
        <p:spPr bwMode="auto">
          <a:xfrm>
            <a:off x="5133975" y="3956050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Line 8"/>
          <p:cNvSpPr>
            <a:spLocks noChangeShapeType="1"/>
          </p:cNvSpPr>
          <p:nvPr/>
        </p:nvSpPr>
        <p:spPr bwMode="auto">
          <a:xfrm>
            <a:off x="3557588" y="3963988"/>
            <a:ext cx="1352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Text Box 11"/>
          <p:cNvSpPr txBox="1">
            <a:spLocks noChangeArrowheads="1"/>
          </p:cNvSpPr>
          <p:nvPr/>
        </p:nvSpPr>
        <p:spPr bwMode="auto">
          <a:xfrm>
            <a:off x="6359525" y="2984500"/>
            <a:ext cx="1174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aluFunc</a:t>
            </a:r>
          </a:p>
        </p:txBody>
      </p:sp>
      <p:sp>
        <p:nvSpPr>
          <p:cNvPr id="11290" name="AutoShape 10"/>
          <p:cNvSpPr>
            <a:spLocks noChangeArrowheads="1"/>
          </p:cNvSpPr>
          <p:nvPr/>
        </p:nvSpPr>
        <p:spPr bwMode="auto">
          <a:xfrm rot="5400000">
            <a:off x="4690269" y="3078957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11291" name="Line 10"/>
          <p:cNvSpPr>
            <a:spLocks noChangeShapeType="1"/>
          </p:cNvSpPr>
          <p:nvPr/>
        </p:nvSpPr>
        <p:spPr bwMode="auto">
          <a:xfrm>
            <a:off x="5130800" y="3208338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Line 8"/>
          <p:cNvSpPr>
            <a:spLocks noChangeShapeType="1"/>
          </p:cNvSpPr>
          <p:nvPr/>
        </p:nvSpPr>
        <p:spPr bwMode="auto">
          <a:xfrm>
            <a:off x="4543425" y="3216275"/>
            <a:ext cx="347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Text Box 11"/>
          <p:cNvSpPr txBox="1">
            <a:spLocks noChangeArrowheads="1"/>
          </p:cNvSpPr>
          <p:nvPr/>
        </p:nvSpPr>
        <p:spPr bwMode="auto">
          <a:xfrm>
            <a:off x="6356350" y="2270125"/>
            <a:ext cx="854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iType</a:t>
            </a:r>
          </a:p>
        </p:txBody>
      </p:sp>
      <p:sp>
        <p:nvSpPr>
          <p:cNvPr id="11294" name="AutoShape 10"/>
          <p:cNvSpPr>
            <a:spLocks noChangeArrowheads="1"/>
          </p:cNvSpPr>
          <p:nvPr/>
        </p:nvSpPr>
        <p:spPr bwMode="auto">
          <a:xfrm rot="5400000">
            <a:off x="4687094" y="2364582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11295" name="Line 10"/>
          <p:cNvSpPr>
            <a:spLocks noChangeShapeType="1"/>
          </p:cNvSpPr>
          <p:nvPr/>
        </p:nvSpPr>
        <p:spPr bwMode="auto">
          <a:xfrm>
            <a:off x="5127625" y="2493963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Line 8"/>
          <p:cNvSpPr>
            <a:spLocks noChangeShapeType="1"/>
          </p:cNvSpPr>
          <p:nvPr/>
        </p:nvSpPr>
        <p:spPr bwMode="auto">
          <a:xfrm>
            <a:off x="3551238" y="2501900"/>
            <a:ext cx="1352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AutoShape 10"/>
          <p:cNvSpPr>
            <a:spLocks noChangeArrowheads="1"/>
          </p:cNvSpPr>
          <p:nvPr/>
        </p:nvSpPr>
        <p:spPr bwMode="auto">
          <a:xfrm rot="16200000" flipH="1">
            <a:off x="4109244" y="3098007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11298" name="Line 8"/>
          <p:cNvSpPr>
            <a:spLocks noChangeShapeType="1"/>
          </p:cNvSpPr>
          <p:nvPr/>
        </p:nvSpPr>
        <p:spPr bwMode="auto">
          <a:xfrm>
            <a:off x="4356100" y="6057900"/>
            <a:ext cx="182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Line 8"/>
          <p:cNvSpPr>
            <a:spLocks noChangeShapeType="1"/>
          </p:cNvSpPr>
          <p:nvPr/>
        </p:nvSpPr>
        <p:spPr bwMode="auto">
          <a:xfrm>
            <a:off x="3543300" y="3365500"/>
            <a:ext cx="758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8"/>
          <p:cNvSpPr>
            <a:spLocks noChangeShapeType="1"/>
          </p:cNvSpPr>
          <p:nvPr/>
        </p:nvSpPr>
        <p:spPr bwMode="auto">
          <a:xfrm>
            <a:off x="3551238" y="3073400"/>
            <a:ext cx="758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Text Box 11"/>
          <p:cNvSpPr txBox="1">
            <a:spLocks noChangeArrowheads="1"/>
          </p:cNvSpPr>
          <p:nvPr/>
        </p:nvSpPr>
        <p:spPr bwMode="auto">
          <a:xfrm>
            <a:off x="3521075" y="2254250"/>
            <a:ext cx="1014413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 dirty="0"/>
              <a:t>31:26, 5:0</a:t>
            </a:r>
          </a:p>
        </p:txBody>
      </p:sp>
      <p:sp>
        <p:nvSpPr>
          <p:cNvPr id="11302" name="Text Box 11"/>
          <p:cNvSpPr txBox="1">
            <a:spLocks noChangeArrowheads="1"/>
          </p:cNvSpPr>
          <p:nvPr/>
        </p:nvSpPr>
        <p:spPr bwMode="auto">
          <a:xfrm>
            <a:off x="3517900" y="2828925"/>
            <a:ext cx="64611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 dirty="0"/>
              <a:t>31:26</a:t>
            </a:r>
          </a:p>
        </p:txBody>
      </p:sp>
      <p:sp>
        <p:nvSpPr>
          <p:cNvPr id="11303" name="Text Box 11"/>
          <p:cNvSpPr txBox="1">
            <a:spLocks noChangeArrowheads="1"/>
          </p:cNvSpPr>
          <p:nvPr/>
        </p:nvSpPr>
        <p:spPr bwMode="auto">
          <a:xfrm>
            <a:off x="3536950" y="3125788"/>
            <a:ext cx="4508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 dirty="0"/>
              <a:t>5:0</a:t>
            </a:r>
          </a:p>
        </p:txBody>
      </p:sp>
      <p:sp>
        <p:nvSpPr>
          <p:cNvPr id="11304" name="Text Box 11"/>
          <p:cNvSpPr txBox="1">
            <a:spLocks noChangeArrowheads="1"/>
          </p:cNvSpPr>
          <p:nvPr/>
        </p:nvSpPr>
        <p:spPr bwMode="auto">
          <a:xfrm>
            <a:off x="3533775" y="3711575"/>
            <a:ext cx="64611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 dirty="0"/>
              <a:t>31:26</a:t>
            </a:r>
          </a:p>
        </p:txBody>
      </p:sp>
      <p:sp>
        <p:nvSpPr>
          <p:cNvPr id="11305" name="Text Box 11"/>
          <p:cNvSpPr txBox="1">
            <a:spLocks noChangeArrowheads="1"/>
          </p:cNvSpPr>
          <p:nvPr/>
        </p:nvSpPr>
        <p:spPr bwMode="auto">
          <a:xfrm>
            <a:off x="3519488" y="4181475"/>
            <a:ext cx="6413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20:16</a:t>
            </a:r>
          </a:p>
        </p:txBody>
      </p:sp>
      <p:sp>
        <p:nvSpPr>
          <p:cNvPr id="11306" name="Text Box 11"/>
          <p:cNvSpPr txBox="1">
            <a:spLocks noChangeArrowheads="1"/>
          </p:cNvSpPr>
          <p:nvPr/>
        </p:nvSpPr>
        <p:spPr bwMode="auto">
          <a:xfrm>
            <a:off x="3516313" y="4478338"/>
            <a:ext cx="6413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15:11</a:t>
            </a:r>
          </a:p>
        </p:txBody>
      </p:sp>
      <p:sp>
        <p:nvSpPr>
          <p:cNvPr id="11307" name="Text Box 11"/>
          <p:cNvSpPr txBox="1">
            <a:spLocks noChangeArrowheads="1"/>
          </p:cNvSpPr>
          <p:nvPr/>
        </p:nvSpPr>
        <p:spPr bwMode="auto">
          <a:xfrm>
            <a:off x="3524250" y="4762500"/>
            <a:ext cx="6413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25:21</a:t>
            </a:r>
          </a:p>
        </p:txBody>
      </p:sp>
      <p:sp>
        <p:nvSpPr>
          <p:cNvPr id="11308" name="Text Box 11"/>
          <p:cNvSpPr txBox="1">
            <a:spLocks noChangeArrowheads="1"/>
          </p:cNvSpPr>
          <p:nvPr/>
        </p:nvSpPr>
        <p:spPr bwMode="auto">
          <a:xfrm>
            <a:off x="3509963" y="5187950"/>
            <a:ext cx="6413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20:16</a:t>
            </a:r>
          </a:p>
        </p:txBody>
      </p:sp>
      <p:sp>
        <p:nvSpPr>
          <p:cNvPr id="11309" name="Text Box 11"/>
          <p:cNvSpPr txBox="1">
            <a:spLocks noChangeArrowheads="1"/>
          </p:cNvSpPr>
          <p:nvPr/>
        </p:nvSpPr>
        <p:spPr bwMode="auto">
          <a:xfrm>
            <a:off x="3517900" y="5673725"/>
            <a:ext cx="5492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15:0</a:t>
            </a:r>
          </a:p>
        </p:txBody>
      </p:sp>
      <p:sp>
        <p:nvSpPr>
          <p:cNvPr id="11310" name="Text Box 11"/>
          <p:cNvSpPr txBox="1">
            <a:spLocks noChangeArrowheads="1"/>
          </p:cNvSpPr>
          <p:nvPr/>
        </p:nvSpPr>
        <p:spPr bwMode="auto">
          <a:xfrm>
            <a:off x="3525838" y="5959475"/>
            <a:ext cx="5492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/>
              <a:t>25:0</a:t>
            </a:r>
          </a:p>
        </p:txBody>
      </p:sp>
      <p:sp>
        <p:nvSpPr>
          <p:cNvPr id="11312" name="TextBox 56"/>
          <p:cNvSpPr txBox="1">
            <a:spLocks noChangeArrowheads="1"/>
          </p:cNvSpPr>
          <p:nvPr/>
        </p:nvSpPr>
        <p:spPr bwMode="auto">
          <a:xfrm rot="5400000">
            <a:off x="7389813" y="2910682"/>
            <a:ext cx="248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</a:rPr>
              <a:t>Type </a:t>
            </a:r>
            <a:r>
              <a:rPr lang="en-US" dirty="0" err="1">
                <a:solidFill>
                  <a:srgbClr val="00B050"/>
                </a:solidFill>
              </a:rPr>
              <a:t>DecodedInst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854075" y="3740150"/>
            <a:ext cx="1292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</a:rPr>
              <a:t>Bit#(32)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571016" y="2500313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solidFill>
                  <a:srgbClr val="00B050"/>
                </a:solidFill>
              </a:rPr>
              <a:t>IType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571016" y="3213100"/>
            <a:ext cx="1185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solidFill>
                  <a:srgbClr val="00B050"/>
                </a:solidFill>
              </a:rPr>
              <a:t>AluFunc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571016" y="4597400"/>
            <a:ext cx="2494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</a:rPr>
              <a:t>Maybe#(</a:t>
            </a:r>
            <a:r>
              <a:rPr lang="en-US" dirty="0" err="1">
                <a:solidFill>
                  <a:srgbClr val="00B050"/>
                </a:solidFill>
              </a:rPr>
              <a:t>FullIndx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571016" y="5019675"/>
            <a:ext cx="2494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Maybe#(</a:t>
            </a:r>
            <a:r>
              <a:rPr lang="en-US" dirty="0" err="1">
                <a:solidFill>
                  <a:srgbClr val="00B050"/>
                </a:solidFill>
              </a:rPr>
              <a:t>FullIndx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571016" y="5449888"/>
            <a:ext cx="2494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Maybe#(</a:t>
            </a:r>
            <a:r>
              <a:rPr lang="en-US" dirty="0" err="1">
                <a:solidFill>
                  <a:srgbClr val="00B050"/>
                </a:solidFill>
              </a:rPr>
              <a:t>FullIndx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71016" y="3971925"/>
            <a:ext cx="1074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>
                <a:solidFill>
                  <a:srgbClr val="00B050"/>
                </a:solidFill>
              </a:rPr>
              <a:t>BrFunc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571016" y="5989638"/>
            <a:ext cx="20678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</a:rPr>
              <a:t>Maybe#(Data)</a:t>
            </a:r>
          </a:p>
        </p:txBody>
      </p:sp>
      <p:sp>
        <p:nvSpPr>
          <p:cNvPr id="11321" name="TextBox 65"/>
          <p:cNvSpPr txBox="1">
            <a:spLocks noChangeArrowheads="1"/>
          </p:cNvSpPr>
          <p:nvPr/>
        </p:nvSpPr>
        <p:spPr bwMode="auto">
          <a:xfrm>
            <a:off x="709613" y="4762500"/>
            <a:ext cx="2197100" cy="6461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>
                <a:solidFill>
                  <a:srgbClr val="FFC000"/>
                </a:solidFill>
              </a:rPr>
              <a:t>Mux control logic not shown</a:t>
            </a:r>
          </a:p>
        </p:txBody>
      </p:sp>
      <p:sp>
        <p:nvSpPr>
          <p:cNvPr id="69" name="Date Placeholder 68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 Function</a:t>
            </a:r>
          </a:p>
        </p:txBody>
      </p:sp>
      <p:sp>
        <p:nvSpPr>
          <p:cNvPr id="1638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256588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DecodedInst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(Bit#(32) inst);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DecodedInst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?;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inst[ 31 : 26 ];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= inst[ 25 : 21 ];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= inst[ 20 : 16 ];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rd     = inst[ 15 : 11 ];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= inst[  5 :  0 ];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= inst[ 15 :  0 ];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target = inst[ 25 :  0 ];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endcase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4567" y="1988288"/>
            <a:ext cx="1509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initially undefined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4550735" y="2062716"/>
            <a:ext cx="2604977" cy="30834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Date Placeholder 12"/>
          <p:cNvSpPr>
            <a:spLocks noGrp="1"/>
          </p:cNvSpPr>
          <p:nvPr>
            <p:ph type="dt" sz="half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4294967295"/>
          </p:nvPr>
        </p:nvSpPr>
        <p:spPr>
          <a:xfrm>
            <a:off x="3098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0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Instruction Encoding</a:t>
            </a:r>
          </a:p>
        </p:txBody>
      </p:sp>
      <p:sp>
        <p:nvSpPr>
          <p:cNvPr id="14338" name="TextBox 6"/>
          <p:cNvSpPr txBox="1">
            <a:spLocks noChangeArrowheads="1"/>
          </p:cNvSpPr>
          <p:nvPr/>
        </p:nvSpPr>
        <p:spPr bwMode="auto">
          <a:xfrm>
            <a:off x="614363" y="1452563"/>
            <a:ext cx="8339137" cy="527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opADDIU = 6’b001001;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opSLTI  = 6’b001010;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opLW    = 6’b100011;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opSW    = 6’b101011;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opJ     = 6’b000010;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opBEQ   = 6’b000100;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opFUNC  = 6’b000000;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fcADDU  = 6’b100001;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fcAND   = 6’b100100;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fcJR    = 6’b001000;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opRT    = 6’b000001;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rtBLTZ  = 5’b00000;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>
                <a:latin typeface="Courier New" pitchFamily="49" charset="0"/>
                <a:cs typeface="Courier New" pitchFamily="49" charset="0"/>
              </a:rPr>
              <a:t>#(6) rtBGEZ  = 5’b00100;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1/9/2013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6A182E-5D3E-4905-8C6D-E381AD2690E8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31720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55069</TotalTime>
  <Words>9381</Words>
  <Application>Microsoft Office PowerPoint</Application>
  <PresentationFormat>全屏显示(4:3)</PresentationFormat>
  <Paragraphs>1623</Paragraphs>
  <Slides>115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115</vt:i4>
      </vt:variant>
    </vt:vector>
  </HeadingPairs>
  <TitlesOfParts>
    <vt:vector size="129" baseType="lpstr">
      <vt:lpstr>DINNeuzeitGrotesk BoldCond</vt:lpstr>
      <vt:lpstr>Arial</vt:lpstr>
      <vt:lpstr>Calibri</vt:lpstr>
      <vt:lpstr>Comic Sans MS</vt:lpstr>
      <vt:lpstr>Consolas</vt:lpstr>
      <vt:lpstr>Courier New</vt:lpstr>
      <vt:lpstr>Symbol</vt:lpstr>
      <vt:lpstr>Tahoma</vt:lpstr>
      <vt:lpstr>Times</vt:lpstr>
      <vt:lpstr>Times New Roman</vt:lpstr>
      <vt:lpstr>Verdana</vt:lpstr>
      <vt:lpstr>Wingdings</vt:lpstr>
      <vt:lpstr>Blueprint</vt:lpstr>
      <vt:lpstr>自定义设计方案</vt:lpstr>
      <vt:lpstr>PowerPoint 演示文稿</vt:lpstr>
      <vt:lpstr>Outlines</vt:lpstr>
      <vt:lpstr>Outlines</vt:lpstr>
      <vt:lpstr>What is Bluespec?</vt:lpstr>
      <vt:lpstr>Practice Environment</vt:lpstr>
      <vt:lpstr>Practice Materials</vt:lpstr>
      <vt:lpstr>License Server</vt:lpstr>
      <vt:lpstr>HOWTO</vt:lpstr>
      <vt:lpstr>Lab1 Example</vt:lpstr>
      <vt:lpstr>Lab1 Example</vt:lpstr>
      <vt:lpstr>Outlines</vt:lpstr>
      <vt:lpstr>Content</vt:lpstr>
      <vt:lpstr>Combinational circuits are acyclic interconnections of gates</vt:lpstr>
      <vt:lpstr>Simple combinational circuits: </vt:lpstr>
      <vt:lpstr>Full Adder: A one-bit adder</vt:lpstr>
      <vt:lpstr>Full Adder: A one-bit adder corrected</vt:lpstr>
      <vt:lpstr>Types</vt:lpstr>
      <vt:lpstr>Type declaration versus deduction</vt:lpstr>
      <vt:lpstr>2-bit Ripple-Carry Adder</vt:lpstr>
      <vt:lpstr>“let” syntax</vt:lpstr>
      <vt:lpstr>Parameterized types: #</vt:lpstr>
      <vt:lpstr>An w-bit Ripple-Carry Adder</vt:lpstr>
      <vt:lpstr>Instantiating the parametric Adder</vt:lpstr>
      <vt:lpstr>valueOf(w) versus w </vt:lpstr>
      <vt:lpstr>TAdd#(w,1) versus w+1 </vt:lpstr>
      <vt:lpstr>A w-bit Ripple-Carry Adder corrected</vt:lpstr>
      <vt:lpstr>A w-bit Ripple-Carry Adder</vt:lpstr>
      <vt:lpstr>Static Elaboration phase</vt:lpstr>
      <vt:lpstr>Integer versus Int#(32)</vt:lpstr>
      <vt:lpstr>Type synonyms</vt:lpstr>
      <vt:lpstr>Arithmetic-Logic Unit (ALU)</vt:lpstr>
      <vt:lpstr>Shift operators</vt:lpstr>
      <vt:lpstr>Logical right shift by 2</vt:lpstr>
      <vt:lpstr>Conditional operation: shift versus no-shift</vt:lpstr>
      <vt:lpstr>A 2-way multiplexer</vt:lpstr>
      <vt:lpstr>A 4-way multiplexer</vt:lpstr>
      <vt:lpstr>Logical right shift by n</vt:lpstr>
      <vt:lpstr>A Degression on Types</vt:lpstr>
      <vt:lpstr>Enumerated types</vt:lpstr>
      <vt:lpstr>Combinational ALU</vt:lpstr>
      <vt:lpstr>Comparison operators</vt:lpstr>
      <vt:lpstr>ALU including Comparison operators</vt:lpstr>
      <vt:lpstr>Complex combinational circuits</vt:lpstr>
      <vt:lpstr>Multiplication by repeated addition</vt:lpstr>
      <vt:lpstr>Combinational 32-bit multiply</vt:lpstr>
      <vt:lpstr>Design issues with combinational multiply</vt:lpstr>
      <vt:lpstr>What Did We Learn?</vt:lpstr>
      <vt:lpstr>Outlines</vt:lpstr>
      <vt:lpstr>Content</vt:lpstr>
      <vt:lpstr>Combinational 32-bit multiply</vt:lpstr>
      <vt:lpstr>Combinational circuits</vt:lpstr>
      <vt:lpstr>A simple synchronous state element</vt:lpstr>
      <vt:lpstr>Flip-flops with Write Enables</vt:lpstr>
      <vt:lpstr>Registers</vt:lpstr>
      <vt:lpstr>Register Files</vt:lpstr>
      <vt:lpstr>Register Files and Ports</vt:lpstr>
      <vt:lpstr>We can build useful and compact circuits using registers</vt:lpstr>
      <vt:lpstr>Expressing a loop using registers</vt:lpstr>
      <vt:lpstr>Expressing sequential circuits in Bluespec</vt:lpstr>
      <vt:lpstr>Rule Execution</vt:lpstr>
      <vt:lpstr>Multiply using registers</vt:lpstr>
      <vt:lpstr>Sequential multiply</vt:lpstr>
      <vt:lpstr>Dynamic selection requires a mux</vt:lpstr>
      <vt:lpstr>Replacing repeated selections by shifts</vt:lpstr>
      <vt:lpstr>Circuit for Sequential Multiply</vt:lpstr>
      <vt:lpstr>Circuit analysis</vt:lpstr>
      <vt:lpstr>Modules</vt:lpstr>
      <vt:lpstr>Multiply Module</vt:lpstr>
      <vt:lpstr>Multiply Module</vt:lpstr>
      <vt:lpstr>Module: Method Interface</vt:lpstr>
      <vt:lpstr>Polymorphic Multiply Module</vt:lpstr>
      <vt:lpstr>Sequential n-bit multiply</vt:lpstr>
      <vt:lpstr>Multiply Module</vt:lpstr>
      <vt:lpstr>What Did We Learn?</vt:lpstr>
      <vt:lpstr>Outlines</vt:lpstr>
      <vt:lpstr>Practice 1 (Lab1.docx)</vt:lpstr>
      <vt:lpstr>PowerPoint 演示文稿</vt:lpstr>
      <vt:lpstr>Practice 2 (Lab2.docx)</vt:lpstr>
      <vt:lpstr>PowerPoint 演示文稿</vt:lpstr>
      <vt:lpstr>Practice 3 (Lab3.docx part1) </vt:lpstr>
      <vt:lpstr>PowerPoint 演示文稿</vt:lpstr>
      <vt:lpstr>PowerPoint 演示文稿</vt:lpstr>
      <vt:lpstr>Practice 4 (Lab3.docx part2) </vt:lpstr>
      <vt:lpstr>PowerPoint 演示文稿</vt:lpstr>
      <vt:lpstr>The MIPS ISA</vt:lpstr>
      <vt:lpstr>Instruction formats</vt:lpstr>
      <vt:lpstr>Instruction formats cont</vt:lpstr>
      <vt:lpstr>Control Instructions</vt:lpstr>
      <vt:lpstr>Instruction Execution</vt:lpstr>
      <vt:lpstr>Implementing an ISA</vt:lpstr>
      <vt:lpstr>A single-cycle implementation</vt:lpstr>
      <vt:lpstr>Single-Cycle SMIPS</vt:lpstr>
      <vt:lpstr>Single-Cycle SMIPS</vt:lpstr>
      <vt:lpstr>Single-Cycle SMIPS code structure (simplified)</vt:lpstr>
      <vt:lpstr>Decoding Instructions: extract fields needed for execution from each instruction</vt:lpstr>
      <vt:lpstr>Typedefs</vt:lpstr>
      <vt:lpstr>Decoding Instructions:  input-output types</vt:lpstr>
      <vt:lpstr>Decode Function</vt:lpstr>
      <vt:lpstr>Instruction Encoding</vt:lpstr>
      <vt:lpstr>Decoding ALU Instructions</vt:lpstr>
      <vt:lpstr>Decoding Load Instructions</vt:lpstr>
      <vt:lpstr>Decoding Jump Instructions</vt:lpstr>
      <vt:lpstr>Decoding Branch Instructions</vt:lpstr>
      <vt:lpstr>Reading Registers</vt:lpstr>
      <vt:lpstr>Executing Instructions</vt:lpstr>
      <vt:lpstr>Some Useful Functions</vt:lpstr>
      <vt:lpstr>Execute Function</vt:lpstr>
      <vt:lpstr>Execute Function (2)</vt:lpstr>
      <vt:lpstr>ALU</vt:lpstr>
      <vt:lpstr>Branch Resolution</vt:lpstr>
      <vt:lpstr>Branch Address Calculation</vt:lpstr>
      <vt:lpstr>Single-Cycle SMIPS</vt:lpstr>
      <vt:lpstr>Single-Cycle SMIPS atomic state updates</vt:lpstr>
      <vt:lpstr>Single-Cycle SMIPS(2)  atomic state updates</vt:lpstr>
      <vt:lpstr>What Did We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CACA-Lectures</dc:title>
  <dc:subject>Combinational Circuits</dc:subject>
  <dc:creator>Arvind</dc:creator>
  <dc:description>Other contributors: Asif Khan</dc:description>
  <cp:lastModifiedBy>Sun Qingxiao</cp:lastModifiedBy>
  <cp:revision>1133</cp:revision>
  <cp:lastPrinted>2019-04-29T08:13:08Z</cp:lastPrinted>
  <dcterms:created xsi:type="dcterms:W3CDTF">2003-01-21T19:25:41Z</dcterms:created>
  <dcterms:modified xsi:type="dcterms:W3CDTF">2020-05-14T13:01:05Z</dcterms:modified>
</cp:coreProperties>
</file>