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ppt/slides/slide129.xml" ContentType="application/vnd.openxmlformats-officedocument.presentationml.slide+xml"/>
  <Override PartName="/ppt/slides/slide147.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media/audio1" ContentType="audio/x-wav"/>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751" r:id="rId2"/>
  </p:sldMasterIdLst>
  <p:notesMasterIdLst>
    <p:notesMasterId r:id="rId152"/>
  </p:notesMasterIdLst>
  <p:sldIdLst>
    <p:sldId id="680" r:id="rId3"/>
    <p:sldId id="1016" r:id="rId4"/>
    <p:sldId id="1053" r:id="rId5"/>
    <p:sldId id="1048" r:id="rId6"/>
    <p:sldId id="1018" r:id="rId7"/>
    <p:sldId id="1229" r:id="rId8"/>
    <p:sldId id="1036" r:id="rId9"/>
    <p:sldId id="1038" r:id="rId10"/>
    <p:sldId id="1071" r:id="rId11"/>
    <p:sldId id="1020" r:id="rId12"/>
    <p:sldId id="1022" r:id="rId13"/>
    <p:sldId id="1023" r:id="rId14"/>
    <p:sldId id="1040" r:id="rId15"/>
    <p:sldId id="1024" r:id="rId16"/>
    <p:sldId id="1025" r:id="rId17"/>
    <p:sldId id="1041" r:id="rId18"/>
    <p:sldId id="1072" r:id="rId19"/>
    <p:sldId id="1042" r:id="rId20"/>
    <p:sldId id="1058" r:id="rId21"/>
    <p:sldId id="1073" r:id="rId22"/>
    <p:sldId id="1220" r:id="rId23"/>
    <p:sldId id="1074" r:id="rId24"/>
    <p:sldId id="1075" r:id="rId25"/>
    <p:sldId id="1076" r:id="rId26"/>
    <p:sldId id="1077" r:id="rId27"/>
    <p:sldId id="1078" r:id="rId28"/>
    <p:sldId id="1079" r:id="rId29"/>
    <p:sldId id="1221" r:id="rId30"/>
    <p:sldId id="1080" r:id="rId31"/>
    <p:sldId id="1081" r:id="rId32"/>
    <p:sldId id="1026" r:id="rId33"/>
    <p:sldId id="1027" r:id="rId34"/>
    <p:sldId id="1039" r:id="rId35"/>
    <p:sldId id="1029" r:id="rId36"/>
    <p:sldId id="1030" r:id="rId37"/>
    <p:sldId id="1031" r:id="rId38"/>
    <p:sldId id="1067" r:id="rId39"/>
    <p:sldId id="1068" r:id="rId40"/>
    <p:sldId id="1043" r:id="rId41"/>
    <p:sldId id="1066" r:id="rId42"/>
    <p:sldId id="1032" r:id="rId43"/>
    <p:sldId id="1033" r:id="rId44"/>
    <p:sldId id="1034" r:id="rId45"/>
    <p:sldId id="1035" r:id="rId46"/>
    <p:sldId id="1054" r:id="rId47"/>
    <p:sldId id="941" r:id="rId48"/>
    <p:sldId id="1049" r:id="rId49"/>
    <p:sldId id="942" r:id="rId50"/>
    <p:sldId id="1045" r:id="rId51"/>
    <p:sldId id="1061" r:id="rId52"/>
    <p:sldId id="943" r:id="rId53"/>
    <p:sldId id="944" r:id="rId54"/>
    <p:sldId id="945" r:id="rId55"/>
    <p:sldId id="946" r:id="rId56"/>
    <p:sldId id="1222" r:id="rId57"/>
    <p:sldId id="947" r:id="rId58"/>
    <p:sldId id="948" r:id="rId59"/>
    <p:sldId id="1046" r:id="rId60"/>
    <p:sldId id="1047" r:id="rId61"/>
    <p:sldId id="1224" r:id="rId62"/>
    <p:sldId id="1051" r:id="rId63"/>
    <p:sldId id="952" r:id="rId64"/>
    <p:sldId id="953" r:id="rId65"/>
    <p:sldId id="1063" r:id="rId66"/>
    <p:sldId id="1059" r:id="rId67"/>
    <p:sldId id="956" r:id="rId68"/>
    <p:sldId id="957" r:id="rId69"/>
    <p:sldId id="958" r:id="rId70"/>
    <p:sldId id="1060" r:id="rId71"/>
    <p:sldId id="959" r:id="rId72"/>
    <p:sldId id="960" r:id="rId73"/>
    <p:sldId id="1064" r:id="rId74"/>
    <p:sldId id="961" r:id="rId75"/>
    <p:sldId id="1065" r:id="rId76"/>
    <p:sldId id="962" r:id="rId77"/>
    <p:sldId id="963" r:id="rId78"/>
    <p:sldId id="964" r:id="rId79"/>
    <p:sldId id="965" r:id="rId80"/>
    <p:sldId id="966" r:id="rId81"/>
    <p:sldId id="967" r:id="rId82"/>
    <p:sldId id="968" r:id="rId83"/>
    <p:sldId id="1100" r:id="rId84"/>
    <p:sldId id="1101" r:id="rId85"/>
    <p:sldId id="1102" r:id="rId86"/>
    <p:sldId id="1103" r:id="rId87"/>
    <p:sldId id="1104" r:id="rId88"/>
    <p:sldId id="1105" r:id="rId89"/>
    <p:sldId id="1106" r:id="rId90"/>
    <p:sldId id="1107" r:id="rId91"/>
    <p:sldId id="1108" r:id="rId92"/>
    <p:sldId id="1109" r:id="rId93"/>
    <p:sldId id="1110" r:id="rId94"/>
    <p:sldId id="1111" r:id="rId95"/>
    <p:sldId id="1112" r:id="rId96"/>
    <p:sldId id="1113" r:id="rId97"/>
    <p:sldId id="1114" r:id="rId98"/>
    <p:sldId id="1115" r:id="rId99"/>
    <p:sldId id="1116" r:id="rId100"/>
    <p:sldId id="1117" r:id="rId101"/>
    <p:sldId id="1118" r:id="rId102"/>
    <p:sldId id="1119" r:id="rId103"/>
    <p:sldId id="1120" r:id="rId104"/>
    <p:sldId id="1121" r:id="rId105"/>
    <p:sldId id="1122" r:id="rId106"/>
    <p:sldId id="1123" r:id="rId107"/>
    <p:sldId id="1124" r:id="rId108"/>
    <p:sldId id="1125" r:id="rId109"/>
    <p:sldId id="1126" r:id="rId110"/>
    <p:sldId id="1127" r:id="rId111"/>
    <p:sldId id="1128" r:id="rId112"/>
    <p:sldId id="1129" r:id="rId113"/>
    <p:sldId id="1130" r:id="rId114"/>
    <p:sldId id="1131" r:id="rId115"/>
    <p:sldId id="1132" r:id="rId116"/>
    <p:sldId id="1133" r:id="rId117"/>
    <p:sldId id="1134" r:id="rId118"/>
    <p:sldId id="1135" r:id="rId119"/>
    <p:sldId id="1136" r:id="rId120"/>
    <p:sldId id="1137" r:id="rId121"/>
    <p:sldId id="1138" r:id="rId122"/>
    <p:sldId id="1139" r:id="rId123"/>
    <p:sldId id="1140" r:id="rId124"/>
    <p:sldId id="1141" r:id="rId125"/>
    <p:sldId id="1157" r:id="rId126"/>
    <p:sldId id="1158" r:id="rId127"/>
    <p:sldId id="1159" r:id="rId128"/>
    <p:sldId id="1160" r:id="rId129"/>
    <p:sldId id="1161" r:id="rId130"/>
    <p:sldId id="1162" r:id="rId131"/>
    <p:sldId id="1163" r:id="rId132"/>
    <p:sldId id="1164" r:id="rId133"/>
    <p:sldId id="1165" r:id="rId134"/>
    <p:sldId id="1166" r:id="rId135"/>
    <p:sldId id="1223" r:id="rId136"/>
    <p:sldId id="1167" r:id="rId137"/>
    <p:sldId id="1168" r:id="rId138"/>
    <p:sldId id="1169" r:id="rId139"/>
    <p:sldId id="1225" r:id="rId140"/>
    <p:sldId id="1227" r:id="rId141"/>
    <p:sldId id="1226" r:id="rId142"/>
    <p:sldId id="1170" r:id="rId143"/>
    <p:sldId id="1228" r:id="rId144"/>
    <p:sldId id="1171" r:id="rId145"/>
    <p:sldId id="1172" r:id="rId146"/>
    <p:sldId id="1173" r:id="rId147"/>
    <p:sldId id="1174" r:id="rId148"/>
    <p:sldId id="1175" r:id="rId149"/>
    <p:sldId id="1176" r:id="rId150"/>
    <p:sldId id="1219" r:id="rId151"/>
  </p:sldIdLst>
  <p:sldSz cx="9144000" cy="6858000" type="screen4x3"/>
  <p:notesSz cx="7099300" cy="10234613"/>
  <p:defaultTextStyle>
    <a:defPPr>
      <a:defRPr lang="en-US"/>
    </a:defPPr>
    <a:lvl1pPr algn="l" rtl="0" eaLnBrk="0" fontAlgn="base" hangingPunct="0">
      <a:spcBef>
        <a:spcPct val="0"/>
      </a:spcBef>
      <a:spcAft>
        <a:spcPct val="0"/>
      </a:spcAft>
      <a:buFont typeface="Arial" pitchFamily="34" charset="0"/>
      <a:defRPr sz="2400" kern="1200">
        <a:solidFill>
          <a:schemeClr val="tx1"/>
        </a:solidFill>
        <a:latin typeface="Times New Roman" pitchFamily="18" charset="0"/>
        <a:ea typeface="黑体" pitchFamily="49" charset="-122"/>
        <a:cs typeface="+mn-cs"/>
      </a:defRPr>
    </a:lvl1pPr>
    <a:lvl2pPr marL="457200" algn="l" rtl="0" eaLnBrk="0" fontAlgn="base" hangingPunct="0">
      <a:spcBef>
        <a:spcPct val="0"/>
      </a:spcBef>
      <a:spcAft>
        <a:spcPct val="0"/>
      </a:spcAft>
      <a:buFont typeface="Arial" pitchFamily="34" charset="0"/>
      <a:defRPr sz="2400" kern="1200">
        <a:solidFill>
          <a:schemeClr val="tx1"/>
        </a:solidFill>
        <a:latin typeface="Times New Roman" pitchFamily="18" charset="0"/>
        <a:ea typeface="黑体" pitchFamily="49" charset="-122"/>
        <a:cs typeface="+mn-cs"/>
      </a:defRPr>
    </a:lvl2pPr>
    <a:lvl3pPr marL="914400" algn="l" rtl="0" eaLnBrk="0" fontAlgn="base" hangingPunct="0">
      <a:spcBef>
        <a:spcPct val="0"/>
      </a:spcBef>
      <a:spcAft>
        <a:spcPct val="0"/>
      </a:spcAft>
      <a:buFont typeface="Arial" pitchFamily="34" charset="0"/>
      <a:defRPr sz="2400" kern="1200">
        <a:solidFill>
          <a:schemeClr val="tx1"/>
        </a:solidFill>
        <a:latin typeface="Times New Roman" pitchFamily="18" charset="0"/>
        <a:ea typeface="黑体" pitchFamily="49" charset="-122"/>
        <a:cs typeface="+mn-cs"/>
      </a:defRPr>
    </a:lvl3pPr>
    <a:lvl4pPr marL="1371600" algn="l" rtl="0" eaLnBrk="0" fontAlgn="base" hangingPunct="0">
      <a:spcBef>
        <a:spcPct val="0"/>
      </a:spcBef>
      <a:spcAft>
        <a:spcPct val="0"/>
      </a:spcAft>
      <a:buFont typeface="Arial" pitchFamily="34" charset="0"/>
      <a:defRPr sz="2400" kern="1200">
        <a:solidFill>
          <a:schemeClr val="tx1"/>
        </a:solidFill>
        <a:latin typeface="Times New Roman" pitchFamily="18" charset="0"/>
        <a:ea typeface="黑体" pitchFamily="49" charset="-122"/>
        <a:cs typeface="+mn-cs"/>
      </a:defRPr>
    </a:lvl4pPr>
    <a:lvl5pPr marL="1828800" algn="l" rtl="0" eaLnBrk="0" fontAlgn="base" hangingPunct="0">
      <a:spcBef>
        <a:spcPct val="0"/>
      </a:spcBef>
      <a:spcAft>
        <a:spcPct val="0"/>
      </a:spcAft>
      <a:buFont typeface="Arial" pitchFamily="34" charset="0"/>
      <a:defRPr sz="2400" kern="1200">
        <a:solidFill>
          <a:schemeClr val="tx1"/>
        </a:solidFill>
        <a:latin typeface="Times New Roman" pitchFamily="18" charset="0"/>
        <a:ea typeface="黑体" pitchFamily="49" charset="-122"/>
        <a:cs typeface="+mn-cs"/>
      </a:defRPr>
    </a:lvl5pPr>
    <a:lvl6pPr marL="2286000" algn="l" defTabSz="914400" rtl="0" eaLnBrk="1" latinLnBrk="0" hangingPunct="1">
      <a:defRPr sz="2400" kern="1200">
        <a:solidFill>
          <a:schemeClr val="tx1"/>
        </a:solidFill>
        <a:latin typeface="Times New Roman" pitchFamily="18" charset="0"/>
        <a:ea typeface="黑体" pitchFamily="49" charset="-122"/>
        <a:cs typeface="+mn-cs"/>
      </a:defRPr>
    </a:lvl6pPr>
    <a:lvl7pPr marL="2743200" algn="l" defTabSz="914400" rtl="0" eaLnBrk="1" latinLnBrk="0" hangingPunct="1">
      <a:defRPr sz="2400" kern="1200">
        <a:solidFill>
          <a:schemeClr val="tx1"/>
        </a:solidFill>
        <a:latin typeface="Times New Roman" pitchFamily="18" charset="0"/>
        <a:ea typeface="黑体" pitchFamily="49" charset="-122"/>
        <a:cs typeface="+mn-cs"/>
      </a:defRPr>
    </a:lvl7pPr>
    <a:lvl8pPr marL="3200400" algn="l" defTabSz="914400" rtl="0" eaLnBrk="1" latinLnBrk="0" hangingPunct="1">
      <a:defRPr sz="2400" kern="1200">
        <a:solidFill>
          <a:schemeClr val="tx1"/>
        </a:solidFill>
        <a:latin typeface="Times New Roman" pitchFamily="18" charset="0"/>
        <a:ea typeface="黑体" pitchFamily="49" charset="-122"/>
        <a:cs typeface="+mn-cs"/>
      </a:defRPr>
    </a:lvl8pPr>
    <a:lvl9pPr marL="3657600" algn="l" defTabSz="914400" rtl="0" eaLnBrk="1" latinLnBrk="0" hangingPunct="1">
      <a:defRPr sz="2400" kern="1200">
        <a:solidFill>
          <a:schemeClr val="tx1"/>
        </a:solidFill>
        <a:latin typeface="Times New Roman" pitchFamily="18"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showPr>
  <p:clrMru>
    <a:srgbClr val="FF0000"/>
    <a:srgbClr val="D60093"/>
    <a:srgbClr val="00CCFF"/>
    <a:srgbClr val="FF9966"/>
    <a:srgbClr val="FF00FF"/>
    <a:srgbClr val="FFFFFF"/>
    <a:srgbClr val="FF3300"/>
    <a:srgbClr val="33CCFF"/>
    <a:srgbClr val="6699FF"/>
    <a:srgbClr val="66FF66"/>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796" autoAdjust="0"/>
  </p:normalViewPr>
  <p:slideViewPr>
    <p:cSldViewPr snapToGrid="0" snapToObjects="1">
      <p:cViewPr varScale="1">
        <p:scale>
          <a:sx n="59" d="100"/>
          <a:sy n="59" d="100"/>
        </p:scale>
        <p:origin x="-1476" y="-72"/>
      </p:cViewPr>
      <p:guideLst>
        <p:guide orient="horz" pos="4319"/>
        <p:guide pos="297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19.wmf"/><Relationship Id="rId4"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8.wmf"/><Relationship Id="rId1" Type="http://schemas.openxmlformats.org/officeDocument/2006/relationships/image" Target="../media/image62.wmf"/><Relationship Id="rId5" Type="http://schemas.openxmlformats.org/officeDocument/2006/relationships/image" Target="../media/image59.wmf"/><Relationship Id="rId4"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63.wmf"/><Relationship Id="rId4"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59.wmf"/><Relationship Id="rId1" Type="http://schemas.openxmlformats.org/officeDocument/2006/relationships/image" Target="../media/image64.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67.wmf"/><Relationship Id="rId4" Type="http://schemas.openxmlformats.org/officeDocument/2006/relationships/image" Target="../media/image5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0.wmf"/><Relationship Id="rId1" Type="http://schemas.openxmlformats.org/officeDocument/2006/relationships/image" Target="../media/image65.wmf"/><Relationship Id="rId4" Type="http://schemas.openxmlformats.org/officeDocument/2006/relationships/image" Target="../media/image6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65.wmf"/><Relationship Id="rId2" Type="http://schemas.openxmlformats.org/officeDocument/2006/relationships/image" Target="../media/image61.wmf"/><Relationship Id="rId1" Type="http://schemas.openxmlformats.org/officeDocument/2006/relationships/image" Target="../media/image67.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5" Type="http://schemas.openxmlformats.org/officeDocument/2006/relationships/image" Target="../media/image84.wmf"/><Relationship Id="rId4" Type="http://schemas.openxmlformats.org/officeDocument/2006/relationships/image" Target="../media/image8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6.wmf"/><Relationship Id="rId1" Type="http://schemas.openxmlformats.org/officeDocument/2006/relationships/image" Target="../media/image89.wmf"/><Relationship Id="rId4" Type="http://schemas.openxmlformats.org/officeDocument/2006/relationships/image" Target="../media/image9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19.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8163" cy="512763"/>
          </a:xfrm>
          <a:prstGeom prst="rect">
            <a:avLst/>
          </a:prstGeom>
          <a:noFill/>
          <a:ln w="9525">
            <a:noFill/>
            <a:miter lim="800000"/>
            <a:headEnd/>
            <a:tailEnd/>
          </a:ln>
        </p:spPr>
        <p:txBody>
          <a:bodyPr vert="horz" wrap="square" lIns="100196" tIns="50099" rIns="100196" bIns="50099" numCol="1" anchor="t" anchorCtr="0" compatLnSpc="1">
            <a:prstTxWarp prst="textNoShape">
              <a:avLst/>
            </a:prstTxWarp>
          </a:bodyPr>
          <a:lstStyle>
            <a:lvl1pPr defTabSz="1003300">
              <a:defRPr sz="1300">
                <a:ea typeface="黑体"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4021138" y="0"/>
            <a:ext cx="3078162" cy="512763"/>
          </a:xfrm>
          <a:prstGeom prst="rect">
            <a:avLst/>
          </a:prstGeom>
          <a:noFill/>
          <a:ln w="9525">
            <a:noFill/>
            <a:miter lim="800000"/>
            <a:headEnd/>
            <a:tailEnd/>
          </a:ln>
        </p:spPr>
        <p:txBody>
          <a:bodyPr vert="horz" wrap="square" lIns="100196" tIns="50099" rIns="100196" bIns="50099" numCol="1" anchor="t" anchorCtr="0" compatLnSpc="1">
            <a:prstTxWarp prst="textNoShape">
              <a:avLst/>
            </a:prstTxWarp>
          </a:bodyPr>
          <a:lstStyle>
            <a:lvl1pPr algn="r" defTabSz="1003300">
              <a:defRPr sz="1300">
                <a:ea typeface="黑体" pitchFamily="2" charset="-122"/>
              </a:defRPr>
            </a:lvl1pPr>
          </a:lstStyle>
          <a:p>
            <a:pPr>
              <a:defRPr/>
            </a:pPr>
            <a:endParaRPr lang="en-US"/>
          </a:p>
        </p:txBody>
      </p:sp>
      <p:sp>
        <p:nvSpPr>
          <p:cNvPr id="172036" name="Rectangle 4"/>
          <p:cNvSpPr>
            <a:spLocks noGrp="1" noRot="1" noChangeAspect="1" noChangeArrowheads="1"/>
          </p:cNvSpPr>
          <p:nvPr>
            <p:ph type="sldImg" idx="2"/>
          </p:nvPr>
        </p:nvSpPr>
        <p:spPr bwMode="auto">
          <a:xfrm>
            <a:off x="993775" y="768350"/>
            <a:ext cx="5114925" cy="3836988"/>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947738" y="4860925"/>
            <a:ext cx="5203825" cy="4605338"/>
          </a:xfrm>
          <a:prstGeom prst="rect">
            <a:avLst/>
          </a:prstGeom>
          <a:noFill/>
          <a:ln w="9525">
            <a:noFill/>
            <a:miter lim="800000"/>
            <a:headEnd/>
            <a:tailEnd/>
          </a:ln>
        </p:spPr>
        <p:txBody>
          <a:bodyPr vert="horz" wrap="square" lIns="100196" tIns="50099" rIns="100196" bIns="50099"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721850"/>
            <a:ext cx="3078163" cy="512763"/>
          </a:xfrm>
          <a:prstGeom prst="rect">
            <a:avLst/>
          </a:prstGeom>
          <a:noFill/>
          <a:ln w="9525">
            <a:noFill/>
            <a:miter lim="800000"/>
            <a:headEnd/>
            <a:tailEnd/>
          </a:ln>
        </p:spPr>
        <p:txBody>
          <a:bodyPr vert="horz" wrap="square" lIns="100196" tIns="50099" rIns="100196" bIns="50099" numCol="1" anchor="b" anchorCtr="0" compatLnSpc="1">
            <a:prstTxWarp prst="textNoShape">
              <a:avLst/>
            </a:prstTxWarp>
          </a:bodyPr>
          <a:lstStyle>
            <a:lvl1pPr defTabSz="1003300">
              <a:defRPr sz="1300">
                <a:ea typeface="黑体"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4021138" y="9721850"/>
            <a:ext cx="3078162" cy="512763"/>
          </a:xfrm>
          <a:prstGeom prst="rect">
            <a:avLst/>
          </a:prstGeom>
          <a:noFill/>
          <a:ln w="9525">
            <a:noFill/>
            <a:miter lim="800000"/>
            <a:headEnd/>
            <a:tailEnd/>
          </a:ln>
        </p:spPr>
        <p:txBody>
          <a:bodyPr vert="horz" wrap="square" lIns="100196" tIns="50099" rIns="100196" bIns="50099" numCol="1" anchor="b" anchorCtr="0" compatLnSpc="1">
            <a:prstTxWarp prst="textNoShape">
              <a:avLst/>
            </a:prstTxWarp>
          </a:bodyPr>
          <a:lstStyle>
            <a:lvl1pPr algn="r" defTabSz="1003300">
              <a:defRPr sz="1300">
                <a:ea typeface="黑体" pitchFamily="2" charset="-122"/>
              </a:defRPr>
            </a:lvl1pPr>
          </a:lstStyle>
          <a:p>
            <a:pPr>
              <a:defRPr/>
            </a:pPr>
            <a:fld id="{FBFB6C21-B9B1-46A7-BA60-CC0300B90FB5}" type="slidenum">
              <a:rPr lang="zh-CN" alt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p:sp>
      <p:sp>
        <p:nvSpPr>
          <p:cNvPr id="173059" name="备注占位符 2"/>
          <p:cNvSpPr>
            <a:spLocks noGrp="1"/>
          </p:cNvSpPr>
          <p:nvPr>
            <p:ph type="body" idx="1"/>
          </p:nvPr>
        </p:nvSpPr>
        <p:spPr>
          <a:noFill/>
          <a:ln/>
        </p:spPr>
        <p:txBody>
          <a:bodyPr/>
          <a:lstStyle/>
          <a:p>
            <a:endParaRPr lang="zh-CN" altLang="en-US" smtClean="0"/>
          </a:p>
        </p:txBody>
      </p:sp>
      <p:sp>
        <p:nvSpPr>
          <p:cNvPr id="173060" name="灯片编号占位符 3"/>
          <p:cNvSpPr>
            <a:spLocks noGrp="1"/>
          </p:cNvSpPr>
          <p:nvPr>
            <p:ph type="sldNum" sz="quarter" idx="5"/>
          </p:nvPr>
        </p:nvSpPr>
        <p:spPr>
          <a:noFill/>
        </p:spPr>
        <p:txBody>
          <a:bodyPr/>
          <a:lstStyle/>
          <a:p>
            <a:fld id="{8DB57DAC-0C65-417A-B5E1-51C4AF16D63C}" type="slidenum">
              <a:rPr lang="zh-CN" altLang="en-US" smtClean="0">
                <a:ea typeface="黑体" pitchFamily="49" charset="-122"/>
              </a:rPr>
              <a:pPr/>
              <a:t>52</a:t>
            </a:fld>
            <a:endParaRPr lang="en-US" altLang="zh-CN" smtClean="0">
              <a:ea typeface="黑体"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p:sp>
      <p:sp>
        <p:nvSpPr>
          <p:cNvPr id="182275" name="备注占位符 2"/>
          <p:cNvSpPr>
            <a:spLocks noGrp="1"/>
          </p:cNvSpPr>
          <p:nvPr>
            <p:ph type="body" idx="1"/>
          </p:nvPr>
        </p:nvSpPr>
        <p:spPr>
          <a:noFill/>
          <a:ln/>
        </p:spPr>
        <p:txBody>
          <a:bodyPr/>
          <a:lstStyle/>
          <a:p>
            <a:endParaRPr lang="zh-CN" altLang="en-US" smtClean="0"/>
          </a:p>
        </p:txBody>
      </p:sp>
      <p:sp>
        <p:nvSpPr>
          <p:cNvPr id="182276" name="灯片编号占位符 3"/>
          <p:cNvSpPr>
            <a:spLocks noGrp="1"/>
          </p:cNvSpPr>
          <p:nvPr>
            <p:ph type="sldNum" sz="quarter" idx="5"/>
          </p:nvPr>
        </p:nvSpPr>
        <p:spPr>
          <a:noFill/>
        </p:spPr>
        <p:txBody>
          <a:bodyPr/>
          <a:lstStyle/>
          <a:p>
            <a:fld id="{A9A27B5B-1CAD-484B-A1A2-C326D09E9AA9}" type="slidenum">
              <a:rPr lang="zh-CN" altLang="en-US" smtClean="0">
                <a:ea typeface="黑体" pitchFamily="49" charset="-122"/>
              </a:rPr>
              <a:pPr/>
              <a:t>120</a:t>
            </a:fld>
            <a:endParaRPr lang="en-US" altLang="zh-CN" smtClean="0">
              <a:ea typeface="黑体"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p:sp>
      <p:sp>
        <p:nvSpPr>
          <p:cNvPr id="183299" name="备注占位符 2"/>
          <p:cNvSpPr>
            <a:spLocks noGrp="1"/>
          </p:cNvSpPr>
          <p:nvPr>
            <p:ph type="body" idx="1"/>
          </p:nvPr>
        </p:nvSpPr>
        <p:spPr>
          <a:noFill/>
          <a:ln/>
        </p:spPr>
        <p:txBody>
          <a:bodyPr/>
          <a:lstStyle/>
          <a:p>
            <a:endParaRPr lang="zh-CN" altLang="en-US" smtClean="0"/>
          </a:p>
        </p:txBody>
      </p:sp>
      <p:sp>
        <p:nvSpPr>
          <p:cNvPr id="183300" name="灯片编号占位符 3"/>
          <p:cNvSpPr>
            <a:spLocks noGrp="1"/>
          </p:cNvSpPr>
          <p:nvPr>
            <p:ph type="sldNum" sz="quarter" idx="5"/>
          </p:nvPr>
        </p:nvSpPr>
        <p:spPr>
          <a:noFill/>
        </p:spPr>
        <p:txBody>
          <a:bodyPr/>
          <a:lstStyle/>
          <a:p>
            <a:fld id="{6952A779-7B46-468A-A8D2-B39338493201}" type="slidenum">
              <a:rPr lang="zh-CN" altLang="en-US" smtClean="0">
                <a:ea typeface="黑体" pitchFamily="49" charset="-122"/>
              </a:rPr>
              <a:pPr/>
              <a:t>121</a:t>
            </a:fld>
            <a:endParaRPr lang="en-US" altLang="zh-CN" smtClean="0">
              <a:ea typeface="黑体" pitchFamily="49"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p:sp>
      <p:sp>
        <p:nvSpPr>
          <p:cNvPr id="184323" name="备注占位符 2"/>
          <p:cNvSpPr>
            <a:spLocks noGrp="1"/>
          </p:cNvSpPr>
          <p:nvPr>
            <p:ph type="body" idx="1"/>
          </p:nvPr>
        </p:nvSpPr>
        <p:spPr>
          <a:noFill/>
          <a:ln/>
        </p:spPr>
        <p:txBody>
          <a:bodyPr/>
          <a:lstStyle/>
          <a:p>
            <a:endParaRPr lang="zh-CN" altLang="en-US" smtClean="0"/>
          </a:p>
        </p:txBody>
      </p:sp>
      <p:sp>
        <p:nvSpPr>
          <p:cNvPr id="184324" name="灯片编号占位符 3"/>
          <p:cNvSpPr>
            <a:spLocks noGrp="1"/>
          </p:cNvSpPr>
          <p:nvPr>
            <p:ph type="sldNum" sz="quarter" idx="5"/>
          </p:nvPr>
        </p:nvSpPr>
        <p:spPr>
          <a:noFill/>
        </p:spPr>
        <p:txBody>
          <a:bodyPr/>
          <a:lstStyle/>
          <a:p>
            <a:fld id="{75AB1D8A-6C21-4979-9744-41B23896E240}" type="slidenum">
              <a:rPr lang="zh-CN" altLang="en-US" smtClean="0">
                <a:ea typeface="黑体" pitchFamily="49" charset="-122"/>
              </a:rPr>
              <a:pPr/>
              <a:t>122</a:t>
            </a:fld>
            <a:endParaRPr lang="en-US" altLang="zh-CN" smtClean="0">
              <a:ea typeface="黑体"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p:sp>
      <p:sp>
        <p:nvSpPr>
          <p:cNvPr id="185347" name="备注占位符 2"/>
          <p:cNvSpPr>
            <a:spLocks noGrp="1"/>
          </p:cNvSpPr>
          <p:nvPr>
            <p:ph type="body" idx="1"/>
          </p:nvPr>
        </p:nvSpPr>
        <p:spPr>
          <a:noFill/>
          <a:ln/>
        </p:spPr>
        <p:txBody>
          <a:bodyPr/>
          <a:lstStyle/>
          <a:p>
            <a:endParaRPr lang="zh-CN" altLang="en-US" smtClean="0"/>
          </a:p>
        </p:txBody>
      </p:sp>
      <p:sp>
        <p:nvSpPr>
          <p:cNvPr id="185348" name="灯片编号占位符 3"/>
          <p:cNvSpPr>
            <a:spLocks noGrp="1"/>
          </p:cNvSpPr>
          <p:nvPr>
            <p:ph type="sldNum" sz="quarter" idx="5"/>
          </p:nvPr>
        </p:nvSpPr>
        <p:spPr>
          <a:noFill/>
        </p:spPr>
        <p:txBody>
          <a:bodyPr/>
          <a:lstStyle/>
          <a:p>
            <a:fld id="{CEED4CB1-B16E-483D-A0F1-B0154D5B6FAE}" type="slidenum">
              <a:rPr lang="zh-CN" altLang="en-US" smtClean="0">
                <a:ea typeface="黑体" pitchFamily="49" charset="-122"/>
              </a:rPr>
              <a:pPr/>
              <a:t>123</a:t>
            </a:fld>
            <a:endParaRPr lang="en-US" altLang="zh-CN" smtClean="0">
              <a:ea typeface="黑体" pitchFamily="49"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BFB6C21-B9B1-46A7-BA60-CC0300B90FB5}" type="slidenum">
              <a:rPr lang="zh-CN" altLang="en-US" smtClean="0"/>
              <a:pPr>
                <a:defRPr/>
              </a:pPr>
              <a:t>139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p:sp>
      <p:sp>
        <p:nvSpPr>
          <p:cNvPr id="174083" name="备注占位符 2"/>
          <p:cNvSpPr>
            <a:spLocks noGrp="1"/>
          </p:cNvSpPr>
          <p:nvPr>
            <p:ph type="body" idx="1"/>
          </p:nvPr>
        </p:nvSpPr>
        <p:spPr>
          <a:noFill/>
          <a:ln/>
        </p:spPr>
        <p:txBody>
          <a:bodyPr/>
          <a:lstStyle/>
          <a:p>
            <a:endParaRPr lang="zh-CN" altLang="en-US" smtClean="0"/>
          </a:p>
        </p:txBody>
      </p:sp>
      <p:sp>
        <p:nvSpPr>
          <p:cNvPr id="174084" name="灯片编号占位符 3"/>
          <p:cNvSpPr>
            <a:spLocks noGrp="1"/>
          </p:cNvSpPr>
          <p:nvPr>
            <p:ph type="sldNum" sz="quarter" idx="5"/>
          </p:nvPr>
        </p:nvSpPr>
        <p:spPr>
          <a:noFill/>
        </p:spPr>
        <p:txBody>
          <a:bodyPr/>
          <a:lstStyle/>
          <a:p>
            <a:fld id="{B9755F89-852E-44A2-8F94-C55AF14C3AD4}" type="slidenum">
              <a:rPr lang="zh-CN" altLang="en-US" smtClean="0">
                <a:ea typeface="黑体" pitchFamily="49" charset="-122"/>
              </a:rPr>
              <a:pPr/>
              <a:t>68</a:t>
            </a:fld>
            <a:endParaRPr lang="en-US" altLang="zh-CN" smtClean="0">
              <a:ea typeface="黑体"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p:sp>
      <p:sp>
        <p:nvSpPr>
          <p:cNvPr id="175107" name="备注占位符 2"/>
          <p:cNvSpPr>
            <a:spLocks noGrp="1"/>
          </p:cNvSpPr>
          <p:nvPr>
            <p:ph type="body" idx="1"/>
          </p:nvPr>
        </p:nvSpPr>
        <p:spPr>
          <a:noFill/>
          <a:ln/>
        </p:spPr>
        <p:txBody>
          <a:bodyPr/>
          <a:lstStyle/>
          <a:p>
            <a:endParaRPr lang="zh-CN" altLang="en-US" smtClean="0"/>
          </a:p>
        </p:txBody>
      </p:sp>
      <p:sp>
        <p:nvSpPr>
          <p:cNvPr id="175108" name="灯片编号占位符 3"/>
          <p:cNvSpPr>
            <a:spLocks noGrp="1"/>
          </p:cNvSpPr>
          <p:nvPr>
            <p:ph type="sldNum" sz="quarter" idx="5"/>
          </p:nvPr>
        </p:nvSpPr>
        <p:spPr>
          <a:noFill/>
        </p:spPr>
        <p:txBody>
          <a:bodyPr/>
          <a:lstStyle/>
          <a:p>
            <a:fld id="{E1FAA289-7B44-4172-8DF2-90592AA182B3}" type="slidenum">
              <a:rPr lang="zh-CN" altLang="en-US" smtClean="0">
                <a:ea typeface="黑体" pitchFamily="49" charset="-122"/>
              </a:rPr>
              <a:pPr/>
              <a:t>69</a:t>
            </a:fld>
            <a:endParaRPr lang="en-US" altLang="zh-CN" smtClean="0">
              <a:ea typeface="黑体"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p:sp>
      <p:sp>
        <p:nvSpPr>
          <p:cNvPr id="176131" name="备注占位符 2"/>
          <p:cNvSpPr>
            <a:spLocks noGrp="1"/>
          </p:cNvSpPr>
          <p:nvPr>
            <p:ph type="body" idx="1"/>
          </p:nvPr>
        </p:nvSpPr>
        <p:spPr>
          <a:noFill/>
          <a:ln/>
        </p:spPr>
        <p:txBody>
          <a:bodyPr/>
          <a:lstStyle/>
          <a:p>
            <a:endParaRPr lang="zh-CN" altLang="en-US" smtClean="0"/>
          </a:p>
        </p:txBody>
      </p:sp>
      <p:sp>
        <p:nvSpPr>
          <p:cNvPr id="176132" name="灯片编号占位符 3"/>
          <p:cNvSpPr>
            <a:spLocks noGrp="1"/>
          </p:cNvSpPr>
          <p:nvPr>
            <p:ph type="sldNum" sz="quarter" idx="5"/>
          </p:nvPr>
        </p:nvSpPr>
        <p:spPr>
          <a:noFill/>
        </p:spPr>
        <p:txBody>
          <a:bodyPr/>
          <a:lstStyle/>
          <a:p>
            <a:fld id="{BAC9D02D-4127-4EAC-B060-441BB5F25E65}" type="slidenum">
              <a:rPr lang="zh-CN" altLang="en-US" smtClean="0">
                <a:ea typeface="黑体" pitchFamily="49" charset="-122"/>
              </a:rPr>
              <a:pPr/>
              <a:t>96</a:t>
            </a:fld>
            <a:endParaRPr lang="en-US" altLang="zh-CN" smtClean="0">
              <a:ea typeface="黑体"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p:sp>
      <p:sp>
        <p:nvSpPr>
          <p:cNvPr id="177155" name="备注占位符 2"/>
          <p:cNvSpPr>
            <a:spLocks noGrp="1"/>
          </p:cNvSpPr>
          <p:nvPr>
            <p:ph type="body" idx="1"/>
          </p:nvPr>
        </p:nvSpPr>
        <p:spPr>
          <a:noFill/>
          <a:ln/>
        </p:spPr>
        <p:txBody>
          <a:bodyPr/>
          <a:lstStyle/>
          <a:p>
            <a:endParaRPr lang="zh-CN" altLang="en-US" smtClean="0"/>
          </a:p>
        </p:txBody>
      </p:sp>
      <p:sp>
        <p:nvSpPr>
          <p:cNvPr id="177156" name="灯片编号占位符 3"/>
          <p:cNvSpPr>
            <a:spLocks noGrp="1"/>
          </p:cNvSpPr>
          <p:nvPr>
            <p:ph type="sldNum" sz="quarter" idx="5"/>
          </p:nvPr>
        </p:nvSpPr>
        <p:spPr>
          <a:noFill/>
        </p:spPr>
        <p:txBody>
          <a:bodyPr/>
          <a:lstStyle/>
          <a:p>
            <a:fld id="{AB3E65E7-DB6A-419A-AB8C-4671C227AC8D}" type="slidenum">
              <a:rPr lang="zh-CN" altLang="en-US" smtClean="0">
                <a:ea typeface="黑体" pitchFamily="49" charset="-122"/>
              </a:rPr>
              <a:pPr/>
              <a:t>97</a:t>
            </a:fld>
            <a:endParaRPr lang="en-US" altLang="zh-CN" smtClean="0">
              <a:ea typeface="黑体"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p:sp>
      <p:sp>
        <p:nvSpPr>
          <p:cNvPr id="178179" name="备注占位符 2"/>
          <p:cNvSpPr>
            <a:spLocks noGrp="1"/>
          </p:cNvSpPr>
          <p:nvPr>
            <p:ph type="body" idx="1"/>
          </p:nvPr>
        </p:nvSpPr>
        <p:spPr>
          <a:noFill/>
          <a:ln/>
        </p:spPr>
        <p:txBody>
          <a:bodyPr/>
          <a:lstStyle/>
          <a:p>
            <a:endParaRPr lang="zh-CN" altLang="en-US" smtClean="0"/>
          </a:p>
        </p:txBody>
      </p:sp>
      <p:sp>
        <p:nvSpPr>
          <p:cNvPr id="178180" name="灯片编号占位符 3"/>
          <p:cNvSpPr>
            <a:spLocks noGrp="1"/>
          </p:cNvSpPr>
          <p:nvPr>
            <p:ph type="sldNum" sz="quarter" idx="5"/>
          </p:nvPr>
        </p:nvSpPr>
        <p:spPr>
          <a:noFill/>
        </p:spPr>
        <p:txBody>
          <a:bodyPr/>
          <a:lstStyle/>
          <a:p>
            <a:fld id="{4D5128D8-3D3C-4E2C-83E9-53EE400B807A}" type="slidenum">
              <a:rPr lang="zh-CN" altLang="en-US" smtClean="0">
                <a:ea typeface="黑体" pitchFamily="49" charset="-122"/>
              </a:rPr>
              <a:pPr/>
              <a:t>98</a:t>
            </a:fld>
            <a:endParaRPr lang="en-US" altLang="zh-CN" smtClean="0">
              <a:ea typeface="黑体"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p:sp>
      <p:sp>
        <p:nvSpPr>
          <p:cNvPr id="179203" name="备注占位符 2"/>
          <p:cNvSpPr>
            <a:spLocks noGrp="1"/>
          </p:cNvSpPr>
          <p:nvPr>
            <p:ph type="body" idx="1"/>
          </p:nvPr>
        </p:nvSpPr>
        <p:spPr>
          <a:noFill/>
          <a:ln/>
        </p:spPr>
        <p:txBody>
          <a:bodyPr/>
          <a:lstStyle/>
          <a:p>
            <a:endParaRPr lang="zh-CN" altLang="en-US" smtClean="0"/>
          </a:p>
        </p:txBody>
      </p:sp>
      <p:sp>
        <p:nvSpPr>
          <p:cNvPr id="179204" name="灯片编号占位符 3"/>
          <p:cNvSpPr>
            <a:spLocks noGrp="1"/>
          </p:cNvSpPr>
          <p:nvPr>
            <p:ph type="sldNum" sz="quarter" idx="5"/>
          </p:nvPr>
        </p:nvSpPr>
        <p:spPr>
          <a:noFill/>
        </p:spPr>
        <p:txBody>
          <a:bodyPr/>
          <a:lstStyle/>
          <a:p>
            <a:fld id="{65756B81-391B-4C95-92D7-2A4CDC6FF188}" type="slidenum">
              <a:rPr lang="zh-CN" altLang="en-US" smtClean="0">
                <a:ea typeface="黑体" pitchFamily="49" charset="-122"/>
              </a:rPr>
              <a:pPr/>
              <a:t>99</a:t>
            </a:fld>
            <a:endParaRPr lang="en-US" altLang="zh-CN" smtClean="0">
              <a:ea typeface="黑体" pitchFamily="49"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p:sp>
      <p:sp>
        <p:nvSpPr>
          <p:cNvPr id="180227" name="备注占位符 2"/>
          <p:cNvSpPr>
            <a:spLocks noGrp="1"/>
          </p:cNvSpPr>
          <p:nvPr>
            <p:ph type="body" idx="1"/>
          </p:nvPr>
        </p:nvSpPr>
        <p:spPr>
          <a:noFill/>
          <a:ln/>
        </p:spPr>
        <p:txBody>
          <a:bodyPr/>
          <a:lstStyle/>
          <a:p>
            <a:endParaRPr lang="zh-CN" altLang="en-US" smtClean="0"/>
          </a:p>
        </p:txBody>
      </p:sp>
      <p:sp>
        <p:nvSpPr>
          <p:cNvPr id="180228" name="灯片编号占位符 3"/>
          <p:cNvSpPr>
            <a:spLocks noGrp="1"/>
          </p:cNvSpPr>
          <p:nvPr>
            <p:ph type="sldNum" sz="quarter" idx="5"/>
          </p:nvPr>
        </p:nvSpPr>
        <p:spPr>
          <a:noFill/>
        </p:spPr>
        <p:txBody>
          <a:bodyPr/>
          <a:lstStyle/>
          <a:p>
            <a:fld id="{627B2F73-1B27-49EF-AB8A-BA0A635666DA}" type="slidenum">
              <a:rPr lang="zh-CN" altLang="en-US" smtClean="0">
                <a:ea typeface="黑体" pitchFamily="49" charset="-122"/>
              </a:rPr>
              <a:pPr/>
              <a:t>100</a:t>
            </a:fld>
            <a:endParaRPr lang="en-US" altLang="zh-CN" smtClean="0">
              <a:ea typeface="黑体" pitchFamily="49"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p:sp>
      <p:sp>
        <p:nvSpPr>
          <p:cNvPr id="181251" name="备注占位符 2"/>
          <p:cNvSpPr>
            <a:spLocks noGrp="1"/>
          </p:cNvSpPr>
          <p:nvPr>
            <p:ph type="body" idx="1"/>
          </p:nvPr>
        </p:nvSpPr>
        <p:spPr>
          <a:noFill/>
          <a:ln/>
        </p:spPr>
        <p:txBody>
          <a:bodyPr/>
          <a:lstStyle/>
          <a:p>
            <a:endParaRPr lang="zh-CN" altLang="en-US" smtClean="0"/>
          </a:p>
        </p:txBody>
      </p:sp>
      <p:sp>
        <p:nvSpPr>
          <p:cNvPr id="181252" name="灯片编号占位符 3"/>
          <p:cNvSpPr>
            <a:spLocks noGrp="1"/>
          </p:cNvSpPr>
          <p:nvPr>
            <p:ph type="sldNum" sz="quarter" idx="5"/>
          </p:nvPr>
        </p:nvSpPr>
        <p:spPr>
          <a:noFill/>
        </p:spPr>
        <p:txBody>
          <a:bodyPr/>
          <a:lstStyle/>
          <a:p>
            <a:fld id="{193BBA77-43B8-4CD6-AC8F-EE784D98DDB4}" type="slidenum">
              <a:rPr lang="zh-CN" altLang="en-US" smtClean="0">
                <a:ea typeface="黑体" pitchFamily="49" charset="-122"/>
              </a:rPr>
              <a:pPr/>
              <a:t>119</a:t>
            </a:fld>
            <a:endParaRPr lang="en-US" altLang="zh-CN" smtClean="0">
              <a:ea typeface="黑体"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F7B7CB63-FBEF-451D-83A3-3A5934B9BC8C}" type="slidenum">
              <a:rPr lang="zh-CN" alt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2093CA4C-9213-4AB7-BE36-DD4E445CC956}" type="slidenum">
              <a:rPr lang="zh-CN" alt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3213" y="0"/>
            <a:ext cx="2097087" cy="6124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8775" y="0"/>
            <a:ext cx="6142038" cy="6124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7EFB5D67-41D4-4A43-A1DF-DFE34FD4A1CF}" type="slidenum">
              <a:rPr lang="zh-CN" alt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8DB40DE-C5A8-4D79-B9BC-CBB114134C6B}" type="slidenum">
              <a:rPr lang="zh-CN" alt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E923198-7852-443A-8E7F-A78547F445BF}" type="slidenum">
              <a:rPr lang="zh-CN" alt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5250C3A-64E9-4424-93A6-230B89BC97B8}" type="slidenum">
              <a:rPr lang="zh-CN" alt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70000"/>
            <a:ext cx="4119563"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0738" y="1270000"/>
            <a:ext cx="4119562"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E0E1D069-167D-4049-9668-A76013246EA0}" type="slidenum">
              <a:rPr lang="zh-CN" alt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CA704A3D-E571-4B2F-B16D-47E7395F8036}" type="slidenum">
              <a:rPr lang="zh-CN" alt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412C6539-933A-49D4-81B7-6B06473F9461}" type="slidenum">
              <a:rPr lang="zh-CN" alt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4BE2144C-2DF6-432A-81B4-80A535137AAD}" type="slidenum">
              <a:rPr lang="zh-CN" altLang="en-US"/>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A0F92A33-CCF4-471D-AF35-5101580FE5DB}" type="slidenum">
              <a:rPr lang="zh-CN" alt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D39C67A8-7278-4352-85BE-0BAF3E9A7265}" type="slidenum">
              <a:rPr lang="zh-CN" alt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5A9D2E7-275A-48B6-9C0D-9EFF364AE3E1}" type="slidenum">
              <a:rPr lang="zh-CN" altLang="en-US"/>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1E4927D-E266-4AE1-A6E2-B0427342AF26}" type="slidenum">
              <a:rPr lang="zh-CN" altLang="en-US"/>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3213" y="0"/>
            <a:ext cx="2097087" cy="6124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8775" y="0"/>
            <a:ext cx="6142038" cy="6124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5D13676-73E6-4F40-85B0-4D354888F1B2}" type="slidenum">
              <a:rPr lang="zh-CN" alt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94778CBD-7CDA-4499-81D1-4A1576AD30DF}" type="slidenum">
              <a:rPr lang="zh-CN" alt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70000"/>
            <a:ext cx="4119563"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0738" y="1270000"/>
            <a:ext cx="4119562"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pPr>
              <a:defRPr/>
            </a:pPr>
            <a:fld id="{149154F5-38E9-4D29-A430-D75A0B9F1F13}" type="slidenum">
              <a:rPr lang="zh-CN" alt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sldNum" sz="quarter" idx="10"/>
          </p:nvPr>
        </p:nvSpPr>
        <p:spPr>
          <a:ln/>
        </p:spPr>
        <p:txBody>
          <a:bodyPr/>
          <a:lstStyle>
            <a:lvl1pPr>
              <a:defRPr/>
            </a:lvl1pPr>
          </a:lstStyle>
          <a:p>
            <a:pPr>
              <a:defRPr/>
            </a:pPr>
            <a:fld id="{F03F1705-56B1-461C-91E0-FA52C8712471}" type="slidenum">
              <a:rPr lang="zh-CN" alt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a:ln/>
        </p:spPr>
        <p:txBody>
          <a:bodyPr/>
          <a:lstStyle>
            <a:lvl1pPr>
              <a:defRPr/>
            </a:lvl1pPr>
          </a:lstStyle>
          <a:p>
            <a:pPr>
              <a:defRPr/>
            </a:pPr>
            <a:fld id="{9CD44523-020C-4A48-9A38-C70E73B5B4C0}" type="slidenum">
              <a:rPr lang="zh-CN" alt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74894500-82E4-4C07-99D6-F1BE0F9F9EF7}" type="slidenum">
              <a:rPr lang="zh-CN" alt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64A733C3-BFE4-4351-8527-248B8AE3CF7D}" type="slidenum">
              <a:rPr lang="zh-CN" alt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3B00E579-78DD-4C74-B3A8-8A902078ED87}" type="slidenum">
              <a:rPr lang="zh-CN" alt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auto">
          <a:xfrm>
            <a:off x="358775" y="1270000"/>
            <a:ext cx="8391525" cy="4854575"/>
          </a:xfrm>
          <a:prstGeom prst="rect">
            <a:avLst/>
          </a:prstGeom>
          <a:noFill/>
          <a:ln w="9525">
            <a:noFill/>
            <a:miter lim="800000"/>
            <a:headEnd/>
            <a:tailEnd/>
          </a:ln>
        </p:spPr>
        <p:txBody>
          <a:bodyPr vert="horz" wrap="square" lIns="84138" tIns="41275" rIns="84138" bIns="41275"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0963" name="Rectangle 3"/>
          <p:cNvSpPr>
            <a:spLocks noGrp="1" noChangeArrowheads="1"/>
          </p:cNvSpPr>
          <p:nvPr>
            <p:ph type="title"/>
          </p:nvPr>
        </p:nvSpPr>
        <p:spPr bwMode="auto">
          <a:xfrm>
            <a:off x="965200" y="0"/>
            <a:ext cx="7772400" cy="1270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1028" name="Rectangle 4"/>
          <p:cNvSpPr>
            <a:spLocks noChangeArrowheads="1"/>
          </p:cNvSpPr>
          <p:nvPr/>
        </p:nvSpPr>
        <p:spPr bwMode="auto">
          <a:xfrm>
            <a:off x="304800" y="1009650"/>
            <a:ext cx="8515350" cy="7461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1"/>
          </a:gradFill>
          <a:ln w="9525">
            <a:noFill/>
            <a:miter lim="800000"/>
            <a:headEnd/>
            <a:tailEnd/>
          </a:ln>
          <a:effectLst>
            <a:outerShdw dist="35921" dir="2700000" algn="ctr" rotWithShape="0">
              <a:schemeClr val="bg2">
                <a:alpha val="50000"/>
              </a:schemeClr>
            </a:outerShdw>
          </a:effectLst>
        </p:spPr>
        <p:txBody>
          <a:bodyPr wrap="none" anchor="ctr"/>
          <a:lstStyle/>
          <a:p>
            <a:pPr algn="ctr">
              <a:defRPr/>
            </a:pPr>
            <a:endParaRPr lang="zh-CN" altLang="en-US" b="1" dirty="0">
              <a:latin typeface="黑体" pitchFamily="2" charset="-122"/>
              <a:ea typeface="黑体" pitchFamily="2" charset="-122"/>
            </a:endParaRPr>
          </a:p>
        </p:txBody>
      </p:sp>
      <p:sp>
        <p:nvSpPr>
          <p:cNvPr id="1029" name="Rectangle 8"/>
          <p:cNvSpPr>
            <a:spLocks noGrp="1" noChangeArrowheads="1"/>
          </p:cNvSpPr>
          <p:nvPr>
            <p:ph type="sldNum" sz="quarter" idx="4"/>
          </p:nvPr>
        </p:nvSpPr>
        <p:spPr bwMode="auto">
          <a:xfrm>
            <a:off x="7304088" y="6432550"/>
            <a:ext cx="1751012" cy="334963"/>
          </a:xfrm>
          <a:prstGeom prst="rect">
            <a:avLst/>
          </a:prstGeom>
          <a:noFill/>
          <a:ln w="9525">
            <a:noFill/>
            <a:miter lim="800000"/>
            <a:headEnd/>
            <a:tailEnd/>
          </a:ln>
        </p:spPr>
        <p:txBody>
          <a:bodyPr vert="horz" wrap="none" lIns="84138" tIns="41275" rIns="84138" bIns="41275" numCol="1" anchor="ctr" anchorCtr="0" compatLnSpc="1">
            <a:prstTxWarp prst="textNoShape">
              <a:avLst/>
            </a:prstTxWarp>
          </a:bodyPr>
          <a:lstStyle>
            <a:lvl1pPr algn="r">
              <a:defRPr sz="1300">
                <a:ea typeface="黑体" pitchFamily="2" charset="-122"/>
              </a:defRPr>
            </a:lvl1pPr>
          </a:lstStyle>
          <a:p>
            <a:pPr>
              <a:defRPr/>
            </a:pPr>
            <a:fld id="{281EC202-B117-49D5-9FD6-7D897E25B88D}" type="slidenum">
              <a:rPr lang="zh-CN" altLang="en-US"/>
              <a:pPr>
                <a:defRPr/>
              </a:pPr>
              <a:t>‹#›</a:t>
            </a:fld>
            <a:endParaRPr lang="en-US"/>
          </a:p>
        </p:txBody>
      </p:sp>
      <p:sp>
        <p:nvSpPr>
          <p:cNvPr id="1030" name="Text Box 15"/>
          <p:cNvSpPr txBox="1">
            <a:spLocks noChangeArrowheads="1"/>
          </p:cNvSpPr>
          <p:nvPr/>
        </p:nvSpPr>
        <p:spPr bwMode="auto">
          <a:xfrm>
            <a:off x="6299200" y="6416675"/>
            <a:ext cx="2514600" cy="396875"/>
          </a:xfrm>
          <a:prstGeom prst="rect">
            <a:avLst/>
          </a:prstGeom>
          <a:noFill/>
          <a:ln w="9525">
            <a:noFill/>
            <a:miter lim="800000"/>
            <a:headEnd/>
            <a:tailEnd/>
          </a:ln>
        </p:spPr>
        <p:txBody>
          <a:bodyPr>
            <a:spAutoFit/>
          </a:bodyPr>
          <a:lstStyle/>
          <a:p>
            <a:pPr algn="ctr">
              <a:spcBef>
                <a:spcPct val="50000"/>
              </a:spcBef>
              <a:defRPr/>
            </a:pPr>
            <a:r>
              <a:rPr lang="zh-CN" altLang="en-US" sz="2000" b="1">
                <a:solidFill>
                  <a:srgbClr val="FF3300"/>
                </a:solidFill>
                <a:latin typeface="华文行楷" pitchFamily="2" charset="-122"/>
                <a:ea typeface="华文行楷" pitchFamily="2" charset="-122"/>
              </a:rPr>
              <a:t>计算机学院</a:t>
            </a:r>
          </a:p>
        </p:txBody>
      </p:sp>
      <p:pic>
        <p:nvPicPr>
          <p:cNvPr id="40967" name="Picture 16" descr="buaa_1"/>
          <p:cNvPicPr>
            <a:picLocks noChangeAspect="1" noChangeArrowheads="1"/>
          </p:cNvPicPr>
          <p:nvPr/>
        </p:nvPicPr>
        <p:blipFill>
          <a:blip r:embed="rId13"/>
          <a:srcRect/>
          <a:stretch>
            <a:fillRect/>
          </a:stretch>
        </p:blipFill>
        <p:spPr bwMode="auto">
          <a:xfrm>
            <a:off x="114300" y="146050"/>
            <a:ext cx="3302000"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p:txStyles>
    <p:titleStyle>
      <a:lvl1pPr algn="r" defTabSz="755650" rtl="0" eaLnBrk="0" fontAlgn="base" hangingPunct="0">
        <a:spcBef>
          <a:spcPct val="0"/>
        </a:spcBef>
        <a:spcAft>
          <a:spcPct val="0"/>
        </a:spcAft>
        <a:defRPr sz="3600" b="1">
          <a:solidFill>
            <a:srgbClr val="0033CC"/>
          </a:solidFill>
          <a:latin typeface="+mj-lt"/>
          <a:ea typeface="+mj-ea"/>
          <a:cs typeface="+mj-cs"/>
        </a:defRPr>
      </a:lvl1pPr>
      <a:lvl2pPr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2pPr>
      <a:lvl3pPr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3pPr>
      <a:lvl4pPr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4pPr>
      <a:lvl5pPr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5pPr>
      <a:lvl6pPr marL="457200"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6pPr>
      <a:lvl7pPr marL="914400"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7pPr>
      <a:lvl8pPr marL="1371600"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8pPr>
      <a:lvl9pPr marL="1828800"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9pPr>
    </p:titleStyle>
    <p:bodyStyle>
      <a:lvl1pPr marL="311150" indent="-311150" algn="l" defTabSz="755650" rtl="0" eaLnBrk="0" fontAlgn="base" hangingPunct="0">
        <a:spcBef>
          <a:spcPct val="20000"/>
        </a:spcBef>
        <a:spcAft>
          <a:spcPct val="0"/>
        </a:spcAft>
        <a:buClr>
          <a:schemeClr val="accent2"/>
        </a:buClr>
        <a:buChar char="•"/>
        <a:defRPr sz="3600" b="1">
          <a:solidFill>
            <a:schemeClr val="tx1"/>
          </a:solidFill>
          <a:latin typeface="+mn-lt"/>
          <a:ea typeface="+mn-ea"/>
          <a:cs typeface="+mn-cs"/>
        </a:defRPr>
      </a:lvl1pPr>
      <a:lvl2pPr marL="674688" indent="-249238" algn="l" defTabSz="755650" rtl="0" eaLnBrk="0" fontAlgn="base" hangingPunct="0">
        <a:spcBef>
          <a:spcPct val="20000"/>
        </a:spcBef>
        <a:spcAft>
          <a:spcPct val="0"/>
        </a:spcAft>
        <a:buClr>
          <a:schemeClr val="accent2"/>
        </a:buClr>
        <a:buChar char="–"/>
        <a:defRPr sz="2800" b="1">
          <a:solidFill>
            <a:schemeClr val="tx1"/>
          </a:solidFill>
          <a:latin typeface="+mn-lt"/>
          <a:ea typeface="+mn-ea"/>
        </a:defRPr>
      </a:lvl2pPr>
      <a:lvl3pPr marL="1038225" indent="-206375" algn="l" defTabSz="755650" rtl="0" eaLnBrk="0" fontAlgn="base" hangingPunct="0">
        <a:spcBef>
          <a:spcPct val="20000"/>
        </a:spcBef>
        <a:spcAft>
          <a:spcPct val="0"/>
        </a:spcAft>
        <a:buClr>
          <a:schemeClr val="accent2"/>
        </a:buClr>
        <a:buChar char="•"/>
        <a:defRPr sz="2400" b="1">
          <a:solidFill>
            <a:schemeClr val="tx1"/>
          </a:solidFill>
          <a:latin typeface="+mn-lt"/>
          <a:ea typeface="+mn-ea"/>
        </a:defRPr>
      </a:lvl3pPr>
      <a:lvl4pPr marL="1454150" indent="-207963" algn="l" defTabSz="755650" rtl="0" eaLnBrk="0" fontAlgn="base" hangingPunct="0">
        <a:spcBef>
          <a:spcPct val="20000"/>
        </a:spcBef>
        <a:spcAft>
          <a:spcPct val="0"/>
        </a:spcAft>
        <a:buClr>
          <a:schemeClr val="accent2"/>
        </a:buClr>
        <a:buChar char="•"/>
        <a:defRPr sz="2000" b="1">
          <a:solidFill>
            <a:schemeClr val="tx1"/>
          </a:solidFill>
          <a:latin typeface="+mn-lt"/>
          <a:ea typeface="+mn-ea"/>
        </a:defRPr>
      </a:lvl4pPr>
      <a:lvl5pPr marL="1870075" indent="-207963" algn="l" defTabSz="755650" rtl="0" eaLnBrk="0" fontAlgn="base" hangingPunct="0">
        <a:spcBef>
          <a:spcPct val="20000"/>
        </a:spcBef>
        <a:spcAft>
          <a:spcPct val="0"/>
        </a:spcAft>
        <a:buClr>
          <a:schemeClr val="accent2"/>
        </a:buClr>
        <a:buChar char="•"/>
        <a:defRPr sz="2000" b="1">
          <a:solidFill>
            <a:schemeClr val="tx1"/>
          </a:solidFill>
          <a:latin typeface="+mn-lt"/>
          <a:ea typeface="+mn-ea"/>
        </a:defRPr>
      </a:lvl5pPr>
      <a:lvl6pPr marL="2327275" indent="-207963" algn="l" defTabSz="755650" rtl="0" eaLnBrk="0" fontAlgn="base" hangingPunct="0">
        <a:spcBef>
          <a:spcPct val="20000"/>
        </a:spcBef>
        <a:spcAft>
          <a:spcPct val="0"/>
        </a:spcAft>
        <a:buClr>
          <a:schemeClr val="accent2"/>
        </a:buClr>
        <a:buChar char="•"/>
        <a:defRPr sz="2000" b="1">
          <a:solidFill>
            <a:schemeClr val="tx1"/>
          </a:solidFill>
          <a:latin typeface="+mn-lt"/>
          <a:ea typeface="+mn-ea"/>
        </a:defRPr>
      </a:lvl6pPr>
      <a:lvl7pPr marL="2784475" indent="-207963" algn="l" defTabSz="755650" rtl="0" eaLnBrk="0" fontAlgn="base" hangingPunct="0">
        <a:spcBef>
          <a:spcPct val="20000"/>
        </a:spcBef>
        <a:spcAft>
          <a:spcPct val="0"/>
        </a:spcAft>
        <a:buClr>
          <a:schemeClr val="accent2"/>
        </a:buClr>
        <a:buChar char="•"/>
        <a:defRPr sz="2000" b="1">
          <a:solidFill>
            <a:schemeClr val="tx1"/>
          </a:solidFill>
          <a:latin typeface="+mn-lt"/>
          <a:ea typeface="+mn-ea"/>
        </a:defRPr>
      </a:lvl7pPr>
      <a:lvl8pPr marL="3241675" indent="-207963" algn="l" defTabSz="755650" rtl="0" eaLnBrk="0" fontAlgn="base" hangingPunct="0">
        <a:spcBef>
          <a:spcPct val="20000"/>
        </a:spcBef>
        <a:spcAft>
          <a:spcPct val="0"/>
        </a:spcAft>
        <a:buClr>
          <a:schemeClr val="accent2"/>
        </a:buClr>
        <a:buChar char="•"/>
        <a:defRPr sz="2000" b="1">
          <a:solidFill>
            <a:schemeClr val="tx1"/>
          </a:solidFill>
          <a:latin typeface="+mn-lt"/>
          <a:ea typeface="+mn-ea"/>
        </a:defRPr>
      </a:lvl8pPr>
      <a:lvl9pPr marL="3698875" indent="-207963" algn="l" defTabSz="755650" rtl="0" eaLnBrk="0" fontAlgn="base" hangingPunct="0">
        <a:spcBef>
          <a:spcPct val="20000"/>
        </a:spcBef>
        <a:spcAft>
          <a:spcPct val="0"/>
        </a:spcAft>
        <a:buClr>
          <a:schemeClr val="accent2"/>
        </a:buClr>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323850" y="4167188"/>
            <a:ext cx="8515350" cy="114300"/>
          </a:xfrm>
          <a:prstGeom prst="rect">
            <a:avLst/>
          </a:prstGeom>
          <a:solidFill>
            <a:srgbClr val="CC6600"/>
          </a:solidFill>
          <a:ln w="9525">
            <a:noFill/>
            <a:miter lim="800000"/>
            <a:headEnd/>
            <a:tailEnd/>
          </a:ln>
          <a:effectLst>
            <a:outerShdw dist="53882" dir="2700000" algn="ctr" rotWithShape="0">
              <a:srgbClr val="5F5F5F"/>
            </a:outerShdw>
          </a:effectLst>
        </p:spPr>
        <p:txBody>
          <a:bodyPr wrap="none" anchor="ctr"/>
          <a:lstStyle/>
          <a:p>
            <a:pPr>
              <a:defRPr/>
            </a:pPr>
            <a:endParaRPr lang="zh-CN" altLang="en-US" dirty="0">
              <a:ea typeface="黑体" pitchFamily="2" charset="-122"/>
              <a:cs typeface="Arial" pitchFamily="34" charset="0"/>
            </a:endParaRPr>
          </a:p>
        </p:txBody>
      </p:sp>
      <p:sp>
        <p:nvSpPr>
          <p:cNvPr id="2051" name="Text Box 9"/>
          <p:cNvSpPr txBox="1">
            <a:spLocks noChangeArrowheads="1"/>
          </p:cNvSpPr>
          <p:nvPr/>
        </p:nvSpPr>
        <p:spPr bwMode="auto">
          <a:xfrm>
            <a:off x="6121400" y="6397625"/>
            <a:ext cx="3070225" cy="457200"/>
          </a:xfrm>
          <a:prstGeom prst="rect">
            <a:avLst/>
          </a:prstGeom>
          <a:noFill/>
          <a:ln w="9525">
            <a:noFill/>
            <a:miter lim="800000"/>
            <a:headEnd/>
            <a:tailEnd/>
          </a:ln>
        </p:spPr>
        <p:txBody>
          <a:bodyPr>
            <a:spAutoFit/>
          </a:bodyPr>
          <a:lstStyle/>
          <a:p>
            <a:pPr algn="ctr">
              <a:spcBef>
                <a:spcPct val="50000"/>
              </a:spcBef>
              <a:defRPr/>
            </a:pPr>
            <a:r>
              <a:rPr lang="zh-CN" altLang="en-US" b="1">
                <a:solidFill>
                  <a:srgbClr val="FF3300"/>
                </a:solidFill>
                <a:latin typeface="华文行楷" pitchFamily="2" charset="-122"/>
                <a:ea typeface="华文行楷" pitchFamily="2" charset="-122"/>
              </a:rPr>
              <a:t>计算机学院</a:t>
            </a:r>
          </a:p>
        </p:txBody>
      </p:sp>
      <p:pic>
        <p:nvPicPr>
          <p:cNvPr id="41988" name="Picture 10" descr="buaa_1"/>
          <p:cNvPicPr>
            <a:picLocks noChangeAspect="1" noChangeArrowheads="1"/>
          </p:cNvPicPr>
          <p:nvPr/>
        </p:nvPicPr>
        <p:blipFill>
          <a:blip r:embed="rId13"/>
          <a:srcRect/>
          <a:stretch>
            <a:fillRect/>
          </a:stretch>
        </p:blipFill>
        <p:spPr bwMode="auto">
          <a:xfrm>
            <a:off x="323850" y="304800"/>
            <a:ext cx="4343400" cy="938213"/>
          </a:xfrm>
          <a:prstGeom prst="rect">
            <a:avLst/>
          </a:prstGeom>
          <a:noFill/>
          <a:ln w="9525">
            <a:noFill/>
            <a:miter lim="800000"/>
            <a:headEnd/>
            <a:tailEnd/>
          </a:ln>
        </p:spPr>
      </p:pic>
      <p:sp>
        <p:nvSpPr>
          <p:cNvPr id="41989" name="Rectangle 2"/>
          <p:cNvSpPr>
            <a:spLocks noGrp="1" noChangeArrowheads="1"/>
          </p:cNvSpPr>
          <p:nvPr>
            <p:ph type="body" idx="1"/>
          </p:nvPr>
        </p:nvSpPr>
        <p:spPr bwMode="auto">
          <a:xfrm>
            <a:off x="358775" y="1270000"/>
            <a:ext cx="8391525" cy="4854575"/>
          </a:xfrm>
          <a:prstGeom prst="rect">
            <a:avLst/>
          </a:prstGeom>
          <a:noFill/>
          <a:ln w="9525">
            <a:noFill/>
            <a:miter lim="800000"/>
            <a:headEnd/>
            <a:tailEnd/>
          </a:ln>
        </p:spPr>
        <p:txBody>
          <a:bodyPr vert="horz" wrap="square" lIns="84138" tIns="41275" rIns="84138" bIns="41275"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990" name="Rectangle 3"/>
          <p:cNvSpPr>
            <a:spLocks noGrp="1" noChangeArrowheads="1"/>
          </p:cNvSpPr>
          <p:nvPr>
            <p:ph type="title"/>
          </p:nvPr>
        </p:nvSpPr>
        <p:spPr bwMode="auto">
          <a:xfrm>
            <a:off x="965200" y="0"/>
            <a:ext cx="7772400" cy="1270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2055" name="Rectangle 2"/>
          <p:cNvSpPr>
            <a:spLocks noGrp="1" noChangeArrowheads="1"/>
          </p:cNvSpPr>
          <p:nvPr>
            <p:ph type="ftr" sz="quarter" idx="3"/>
          </p:nvPr>
        </p:nvSpPr>
        <p:spPr bwMode="auto">
          <a:xfrm>
            <a:off x="3117850" y="6477000"/>
            <a:ext cx="2908300" cy="290513"/>
          </a:xfrm>
          <a:prstGeom prst="rect">
            <a:avLst/>
          </a:prstGeom>
          <a:noFill/>
          <a:ln w="9525">
            <a:noFill/>
            <a:miter lim="800000"/>
            <a:headEnd/>
            <a:tailEnd/>
          </a:ln>
        </p:spPr>
        <p:txBody>
          <a:bodyPr vert="horz" wrap="none" lIns="84138" tIns="41275" rIns="84138" bIns="41275" numCol="1" anchor="ctr" anchorCtr="0" compatLnSpc="1">
            <a:prstTxWarp prst="textNoShape">
              <a:avLst/>
            </a:prstTxWarp>
          </a:bodyPr>
          <a:lstStyle>
            <a:lvl1pPr algn="ctr">
              <a:defRPr sz="1300">
                <a:ea typeface="黑体" pitchFamily="2" charset="-122"/>
              </a:defRPr>
            </a:lvl1pPr>
          </a:lstStyle>
          <a:p>
            <a:pPr>
              <a:defRPr/>
            </a:pPr>
            <a:endParaRPr lang="en-US"/>
          </a:p>
        </p:txBody>
      </p:sp>
      <p:sp>
        <p:nvSpPr>
          <p:cNvPr id="2056" name="Rectangle 3"/>
          <p:cNvSpPr>
            <a:spLocks noGrp="1" noChangeArrowheads="1"/>
          </p:cNvSpPr>
          <p:nvPr>
            <p:ph type="sldNum" sz="quarter" idx="4"/>
          </p:nvPr>
        </p:nvSpPr>
        <p:spPr bwMode="auto">
          <a:xfrm>
            <a:off x="7170738" y="6432550"/>
            <a:ext cx="1751012" cy="334963"/>
          </a:xfrm>
          <a:prstGeom prst="rect">
            <a:avLst/>
          </a:prstGeom>
          <a:noFill/>
          <a:ln w="9525">
            <a:noFill/>
            <a:miter lim="800000"/>
            <a:headEnd/>
            <a:tailEnd/>
          </a:ln>
        </p:spPr>
        <p:txBody>
          <a:bodyPr vert="horz" wrap="none" lIns="84138" tIns="41275" rIns="84138" bIns="41275" numCol="1" anchor="ctr" anchorCtr="0" compatLnSpc="1">
            <a:prstTxWarp prst="textNoShape">
              <a:avLst/>
            </a:prstTxWarp>
          </a:bodyPr>
          <a:lstStyle>
            <a:lvl1pPr algn="r">
              <a:defRPr sz="1300">
                <a:ea typeface="黑体" pitchFamily="2" charset="-122"/>
              </a:defRPr>
            </a:lvl1pPr>
          </a:lstStyle>
          <a:p>
            <a:pPr>
              <a:defRPr/>
            </a:pPr>
            <a:fld id="{974EE0BF-AAAC-44FC-A296-907A933ADB72}"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p:txStyles>
    <p:titleStyle>
      <a:lvl1pPr algn="r" defTabSz="755650" rtl="0" eaLnBrk="0" fontAlgn="base" hangingPunct="0">
        <a:spcBef>
          <a:spcPct val="0"/>
        </a:spcBef>
        <a:spcAft>
          <a:spcPct val="0"/>
        </a:spcAft>
        <a:defRPr sz="3600" b="1">
          <a:solidFill>
            <a:srgbClr val="0033CC"/>
          </a:solidFill>
          <a:latin typeface="+mj-lt"/>
          <a:ea typeface="+mj-ea"/>
          <a:cs typeface="+mj-cs"/>
        </a:defRPr>
      </a:lvl1pPr>
      <a:lvl2pPr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2pPr>
      <a:lvl3pPr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3pPr>
      <a:lvl4pPr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4pPr>
      <a:lvl5pPr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5pPr>
      <a:lvl6pPr marL="457200"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6pPr>
      <a:lvl7pPr marL="914400"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7pPr>
      <a:lvl8pPr marL="1371600"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8pPr>
      <a:lvl9pPr marL="1828800" algn="r" defTabSz="755650" rtl="0" eaLnBrk="0" fontAlgn="base" hangingPunct="0">
        <a:spcBef>
          <a:spcPct val="0"/>
        </a:spcBef>
        <a:spcAft>
          <a:spcPct val="0"/>
        </a:spcAft>
        <a:defRPr sz="3600" b="1">
          <a:solidFill>
            <a:srgbClr val="0033CC"/>
          </a:solidFill>
          <a:latin typeface="黑体" pitchFamily="2" charset="-122"/>
          <a:ea typeface="黑体" pitchFamily="2" charset="-122"/>
        </a:defRPr>
      </a:lvl9pPr>
    </p:titleStyle>
    <p:bodyStyle>
      <a:lvl1pPr marL="311150" indent="-311150" algn="l" defTabSz="755650" rtl="0" eaLnBrk="0" fontAlgn="base" hangingPunct="0">
        <a:spcBef>
          <a:spcPct val="20000"/>
        </a:spcBef>
        <a:spcAft>
          <a:spcPct val="0"/>
        </a:spcAft>
        <a:buClr>
          <a:schemeClr val="accent2"/>
        </a:buClr>
        <a:buChar char="•"/>
        <a:defRPr sz="3600" b="1">
          <a:solidFill>
            <a:schemeClr val="tx1"/>
          </a:solidFill>
          <a:latin typeface="+mn-lt"/>
          <a:ea typeface="+mn-ea"/>
          <a:cs typeface="+mn-cs"/>
        </a:defRPr>
      </a:lvl1pPr>
      <a:lvl2pPr marL="674688" indent="-249238" algn="l" defTabSz="755650" rtl="0" eaLnBrk="0" fontAlgn="base" hangingPunct="0">
        <a:spcBef>
          <a:spcPct val="20000"/>
        </a:spcBef>
        <a:spcAft>
          <a:spcPct val="0"/>
        </a:spcAft>
        <a:buClr>
          <a:schemeClr val="accent2"/>
        </a:buClr>
        <a:buChar char="–"/>
        <a:defRPr sz="2800" b="1">
          <a:solidFill>
            <a:schemeClr val="tx1"/>
          </a:solidFill>
          <a:latin typeface="+mn-lt"/>
          <a:ea typeface="+mn-ea"/>
        </a:defRPr>
      </a:lvl2pPr>
      <a:lvl3pPr marL="1038225" indent="-206375" algn="l" defTabSz="755650" rtl="0" eaLnBrk="0" fontAlgn="base" hangingPunct="0">
        <a:spcBef>
          <a:spcPct val="20000"/>
        </a:spcBef>
        <a:spcAft>
          <a:spcPct val="0"/>
        </a:spcAft>
        <a:buClr>
          <a:schemeClr val="accent2"/>
        </a:buClr>
        <a:buChar char="•"/>
        <a:defRPr sz="2400" b="1">
          <a:solidFill>
            <a:schemeClr val="tx1"/>
          </a:solidFill>
          <a:latin typeface="+mn-lt"/>
          <a:ea typeface="+mn-ea"/>
        </a:defRPr>
      </a:lvl3pPr>
      <a:lvl4pPr marL="1454150" indent="-207963" algn="l" defTabSz="755650" rtl="0" eaLnBrk="0" fontAlgn="base" hangingPunct="0">
        <a:spcBef>
          <a:spcPct val="20000"/>
        </a:spcBef>
        <a:spcAft>
          <a:spcPct val="0"/>
        </a:spcAft>
        <a:buClr>
          <a:schemeClr val="accent2"/>
        </a:buClr>
        <a:buChar char="•"/>
        <a:defRPr sz="2000" b="1">
          <a:solidFill>
            <a:schemeClr val="tx1"/>
          </a:solidFill>
          <a:latin typeface="+mn-lt"/>
          <a:ea typeface="+mn-ea"/>
        </a:defRPr>
      </a:lvl4pPr>
      <a:lvl5pPr marL="1870075" indent="-207963" algn="l" defTabSz="755650" rtl="0" eaLnBrk="0" fontAlgn="base" hangingPunct="0">
        <a:spcBef>
          <a:spcPct val="20000"/>
        </a:spcBef>
        <a:spcAft>
          <a:spcPct val="0"/>
        </a:spcAft>
        <a:buClr>
          <a:schemeClr val="accent2"/>
        </a:buClr>
        <a:buChar char="•"/>
        <a:defRPr sz="2000" b="1">
          <a:solidFill>
            <a:schemeClr val="tx1"/>
          </a:solidFill>
          <a:latin typeface="+mn-lt"/>
          <a:ea typeface="+mn-ea"/>
        </a:defRPr>
      </a:lvl5pPr>
      <a:lvl6pPr marL="2327275" indent="-207963" algn="l" defTabSz="755650" rtl="0" eaLnBrk="0" fontAlgn="base" hangingPunct="0">
        <a:spcBef>
          <a:spcPct val="20000"/>
        </a:spcBef>
        <a:spcAft>
          <a:spcPct val="0"/>
        </a:spcAft>
        <a:buClr>
          <a:schemeClr val="accent2"/>
        </a:buClr>
        <a:buChar char="•"/>
        <a:defRPr sz="2000" b="1">
          <a:solidFill>
            <a:schemeClr val="tx1"/>
          </a:solidFill>
          <a:latin typeface="+mn-lt"/>
          <a:ea typeface="+mn-ea"/>
        </a:defRPr>
      </a:lvl6pPr>
      <a:lvl7pPr marL="2784475" indent="-207963" algn="l" defTabSz="755650" rtl="0" eaLnBrk="0" fontAlgn="base" hangingPunct="0">
        <a:spcBef>
          <a:spcPct val="20000"/>
        </a:spcBef>
        <a:spcAft>
          <a:spcPct val="0"/>
        </a:spcAft>
        <a:buClr>
          <a:schemeClr val="accent2"/>
        </a:buClr>
        <a:buChar char="•"/>
        <a:defRPr sz="2000" b="1">
          <a:solidFill>
            <a:schemeClr val="tx1"/>
          </a:solidFill>
          <a:latin typeface="+mn-lt"/>
          <a:ea typeface="+mn-ea"/>
        </a:defRPr>
      </a:lvl7pPr>
      <a:lvl8pPr marL="3241675" indent="-207963" algn="l" defTabSz="755650" rtl="0" eaLnBrk="0" fontAlgn="base" hangingPunct="0">
        <a:spcBef>
          <a:spcPct val="20000"/>
        </a:spcBef>
        <a:spcAft>
          <a:spcPct val="0"/>
        </a:spcAft>
        <a:buClr>
          <a:schemeClr val="accent2"/>
        </a:buClr>
        <a:buChar char="•"/>
        <a:defRPr sz="2000" b="1">
          <a:solidFill>
            <a:schemeClr val="tx1"/>
          </a:solidFill>
          <a:latin typeface="+mn-lt"/>
          <a:ea typeface="+mn-ea"/>
        </a:defRPr>
      </a:lvl8pPr>
      <a:lvl9pPr marL="3698875" indent="-207963" algn="l" defTabSz="755650" rtl="0" eaLnBrk="0" fontAlgn="base" hangingPunct="0">
        <a:spcBef>
          <a:spcPct val="20000"/>
        </a:spcBef>
        <a:spcAft>
          <a:spcPct val="0"/>
        </a:spcAft>
        <a:buClr>
          <a:schemeClr val="accent2"/>
        </a:buClr>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04.bin"/><Relationship Id="rId5" Type="http://schemas.openxmlformats.org/officeDocument/2006/relationships/oleObject" Target="../embeddings/oleObject103.bin"/><Relationship Id="rId4" Type="http://schemas.openxmlformats.org/officeDocument/2006/relationships/oleObject" Target="../embeddings/oleObject102.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07.bin"/><Relationship Id="rId7"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10.bin"/><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19.bin"/><Relationship Id="rId5" Type="http://schemas.openxmlformats.org/officeDocument/2006/relationships/oleObject" Target="../embeddings/oleObject118.bin"/><Relationship Id="rId4" Type="http://schemas.openxmlformats.org/officeDocument/2006/relationships/oleObject" Target="../embeddings/oleObject117.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7.xml"/><Relationship Id="rId1" Type="http://schemas.openxmlformats.org/officeDocument/2006/relationships/vmlDrawing" Target="../drawings/vmlDrawing33.vml"/></Relationships>
</file>

<file path=ppt/slides/_rels/slide11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9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00.jpeg"/><Relationship Id="rId2" Type="http://schemas.openxmlformats.org/officeDocument/2006/relationships/image" Target="../media/image99.jpeg"/><Relationship Id="rId1" Type="http://schemas.openxmlformats.org/officeDocument/2006/relationships/slideLayout" Target="../slideLayouts/slideLayout7.xml"/><Relationship Id="rId5" Type="http://schemas.openxmlformats.org/officeDocument/2006/relationships/image" Target="../media/image102.jpeg"/><Relationship Id="rId4" Type="http://schemas.openxmlformats.org/officeDocument/2006/relationships/image" Target="../media/image101.jpeg"/></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34.v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105.gif"/><Relationship Id="rId2" Type="http://schemas.openxmlformats.org/officeDocument/2006/relationships/image" Target="../media/image104.jpe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107.gif"/><Relationship Id="rId2" Type="http://schemas.openxmlformats.org/officeDocument/2006/relationships/image" Target="../media/image106.gif"/><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8" Type="http://schemas.openxmlformats.org/officeDocument/2006/relationships/image" Target="../media/image113.gif"/><Relationship Id="rId3" Type="http://schemas.openxmlformats.org/officeDocument/2006/relationships/image" Target="../media/image108.gif"/><Relationship Id="rId7" Type="http://schemas.openxmlformats.org/officeDocument/2006/relationships/image" Target="../media/image112.gi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1.gif"/><Relationship Id="rId11" Type="http://schemas.openxmlformats.org/officeDocument/2006/relationships/image" Target="../media/image116.gif"/><Relationship Id="rId5" Type="http://schemas.openxmlformats.org/officeDocument/2006/relationships/image" Target="../media/image110.gif"/><Relationship Id="rId10" Type="http://schemas.openxmlformats.org/officeDocument/2006/relationships/image" Target="../media/image115.gif"/><Relationship Id="rId4" Type="http://schemas.openxmlformats.org/officeDocument/2006/relationships/image" Target="../media/image109.gif"/><Relationship Id="rId9" Type="http://schemas.openxmlformats.org/officeDocument/2006/relationships/image" Target="../media/image11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118.gif"/><Relationship Id="rId2" Type="http://schemas.openxmlformats.org/officeDocument/2006/relationships/image" Target="../media/image117.gif"/><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24.bin"/><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123.gif"/><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3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oleObject" Target="../embeddings/oleObject34.bin"/><Relationship Id="rId10" Type="http://schemas.openxmlformats.org/officeDocument/2006/relationships/oleObject" Target="../embeddings/oleObject39.bin"/><Relationship Id="rId4" Type="http://schemas.openxmlformats.org/officeDocument/2006/relationships/oleObject" Target="../embeddings/oleObject33.bin"/><Relationship Id="rId9"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oleObject" Target="../embeddings/oleObject4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jpeg"/><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3.xml"/><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audio" Target="../media/audio1"/><Relationship Id="rId9" Type="http://schemas.openxmlformats.org/officeDocument/2006/relationships/oleObject" Target="../embeddings/oleObject5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oleObject" Target="../embeddings/oleObject60.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4.bin"/><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oleObject" Target="../embeddings/oleObject75.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oleObject" Target="../embeddings/oleObject76.bin"/><Relationship Id="rId9" Type="http://schemas.openxmlformats.org/officeDocument/2006/relationships/oleObject" Target="../embeddings/oleObject81.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93.bin"/><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oleObject" Target="../embeddings/oleObject95.bin"/><Relationship Id="rId9" Type="http://schemas.openxmlformats.org/officeDocument/2006/relationships/oleObject" Target="../embeddings/oleObject100.bin"/></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2914650" y="452438"/>
            <a:ext cx="5810250" cy="1143000"/>
          </a:xfrm>
          <a:prstGeom prst="rect">
            <a:avLst/>
          </a:prstGeom>
          <a:noFill/>
          <a:ln w="9525">
            <a:noFill/>
            <a:miter lim="800000"/>
            <a:headEnd/>
            <a:tailEnd/>
          </a:ln>
        </p:spPr>
        <p:txBody>
          <a:bodyPr lIns="84138" tIns="41275" rIns="84138" bIns="41275" anchor="ctr"/>
          <a:lstStyle/>
          <a:p>
            <a:pPr algn="r" defTabSz="755650"/>
            <a:endParaRPr lang="zh-CN" altLang="en-US" sz="6600" b="1" i="1">
              <a:solidFill>
                <a:schemeClr val="accent1"/>
              </a:solidFill>
              <a:latin typeface="黑体" pitchFamily="49" charset="-122"/>
            </a:endParaRPr>
          </a:p>
        </p:txBody>
      </p:sp>
      <p:sp>
        <p:nvSpPr>
          <p:cNvPr id="43011" name="Rectangle 4"/>
          <p:cNvSpPr>
            <a:spLocks noChangeArrowheads="1"/>
          </p:cNvSpPr>
          <p:nvPr/>
        </p:nvSpPr>
        <p:spPr bwMode="auto">
          <a:xfrm>
            <a:off x="103188" y="2703513"/>
            <a:ext cx="8942387" cy="1143000"/>
          </a:xfrm>
          <a:prstGeom prst="rect">
            <a:avLst/>
          </a:prstGeom>
          <a:noFill/>
          <a:ln w="9525">
            <a:noFill/>
            <a:miter lim="800000"/>
            <a:headEnd/>
            <a:tailEnd/>
          </a:ln>
        </p:spPr>
        <p:txBody>
          <a:bodyPr lIns="84138" tIns="41275" rIns="84138" bIns="41275" anchor="ctr"/>
          <a:lstStyle/>
          <a:p>
            <a:pPr algn="r" defTabSz="755650"/>
            <a:endParaRPr lang="zh-CN" altLang="en-US" sz="6100" b="1">
              <a:solidFill>
                <a:schemeClr val="hlink"/>
              </a:solidFill>
              <a:latin typeface="黑体" pitchFamily="49" charset="-122"/>
            </a:endParaRPr>
          </a:p>
        </p:txBody>
      </p:sp>
      <p:sp>
        <p:nvSpPr>
          <p:cNvPr id="4100" name="Text Box 5"/>
          <p:cNvSpPr txBox="1">
            <a:spLocks noChangeArrowheads="1"/>
          </p:cNvSpPr>
          <p:nvPr/>
        </p:nvSpPr>
        <p:spPr bwMode="auto">
          <a:xfrm>
            <a:off x="1016000" y="1844675"/>
            <a:ext cx="7391400" cy="2009775"/>
          </a:xfrm>
          <a:prstGeom prst="rect">
            <a:avLst/>
          </a:prstGeom>
          <a:noFill/>
          <a:ln w="9525">
            <a:noFill/>
            <a:miter lim="800000"/>
            <a:headEnd/>
            <a:tailEnd/>
          </a:ln>
        </p:spPr>
        <p:txBody>
          <a:bodyPr lIns="90488" tIns="44450" rIns="90488" bIns="44450">
            <a:spAutoFit/>
          </a:bodyPr>
          <a:lstStyle/>
          <a:p>
            <a:pPr algn="ctr">
              <a:defRPr/>
            </a:pPr>
            <a:r>
              <a:rPr lang="zh-CN" altLang="en-US" sz="5400" b="1" dirty="0">
                <a:effectLst>
                  <a:outerShdw blurRad="38100" dist="38100" dir="2700000" algn="tl">
                    <a:srgbClr val="C0C0C0"/>
                  </a:outerShdw>
                </a:effectLst>
                <a:latin typeface="黑体" pitchFamily="2" charset="-122"/>
                <a:ea typeface="黑体" pitchFamily="2" charset="-122"/>
              </a:rPr>
              <a:t>数字图像处理</a:t>
            </a:r>
          </a:p>
          <a:p>
            <a:pPr algn="ctr">
              <a:spcBef>
                <a:spcPct val="50000"/>
              </a:spcBef>
              <a:defRPr/>
            </a:pPr>
            <a:r>
              <a:rPr lang="zh-CN" altLang="en-US" sz="4800" b="1" dirty="0">
                <a:solidFill>
                  <a:schemeClr val="accent2"/>
                </a:solidFill>
                <a:effectLst>
                  <a:outerShdw blurRad="38100" dist="38100" dir="2700000" algn="tl">
                    <a:srgbClr val="C0C0C0"/>
                  </a:outerShdw>
                </a:effectLst>
                <a:latin typeface="黑体" pitchFamily="2" charset="-122"/>
                <a:ea typeface="黑体" pitchFamily="2" charset="-122"/>
              </a:rPr>
              <a:t>图像压缩</a:t>
            </a:r>
          </a:p>
        </p:txBody>
      </p:sp>
      <p:sp>
        <p:nvSpPr>
          <p:cNvPr id="43013" name="TextBox 5"/>
          <p:cNvSpPr txBox="1">
            <a:spLocks noChangeArrowheads="1"/>
          </p:cNvSpPr>
          <p:nvPr/>
        </p:nvSpPr>
        <p:spPr bwMode="auto">
          <a:xfrm>
            <a:off x="2278063" y="4672013"/>
            <a:ext cx="4870450" cy="579437"/>
          </a:xfrm>
          <a:prstGeom prst="rect">
            <a:avLst/>
          </a:prstGeom>
          <a:noFill/>
          <a:ln w="9525">
            <a:noFill/>
            <a:miter lim="800000"/>
            <a:headEnd/>
            <a:tailEnd/>
          </a:ln>
        </p:spPr>
        <p:txBody>
          <a:bodyPr>
            <a:spAutoFit/>
          </a:bodyPr>
          <a:lstStyle/>
          <a:p>
            <a:pPr algn="ctr"/>
            <a:fld id="{301E1830-C113-45CA-A599-289EB373271F}" type="datetime2">
              <a:rPr lang="zh-CN" altLang="en-US" sz="3200" b="1">
                <a:latin typeface="黑体" pitchFamily="49" charset="-122"/>
              </a:rPr>
              <a:pPr algn="ctr"/>
              <a:t>2020年6月8日</a:t>
            </a:fld>
            <a:endParaRPr lang="zh-CN" altLang="en-US" sz="3200" b="1">
              <a:latin typeface="黑体"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F52B0C58-4F3D-40B2-867E-55C944A363FB}" type="slidenum">
              <a:rPr lang="zh-CN" altLang="en-US" sz="1300">
                <a:latin typeface="黑体" pitchFamily="49" charset="-122"/>
              </a:rPr>
              <a:pPr algn="r" defTabSz="755650"/>
              <a:t>10</a:t>
            </a:fld>
            <a:endParaRPr lang="zh-CN" altLang="en-US" sz="1300">
              <a:latin typeface="黑体" pitchFamily="49" charset="-122"/>
            </a:endParaRPr>
          </a:p>
        </p:txBody>
      </p:sp>
      <p:sp>
        <p:nvSpPr>
          <p:cNvPr id="50179" name="Rectangle 2"/>
          <p:cNvSpPr>
            <a:spLocks noGrp="1" noChangeArrowheads="1"/>
          </p:cNvSpPr>
          <p:nvPr>
            <p:ph type="body" idx="4294967295"/>
          </p:nvPr>
        </p:nvSpPr>
        <p:spPr>
          <a:xfrm>
            <a:off x="1031875" y="1387475"/>
            <a:ext cx="6253163" cy="2697163"/>
          </a:xfrm>
        </p:spPr>
        <p:txBody>
          <a:bodyPr/>
          <a:lstStyle/>
          <a:p>
            <a:pPr>
              <a:lnSpc>
                <a:spcPct val="150000"/>
              </a:lnSpc>
              <a:spcBef>
                <a:spcPts val="1200"/>
              </a:spcBef>
            </a:pPr>
            <a:r>
              <a:rPr lang="zh-CN" altLang="en-US" smtClean="0"/>
              <a:t>三种数据冗余：</a:t>
            </a:r>
          </a:p>
          <a:p>
            <a:pPr lvl="1" algn="just">
              <a:lnSpc>
                <a:spcPct val="150000"/>
              </a:lnSpc>
              <a:spcBef>
                <a:spcPts val="1200"/>
              </a:spcBef>
              <a:buFont typeface="Wingdings" pitchFamily="2" charset="2"/>
              <a:buChar char="Ø"/>
            </a:pPr>
            <a:r>
              <a:rPr lang="zh-CN" altLang="en-US" smtClean="0"/>
              <a:t>编码（表示）冗余</a:t>
            </a:r>
          </a:p>
          <a:p>
            <a:pPr lvl="1" algn="just">
              <a:lnSpc>
                <a:spcPct val="150000"/>
              </a:lnSpc>
              <a:spcBef>
                <a:spcPts val="1200"/>
              </a:spcBef>
              <a:buFont typeface="Wingdings" pitchFamily="2" charset="2"/>
              <a:buChar char="Ø"/>
            </a:pPr>
            <a:r>
              <a:rPr lang="zh-CN" altLang="en-US" smtClean="0"/>
              <a:t>像素（空间）冗余</a:t>
            </a:r>
          </a:p>
          <a:p>
            <a:pPr lvl="1" algn="just">
              <a:lnSpc>
                <a:spcPct val="150000"/>
              </a:lnSpc>
              <a:spcBef>
                <a:spcPts val="1200"/>
              </a:spcBef>
              <a:buFont typeface="Wingdings" pitchFamily="2" charset="2"/>
              <a:buChar char="Ø"/>
            </a:pPr>
            <a:r>
              <a:rPr lang="zh-CN" altLang="en-US" smtClean="0"/>
              <a:t>心理视觉冗余</a:t>
            </a:r>
          </a:p>
        </p:txBody>
      </p:sp>
      <p:sp>
        <p:nvSpPr>
          <p:cNvPr id="50180" name="Rectangle 3"/>
          <p:cNvSpPr>
            <a:spLocks noGrp="1" noChangeArrowheads="1"/>
          </p:cNvSpPr>
          <p:nvPr>
            <p:ph type="title" idx="4294967295"/>
          </p:nvPr>
        </p:nvSpPr>
        <p:spPr>
          <a:xfrm>
            <a:off x="965200" y="257175"/>
            <a:ext cx="7772400" cy="652463"/>
          </a:xfrm>
          <a:noFill/>
        </p:spPr>
        <p:txBody>
          <a:bodyPr/>
          <a:lstStyle/>
          <a:p>
            <a:r>
              <a:rPr lang="zh-CN" altLang="en-US" smtClean="0">
                <a:sym typeface="Arial" pitchFamily="34" charset="0"/>
              </a:rPr>
              <a:t>数据冗余（1）</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7" name="Rectangle 3"/>
          <p:cNvSpPr txBox="1">
            <a:spLocks noChangeArrowheads="1"/>
          </p:cNvSpPr>
          <p:nvPr/>
        </p:nvSpPr>
        <p:spPr>
          <a:xfrm>
            <a:off x="720725" y="1439863"/>
            <a:ext cx="7767638" cy="4343400"/>
          </a:xfrm>
          <a:prstGeom prst="rect">
            <a:avLst/>
          </a:prstGeom>
        </p:spPr>
        <p:txBody>
          <a:bodyPr/>
          <a:lstStyle/>
          <a:p>
            <a:pPr marL="311150" indent="-311150" defTabSz="755650">
              <a:spcBef>
                <a:spcPct val="20000"/>
              </a:spcBef>
              <a:buClr>
                <a:schemeClr val="accent2"/>
              </a:buClr>
              <a:buFontTx/>
              <a:buChar char="•"/>
              <a:defRPr/>
            </a:pPr>
            <a:r>
              <a:rPr lang="zh-CN" altLang="en-US" sz="3600" b="1" kern="0" dirty="0">
                <a:latin typeface="+mn-lt"/>
                <a:ea typeface="+mn-ea"/>
              </a:rPr>
              <a:t>变换编码的基本思想</a:t>
            </a:r>
            <a:endParaRPr lang="en-US" altLang="zh-CN" sz="3600" b="1" kern="0" dirty="0">
              <a:latin typeface="+mn-lt"/>
              <a:ea typeface="+mn-ea"/>
            </a:endParaRPr>
          </a:p>
          <a:p>
            <a:pPr marL="768350" lvl="1" indent="-311150" defTabSz="755650">
              <a:spcBef>
                <a:spcPct val="20000"/>
              </a:spcBef>
              <a:buClr>
                <a:schemeClr val="accent2"/>
              </a:buClr>
              <a:buFont typeface="黑体" pitchFamily="2" charset="-122"/>
              <a:buChar char="-"/>
              <a:defRPr/>
            </a:pPr>
            <a:r>
              <a:rPr lang="zh-CN" altLang="en-US" sz="2800" b="1" kern="0" dirty="0">
                <a:latin typeface="+mn-lt"/>
                <a:ea typeface="+mn-ea"/>
              </a:rPr>
              <a:t>编码流程</a:t>
            </a:r>
            <a:endParaRPr lang="en-US" altLang="zh-CN" sz="2800" b="1" kern="0" dirty="0">
              <a:latin typeface="+mn-lt"/>
              <a:ea typeface="+mn-ea"/>
            </a:endParaRPr>
          </a:p>
          <a:p>
            <a:pPr marL="768350" lvl="1" indent="-311150" defTabSz="755650">
              <a:spcBef>
                <a:spcPct val="20000"/>
              </a:spcBef>
              <a:buClr>
                <a:schemeClr val="accent2"/>
              </a:buClr>
              <a:buFont typeface="黑体" pitchFamily="2" charset="-122"/>
              <a:buChar char="-"/>
              <a:defRPr/>
            </a:pPr>
            <a:endParaRPr lang="en-US" altLang="zh-CN" sz="2800" b="1" kern="0" dirty="0">
              <a:latin typeface="+mn-lt"/>
              <a:ea typeface="+mn-ea"/>
            </a:endParaRPr>
          </a:p>
          <a:p>
            <a:pPr marL="768350" lvl="1" indent="-311150" defTabSz="755650">
              <a:spcBef>
                <a:spcPct val="20000"/>
              </a:spcBef>
              <a:buClr>
                <a:schemeClr val="accent2"/>
              </a:buClr>
              <a:buFont typeface="黑体" pitchFamily="2" charset="-122"/>
              <a:buChar char="-"/>
              <a:defRPr/>
            </a:pPr>
            <a:endParaRPr lang="en-US" altLang="zh-CN" sz="2800" b="1" kern="0" dirty="0">
              <a:latin typeface="+mn-lt"/>
              <a:ea typeface="+mn-ea"/>
            </a:endParaRPr>
          </a:p>
          <a:p>
            <a:pPr marL="768350" lvl="1" indent="-311150" defTabSz="755650">
              <a:spcBef>
                <a:spcPct val="20000"/>
              </a:spcBef>
              <a:buClr>
                <a:schemeClr val="accent2"/>
              </a:buClr>
              <a:buFont typeface="黑体" pitchFamily="2" charset="-122"/>
              <a:buChar char="-"/>
              <a:defRPr/>
            </a:pPr>
            <a:endParaRPr lang="en-US" altLang="zh-CN" sz="2800" b="1" kern="0" dirty="0">
              <a:latin typeface="+mn-lt"/>
              <a:ea typeface="+mn-ea"/>
            </a:endParaRPr>
          </a:p>
          <a:p>
            <a:pPr marL="768350" lvl="1" indent="-311150" defTabSz="755650">
              <a:spcBef>
                <a:spcPct val="20000"/>
              </a:spcBef>
              <a:buClr>
                <a:schemeClr val="accent2"/>
              </a:buClr>
              <a:buFont typeface="黑体" pitchFamily="2" charset="-122"/>
              <a:buChar char="-"/>
              <a:defRPr/>
            </a:pPr>
            <a:endParaRPr lang="en-US" altLang="zh-CN" sz="1000" b="1" kern="0" dirty="0">
              <a:latin typeface="+mn-lt"/>
              <a:ea typeface="+mn-ea"/>
            </a:endParaRPr>
          </a:p>
          <a:p>
            <a:pPr marL="768350" lvl="1" indent="-311150" defTabSz="755650">
              <a:spcBef>
                <a:spcPct val="20000"/>
              </a:spcBef>
              <a:buClr>
                <a:schemeClr val="accent2"/>
              </a:buClr>
              <a:buFont typeface="黑体" pitchFamily="2" charset="-122"/>
              <a:buChar char="-"/>
              <a:defRPr/>
            </a:pPr>
            <a:r>
              <a:rPr lang="zh-CN" altLang="en-US" sz="2800" b="1" kern="0" dirty="0">
                <a:latin typeface="+mn-lt"/>
                <a:ea typeface="+mn-ea"/>
              </a:rPr>
              <a:t>主要问题</a:t>
            </a:r>
            <a:endParaRPr lang="en-US" altLang="zh-CN" sz="2800" b="1" kern="0" dirty="0">
              <a:latin typeface="+mn-lt"/>
              <a:ea typeface="+mn-ea"/>
            </a:endParaRPr>
          </a:p>
          <a:p>
            <a:pPr marL="1225550" lvl="2" indent="-311150" defTabSz="755650">
              <a:spcBef>
                <a:spcPct val="20000"/>
              </a:spcBef>
              <a:buClr>
                <a:schemeClr val="accent2"/>
              </a:buClr>
              <a:buFont typeface="黑体" pitchFamily="2" charset="-122"/>
              <a:buChar char="-"/>
              <a:defRPr/>
            </a:pPr>
            <a:r>
              <a:rPr lang="zh-CN" altLang="en-US" sz="2800" b="1" kern="0" dirty="0">
                <a:latin typeface="+mn-lt"/>
                <a:ea typeface="+mn-ea"/>
              </a:rPr>
              <a:t>子图尺寸选择：减少变换的计算复杂度</a:t>
            </a:r>
          </a:p>
          <a:p>
            <a:pPr marL="1225550" lvl="2" indent="-311150" defTabSz="755650">
              <a:spcBef>
                <a:spcPct val="20000"/>
              </a:spcBef>
              <a:buClr>
                <a:schemeClr val="accent2"/>
              </a:buClr>
              <a:buFont typeface="黑体" pitchFamily="2" charset="-122"/>
              <a:buChar char="-"/>
              <a:defRPr/>
            </a:pPr>
            <a:r>
              <a:rPr lang="zh-CN" altLang="en-US" sz="2800" b="1" kern="0" dirty="0">
                <a:latin typeface="+mn-lt"/>
                <a:ea typeface="+mn-ea"/>
              </a:rPr>
              <a:t>变换的选择：解除子图内像素相关性</a:t>
            </a:r>
          </a:p>
          <a:p>
            <a:pPr marL="1225550" lvl="2" indent="-311150" defTabSz="755650">
              <a:spcBef>
                <a:spcPct val="20000"/>
              </a:spcBef>
              <a:buClr>
                <a:schemeClr val="accent2"/>
              </a:buClr>
              <a:buFont typeface="黑体" pitchFamily="2" charset="-122"/>
              <a:buChar char="-"/>
              <a:defRPr/>
            </a:pPr>
            <a:r>
              <a:rPr lang="zh-CN" altLang="en-US" sz="2800" b="1" kern="0" dirty="0">
                <a:latin typeface="+mn-lt"/>
                <a:ea typeface="+mn-ea"/>
              </a:rPr>
              <a:t>量化编码：</a:t>
            </a:r>
            <a:r>
              <a:rPr lang="zh-CN" altLang="en-US" sz="2800" b="1" kern="0" dirty="0"/>
              <a:t>压缩位率分配</a:t>
            </a:r>
            <a:endParaRPr lang="zh-CN" altLang="en-US" sz="2800" b="1" kern="0" dirty="0">
              <a:latin typeface="+mn-lt"/>
              <a:ea typeface="+mn-ea"/>
            </a:endParaRPr>
          </a:p>
        </p:txBody>
      </p:sp>
      <p:grpSp>
        <p:nvGrpSpPr>
          <p:cNvPr id="114692" name="组合 25"/>
          <p:cNvGrpSpPr>
            <a:grpSpLocks/>
          </p:cNvGrpSpPr>
          <p:nvPr/>
        </p:nvGrpSpPr>
        <p:grpSpPr bwMode="auto">
          <a:xfrm>
            <a:off x="944563" y="2590800"/>
            <a:ext cx="8193087" cy="1447800"/>
            <a:chOff x="944563" y="3276600"/>
            <a:chExt cx="8193087" cy="1447800"/>
          </a:xfrm>
        </p:grpSpPr>
        <p:sp>
          <p:nvSpPr>
            <p:cNvPr id="27" name="Rectangle 10"/>
            <p:cNvSpPr>
              <a:spLocks noChangeArrowheads="1"/>
            </p:cNvSpPr>
            <p:nvPr/>
          </p:nvSpPr>
          <p:spPr bwMode="auto">
            <a:xfrm>
              <a:off x="3429000" y="3810000"/>
              <a:ext cx="1219200" cy="914400"/>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a:solidFill>
                    <a:srgbClr val="FFFF00"/>
                  </a:solidFill>
                  <a:effectLst>
                    <a:outerShdw blurRad="38100" dist="38100" dir="2700000" algn="tl">
                      <a:srgbClr val="000000"/>
                    </a:outerShdw>
                  </a:effectLst>
                  <a:latin typeface="+mn-ea"/>
                  <a:ea typeface="+mn-ea"/>
                </a:rPr>
                <a:t>正向变换</a:t>
              </a:r>
              <a:endParaRPr lang="zh-CN" altLang="en-US">
                <a:effectLst>
                  <a:outerShdw blurRad="38100" dist="38100" dir="2700000" algn="tl">
                    <a:srgbClr val="FFFFFF"/>
                  </a:outerShdw>
                </a:effectLst>
                <a:latin typeface="+mn-ea"/>
                <a:ea typeface="+mn-ea"/>
              </a:endParaRPr>
            </a:p>
          </p:txBody>
        </p:sp>
        <p:sp>
          <p:nvSpPr>
            <p:cNvPr id="28" name="Rectangle 11"/>
            <p:cNvSpPr>
              <a:spLocks noChangeArrowheads="1"/>
            </p:cNvSpPr>
            <p:nvPr/>
          </p:nvSpPr>
          <p:spPr bwMode="auto">
            <a:xfrm>
              <a:off x="5105400" y="3810000"/>
              <a:ext cx="1219200" cy="914400"/>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a:solidFill>
                    <a:srgbClr val="FFFF00"/>
                  </a:solidFill>
                  <a:effectLst>
                    <a:outerShdw blurRad="38100" dist="38100" dir="2700000" algn="tl">
                      <a:srgbClr val="000000"/>
                    </a:outerShdw>
                  </a:effectLst>
                  <a:latin typeface="+mn-ea"/>
                  <a:ea typeface="+mn-ea"/>
                </a:rPr>
                <a:t>量化器</a:t>
              </a:r>
              <a:endParaRPr lang="zh-CN" altLang="en-US">
                <a:effectLst>
                  <a:outerShdw blurRad="38100" dist="38100" dir="2700000" algn="tl">
                    <a:srgbClr val="FFFFFF"/>
                  </a:outerShdw>
                </a:effectLst>
                <a:latin typeface="+mn-ea"/>
                <a:ea typeface="+mn-ea"/>
              </a:endParaRPr>
            </a:p>
          </p:txBody>
        </p:sp>
        <p:sp>
          <p:nvSpPr>
            <p:cNvPr id="29" name="Rectangle 12"/>
            <p:cNvSpPr>
              <a:spLocks noChangeArrowheads="1"/>
            </p:cNvSpPr>
            <p:nvPr/>
          </p:nvSpPr>
          <p:spPr bwMode="auto">
            <a:xfrm>
              <a:off x="6781800" y="3810000"/>
              <a:ext cx="1066800" cy="914400"/>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a:solidFill>
                    <a:srgbClr val="FFFF00"/>
                  </a:solidFill>
                  <a:effectLst>
                    <a:outerShdw blurRad="38100" dist="38100" dir="2700000" algn="tl">
                      <a:srgbClr val="000000"/>
                    </a:outerShdw>
                  </a:effectLst>
                  <a:latin typeface="+mn-ea"/>
                  <a:ea typeface="+mn-ea"/>
                </a:rPr>
                <a:t>符号</a:t>
              </a:r>
            </a:p>
            <a:p>
              <a:pPr algn="ctr" eaLnBrk="1" hangingPunct="1">
                <a:defRPr/>
              </a:pPr>
              <a:r>
                <a:rPr lang="zh-CN" altLang="en-US">
                  <a:solidFill>
                    <a:srgbClr val="FFFF00"/>
                  </a:solidFill>
                  <a:effectLst>
                    <a:outerShdw blurRad="38100" dist="38100" dir="2700000" algn="tl">
                      <a:srgbClr val="000000"/>
                    </a:outerShdw>
                  </a:effectLst>
                  <a:latin typeface="+mn-ea"/>
                  <a:ea typeface="+mn-ea"/>
                </a:rPr>
                <a:t>编码器</a:t>
              </a:r>
              <a:endParaRPr lang="zh-CN" altLang="en-US">
                <a:effectLst>
                  <a:outerShdw blurRad="38100" dist="38100" dir="2700000" algn="tl">
                    <a:srgbClr val="FFFFFF"/>
                  </a:outerShdw>
                </a:effectLst>
                <a:latin typeface="+mn-ea"/>
                <a:ea typeface="+mn-ea"/>
              </a:endParaRPr>
            </a:p>
          </p:txBody>
        </p:sp>
        <p:sp>
          <p:nvSpPr>
            <p:cNvPr id="30" name="Line 13"/>
            <p:cNvSpPr>
              <a:spLocks noChangeShapeType="1"/>
            </p:cNvSpPr>
            <p:nvPr/>
          </p:nvSpPr>
          <p:spPr bwMode="auto">
            <a:xfrm>
              <a:off x="4648200" y="4267200"/>
              <a:ext cx="4572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31" name="Line 14"/>
            <p:cNvSpPr>
              <a:spLocks noChangeShapeType="1"/>
            </p:cNvSpPr>
            <p:nvPr/>
          </p:nvSpPr>
          <p:spPr bwMode="auto">
            <a:xfrm>
              <a:off x="6324600" y="4267200"/>
              <a:ext cx="4572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32" name="Line 15"/>
            <p:cNvSpPr>
              <a:spLocks noChangeShapeType="1"/>
            </p:cNvSpPr>
            <p:nvPr/>
          </p:nvSpPr>
          <p:spPr bwMode="auto">
            <a:xfrm>
              <a:off x="7848600" y="4267200"/>
              <a:ext cx="3810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33" name="Line 16"/>
            <p:cNvSpPr>
              <a:spLocks noChangeShapeType="1"/>
            </p:cNvSpPr>
            <p:nvPr/>
          </p:nvSpPr>
          <p:spPr bwMode="auto">
            <a:xfrm>
              <a:off x="3048000" y="4267200"/>
              <a:ext cx="3810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34" name="Rectangle 17"/>
            <p:cNvSpPr>
              <a:spLocks noChangeArrowheads="1"/>
            </p:cNvSpPr>
            <p:nvPr/>
          </p:nvSpPr>
          <p:spPr bwMode="auto">
            <a:xfrm>
              <a:off x="1828800" y="3810000"/>
              <a:ext cx="1219200" cy="914400"/>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dirty="0">
                  <a:solidFill>
                    <a:srgbClr val="FFFF00"/>
                  </a:solidFill>
                  <a:effectLst>
                    <a:outerShdw blurRad="38100" dist="38100" dir="2700000" algn="tl">
                      <a:srgbClr val="000000"/>
                    </a:outerShdw>
                  </a:effectLst>
                  <a:latin typeface="+mn-ea"/>
                  <a:ea typeface="+mn-ea"/>
                </a:rPr>
                <a:t>构造</a:t>
              </a:r>
              <a:r>
                <a:rPr lang="en-US" altLang="zh-CN" dirty="0" err="1">
                  <a:solidFill>
                    <a:srgbClr val="FFFF00"/>
                  </a:solidFill>
                  <a:effectLst>
                    <a:outerShdw blurRad="38100" dist="38100" dir="2700000" algn="tl">
                      <a:srgbClr val="000000"/>
                    </a:outerShdw>
                  </a:effectLst>
                  <a:latin typeface="+mn-ea"/>
                  <a:ea typeface="+mn-ea"/>
                </a:rPr>
                <a:t>nxn</a:t>
              </a:r>
              <a:endParaRPr lang="en-US" altLang="zh-CN" dirty="0">
                <a:solidFill>
                  <a:srgbClr val="FFFF00"/>
                </a:solidFill>
                <a:effectLst>
                  <a:outerShdw blurRad="38100" dist="38100" dir="2700000" algn="tl">
                    <a:srgbClr val="000000"/>
                  </a:outerShdw>
                </a:effectLst>
                <a:latin typeface="+mn-ea"/>
                <a:ea typeface="+mn-ea"/>
              </a:endParaRPr>
            </a:p>
            <a:p>
              <a:pPr algn="ctr" eaLnBrk="1" hangingPunct="1">
                <a:defRPr/>
              </a:pPr>
              <a:r>
                <a:rPr lang="zh-CN" altLang="en-US" dirty="0">
                  <a:solidFill>
                    <a:srgbClr val="FFFF00"/>
                  </a:solidFill>
                  <a:effectLst>
                    <a:outerShdw blurRad="38100" dist="38100" dir="2700000" algn="tl">
                      <a:srgbClr val="000000"/>
                    </a:outerShdw>
                  </a:effectLst>
                  <a:latin typeface="+mn-ea"/>
                  <a:ea typeface="+mn-ea"/>
                </a:rPr>
                <a:t>的子图</a:t>
              </a:r>
              <a:endParaRPr lang="zh-CN" altLang="en-US" dirty="0">
                <a:effectLst>
                  <a:outerShdw blurRad="38100" dist="38100" dir="2700000" algn="tl">
                    <a:srgbClr val="FFFFFF"/>
                  </a:outerShdw>
                </a:effectLst>
                <a:latin typeface="+mn-ea"/>
                <a:ea typeface="+mn-ea"/>
              </a:endParaRPr>
            </a:p>
          </p:txBody>
        </p:sp>
        <p:sp>
          <p:nvSpPr>
            <p:cNvPr id="35" name="Line 18"/>
            <p:cNvSpPr>
              <a:spLocks noChangeShapeType="1"/>
            </p:cNvSpPr>
            <p:nvPr/>
          </p:nvSpPr>
          <p:spPr bwMode="auto">
            <a:xfrm>
              <a:off x="1447800" y="4267200"/>
              <a:ext cx="3810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36" name="Text Box 21"/>
            <p:cNvSpPr txBox="1">
              <a:spLocks noChangeArrowheads="1"/>
            </p:cNvSpPr>
            <p:nvPr/>
          </p:nvSpPr>
          <p:spPr bwMode="auto">
            <a:xfrm>
              <a:off x="944563" y="3351213"/>
              <a:ext cx="1878012" cy="460375"/>
            </a:xfrm>
            <a:prstGeom prst="rect">
              <a:avLst/>
            </a:prstGeom>
            <a:noFill/>
            <a:ln w="9525">
              <a:noFill/>
              <a:miter lim="800000"/>
              <a:headEnd/>
              <a:tailEnd/>
            </a:ln>
            <a:effectLst/>
          </p:spPr>
          <p:txBody>
            <a:bodyPr wrap="none" anchor="ctr">
              <a:spAutoFit/>
            </a:bodyPr>
            <a:lstStyle/>
            <a:p>
              <a:pPr algn="ctr" eaLnBrk="1" hangingPunct="1">
                <a:defRPr/>
              </a:pPr>
              <a:r>
                <a:rPr lang="zh-CN" altLang="en-US" dirty="0">
                  <a:solidFill>
                    <a:srgbClr val="000099"/>
                  </a:solidFill>
                  <a:latin typeface="+mn-ea"/>
                  <a:ea typeface="+mn-ea"/>
                </a:rPr>
                <a:t>输入图像</a:t>
              </a:r>
              <a:r>
                <a:rPr lang="en-US" altLang="zh-CN" dirty="0" err="1">
                  <a:solidFill>
                    <a:srgbClr val="000099"/>
                  </a:solidFill>
                  <a:latin typeface="+mn-ea"/>
                  <a:ea typeface="+mn-ea"/>
                </a:rPr>
                <a:t>NxN</a:t>
              </a:r>
              <a:endParaRPr lang="en-US" altLang="zh-CN" dirty="0">
                <a:latin typeface="+mn-ea"/>
                <a:ea typeface="+mn-ea"/>
              </a:endParaRPr>
            </a:p>
          </p:txBody>
        </p:sp>
        <p:sp>
          <p:nvSpPr>
            <p:cNvPr id="37" name="Text Box 22"/>
            <p:cNvSpPr txBox="1">
              <a:spLocks noChangeArrowheads="1"/>
            </p:cNvSpPr>
            <p:nvPr/>
          </p:nvSpPr>
          <p:spPr bwMode="auto">
            <a:xfrm>
              <a:off x="7734300" y="3276600"/>
              <a:ext cx="1403350" cy="457200"/>
            </a:xfrm>
            <a:prstGeom prst="rect">
              <a:avLst/>
            </a:prstGeom>
            <a:noFill/>
            <a:ln w="9525">
              <a:noFill/>
              <a:miter lim="800000"/>
              <a:headEnd/>
              <a:tailEnd/>
            </a:ln>
            <a:effectLst/>
          </p:spPr>
          <p:txBody>
            <a:bodyPr wrap="none" anchor="ctr">
              <a:spAutoFit/>
            </a:bodyPr>
            <a:lstStyle/>
            <a:p>
              <a:pPr algn="ctr" eaLnBrk="1" hangingPunct="1">
                <a:defRPr/>
              </a:pPr>
              <a:r>
                <a:rPr lang="zh-CN" altLang="en-US">
                  <a:solidFill>
                    <a:srgbClr val="000099"/>
                  </a:solidFill>
                  <a:latin typeface="+mn-ea"/>
                  <a:ea typeface="+mn-ea"/>
                </a:rPr>
                <a:t>压缩图像</a:t>
              </a:r>
              <a:endParaRPr lang="zh-CN" altLang="en-US">
                <a:latin typeface="+mn-ea"/>
                <a:ea typeface="+mn-ea"/>
              </a:endParaRPr>
            </a:p>
          </p:txBody>
        </p:sp>
      </p:grpSp>
      <p:sp>
        <p:nvSpPr>
          <p:cNvPr id="114693"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FAB7A1D0-B28D-4482-9ED1-85277424A6C4}" type="slidenum">
              <a:rPr lang="zh-CN" altLang="en-US" sz="1300"/>
              <a:pPr algn="r" defTabSz="755650"/>
              <a:t>100</a:t>
            </a:fld>
            <a:endParaRPr lang="en-US" altLang="zh-CN" sz="1300"/>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EFF5ABF-FBF7-4BA5-89B3-F32DD11FE00B}" type="slidenum">
              <a:rPr lang="zh-CN" altLang="en-US" sz="1300"/>
              <a:pPr algn="r" defTabSz="755650"/>
              <a:t>101</a:t>
            </a:fld>
            <a:endParaRPr lang="en-US" altLang="zh-CN" sz="1300"/>
          </a:p>
        </p:txBody>
      </p:sp>
      <p:sp>
        <p:nvSpPr>
          <p:cNvPr id="115715"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115716" name="Rectangle 3"/>
          <p:cNvSpPr>
            <a:spLocks noGrp="1" noChangeArrowheads="1"/>
          </p:cNvSpPr>
          <p:nvPr>
            <p:ph type="body" idx="4294967295"/>
          </p:nvPr>
        </p:nvSpPr>
        <p:spPr>
          <a:xfrm>
            <a:off x="622300" y="1158875"/>
            <a:ext cx="8329613" cy="4521200"/>
          </a:xfrm>
        </p:spPr>
        <p:txBody>
          <a:bodyPr/>
          <a:lstStyle/>
          <a:p>
            <a:pPr>
              <a:lnSpc>
                <a:spcPct val="130000"/>
              </a:lnSpc>
            </a:pPr>
            <a:r>
              <a:rPr lang="zh-CN" altLang="en-US" sz="3200" smtClean="0"/>
              <a:t>子图像尺寸选择</a:t>
            </a:r>
            <a:endParaRPr lang="en-US" altLang="zh-CN" sz="3200" smtClean="0"/>
          </a:p>
          <a:p>
            <a:pPr lvl="1">
              <a:lnSpc>
                <a:spcPct val="130000"/>
              </a:lnSpc>
            </a:pPr>
            <a:r>
              <a:rPr lang="zh-CN" altLang="en-US" sz="2400" smtClean="0"/>
              <a:t>影响变换编码误差和计算复杂度：压缩量和计算复杂度都随子图像尺寸的增加而增加 </a:t>
            </a:r>
            <a:endParaRPr lang="en-US" altLang="zh-CN" sz="2400" smtClean="0"/>
          </a:p>
          <a:p>
            <a:pPr lvl="2">
              <a:lnSpc>
                <a:spcPct val="130000"/>
              </a:lnSpc>
            </a:pPr>
            <a:r>
              <a:rPr lang="zh-CN" altLang="en-US" smtClean="0"/>
              <a:t>减小变换复杂度：小块图像的变换计算容易</a:t>
            </a:r>
            <a:endParaRPr lang="en-US" altLang="zh-CN" smtClean="0"/>
          </a:p>
          <a:p>
            <a:pPr lvl="2">
              <a:lnSpc>
                <a:spcPct val="130000"/>
              </a:lnSpc>
            </a:pPr>
            <a:r>
              <a:rPr lang="zh-CN" altLang="en-US" smtClean="0"/>
              <a:t>距离较远像素间相关性比距离近像素间相关性小</a:t>
            </a:r>
            <a:endParaRPr lang="en-US" altLang="zh-CN" smtClean="0"/>
          </a:p>
          <a:p>
            <a:pPr>
              <a:lnSpc>
                <a:spcPct val="130000"/>
              </a:lnSpc>
            </a:pPr>
            <a:r>
              <a:rPr lang="zh-CN" altLang="en-US" sz="3200" smtClean="0"/>
              <a:t>两个条件</a:t>
            </a:r>
            <a:endParaRPr lang="en-US" altLang="zh-CN" sz="3200" smtClean="0"/>
          </a:p>
          <a:p>
            <a:pPr lvl="1">
              <a:lnSpc>
                <a:spcPct val="130000"/>
              </a:lnSpc>
            </a:pPr>
            <a:r>
              <a:rPr lang="zh-CN" altLang="en-US" sz="2400" smtClean="0"/>
              <a:t>相邻子图像之间相关（冗余）减少到某个可接受的水平</a:t>
            </a:r>
            <a:endParaRPr lang="en-US" altLang="zh-CN" sz="2400" smtClean="0"/>
          </a:p>
          <a:p>
            <a:pPr lvl="1">
              <a:lnSpc>
                <a:spcPct val="130000"/>
              </a:lnSpc>
            </a:pPr>
            <a:r>
              <a:rPr lang="zh-CN" altLang="en-US" sz="2400" smtClean="0"/>
              <a:t>子图的长和宽都是</a:t>
            </a:r>
            <a:r>
              <a:rPr lang="en-US" altLang="zh-CN" sz="2400" smtClean="0"/>
              <a:t>2</a:t>
            </a:r>
            <a:r>
              <a:rPr lang="zh-CN" altLang="en-US" sz="2400" smtClean="0"/>
              <a:t>的整数次幂，便于降低计算复杂度</a:t>
            </a:r>
            <a:endParaRPr lang="en-US" altLang="zh-CN" smtClean="0">
              <a:solidFill>
                <a:srgbClr val="000000"/>
              </a:solidFill>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DAFE7A6D-A29A-463F-A325-818598C16D62}" type="slidenum">
              <a:rPr lang="zh-CN" altLang="en-US" sz="1300"/>
              <a:pPr algn="r" defTabSz="755650"/>
              <a:t>102</a:t>
            </a:fld>
            <a:endParaRPr lang="en-US" altLang="zh-CN" sz="1300"/>
          </a:p>
        </p:txBody>
      </p:sp>
      <p:sp>
        <p:nvSpPr>
          <p:cNvPr id="116739"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71684" name="Rectangle 3"/>
          <p:cNvSpPr>
            <a:spLocks noGrp="1" noChangeArrowheads="1"/>
          </p:cNvSpPr>
          <p:nvPr>
            <p:ph type="body" idx="4294967295"/>
          </p:nvPr>
        </p:nvSpPr>
        <p:spPr>
          <a:xfrm>
            <a:off x="622300" y="1158875"/>
            <a:ext cx="8329613" cy="4521200"/>
          </a:xfrm>
        </p:spPr>
        <p:txBody>
          <a:bodyPr/>
          <a:lstStyle/>
          <a:p>
            <a:pPr>
              <a:lnSpc>
                <a:spcPct val="130000"/>
              </a:lnSpc>
            </a:pPr>
            <a:r>
              <a:rPr lang="zh-CN" altLang="en-US" sz="3200" smtClean="0"/>
              <a:t>子图像尺寸选择：</a:t>
            </a:r>
            <a:r>
              <a:rPr lang="zh-CN" altLang="en-US" sz="2800" smtClean="0"/>
              <a:t>变换编码重建误差与子图像尺寸的关系</a:t>
            </a:r>
            <a:endParaRPr lang="en-US" altLang="zh-CN" sz="3200" smtClean="0"/>
          </a:p>
          <a:p>
            <a:pPr>
              <a:lnSpc>
                <a:spcPct val="130000"/>
              </a:lnSpc>
            </a:pPr>
            <a:endParaRPr lang="en-US" altLang="zh-CN" sz="3200" smtClean="0"/>
          </a:p>
          <a:p>
            <a:pPr>
              <a:lnSpc>
                <a:spcPct val="130000"/>
              </a:lnSpc>
            </a:pPr>
            <a:endParaRPr lang="en-US" altLang="zh-CN" sz="3200" smtClean="0"/>
          </a:p>
          <a:p>
            <a:pPr>
              <a:lnSpc>
                <a:spcPct val="130000"/>
              </a:lnSpc>
            </a:pPr>
            <a:endParaRPr lang="en-US" altLang="zh-CN" sz="3200" smtClean="0"/>
          </a:p>
          <a:p>
            <a:pPr>
              <a:lnSpc>
                <a:spcPct val="130000"/>
              </a:lnSpc>
            </a:pPr>
            <a:endParaRPr lang="en-US" altLang="zh-CN" sz="4000" smtClean="0"/>
          </a:p>
          <a:p>
            <a:pPr>
              <a:lnSpc>
                <a:spcPct val="130000"/>
              </a:lnSpc>
            </a:pPr>
            <a:r>
              <a:rPr lang="zh-CN" altLang="en-US" sz="3200" smtClean="0">
                <a:solidFill>
                  <a:srgbClr val="FF0000"/>
                </a:solidFill>
              </a:rPr>
              <a:t>常用子图像尺寸：</a:t>
            </a:r>
            <a:r>
              <a:rPr lang="en-US" altLang="zh-CN" sz="3200" smtClean="0">
                <a:solidFill>
                  <a:srgbClr val="FF0000"/>
                </a:solidFill>
              </a:rPr>
              <a:t>8</a:t>
            </a:r>
            <a:r>
              <a:rPr lang="zh-CN" altLang="en-US" sz="3200" smtClean="0">
                <a:solidFill>
                  <a:srgbClr val="FF0000"/>
                </a:solidFill>
              </a:rPr>
              <a:t>*</a:t>
            </a:r>
            <a:r>
              <a:rPr lang="en-US" altLang="zh-CN" sz="3200" smtClean="0">
                <a:solidFill>
                  <a:srgbClr val="FF0000"/>
                </a:solidFill>
              </a:rPr>
              <a:t>8</a:t>
            </a:r>
            <a:r>
              <a:rPr lang="zh-CN" altLang="en-US" sz="3200" smtClean="0">
                <a:solidFill>
                  <a:srgbClr val="FF0000"/>
                </a:solidFill>
              </a:rPr>
              <a:t>和</a:t>
            </a:r>
            <a:r>
              <a:rPr lang="en-US" altLang="zh-CN" sz="3200" smtClean="0">
                <a:solidFill>
                  <a:srgbClr val="FF0000"/>
                </a:solidFill>
              </a:rPr>
              <a:t>16</a:t>
            </a:r>
            <a:r>
              <a:rPr lang="zh-CN" altLang="en-US" sz="3200" smtClean="0">
                <a:solidFill>
                  <a:srgbClr val="FF0000"/>
                </a:solidFill>
              </a:rPr>
              <a:t>*</a:t>
            </a:r>
            <a:r>
              <a:rPr lang="en-US" altLang="zh-CN" sz="3200" smtClean="0">
                <a:solidFill>
                  <a:srgbClr val="FF0000"/>
                </a:solidFill>
              </a:rPr>
              <a:t>16(HEVC:32*32)</a:t>
            </a:r>
          </a:p>
        </p:txBody>
      </p:sp>
      <p:pic>
        <p:nvPicPr>
          <p:cNvPr id="116741" name="Picture 3"/>
          <p:cNvPicPr>
            <a:picLocks noChangeAspect="1" noChangeArrowheads="1"/>
          </p:cNvPicPr>
          <p:nvPr/>
        </p:nvPicPr>
        <p:blipFill>
          <a:blip r:embed="rId2"/>
          <a:srcRect b="7610"/>
          <a:stretch>
            <a:fillRect/>
          </a:stretch>
        </p:blipFill>
        <p:spPr bwMode="auto">
          <a:xfrm>
            <a:off x="1103313" y="2339975"/>
            <a:ext cx="7202487" cy="33401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CEDDC74E-895A-4892-B7B2-27E56740D8D9}" type="slidenum">
              <a:rPr lang="zh-CN" altLang="en-US" sz="1300"/>
              <a:pPr algn="r" defTabSz="755650"/>
              <a:t>103</a:t>
            </a:fld>
            <a:endParaRPr lang="en-US" altLang="zh-CN" sz="1300"/>
          </a:p>
        </p:txBody>
      </p:sp>
      <p:sp>
        <p:nvSpPr>
          <p:cNvPr id="117763"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117764" name="Rectangle 3"/>
          <p:cNvSpPr>
            <a:spLocks noGrp="1" noChangeArrowheads="1"/>
          </p:cNvSpPr>
          <p:nvPr>
            <p:ph type="body" idx="4294967295"/>
          </p:nvPr>
        </p:nvSpPr>
        <p:spPr>
          <a:xfrm>
            <a:off x="622300" y="1158875"/>
            <a:ext cx="8329613" cy="4521200"/>
          </a:xfrm>
        </p:spPr>
        <p:txBody>
          <a:bodyPr/>
          <a:lstStyle/>
          <a:p>
            <a:pPr>
              <a:lnSpc>
                <a:spcPct val="130000"/>
              </a:lnSpc>
            </a:pPr>
            <a:endParaRPr lang="en-US" altLang="zh-CN" sz="3200" smtClean="0"/>
          </a:p>
          <a:p>
            <a:pPr>
              <a:lnSpc>
                <a:spcPct val="130000"/>
              </a:lnSpc>
            </a:pPr>
            <a:endParaRPr lang="en-US" altLang="zh-CN" sz="3200" smtClean="0"/>
          </a:p>
          <a:p>
            <a:pPr>
              <a:lnSpc>
                <a:spcPct val="130000"/>
              </a:lnSpc>
            </a:pPr>
            <a:endParaRPr lang="en-US" altLang="zh-CN" sz="3200" smtClean="0"/>
          </a:p>
          <a:p>
            <a:pPr>
              <a:lnSpc>
                <a:spcPct val="130000"/>
              </a:lnSpc>
            </a:pPr>
            <a:endParaRPr lang="en-US" altLang="zh-CN" sz="3200" smtClean="0"/>
          </a:p>
          <a:p>
            <a:pPr>
              <a:lnSpc>
                <a:spcPct val="130000"/>
              </a:lnSpc>
            </a:pPr>
            <a:endParaRPr lang="en-US" altLang="zh-CN" sz="3200" smtClean="0"/>
          </a:p>
        </p:txBody>
      </p:sp>
      <p:pic>
        <p:nvPicPr>
          <p:cNvPr id="117765" name="Picture 4"/>
          <p:cNvPicPr>
            <a:picLocks noChangeAspect="1" noChangeArrowheads="1"/>
          </p:cNvPicPr>
          <p:nvPr/>
        </p:nvPicPr>
        <p:blipFill>
          <a:blip r:embed="rId2"/>
          <a:srcRect/>
          <a:stretch>
            <a:fillRect/>
          </a:stretch>
        </p:blipFill>
        <p:spPr bwMode="auto">
          <a:xfrm>
            <a:off x="5500688" y="1235075"/>
            <a:ext cx="3451225" cy="5137150"/>
          </a:xfrm>
          <a:prstGeom prst="rect">
            <a:avLst/>
          </a:prstGeom>
          <a:noFill/>
          <a:ln w="9525">
            <a:noFill/>
            <a:miter lim="800000"/>
            <a:headEnd/>
            <a:tailEnd/>
          </a:ln>
        </p:spPr>
      </p:pic>
      <p:pic>
        <p:nvPicPr>
          <p:cNvPr id="117766" name="Picture 6"/>
          <p:cNvPicPr>
            <a:picLocks noChangeAspect="1" noChangeArrowheads="1"/>
          </p:cNvPicPr>
          <p:nvPr/>
        </p:nvPicPr>
        <p:blipFill>
          <a:blip r:embed="rId3"/>
          <a:srcRect r="49390" b="-2046"/>
          <a:stretch>
            <a:fillRect/>
          </a:stretch>
        </p:blipFill>
        <p:spPr bwMode="auto">
          <a:xfrm>
            <a:off x="808038" y="1384300"/>
            <a:ext cx="3097212" cy="3167063"/>
          </a:xfrm>
          <a:prstGeom prst="rect">
            <a:avLst/>
          </a:prstGeom>
          <a:noFill/>
          <a:ln w="9525">
            <a:noFill/>
            <a:miter lim="800000"/>
            <a:headEnd/>
            <a:tailEnd/>
          </a:ln>
        </p:spPr>
      </p:pic>
      <p:pic>
        <p:nvPicPr>
          <p:cNvPr id="117767" name="Picture 5"/>
          <p:cNvPicPr>
            <a:picLocks noChangeAspect="1" noChangeArrowheads="1"/>
          </p:cNvPicPr>
          <p:nvPr/>
        </p:nvPicPr>
        <p:blipFill>
          <a:blip r:embed="rId4"/>
          <a:srcRect r="93152" b="54169"/>
          <a:stretch>
            <a:fillRect/>
          </a:stretch>
        </p:blipFill>
        <p:spPr bwMode="auto">
          <a:xfrm>
            <a:off x="4797425" y="3179763"/>
            <a:ext cx="703263" cy="1011237"/>
          </a:xfrm>
          <a:prstGeom prst="rect">
            <a:avLst/>
          </a:prstGeom>
          <a:noFill/>
          <a:ln w="9525">
            <a:noFill/>
            <a:miter lim="800000"/>
            <a:headEnd/>
            <a:tailEnd/>
          </a:ln>
        </p:spPr>
      </p:pic>
      <p:sp>
        <p:nvSpPr>
          <p:cNvPr id="117768" name="矩形 9"/>
          <p:cNvSpPr>
            <a:spLocks noChangeArrowheads="1"/>
          </p:cNvSpPr>
          <p:nvPr/>
        </p:nvSpPr>
        <p:spPr bwMode="auto">
          <a:xfrm>
            <a:off x="622300" y="4913313"/>
            <a:ext cx="4572000" cy="1531937"/>
          </a:xfrm>
          <a:prstGeom prst="rect">
            <a:avLst/>
          </a:prstGeom>
          <a:noFill/>
          <a:ln w="9525">
            <a:noFill/>
            <a:miter lim="800000"/>
            <a:headEnd/>
            <a:tailEnd/>
          </a:ln>
        </p:spPr>
        <p:txBody>
          <a:bodyPr>
            <a:spAutoFit/>
          </a:bodyPr>
          <a:lstStyle/>
          <a:p>
            <a:pPr>
              <a:lnSpc>
                <a:spcPct val="130000"/>
              </a:lnSpc>
            </a:pPr>
            <a:r>
              <a:rPr lang="en-US" altLang="zh-CN"/>
              <a:t>a 25%</a:t>
            </a:r>
            <a:r>
              <a:rPr lang="zh-CN" altLang="en-US"/>
              <a:t>系数恢复效果  </a:t>
            </a:r>
            <a:r>
              <a:rPr lang="en-US" altLang="zh-CN"/>
              <a:t>b 8</a:t>
            </a:r>
            <a:r>
              <a:rPr lang="zh-CN" altLang="en-US"/>
              <a:t>*</a:t>
            </a:r>
            <a:r>
              <a:rPr lang="en-US" altLang="zh-CN"/>
              <a:t>8</a:t>
            </a:r>
            <a:r>
              <a:rPr lang="zh-CN" altLang="en-US"/>
              <a:t>子图</a:t>
            </a:r>
            <a:endParaRPr lang="en-US" altLang="zh-CN"/>
          </a:p>
          <a:p>
            <a:pPr>
              <a:lnSpc>
                <a:spcPct val="130000"/>
              </a:lnSpc>
            </a:pPr>
            <a:r>
              <a:rPr lang="en-US" altLang="zh-CN"/>
              <a:t>c </a:t>
            </a:r>
            <a:r>
              <a:rPr lang="zh-CN" altLang="en-US"/>
              <a:t>原图放大</a:t>
            </a:r>
            <a:r>
              <a:rPr lang="en-US" altLang="zh-CN"/>
              <a:t>		d 2</a:t>
            </a:r>
            <a:r>
              <a:rPr lang="zh-CN" altLang="en-US"/>
              <a:t>*</a:t>
            </a:r>
            <a:r>
              <a:rPr lang="en-US" altLang="zh-CN"/>
              <a:t>2 </a:t>
            </a:r>
            <a:r>
              <a:rPr lang="zh-CN" altLang="en-US"/>
              <a:t>结果</a:t>
            </a:r>
            <a:endParaRPr lang="en-US" altLang="zh-CN"/>
          </a:p>
          <a:p>
            <a:pPr>
              <a:lnSpc>
                <a:spcPct val="130000"/>
              </a:lnSpc>
            </a:pPr>
            <a:r>
              <a:rPr lang="en-US" altLang="zh-CN"/>
              <a:t>e 4</a:t>
            </a:r>
            <a:r>
              <a:rPr lang="zh-CN" altLang="en-US"/>
              <a:t>*</a:t>
            </a:r>
            <a:r>
              <a:rPr lang="en-US" altLang="zh-CN"/>
              <a:t>4 </a:t>
            </a:r>
            <a:r>
              <a:rPr lang="zh-CN" altLang="en-US"/>
              <a:t>结果</a:t>
            </a:r>
            <a:r>
              <a:rPr lang="en-US" altLang="zh-CN"/>
              <a:t>		f 8</a:t>
            </a:r>
            <a:r>
              <a:rPr lang="zh-CN" altLang="en-US"/>
              <a:t>*</a:t>
            </a:r>
            <a:r>
              <a:rPr lang="en-US" altLang="zh-CN"/>
              <a:t>8</a:t>
            </a:r>
            <a:r>
              <a:rPr lang="zh-CN" altLang="en-US"/>
              <a:t>结果</a:t>
            </a:r>
            <a:endParaRPr lang="en-US" altLang="zh-CN"/>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5F8F35D-12A5-46C7-9877-B314ED56EBF1}" type="slidenum">
              <a:rPr lang="zh-CN" altLang="en-US" sz="1300"/>
              <a:pPr algn="r" defTabSz="755650"/>
              <a:t>104</a:t>
            </a:fld>
            <a:endParaRPr lang="en-US" altLang="zh-CN" sz="1300"/>
          </a:p>
        </p:txBody>
      </p:sp>
      <p:sp>
        <p:nvSpPr>
          <p:cNvPr id="118787" name="Rectangle 2"/>
          <p:cNvSpPr>
            <a:spLocks noGrp="1" noChangeArrowheads="1"/>
          </p:cNvSpPr>
          <p:nvPr>
            <p:ph type="title" idx="4294967295"/>
          </p:nvPr>
        </p:nvSpPr>
        <p:spPr>
          <a:xfrm>
            <a:off x="4011613" y="212725"/>
            <a:ext cx="4781550" cy="854075"/>
          </a:xfrm>
        </p:spPr>
        <p:txBody>
          <a:bodyPr/>
          <a:lstStyle/>
          <a:p>
            <a:r>
              <a:rPr lang="zh-CN" altLang="en-US" smtClean="0">
                <a:sym typeface="Arial" pitchFamily="34" charset="0"/>
              </a:rPr>
              <a:t>变换编码</a:t>
            </a:r>
          </a:p>
        </p:txBody>
      </p:sp>
      <p:sp>
        <p:nvSpPr>
          <p:cNvPr id="74756" name="Rectangle 3"/>
          <p:cNvSpPr>
            <a:spLocks noGrp="1" noChangeArrowheads="1"/>
          </p:cNvSpPr>
          <p:nvPr>
            <p:ph type="body" idx="4294967295"/>
          </p:nvPr>
        </p:nvSpPr>
        <p:spPr>
          <a:xfrm>
            <a:off x="762000" y="1219200"/>
            <a:ext cx="7924800" cy="4521200"/>
          </a:xfrm>
        </p:spPr>
        <p:txBody>
          <a:bodyPr/>
          <a:lstStyle/>
          <a:p>
            <a:pPr>
              <a:lnSpc>
                <a:spcPct val="90000"/>
              </a:lnSpc>
              <a:defRPr/>
            </a:pPr>
            <a:r>
              <a:rPr lang="zh-CN" altLang="en-US" dirty="0" smtClean="0"/>
              <a:t>变换的选择</a:t>
            </a:r>
            <a:endParaRPr lang="en-US" altLang="zh-CN" dirty="0" smtClean="0"/>
          </a:p>
          <a:p>
            <a:pPr marL="808038" lvl="1" indent="-382588">
              <a:spcBef>
                <a:spcPts val="600"/>
              </a:spcBef>
              <a:defRPr/>
            </a:pPr>
            <a:r>
              <a:rPr lang="zh-CN" altLang="en-US" dirty="0" smtClean="0"/>
              <a:t>一个能把最多的信息集中到最少的系数上去的变换所产生的重建误差最小</a:t>
            </a:r>
            <a:endParaRPr lang="en-US" altLang="zh-CN" dirty="0" smtClean="0"/>
          </a:p>
          <a:p>
            <a:pPr marL="808038" lvl="1" indent="-382588">
              <a:spcBef>
                <a:spcPts val="600"/>
              </a:spcBef>
              <a:defRPr/>
            </a:pPr>
            <a:r>
              <a:rPr lang="zh-CN" altLang="en-US" dirty="0" smtClean="0"/>
              <a:t>不同变换的信息集中能力不同</a:t>
            </a:r>
            <a:endParaRPr lang="en-US" altLang="zh-CN" dirty="0" smtClean="0"/>
          </a:p>
          <a:p>
            <a:pPr>
              <a:spcBef>
                <a:spcPts val="600"/>
              </a:spcBef>
              <a:defRPr/>
            </a:pPr>
            <a:r>
              <a:rPr lang="zh-CN" altLang="en-US" dirty="0" smtClean="0"/>
              <a:t>可选的变换</a:t>
            </a:r>
            <a:endParaRPr lang="en-US" altLang="zh-CN" dirty="0" smtClean="0"/>
          </a:p>
          <a:p>
            <a:pPr lvl="1">
              <a:spcBef>
                <a:spcPts val="600"/>
              </a:spcBef>
              <a:defRPr/>
            </a:pPr>
            <a:r>
              <a:rPr lang="en-US" altLang="zh-CN" dirty="0" smtClean="0"/>
              <a:t>KLT</a:t>
            </a:r>
            <a:r>
              <a:rPr lang="zh-CN" altLang="en-US" dirty="0" smtClean="0"/>
              <a:t>变换：最优，但计算量大</a:t>
            </a:r>
            <a:r>
              <a:rPr lang="en-US" altLang="zh-CN" dirty="0" smtClean="0"/>
              <a:t>(</a:t>
            </a:r>
            <a:r>
              <a:rPr lang="zh-CN" altLang="en-US" dirty="0" smtClean="0"/>
              <a:t>依赖于图像</a:t>
            </a:r>
            <a:r>
              <a:rPr lang="en-US" altLang="zh-CN" dirty="0" smtClean="0"/>
              <a:t>)</a:t>
            </a:r>
          </a:p>
          <a:p>
            <a:pPr lvl="1">
              <a:spcBef>
                <a:spcPts val="600"/>
              </a:spcBef>
              <a:defRPr/>
            </a:pPr>
            <a:r>
              <a:rPr lang="zh-CN" altLang="en-US" dirty="0" smtClean="0"/>
              <a:t>正弦类变换（如</a:t>
            </a:r>
            <a:r>
              <a:rPr lang="en-US" altLang="zh-CN" dirty="0" smtClean="0"/>
              <a:t>DFT</a:t>
            </a:r>
            <a:r>
              <a:rPr lang="zh-CN" altLang="en-US" dirty="0" smtClean="0"/>
              <a:t>和</a:t>
            </a:r>
            <a:r>
              <a:rPr lang="en-US" altLang="zh-CN" dirty="0" smtClean="0"/>
              <a:t>DCT</a:t>
            </a:r>
            <a:r>
              <a:rPr lang="zh-CN" altLang="en-US" dirty="0" smtClean="0"/>
              <a:t>）：较优</a:t>
            </a:r>
            <a:endParaRPr lang="en-US" altLang="zh-CN" dirty="0" smtClean="0"/>
          </a:p>
          <a:p>
            <a:pPr lvl="1">
              <a:spcBef>
                <a:spcPts val="600"/>
              </a:spcBef>
              <a:defRPr/>
            </a:pPr>
            <a:r>
              <a:rPr lang="zh-CN" altLang="en-US" dirty="0" smtClean="0"/>
              <a:t>非正弦类变换（如</a:t>
            </a:r>
            <a:r>
              <a:rPr lang="en-US" altLang="zh-CN" dirty="0" smtClean="0"/>
              <a:t>WHT</a:t>
            </a:r>
            <a:r>
              <a:rPr lang="zh-CN" altLang="en-US" dirty="0" smtClean="0"/>
              <a:t>）：实现简单</a:t>
            </a:r>
            <a:endParaRPr lang="en-US" altLang="zh-CN" dirty="0" smtClean="0"/>
          </a:p>
          <a:p>
            <a:pPr lvl="1">
              <a:spcBef>
                <a:spcPts val="600"/>
              </a:spcBef>
              <a:defRPr/>
            </a:pPr>
            <a:r>
              <a:rPr lang="zh-CN" altLang="en-US" dirty="0" smtClean="0"/>
              <a:t>小波变换：计算快且有局部性质</a:t>
            </a:r>
            <a:r>
              <a:rPr lang="en-US" altLang="zh-CN" dirty="0" smtClean="0"/>
              <a:t>(</a:t>
            </a:r>
            <a:r>
              <a:rPr lang="zh-CN" altLang="en-US" dirty="0" smtClean="0"/>
              <a:t>不需分解</a:t>
            </a:r>
            <a:r>
              <a:rPr lang="en-US" altLang="zh-CN" dirty="0" smtClean="0"/>
              <a:t>)</a:t>
            </a:r>
            <a:endParaRPr lang="zh-CN" altLang="en-US" dirty="0" smtClean="0"/>
          </a:p>
          <a:p>
            <a:pPr>
              <a:lnSpc>
                <a:spcPct val="90000"/>
              </a:lnSpc>
              <a:buFontTx/>
              <a:buNone/>
              <a:defRPr/>
            </a:pPr>
            <a:endParaRPr lang="en-US" altLang="zh-CN" sz="2400" dirty="0" smtClean="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2AC8FC97-4302-4D94-B17D-2C7D69B835D2}" type="slidenum">
              <a:rPr lang="zh-CN" altLang="en-US" sz="1300"/>
              <a:pPr algn="r" defTabSz="755650"/>
              <a:t>105</a:t>
            </a:fld>
            <a:endParaRPr lang="en-US" altLang="zh-CN" sz="1300"/>
          </a:p>
        </p:txBody>
      </p:sp>
      <p:sp>
        <p:nvSpPr>
          <p:cNvPr id="28681" name="Rectangle 2"/>
          <p:cNvSpPr>
            <a:spLocks noGrp="1" noChangeArrowheads="1"/>
          </p:cNvSpPr>
          <p:nvPr>
            <p:ph type="title" idx="4294967295"/>
          </p:nvPr>
        </p:nvSpPr>
        <p:spPr>
          <a:xfrm>
            <a:off x="3905250" y="212725"/>
            <a:ext cx="4889500" cy="854075"/>
          </a:xfrm>
        </p:spPr>
        <p:txBody>
          <a:bodyPr/>
          <a:lstStyle/>
          <a:p>
            <a:r>
              <a:rPr lang="zh-CN" altLang="en-US" smtClean="0">
                <a:sym typeface="Arial" pitchFamily="34" charset="0"/>
              </a:rPr>
              <a:t>变换编码</a:t>
            </a:r>
          </a:p>
        </p:txBody>
      </p:sp>
      <p:sp>
        <p:nvSpPr>
          <p:cNvPr id="28682" name="Rectangle 3"/>
          <p:cNvSpPr>
            <a:spLocks noGrp="1" noChangeArrowheads="1"/>
          </p:cNvSpPr>
          <p:nvPr>
            <p:ph type="body" idx="4294967295"/>
          </p:nvPr>
        </p:nvSpPr>
        <p:spPr>
          <a:xfrm>
            <a:off x="762000" y="1219200"/>
            <a:ext cx="7696200" cy="4521200"/>
          </a:xfrm>
        </p:spPr>
        <p:txBody>
          <a:bodyPr/>
          <a:lstStyle/>
          <a:p>
            <a:pPr>
              <a:lnSpc>
                <a:spcPct val="90000"/>
              </a:lnSpc>
            </a:pPr>
            <a:r>
              <a:rPr lang="zh-CN" altLang="en-US" smtClean="0"/>
              <a:t>一维离散余弦变换</a:t>
            </a:r>
            <a:endParaRPr lang="en-US" altLang="zh-CN" smtClean="0"/>
          </a:p>
          <a:p>
            <a:pPr>
              <a:lnSpc>
                <a:spcPct val="90000"/>
              </a:lnSpc>
            </a:pPr>
            <a:endParaRPr lang="en-US" altLang="zh-CN" sz="2400" smtClean="0"/>
          </a:p>
          <a:p>
            <a:pPr>
              <a:lnSpc>
                <a:spcPct val="90000"/>
              </a:lnSpc>
            </a:pPr>
            <a:r>
              <a:rPr lang="zh-CN" altLang="en-US" sz="3200" smtClean="0"/>
              <a:t>正变换</a:t>
            </a:r>
            <a:endParaRPr lang="en-US" altLang="zh-CN" sz="3200" smtClean="0"/>
          </a:p>
          <a:p>
            <a:pPr>
              <a:lnSpc>
                <a:spcPct val="90000"/>
              </a:lnSpc>
            </a:pPr>
            <a:endParaRPr lang="en-US" altLang="zh-CN" smtClean="0">
              <a:latin typeface="Times New Roman" pitchFamily="18" charset="0"/>
            </a:endParaRPr>
          </a:p>
          <a:p>
            <a:pPr>
              <a:lnSpc>
                <a:spcPct val="90000"/>
              </a:lnSpc>
            </a:pPr>
            <a:r>
              <a:rPr lang="zh-CN" altLang="en-US" sz="3200" smtClean="0">
                <a:latin typeface="Times New Roman" pitchFamily="18" charset="0"/>
              </a:rPr>
              <a:t>反变换</a:t>
            </a:r>
          </a:p>
        </p:txBody>
      </p:sp>
      <p:graphicFrame>
        <p:nvGraphicFramePr>
          <p:cNvPr id="28674" name="Object 3"/>
          <p:cNvGraphicFramePr>
            <a:graphicFrameLocks noChangeAspect="1"/>
          </p:cNvGraphicFramePr>
          <p:nvPr/>
        </p:nvGraphicFramePr>
        <p:xfrm>
          <a:off x="2647950" y="2103438"/>
          <a:ext cx="4229100" cy="822325"/>
        </p:xfrm>
        <a:graphic>
          <a:graphicData uri="http://schemas.openxmlformats.org/presentationml/2006/ole">
            <p:oleObj spid="_x0000_s28674" name="Equation" r:id="rId3" imgW="1904760" imgH="368280" progId="Equation.DSMT4">
              <p:embed/>
            </p:oleObj>
          </a:graphicData>
        </a:graphic>
      </p:graphicFrame>
      <p:graphicFrame>
        <p:nvGraphicFramePr>
          <p:cNvPr id="28675" name="Object 4"/>
          <p:cNvGraphicFramePr>
            <a:graphicFrameLocks noChangeAspect="1"/>
          </p:cNvGraphicFramePr>
          <p:nvPr/>
        </p:nvGraphicFramePr>
        <p:xfrm>
          <a:off x="7162800" y="2357438"/>
          <a:ext cx="1631950" cy="319087"/>
        </p:xfrm>
        <a:graphic>
          <a:graphicData uri="http://schemas.openxmlformats.org/presentationml/2006/ole">
            <p:oleObj spid="_x0000_s28675" name="Equation" r:id="rId4" imgW="863280" imgH="164880" progId="Equation.DSMT4">
              <p:embed/>
            </p:oleObj>
          </a:graphicData>
        </a:graphic>
      </p:graphicFrame>
      <p:graphicFrame>
        <p:nvGraphicFramePr>
          <p:cNvPr id="28676" name="Object 5"/>
          <p:cNvGraphicFramePr>
            <a:graphicFrameLocks noChangeAspect="1"/>
          </p:cNvGraphicFramePr>
          <p:nvPr/>
        </p:nvGraphicFramePr>
        <p:xfrm>
          <a:off x="2647950" y="3303588"/>
          <a:ext cx="4229100" cy="822325"/>
        </p:xfrm>
        <a:graphic>
          <a:graphicData uri="http://schemas.openxmlformats.org/presentationml/2006/ole">
            <p:oleObj spid="_x0000_s28676" name="Equation" r:id="rId5" imgW="1904760" imgH="368280" progId="Equation.DSMT4">
              <p:embed/>
            </p:oleObj>
          </a:graphicData>
        </a:graphic>
      </p:graphicFrame>
      <p:graphicFrame>
        <p:nvGraphicFramePr>
          <p:cNvPr id="28677" name="Object 6"/>
          <p:cNvGraphicFramePr>
            <a:graphicFrameLocks noChangeAspect="1"/>
          </p:cNvGraphicFramePr>
          <p:nvPr/>
        </p:nvGraphicFramePr>
        <p:xfrm>
          <a:off x="7164388" y="3502025"/>
          <a:ext cx="1703387" cy="333375"/>
        </p:xfrm>
        <a:graphic>
          <a:graphicData uri="http://schemas.openxmlformats.org/presentationml/2006/ole">
            <p:oleObj spid="_x0000_s28677" name="Equation" r:id="rId6" imgW="863280" imgH="164880" progId="Equation.DSMT4">
              <p:embed/>
            </p:oleObj>
          </a:graphicData>
        </a:graphic>
      </p:graphicFrame>
      <p:graphicFrame>
        <p:nvGraphicFramePr>
          <p:cNvPr id="28678" name="Object 7"/>
          <p:cNvGraphicFramePr>
            <a:graphicFrameLocks noChangeAspect="1"/>
          </p:cNvGraphicFramePr>
          <p:nvPr/>
        </p:nvGraphicFramePr>
        <p:xfrm>
          <a:off x="2449513" y="4357688"/>
          <a:ext cx="1447800" cy="942975"/>
        </p:xfrm>
        <a:graphic>
          <a:graphicData uri="http://schemas.openxmlformats.org/presentationml/2006/ole">
            <p:oleObj spid="_x0000_s28678" name="Equation" r:id="rId7" imgW="545760" imgH="355320" progId="Equation.DSMT4">
              <p:embed/>
            </p:oleObj>
          </a:graphicData>
        </a:graphic>
      </p:graphicFrame>
      <p:graphicFrame>
        <p:nvGraphicFramePr>
          <p:cNvPr id="28679" name="Object 8"/>
          <p:cNvGraphicFramePr>
            <a:graphicFrameLocks noChangeAspect="1"/>
          </p:cNvGraphicFramePr>
          <p:nvPr/>
        </p:nvGraphicFramePr>
        <p:xfrm>
          <a:off x="5087938" y="4125913"/>
          <a:ext cx="2303462" cy="1184275"/>
        </p:xfrm>
        <a:graphic>
          <a:graphicData uri="http://schemas.openxmlformats.org/presentationml/2006/ole">
            <p:oleObj spid="_x0000_s28679" name="Equation" r:id="rId8" imgW="1015920" imgH="520560" progId="Equation.DSMT4">
              <p:embed/>
            </p:oleObj>
          </a:graphicData>
        </a:graphic>
      </p:graphicFrame>
      <p:sp>
        <p:nvSpPr>
          <p:cNvPr id="11" name="Text Box 11"/>
          <p:cNvSpPr txBox="1">
            <a:spLocks noChangeArrowheads="1"/>
          </p:cNvSpPr>
          <p:nvPr/>
        </p:nvSpPr>
        <p:spPr bwMode="auto">
          <a:xfrm>
            <a:off x="746125" y="5451475"/>
            <a:ext cx="8129588" cy="955675"/>
          </a:xfrm>
          <a:prstGeom prst="rect">
            <a:avLst/>
          </a:prstGeom>
          <a:noFill/>
          <a:ln w="9525">
            <a:noFill/>
            <a:miter lim="800000"/>
            <a:headEnd/>
            <a:tailEnd/>
          </a:ln>
        </p:spPr>
        <p:txBody>
          <a:bodyPr lIns="90000" tIns="46800" rIns="90000" bIns="46800">
            <a:spAutoFit/>
          </a:bodyPr>
          <a:lstStyle/>
          <a:p>
            <a:pPr>
              <a:defRPr/>
            </a:pPr>
            <a:r>
              <a:rPr lang="zh-CN" altLang="en-US" sz="2800" b="1" dirty="0">
                <a:latin typeface="+mn-lt"/>
                <a:ea typeface="+mn-ea"/>
              </a:rPr>
              <a:t>一维</a:t>
            </a:r>
            <a:r>
              <a:rPr lang="en-US" altLang="zh-CN" sz="2800" b="1" dirty="0">
                <a:latin typeface="+mn-lt"/>
                <a:ea typeface="+mn-ea"/>
              </a:rPr>
              <a:t>DCT</a:t>
            </a:r>
            <a:r>
              <a:rPr lang="zh-CN" altLang="en-US" sz="2800" b="1" dirty="0">
                <a:latin typeface="+mn-lt"/>
                <a:ea typeface="+mn-ea"/>
              </a:rPr>
              <a:t>变换实际上就是将信号</a:t>
            </a:r>
            <a:r>
              <a:rPr lang="en-US" altLang="zh-CN" sz="2800" b="1" dirty="0">
                <a:latin typeface="+mn-lt"/>
                <a:ea typeface="+mn-ea"/>
              </a:rPr>
              <a:t>f(x)</a:t>
            </a:r>
            <a:r>
              <a:rPr lang="zh-CN" altLang="en-US" sz="2800" b="1" dirty="0">
                <a:latin typeface="+mn-lt"/>
                <a:ea typeface="+mn-ea"/>
              </a:rPr>
              <a:t>分解成直流分量</a:t>
            </a:r>
            <a:r>
              <a:rPr lang="en-US" altLang="zh-CN" sz="2800" b="1" dirty="0">
                <a:latin typeface="+mn-lt"/>
                <a:ea typeface="+mn-ea"/>
              </a:rPr>
              <a:t>(u=0)</a:t>
            </a:r>
            <a:r>
              <a:rPr lang="zh-CN" altLang="en-US" sz="2800" b="1" dirty="0">
                <a:latin typeface="+mn-lt"/>
                <a:ea typeface="+mn-ea"/>
              </a:rPr>
              <a:t>、基波分量</a:t>
            </a:r>
            <a:r>
              <a:rPr lang="en-US" altLang="zh-CN" sz="2800" b="1" dirty="0">
                <a:latin typeface="+mn-lt"/>
                <a:ea typeface="+mn-ea"/>
              </a:rPr>
              <a:t>(u=1)</a:t>
            </a:r>
            <a:r>
              <a:rPr lang="zh-CN" altLang="en-US" sz="2800" b="1" dirty="0">
                <a:latin typeface="+mn-lt"/>
                <a:ea typeface="+mn-ea"/>
              </a:rPr>
              <a:t>和各次谐波分量</a:t>
            </a:r>
            <a:r>
              <a:rPr lang="en-US" altLang="zh-CN" sz="2800" b="1" dirty="0">
                <a:latin typeface="+mn-lt"/>
                <a:ea typeface="+mn-ea"/>
              </a:rPr>
              <a:t>(u&gt;1)</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9D33B30C-E275-4291-BA94-1A69817EA272}" type="slidenum">
              <a:rPr lang="zh-CN" altLang="en-US" sz="1300"/>
              <a:pPr algn="r" defTabSz="755650"/>
              <a:t>106</a:t>
            </a:fld>
            <a:endParaRPr lang="en-US" altLang="zh-CN" sz="1300"/>
          </a:p>
        </p:txBody>
      </p:sp>
      <p:sp>
        <p:nvSpPr>
          <p:cNvPr id="29704" name="Rectangle 3"/>
          <p:cNvSpPr>
            <a:spLocks noGrp="1" noChangeArrowheads="1"/>
          </p:cNvSpPr>
          <p:nvPr>
            <p:ph type="body" idx="4294967295"/>
          </p:nvPr>
        </p:nvSpPr>
        <p:spPr>
          <a:xfrm>
            <a:off x="762000" y="1219200"/>
            <a:ext cx="7696200" cy="4521200"/>
          </a:xfrm>
        </p:spPr>
        <p:txBody>
          <a:bodyPr/>
          <a:lstStyle/>
          <a:p>
            <a:pPr>
              <a:lnSpc>
                <a:spcPct val="90000"/>
              </a:lnSpc>
            </a:pPr>
            <a:r>
              <a:rPr lang="zh-CN" altLang="en-US" smtClean="0"/>
              <a:t>二维离散余弦变换</a:t>
            </a:r>
            <a:endParaRPr lang="en-US" altLang="zh-CN" smtClean="0"/>
          </a:p>
          <a:p>
            <a:pPr>
              <a:lnSpc>
                <a:spcPct val="90000"/>
              </a:lnSpc>
            </a:pPr>
            <a:endParaRPr lang="en-US" altLang="zh-CN" sz="2400" smtClean="0"/>
          </a:p>
          <a:p>
            <a:pPr>
              <a:lnSpc>
                <a:spcPct val="90000"/>
              </a:lnSpc>
            </a:pPr>
            <a:r>
              <a:rPr lang="zh-CN" altLang="en-US" sz="3200" smtClean="0"/>
              <a:t>正变换</a:t>
            </a:r>
            <a:endParaRPr lang="en-US" altLang="zh-CN" sz="3200" smtClean="0"/>
          </a:p>
          <a:p>
            <a:pPr>
              <a:lnSpc>
                <a:spcPct val="90000"/>
              </a:lnSpc>
            </a:pPr>
            <a:endParaRPr lang="en-US" altLang="zh-CN" smtClean="0">
              <a:latin typeface="Times New Roman" pitchFamily="18" charset="0"/>
            </a:endParaRPr>
          </a:p>
          <a:p>
            <a:pPr>
              <a:lnSpc>
                <a:spcPct val="90000"/>
              </a:lnSpc>
            </a:pPr>
            <a:r>
              <a:rPr lang="zh-CN" altLang="en-US" sz="3200" smtClean="0">
                <a:latin typeface="Times New Roman" pitchFamily="18" charset="0"/>
              </a:rPr>
              <a:t>反变换</a:t>
            </a:r>
          </a:p>
        </p:txBody>
      </p:sp>
      <p:sp>
        <p:nvSpPr>
          <p:cNvPr id="11" name="Text Box 11"/>
          <p:cNvSpPr txBox="1">
            <a:spLocks noChangeArrowheads="1"/>
          </p:cNvSpPr>
          <p:nvPr/>
        </p:nvSpPr>
        <p:spPr bwMode="auto">
          <a:xfrm>
            <a:off x="746125" y="5527675"/>
            <a:ext cx="8129588" cy="955675"/>
          </a:xfrm>
          <a:prstGeom prst="rect">
            <a:avLst/>
          </a:prstGeom>
          <a:noFill/>
          <a:ln w="9525">
            <a:noFill/>
            <a:miter lim="800000"/>
            <a:headEnd/>
            <a:tailEnd/>
          </a:ln>
        </p:spPr>
        <p:txBody>
          <a:bodyPr lIns="90000" tIns="46800" rIns="90000" bIns="46800">
            <a:spAutoFit/>
          </a:bodyPr>
          <a:lstStyle/>
          <a:p>
            <a:pPr>
              <a:defRPr/>
            </a:pPr>
            <a:r>
              <a:rPr lang="zh-CN" altLang="en-US" sz="2800" b="1" dirty="0">
                <a:latin typeface="+mn-lt"/>
                <a:ea typeface="+mn-ea"/>
              </a:rPr>
              <a:t>由于二维离散余弦变换的可分离性</a:t>
            </a:r>
            <a:r>
              <a:rPr lang="zh-CN" altLang="en-US" sz="2800" b="1" dirty="0" smtClean="0">
                <a:latin typeface="+mn-lt"/>
                <a:ea typeface="+mn-ea"/>
              </a:rPr>
              <a:t>，二</a:t>
            </a:r>
            <a:r>
              <a:rPr lang="zh-CN" altLang="en-US" sz="2800" b="1" dirty="0">
                <a:latin typeface="+mn-lt"/>
                <a:ea typeface="+mn-ea"/>
              </a:rPr>
              <a:t>维</a:t>
            </a:r>
            <a:r>
              <a:rPr lang="en-US" altLang="zh-CN" sz="2800" b="1" dirty="0">
                <a:latin typeface="+mn-lt"/>
                <a:ea typeface="+mn-ea"/>
              </a:rPr>
              <a:t>DCT</a:t>
            </a:r>
            <a:r>
              <a:rPr lang="zh-CN" altLang="en-US" sz="2800" b="1" dirty="0">
                <a:latin typeface="+mn-lt"/>
                <a:ea typeface="+mn-ea"/>
              </a:rPr>
              <a:t>可以用一维</a:t>
            </a:r>
            <a:r>
              <a:rPr lang="en-US" altLang="zh-CN" sz="2800" b="1" dirty="0">
                <a:latin typeface="+mn-lt"/>
                <a:ea typeface="+mn-ea"/>
              </a:rPr>
              <a:t>DCT</a:t>
            </a:r>
            <a:r>
              <a:rPr lang="zh-CN" altLang="en-US" sz="2800" b="1" dirty="0">
                <a:latin typeface="+mn-lt"/>
                <a:ea typeface="+mn-ea"/>
              </a:rPr>
              <a:t>来实现 </a:t>
            </a:r>
          </a:p>
        </p:txBody>
      </p:sp>
      <p:graphicFrame>
        <p:nvGraphicFramePr>
          <p:cNvPr id="29698" name="Object 3"/>
          <p:cNvGraphicFramePr>
            <a:graphicFrameLocks noChangeAspect="1"/>
          </p:cNvGraphicFramePr>
          <p:nvPr/>
        </p:nvGraphicFramePr>
        <p:xfrm>
          <a:off x="2624138" y="2119313"/>
          <a:ext cx="6232525" cy="800100"/>
        </p:xfrm>
        <a:graphic>
          <a:graphicData uri="http://schemas.openxmlformats.org/presentationml/2006/ole">
            <p:oleObj spid="_x0000_s29698" name="Equation" r:id="rId3" imgW="3124080" imgH="380880" progId="Equation.DSMT4">
              <p:embed/>
            </p:oleObj>
          </a:graphicData>
        </a:graphic>
      </p:graphicFrame>
      <p:graphicFrame>
        <p:nvGraphicFramePr>
          <p:cNvPr id="29699" name="Object 4"/>
          <p:cNvGraphicFramePr>
            <a:graphicFrameLocks noChangeAspect="1"/>
          </p:cNvGraphicFramePr>
          <p:nvPr/>
        </p:nvGraphicFramePr>
        <p:xfrm>
          <a:off x="5484813" y="4916488"/>
          <a:ext cx="2917825" cy="442912"/>
        </p:xfrm>
        <a:graphic>
          <a:graphicData uri="http://schemas.openxmlformats.org/presentationml/2006/ole">
            <p:oleObj spid="_x0000_s29699" name="Equation" r:id="rId4" imgW="1193760" imgH="177480" progId="Equation.DSMT4">
              <p:embed/>
            </p:oleObj>
          </a:graphicData>
        </a:graphic>
      </p:graphicFrame>
      <p:graphicFrame>
        <p:nvGraphicFramePr>
          <p:cNvPr id="29700" name="Object 5"/>
          <p:cNvGraphicFramePr>
            <a:graphicFrameLocks noChangeAspect="1"/>
          </p:cNvGraphicFramePr>
          <p:nvPr/>
        </p:nvGraphicFramePr>
        <p:xfrm>
          <a:off x="2627313" y="3238500"/>
          <a:ext cx="6229350" cy="814388"/>
        </p:xfrm>
        <a:graphic>
          <a:graphicData uri="http://schemas.openxmlformats.org/presentationml/2006/ole">
            <p:oleObj spid="_x0000_s29700" name="Equation" r:id="rId5" imgW="3111480" imgH="368280" progId="Equation.DSMT4">
              <p:embed/>
            </p:oleObj>
          </a:graphicData>
        </a:graphic>
      </p:graphicFrame>
      <p:graphicFrame>
        <p:nvGraphicFramePr>
          <p:cNvPr id="29701" name="Object 7"/>
          <p:cNvGraphicFramePr>
            <a:graphicFrameLocks noChangeAspect="1"/>
          </p:cNvGraphicFramePr>
          <p:nvPr/>
        </p:nvGraphicFramePr>
        <p:xfrm>
          <a:off x="6099175" y="4027488"/>
          <a:ext cx="1444625" cy="858837"/>
        </p:xfrm>
        <a:graphic>
          <a:graphicData uri="http://schemas.openxmlformats.org/presentationml/2006/ole">
            <p:oleObj spid="_x0000_s29701" name="Equation" r:id="rId6" imgW="596880" imgH="355320" progId="Equation.DSMT4">
              <p:embed/>
            </p:oleObj>
          </a:graphicData>
        </a:graphic>
      </p:graphicFrame>
      <p:graphicFrame>
        <p:nvGraphicFramePr>
          <p:cNvPr id="29702" name="Object 8"/>
          <p:cNvGraphicFramePr>
            <a:graphicFrameLocks noChangeAspect="1"/>
          </p:cNvGraphicFramePr>
          <p:nvPr/>
        </p:nvGraphicFramePr>
        <p:xfrm>
          <a:off x="1062038" y="4260850"/>
          <a:ext cx="4060825" cy="1266825"/>
        </p:xfrm>
        <a:graphic>
          <a:graphicData uri="http://schemas.openxmlformats.org/presentationml/2006/ole">
            <p:oleObj spid="_x0000_s29702" name="Equation" r:id="rId7" imgW="1663560" imgH="520560" progId="Equation.DSMT4">
              <p:embed/>
            </p:oleObj>
          </a:graphicData>
        </a:graphic>
      </p:graphicFrame>
      <p:sp>
        <p:nvSpPr>
          <p:cNvPr id="12" name="Rectangle 2"/>
          <p:cNvSpPr txBox="1">
            <a:spLocks noChangeArrowheads="1"/>
          </p:cNvSpPr>
          <p:nvPr/>
        </p:nvSpPr>
        <p:spPr bwMode="auto">
          <a:xfrm>
            <a:off x="3905250" y="212725"/>
            <a:ext cx="4889500"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变换编码</a:t>
            </a:r>
            <a:endParaRPr lang="zh-CN" altLang="en-US" sz="3600" b="1" kern="0" dirty="0">
              <a:solidFill>
                <a:srgbClr val="0033CC"/>
              </a:solidFill>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EE86DC78-6BFB-460A-B020-F41F7B26599D}" type="slidenum">
              <a:rPr lang="zh-CN" altLang="en-US" sz="1300"/>
              <a:pPr algn="r" defTabSz="755650"/>
              <a:t>107</a:t>
            </a:fld>
            <a:endParaRPr lang="en-US" altLang="zh-CN" sz="1300"/>
          </a:p>
        </p:txBody>
      </p:sp>
      <p:sp>
        <p:nvSpPr>
          <p:cNvPr id="43012" name="Rectangle 3"/>
          <p:cNvSpPr>
            <a:spLocks noGrp="1" noChangeArrowheads="1"/>
          </p:cNvSpPr>
          <p:nvPr>
            <p:ph type="body" idx="4294967295"/>
          </p:nvPr>
        </p:nvSpPr>
        <p:spPr>
          <a:xfrm>
            <a:off x="762000" y="1219200"/>
            <a:ext cx="7696200" cy="4521200"/>
          </a:xfrm>
        </p:spPr>
        <p:txBody>
          <a:bodyPr/>
          <a:lstStyle/>
          <a:p>
            <a:pPr>
              <a:lnSpc>
                <a:spcPct val="90000"/>
              </a:lnSpc>
              <a:defRPr/>
            </a:pPr>
            <a:r>
              <a:rPr lang="zh-CN" altLang="en-US" dirty="0" smtClean="0"/>
              <a:t>一维离散</a:t>
            </a:r>
            <a:r>
              <a:rPr lang="zh-CN" altLang="en-US" dirty="0" smtClean="0">
                <a:sym typeface="Arial" pitchFamily="34" charset="0"/>
              </a:rPr>
              <a:t>哈达玛</a:t>
            </a:r>
            <a:r>
              <a:rPr lang="zh-CN" altLang="en-US" dirty="0" smtClean="0"/>
              <a:t>变换</a:t>
            </a:r>
            <a:endParaRPr lang="en-US" altLang="zh-CN" dirty="0" smtClean="0"/>
          </a:p>
          <a:p>
            <a:pPr>
              <a:lnSpc>
                <a:spcPct val="90000"/>
              </a:lnSpc>
              <a:defRPr/>
            </a:pPr>
            <a:r>
              <a:rPr lang="zh-CN" altLang="en-US" dirty="0" smtClean="0"/>
              <a:t>正变换</a:t>
            </a:r>
            <a:endParaRPr lang="en-US" altLang="zh-CN" dirty="0" smtClean="0"/>
          </a:p>
          <a:p>
            <a:pPr>
              <a:lnSpc>
                <a:spcPct val="90000"/>
              </a:lnSpc>
              <a:defRPr/>
            </a:pPr>
            <a:endParaRPr lang="en-US" altLang="zh-CN" dirty="0" smtClean="0"/>
          </a:p>
          <a:p>
            <a:pPr>
              <a:lnSpc>
                <a:spcPct val="90000"/>
              </a:lnSpc>
              <a:defRPr/>
            </a:pPr>
            <a:endParaRPr lang="en-US" altLang="zh-CN" dirty="0" smtClean="0"/>
          </a:p>
          <a:p>
            <a:pPr>
              <a:lnSpc>
                <a:spcPct val="90000"/>
              </a:lnSpc>
              <a:defRPr/>
            </a:pPr>
            <a:endParaRPr lang="en-US" altLang="zh-CN" sz="2400" dirty="0" smtClean="0"/>
          </a:p>
          <a:p>
            <a:pPr>
              <a:lnSpc>
                <a:spcPct val="90000"/>
              </a:lnSpc>
              <a:defRPr/>
            </a:pPr>
            <a:r>
              <a:rPr lang="zh-CN" altLang="en-US" dirty="0" smtClean="0"/>
              <a:t>反变换</a:t>
            </a:r>
            <a:endParaRPr lang="en-US" altLang="zh-CN" dirty="0" smtClean="0"/>
          </a:p>
          <a:p>
            <a:pPr marL="715963" lvl="1" indent="-350838">
              <a:lnSpc>
                <a:spcPct val="150000"/>
              </a:lnSpc>
              <a:spcBef>
                <a:spcPts val="600"/>
              </a:spcBef>
              <a:tabLst>
                <a:tab pos="715963" algn="l"/>
              </a:tabLst>
              <a:defRPr/>
            </a:pPr>
            <a:endParaRPr lang="zh-CN" altLang="en-US" dirty="0" smtClean="0">
              <a:effectLst>
                <a:outerShdw blurRad="38100" dist="38100" dir="2700000" algn="tl">
                  <a:srgbClr val="C0C0C0"/>
                </a:outerShdw>
              </a:effectLst>
            </a:endParaRPr>
          </a:p>
          <a:p>
            <a:pPr>
              <a:lnSpc>
                <a:spcPct val="90000"/>
              </a:lnSpc>
              <a:defRPr/>
            </a:pPr>
            <a:endParaRPr lang="zh-CN" altLang="en-US" sz="3200" dirty="0" smtClean="0">
              <a:latin typeface="Times New Roman" pitchFamily="18" charset="0"/>
            </a:endParaRPr>
          </a:p>
        </p:txBody>
      </p:sp>
      <p:graphicFrame>
        <p:nvGraphicFramePr>
          <p:cNvPr id="30722" name="Object 3"/>
          <p:cNvGraphicFramePr>
            <a:graphicFrameLocks noChangeAspect="1"/>
          </p:cNvGraphicFramePr>
          <p:nvPr/>
        </p:nvGraphicFramePr>
        <p:xfrm>
          <a:off x="1574800" y="2438400"/>
          <a:ext cx="4630738" cy="1262063"/>
        </p:xfrm>
        <a:graphic>
          <a:graphicData uri="http://schemas.openxmlformats.org/presentationml/2006/ole">
            <p:oleObj spid="_x0000_s30722" name="Equation" r:id="rId3" imgW="1600200" imgH="431640" progId="Equation.DSMT4">
              <p:embed/>
            </p:oleObj>
          </a:graphicData>
        </a:graphic>
      </p:graphicFrame>
      <p:graphicFrame>
        <p:nvGraphicFramePr>
          <p:cNvPr id="30723" name="Object 4"/>
          <p:cNvGraphicFramePr>
            <a:graphicFrameLocks noChangeAspect="1"/>
          </p:cNvGraphicFramePr>
          <p:nvPr/>
        </p:nvGraphicFramePr>
        <p:xfrm>
          <a:off x="6437313" y="2936875"/>
          <a:ext cx="2463800" cy="479425"/>
        </p:xfrm>
        <a:graphic>
          <a:graphicData uri="http://schemas.openxmlformats.org/presentationml/2006/ole">
            <p:oleObj spid="_x0000_s30723" name="Equation" r:id="rId4" imgW="863280" imgH="164880" progId="Equation.DSMT4">
              <p:embed/>
            </p:oleObj>
          </a:graphicData>
        </a:graphic>
      </p:graphicFrame>
      <p:graphicFrame>
        <p:nvGraphicFramePr>
          <p:cNvPr id="30724" name="Object 5"/>
          <p:cNvGraphicFramePr>
            <a:graphicFrameLocks noChangeAspect="1"/>
          </p:cNvGraphicFramePr>
          <p:nvPr/>
        </p:nvGraphicFramePr>
        <p:xfrm>
          <a:off x="1571625" y="4714875"/>
          <a:ext cx="4700588" cy="1400175"/>
        </p:xfrm>
        <a:graphic>
          <a:graphicData uri="http://schemas.openxmlformats.org/presentationml/2006/ole">
            <p:oleObj spid="_x0000_s30724" name="Equation" r:id="rId5" imgW="1460160" imgH="431640" progId="Equation.DSMT4">
              <p:embed/>
            </p:oleObj>
          </a:graphicData>
        </a:graphic>
      </p:graphicFrame>
      <p:graphicFrame>
        <p:nvGraphicFramePr>
          <p:cNvPr id="30725" name="Object 6"/>
          <p:cNvGraphicFramePr>
            <a:graphicFrameLocks noChangeAspect="1"/>
          </p:cNvGraphicFramePr>
          <p:nvPr/>
        </p:nvGraphicFramePr>
        <p:xfrm>
          <a:off x="6332538" y="5207000"/>
          <a:ext cx="2641600" cy="512763"/>
        </p:xfrm>
        <a:graphic>
          <a:graphicData uri="http://schemas.openxmlformats.org/presentationml/2006/ole">
            <p:oleObj spid="_x0000_s30725" name="Equation" r:id="rId6" imgW="863280" imgH="164880" progId="Equation.DSMT4">
              <p:embed/>
            </p:oleObj>
          </a:graphicData>
        </a:graphic>
      </p:graphicFrame>
      <p:sp>
        <p:nvSpPr>
          <p:cNvPr id="9" name="Rectangle 2"/>
          <p:cNvSpPr txBox="1">
            <a:spLocks noChangeArrowheads="1"/>
          </p:cNvSpPr>
          <p:nvPr/>
        </p:nvSpPr>
        <p:spPr bwMode="auto">
          <a:xfrm>
            <a:off x="3905250" y="212725"/>
            <a:ext cx="4889500"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变换编码</a:t>
            </a:r>
            <a:endParaRPr lang="zh-CN" altLang="en-US" sz="3600" b="1" kern="0" dirty="0">
              <a:solidFill>
                <a:srgbClr val="0033CC"/>
              </a:solidFill>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18225B1-3443-48D5-BB27-C08DF0E73E59}" type="slidenum">
              <a:rPr lang="zh-CN" altLang="en-US" sz="1300"/>
              <a:pPr algn="r" defTabSz="755650"/>
              <a:t>108</a:t>
            </a:fld>
            <a:endParaRPr lang="en-US" altLang="zh-CN" sz="1300"/>
          </a:p>
        </p:txBody>
      </p:sp>
      <p:sp>
        <p:nvSpPr>
          <p:cNvPr id="43012" name="Rectangle 3"/>
          <p:cNvSpPr>
            <a:spLocks noGrp="1" noChangeArrowheads="1"/>
          </p:cNvSpPr>
          <p:nvPr>
            <p:ph type="body" idx="4294967295"/>
          </p:nvPr>
        </p:nvSpPr>
        <p:spPr>
          <a:xfrm>
            <a:off x="762000" y="1219200"/>
            <a:ext cx="7696200" cy="4521200"/>
          </a:xfrm>
        </p:spPr>
        <p:txBody>
          <a:bodyPr/>
          <a:lstStyle/>
          <a:p>
            <a:pPr>
              <a:lnSpc>
                <a:spcPct val="90000"/>
              </a:lnSpc>
              <a:defRPr/>
            </a:pPr>
            <a:r>
              <a:rPr lang="zh-CN" altLang="en-US" dirty="0" smtClean="0"/>
              <a:t>二维离散</a:t>
            </a:r>
            <a:r>
              <a:rPr lang="zh-CN" altLang="en-US" dirty="0" smtClean="0">
                <a:sym typeface="Arial" pitchFamily="34" charset="0"/>
              </a:rPr>
              <a:t>哈达玛</a:t>
            </a:r>
            <a:r>
              <a:rPr lang="zh-CN" altLang="en-US" dirty="0" smtClean="0"/>
              <a:t>变换</a:t>
            </a:r>
            <a:endParaRPr lang="en-US" altLang="zh-CN" dirty="0" smtClean="0"/>
          </a:p>
          <a:p>
            <a:pPr>
              <a:lnSpc>
                <a:spcPct val="90000"/>
              </a:lnSpc>
              <a:defRPr/>
            </a:pPr>
            <a:r>
              <a:rPr lang="zh-CN" altLang="en-US" dirty="0" smtClean="0"/>
              <a:t>正变换</a:t>
            </a:r>
            <a:endParaRPr lang="en-US" altLang="zh-CN" dirty="0" smtClean="0"/>
          </a:p>
          <a:p>
            <a:pPr>
              <a:lnSpc>
                <a:spcPct val="90000"/>
              </a:lnSpc>
              <a:defRPr/>
            </a:pPr>
            <a:endParaRPr lang="en-US" altLang="zh-CN" dirty="0" smtClean="0"/>
          </a:p>
          <a:p>
            <a:pPr>
              <a:lnSpc>
                <a:spcPct val="90000"/>
              </a:lnSpc>
              <a:defRPr/>
            </a:pPr>
            <a:endParaRPr lang="en-US" altLang="zh-CN" sz="2800" dirty="0" smtClean="0"/>
          </a:p>
          <a:p>
            <a:pPr>
              <a:lnSpc>
                <a:spcPct val="90000"/>
              </a:lnSpc>
              <a:defRPr/>
            </a:pPr>
            <a:endParaRPr lang="en-US" altLang="zh-CN" sz="2400" dirty="0" smtClean="0"/>
          </a:p>
          <a:p>
            <a:pPr>
              <a:lnSpc>
                <a:spcPct val="90000"/>
              </a:lnSpc>
              <a:defRPr/>
            </a:pPr>
            <a:r>
              <a:rPr lang="zh-CN" altLang="en-US" dirty="0" smtClean="0"/>
              <a:t>反变换</a:t>
            </a:r>
            <a:endParaRPr lang="en-US" altLang="zh-CN" dirty="0" smtClean="0"/>
          </a:p>
          <a:p>
            <a:pPr marL="715963" lvl="1" indent="-350838">
              <a:lnSpc>
                <a:spcPct val="150000"/>
              </a:lnSpc>
              <a:spcBef>
                <a:spcPts val="600"/>
              </a:spcBef>
              <a:tabLst>
                <a:tab pos="715963" algn="l"/>
              </a:tabLst>
              <a:defRPr/>
            </a:pPr>
            <a:endParaRPr lang="zh-CN" altLang="en-US" dirty="0" smtClean="0">
              <a:effectLst>
                <a:outerShdw blurRad="38100" dist="38100" dir="2700000" algn="tl">
                  <a:srgbClr val="C0C0C0"/>
                </a:outerShdw>
              </a:effectLst>
            </a:endParaRPr>
          </a:p>
          <a:p>
            <a:pPr>
              <a:lnSpc>
                <a:spcPct val="90000"/>
              </a:lnSpc>
              <a:defRPr/>
            </a:pPr>
            <a:endParaRPr lang="zh-CN" altLang="en-US" sz="3200" dirty="0" smtClean="0">
              <a:latin typeface="Times New Roman" pitchFamily="18" charset="0"/>
            </a:endParaRPr>
          </a:p>
        </p:txBody>
      </p:sp>
      <p:graphicFrame>
        <p:nvGraphicFramePr>
          <p:cNvPr id="31746" name="Object 3"/>
          <p:cNvGraphicFramePr>
            <a:graphicFrameLocks noChangeAspect="1"/>
          </p:cNvGraphicFramePr>
          <p:nvPr/>
        </p:nvGraphicFramePr>
        <p:xfrm>
          <a:off x="1082675" y="2419350"/>
          <a:ext cx="7094538" cy="1300163"/>
        </p:xfrm>
        <a:graphic>
          <a:graphicData uri="http://schemas.openxmlformats.org/presentationml/2006/ole">
            <p:oleObj spid="_x0000_s31746" name="Equation" r:id="rId3" imgW="2450880" imgH="444240" progId="Equation.DSMT4">
              <p:embed/>
            </p:oleObj>
          </a:graphicData>
        </a:graphic>
      </p:graphicFrame>
      <p:graphicFrame>
        <p:nvGraphicFramePr>
          <p:cNvPr id="31747" name="Object 4"/>
          <p:cNvGraphicFramePr>
            <a:graphicFrameLocks noChangeAspect="1"/>
          </p:cNvGraphicFramePr>
          <p:nvPr/>
        </p:nvGraphicFramePr>
        <p:xfrm>
          <a:off x="5713413" y="3719513"/>
          <a:ext cx="2463800" cy="479425"/>
        </p:xfrm>
        <a:graphic>
          <a:graphicData uri="http://schemas.openxmlformats.org/presentationml/2006/ole">
            <p:oleObj spid="_x0000_s31747" name="Equation" r:id="rId4" imgW="863280" imgH="164880" progId="Equation.DSMT4">
              <p:embed/>
            </p:oleObj>
          </a:graphicData>
        </a:graphic>
      </p:graphicFrame>
      <p:graphicFrame>
        <p:nvGraphicFramePr>
          <p:cNvPr id="31748" name="Object 6"/>
          <p:cNvGraphicFramePr>
            <a:graphicFrameLocks noChangeAspect="1"/>
          </p:cNvGraphicFramePr>
          <p:nvPr/>
        </p:nvGraphicFramePr>
        <p:xfrm>
          <a:off x="5802313" y="5718175"/>
          <a:ext cx="2640012" cy="512763"/>
        </p:xfrm>
        <a:graphic>
          <a:graphicData uri="http://schemas.openxmlformats.org/presentationml/2006/ole">
            <p:oleObj spid="_x0000_s31748" name="Equation" r:id="rId5" imgW="863280" imgH="164880" progId="Equation.DSMT4">
              <p:embed/>
            </p:oleObj>
          </a:graphicData>
        </a:graphic>
      </p:graphicFrame>
      <p:graphicFrame>
        <p:nvGraphicFramePr>
          <p:cNvPr id="31749" name="Object 7"/>
          <p:cNvGraphicFramePr>
            <a:graphicFrameLocks noChangeAspect="1"/>
          </p:cNvGraphicFramePr>
          <p:nvPr/>
        </p:nvGraphicFramePr>
        <p:xfrm>
          <a:off x="1082675" y="4529138"/>
          <a:ext cx="7608888" cy="1460500"/>
        </p:xfrm>
        <a:graphic>
          <a:graphicData uri="http://schemas.openxmlformats.org/presentationml/2006/ole">
            <p:oleObj spid="_x0000_s31749" name="Equation" r:id="rId6" imgW="2260440" imgH="431640" progId="Equation.DSMT4">
              <p:embed/>
            </p:oleObj>
          </a:graphicData>
        </a:graphic>
      </p:graphicFrame>
      <p:sp>
        <p:nvSpPr>
          <p:cNvPr id="9" name="Rectangle 2"/>
          <p:cNvSpPr txBox="1">
            <a:spLocks noChangeArrowheads="1"/>
          </p:cNvSpPr>
          <p:nvPr/>
        </p:nvSpPr>
        <p:spPr bwMode="auto">
          <a:xfrm>
            <a:off x="3905250" y="212725"/>
            <a:ext cx="4889500"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变换编码</a:t>
            </a:r>
            <a:endParaRPr lang="zh-CN" altLang="en-US" sz="3600" b="1" kern="0" dirty="0">
              <a:solidFill>
                <a:srgbClr val="0033CC"/>
              </a:solidFill>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3E6409C5-CC60-4A65-ACAE-110DEFAA7576}" type="slidenum">
              <a:rPr lang="zh-CN" altLang="en-US" sz="1300"/>
              <a:pPr algn="r" defTabSz="755650"/>
              <a:t>109</a:t>
            </a:fld>
            <a:endParaRPr lang="en-US" altLang="zh-CN" sz="1300"/>
          </a:p>
        </p:txBody>
      </p:sp>
      <p:sp>
        <p:nvSpPr>
          <p:cNvPr id="119811"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119812" name="Rectangle 3"/>
          <p:cNvSpPr>
            <a:spLocks noGrp="1" noChangeArrowheads="1"/>
          </p:cNvSpPr>
          <p:nvPr>
            <p:ph type="body" idx="4294967295"/>
          </p:nvPr>
        </p:nvSpPr>
        <p:spPr>
          <a:xfrm>
            <a:off x="1020763" y="2255838"/>
            <a:ext cx="7437437" cy="3484562"/>
          </a:xfrm>
        </p:spPr>
        <p:txBody>
          <a:bodyPr/>
          <a:lstStyle/>
          <a:p>
            <a:pPr>
              <a:lnSpc>
                <a:spcPct val="150000"/>
              </a:lnSpc>
            </a:pPr>
            <a:r>
              <a:rPr lang="zh-CN" altLang="en-US" dirty="0" smtClean="0"/>
              <a:t>基于</a:t>
            </a:r>
            <a:r>
              <a:rPr lang="en-US" altLang="zh-CN" dirty="0" smtClean="0"/>
              <a:t>FFT</a:t>
            </a:r>
            <a:r>
              <a:rPr lang="zh-CN" altLang="en-US" dirty="0" smtClean="0"/>
              <a:t>变换的图像压缩技术</a:t>
            </a:r>
            <a:endParaRPr lang="en-US" altLang="zh-CN" dirty="0" smtClean="0"/>
          </a:p>
          <a:p>
            <a:pPr>
              <a:lnSpc>
                <a:spcPct val="150000"/>
              </a:lnSpc>
            </a:pPr>
            <a:r>
              <a:rPr lang="zh-CN" altLang="en-US" dirty="0" smtClean="0"/>
              <a:t>基于</a:t>
            </a:r>
            <a:r>
              <a:rPr lang="en-US" altLang="zh-CN" dirty="0" smtClean="0"/>
              <a:t>DCT</a:t>
            </a:r>
            <a:r>
              <a:rPr lang="zh-CN" altLang="en-US" dirty="0" smtClean="0"/>
              <a:t>变换的图像压缩技术</a:t>
            </a:r>
          </a:p>
          <a:p>
            <a:pPr>
              <a:lnSpc>
                <a:spcPct val="150000"/>
              </a:lnSpc>
            </a:pPr>
            <a:r>
              <a:rPr lang="zh-CN" altLang="en-US" dirty="0" smtClean="0"/>
              <a:t>基于</a:t>
            </a:r>
            <a:r>
              <a:rPr lang="en-US" altLang="zh-CN" dirty="0" smtClean="0"/>
              <a:t>WHT</a:t>
            </a:r>
            <a:r>
              <a:rPr lang="zh-CN" altLang="en-US" dirty="0" smtClean="0"/>
              <a:t>变换的图像压缩技术</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7FD066D7-FAC8-4F34-BFF7-E40CF54FC90F}" type="slidenum">
              <a:rPr lang="zh-CN" altLang="en-US" sz="1300">
                <a:latin typeface="黑体" pitchFamily="49" charset="-122"/>
              </a:rPr>
              <a:pPr algn="r" defTabSz="755650"/>
              <a:t>11</a:t>
            </a:fld>
            <a:endParaRPr lang="zh-CN" altLang="en-US" sz="1300">
              <a:latin typeface="黑体" pitchFamily="49" charset="-122"/>
            </a:endParaRPr>
          </a:p>
        </p:txBody>
      </p:sp>
      <p:sp>
        <p:nvSpPr>
          <p:cNvPr id="51203" name="Rectangle 2"/>
          <p:cNvSpPr>
            <a:spLocks noGrp="1" noChangeArrowheads="1"/>
          </p:cNvSpPr>
          <p:nvPr>
            <p:ph type="body" idx="4294967295"/>
          </p:nvPr>
        </p:nvSpPr>
        <p:spPr>
          <a:xfrm>
            <a:off x="441325" y="1360488"/>
            <a:ext cx="8308975" cy="2152650"/>
          </a:xfrm>
        </p:spPr>
        <p:txBody>
          <a:bodyPr/>
          <a:lstStyle/>
          <a:p>
            <a:r>
              <a:rPr lang="zh-CN" altLang="en-US" smtClean="0"/>
              <a:t>编码冗余：</a:t>
            </a:r>
            <a:endParaRPr lang="en-US" altLang="zh-CN" smtClean="0"/>
          </a:p>
          <a:p>
            <a:pPr marL="808038" lvl="1" indent="-382588">
              <a:lnSpc>
                <a:spcPct val="150000"/>
              </a:lnSpc>
            </a:pPr>
            <a:r>
              <a:rPr lang="zh-CN" altLang="en-US" smtClean="0"/>
              <a:t>如果一个图像的灰度级编码，使用了多于实际需要的编码符号，就称该图像包含了编码冗余</a:t>
            </a:r>
          </a:p>
        </p:txBody>
      </p:sp>
      <p:sp>
        <p:nvSpPr>
          <p:cNvPr id="51204" name="Rectangle 3"/>
          <p:cNvSpPr>
            <a:spLocks noChangeArrowheads="1"/>
          </p:cNvSpPr>
          <p:nvPr/>
        </p:nvSpPr>
        <p:spPr bwMode="auto">
          <a:xfrm>
            <a:off x="704850" y="3819525"/>
            <a:ext cx="2590800" cy="1676400"/>
          </a:xfrm>
          <a:prstGeom prst="rect">
            <a:avLst/>
          </a:prstGeom>
          <a:solidFill>
            <a:schemeClr val="tx1"/>
          </a:solidFill>
          <a:ln w="9525">
            <a:solidFill>
              <a:schemeClr val="tx1"/>
            </a:solidFill>
            <a:miter lim="800000"/>
            <a:headEnd/>
            <a:tailEnd/>
          </a:ln>
        </p:spPr>
        <p:txBody>
          <a:bodyPr wrap="none" anchor="ctr"/>
          <a:lstStyle/>
          <a:p>
            <a:pPr eaLnBrk="1" hangingPunct="1">
              <a:spcBef>
                <a:spcPct val="50000"/>
              </a:spcBef>
            </a:pPr>
            <a:endParaRPr lang="zh-CN" altLang="en-US">
              <a:latin typeface="黑体" pitchFamily="49" charset="-122"/>
            </a:endParaRPr>
          </a:p>
        </p:txBody>
      </p:sp>
      <p:sp>
        <p:nvSpPr>
          <p:cNvPr id="51205" name="Rectangle 4"/>
          <p:cNvSpPr>
            <a:spLocks noChangeArrowheads="1"/>
          </p:cNvSpPr>
          <p:nvPr/>
        </p:nvSpPr>
        <p:spPr bwMode="auto">
          <a:xfrm>
            <a:off x="1390650" y="4276725"/>
            <a:ext cx="1295400" cy="838200"/>
          </a:xfrm>
          <a:prstGeom prst="rect">
            <a:avLst/>
          </a:prstGeom>
          <a:solidFill>
            <a:schemeClr val="bg1"/>
          </a:solidFill>
          <a:ln w="9525">
            <a:solidFill>
              <a:schemeClr val="tx1"/>
            </a:solidFill>
            <a:miter lim="800000"/>
            <a:headEnd/>
            <a:tailEnd/>
          </a:ln>
        </p:spPr>
        <p:txBody>
          <a:bodyPr wrap="none" anchor="ctr"/>
          <a:lstStyle/>
          <a:p>
            <a:pPr eaLnBrk="1" hangingPunct="1">
              <a:spcBef>
                <a:spcPct val="50000"/>
              </a:spcBef>
            </a:pPr>
            <a:endParaRPr lang="zh-CN" altLang="en-US">
              <a:latin typeface="黑体" pitchFamily="49" charset="-122"/>
            </a:endParaRPr>
          </a:p>
        </p:txBody>
      </p:sp>
      <p:sp>
        <p:nvSpPr>
          <p:cNvPr id="51206" name="Text Box 5"/>
          <p:cNvSpPr txBox="1">
            <a:spLocks noChangeArrowheads="1"/>
          </p:cNvSpPr>
          <p:nvPr/>
        </p:nvSpPr>
        <p:spPr bwMode="auto">
          <a:xfrm>
            <a:off x="3729038" y="3868738"/>
            <a:ext cx="5021262" cy="1755775"/>
          </a:xfrm>
          <a:prstGeom prst="rect">
            <a:avLst/>
          </a:prstGeom>
          <a:noFill/>
          <a:ln w="9525">
            <a:noFill/>
            <a:miter lim="800000"/>
            <a:headEnd/>
            <a:tailEnd/>
          </a:ln>
        </p:spPr>
        <p:txBody>
          <a:bodyPr anchor="ctr">
            <a:spAutoFit/>
          </a:bodyPr>
          <a:lstStyle/>
          <a:p>
            <a:pPr eaLnBrk="1" hangingPunct="1"/>
            <a:r>
              <a:rPr lang="zh-CN" altLang="en-US">
                <a:solidFill>
                  <a:schemeClr val="accent2"/>
                </a:solidFill>
                <a:latin typeface="黑体" pitchFamily="49" charset="-122"/>
              </a:rPr>
              <a:t>例：</a:t>
            </a:r>
            <a:r>
              <a:rPr lang="zh-CN" altLang="en-US" sz="2700">
                <a:solidFill>
                  <a:schemeClr val="accent2"/>
                </a:solidFill>
                <a:latin typeface="黑体" pitchFamily="49" charset="-122"/>
              </a:rPr>
              <a:t>如果用</a:t>
            </a:r>
            <a:r>
              <a:rPr lang="en-US" altLang="zh-CN" sz="2700">
                <a:solidFill>
                  <a:schemeClr val="accent2"/>
                </a:solidFill>
                <a:latin typeface="黑体" pitchFamily="49" charset="-122"/>
              </a:rPr>
              <a:t>8</a:t>
            </a:r>
            <a:r>
              <a:rPr lang="zh-CN" altLang="en-US" sz="2700">
                <a:solidFill>
                  <a:schemeClr val="accent2"/>
                </a:solidFill>
                <a:latin typeface="黑体" pitchFamily="49" charset="-122"/>
              </a:rPr>
              <a:t>位表示该图像的像素，该图像存在着编码冗余，因为该图像的像素只有两个灰度，用一位即可表示</a:t>
            </a:r>
            <a:endParaRPr lang="zh-CN" altLang="en-US" sz="2700">
              <a:latin typeface="黑体" pitchFamily="49" charset="-122"/>
            </a:endParaRPr>
          </a:p>
        </p:txBody>
      </p:sp>
      <p:sp>
        <p:nvSpPr>
          <p:cNvPr id="51207" name="Rectangle 6"/>
          <p:cNvSpPr>
            <a:spLocks noGrp="1" noChangeArrowheads="1"/>
          </p:cNvSpPr>
          <p:nvPr>
            <p:ph type="title" idx="4294967295"/>
          </p:nvPr>
        </p:nvSpPr>
        <p:spPr>
          <a:xfrm>
            <a:off x="965200" y="257175"/>
            <a:ext cx="7772400" cy="652463"/>
          </a:xfrm>
          <a:noFill/>
        </p:spPr>
        <p:txBody>
          <a:bodyPr/>
          <a:lstStyle/>
          <a:p>
            <a:r>
              <a:rPr lang="zh-CN" altLang="en-US" smtClean="0">
                <a:sym typeface="Arial" pitchFamily="34" charset="0"/>
              </a:rPr>
              <a:t>数据冗余（2）</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36E28C6-D695-46F5-8A7C-26BED06A8A60}" type="slidenum">
              <a:rPr lang="zh-CN" altLang="en-US" sz="1300"/>
              <a:pPr algn="r" defTabSz="755650"/>
              <a:t>110</a:t>
            </a:fld>
            <a:endParaRPr lang="en-US" altLang="zh-CN" sz="1300"/>
          </a:p>
        </p:txBody>
      </p:sp>
      <p:sp>
        <p:nvSpPr>
          <p:cNvPr id="120835"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120836" name="Rectangle 3"/>
          <p:cNvSpPr>
            <a:spLocks noGrp="1" noChangeArrowheads="1"/>
          </p:cNvSpPr>
          <p:nvPr>
            <p:ph type="body" idx="4294967295"/>
          </p:nvPr>
        </p:nvSpPr>
        <p:spPr>
          <a:xfrm>
            <a:off x="762000" y="1219200"/>
            <a:ext cx="7696200" cy="4521200"/>
          </a:xfrm>
        </p:spPr>
        <p:txBody>
          <a:bodyPr/>
          <a:lstStyle/>
          <a:p>
            <a:pPr>
              <a:lnSpc>
                <a:spcPct val="150000"/>
              </a:lnSpc>
            </a:pPr>
            <a:r>
              <a:rPr lang="zh-CN" altLang="en-US" smtClean="0"/>
              <a:t>基于</a:t>
            </a:r>
            <a:r>
              <a:rPr lang="en-US" altLang="zh-CN" smtClean="0"/>
              <a:t>FFT</a:t>
            </a:r>
            <a:r>
              <a:rPr lang="zh-CN" altLang="en-US" smtClean="0"/>
              <a:t>变换的图像编码结果</a:t>
            </a:r>
            <a:endParaRPr lang="en-US" altLang="zh-CN" smtClean="0"/>
          </a:p>
        </p:txBody>
      </p:sp>
      <p:pic>
        <p:nvPicPr>
          <p:cNvPr id="120837" name="Picture 29" descr="fft50%压缩效果"/>
          <p:cNvPicPr>
            <a:picLocks noChangeAspect="1" noChangeArrowheads="1"/>
          </p:cNvPicPr>
          <p:nvPr/>
        </p:nvPicPr>
        <p:blipFill>
          <a:blip r:embed="rId2"/>
          <a:srcRect/>
          <a:stretch>
            <a:fillRect/>
          </a:stretch>
        </p:blipFill>
        <p:spPr bwMode="auto">
          <a:xfrm>
            <a:off x="533400" y="2171700"/>
            <a:ext cx="8250238" cy="2746375"/>
          </a:xfrm>
          <a:prstGeom prst="rect">
            <a:avLst/>
          </a:prstGeom>
          <a:noFill/>
          <a:ln w="9525">
            <a:noFill/>
            <a:miter lim="800000"/>
            <a:headEnd/>
            <a:tailEnd/>
          </a:ln>
        </p:spPr>
      </p:pic>
      <p:sp>
        <p:nvSpPr>
          <p:cNvPr id="6" name="Rectangle 30"/>
          <p:cNvSpPr>
            <a:spLocks noChangeArrowheads="1"/>
          </p:cNvSpPr>
          <p:nvPr/>
        </p:nvSpPr>
        <p:spPr bwMode="auto">
          <a:xfrm>
            <a:off x="944563" y="5214938"/>
            <a:ext cx="1755775" cy="522287"/>
          </a:xfrm>
          <a:prstGeom prst="rect">
            <a:avLst/>
          </a:prstGeom>
          <a:noFill/>
          <a:ln w="9525">
            <a:noFill/>
            <a:miter lim="800000"/>
            <a:headEnd/>
            <a:tailEnd/>
          </a:ln>
          <a:effectLst/>
        </p:spPr>
        <p:txBody>
          <a:bodyPr lIns="0" anchor="ctr">
            <a:spAutoFit/>
          </a:bodyPr>
          <a:lstStyle/>
          <a:p>
            <a:pPr algn="ctr">
              <a:defRPr/>
            </a:pPr>
            <a:r>
              <a:rPr lang="zh-CN" altLang="en-US" sz="2800" dirty="0">
                <a:effectLst>
                  <a:outerShdw blurRad="38100" dist="38100" dir="2700000" algn="tl">
                    <a:srgbClr val="C0C0C0"/>
                  </a:outerShdw>
                </a:effectLst>
                <a:latin typeface="+mn-ea"/>
                <a:ea typeface="+mn-ea"/>
              </a:rPr>
              <a:t>原始图像</a:t>
            </a:r>
            <a:endParaRPr lang="zh-CN" altLang="en-US" sz="2800" dirty="0">
              <a:solidFill>
                <a:schemeClr val="folHlink"/>
              </a:solidFill>
              <a:effectLst>
                <a:outerShdw blurRad="38100" dist="38100" dir="2700000" algn="tl">
                  <a:srgbClr val="C0C0C0"/>
                </a:outerShdw>
              </a:effectLst>
              <a:latin typeface="+mn-ea"/>
              <a:ea typeface="+mn-ea"/>
            </a:endParaRPr>
          </a:p>
        </p:txBody>
      </p:sp>
      <p:sp>
        <p:nvSpPr>
          <p:cNvPr id="7" name="Rectangle 31"/>
          <p:cNvSpPr>
            <a:spLocks noChangeArrowheads="1"/>
          </p:cNvSpPr>
          <p:nvPr/>
        </p:nvSpPr>
        <p:spPr bwMode="auto">
          <a:xfrm>
            <a:off x="3251200" y="4999038"/>
            <a:ext cx="2343150" cy="954087"/>
          </a:xfrm>
          <a:prstGeom prst="rect">
            <a:avLst/>
          </a:prstGeom>
          <a:noFill/>
          <a:ln w="9525">
            <a:noFill/>
            <a:miter lim="800000"/>
            <a:headEnd/>
            <a:tailEnd/>
          </a:ln>
          <a:effectLst/>
        </p:spPr>
        <p:txBody>
          <a:bodyPr lIns="0" anchor="ctr">
            <a:spAutoFit/>
          </a:bodyPr>
          <a:lstStyle/>
          <a:p>
            <a:pPr algn="ctr">
              <a:defRPr/>
            </a:pPr>
            <a:r>
              <a:rPr lang="zh-CN" altLang="en-US" sz="2800" dirty="0">
                <a:effectLst>
                  <a:outerShdw blurRad="38100" dist="38100" dir="2700000" algn="tl">
                    <a:srgbClr val="C0C0C0"/>
                  </a:outerShdw>
                </a:effectLst>
                <a:latin typeface="+mn-ea"/>
                <a:ea typeface="+mn-ea"/>
              </a:rPr>
              <a:t>压缩比为</a:t>
            </a:r>
            <a:r>
              <a:rPr lang="en-US" altLang="zh-CN" sz="2800" dirty="0">
                <a:effectLst>
                  <a:outerShdw blurRad="38100" dist="38100" dir="2700000" algn="tl">
                    <a:srgbClr val="C0C0C0"/>
                  </a:outerShdw>
                </a:effectLst>
                <a:latin typeface="+mn-ea"/>
                <a:ea typeface="+mn-ea"/>
              </a:rPr>
              <a:t>2:1</a:t>
            </a:r>
          </a:p>
          <a:p>
            <a:pPr algn="ctr">
              <a:defRPr/>
            </a:pPr>
            <a:r>
              <a:rPr lang="en-US" altLang="zh-CN" sz="2800" dirty="0" err="1">
                <a:effectLst>
                  <a:outerShdw blurRad="38100" dist="38100" dir="2700000" algn="tl">
                    <a:srgbClr val="C0C0C0"/>
                  </a:outerShdw>
                </a:effectLst>
                <a:latin typeface="+mn-ea"/>
                <a:ea typeface="+mn-ea"/>
              </a:rPr>
              <a:t>e</a:t>
            </a:r>
            <a:r>
              <a:rPr lang="en-US" altLang="zh-CN" sz="2800" baseline="-25000" dirty="0" err="1">
                <a:effectLst>
                  <a:outerShdw blurRad="38100" dist="38100" dir="2700000" algn="tl">
                    <a:srgbClr val="C0C0C0"/>
                  </a:outerShdw>
                </a:effectLst>
                <a:latin typeface="+mn-ea"/>
                <a:ea typeface="+mn-ea"/>
              </a:rPr>
              <a:t>rmse</a:t>
            </a:r>
            <a:r>
              <a:rPr lang="en-US" altLang="zh-CN" sz="2800" dirty="0">
                <a:effectLst>
                  <a:outerShdw blurRad="38100" dist="38100" dir="2700000" algn="tl">
                    <a:srgbClr val="C0C0C0"/>
                  </a:outerShdw>
                </a:effectLst>
                <a:latin typeface="+mn-ea"/>
                <a:ea typeface="+mn-ea"/>
              </a:rPr>
              <a:t>=0.0398</a:t>
            </a:r>
            <a:r>
              <a:rPr lang="en-US" altLang="zh-CN" sz="2800" dirty="0">
                <a:solidFill>
                  <a:schemeClr val="folHlink"/>
                </a:solidFill>
                <a:effectLst>
                  <a:outerShdw blurRad="38100" dist="38100" dir="2700000" algn="tl">
                    <a:srgbClr val="C0C0C0"/>
                  </a:outerShdw>
                </a:effectLst>
                <a:latin typeface="+mn-ea"/>
                <a:ea typeface="+mn-ea"/>
              </a:rPr>
              <a:t>  </a:t>
            </a:r>
          </a:p>
        </p:txBody>
      </p:sp>
      <p:sp>
        <p:nvSpPr>
          <p:cNvPr id="8" name="Rectangle 32"/>
          <p:cNvSpPr>
            <a:spLocks noChangeArrowheads="1"/>
          </p:cNvSpPr>
          <p:nvPr/>
        </p:nvSpPr>
        <p:spPr bwMode="auto">
          <a:xfrm>
            <a:off x="5867400" y="4999038"/>
            <a:ext cx="2886075" cy="954087"/>
          </a:xfrm>
          <a:prstGeom prst="rect">
            <a:avLst/>
          </a:prstGeom>
          <a:noFill/>
          <a:ln w="9525">
            <a:noFill/>
            <a:miter lim="800000"/>
            <a:headEnd/>
            <a:tailEnd/>
          </a:ln>
          <a:effectLst/>
        </p:spPr>
        <p:txBody>
          <a:bodyPr lIns="0" anchor="ctr">
            <a:spAutoFit/>
          </a:bodyPr>
          <a:lstStyle/>
          <a:p>
            <a:pPr algn="ctr">
              <a:defRPr/>
            </a:pPr>
            <a:r>
              <a:rPr lang="zh-CN" altLang="en-US" sz="2800" dirty="0">
                <a:effectLst>
                  <a:outerShdw blurRad="38100" dist="38100" dir="2700000" algn="tl">
                    <a:srgbClr val="C0C0C0"/>
                  </a:outerShdw>
                </a:effectLst>
                <a:latin typeface="+mn-ea"/>
                <a:ea typeface="+mn-ea"/>
              </a:rPr>
              <a:t>压缩比为</a:t>
            </a:r>
            <a:r>
              <a:rPr lang="en-US" altLang="zh-CN" sz="2800" dirty="0">
                <a:effectLst>
                  <a:outerShdw blurRad="38100" dist="38100" dir="2700000" algn="tl">
                    <a:srgbClr val="C0C0C0"/>
                  </a:outerShdw>
                </a:effectLst>
                <a:latin typeface="+mn-ea"/>
                <a:ea typeface="+mn-ea"/>
              </a:rPr>
              <a:t>8:1</a:t>
            </a:r>
          </a:p>
          <a:p>
            <a:pPr algn="ctr">
              <a:defRPr/>
            </a:pPr>
            <a:r>
              <a:rPr lang="en-US" altLang="zh-CN" sz="2800" dirty="0" err="1">
                <a:effectLst>
                  <a:outerShdw blurRad="38100" dist="38100" dir="2700000" algn="tl">
                    <a:srgbClr val="C0C0C0"/>
                  </a:outerShdw>
                </a:effectLst>
                <a:latin typeface="+mn-ea"/>
              </a:rPr>
              <a:t>e</a:t>
            </a:r>
            <a:r>
              <a:rPr lang="en-US" altLang="zh-CN" sz="2800" baseline="-25000" dirty="0" err="1">
                <a:effectLst>
                  <a:outerShdw blurRad="38100" dist="38100" dir="2700000" algn="tl">
                    <a:srgbClr val="C0C0C0"/>
                  </a:outerShdw>
                </a:effectLst>
                <a:latin typeface="+mn-ea"/>
              </a:rPr>
              <a:t>rmse</a:t>
            </a:r>
            <a:r>
              <a:rPr lang="en-US" altLang="zh-CN" sz="2800" dirty="0">
                <a:effectLst>
                  <a:outerShdw blurRad="38100" dist="38100" dir="2700000" algn="tl">
                    <a:srgbClr val="C0C0C0"/>
                  </a:outerShdw>
                </a:effectLst>
                <a:latin typeface="+mn-ea"/>
                <a:ea typeface="+mn-ea"/>
              </a:rPr>
              <a:t>=0.0474  </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9D0A7659-D026-4EA9-AF3C-7C503997088C}" type="slidenum">
              <a:rPr lang="zh-CN" altLang="en-US" sz="1300"/>
              <a:pPr algn="r" defTabSz="755650"/>
              <a:t>111</a:t>
            </a:fld>
            <a:endParaRPr lang="en-US" altLang="zh-CN" sz="1300"/>
          </a:p>
        </p:txBody>
      </p:sp>
      <p:sp>
        <p:nvSpPr>
          <p:cNvPr id="121859"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121860" name="Rectangle 3"/>
          <p:cNvSpPr>
            <a:spLocks noGrp="1" noChangeArrowheads="1"/>
          </p:cNvSpPr>
          <p:nvPr>
            <p:ph type="body" idx="4294967295"/>
          </p:nvPr>
        </p:nvSpPr>
        <p:spPr>
          <a:xfrm>
            <a:off x="762000" y="1219200"/>
            <a:ext cx="7696200" cy="4521200"/>
          </a:xfrm>
        </p:spPr>
        <p:txBody>
          <a:bodyPr/>
          <a:lstStyle/>
          <a:p>
            <a:pPr>
              <a:lnSpc>
                <a:spcPct val="150000"/>
              </a:lnSpc>
            </a:pPr>
            <a:r>
              <a:rPr lang="zh-CN" altLang="en-US" smtClean="0"/>
              <a:t>基于</a:t>
            </a:r>
            <a:r>
              <a:rPr lang="en-US" altLang="zh-CN" smtClean="0"/>
              <a:t>DCT</a:t>
            </a:r>
            <a:r>
              <a:rPr lang="zh-CN" altLang="en-US" smtClean="0"/>
              <a:t>变换的图像编码结果</a:t>
            </a:r>
            <a:endParaRPr lang="en-US" altLang="zh-CN" smtClean="0"/>
          </a:p>
        </p:txBody>
      </p:sp>
      <p:sp>
        <p:nvSpPr>
          <p:cNvPr id="6" name="Rectangle 30"/>
          <p:cNvSpPr>
            <a:spLocks noChangeArrowheads="1"/>
          </p:cNvSpPr>
          <p:nvPr/>
        </p:nvSpPr>
        <p:spPr bwMode="auto">
          <a:xfrm>
            <a:off x="944563" y="5214938"/>
            <a:ext cx="1755775" cy="522287"/>
          </a:xfrm>
          <a:prstGeom prst="rect">
            <a:avLst/>
          </a:prstGeom>
          <a:noFill/>
          <a:ln w="9525">
            <a:noFill/>
            <a:miter lim="800000"/>
            <a:headEnd/>
            <a:tailEnd/>
          </a:ln>
          <a:effectLst/>
        </p:spPr>
        <p:txBody>
          <a:bodyPr lIns="0" anchor="ctr">
            <a:spAutoFit/>
          </a:bodyPr>
          <a:lstStyle/>
          <a:p>
            <a:pPr algn="ctr">
              <a:defRPr/>
            </a:pPr>
            <a:r>
              <a:rPr lang="zh-CN" altLang="en-US" sz="2800" dirty="0">
                <a:effectLst>
                  <a:outerShdw blurRad="38100" dist="38100" dir="2700000" algn="tl">
                    <a:srgbClr val="C0C0C0"/>
                  </a:outerShdw>
                </a:effectLst>
                <a:latin typeface="+mn-ea"/>
                <a:ea typeface="+mn-ea"/>
              </a:rPr>
              <a:t>原始图像</a:t>
            </a:r>
            <a:endParaRPr lang="zh-CN" altLang="en-US" sz="2800" dirty="0">
              <a:solidFill>
                <a:schemeClr val="folHlink"/>
              </a:solidFill>
              <a:effectLst>
                <a:outerShdw blurRad="38100" dist="38100" dir="2700000" algn="tl">
                  <a:srgbClr val="C0C0C0"/>
                </a:outerShdw>
              </a:effectLst>
              <a:latin typeface="+mn-ea"/>
              <a:ea typeface="+mn-ea"/>
            </a:endParaRPr>
          </a:p>
        </p:txBody>
      </p:sp>
      <p:sp>
        <p:nvSpPr>
          <p:cNvPr id="7" name="Rectangle 31"/>
          <p:cNvSpPr>
            <a:spLocks noChangeArrowheads="1"/>
          </p:cNvSpPr>
          <p:nvPr/>
        </p:nvSpPr>
        <p:spPr bwMode="auto">
          <a:xfrm>
            <a:off x="3251200" y="4999038"/>
            <a:ext cx="2343150" cy="954087"/>
          </a:xfrm>
          <a:prstGeom prst="rect">
            <a:avLst/>
          </a:prstGeom>
          <a:noFill/>
          <a:ln w="9525">
            <a:noFill/>
            <a:miter lim="800000"/>
            <a:headEnd/>
            <a:tailEnd/>
          </a:ln>
          <a:effectLst/>
        </p:spPr>
        <p:txBody>
          <a:bodyPr lIns="0" anchor="ctr">
            <a:spAutoFit/>
          </a:bodyPr>
          <a:lstStyle/>
          <a:p>
            <a:pPr algn="ctr">
              <a:defRPr/>
            </a:pPr>
            <a:r>
              <a:rPr lang="zh-CN" altLang="en-US" sz="2800" dirty="0">
                <a:effectLst>
                  <a:outerShdw blurRad="38100" dist="38100" dir="2700000" algn="tl">
                    <a:srgbClr val="C0C0C0"/>
                  </a:outerShdw>
                </a:effectLst>
                <a:latin typeface="+mn-ea"/>
                <a:ea typeface="+mn-ea"/>
              </a:rPr>
              <a:t>压缩比为</a:t>
            </a:r>
            <a:r>
              <a:rPr lang="en-US" altLang="zh-CN" sz="2800" dirty="0">
                <a:effectLst>
                  <a:outerShdw blurRad="38100" dist="38100" dir="2700000" algn="tl">
                    <a:srgbClr val="C0C0C0"/>
                  </a:outerShdw>
                </a:effectLst>
                <a:latin typeface="+mn-ea"/>
                <a:ea typeface="+mn-ea"/>
              </a:rPr>
              <a:t>2:1</a:t>
            </a:r>
          </a:p>
          <a:p>
            <a:pPr algn="ctr">
              <a:defRPr/>
            </a:pPr>
            <a:r>
              <a:rPr lang="en-US" altLang="zh-CN" sz="2800" dirty="0" err="1">
                <a:effectLst>
                  <a:outerShdw blurRad="38100" dist="38100" dir="2700000" algn="tl">
                    <a:srgbClr val="C0C0C0"/>
                  </a:outerShdw>
                </a:effectLst>
                <a:latin typeface="+mn-ea"/>
                <a:ea typeface="+mn-ea"/>
              </a:rPr>
              <a:t>e</a:t>
            </a:r>
            <a:r>
              <a:rPr lang="en-US" altLang="zh-CN" sz="2800" baseline="-25000" dirty="0" err="1">
                <a:effectLst>
                  <a:outerShdw blurRad="38100" dist="38100" dir="2700000" algn="tl">
                    <a:srgbClr val="C0C0C0"/>
                  </a:outerShdw>
                </a:effectLst>
                <a:latin typeface="+mn-ea"/>
                <a:ea typeface="+mn-ea"/>
              </a:rPr>
              <a:t>rmse</a:t>
            </a:r>
            <a:r>
              <a:rPr lang="en-US" altLang="zh-CN" sz="2800" dirty="0">
                <a:effectLst>
                  <a:outerShdw blurRad="38100" dist="38100" dir="2700000" algn="tl">
                    <a:srgbClr val="C0C0C0"/>
                  </a:outerShdw>
                </a:effectLst>
                <a:latin typeface="+mn-ea"/>
                <a:ea typeface="+mn-ea"/>
              </a:rPr>
              <a:t>=0.0359</a:t>
            </a:r>
            <a:r>
              <a:rPr lang="en-US" altLang="zh-CN" sz="2800" dirty="0">
                <a:solidFill>
                  <a:schemeClr val="folHlink"/>
                </a:solidFill>
                <a:effectLst>
                  <a:outerShdw blurRad="38100" dist="38100" dir="2700000" algn="tl">
                    <a:srgbClr val="C0C0C0"/>
                  </a:outerShdw>
                </a:effectLst>
                <a:latin typeface="+mn-ea"/>
                <a:ea typeface="+mn-ea"/>
              </a:rPr>
              <a:t>  </a:t>
            </a:r>
          </a:p>
        </p:txBody>
      </p:sp>
      <p:sp>
        <p:nvSpPr>
          <p:cNvPr id="8" name="Rectangle 32"/>
          <p:cNvSpPr>
            <a:spLocks noChangeArrowheads="1"/>
          </p:cNvSpPr>
          <p:nvPr/>
        </p:nvSpPr>
        <p:spPr bwMode="auto">
          <a:xfrm>
            <a:off x="5867400" y="4999038"/>
            <a:ext cx="2886075" cy="954087"/>
          </a:xfrm>
          <a:prstGeom prst="rect">
            <a:avLst/>
          </a:prstGeom>
          <a:noFill/>
          <a:ln w="9525">
            <a:noFill/>
            <a:miter lim="800000"/>
            <a:headEnd/>
            <a:tailEnd/>
          </a:ln>
          <a:effectLst/>
        </p:spPr>
        <p:txBody>
          <a:bodyPr lIns="0" anchor="ctr">
            <a:spAutoFit/>
          </a:bodyPr>
          <a:lstStyle/>
          <a:p>
            <a:pPr algn="ctr">
              <a:defRPr/>
            </a:pPr>
            <a:r>
              <a:rPr lang="zh-CN" altLang="en-US" sz="2800" dirty="0">
                <a:effectLst>
                  <a:outerShdw blurRad="38100" dist="38100" dir="2700000" algn="tl">
                    <a:srgbClr val="C0C0C0"/>
                  </a:outerShdw>
                </a:effectLst>
                <a:latin typeface="+mn-ea"/>
                <a:ea typeface="+mn-ea"/>
              </a:rPr>
              <a:t>压缩比为</a:t>
            </a:r>
            <a:r>
              <a:rPr lang="en-US" altLang="zh-CN" sz="2800" dirty="0">
                <a:effectLst>
                  <a:outerShdw blurRad="38100" dist="38100" dir="2700000" algn="tl">
                    <a:srgbClr val="C0C0C0"/>
                  </a:outerShdw>
                </a:effectLst>
                <a:latin typeface="+mn-ea"/>
                <a:ea typeface="+mn-ea"/>
              </a:rPr>
              <a:t>8:1</a:t>
            </a:r>
          </a:p>
          <a:p>
            <a:pPr algn="ctr">
              <a:defRPr/>
            </a:pPr>
            <a:r>
              <a:rPr lang="en-US" altLang="zh-CN" sz="2800" dirty="0" err="1">
                <a:effectLst>
                  <a:outerShdw blurRad="38100" dist="38100" dir="2700000" algn="tl">
                    <a:srgbClr val="C0C0C0"/>
                  </a:outerShdw>
                </a:effectLst>
                <a:latin typeface="+mn-ea"/>
              </a:rPr>
              <a:t>e</a:t>
            </a:r>
            <a:r>
              <a:rPr lang="en-US" altLang="zh-CN" sz="2800" baseline="-25000" dirty="0" err="1">
                <a:effectLst>
                  <a:outerShdw blurRad="38100" dist="38100" dir="2700000" algn="tl">
                    <a:srgbClr val="C0C0C0"/>
                  </a:outerShdw>
                </a:effectLst>
                <a:latin typeface="+mn-ea"/>
              </a:rPr>
              <a:t>rmse</a:t>
            </a:r>
            <a:r>
              <a:rPr lang="en-US" altLang="zh-CN" sz="2800" dirty="0">
                <a:effectLst>
                  <a:outerShdw blurRad="38100" dist="38100" dir="2700000" algn="tl">
                    <a:srgbClr val="C0C0C0"/>
                  </a:outerShdw>
                </a:effectLst>
                <a:latin typeface="+mn-ea"/>
                <a:ea typeface="+mn-ea"/>
              </a:rPr>
              <a:t>=0.0489  </a:t>
            </a:r>
          </a:p>
        </p:txBody>
      </p:sp>
      <p:pic>
        <p:nvPicPr>
          <p:cNvPr id="121864" name="Picture 33" descr="dct50%压缩效果"/>
          <p:cNvPicPr>
            <a:picLocks noChangeAspect="1" noChangeArrowheads="1"/>
          </p:cNvPicPr>
          <p:nvPr/>
        </p:nvPicPr>
        <p:blipFill>
          <a:blip r:embed="rId2"/>
          <a:srcRect/>
          <a:stretch>
            <a:fillRect/>
          </a:stretch>
        </p:blipFill>
        <p:spPr bwMode="auto">
          <a:xfrm>
            <a:off x="579438" y="2209800"/>
            <a:ext cx="8305800" cy="26527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FED7B8A2-310B-4807-890C-C656F5D3FC92}" type="slidenum">
              <a:rPr lang="zh-CN" altLang="en-US" sz="1300"/>
              <a:pPr algn="r" defTabSz="755650"/>
              <a:t>112</a:t>
            </a:fld>
            <a:endParaRPr lang="en-US" altLang="zh-CN" sz="1300"/>
          </a:p>
        </p:txBody>
      </p:sp>
      <p:sp>
        <p:nvSpPr>
          <p:cNvPr id="122883"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122884" name="Rectangle 3"/>
          <p:cNvSpPr>
            <a:spLocks noGrp="1" noChangeArrowheads="1"/>
          </p:cNvSpPr>
          <p:nvPr>
            <p:ph type="body" idx="4294967295"/>
          </p:nvPr>
        </p:nvSpPr>
        <p:spPr>
          <a:xfrm>
            <a:off x="762000" y="1219200"/>
            <a:ext cx="7696200" cy="4521200"/>
          </a:xfrm>
        </p:spPr>
        <p:txBody>
          <a:bodyPr/>
          <a:lstStyle/>
          <a:p>
            <a:pPr>
              <a:lnSpc>
                <a:spcPct val="150000"/>
              </a:lnSpc>
            </a:pPr>
            <a:r>
              <a:rPr lang="zh-CN" altLang="en-US" dirty="0" smtClean="0"/>
              <a:t>基于</a:t>
            </a:r>
            <a:r>
              <a:rPr lang="en-US" altLang="zh-CN" dirty="0" smtClean="0"/>
              <a:t>WHT</a:t>
            </a:r>
            <a:r>
              <a:rPr lang="zh-CN" altLang="en-US" dirty="0" smtClean="0"/>
              <a:t>变换的图像编码结果</a:t>
            </a:r>
            <a:endParaRPr lang="en-US" altLang="zh-CN" dirty="0" smtClean="0"/>
          </a:p>
        </p:txBody>
      </p:sp>
      <p:sp>
        <p:nvSpPr>
          <p:cNvPr id="6" name="Rectangle 30"/>
          <p:cNvSpPr>
            <a:spLocks noChangeArrowheads="1"/>
          </p:cNvSpPr>
          <p:nvPr/>
        </p:nvSpPr>
        <p:spPr bwMode="auto">
          <a:xfrm>
            <a:off x="1052513" y="5214938"/>
            <a:ext cx="1754187" cy="522287"/>
          </a:xfrm>
          <a:prstGeom prst="rect">
            <a:avLst/>
          </a:prstGeom>
          <a:noFill/>
          <a:ln w="9525">
            <a:noFill/>
            <a:miter lim="800000"/>
            <a:headEnd/>
            <a:tailEnd/>
          </a:ln>
          <a:effectLst/>
        </p:spPr>
        <p:txBody>
          <a:bodyPr lIns="0" anchor="ctr">
            <a:spAutoFit/>
          </a:bodyPr>
          <a:lstStyle/>
          <a:p>
            <a:pPr algn="ctr">
              <a:defRPr/>
            </a:pPr>
            <a:r>
              <a:rPr lang="zh-CN" altLang="en-US" sz="2800" dirty="0">
                <a:effectLst>
                  <a:outerShdw blurRad="38100" dist="38100" dir="2700000" algn="tl">
                    <a:srgbClr val="C0C0C0"/>
                  </a:outerShdw>
                </a:effectLst>
                <a:latin typeface="+mn-ea"/>
                <a:ea typeface="+mn-ea"/>
              </a:rPr>
              <a:t>原始图像</a:t>
            </a:r>
            <a:endParaRPr lang="zh-CN" altLang="en-US" sz="2800" dirty="0">
              <a:solidFill>
                <a:schemeClr val="folHlink"/>
              </a:solidFill>
              <a:effectLst>
                <a:outerShdw blurRad="38100" dist="38100" dir="2700000" algn="tl">
                  <a:srgbClr val="C0C0C0"/>
                </a:outerShdw>
              </a:effectLst>
              <a:latin typeface="+mn-ea"/>
              <a:ea typeface="+mn-ea"/>
            </a:endParaRPr>
          </a:p>
        </p:txBody>
      </p:sp>
      <p:sp>
        <p:nvSpPr>
          <p:cNvPr id="7" name="Rectangle 31"/>
          <p:cNvSpPr>
            <a:spLocks noChangeArrowheads="1"/>
          </p:cNvSpPr>
          <p:nvPr/>
        </p:nvSpPr>
        <p:spPr bwMode="auto">
          <a:xfrm>
            <a:off x="3357563" y="4999038"/>
            <a:ext cx="2343150" cy="954087"/>
          </a:xfrm>
          <a:prstGeom prst="rect">
            <a:avLst/>
          </a:prstGeom>
          <a:noFill/>
          <a:ln w="9525">
            <a:noFill/>
            <a:miter lim="800000"/>
            <a:headEnd/>
            <a:tailEnd/>
          </a:ln>
          <a:effectLst/>
        </p:spPr>
        <p:txBody>
          <a:bodyPr lIns="0" anchor="ctr">
            <a:spAutoFit/>
          </a:bodyPr>
          <a:lstStyle/>
          <a:p>
            <a:pPr algn="ctr">
              <a:defRPr/>
            </a:pPr>
            <a:r>
              <a:rPr lang="zh-CN" altLang="en-US" sz="2800" dirty="0">
                <a:effectLst>
                  <a:outerShdw blurRad="38100" dist="38100" dir="2700000" algn="tl">
                    <a:srgbClr val="C0C0C0"/>
                  </a:outerShdw>
                </a:effectLst>
                <a:latin typeface="+mn-ea"/>
                <a:ea typeface="+mn-ea"/>
              </a:rPr>
              <a:t>压缩比为</a:t>
            </a:r>
            <a:r>
              <a:rPr lang="en-US" altLang="zh-CN" sz="2800" dirty="0">
                <a:effectLst>
                  <a:outerShdw blurRad="38100" dist="38100" dir="2700000" algn="tl">
                    <a:srgbClr val="C0C0C0"/>
                  </a:outerShdw>
                </a:effectLst>
                <a:latin typeface="+mn-ea"/>
                <a:ea typeface="+mn-ea"/>
              </a:rPr>
              <a:t>2:1</a:t>
            </a:r>
          </a:p>
          <a:p>
            <a:pPr algn="ctr">
              <a:defRPr/>
            </a:pPr>
            <a:r>
              <a:rPr lang="en-US" altLang="zh-CN" sz="2800" dirty="0" err="1">
                <a:effectLst>
                  <a:outerShdw blurRad="38100" dist="38100" dir="2700000" algn="tl">
                    <a:srgbClr val="C0C0C0"/>
                  </a:outerShdw>
                </a:effectLst>
                <a:latin typeface="+mn-ea"/>
                <a:ea typeface="+mn-ea"/>
              </a:rPr>
              <a:t>e</a:t>
            </a:r>
            <a:r>
              <a:rPr lang="en-US" altLang="zh-CN" sz="2800" baseline="-25000" dirty="0" err="1">
                <a:effectLst>
                  <a:outerShdw blurRad="38100" dist="38100" dir="2700000" algn="tl">
                    <a:srgbClr val="C0C0C0"/>
                  </a:outerShdw>
                </a:effectLst>
                <a:latin typeface="+mn-ea"/>
                <a:ea typeface="+mn-ea"/>
              </a:rPr>
              <a:t>rmse</a:t>
            </a:r>
            <a:r>
              <a:rPr lang="en-US" altLang="zh-CN" sz="2800" dirty="0">
                <a:effectLst>
                  <a:outerShdw blurRad="38100" dist="38100" dir="2700000" algn="tl">
                    <a:srgbClr val="C0C0C0"/>
                  </a:outerShdw>
                </a:effectLst>
                <a:latin typeface="+mn-ea"/>
                <a:ea typeface="+mn-ea"/>
              </a:rPr>
              <a:t>=0.0362</a:t>
            </a:r>
            <a:r>
              <a:rPr lang="en-US" altLang="zh-CN" sz="2800" dirty="0">
                <a:solidFill>
                  <a:schemeClr val="folHlink"/>
                </a:solidFill>
                <a:effectLst>
                  <a:outerShdw blurRad="38100" dist="38100" dir="2700000" algn="tl">
                    <a:srgbClr val="C0C0C0"/>
                  </a:outerShdw>
                </a:effectLst>
                <a:latin typeface="+mn-ea"/>
                <a:ea typeface="+mn-ea"/>
              </a:rPr>
              <a:t>  </a:t>
            </a:r>
          </a:p>
        </p:txBody>
      </p:sp>
      <p:sp>
        <p:nvSpPr>
          <p:cNvPr id="8" name="Rectangle 32"/>
          <p:cNvSpPr>
            <a:spLocks noChangeArrowheads="1"/>
          </p:cNvSpPr>
          <p:nvPr/>
        </p:nvSpPr>
        <p:spPr bwMode="auto">
          <a:xfrm>
            <a:off x="5973763" y="4999038"/>
            <a:ext cx="2886075" cy="954087"/>
          </a:xfrm>
          <a:prstGeom prst="rect">
            <a:avLst/>
          </a:prstGeom>
          <a:noFill/>
          <a:ln w="9525">
            <a:noFill/>
            <a:miter lim="800000"/>
            <a:headEnd/>
            <a:tailEnd/>
          </a:ln>
          <a:effectLst/>
        </p:spPr>
        <p:txBody>
          <a:bodyPr lIns="0" anchor="ctr">
            <a:spAutoFit/>
          </a:bodyPr>
          <a:lstStyle/>
          <a:p>
            <a:pPr algn="ctr">
              <a:defRPr/>
            </a:pPr>
            <a:r>
              <a:rPr lang="zh-CN" altLang="en-US" sz="2800" dirty="0">
                <a:effectLst>
                  <a:outerShdw blurRad="38100" dist="38100" dir="2700000" algn="tl">
                    <a:srgbClr val="C0C0C0"/>
                  </a:outerShdw>
                </a:effectLst>
                <a:latin typeface="+mn-ea"/>
                <a:ea typeface="+mn-ea"/>
              </a:rPr>
              <a:t>压缩比为</a:t>
            </a:r>
            <a:r>
              <a:rPr lang="en-US" altLang="zh-CN" sz="2800" dirty="0">
                <a:effectLst>
                  <a:outerShdw blurRad="38100" dist="38100" dir="2700000" algn="tl">
                    <a:srgbClr val="C0C0C0"/>
                  </a:outerShdw>
                </a:effectLst>
                <a:latin typeface="+mn-ea"/>
                <a:ea typeface="+mn-ea"/>
              </a:rPr>
              <a:t>8:1</a:t>
            </a:r>
          </a:p>
          <a:p>
            <a:pPr algn="ctr">
              <a:defRPr/>
            </a:pPr>
            <a:r>
              <a:rPr lang="en-US" altLang="zh-CN" sz="2800" dirty="0" err="1">
                <a:effectLst>
                  <a:outerShdw blurRad="38100" dist="38100" dir="2700000" algn="tl">
                    <a:srgbClr val="C0C0C0"/>
                  </a:outerShdw>
                </a:effectLst>
                <a:latin typeface="+mn-ea"/>
              </a:rPr>
              <a:t>e</a:t>
            </a:r>
            <a:r>
              <a:rPr lang="en-US" altLang="zh-CN" sz="2800" baseline="-25000" dirty="0" err="1">
                <a:effectLst>
                  <a:outerShdw blurRad="38100" dist="38100" dir="2700000" algn="tl">
                    <a:srgbClr val="C0C0C0"/>
                  </a:outerShdw>
                </a:effectLst>
                <a:latin typeface="+mn-ea"/>
              </a:rPr>
              <a:t>rmse</a:t>
            </a:r>
            <a:r>
              <a:rPr lang="en-US" altLang="zh-CN" sz="2800" dirty="0">
                <a:effectLst>
                  <a:outerShdw blurRad="38100" dist="38100" dir="2700000" algn="tl">
                    <a:srgbClr val="C0C0C0"/>
                  </a:outerShdw>
                </a:effectLst>
                <a:latin typeface="+mn-ea"/>
                <a:ea typeface="+mn-ea"/>
              </a:rPr>
              <a:t>=0.0515  </a:t>
            </a:r>
          </a:p>
        </p:txBody>
      </p:sp>
      <p:pic>
        <p:nvPicPr>
          <p:cNvPr id="122888" name="Picture 34" descr="ht50%压缩效果"/>
          <p:cNvPicPr>
            <a:picLocks noChangeAspect="1" noChangeArrowheads="1"/>
          </p:cNvPicPr>
          <p:nvPr/>
        </p:nvPicPr>
        <p:blipFill>
          <a:blip r:embed="rId2"/>
          <a:srcRect/>
          <a:stretch>
            <a:fillRect/>
          </a:stretch>
        </p:blipFill>
        <p:spPr bwMode="auto">
          <a:xfrm>
            <a:off x="593725" y="2179638"/>
            <a:ext cx="8221663" cy="2692400"/>
          </a:xfrm>
          <a:prstGeom prst="rect">
            <a:avLst/>
          </a:prstGeom>
          <a:noFill/>
          <a:ln w="9525">
            <a:noFill/>
            <a:miter lim="800000"/>
            <a:headEnd/>
            <a:tailEnd/>
          </a:ln>
        </p:spPr>
      </p:pic>
      <p:sp>
        <p:nvSpPr>
          <p:cNvPr id="11" name="Text Box 36"/>
          <p:cNvSpPr txBox="1">
            <a:spLocks noChangeArrowheads="1"/>
          </p:cNvSpPr>
          <p:nvPr/>
        </p:nvSpPr>
        <p:spPr bwMode="auto">
          <a:xfrm>
            <a:off x="134938" y="5956300"/>
            <a:ext cx="8786678" cy="525401"/>
          </a:xfrm>
          <a:prstGeom prst="rect">
            <a:avLst/>
          </a:prstGeom>
          <a:noFill/>
          <a:ln w="9525">
            <a:noFill/>
            <a:miter lim="800000"/>
            <a:headEnd/>
            <a:tailEnd/>
          </a:ln>
        </p:spPr>
        <p:txBody>
          <a:bodyPr wrap="none" lIns="90000" tIns="46800" rIns="90000" bIns="46800">
            <a:spAutoFit/>
          </a:bodyPr>
          <a:lstStyle/>
          <a:p>
            <a:pPr>
              <a:defRPr/>
            </a:pPr>
            <a:r>
              <a:rPr lang="zh-CN" altLang="en-US" sz="2800" b="1" dirty="0">
                <a:solidFill>
                  <a:srgbClr val="FF0000"/>
                </a:solidFill>
                <a:latin typeface="+mn-ea"/>
                <a:ea typeface="+mn-ea"/>
              </a:rPr>
              <a:t>从</a:t>
            </a:r>
            <a:r>
              <a:rPr lang="en-US" altLang="zh-CN" sz="2800" b="1" dirty="0" err="1">
                <a:solidFill>
                  <a:srgbClr val="FF0000"/>
                </a:solidFill>
                <a:latin typeface="+mn-ea"/>
                <a:ea typeface="+mn-ea"/>
              </a:rPr>
              <a:t>e</a:t>
            </a:r>
            <a:r>
              <a:rPr lang="en-US" altLang="zh-CN" sz="2800" b="1" baseline="-25000" dirty="0" err="1">
                <a:solidFill>
                  <a:srgbClr val="FF0000"/>
                </a:solidFill>
                <a:latin typeface="+mn-ea"/>
                <a:ea typeface="+mn-ea"/>
              </a:rPr>
              <a:t>rmse</a:t>
            </a:r>
            <a:r>
              <a:rPr lang="zh-CN" altLang="en-US" sz="2800" b="1" dirty="0">
                <a:solidFill>
                  <a:srgbClr val="FF0000"/>
                </a:solidFill>
                <a:latin typeface="+mn-ea"/>
                <a:ea typeface="+mn-ea"/>
              </a:rPr>
              <a:t>值比较可知</a:t>
            </a:r>
            <a:r>
              <a:rPr lang="en-US" altLang="zh-CN" sz="2800" b="1" dirty="0">
                <a:solidFill>
                  <a:srgbClr val="FF0000"/>
                </a:solidFill>
                <a:latin typeface="+mn-ea"/>
                <a:ea typeface="+mn-ea"/>
              </a:rPr>
              <a:t>,DCT</a:t>
            </a:r>
            <a:r>
              <a:rPr lang="zh-CN" altLang="en-US" sz="2800" b="1" dirty="0">
                <a:solidFill>
                  <a:srgbClr val="FF0000"/>
                </a:solidFill>
                <a:latin typeface="+mn-ea"/>
                <a:ea typeface="+mn-ea"/>
              </a:rPr>
              <a:t>比</a:t>
            </a:r>
            <a:r>
              <a:rPr lang="en-US" altLang="zh-CN" sz="2800" b="1" dirty="0">
                <a:solidFill>
                  <a:srgbClr val="FF0000"/>
                </a:solidFill>
                <a:latin typeface="+mn-ea"/>
                <a:ea typeface="+mn-ea"/>
              </a:rPr>
              <a:t>FFT</a:t>
            </a:r>
            <a:r>
              <a:rPr lang="zh-CN" altLang="en-US" sz="2800" b="1" dirty="0" smtClean="0">
                <a:solidFill>
                  <a:srgbClr val="FF0000"/>
                </a:solidFill>
                <a:latin typeface="+mn-ea"/>
                <a:ea typeface="+mn-ea"/>
              </a:rPr>
              <a:t>和</a:t>
            </a:r>
            <a:r>
              <a:rPr lang="en-US" altLang="zh-CN" sz="2800" b="1" dirty="0" smtClean="0">
                <a:solidFill>
                  <a:srgbClr val="FF0000"/>
                </a:solidFill>
                <a:latin typeface="+mn-ea"/>
                <a:ea typeface="+mn-ea"/>
              </a:rPr>
              <a:t>WHT</a:t>
            </a:r>
            <a:r>
              <a:rPr lang="zh-CN" altLang="en-US" sz="2800" b="1" dirty="0">
                <a:solidFill>
                  <a:srgbClr val="FF0000"/>
                </a:solidFill>
                <a:latin typeface="+mn-ea"/>
                <a:ea typeface="+mn-ea"/>
              </a:rPr>
              <a:t>有更强信息集中能力</a:t>
            </a:r>
            <a:endParaRPr lang="en-US" altLang="zh-CN" sz="2800" b="1" dirty="0">
              <a:solidFill>
                <a:srgbClr val="FF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FA675D33-7B67-4413-8727-0721046DD911}" type="slidenum">
              <a:rPr lang="zh-CN" altLang="en-US" sz="1300"/>
              <a:pPr algn="r" defTabSz="755650"/>
              <a:t>113</a:t>
            </a:fld>
            <a:endParaRPr lang="en-US" altLang="zh-CN" sz="1300"/>
          </a:p>
        </p:txBody>
      </p:sp>
      <p:sp>
        <p:nvSpPr>
          <p:cNvPr id="123907"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123908" name="Rectangle 3"/>
          <p:cNvSpPr>
            <a:spLocks noGrp="1" noChangeArrowheads="1"/>
          </p:cNvSpPr>
          <p:nvPr>
            <p:ph type="body" idx="4294967295"/>
          </p:nvPr>
        </p:nvSpPr>
        <p:spPr>
          <a:xfrm>
            <a:off x="762000" y="1219200"/>
            <a:ext cx="8001000" cy="4521200"/>
          </a:xfrm>
        </p:spPr>
        <p:txBody>
          <a:bodyPr/>
          <a:lstStyle/>
          <a:p>
            <a:pPr>
              <a:lnSpc>
                <a:spcPct val="150000"/>
              </a:lnSpc>
              <a:spcBef>
                <a:spcPts val="600"/>
              </a:spcBef>
            </a:pPr>
            <a:r>
              <a:rPr lang="zh-CN" altLang="en-US" sz="3200" smtClean="0"/>
              <a:t>信息集中能力： </a:t>
            </a:r>
            <a:endParaRPr lang="en-US" altLang="zh-CN" sz="3200" smtClean="0"/>
          </a:p>
          <a:p>
            <a:pPr lvl="1">
              <a:lnSpc>
                <a:spcPct val="150000"/>
              </a:lnSpc>
              <a:spcBef>
                <a:spcPts val="600"/>
              </a:spcBef>
            </a:pPr>
            <a:r>
              <a:rPr lang="zh-CN" altLang="en-US" sz="2400" smtClean="0"/>
              <a:t>（</a:t>
            </a:r>
            <a:r>
              <a:rPr lang="en-US" altLang="zh-CN" sz="2400" smtClean="0"/>
              <a:t>KLT &gt; </a:t>
            </a:r>
            <a:r>
              <a:rPr lang="zh-CN" altLang="en-US" sz="2400" smtClean="0"/>
              <a:t>）</a:t>
            </a:r>
            <a:r>
              <a:rPr lang="en-US" altLang="zh-CN" sz="2400" smtClean="0">
                <a:solidFill>
                  <a:schemeClr val="accent2"/>
                </a:solidFill>
              </a:rPr>
              <a:t>DCT &gt; DFT &gt; WHT </a:t>
            </a:r>
            <a:r>
              <a:rPr lang="zh-CN" altLang="en-US" sz="2400" smtClean="0"/>
              <a:t>（</a:t>
            </a:r>
            <a:r>
              <a:rPr lang="en-US" altLang="zh-CN" sz="2400" smtClean="0"/>
              <a:t> &gt; HaarT</a:t>
            </a:r>
            <a:r>
              <a:rPr lang="zh-CN" altLang="en-US" sz="2400" smtClean="0"/>
              <a:t>）</a:t>
            </a:r>
            <a:endParaRPr lang="en-US" altLang="zh-CN" sz="2400" smtClean="0"/>
          </a:p>
          <a:p>
            <a:pPr>
              <a:lnSpc>
                <a:spcPct val="150000"/>
              </a:lnSpc>
              <a:spcBef>
                <a:spcPts val="600"/>
              </a:spcBef>
            </a:pPr>
            <a:r>
              <a:rPr lang="zh-CN" altLang="en-US" sz="3200" smtClean="0"/>
              <a:t>所需计算量：</a:t>
            </a:r>
            <a:endParaRPr lang="en-US" altLang="zh-CN" sz="3200" smtClean="0"/>
          </a:p>
          <a:p>
            <a:pPr lvl="1">
              <a:lnSpc>
                <a:spcPct val="150000"/>
              </a:lnSpc>
              <a:spcBef>
                <a:spcPts val="600"/>
              </a:spcBef>
            </a:pPr>
            <a:r>
              <a:rPr lang="en-US" altLang="zh-CN" sz="2400" smtClean="0"/>
              <a:t>KLT &gt;&gt; </a:t>
            </a:r>
            <a:r>
              <a:rPr lang="en-US" altLang="zh-CN" sz="2400" smtClean="0">
                <a:solidFill>
                  <a:schemeClr val="accent2"/>
                </a:solidFill>
              </a:rPr>
              <a:t>DCT &gt; DFT(</a:t>
            </a:r>
            <a:r>
              <a:rPr lang="zh-CN" altLang="en-US" sz="2400" smtClean="0">
                <a:solidFill>
                  <a:schemeClr val="accent2"/>
                </a:solidFill>
              </a:rPr>
              <a:t>块效应严重</a:t>
            </a:r>
            <a:r>
              <a:rPr lang="en-US" altLang="zh-CN" sz="2400" smtClean="0">
                <a:solidFill>
                  <a:schemeClr val="accent2"/>
                </a:solidFill>
              </a:rPr>
              <a:t>) &gt; WHT </a:t>
            </a:r>
          </a:p>
          <a:p>
            <a:pPr>
              <a:lnSpc>
                <a:spcPct val="150000"/>
              </a:lnSpc>
              <a:spcBef>
                <a:spcPts val="600"/>
              </a:spcBef>
            </a:pPr>
            <a:r>
              <a:rPr lang="en-US" altLang="zh-CN" sz="2800" smtClean="0"/>
              <a:t>DCT</a:t>
            </a:r>
            <a:r>
              <a:rPr lang="zh-CN" altLang="en-US" sz="2800" smtClean="0"/>
              <a:t>是（综合）较好的选择：已被国际标准采纳</a:t>
            </a:r>
            <a:endParaRPr lang="en-US" altLang="zh-CN" sz="2800" smtClean="0"/>
          </a:p>
          <a:p>
            <a:pPr lvl="1">
              <a:lnSpc>
                <a:spcPct val="150000"/>
              </a:lnSpc>
              <a:spcBef>
                <a:spcPts val="600"/>
              </a:spcBef>
              <a:buClr>
                <a:srgbClr val="0000FF"/>
              </a:buClr>
            </a:pPr>
            <a:r>
              <a:rPr lang="zh-CN" altLang="en-US" sz="2400" smtClean="0"/>
              <a:t>基本没有块效应</a:t>
            </a:r>
            <a:endParaRPr lang="en-US" altLang="zh-CN" sz="2400" smtClean="0"/>
          </a:p>
          <a:p>
            <a:pPr lvl="1">
              <a:lnSpc>
                <a:spcPct val="150000"/>
              </a:lnSpc>
              <a:spcBef>
                <a:spcPts val="600"/>
              </a:spcBef>
              <a:buClr>
                <a:srgbClr val="0000FF"/>
              </a:buClr>
            </a:pPr>
            <a:r>
              <a:rPr lang="zh-CN" altLang="en-US" sz="2400" smtClean="0"/>
              <a:t>信息集中能力强，能把最多能量集中在最少系数上</a:t>
            </a:r>
            <a:endParaRPr lang="en-US" altLang="zh-CN" sz="2400" smtClean="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B02D15C2-D1DD-44A8-AB66-DF11E7CF3928}" type="slidenum">
              <a:rPr lang="zh-CN" altLang="en-US" sz="1300"/>
              <a:pPr algn="r" defTabSz="755650"/>
              <a:t>114</a:t>
            </a:fld>
            <a:endParaRPr lang="en-US" altLang="zh-CN" sz="1300"/>
          </a:p>
        </p:txBody>
      </p:sp>
      <p:sp>
        <p:nvSpPr>
          <p:cNvPr id="124931"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比特分配</a:t>
            </a:r>
          </a:p>
        </p:txBody>
      </p:sp>
      <p:sp>
        <p:nvSpPr>
          <p:cNvPr id="124932" name="Rectangle 3"/>
          <p:cNvSpPr>
            <a:spLocks noGrp="1" noChangeArrowheads="1"/>
          </p:cNvSpPr>
          <p:nvPr>
            <p:ph type="body" idx="4294967295"/>
          </p:nvPr>
        </p:nvSpPr>
        <p:spPr>
          <a:xfrm>
            <a:off x="761999" y="1219200"/>
            <a:ext cx="7957127" cy="4521200"/>
          </a:xfrm>
        </p:spPr>
        <p:txBody>
          <a:bodyPr/>
          <a:lstStyle/>
          <a:p>
            <a:pPr>
              <a:lnSpc>
                <a:spcPct val="130000"/>
              </a:lnSpc>
              <a:spcBef>
                <a:spcPts val="600"/>
              </a:spcBef>
            </a:pPr>
            <a:r>
              <a:rPr lang="zh-CN" altLang="en-US" sz="3200" dirty="0" smtClean="0"/>
              <a:t>定义：</a:t>
            </a:r>
            <a:r>
              <a:rPr lang="zh-CN" altLang="en-US" sz="2800" dirty="0" smtClean="0"/>
              <a:t>对变换子图像的系数</a:t>
            </a:r>
            <a:r>
              <a:rPr lang="zh-CN" altLang="en-US" sz="2800" dirty="0" smtClean="0">
                <a:solidFill>
                  <a:srgbClr val="FF0000"/>
                </a:solidFill>
              </a:rPr>
              <a:t>截断、量化和编码</a:t>
            </a:r>
            <a:r>
              <a:rPr lang="zh-CN" altLang="en-US" sz="2800" dirty="0" smtClean="0"/>
              <a:t>的全过程</a:t>
            </a:r>
            <a:endParaRPr lang="zh-CN" altLang="en-US" dirty="0" smtClean="0"/>
          </a:p>
          <a:p>
            <a:pPr>
              <a:lnSpc>
                <a:spcPct val="130000"/>
              </a:lnSpc>
              <a:spcBef>
                <a:spcPts val="600"/>
              </a:spcBef>
            </a:pPr>
            <a:r>
              <a:rPr lang="zh-CN" altLang="en-US" sz="3200" dirty="0" smtClean="0"/>
              <a:t>截断误差与两个因素有关：</a:t>
            </a:r>
          </a:p>
          <a:p>
            <a:pPr lvl="1">
              <a:lnSpc>
                <a:spcPct val="130000"/>
              </a:lnSpc>
              <a:spcBef>
                <a:spcPts val="600"/>
              </a:spcBef>
            </a:pPr>
            <a:r>
              <a:rPr lang="zh-CN" altLang="en-US" dirty="0" smtClean="0"/>
              <a:t>截除的变换系数的数量和相对重要性</a:t>
            </a:r>
            <a:endParaRPr lang="en-US" altLang="zh-CN" dirty="0" smtClean="0"/>
          </a:p>
          <a:p>
            <a:pPr lvl="1">
              <a:lnSpc>
                <a:spcPct val="130000"/>
              </a:lnSpc>
              <a:spcBef>
                <a:spcPts val="600"/>
              </a:spcBef>
            </a:pPr>
            <a:r>
              <a:rPr lang="zh-CN" altLang="en-US" dirty="0" smtClean="0"/>
              <a:t>用来表示所保留系数的精度（量化）</a:t>
            </a:r>
          </a:p>
          <a:p>
            <a:pPr>
              <a:lnSpc>
                <a:spcPct val="130000"/>
              </a:lnSpc>
              <a:spcBef>
                <a:spcPts val="600"/>
              </a:spcBef>
            </a:pPr>
            <a:r>
              <a:rPr lang="zh-CN" altLang="en-US" sz="3200" dirty="0" smtClean="0"/>
              <a:t>保留系数的</a:t>
            </a:r>
            <a:r>
              <a:rPr lang="en-US" altLang="zh-CN" sz="3200" dirty="0" smtClean="0"/>
              <a:t>2</a:t>
            </a:r>
            <a:r>
              <a:rPr lang="zh-CN" altLang="en-US" sz="3200" dirty="0" smtClean="0"/>
              <a:t>个准则</a:t>
            </a:r>
            <a:endParaRPr lang="en-US" altLang="zh-CN" sz="3200" dirty="0" smtClean="0"/>
          </a:p>
          <a:p>
            <a:pPr lvl="1">
              <a:lnSpc>
                <a:spcPct val="130000"/>
              </a:lnSpc>
              <a:spcBef>
                <a:spcPts val="600"/>
              </a:spcBef>
            </a:pPr>
            <a:r>
              <a:rPr lang="zh-CN" altLang="en-US" dirty="0" smtClean="0"/>
              <a:t>最大方差准则 </a:t>
            </a:r>
            <a:r>
              <a:rPr lang="en-US" altLang="zh-CN" dirty="0" smtClean="0">
                <a:sym typeface="Wingdings" pitchFamily="2" charset="2"/>
              </a:rPr>
              <a:t> </a:t>
            </a:r>
            <a:r>
              <a:rPr lang="zh-CN" altLang="en-US" dirty="0" smtClean="0"/>
              <a:t>分区编码</a:t>
            </a:r>
            <a:endParaRPr lang="en-US" altLang="zh-CN" dirty="0" smtClean="0"/>
          </a:p>
          <a:p>
            <a:pPr lvl="1">
              <a:lnSpc>
                <a:spcPct val="130000"/>
              </a:lnSpc>
              <a:spcBef>
                <a:spcPts val="600"/>
              </a:spcBef>
            </a:pPr>
            <a:r>
              <a:rPr lang="zh-CN" altLang="en-US" dirty="0" smtClean="0"/>
              <a:t>最大幅度准则 </a:t>
            </a:r>
            <a:r>
              <a:rPr lang="en-US" altLang="zh-CN" dirty="0" smtClean="0">
                <a:sym typeface="Wingdings" pitchFamily="2" charset="2"/>
              </a:rPr>
              <a:t> </a:t>
            </a:r>
            <a:r>
              <a:rPr lang="zh-CN" altLang="en-US" dirty="0" smtClean="0"/>
              <a:t>阈值编码</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7EC842A5-C364-4F2D-B146-AFD7CEE7FE5D}" type="slidenum">
              <a:rPr lang="zh-CN" altLang="en-US" sz="1300"/>
              <a:pPr algn="r" defTabSz="755650"/>
              <a:t>115</a:t>
            </a:fld>
            <a:endParaRPr lang="en-US" altLang="zh-CN" sz="1300"/>
          </a:p>
        </p:txBody>
      </p:sp>
      <p:sp>
        <p:nvSpPr>
          <p:cNvPr id="32772"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比特分配</a:t>
            </a:r>
          </a:p>
        </p:txBody>
      </p:sp>
      <p:graphicFrame>
        <p:nvGraphicFramePr>
          <p:cNvPr id="32770" name="Object 3"/>
          <p:cNvGraphicFramePr>
            <a:graphicFrameLocks noGrp="1"/>
          </p:cNvGraphicFramePr>
          <p:nvPr/>
        </p:nvGraphicFramePr>
        <p:xfrm>
          <a:off x="1714500" y="3314700"/>
          <a:ext cx="6256338" cy="2797175"/>
        </p:xfrm>
        <a:graphic>
          <a:graphicData uri="http://schemas.openxmlformats.org/presentationml/2006/ole">
            <p:oleObj spid="_x0000_s32770" name="Document" r:id="rId3" imgW="5512360" imgH="1713264" progId="Word.Document.8">
              <p:embed/>
            </p:oleObj>
          </a:graphicData>
        </a:graphic>
      </p:graphicFrame>
      <p:sp>
        <p:nvSpPr>
          <p:cNvPr id="32773" name="矩形 5"/>
          <p:cNvSpPr>
            <a:spLocks noChangeArrowheads="1"/>
          </p:cNvSpPr>
          <p:nvPr/>
        </p:nvSpPr>
        <p:spPr bwMode="auto">
          <a:xfrm>
            <a:off x="2325688" y="6245225"/>
            <a:ext cx="4492625" cy="461963"/>
          </a:xfrm>
          <a:prstGeom prst="rect">
            <a:avLst/>
          </a:prstGeom>
          <a:noFill/>
          <a:ln w="9525">
            <a:noFill/>
            <a:miter lim="800000"/>
            <a:headEnd/>
            <a:tailEnd/>
          </a:ln>
        </p:spPr>
        <p:txBody>
          <a:bodyPr wrap="none">
            <a:spAutoFit/>
          </a:bodyPr>
          <a:lstStyle/>
          <a:p>
            <a:pPr algn="ctr">
              <a:spcBef>
                <a:spcPct val="30000"/>
              </a:spcBef>
              <a:buFontTx/>
              <a:buNone/>
            </a:pPr>
            <a:r>
              <a:rPr kumimoji="1" lang="zh-CN" altLang="en-US"/>
              <a:t>典型的分区模板和分区比特分配</a:t>
            </a:r>
          </a:p>
        </p:txBody>
      </p:sp>
      <p:sp>
        <p:nvSpPr>
          <p:cNvPr id="32774" name="Rectangle 3"/>
          <p:cNvSpPr>
            <a:spLocks noGrp="1" noChangeArrowheads="1"/>
          </p:cNvSpPr>
          <p:nvPr>
            <p:ph type="body" idx="4294967295"/>
          </p:nvPr>
        </p:nvSpPr>
        <p:spPr>
          <a:xfrm>
            <a:off x="762000" y="1219200"/>
            <a:ext cx="7985125" cy="4521200"/>
          </a:xfrm>
        </p:spPr>
        <p:txBody>
          <a:bodyPr/>
          <a:lstStyle/>
          <a:p>
            <a:pPr>
              <a:spcBef>
                <a:spcPct val="0"/>
              </a:spcBef>
              <a:spcAft>
                <a:spcPct val="10000"/>
              </a:spcAft>
            </a:pPr>
            <a:r>
              <a:rPr kumimoji="1" lang="zh-CN" altLang="en-US" sz="3200" smtClean="0">
                <a:latin typeface="Times New Roman" pitchFamily="18" charset="0"/>
              </a:rPr>
              <a:t>分区编码</a:t>
            </a:r>
            <a:endParaRPr kumimoji="1" lang="en-US" altLang="zh-CN" sz="3200" smtClean="0">
              <a:latin typeface="Times New Roman" pitchFamily="18" charset="0"/>
            </a:endParaRPr>
          </a:p>
          <a:p>
            <a:pPr marL="808038" lvl="1" indent="-382588">
              <a:spcBef>
                <a:spcPct val="0"/>
              </a:spcBef>
              <a:spcAft>
                <a:spcPct val="10000"/>
              </a:spcAft>
              <a:buFont typeface="Times New Roman" pitchFamily="18" charset="0"/>
              <a:buChar char="–"/>
            </a:pPr>
            <a:r>
              <a:rPr kumimoji="1" lang="zh-CN" altLang="en-US" smtClean="0">
                <a:latin typeface="Times New Roman" pitchFamily="18" charset="0"/>
              </a:rPr>
              <a:t>依据：具有最大方差变换系数带有最多信息</a:t>
            </a:r>
            <a:endParaRPr kumimoji="1" lang="en-US" altLang="zh-CN" smtClean="0">
              <a:latin typeface="Times New Roman" pitchFamily="18" charset="0"/>
            </a:endParaRPr>
          </a:p>
          <a:p>
            <a:pPr marL="808038" lvl="1" indent="-382588">
              <a:spcBef>
                <a:spcPct val="0"/>
              </a:spcBef>
              <a:spcAft>
                <a:spcPct val="10000"/>
              </a:spcAft>
              <a:buFont typeface="Times New Roman" pitchFamily="18" charset="0"/>
              <a:buChar char="–"/>
            </a:pPr>
            <a:r>
              <a:rPr kumimoji="1" lang="zh-CN" altLang="en-US" smtClean="0">
                <a:latin typeface="Times New Roman" pitchFamily="18" charset="0"/>
              </a:rPr>
              <a:t>结果：所有子图使用相同的事先定义的编码模板，保留一定的系数</a:t>
            </a:r>
            <a:endParaRPr kumimoji="1" lang="en-US" altLang="zh-CN" smtClean="0">
              <a:latin typeface="Times New Roman" pitchFamily="18" charset="0"/>
            </a:endParaRPr>
          </a:p>
          <a:p>
            <a:pPr marL="808038" lvl="1" indent="-382588">
              <a:buClr>
                <a:srgbClr val="0000FF"/>
              </a:buClr>
            </a:pPr>
            <a:endParaRPr lang="zh-CN" altLang="en-US" sz="2600" smtClean="0">
              <a:solidFill>
                <a:srgbClr val="000000"/>
              </a:solidFill>
            </a:endParaRPr>
          </a:p>
          <a:p>
            <a:pPr marL="808038" lvl="1" indent="-382588">
              <a:spcBef>
                <a:spcPct val="0"/>
              </a:spcBef>
              <a:spcAft>
                <a:spcPct val="10000"/>
              </a:spcAft>
              <a:buFont typeface="Times New Roman" pitchFamily="18" charset="0"/>
              <a:buChar char="-"/>
            </a:pPr>
            <a:endParaRPr kumimoji="1" lang="zh-CN" altLang="en-US"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89D6B902-F399-42D8-81E4-2F062650BED2}" type="slidenum">
              <a:rPr lang="zh-CN" altLang="en-US" sz="1300"/>
              <a:pPr algn="r" defTabSz="755650"/>
              <a:t>116</a:t>
            </a:fld>
            <a:endParaRPr lang="en-US" altLang="zh-CN" sz="1300"/>
          </a:p>
        </p:txBody>
      </p:sp>
      <p:sp>
        <p:nvSpPr>
          <p:cNvPr id="125955"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比特分配</a:t>
            </a:r>
          </a:p>
        </p:txBody>
      </p:sp>
      <p:sp>
        <p:nvSpPr>
          <p:cNvPr id="43012" name="Rectangle 3"/>
          <p:cNvSpPr>
            <a:spLocks noGrp="1" noChangeArrowheads="1"/>
          </p:cNvSpPr>
          <p:nvPr>
            <p:ph type="body" idx="4294967295"/>
          </p:nvPr>
        </p:nvSpPr>
        <p:spPr>
          <a:xfrm>
            <a:off x="762000" y="1219200"/>
            <a:ext cx="8189913" cy="4521200"/>
          </a:xfrm>
        </p:spPr>
        <p:txBody>
          <a:bodyPr/>
          <a:lstStyle/>
          <a:p>
            <a:pPr>
              <a:spcBef>
                <a:spcPct val="0"/>
              </a:spcBef>
              <a:spcAft>
                <a:spcPct val="10000"/>
              </a:spcAft>
              <a:buFont typeface="Arial" pitchFamily="34" charset="0"/>
              <a:buChar char="•"/>
              <a:defRPr/>
            </a:pPr>
            <a:r>
              <a:rPr kumimoji="1" lang="zh-CN" altLang="en-US" sz="3200" dirty="0" smtClean="0">
                <a:latin typeface="Times New Roman" pitchFamily="18" charset="0"/>
              </a:rPr>
              <a:t>阈值编码</a:t>
            </a:r>
            <a:endParaRPr lang="en-US" altLang="zh-CN" dirty="0" smtClean="0"/>
          </a:p>
          <a:p>
            <a:pPr marL="715963" lvl="1" indent="-290513">
              <a:spcBef>
                <a:spcPct val="0"/>
              </a:spcBef>
              <a:spcAft>
                <a:spcPct val="10000"/>
              </a:spcAft>
              <a:buFont typeface="Times New Roman" pitchFamily="18" charset="0"/>
              <a:buChar char="–"/>
              <a:defRPr/>
            </a:pPr>
            <a:r>
              <a:rPr kumimoji="1" lang="zh-CN" altLang="en-US" dirty="0" smtClean="0">
                <a:latin typeface="Times New Roman" pitchFamily="18" charset="0"/>
              </a:rPr>
              <a:t>依据：取值大的系数，对重构子图作用更大；最大系数分布随子图不同而不同</a:t>
            </a:r>
            <a:endParaRPr kumimoji="1" lang="en-US" altLang="zh-CN" dirty="0" smtClean="0">
              <a:latin typeface="Times New Roman" pitchFamily="18" charset="0"/>
            </a:endParaRPr>
          </a:p>
          <a:p>
            <a:pPr marL="715963" lvl="1" indent="-290513">
              <a:spcBef>
                <a:spcPct val="0"/>
              </a:spcBef>
              <a:spcAft>
                <a:spcPct val="10000"/>
              </a:spcAft>
              <a:buFont typeface="Times New Roman" pitchFamily="18" charset="0"/>
              <a:buChar char="–"/>
              <a:defRPr/>
            </a:pPr>
            <a:r>
              <a:rPr kumimoji="1" lang="zh-CN" altLang="en-US" dirty="0" smtClean="0">
                <a:latin typeface="Times New Roman" pitchFamily="18" charset="0"/>
              </a:rPr>
              <a:t>结果：根据子图像特性，通过一个阈值自适应选择保留系数（无固定模板）</a:t>
            </a:r>
          </a:p>
          <a:p>
            <a:pPr lvl="1">
              <a:spcBef>
                <a:spcPct val="0"/>
              </a:spcBef>
              <a:spcAft>
                <a:spcPct val="10000"/>
              </a:spcAft>
              <a:buFont typeface="Arial" pitchFamily="34" charset="0"/>
              <a:buChar char="•"/>
              <a:defRPr/>
            </a:pPr>
            <a:endParaRPr kumimoji="1" lang="zh-CN" altLang="en-US" sz="2400" dirty="0" smtClean="0">
              <a:latin typeface="Times New Roman" pitchFamily="18" charset="0"/>
            </a:endParaRPr>
          </a:p>
        </p:txBody>
      </p:sp>
      <p:sp>
        <p:nvSpPr>
          <p:cNvPr id="6" name="矩形 5"/>
          <p:cNvSpPr/>
          <p:nvPr/>
        </p:nvSpPr>
        <p:spPr>
          <a:xfrm>
            <a:off x="3252788" y="6126928"/>
            <a:ext cx="2339102" cy="461665"/>
          </a:xfrm>
          <a:prstGeom prst="rect">
            <a:avLst/>
          </a:prstGeom>
        </p:spPr>
        <p:txBody>
          <a:bodyPr wrap="none">
            <a:spAutoFit/>
          </a:bodyPr>
          <a:lstStyle/>
          <a:p>
            <a:pPr algn="ctr">
              <a:spcBef>
                <a:spcPct val="30000"/>
              </a:spcBef>
              <a:buFontTx/>
              <a:buNone/>
              <a:defRPr/>
            </a:pPr>
            <a:r>
              <a:rPr kumimoji="1" lang="zh-CN" altLang="en-US" dirty="0" smtClean="0">
                <a:latin typeface="+mj-ea"/>
              </a:rPr>
              <a:t>取</a:t>
            </a:r>
            <a:r>
              <a:rPr kumimoji="1" lang="zh-CN" altLang="en-US" dirty="0">
                <a:latin typeface="+mj-ea"/>
              </a:rPr>
              <a:t>阈值系数序列</a:t>
            </a:r>
            <a:endParaRPr kumimoji="1" lang="en-US" altLang="zh-CN" dirty="0">
              <a:latin typeface="+mj-ea"/>
            </a:endParaRPr>
          </a:p>
        </p:txBody>
      </p:sp>
      <p:pic>
        <p:nvPicPr>
          <p:cNvPr id="175105" name="Picture 1"/>
          <p:cNvPicPr>
            <a:picLocks noChangeAspect="1" noChangeArrowheads="1"/>
          </p:cNvPicPr>
          <p:nvPr/>
        </p:nvPicPr>
        <p:blipFill>
          <a:blip r:embed="rId2"/>
          <a:srcRect/>
          <a:stretch>
            <a:fillRect/>
          </a:stretch>
        </p:blipFill>
        <p:spPr bwMode="auto">
          <a:xfrm>
            <a:off x="3252788" y="3764728"/>
            <a:ext cx="2638425" cy="2362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87547B6D-8682-4FDD-A4D5-13C71DA6222E}" type="slidenum">
              <a:rPr lang="zh-CN" altLang="en-US" sz="1300"/>
              <a:pPr algn="r" defTabSz="755650"/>
              <a:t>117</a:t>
            </a:fld>
            <a:endParaRPr lang="en-US" altLang="zh-CN" sz="1300"/>
          </a:p>
        </p:txBody>
      </p:sp>
      <p:sp>
        <p:nvSpPr>
          <p:cNvPr id="126979"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比特分配</a:t>
            </a:r>
          </a:p>
        </p:txBody>
      </p:sp>
      <p:sp>
        <p:nvSpPr>
          <p:cNvPr id="126980" name="Rectangle 3"/>
          <p:cNvSpPr>
            <a:spLocks noGrp="1" noChangeArrowheads="1"/>
          </p:cNvSpPr>
          <p:nvPr>
            <p:ph type="body" idx="4294967295"/>
          </p:nvPr>
        </p:nvSpPr>
        <p:spPr>
          <a:xfrm>
            <a:off x="731838" y="1158875"/>
            <a:ext cx="8189912" cy="4521200"/>
          </a:xfrm>
        </p:spPr>
        <p:txBody>
          <a:bodyPr/>
          <a:lstStyle/>
          <a:p>
            <a:pPr>
              <a:lnSpc>
                <a:spcPct val="150000"/>
              </a:lnSpc>
              <a:spcBef>
                <a:spcPct val="0"/>
              </a:spcBef>
            </a:pPr>
            <a:r>
              <a:rPr kumimoji="1" lang="zh-CN" altLang="en-US" sz="3200" smtClean="0">
                <a:latin typeface="Times New Roman" pitchFamily="18" charset="0"/>
              </a:rPr>
              <a:t>阈值编码</a:t>
            </a:r>
            <a:endParaRPr lang="en-US" altLang="zh-CN" smtClean="0"/>
          </a:p>
          <a:p>
            <a:pPr marL="715963" lvl="1" indent="-290513">
              <a:lnSpc>
                <a:spcPct val="150000"/>
              </a:lnSpc>
              <a:spcBef>
                <a:spcPct val="0"/>
              </a:spcBef>
              <a:buFont typeface="Times New Roman" pitchFamily="18" charset="0"/>
              <a:buChar char="–"/>
            </a:pPr>
            <a:r>
              <a:rPr kumimoji="1" lang="zh-CN" altLang="en-US" smtClean="0">
                <a:latin typeface="Times New Roman" pitchFamily="18" charset="0"/>
              </a:rPr>
              <a:t>随子图像不同而保留不同位置的变换系数</a:t>
            </a:r>
          </a:p>
          <a:p>
            <a:pPr marL="715963" lvl="1" indent="-290513">
              <a:lnSpc>
                <a:spcPct val="150000"/>
              </a:lnSpc>
              <a:spcBef>
                <a:spcPct val="0"/>
              </a:spcBef>
              <a:buFont typeface="Times New Roman" pitchFamily="18" charset="0"/>
              <a:buChar char="–"/>
            </a:pPr>
            <a:r>
              <a:rPr kumimoji="1" lang="zh-CN" altLang="en-US" smtClean="0">
                <a:latin typeface="Times New Roman" pitchFamily="18" charset="0"/>
              </a:rPr>
              <a:t>三种常用阈值选取方法</a:t>
            </a:r>
          </a:p>
          <a:p>
            <a:pPr marL="1082675" lvl="2" indent="-366713">
              <a:lnSpc>
                <a:spcPct val="150000"/>
              </a:lnSpc>
              <a:spcBef>
                <a:spcPct val="0"/>
              </a:spcBef>
            </a:pPr>
            <a:r>
              <a:rPr kumimoji="1" lang="zh-CN" altLang="en-US" smtClean="0">
                <a:latin typeface="Times New Roman" pitchFamily="18" charset="0"/>
              </a:rPr>
              <a:t>对所有子图像使用一个全局阈值</a:t>
            </a:r>
            <a:endParaRPr kumimoji="1" lang="en-US" altLang="zh-CN" smtClean="0">
              <a:latin typeface="Times New Roman" pitchFamily="18" charset="0"/>
            </a:endParaRPr>
          </a:p>
          <a:p>
            <a:pPr marL="1082675" lvl="2" indent="-366713">
              <a:lnSpc>
                <a:spcPct val="150000"/>
              </a:lnSpc>
              <a:spcBef>
                <a:spcPct val="0"/>
              </a:spcBef>
              <a:buFontTx/>
              <a:buNone/>
            </a:pPr>
            <a:r>
              <a:rPr kumimoji="1" lang="en-US" altLang="zh-CN" smtClean="0">
                <a:latin typeface="Times New Roman" pitchFamily="18" charset="0"/>
              </a:rPr>
              <a:t>	</a:t>
            </a:r>
            <a:r>
              <a:rPr kumimoji="1" lang="zh-CN" altLang="en-US" smtClean="0">
                <a:latin typeface="Times New Roman" pitchFamily="18" charset="0"/>
              </a:rPr>
              <a:t>压缩程度因图像而异，由大于阈值的系数个数决定</a:t>
            </a:r>
          </a:p>
          <a:p>
            <a:pPr marL="1082675" lvl="2" indent="-366713">
              <a:lnSpc>
                <a:spcPct val="150000"/>
              </a:lnSpc>
              <a:spcBef>
                <a:spcPct val="0"/>
              </a:spcBef>
            </a:pPr>
            <a:r>
              <a:rPr kumimoji="1" lang="zh-CN" altLang="en-US" smtClean="0">
                <a:latin typeface="Times New Roman" pitchFamily="18" charset="0"/>
              </a:rPr>
              <a:t>对各个子图像分别用不同的阈值</a:t>
            </a:r>
            <a:endParaRPr kumimoji="1" lang="en-US" altLang="zh-CN" smtClean="0">
              <a:latin typeface="Times New Roman" pitchFamily="18" charset="0"/>
            </a:endParaRPr>
          </a:p>
          <a:p>
            <a:pPr marL="1082675" lvl="2" indent="-366713">
              <a:lnSpc>
                <a:spcPct val="150000"/>
              </a:lnSpc>
              <a:spcBef>
                <a:spcPct val="0"/>
              </a:spcBef>
              <a:buFontTx/>
              <a:buNone/>
            </a:pPr>
            <a:r>
              <a:rPr kumimoji="1" lang="en-US" altLang="zh-CN" smtClean="0">
                <a:latin typeface="Times New Roman" pitchFamily="18" charset="0"/>
              </a:rPr>
              <a:t>	</a:t>
            </a:r>
            <a:r>
              <a:rPr kumimoji="1" lang="zh-CN" altLang="en-US" smtClean="0">
                <a:latin typeface="Times New Roman" pitchFamily="18" charset="0"/>
              </a:rPr>
              <a:t>总保留</a:t>
            </a:r>
            <a:r>
              <a:rPr kumimoji="1" lang="en-US" altLang="zh-CN" smtClean="0">
                <a:latin typeface="Times New Roman" pitchFamily="18" charset="0"/>
              </a:rPr>
              <a:t>N</a:t>
            </a:r>
            <a:r>
              <a:rPr kumimoji="1" lang="zh-CN" altLang="en-US" smtClean="0">
                <a:latin typeface="Times New Roman" pitchFamily="18" charset="0"/>
              </a:rPr>
              <a:t>个最大系数，压缩率是常数（预先可知）</a:t>
            </a:r>
            <a:endParaRPr kumimoji="1" lang="en-US" altLang="zh-CN" smtClean="0">
              <a:latin typeface="Times New Roman" pitchFamily="18" charset="0"/>
            </a:endParaRPr>
          </a:p>
          <a:p>
            <a:pPr marL="1082675" lvl="2" indent="-366713">
              <a:lnSpc>
                <a:spcPct val="150000"/>
              </a:lnSpc>
              <a:spcBef>
                <a:spcPct val="0"/>
              </a:spcBef>
              <a:buClr>
                <a:srgbClr val="0000FF"/>
              </a:buClr>
            </a:pPr>
            <a:r>
              <a:rPr kumimoji="1" lang="zh-CN" altLang="en-US" smtClean="0">
                <a:solidFill>
                  <a:srgbClr val="000000"/>
                </a:solidFill>
                <a:latin typeface="Times New Roman" pitchFamily="18" charset="0"/>
              </a:rPr>
              <a:t>阈值为子图像系数位置的函数</a:t>
            </a:r>
            <a:endParaRPr kumimoji="1" lang="en-US" altLang="zh-CN" smtClean="0">
              <a:solidFill>
                <a:srgbClr val="000000"/>
              </a:solidFill>
              <a:latin typeface="Times New Roman" pitchFamily="18" charset="0"/>
            </a:endParaRPr>
          </a:p>
          <a:p>
            <a:pPr marL="1082675" lvl="2" indent="-366713">
              <a:lnSpc>
                <a:spcPct val="150000"/>
              </a:lnSpc>
              <a:spcBef>
                <a:spcPct val="0"/>
              </a:spcBef>
              <a:buClr>
                <a:srgbClr val="0000FF"/>
              </a:buClr>
              <a:buFontTx/>
              <a:buNone/>
            </a:pPr>
            <a:r>
              <a:rPr kumimoji="1" lang="en-US" altLang="zh-CN" smtClean="0">
                <a:solidFill>
                  <a:srgbClr val="000000"/>
                </a:solidFill>
                <a:latin typeface="Times New Roman" pitchFamily="18" charset="0"/>
              </a:rPr>
              <a:t>	</a:t>
            </a:r>
            <a:r>
              <a:rPr kumimoji="1" lang="zh-CN" altLang="en-US" smtClean="0">
                <a:solidFill>
                  <a:srgbClr val="000000"/>
                </a:solidFill>
                <a:latin typeface="Times New Roman" pitchFamily="18" charset="0"/>
              </a:rPr>
              <a:t>全局阈值模板，但阈值取决于系数位置</a:t>
            </a:r>
            <a:endParaRPr kumimoji="1" lang="zh-CN" altLang="en-US"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1"/>
          </p:nvPr>
        </p:nvSpPr>
        <p:spPr>
          <a:xfrm>
            <a:off x="1355725" y="2087563"/>
            <a:ext cx="6400800" cy="2286000"/>
          </a:xfrm>
        </p:spPr>
        <p:txBody>
          <a:bodyPr/>
          <a:lstStyle/>
          <a:p>
            <a:pPr eaLnBrk="1" hangingPunct="1">
              <a:lnSpc>
                <a:spcPct val="150000"/>
              </a:lnSpc>
              <a:spcBef>
                <a:spcPts val="600"/>
              </a:spcBef>
            </a:pPr>
            <a:r>
              <a:rPr lang="zh-CN" altLang="en-US" smtClean="0"/>
              <a:t>量化器基本思想</a:t>
            </a:r>
            <a:endParaRPr lang="en-US" altLang="zh-CN" smtClean="0">
              <a:solidFill>
                <a:srgbClr val="FF0000"/>
              </a:solidFill>
            </a:endParaRPr>
          </a:p>
          <a:p>
            <a:pPr eaLnBrk="1" hangingPunct="1">
              <a:lnSpc>
                <a:spcPct val="150000"/>
              </a:lnSpc>
              <a:spcBef>
                <a:spcPts val="600"/>
              </a:spcBef>
            </a:pPr>
            <a:r>
              <a:rPr lang="zh-CN" altLang="en-US" smtClean="0"/>
              <a:t>最优量化器</a:t>
            </a:r>
            <a:endParaRPr lang="en-US" altLang="zh-CN" smtClean="0"/>
          </a:p>
          <a:p>
            <a:pPr lvl="1" eaLnBrk="1" hangingPunct="1">
              <a:lnSpc>
                <a:spcPct val="150000"/>
              </a:lnSpc>
              <a:spcBef>
                <a:spcPts val="600"/>
              </a:spcBef>
            </a:pPr>
            <a:r>
              <a:rPr lang="zh-CN" altLang="en-US" sz="3200" smtClean="0"/>
              <a:t>预测器误差模型</a:t>
            </a:r>
          </a:p>
          <a:p>
            <a:pPr lvl="1" eaLnBrk="1" hangingPunct="1">
              <a:lnSpc>
                <a:spcPct val="150000"/>
              </a:lnSpc>
              <a:spcBef>
                <a:spcPts val="600"/>
              </a:spcBef>
            </a:pPr>
            <a:r>
              <a:rPr lang="zh-CN" altLang="en-US" sz="3200" smtClean="0"/>
              <a:t>最优</a:t>
            </a:r>
            <a:r>
              <a:rPr lang="en-US" altLang="zh-CN" sz="3200" smtClean="0"/>
              <a:t>Lloyd_Max</a:t>
            </a:r>
            <a:r>
              <a:rPr lang="zh-CN" altLang="en-US" sz="3200" smtClean="0"/>
              <a:t>量化器</a:t>
            </a:r>
          </a:p>
        </p:txBody>
      </p:sp>
      <p:sp>
        <p:nvSpPr>
          <p:cNvPr id="128003" name="Text Box 4"/>
          <p:cNvSpPr txBox="1">
            <a:spLocks noChangeArrowheads="1"/>
          </p:cNvSpPr>
          <p:nvPr/>
        </p:nvSpPr>
        <p:spPr bwMode="auto">
          <a:xfrm>
            <a:off x="150813" y="558800"/>
            <a:ext cx="611187"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sz="2800" b="1">
              <a:solidFill>
                <a:srgbClr val="000099"/>
              </a:solidFill>
              <a:latin typeface="黑体" pitchFamily="49" charset="-122"/>
            </a:endParaRPr>
          </a:p>
        </p:txBody>
      </p:sp>
      <p:sp>
        <p:nvSpPr>
          <p:cNvPr id="6" name="Rectangle 2"/>
          <p:cNvSpPr txBox="1">
            <a:spLocks noChangeArrowheads="1"/>
          </p:cNvSpPr>
          <p:nvPr/>
        </p:nvSpPr>
        <p:spPr bwMode="auto">
          <a:xfrm>
            <a:off x="3905250" y="212725"/>
            <a:ext cx="5046663"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dirty="0">
                <a:solidFill>
                  <a:srgbClr val="0033CC"/>
                </a:solidFill>
                <a:latin typeface="+mj-lt"/>
                <a:ea typeface="+mj-ea"/>
                <a:cs typeface="+mj-cs"/>
                <a:sym typeface="Arial" pitchFamily="34" charset="0"/>
              </a:rPr>
              <a:t>量化器</a:t>
            </a:r>
          </a:p>
        </p:txBody>
      </p:sp>
      <p:sp>
        <p:nvSpPr>
          <p:cNvPr id="128005"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8E1CC1AF-2247-4F8A-892A-08AF5DCB4846}" type="slidenum">
              <a:rPr lang="zh-CN" altLang="en-US" sz="1300"/>
              <a:pPr algn="r" defTabSz="755650"/>
              <a:t>118</a:t>
            </a:fld>
            <a:endParaRPr lang="en-US" altLang="zh-CN" sz="130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30"/>
          <p:cNvSpPr>
            <a:spLocks noGrp="1"/>
          </p:cNvSpPr>
          <p:nvPr>
            <p:ph type="title"/>
          </p:nvPr>
        </p:nvSpPr>
        <p:spPr/>
        <p:txBody>
          <a:bodyPr/>
          <a:lstStyle/>
          <a:p>
            <a:r>
              <a:rPr lang="zh-CN" altLang="en-US" smtClean="0">
                <a:sym typeface="Arial" pitchFamily="34" charset="0"/>
              </a:rPr>
              <a:t>量化器</a:t>
            </a:r>
            <a:endParaRPr lang="zh-CN" altLang="en-US" smtClean="0"/>
          </a:p>
        </p:txBody>
      </p:sp>
      <p:sp>
        <p:nvSpPr>
          <p:cNvPr id="129027" name="Rectangle 3"/>
          <p:cNvSpPr>
            <a:spLocks noGrp="1" noChangeArrowheads="1"/>
          </p:cNvSpPr>
          <p:nvPr>
            <p:ph idx="1"/>
          </p:nvPr>
        </p:nvSpPr>
        <p:spPr/>
        <p:txBody>
          <a:bodyPr/>
          <a:lstStyle/>
          <a:p>
            <a:pPr eaLnBrk="1" hangingPunct="1">
              <a:lnSpc>
                <a:spcPct val="120000"/>
              </a:lnSpc>
            </a:pPr>
            <a:r>
              <a:rPr lang="zh-CN" altLang="en-US" smtClean="0"/>
              <a:t>量化器基本思想：</a:t>
            </a:r>
          </a:p>
          <a:p>
            <a:pPr lvl="1" indent="-400050" algn="just" eaLnBrk="1" hangingPunct="1">
              <a:lnSpc>
                <a:spcPct val="120000"/>
              </a:lnSpc>
            </a:pPr>
            <a:r>
              <a:rPr lang="zh-CN" altLang="en-US" smtClean="0"/>
              <a:t>减少数据量最简单办法是将图像量化成较少灰度级，通过减少图像灰度级来实现图像的压缩</a:t>
            </a:r>
            <a:endParaRPr lang="en-US" altLang="zh-CN" smtClean="0"/>
          </a:p>
          <a:p>
            <a:pPr lvl="1" indent="-400050" algn="just" eaLnBrk="1" hangingPunct="1">
              <a:lnSpc>
                <a:spcPct val="120000"/>
              </a:lnSpc>
            </a:pPr>
            <a:r>
              <a:rPr lang="zh-CN" altLang="en-US" smtClean="0"/>
              <a:t>这种量化是不可逆的，因而解码时图像有损失</a:t>
            </a:r>
          </a:p>
        </p:txBody>
      </p:sp>
      <p:sp>
        <p:nvSpPr>
          <p:cNvPr id="9237" name="Text Box 21"/>
          <p:cNvSpPr txBox="1">
            <a:spLocks noChangeArrowheads="1"/>
          </p:cNvSpPr>
          <p:nvPr/>
        </p:nvSpPr>
        <p:spPr bwMode="auto">
          <a:xfrm>
            <a:off x="4114800" y="4333875"/>
            <a:ext cx="4740275" cy="1930400"/>
          </a:xfrm>
          <a:prstGeom prst="rect">
            <a:avLst/>
          </a:prstGeom>
          <a:noFill/>
          <a:ln w="9525">
            <a:noFill/>
            <a:miter lim="800000"/>
            <a:headEnd/>
            <a:tailEnd/>
          </a:ln>
        </p:spPr>
        <p:txBody>
          <a:bodyPr anchor="ctr">
            <a:spAutoFit/>
          </a:bodyPr>
          <a:lstStyle/>
          <a:p>
            <a:pPr eaLnBrk="1" hangingPunct="1">
              <a:lnSpc>
                <a:spcPct val="150000"/>
              </a:lnSpc>
              <a:defRPr/>
            </a:pPr>
            <a:r>
              <a:rPr lang="zh-CN" altLang="en-US" sz="2800" b="1" dirty="0">
                <a:latin typeface="+mn-lt"/>
                <a:ea typeface="+mn-ea"/>
              </a:rPr>
              <a:t>如果输入是</a:t>
            </a:r>
            <a:r>
              <a:rPr lang="en-US" altLang="zh-CN" sz="2800" b="1" dirty="0">
                <a:latin typeface="+mn-lt"/>
                <a:ea typeface="+mn-ea"/>
              </a:rPr>
              <a:t>256 </a:t>
            </a:r>
            <a:r>
              <a:rPr lang="zh-CN" altLang="en-US" sz="2800" b="1" dirty="0">
                <a:latin typeface="+mn-lt"/>
                <a:ea typeface="+mn-ea"/>
              </a:rPr>
              <a:t>个灰度级，对灰度级量化后输出，只剩下</a:t>
            </a:r>
            <a:r>
              <a:rPr lang="en-US" altLang="zh-CN" sz="2800" b="1" dirty="0">
                <a:latin typeface="+mn-lt"/>
                <a:ea typeface="+mn-ea"/>
              </a:rPr>
              <a:t>4</a:t>
            </a:r>
            <a:r>
              <a:rPr lang="zh-CN" altLang="en-US" sz="2800" b="1" dirty="0">
                <a:latin typeface="+mn-lt"/>
                <a:ea typeface="+mn-ea"/>
              </a:rPr>
              <a:t>个层次，数据量大大减少</a:t>
            </a:r>
          </a:p>
        </p:txBody>
      </p:sp>
      <p:sp>
        <p:nvSpPr>
          <p:cNvPr id="129029" name="Text Box 22"/>
          <p:cNvSpPr txBox="1">
            <a:spLocks noChangeArrowheads="1"/>
          </p:cNvSpPr>
          <p:nvPr/>
        </p:nvSpPr>
        <p:spPr bwMode="auto">
          <a:xfrm>
            <a:off x="150813" y="558800"/>
            <a:ext cx="611187"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sz="2800" b="1">
              <a:solidFill>
                <a:srgbClr val="000099"/>
              </a:solidFill>
              <a:latin typeface="黑体" pitchFamily="49" charset="-122"/>
            </a:endParaRPr>
          </a:p>
        </p:txBody>
      </p:sp>
      <p:grpSp>
        <p:nvGrpSpPr>
          <p:cNvPr id="2" name="组合 29"/>
          <p:cNvGrpSpPr>
            <a:grpSpLocks/>
          </p:cNvGrpSpPr>
          <p:nvPr/>
        </p:nvGrpSpPr>
        <p:grpSpPr bwMode="auto">
          <a:xfrm>
            <a:off x="800100" y="4038600"/>
            <a:ext cx="3314700" cy="2362200"/>
            <a:chOff x="800100" y="4038600"/>
            <a:chExt cx="3314700" cy="2362200"/>
          </a:xfrm>
        </p:grpSpPr>
        <p:sp>
          <p:nvSpPr>
            <p:cNvPr id="129032" name="Line 4"/>
            <p:cNvSpPr>
              <a:spLocks noChangeShapeType="1"/>
            </p:cNvSpPr>
            <p:nvPr/>
          </p:nvSpPr>
          <p:spPr bwMode="auto">
            <a:xfrm>
              <a:off x="876300" y="6019800"/>
              <a:ext cx="28194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29033" name="Line 5"/>
            <p:cNvSpPr>
              <a:spLocks noChangeShapeType="1"/>
            </p:cNvSpPr>
            <p:nvPr/>
          </p:nvSpPr>
          <p:spPr bwMode="auto">
            <a:xfrm flipV="1">
              <a:off x="1333500" y="4191000"/>
              <a:ext cx="0" cy="21336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29034" name="Text Box 6"/>
            <p:cNvSpPr txBox="1">
              <a:spLocks noChangeArrowheads="1"/>
            </p:cNvSpPr>
            <p:nvPr/>
          </p:nvSpPr>
          <p:spPr bwMode="auto">
            <a:xfrm>
              <a:off x="3771900" y="5821363"/>
              <a:ext cx="342900" cy="579437"/>
            </a:xfrm>
            <a:prstGeom prst="rect">
              <a:avLst/>
            </a:prstGeom>
            <a:noFill/>
            <a:ln w="9525">
              <a:noFill/>
              <a:miter lim="800000"/>
              <a:headEnd/>
              <a:tailEnd/>
            </a:ln>
          </p:spPr>
          <p:txBody>
            <a:bodyPr wrap="none" anchor="ctr">
              <a:spAutoFit/>
            </a:bodyPr>
            <a:lstStyle/>
            <a:p>
              <a:pPr eaLnBrk="1" hangingPunct="1"/>
              <a:r>
                <a:rPr lang="en-US" altLang="zh-CN" sz="3200" b="1"/>
                <a:t>s</a:t>
              </a:r>
              <a:endParaRPr lang="en-US" altLang="zh-CN"/>
            </a:p>
          </p:txBody>
        </p:sp>
        <p:sp>
          <p:nvSpPr>
            <p:cNvPr id="129035" name="Text Box 7"/>
            <p:cNvSpPr txBox="1">
              <a:spLocks noChangeArrowheads="1"/>
            </p:cNvSpPr>
            <p:nvPr/>
          </p:nvSpPr>
          <p:spPr bwMode="auto">
            <a:xfrm>
              <a:off x="830580" y="4038600"/>
              <a:ext cx="319088" cy="579438"/>
            </a:xfrm>
            <a:prstGeom prst="rect">
              <a:avLst/>
            </a:prstGeom>
            <a:noFill/>
            <a:ln w="9525">
              <a:noFill/>
              <a:miter lim="800000"/>
              <a:headEnd/>
              <a:tailEnd/>
            </a:ln>
          </p:spPr>
          <p:txBody>
            <a:bodyPr wrap="none" anchor="ctr">
              <a:spAutoFit/>
            </a:bodyPr>
            <a:lstStyle/>
            <a:p>
              <a:pPr eaLnBrk="1" hangingPunct="1"/>
              <a:r>
                <a:rPr lang="en-US" altLang="zh-CN" sz="3200" b="1"/>
                <a:t>t</a:t>
              </a:r>
              <a:endParaRPr lang="en-US" altLang="zh-CN"/>
            </a:p>
          </p:txBody>
        </p:sp>
        <p:sp>
          <p:nvSpPr>
            <p:cNvPr id="129036" name="Line 8"/>
            <p:cNvSpPr>
              <a:spLocks noChangeShapeType="1"/>
            </p:cNvSpPr>
            <p:nvPr/>
          </p:nvSpPr>
          <p:spPr bwMode="auto">
            <a:xfrm>
              <a:off x="1333500" y="5791200"/>
              <a:ext cx="381000" cy="0"/>
            </a:xfrm>
            <a:prstGeom prst="line">
              <a:avLst/>
            </a:prstGeom>
            <a:noFill/>
            <a:ln w="9525">
              <a:solidFill>
                <a:schemeClr val="tx1"/>
              </a:solidFill>
              <a:round/>
              <a:headEnd/>
              <a:tailEnd/>
            </a:ln>
          </p:spPr>
          <p:txBody>
            <a:bodyPr wrap="none" anchor="ctr"/>
            <a:lstStyle/>
            <a:p>
              <a:endParaRPr lang="zh-CN" altLang="en-US"/>
            </a:p>
          </p:txBody>
        </p:sp>
        <p:sp>
          <p:nvSpPr>
            <p:cNvPr id="129037" name="Line 9"/>
            <p:cNvSpPr>
              <a:spLocks noChangeShapeType="1"/>
            </p:cNvSpPr>
            <p:nvPr/>
          </p:nvSpPr>
          <p:spPr bwMode="auto">
            <a:xfrm flipV="1">
              <a:off x="1714500" y="5334000"/>
              <a:ext cx="0" cy="457200"/>
            </a:xfrm>
            <a:prstGeom prst="line">
              <a:avLst/>
            </a:prstGeom>
            <a:noFill/>
            <a:ln w="9525">
              <a:solidFill>
                <a:schemeClr val="tx1"/>
              </a:solidFill>
              <a:round/>
              <a:headEnd/>
              <a:tailEnd/>
            </a:ln>
          </p:spPr>
          <p:txBody>
            <a:bodyPr wrap="none" anchor="ctr"/>
            <a:lstStyle/>
            <a:p>
              <a:endParaRPr lang="zh-CN" altLang="en-US"/>
            </a:p>
          </p:txBody>
        </p:sp>
        <p:sp>
          <p:nvSpPr>
            <p:cNvPr id="129038" name="Line 10"/>
            <p:cNvSpPr>
              <a:spLocks noChangeShapeType="1"/>
            </p:cNvSpPr>
            <p:nvPr/>
          </p:nvSpPr>
          <p:spPr bwMode="auto">
            <a:xfrm>
              <a:off x="1714500" y="5334000"/>
              <a:ext cx="571500" cy="0"/>
            </a:xfrm>
            <a:prstGeom prst="line">
              <a:avLst/>
            </a:prstGeom>
            <a:noFill/>
            <a:ln w="9525">
              <a:solidFill>
                <a:schemeClr val="tx1"/>
              </a:solidFill>
              <a:round/>
              <a:headEnd/>
              <a:tailEnd/>
            </a:ln>
          </p:spPr>
          <p:txBody>
            <a:bodyPr wrap="none" anchor="ctr"/>
            <a:lstStyle/>
            <a:p>
              <a:endParaRPr lang="zh-CN" altLang="en-US"/>
            </a:p>
          </p:txBody>
        </p:sp>
        <p:sp>
          <p:nvSpPr>
            <p:cNvPr id="129039" name="Line 11"/>
            <p:cNvSpPr>
              <a:spLocks noChangeShapeType="1"/>
            </p:cNvSpPr>
            <p:nvPr/>
          </p:nvSpPr>
          <p:spPr bwMode="auto">
            <a:xfrm flipV="1">
              <a:off x="2286000" y="4876800"/>
              <a:ext cx="0" cy="457200"/>
            </a:xfrm>
            <a:prstGeom prst="line">
              <a:avLst/>
            </a:prstGeom>
            <a:noFill/>
            <a:ln w="9525">
              <a:solidFill>
                <a:schemeClr val="tx1"/>
              </a:solidFill>
              <a:round/>
              <a:headEnd/>
              <a:tailEnd/>
            </a:ln>
          </p:spPr>
          <p:txBody>
            <a:bodyPr wrap="none" anchor="ctr"/>
            <a:lstStyle/>
            <a:p>
              <a:endParaRPr lang="zh-CN" altLang="en-US"/>
            </a:p>
          </p:txBody>
        </p:sp>
        <p:sp>
          <p:nvSpPr>
            <p:cNvPr id="129040" name="Line 12"/>
            <p:cNvSpPr>
              <a:spLocks noChangeShapeType="1"/>
            </p:cNvSpPr>
            <p:nvPr/>
          </p:nvSpPr>
          <p:spPr bwMode="auto">
            <a:xfrm>
              <a:off x="2286000" y="4876800"/>
              <a:ext cx="685800" cy="0"/>
            </a:xfrm>
            <a:prstGeom prst="line">
              <a:avLst/>
            </a:prstGeom>
            <a:noFill/>
            <a:ln w="9525">
              <a:solidFill>
                <a:schemeClr val="tx1"/>
              </a:solidFill>
              <a:round/>
              <a:headEnd/>
              <a:tailEnd/>
            </a:ln>
          </p:spPr>
          <p:txBody>
            <a:bodyPr wrap="none" anchor="ctr"/>
            <a:lstStyle/>
            <a:p>
              <a:endParaRPr lang="zh-CN" altLang="en-US"/>
            </a:p>
          </p:txBody>
        </p:sp>
        <p:sp>
          <p:nvSpPr>
            <p:cNvPr id="129041" name="Line 13"/>
            <p:cNvSpPr>
              <a:spLocks noChangeShapeType="1"/>
            </p:cNvSpPr>
            <p:nvPr/>
          </p:nvSpPr>
          <p:spPr bwMode="auto">
            <a:xfrm flipV="1">
              <a:off x="2971800" y="4267200"/>
              <a:ext cx="0" cy="609600"/>
            </a:xfrm>
            <a:prstGeom prst="line">
              <a:avLst/>
            </a:prstGeom>
            <a:noFill/>
            <a:ln w="9525">
              <a:solidFill>
                <a:schemeClr val="tx1"/>
              </a:solidFill>
              <a:round/>
              <a:headEnd/>
              <a:tailEnd/>
            </a:ln>
          </p:spPr>
          <p:txBody>
            <a:bodyPr wrap="none" anchor="ctr"/>
            <a:lstStyle/>
            <a:p>
              <a:endParaRPr lang="zh-CN" altLang="en-US"/>
            </a:p>
          </p:txBody>
        </p:sp>
        <p:sp>
          <p:nvSpPr>
            <p:cNvPr id="129042" name="Line 14"/>
            <p:cNvSpPr>
              <a:spLocks noChangeShapeType="1"/>
            </p:cNvSpPr>
            <p:nvPr/>
          </p:nvSpPr>
          <p:spPr bwMode="auto">
            <a:xfrm>
              <a:off x="2971800" y="4267200"/>
              <a:ext cx="533400" cy="0"/>
            </a:xfrm>
            <a:prstGeom prst="line">
              <a:avLst/>
            </a:prstGeom>
            <a:noFill/>
            <a:ln w="9525">
              <a:solidFill>
                <a:schemeClr val="tx1"/>
              </a:solidFill>
              <a:round/>
              <a:headEnd/>
              <a:tailEnd/>
            </a:ln>
          </p:spPr>
          <p:txBody>
            <a:bodyPr wrap="none" anchor="ctr"/>
            <a:lstStyle/>
            <a:p>
              <a:endParaRPr lang="zh-CN" altLang="en-US"/>
            </a:p>
          </p:txBody>
        </p:sp>
        <p:sp>
          <p:nvSpPr>
            <p:cNvPr id="129043" name="Text Box 15"/>
            <p:cNvSpPr txBox="1">
              <a:spLocks noChangeArrowheads="1"/>
            </p:cNvSpPr>
            <p:nvPr/>
          </p:nvSpPr>
          <p:spPr bwMode="auto">
            <a:xfrm>
              <a:off x="1495425" y="5821363"/>
              <a:ext cx="476250" cy="579437"/>
            </a:xfrm>
            <a:prstGeom prst="rect">
              <a:avLst/>
            </a:prstGeom>
            <a:noFill/>
            <a:ln w="9525">
              <a:noFill/>
              <a:miter lim="800000"/>
              <a:headEnd/>
              <a:tailEnd/>
            </a:ln>
          </p:spPr>
          <p:txBody>
            <a:bodyPr wrap="none" anchor="ctr">
              <a:spAutoFit/>
            </a:bodyPr>
            <a:lstStyle/>
            <a:p>
              <a:pPr eaLnBrk="1" hangingPunct="1"/>
              <a:r>
                <a:rPr lang="en-US" altLang="zh-CN" sz="3200" b="1"/>
                <a:t>s</a:t>
              </a:r>
              <a:r>
                <a:rPr lang="en-US" altLang="zh-CN" sz="3200" b="1" baseline="-25000"/>
                <a:t>1</a:t>
              </a:r>
              <a:endParaRPr lang="en-US" altLang="zh-CN"/>
            </a:p>
          </p:txBody>
        </p:sp>
        <p:sp>
          <p:nvSpPr>
            <p:cNvPr id="129044" name="Text Box 16"/>
            <p:cNvSpPr txBox="1">
              <a:spLocks noChangeArrowheads="1"/>
            </p:cNvSpPr>
            <p:nvPr/>
          </p:nvSpPr>
          <p:spPr bwMode="auto">
            <a:xfrm>
              <a:off x="2105025" y="5821363"/>
              <a:ext cx="476250" cy="579437"/>
            </a:xfrm>
            <a:prstGeom prst="rect">
              <a:avLst/>
            </a:prstGeom>
            <a:noFill/>
            <a:ln w="9525">
              <a:noFill/>
              <a:miter lim="800000"/>
              <a:headEnd/>
              <a:tailEnd/>
            </a:ln>
          </p:spPr>
          <p:txBody>
            <a:bodyPr wrap="none" anchor="ctr">
              <a:spAutoFit/>
            </a:bodyPr>
            <a:lstStyle/>
            <a:p>
              <a:pPr eaLnBrk="1" hangingPunct="1"/>
              <a:r>
                <a:rPr lang="en-US" altLang="zh-CN" sz="3200" b="1"/>
                <a:t>s</a:t>
              </a:r>
              <a:r>
                <a:rPr lang="en-US" altLang="zh-CN" sz="3200" b="1" baseline="-25000"/>
                <a:t>2</a:t>
              </a:r>
              <a:endParaRPr lang="en-US" altLang="zh-CN"/>
            </a:p>
          </p:txBody>
        </p:sp>
        <p:sp>
          <p:nvSpPr>
            <p:cNvPr id="129045" name="Text Box 17"/>
            <p:cNvSpPr txBox="1">
              <a:spLocks noChangeArrowheads="1"/>
            </p:cNvSpPr>
            <p:nvPr/>
          </p:nvSpPr>
          <p:spPr bwMode="auto">
            <a:xfrm>
              <a:off x="2857500" y="5821363"/>
              <a:ext cx="476250" cy="579437"/>
            </a:xfrm>
            <a:prstGeom prst="rect">
              <a:avLst/>
            </a:prstGeom>
            <a:noFill/>
            <a:ln w="9525">
              <a:noFill/>
              <a:miter lim="800000"/>
              <a:headEnd/>
              <a:tailEnd/>
            </a:ln>
          </p:spPr>
          <p:txBody>
            <a:bodyPr wrap="none" anchor="ctr">
              <a:spAutoFit/>
            </a:bodyPr>
            <a:lstStyle/>
            <a:p>
              <a:pPr eaLnBrk="1" hangingPunct="1"/>
              <a:r>
                <a:rPr lang="en-US" altLang="zh-CN" sz="3200" b="1"/>
                <a:t>s</a:t>
              </a:r>
              <a:r>
                <a:rPr lang="en-US" altLang="zh-CN" sz="3200" b="1" baseline="-25000"/>
                <a:t>3</a:t>
              </a:r>
              <a:endParaRPr lang="en-US" altLang="zh-CN"/>
            </a:p>
          </p:txBody>
        </p:sp>
        <p:sp>
          <p:nvSpPr>
            <p:cNvPr id="129046" name="Text Box 18"/>
            <p:cNvSpPr txBox="1">
              <a:spLocks noChangeArrowheads="1"/>
            </p:cNvSpPr>
            <p:nvPr/>
          </p:nvSpPr>
          <p:spPr bwMode="auto">
            <a:xfrm>
              <a:off x="804863" y="5426075"/>
              <a:ext cx="452437" cy="579438"/>
            </a:xfrm>
            <a:prstGeom prst="rect">
              <a:avLst/>
            </a:prstGeom>
            <a:noFill/>
            <a:ln w="9525">
              <a:noFill/>
              <a:miter lim="800000"/>
              <a:headEnd/>
              <a:tailEnd/>
            </a:ln>
          </p:spPr>
          <p:txBody>
            <a:bodyPr wrap="none" anchor="ctr">
              <a:spAutoFit/>
            </a:bodyPr>
            <a:lstStyle/>
            <a:p>
              <a:pPr eaLnBrk="1" hangingPunct="1"/>
              <a:r>
                <a:rPr lang="en-US" altLang="zh-CN" sz="3200" b="1"/>
                <a:t>t</a:t>
              </a:r>
              <a:r>
                <a:rPr lang="en-US" altLang="zh-CN" sz="3200" b="1" baseline="-25000"/>
                <a:t>1</a:t>
              </a:r>
              <a:endParaRPr lang="en-US" altLang="zh-CN" baseline="-25000"/>
            </a:p>
          </p:txBody>
        </p:sp>
        <p:sp>
          <p:nvSpPr>
            <p:cNvPr id="129047" name="Text Box 19"/>
            <p:cNvSpPr txBox="1">
              <a:spLocks noChangeArrowheads="1"/>
            </p:cNvSpPr>
            <p:nvPr/>
          </p:nvSpPr>
          <p:spPr bwMode="auto">
            <a:xfrm>
              <a:off x="800100" y="5029200"/>
              <a:ext cx="452438" cy="579438"/>
            </a:xfrm>
            <a:prstGeom prst="rect">
              <a:avLst/>
            </a:prstGeom>
            <a:noFill/>
            <a:ln w="9525">
              <a:noFill/>
              <a:miter lim="800000"/>
              <a:headEnd/>
              <a:tailEnd/>
            </a:ln>
          </p:spPr>
          <p:txBody>
            <a:bodyPr wrap="none" anchor="ctr">
              <a:spAutoFit/>
            </a:bodyPr>
            <a:lstStyle/>
            <a:p>
              <a:pPr eaLnBrk="1" hangingPunct="1"/>
              <a:r>
                <a:rPr lang="en-US" altLang="zh-CN" sz="3200" b="1"/>
                <a:t>t</a:t>
              </a:r>
              <a:r>
                <a:rPr lang="en-US" altLang="zh-CN" sz="3200" b="1" baseline="-25000"/>
                <a:t>2</a:t>
              </a:r>
              <a:endParaRPr lang="en-US" altLang="zh-CN" baseline="-25000"/>
            </a:p>
          </p:txBody>
        </p:sp>
        <p:sp>
          <p:nvSpPr>
            <p:cNvPr id="129048" name="Text Box 20"/>
            <p:cNvSpPr txBox="1">
              <a:spLocks noChangeArrowheads="1"/>
            </p:cNvSpPr>
            <p:nvPr/>
          </p:nvSpPr>
          <p:spPr bwMode="auto">
            <a:xfrm>
              <a:off x="800100" y="4572000"/>
              <a:ext cx="452438" cy="579438"/>
            </a:xfrm>
            <a:prstGeom prst="rect">
              <a:avLst/>
            </a:prstGeom>
            <a:noFill/>
            <a:ln w="9525">
              <a:noFill/>
              <a:miter lim="800000"/>
              <a:headEnd/>
              <a:tailEnd/>
            </a:ln>
          </p:spPr>
          <p:txBody>
            <a:bodyPr wrap="none" anchor="ctr">
              <a:spAutoFit/>
            </a:bodyPr>
            <a:lstStyle/>
            <a:p>
              <a:pPr eaLnBrk="1" hangingPunct="1"/>
              <a:r>
                <a:rPr lang="en-US" altLang="zh-CN" sz="3200" b="1"/>
                <a:t>t</a:t>
              </a:r>
              <a:r>
                <a:rPr lang="en-US" altLang="zh-CN" sz="3200" b="1" baseline="-25000"/>
                <a:t>3</a:t>
              </a:r>
              <a:endParaRPr lang="en-US" altLang="zh-CN" baseline="-25000"/>
            </a:p>
          </p:txBody>
        </p:sp>
        <p:sp>
          <p:nvSpPr>
            <p:cNvPr id="129049" name="Line 23"/>
            <p:cNvSpPr>
              <a:spLocks noChangeShapeType="1"/>
            </p:cNvSpPr>
            <p:nvPr/>
          </p:nvSpPr>
          <p:spPr bwMode="auto">
            <a:xfrm>
              <a:off x="2286000" y="5334000"/>
              <a:ext cx="0" cy="685800"/>
            </a:xfrm>
            <a:prstGeom prst="line">
              <a:avLst/>
            </a:prstGeom>
            <a:noFill/>
            <a:ln w="9525">
              <a:solidFill>
                <a:schemeClr val="tx1"/>
              </a:solidFill>
              <a:prstDash val="dash"/>
              <a:round/>
              <a:headEnd/>
              <a:tailEnd/>
            </a:ln>
          </p:spPr>
          <p:txBody>
            <a:bodyPr wrap="none" anchor="ctr"/>
            <a:lstStyle/>
            <a:p>
              <a:endParaRPr lang="zh-CN" altLang="en-US"/>
            </a:p>
          </p:txBody>
        </p:sp>
        <p:sp>
          <p:nvSpPr>
            <p:cNvPr id="129050" name="Line 24"/>
            <p:cNvSpPr>
              <a:spLocks noChangeShapeType="1"/>
            </p:cNvSpPr>
            <p:nvPr/>
          </p:nvSpPr>
          <p:spPr bwMode="auto">
            <a:xfrm>
              <a:off x="2971800" y="4876800"/>
              <a:ext cx="0" cy="1143000"/>
            </a:xfrm>
            <a:prstGeom prst="line">
              <a:avLst/>
            </a:prstGeom>
            <a:noFill/>
            <a:ln w="9525">
              <a:solidFill>
                <a:schemeClr val="tx1"/>
              </a:solidFill>
              <a:prstDash val="dash"/>
              <a:round/>
              <a:headEnd/>
              <a:tailEnd/>
            </a:ln>
          </p:spPr>
          <p:txBody>
            <a:bodyPr wrap="none" anchor="ctr"/>
            <a:lstStyle/>
            <a:p>
              <a:endParaRPr lang="zh-CN" altLang="en-US"/>
            </a:p>
          </p:txBody>
        </p:sp>
        <p:sp>
          <p:nvSpPr>
            <p:cNvPr id="129051" name="Line 25"/>
            <p:cNvSpPr>
              <a:spLocks noChangeShapeType="1"/>
            </p:cNvSpPr>
            <p:nvPr/>
          </p:nvSpPr>
          <p:spPr bwMode="auto">
            <a:xfrm flipH="1">
              <a:off x="1295400" y="5334000"/>
              <a:ext cx="457200" cy="0"/>
            </a:xfrm>
            <a:prstGeom prst="line">
              <a:avLst/>
            </a:prstGeom>
            <a:noFill/>
            <a:ln w="9525">
              <a:solidFill>
                <a:schemeClr val="tx1"/>
              </a:solidFill>
              <a:prstDash val="dash"/>
              <a:round/>
              <a:headEnd/>
              <a:tailEnd/>
            </a:ln>
          </p:spPr>
          <p:txBody>
            <a:bodyPr wrap="none" anchor="ctr"/>
            <a:lstStyle/>
            <a:p>
              <a:endParaRPr lang="zh-CN" altLang="en-US"/>
            </a:p>
          </p:txBody>
        </p:sp>
        <p:sp>
          <p:nvSpPr>
            <p:cNvPr id="129052" name="Line 26"/>
            <p:cNvSpPr>
              <a:spLocks noChangeShapeType="1"/>
            </p:cNvSpPr>
            <p:nvPr/>
          </p:nvSpPr>
          <p:spPr bwMode="auto">
            <a:xfrm flipH="1">
              <a:off x="1371600" y="4876800"/>
              <a:ext cx="914400" cy="0"/>
            </a:xfrm>
            <a:prstGeom prst="line">
              <a:avLst/>
            </a:prstGeom>
            <a:noFill/>
            <a:ln w="9525">
              <a:solidFill>
                <a:schemeClr val="tx1"/>
              </a:solidFill>
              <a:prstDash val="dash"/>
              <a:round/>
              <a:headEnd/>
              <a:tailEnd/>
            </a:ln>
          </p:spPr>
          <p:txBody>
            <a:bodyPr wrap="none" anchor="ctr"/>
            <a:lstStyle/>
            <a:p>
              <a:endParaRPr lang="zh-CN" altLang="en-US"/>
            </a:p>
          </p:txBody>
        </p:sp>
      </p:grpSp>
      <p:sp>
        <p:nvSpPr>
          <p:cNvPr id="129031"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2F28E296-C760-423F-B202-8FAF2D99C8F8}" type="slidenum">
              <a:rPr lang="zh-CN" altLang="en-US" sz="1300"/>
              <a:pPr algn="r" defTabSz="755650"/>
              <a:t>119</a:t>
            </a:fld>
            <a:endParaRPr lang="en-US" altLang="zh-CN" sz="13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7D8E2958-99D5-458A-A583-4C41576F777C}" type="slidenum">
              <a:rPr lang="zh-CN" altLang="en-US" sz="1300"/>
              <a:pPr algn="r" defTabSz="755650"/>
              <a:t>12</a:t>
            </a:fld>
            <a:endParaRPr lang="en-US" altLang="zh-CN" sz="1300"/>
          </a:p>
        </p:txBody>
      </p:sp>
      <p:sp>
        <p:nvSpPr>
          <p:cNvPr id="36867" name="Rectangle 2"/>
          <p:cNvSpPr>
            <a:spLocks noGrp="1" noChangeArrowheads="1"/>
          </p:cNvSpPr>
          <p:nvPr>
            <p:ph type="body" idx="4294967295"/>
          </p:nvPr>
        </p:nvSpPr>
        <p:spPr>
          <a:xfrm>
            <a:off x="344488" y="1292225"/>
            <a:ext cx="8710612" cy="4948238"/>
          </a:xfrm>
        </p:spPr>
        <p:txBody>
          <a:bodyPr/>
          <a:lstStyle/>
          <a:p>
            <a:r>
              <a:rPr lang="zh-CN" altLang="en-US" smtClean="0"/>
              <a:t>像素冗余：</a:t>
            </a:r>
          </a:p>
          <a:p>
            <a:pPr lvl="1">
              <a:lnSpc>
                <a:spcPct val="130000"/>
              </a:lnSpc>
              <a:spcBef>
                <a:spcPts val="600"/>
              </a:spcBef>
            </a:pPr>
            <a:r>
              <a:rPr lang="zh-CN" altLang="en-US" smtClean="0"/>
              <a:t>由于任何给定的像素值，原理上都可以通过它的邻居预测到，单个像素携带的信息相对是小的</a:t>
            </a:r>
          </a:p>
          <a:p>
            <a:pPr lvl="1">
              <a:lnSpc>
                <a:spcPct val="130000"/>
              </a:lnSpc>
              <a:spcBef>
                <a:spcPts val="600"/>
              </a:spcBef>
            </a:pPr>
            <a:r>
              <a:rPr lang="zh-CN" altLang="en-US" smtClean="0"/>
              <a:t>对于一个图像，很多单个像素对视觉的贡献是冗余的,这是建立在对邻居值预测的基础上</a:t>
            </a:r>
          </a:p>
          <a:p>
            <a:pPr lvl="1">
              <a:lnSpc>
                <a:spcPct val="130000"/>
              </a:lnSpc>
              <a:spcBef>
                <a:spcPts val="600"/>
              </a:spcBef>
              <a:buFontTx/>
              <a:buNone/>
            </a:pPr>
            <a:r>
              <a:rPr lang="zh-CN" altLang="en-US" smtClean="0"/>
              <a:t>  例：原 始 数 据：234  223  231  238  235</a:t>
            </a:r>
          </a:p>
          <a:p>
            <a:pPr marL="1081088" lvl="2" indent="82550" algn="just">
              <a:lnSpc>
                <a:spcPct val="130000"/>
              </a:lnSpc>
              <a:spcBef>
                <a:spcPts val="600"/>
              </a:spcBef>
              <a:buFontTx/>
              <a:buNone/>
            </a:pPr>
            <a:r>
              <a:rPr lang="zh-CN" altLang="en-US" sz="2800" smtClean="0"/>
              <a:t>  压缩后数据： 234  -11  8    7    -3</a:t>
            </a:r>
          </a:p>
          <a:p>
            <a:pPr>
              <a:buFontTx/>
              <a:buNone/>
            </a:pPr>
            <a:endParaRPr lang="zh-CN" altLang="en-US" sz="2800" smtClean="0"/>
          </a:p>
        </p:txBody>
      </p:sp>
      <p:sp>
        <p:nvSpPr>
          <p:cNvPr id="52228" name="Rectangle 3"/>
          <p:cNvSpPr>
            <a:spLocks noGrp="1" noChangeArrowheads="1"/>
          </p:cNvSpPr>
          <p:nvPr>
            <p:ph type="title" idx="4294967295"/>
          </p:nvPr>
        </p:nvSpPr>
        <p:spPr>
          <a:xfrm>
            <a:off x="965200" y="257175"/>
            <a:ext cx="7772400" cy="652463"/>
          </a:xfrm>
          <a:noFill/>
        </p:spPr>
        <p:txBody>
          <a:bodyPr/>
          <a:lstStyle/>
          <a:p>
            <a:r>
              <a:rPr lang="zh-CN" altLang="en-US" smtClean="0">
                <a:sym typeface="Arial" pitchFamily="34" charset="0"/>
              </a:rPr>
              <a:t>数据冗余（3）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30"/>
          <p:cNvSpPr>
            <a:spLocks noGrp="1"/>
          </p:cNvSpPr>
          <p:nvPr>
            <p:ph type="title"/>
          </p:nvPr>
        </p:nvSpPr>
        <p:spPr/>
        <p:txBody>
          <a:bodyPr/>
          <a:lstStyle/>
          <a:p>
            <a:r>
              <a:rPr lang="zh-CN" altLang="en-US" smtClean="0">
                <a:sym typeface="Arial" pitchFamily="34" charset="0"/>
              </a:rPr>
              <a:t>量化器</a:t>
            </a:r>
            <a:endParaRPr lang="zh-CN" altLang="en-US" smtClean="0"/>
          </a:p>
        </p:txBody>
      </p:sp>
      <p:sp>
        <p:nvSpPr>
          <p:cNvPr id="130051" name="Rectangle 3"/>
          <p:cNvSpPr>
            <a:spLocks noGrp="1" noChangeArrowheads="1"/>
          </p:cNvSpPr>
          <p:nvPr>
            <p:ph idx="1"/>
          </p:nvPr>
        </p:nvSpPr>
        <p:spPr/>
        <p:txBody>
          <a:bodyPr/>
          <a:lstStyle/>
          <a:p>
            <a:pPr eaLnBrk="1" hangingPunct="1">
              <a:lnSpc>
                <a:spcPct val="120000"/>
              </a:lnSpc>
            </a:pPr>
            <a:r>
              <a:rPr lang="zh-CN" altLang="en-US" smtClean="0"/>
              <a:t>量化器分类</a:t>
            </a:r>
            <a:endParaRPr lang="en-US" altLang="zh-CN" smtClean="0"/>
          </a:p>
          <a:p>
            <a:pPr lvl="1" eaLnBrk="1" hangingPunct="1">
              <a:lnSpc>
                <a:spcPct val="120000"/>
              </a:lnSpc>
            </a:pPr>
            <a:r>
              <a:rPr lang="zh-CN" altLang="en-US" sz="3200" smtClean="0"/>
              <a:t>按量化级步长均匀性</a:t>
            </a:r>
          </a:p>
          <a:p>
            <a:pPr lvl="2" eaLnBrk="1" hangingPunct="1">
              <a:lnSpc>
                <a:spcPct val="120000"/>
              </a:lnSpc>
            </a:pPr>
            <a:r>
              <a:rPr lang="zh-CN" altLang="en-US" sz="2800" smtClean="0"/>
              <a:t>均匀量化和非均匀量化</a:t>
            </a:r>
          </a:p>
          <a:p>
            <a:pPr lvl="1" eaLnBrk="1" hangingPunct="1">
              <a:lnSpc>
                <a:spcPct val="120000"/>
              </a:lnSpc>
            </a:pPr>
            <a:r>
              <a:rPr lang="zh-CN" altLang="en-US" sz="3200" smtClean="0"/>
              <a:t>按量化对称性</a:t>
            </a:r>
          </a:p>
          <a:p>
            <a:pPr lvl="2" eaLnBrk="1" hangingPunct="1">
              <a:lnSpc>
                <a:spcPct val="120000"/>
              </a:lnSpc>
            </a:pPr>
            <a:r>
              <a:rPr lang="zh-CN" altLang="en-US" sz="2800" smtClean="0"/>
              <a:t>对称量化和非对称量化</a:t>
            </a:r>
          </a:p>
          <a:p>
            <a:pPr lvl="1" eaLnBrk="1" hangingPunct="1">
              <a:lnSpc>
                <a:spcPct val="120000"/>
              </a:lnSpc>
            </a:pPr>
            <a:r>
              <a:rPr lang="zh-CN" altLang="en-US" sz="3200" smtClean="0"/>
              <a:t>按量化时处理的采样点数</a:t>
            </a:r>
          </a:p>
          <a:p>
            <a:pPr lvl="2" eaLnBrk="1" hangingPunct="1">
              <a:lnSpc>
                <a:spcPct val="120000"/>
              </a:lnSpc>
            </a:pPr>
            <a:r>
              <a:rPr lang="zh-CN" altLang="en-US" sz="2800" smtClean="0"/>
              <a:t>标量量化和矢量量化</a:t>
            </a:r>
          </a:p>
        </p:txBody>
      </p:sp>
      <p:sp>
        <p:nvSpPr>
          <p:cNvPr id="130052" name="Text Box 22"/>
          <p:cNvSpPr txBox="1">
            <a:spLocks noChangeArrowheads="1"/>
          </p:cNvSpPr>
          <p:nvPr/>
        </p:nvSpPr>
        <p:spPr bwMode="auto">
          <a:xfrm>
            <a:off x="150813" y="558800"/>
            <a:ext cx="611187"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sz="2800" b="1">
              <a:solidFill>
                <a:srgbClr val="000099"/>
              </a:solidFill>
              <a:latin typeface="黑体" pitchFamily="49" charset="-122"/>
            </a:endParaRPr>
          </a:p>
        </p:txBody>
      </p:sp>
      <p:sp>
        <p:nvSpPr>
          <p:cNvPr id="130053"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CF60FC7-D095-40F7-A9C2-FCA1C02213F9}" type="slidenum">
              <a:rPr lang="zh-CN" altLang="en-US" sz="1300"/>
              <a:pPr algn="r" defTabSz="755650"/>
              <a:t>120</a:t>
            </a:fld>
            <a:endParaRPr lang="en-US" altLang="zh-CN" sz="130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30"/>
          <p:cNvSpPr>
            <a:spLocks noGrp="1"/>
          </p:cNvSpPr>
          <p:nvPr>
            <p:ph type="title"/>
          </p:nvPr>
        </p:nvSpPr>
        <p:spPr/>
        <p:txBody>
          <a:bodyPr/>
          <a:lstStyle/>
          <a:p>
            <a:r>
              <a:rPr lang="zh-CN" altLang="en-US" smtClean="0">
                <a:sym typeface="Arial" pitchFamily="34" charset="0"/>
              </a:rPr>
              <a:t>量化器</a:t>
            </a:r>
            <a:endParaRPr lang="zh-CN" altLang="en-US" smtClean="0"/>
          </a:p>
        </p:txBody>
      </p:sp>
      <p:sp>
        <p:nvSpPr>
          <p:cNvPr id="131075" name="Rectangle 3"/>
          <p:cNvSpPr>
            <a:spLocks noGrp="1" noChangeArrowheads="1"/>
          </p:cNvSpPr>
          <p:nvPr>
            <p:ph idx="1"/>
          </p:nvPr>
        </p:nvSpPr>
        <p:spPr/>
        <p:txBody>
          <a:bodyPr/>
          <a:lstStyle/>
          <a:p>
            <a:pPr eaLnBrk="1" hangingPunct="1">
              <a:lnSpc>
                <a:spcPct val="120000"/>
              </a:lnSpc>
            </a:pPr>
            <a:r>
              <a:rPr lang="zh-CN" altLang="en-US" smtClean="0"/>
              <a:t>标量量化</a:t>
            </a:r>
            <a:endParaRPr lang="en-US" altLang="zh-CN" smtClean="0"/>
          </a:p>
          <a:p>
            <a:pPr marL="715963" lvl="1" indent="-350838" eaLnBrk="1" hangingPunct="1">
              <a:lnSpc>
                <a:spcPct val="120000"/>
              </a:lnSpc>
            </a:pPr>
            <a:r>
              <a:rPr lang="zh-CN" altLang="en-US" smtClean="0"/>
              <a:t>原理：一次量化</a:t>
            </a:r>
            <a:r>
              <a:rPr lang="en-US" altLang="zh-CN" smtClean="0"/>
              <a:t>1</a:t>
            </a:r>
            <a:r>
              <a:rPr lang="zh-CN" altLang="en-US" smtClean="0"/>
              <a:t>个采样点</a:t>
            </a:r>
          </a:p>
        </p:txBody>
      </p:sp>
      <p:sp>
        <p:nvSpPr>
          <p:cNvPr id="131076" name="Text Box 22"/>
          <p:cNvSpPr txBox="1">
            <a:spLocks noChangeArrowheads="1"/>
          </p:cNvSpPr>
          <p:nvPr/>
        </p:nvSpPr>
        <p:spPr bwMode="auto">
          <a:xfrm>
            <a:off x="150813" y="558800"/>
            <a:ext cx="611187"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sz="2800" b="1">
              <a:solidFill>
                <a:srgbClr val="000099"/>
              </a:solidFill>
              <a:latin typeface="黑体" pitchFamily="49" charset="-122"/>
            </a:endParaRPr>
          </a:p>
        </p:txBody>
      </p:sp>
      <p:sp>
        <p:nvSpPr>
          <p:cNvPr id="131077"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4AA1E997-7E4C-4E73-9E53-351DDA611E0A}" type="slidenum">
              <a:rPr lang="zh-CN" altLang="en-US" sz="1300"/>
              <a:pPr algn="r" defTabSz="755650"/>
              <a:t>121</a:t>
            </a:fld>
            <a:endParaRPr lang="en-US" altLang="zh-CN" sz="1300"/>
          </a:p>
        </p:txBody>
      </p:sp>
      <p:pic>
        <p:nvPicPr>
          <p:cNvPr id="6" name="Picture 2"/>
          <p:cNvPicPr>
            <a:picLocks noChangeAspect="1" noChangeArrowheads="1"/>
          </p:cNvPicPr>
          <p:nvPr/>
        </p:nvPicPr>
        <p:blipFill>
          <a:blip r:embed="rId3"/>
          <a:srcRect l="50455"/>
          <a:stretch>
            <a:fillRect/>
          </a:stretch>
        </p:blipFill>
        <p:spPr bwMode="auto">
          <a:xfrm>
            <a:off x="762000" y="2725738"/>
            <a:ext cx="3597275" cy="3614737"/>
          </a:xfrm>
          <a:prstGeom prst="rect">
            <a:avLst/>
          </a:prstGeom>
          <a:noFill/>
          <a:ln w="9525">
            <a:noFill/>
            <a:miter lim="800000"/>
            <a:headEnd/>
            <a:tailEnd/>
          </a:ln>
        </p:spPr>
      </p:pic>
      <p:pic>
        <p:nvPicPr>
          <p:cNvPr id="7" name="Picture 2"/>
          <p:cNvPicPr>
            <a:picLocks noChangeAspect="1" noChangeArrowheads="1"/>
          </p:cNvPicPr>
          <p:nvPr/>
        </p:nvPicPr>
        <p:blipFill>
          <a:blip r:embed="rId4"/>
          <a:srcRect l="49908"/>
          <a:stretch>
            <a:fillRect/>
          </a:stretch>
        </p:blipFill>
        <p:spPr bwMode="auto">
          <a:xfrm>
            <a:off x="4816475" y="2444750"/>
            <a:ext cx="3727450" cy="3805238"/>
          </a:xfrm>
          <a:prstGeom prst="rect">
            <a:avLst/>
          </a:prstGeom>
          <a:noFill/>
          <a:ln w="9525">
            <a:noFill/>
            <a:miter lim="800000"/>
            <a:headEnd/>
            <a:tailEnd/>
          </a:ln>
        </p:spPr>
      </p:pic>
      <p:sp>
        <p:nvSpPr>
          <p:cNvPr id="131080" name="矩形 7"/>
          <p:cNvSpPr>
            <a:spLocks noChangeArrowheads="1"/>
          </p:cNvSpPr>
          <p:nvPr/>
        </p:nvSpPr>
        <p:spPr bwMode="auto">
          <a:xfrm>
            <a:off x="1127125" y="6018213"/>
            <a:ext cx="7010400" cy="558800"/>
          </a:xfrm>
          <a:prstGeom prst="rect">
            <a:avLst/>
          </a:prstGeom>
          <a:noFill/>
          <a:ln w="9525">
            <a:noFill/>
            <a:miter lim="800000"/>
            <a:headEnd/>
            <a:tailEnd/>
          </a:ln>
        </p:spPr>
        <p:txBody>
          <a:bodyPr>
            <a:spAutoFit/>
          </a:bodyPr>
          <a:lstStyle/>
          <a:p>
            <a:pPr lvl="2" eaLnBrk="1" hangingPunct="1">
              <a:lnSpc>
                <a:spcPct val="120000"/>
              </a:lnSpc>
            </a:pPr>
            <a:r>
              <a:rPr lang="zh-CN" altLang="en-US" sz="2800" b="1"/>
              <a:t>均匀量化                            非均匀量化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30"/>
          <p:cNvSpPr>
            <a:spLocks noGrp="1"/>
          </p:cNvSpPr>
          <p:nvPr>
            <p:ph type="title"/>
          </p:nvPr>
        </p:nvSpPr>
        <p:spPr/>
        <p:txBody>
          <a:bodyPr/>
          <a:lstStyle/>
          <a:p>
            <a:r>
              <a:rPr lang="zh-CN" altLang="en-US" smtClean="0">
                <a:sym typeface="Arial" pitchFamily="34" charset="0"/>
              </a:rPr>
              <a:t>量化器</a:t>
            </a:r>
            <a:endParaRPr lang="zh-CN" altLang="en-US" smtClean="0"/>
          </a:p>
        </p:txBody>
      </p:sp>
      <p:sp>
        <p:nvSpPr>
          <p:cNvPr id="132099" name="Rectangle 3"/>
          <p:cNvSpPr>
            <a:spLocks noGrp="1" noChangeArrowheads="1"/>
          </p:cNvSpPr>
          <p:nvPr>
            <p:ph idx="1"/>
          </p:nvPr>
        </p:nvSpPr>
        <p:spPr/>
        <p:txBody>
          <a:bodyPr/>
          <a:lstStyle/>
          <a:p>
            <a:pPr eaLnBrk="1" hangingPunct="1">
              <a:lnSpc>
                <a:spcPct val="120000"/>
              </a:lnSpc>
            </a:pPr>
            <a:r>
              <a:rPr lang="zh-CN" altLang="en-US" smtClean="0"/>
              <a:t>矢量量化</a:t>
            </a:r>
            <a:endParaRPr lang="en-US" altLang="zh-CN" smtClean="0"/>
          </a:p>
          <a:p>
            <a:pPr marL="715963" lvl="1" indent="-350838" eaLnBrk="1" hangingPunct="1">
              <a:lnSpc>
                <a:spcPct val="120000"/>
              </a:lnSpc>
            </a:pPr>
            <a:r>
              <a:rPr lang="zh-CN" altLang="en-US" smtClean="0"/>
              <a:t>定义：将一组采样的信号幅度向量在容许的误差范围内用更少的离散向量代替</a:t>
            </a:r>
          </a:p>
          <a:p>
            <a:pPr marL="715963" lvl="1" indent="-350838" eaLnBrk="1" hangingPunct="1">
              <a:lnSpc>
                <a:spcPct val="120000"/>
              </a:lnSpc>
            </a:pPr>
            <a:r>
              <a:rPr lang="zh-CN" altLang="en-US" smtClean="0"/>
              <a:t>原理：一次量化</a:t>
            </a:r>
            <a:r>
              <a:rPr lang="en-US" altLang="zh-CN" smtClean="0"/>
              <a:t>2</a:t>
            </a:r>
            <a:r>
              <a:rPr lang="zh-CN" altLang="en-US" smtClean="0"/>
              <a:t>个以上采样点，量化过程需要用到一个码书；实质就是在码书中找到输入矢量</a:t>
            </a:r>
            <a:r>
              <a:rPr lang="en-US" altLang="zh-CN" smtClean="0"/>
              <a:t>X </a:t>
            </a:r>
            <a:r>
              <a:rPr lang="zh-CN" altLang="en-US" smtClean="0"/>
              <a:t>的最近码字，其衡量标准就是误差测度，通常采用平方误差测度 </a:t>
            </a:r>
            <a:endParaRPr lang="en-US" altLang="zh-CN" smtClean="0"/>
          </a:p>
          <a:p>
            <a:pPr marL="715963" lvl="1" indent="-350838" eaLnBrk="1" hangingPunct="1">
              <a:lnSpc>
                <a:spcPct val="120000"/>
              </a:lnSpc>
            </a:pPr>
            <a:r>
              <a:rPr lang="zh-CN" altLang="en-US" smtClean="0"/>
              <a:t>与标量量化相比，向量量化提供较低的失真，但运算量比标量量化大得多</a:t>
            </a:r>
          </a:p>
        </p:txBody>
      </p:sp>
      <p:sp>
        <p:nvSpPr>
          <p:cNvPr id="132100" name="Text Box 22"/>
          <p:cNvSpPr txBox="1">
            <a:spLocks noChangeArrowheads="1"/>
          </p:cNvSpPr>
          <p:nvPr/>
        </p:nvSpPr>
        <p:spPr bwMode="auto">
          <a:xfrm>
            <a:off x="150813" y="558800"/>
            <a:ext cx="611187"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sz="2800" b="1">
              <a:solidFill>
                <a:srgbClr val="000099"/>
              </a:solidFill>
              <a:latin typeface="黑体" pitchFamily="49" charset="-122"/>
            </a:endParaRPr>
          </a:p>
        </p:txBody>
      </p:sp>
      <p:sp>
        <p:nvSpPr>
          <p:cNvPr id="132101"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6C0CAB03-A108-446E-91E8-7114FDB2F2DB}" type="slidenum">
              <a:rPr lang="zh-CN" altLang="en-US" sz="1300"/>
              <a:pPr algn="r" defTabSz="755650"/>
              <a:t>122</a:t>
            </a:fld>
            <a:endParaRPr lang="en-US" altLang="zh-CN" sz="130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30"/>
          <p:cNvSpPr>
            <a:spLocks noGrp="1"/>
          </p:cNvSpPr>
          <p:nvPr>
            <p:ph type="title"/>
          </p:nvPr>
        </p:nvSpPr>
        <p:spPr/>
        <p:txBody>
          <a:bodyPr/>
          <a:lstStyle/>
          <a:p>
            <a:r>
              <a:rPr lang="zh-CN" altLang="en-US" smtClean="0">
                <a:sym typeface="Arial" pitchFamily="34" charset="0"/>
              </a:rPr>
              <a:t>量化器</a:t>
            </a:r>
            <a:endParaRPr lang="zh-CN" altLang="en-US" smtClean="0"/>
          </a:p>
        </p:txBody>
      </p:sp>
      <p:sp>
        <p:nvSpPr>
          <p:cNvPr id="133123" name="Rectangle 3"/>
          <p:cNvSpPr>
            <a:spLocks noGrp="1" noChangeArrowheads="1"/>
          </p:cNvSpPr>
          <p:nvPr>
            <p:ph idx="1"/>
          </p:nvPr>
        </p:nvSpPr>
        <p:spPr/>
        <p:txBody>
          <a:bodyPr/>
          <a:lstStyle/>
          <a:p>
            <a:pPr eaLnBrk="1" hangingPunct="1">
              <a:lnSpc>
                <a:spcPct val="120000"/>
              </a:lnSpc>
            </a:pPr>
            <a:r>
              <a:rPr lang="zh-CN" altLang="en-US" smtClean="0"/>
              <a:t>矢量量化</a:t>
            </a:r>
            <a:endParaRPr lang="en-US" altLang="zh-CN" smtClean="0"/>
          </a:p>
        </p:txBody>
      </p:sp>
      <p:sp>
        <p:nvSpPr>
          <p:cNvPr id="133124" name="Text Box 22"/>
          <p:cNvSpPr txBox="1">
            <a:spLocks noChangeArrowheads="1"/>
          </p:cNvSpPr>
          <p:nvPr/>
        </p:nvSpPr>
        <p:spPr bwMode="auto">
          <a:xfrm>
            <a:off x="150813" y="558800"/>
            <a:ext cx="611187"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sz="2800" b="1">
              <a:solidFill>
                <a:srgbClr val="000099"/>
              </a:solidFill>
              <a:latin typeface="黑体" pitchFamily="49" charset="-122"/>
            </a:endParaRPr>
          </a:p>
        </p:txBody>
      </p:sp>
      <p:sp>
        <p:nvSpPr>
          <p:cNvPr id="133125"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DA03D57B-6982-4143-AA64-870D69CC3866}" type="slidenum">
              <a:rPr lang="zh-CN" altLang="en-US" sz="1300"/>
              <a:pPr algn="r" defTabSz="755650"/>
              <a:t>123</a:t>
            </a:fld>
            <a:endParaRPr lang="en-US" altLang="zh-CN" sz="1300"/>
          </a:p>
        </p:txBody>
      </p:sp>
      <p:pic>
        <p:nvPicPr>
          <p:cNvPr id="6" name="Picture 4" descr="2-10"/>
          <p:cNvPicPr>
            <a:picLocks noChangeAspect="1" noChangeArrowheads="1"/>
          </p:cNvPicPr>
          <p:nvPr/>
        </p:nvPicPr>
        <p:blipFill>
          <a:blip r:embed="rId3"/>
          <a:srcRect/>
          <a:stretch>
            <a:fillRect/>
          </a:stretch>
        </p:blipFill>
        <p:spPr bwMode="auto">
          <a:xfrm>
            <a:off x="150813" y="2392363"/>
            <a:ext cx="8834437" cy="3357562"/>
          </a:xfrm>
          <a:prstGeom prst="rect">
            <a:avLst/>
          </a:prstGeom>
          <a:noFill/>
          <a:ln w="9525">
            <a:noFill/>
            <a:miter lim="800000"/>
            <a:headEnd/>
            <a:tailEnd/>
          </a:ln>
        </p:spPr>
      </p:pic>
      <p:sp>
        <p:nvSpPr>
          <p:cNvPr id="7" name="TextBox 6"/>
          <p:cNvSpPr txBox="1"/>
          <p:nvPr/>
        </p:nvSpPr>
        <p:spPr>
          <a:xfrm>
            <a:off x="1154546" y="5970885"/>
            <a:ext cx="2031325" cy="461665"/>
          </a:xfrm>
          <a:prstGeom prst="rect">
            <a:avLst/>
          </a:prstGeom>
          <a:noFill/>
        </p:spPr>
        <p:txBody>
          <a:bodyPr wrap="none" rtlCol="0">
            <a:spAutoFit/>
          </a:bodyPr>
          <a:lstStyle/>
          <a:p>
            <a:r>
              <a:rPr lang="zh-CN" altLang="en-US" dirty="0" smtClean="0"/>
              <a:t>误差的平方和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B5F8FDEA-C50B-4EB2-B9AE-FF9BCA442D52}" type="slidenum">
              <a:rPr lang="zh-CN" altLang="en-US" sz="1300"/>
              <a:pPr algn="r" defTabSz="755650"/>
              <a:t>124</a:t>
            </a:fld>
            <a:endParaRPr lang="en-US" altLang="zh-CN" sz="1300"/>
          </a:p>
        </p:txBody>
      </p:sp>
      <p:sp>
        <p:nvSpPr>
          <p:cNvPr id="145411" name="Rectangle 2"/>
          <p:cNvSpPr>
            <a:spLocks noGrp="1" noChangeArrowheads="1"/>
          </p:cNvSpPr>
          <p:nvPr>
            <p:ph type="title" idx="4294967295"/>
          </p:nvPr>
        </p:nvSpPr>
        <p:spPr>
          <a:xfrm>
            <a:off x="965200" y="0"/>
            <a:ext cx="7772400" cy="1082675"/>
          </a:xfrm>
        </p:spPr>
        <p:txBody>
          <a:bodyPr/>
          <a:lstStyle/>
          <a:p>
            <a:r>
              <a:rPr lang="zh-CN" altLang="en-US" sz="4000" smtClean="0"/>
              <a:t>内容提要</a:t>
            </a:r>
          </a:p>
        </p:txBody>
      </p:sp>
      <p:sp>
        <p:nvSpPr>
          <p:cNvPr id="145412" name="Rectangle 3"/>
          <p:cNvSpPr>
            <a:spLocks noGrp="1" noChangeArrowheads="1"/>
          </p:cNvSpPr>
          <p:nvPr>
            <p:ph type="body" idx="4294967295"/>
          </p:nvPr>
        </p:nvSpPr>
        <p:spPr>
          <a:xfrm>
            <a:off x="733425" y="1577975"/>
            <a:ext cx="8016875" cy="4711700"/>
          </a:xfrm>
        </p:spPr>
        <p:txBody>
          <a:bodyPr/>
          <a:lstStyle/>
          <a:p>
            <a:pPr marL="536575" indent="-536575">
              <a:lnSpc>
                <a:spcPct val="150000"/>
              </a:lnSpc>
              <a:spcBef>
                <a:spcPct val="0"/>
              </a:spcBef>
              <a:buSzPct val="80000"/>
              <a:buFont typeface="Wingdings" pitchFamily="2" charset="2"/>
              <a:buChar char="n"/>
            </a:pPr>
            <a:r>
              <a:rPr lang="zh-CN" altLang="en-US" smtClean="0"/>
              <a:t>图像压缩基本概念</a:t>
            </a:r>
          </a:p>
          <a:p>
            <a:pPr marL="536575" indent="-536575">
              <a:lnSpc>
                <a:spcPct val="150000"/>
              </a:lnSpc>
              <a:spcBef>
                <a:spcPct val="0"/>
              </a:spcBef>
              <a:buSzPct val="80000"/>
              <a:buFont typeface="Wingdings" pitchFamily="2" charset="2"/>
              <a:buChar char="n"/>
            </a:pPr>
            <a:r>
              <a:rPr lang="zh-CN" altLang="en-US" smtClean="0"/>
              <a:t>图像无损压缩</a:t>
            </a:r>
            <a:endParaRPr lang="en-US" altLang="zh-CN" smtClean="0"/>
          </a:p>
          <a:p>
            <a:pPr marL="536575" indent="-536575">
              <a:lnSpc>
                <a:spcPct val="150000"/>
              </a:lnSpc>
              <a:spcBef>
                <a:spcPct val="0"/>
              </a:spcBef>
              <a:buSzPct val="80000"/>
              <a:buFont typeface="Wingdings" pitchFamily="2" charset="2"/>
              <a:buChar char="n"/>
            </a:pPr>
            <a:r>
              <a:rPr lang="zh-CN" altLang="en-US" smtClean="0"/>
              <a:t>图像有损压缩</a:t>
            </a:r>
          </a:p>
          <a:p>
            <a:pPr marL="536575" indent="-536575">
              <a:lnSpc>
                <a:spcPct val="150000"/>
              </a:lnSpc>
              <a:spcBef>
                <a:spcPct val="0"/>
              </a:spcBef>
              <a:buSzPct val="80000"/>
              <a:buFont typeface="Wingdings" pitchFamily="2" charset="2"/>
              <a:buChar char="n"/>
            </a:pPr>
            <a:r>
              <a:rPr lang="zh-CN" altLang="en-US" smtClean="0">
                <a:solidFill>
                  <a:srgbClr val="FF0000"/>
                </a:solidFill>
              </a:rPr>
              <a:t>图像压缩标准</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69CA2CA-BFC2-4E55-AF4F-99865B7E0A6F}" type="slidenum">
              <a:rPr lang="zh-CN" altLang="en-US" sz="1300"/>
              <a:pPr algn="r" defTabSz="755650"/>
              <a:t>125</a:t>
            </a:fld>
            <a:endParaRPr lang="en-US" altLang="zh-CN" sz="1300"/>
          </a:p>
        </p:txBody>
      </p:sp>
      <p:sp>
        <p:nvSpPr>
          <p:cNvPr id="146435" name="Rectangle 2"/>
          <p:cNvSpPr>
            <a:spLocks noGrp="1" noChangeArrowheads="1"/>
          </p:cNvSpPr>
          <p:nvPr>
            <p:ph type="title" idx="4294967295"/>
          </p:nvPr>
        </p:nvSpPr>
        <p:spPr>
          <a:xfrm>
            <a:off x="965200" y="188913"/>
            <a:ext cx="7772400" cy="754062"/>
          </a:xfrm>
        </p:spPr>
        <p:txBody>
          <a:bodyPr/>
          <a:lstStyle/>
          <a:p>
            <a:pPr defTabSz="914400"/>
            <a:r>
              <a:rPr lang="zh-CN" altLang="en-US" sz="4000" smtClean="0"/>
              <a:t>图像压缩标准</a:t>
            </a:r>
            <a:endParaRPr lang="zh-CN" altLang="en-US" sz="4000" smtClean="0">
              <a:latin typeface="Times New Roman" pitchFamily="18" charset="0"/>
            </a:endParaRPr>
          </a:p>
        </p:txBody>
      </p:sp>
      <p:sp>
        <p:nvSpPr>
          <p:cNvPr id="146436" name="Rectangle 3"/>
          <p:cNvSpPr>
            <a:spLocks noGrp="1" noChangeArrowheads="1"/>
          </p:cNvSpPr>
          <p:nvPr>
            <p:ph type="body" idx="4294967295"/>
          </p:nvPr>
        </p:nvSpPr>
        <p:spPr>
          <a:xfrm>
            <a:off x="965200" y="1905000"/>
            <a:ext cx="7035800" cy="3314700"/>
          </a:xfrm>
        </p:spPr>
        <p:txBody>
          <a:bodyPr/>
          <a:lstStyle/>
          <a:p>
            <a:pPr marL="342900" indent="-342900" defTabSz="914400">
              <a:lnSpc>
                <a:spcPct val="150000"/>
              </a:lnSpc>
              <a:spcBef>
                <a:spcPts val="600"/>
              </a:spcBef>
            </a:pPr>
            <a:r>
              <a:rPr lang="zh-CN" altLang="en-US" smtClean="0"/>
              <a:t>压缩标准简介</a:t>
            </a:r>
          </a:p>
          <a:p>
            <a:pPr marL="342900" indent="-342900" defTabSz="914400">
              <a:lnSpc>
                <a:spcPct val="150000"/>
              </a:lnSpc>
              <a:spcBef>
                <a:spcPts val="600"/>
              </a:spcBef>
            </a:pPr>
            <a:r>
              <a:rPr lang="zh-CN" altLang="en-US" smtClean="0"/>
              <a:t>连续调图像压缩标准</a:t>
            </a:r>
          </a:p>
          <a:p>
            <a:pPr marL="342900" indent="-342900" defTabSz="914400">
              <a:lnSpc>
                <a:spcPct val="150000"/>
              </a:lnSpc>
              <a:spcBef>
                <a:spcPts val="600"/>
              </a:spcBef>
            </a:pPr>
            <a:r>
              <a:rPr lang="zh-CN" altLang="en-US" smtClean="0"/>
              <a:t>二值图像压缩标准</a:t>
            </a: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64F5E65D-DA19-433F-BC40-E563270012D6}" type="slidenum">
              <a:rPr lang="zh-CN" altLang="en-US" sz="1300"/>
              <a:pPr algn="r" defTabSz="755650"/>
              <a:t>126</a:t>
            </a:fld>
            <a:endParaRPr lang="en-US" altLang="zh-CN" sz="1300"/>
          </a:p>
        </p:txBody>
      </p:sp>
      <p:sp>
        <p:nvSpPr>
          <p:cNvPr id="147459" name="Rectangle 2"/>
          <p:cNvSpPr>
            <a:spLocks noGrp="1" noChangeArrowheads="1"/>
          </p:cNvSpPr>
          <p:nvPr>
            <p:ph type="title" idx="4294967295"/>
          </p:nvPr>
        </p:nvSpPr>
        <p:spPr>
          <a:xfrm>
            <a:off x="965200" y="188913"/>
            <a:ext cx="7772400" cy="754062"/>
          </a:xfrm>
        </p:spPr>
        <p:txBody>
          <a:bodyPr/>
          <a:lstStyle/>
          <a:p>
            <a:pPr defTabSz="914400"/>
            <a:r>
              <a:rPr lang="zh-CN" altLang="en-US" smtClean="0"/>
              <a:t>压缩标准简介</a:t>
            </a:r>
            <a:endParaRPr lang="zh-CN" altLang="en-US" smtClean="0">
              <a:latin typeface="Times New Roman" pitchFamily="18" charset="0"/>
            </a:endParaRPr>
          </a:p>
        </p:txBody>
      </p:sp>
      <p:sp>
        <p:nvSpPr>
          <p:cNvPr id="147460" name="Rectangle 3"/>
          <p:cNvSpPr>
            <a:spLocks noGrp="1" noChangeArrowheads="1"/>
          </p:cNvSpPr>
          <p:nvPr>
            <p:ph type="body" idx="4294967295"/>
          </p:nvPr>
        </p:nvSpPr>
        <p:spPr>
          <a:xfrm>
            <a:off x="381000" y="1270000"/>
            <a:ext cx="8674100" cy="5057775"/>
          </a:xfrm>
        </p:spPr>
        <p:txBody>
          <a:bodyPr/>
          <a:lstStyle/>
          <a:p>
            <a:pPr marL="342900" indent="-342900" defTabSz="914400">
              <a:lnSpc>
                <a:spcPct val="140000"/>
              </a:lnSpc>
              <a:spcBef>
                <a:spcPct val="0"/>
              </a:spcBef>
            </a:pPr>
            <a:r>
              <a:rPr lang="zh-CN" altLang="en-US" sz="2800" smtClean="0"/>
              <a:t>图像压缩标准制定：在</a:t>
            </a:r>
            <a:r>
              <a:rPr lang="en-US" altLang="zh-CN" sz="2800" smtClean="0">
                <a:solidFill>
                  <a:srgbClr val="FF0000"/>
                </a:solidFill>
              </a:rPr>
              <a:t>ISO</a:t>
            </a:r>
            <a:r>
              <a:rPr lang="en-US" altLang="zh-CN" sz="2800" smtClean="0"/>
              <a:t>(</a:t>
            </a:r>
            <a:r>
              <a:rPr lang="zh-CN" altLang="en-US" sz="2800" smtClean="0"/>
              <a:t>国际标准化组织</a:t>
            </a:r>
            <a:r>
              <a:rPr lang="en-US" altLang="zh-CN" sz="2800" smtClean="0"/>
              <a:t>)</a:t>
            </a:r>
            <a:r>
              <a:rPr lang="zh-CN" altLang="en-US" sz="2800" smtClean="0"/>
              <a:t>、</a:t>
            </a:r>
            <a:r>
              <a:rPr lang="en-US" altLang="zh-CN" sz="2800" smtClean="0">
                <a:solidFill>
                  <a:srgbClr val="FF0000"/>
                </a:solidFill>
              </a:rPr>
              <a:t>IEC</a:t>
            </a:r>
            <a:r>
              <a:rPr lang="en-US" altLang="zh-CN" sz="2800" smtClean="0"/>
              <a:t>(</a:t>
            </a:r>
            <a:r>
              <a:rPr lang="zh-CN" altLang="en-US" sz="2800" smtClean="0"/>
              <a:t>国际电工委员会</a:t>
            </a:r>
            <a:r>
              <a:rPr lang="en-US" altLang="zh-CN" sz="2800" smtClean="0"/>
              <a:t>)</a:t>
            </a:r>
            <a:r>
              <a:rPr lang="zh-CN" altLang="en-US" sz="2800" smtClean="0"/>
              <a:t>和</a:t>
            </a:r>
            <a:r>
              <a:rPr lang="en-US" altLang="zh-CN" sz="2800" smtClean="0">
                <a:solidFill>
                  <a:srgbClr val="FF0000"/>
                </a:solidFill>
              </a:rPr>
              <a:t>ITU-T</a:t>
            </a:r>
            <a:r>
              <a:rPr lang="en-US" altLang="zh-CN" sz="2800" smtClean="0"/>
              <a:t>(</a:t>
            </a:r>
            <a:r>
              <a:rPr lang="zh-CN" altLang="en-US" sz="2800" smtClean="0"/>
              <a:t>国际电信联盟</a:t>
            </a:r>
            <a:r>
              <a:rPr lang="en-US" altLang="zh-CN" sz="2800" smtClean="0"/>
              <a:t>)(</a:t>
            </a:r>
            <a:r>
              <a:rPr lang="zh-CN" altLang="en-US" sz="2800" smtClean="0"/>
              <a:t>前身为</a:t>
            </a:r>
            <a:r>
              <a:rPr lang="en-US" altLang="zh-CN" sz="2800" smtClean="0"/>
              <a:t>CCITT</a:t>
            </a:r>
            <a:r>
              <a:rPr lang="zh-CN" altLang="en-US" sz="2800" smtClean="0"/>
              <a:t>国际电报电话咨询委员会）等联合组织下进行</a:t>
            </a:r>
          </a:p>
          <a:p>
            <a:pPr marL="342900" indent="-342900" defTabSz="914400">
              <a:lnSpc>
                <a:spcPct val="140000"/>
              </a:lnSpc>
              <a:spcBef>
                <a:spcPct val="0"/>
              </a:spcBef>
            </a:pPr>
            <a:r>
              <a:rPr lang="zh-CN" altLang="en-US" sz="3200" smtClean="0"/>
              <a:t>三大类标准：</a:t>
            </a:r>
          </a:p>
          <a:p>
            <a:pPr marL="706438" lvl="1" indent="-342900" defTabSz="914400">
              <a:lnSpc>
                <a:spcPct val="140000"/>
              </a:lnSpc>
              <a:spcBef>
                <a:spcPct val="0"/>
              </a:spcBef>
            </a:pPr>
            <a:r>
              <a:rPr lang="zh-CN" altLang="en-US" smtClean="0">
                <a:solidFill>
                  <a:schemeClr val="accent2"/>
                </a:solidFill>
              </a:rPr>
              <a:t>二值图像压缩标准</a:t>
            </a:r>
            <a:r>
              <a:rPr lang="zh-CN" altLang="en-US" smtClean="0"/>
              <a:t>：面向传真而设计</a:t>
            </a:r>
          </a:p>
          <a:p>
            <a:pPr marL="706438" lvl="1" indent="-342900" defTabSz="914400">
              <a:lnSpc>
                <a:spcPct val="140000"/>
              </a:lnSpc>
              <a:spcBef>
                <a:spcPct val="0"/>
              </a:spcBef>
            </a:pPr>
            <a:r>
              <a:rPr lang="zh-CN" altLang="en-US" smtClean="0"/>
              <a:t>连续调图像压缩标准：</a:t>
            </a:r>
            <a:endParaRPr lang="en-US" altLang="zh-CN" smtClean="0"/>
          </a:p>
          <a:p>
            <a:pPr marL="1069975" lvl="2" indent="-342900" defTabSz="914400">
              <a:lnSpc>
                <a:spcPct val="140000"/>
              </a:lnSpc>
              <a:spcBef>
                <a:spcPct val="0"/>
              </a:spcBef>
            </a:pPr>
            <a:r>
              <a:rPr lang="zh-CN" altLang="en-US" sz="2800" smtClean="0">
                <a:solidFill>
                  <a:schemeClr val="accent2"/>
                </a:solidFill>
              </a:rPr>
              <a:t>静止帧黑白、彩色压缩</a:t>
            </a:r>
            <a:r>
              <a:rPr lang="zh-CN" altLang="en-US" sz="2800" smtClean="0"/>
              <a:t>：面向静止的单幅图像</a:t>
            </a:r>
            <a:endParaRPr lang="en-US" altLang="zh-CN" sz="2800" smtClean="0"/>
          </a:p>
          <a:p>
            <a:pPr marL="1069975" lvl="2" indent="-342900" defTabSz="914400">
              <a:lnSpc>
                <a:spcPct val="140000"/>
              </a:lnSpc>
              <a:spcBef>
                <a:spcPct val="0"/>
              </a:spcBef>
            </a:pPr>
            <a:r>
              <a:rPr lang="zh-CN" altLang="en-US" sz="2800" smtClean="0">
                <a:solidFill>
                  <a:schemeClr val="accent2"/>
                </a:solidFill>
              </a:rPr>
              <a:t>连续帧黑白、彩色压缩</a:t>
            </a:r>
            <a:r>
              <a:rPr lang="zh-CN" altLang="en-US" sz="2800" smtClean="0"/>
              <a:t>：面向连续的视频影像</a:t>
            </a: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BE4353C8-5725-473F-BF83-499EE512F359}" type="slidenum">
              <a:rPr lang="zh-CN" altLang="en-US" sz="1300"/>
              <a:pPr algn="r" defTabSz="755650"/>
              <a:t>127</a:t>
            </a:fld>
            <a:endParaRPr lang="en-US" altLang="zh-CN" sz="1300"/>
          </a:p>
        </p:txBody>
      </p:sp>
      <p:sp>
        <p:nvSpPr>
          <p:cNvPr id="148483" name="Rectangle 2"/>
          <p:cNvSpPr>
            <a:spLocks noGrp="1" noChangeArrowheads="1"/>
          </p:cNvSpPr>
          <p:nvPr>
            <p:ph type="title" idx="4294967295"/>
          </p:nvPr>
        </p:nvSpPr>
        <p:spPr>
          <a:xfrm>
            <a:off x="3905250" y="212725"/>
            <a:ext cx="5046663" cy="854075"/>
          </a:xfrm>
        </p:spPr>
        <p:txBody>
          <a:bodyPr/>
          <a:lstStyle/>
          <a:p>
            <a:r>
              <a:rPr lang="zh-CN" altLang="en-US" sz="3200" smtClean="0">
                <a:sym typeface="Arial" pitchFamily="34" charset="0"/>
              </a:rPr>
              <a:t>图像压缩标准</a:t>
            </a:r>
          </a:p>
        </p:txBody>
      </p:sp>
      <p:graphicFrame>
        <p:nvGraphicFramePr>
          <p:cNvPr id="5" name="表格 4"/>
          <p:cNvGraphicFramePr>
            <a:graphicFrameLocks noGrp="1"/>
          </p:cNvGraphicFramePr>
          <p:nvPr/>
        </p:nvGraphicFramePr>
        <p:xfrm>
          <a:off x="-15875" y="0"/>
          <a:ext cx="9159240" cy="6857987"/>
        </p:xfrm>
        <a:graphic>
          <a:graphicData uri="http://schemas.openxmlformats.org/drawingml/2006/table">
            <a:tbl>
              <a:tblPr firstRow="1" bandRow="1">
                <a:tableStyleId>{5C22544A-7EE6-4342-B048-85BDC9FD1C3A}</a:tableStyleId>
              </a:tblPr>
              <a:tblGrid>
                <a:gridCol w="1351364"/>
                <a:gridCol w="3060337"/>
                <a:gridCol w="1282294"/>
                <a:gridCol w="3465245"/>
              </a:tblGrid>
              <a:tr h="374243">
                <a:tc>
                  <a:txBody>
                    <a:bodyPr/>
                    <a:lstStyle/>
                    <a:p>
                      <a:pPr algn="ctr"/>
                      <a:r>
                        <a:rPr lang="zh-CN" altLang="en-US" sz="1800" dirty="0" smtClean="0"/>
                        <a:t>简称</a:t>
                      </a:r>
                      <a:endParaRPr lang="zh-CN" altLang="en-US" sz="1800" dirty="0"/>
                    </a:p>
                  </a:txBody>
                  <a:tcPr/>
                </a:tc>
                <a:tc>
                  <a:txBody>
                    <a:bodyPr/>
                    <a:lstStyle/>
                    <a:p>
                      <a:pPr algn="ctr"/>
                      <a:r>
                        <a:rPr lang="zh-CN" altLang="en-US" sz="1800" dirty="0" smtClean="0"/>
                        <a:t>标准编号</a:t>
                      </a:r>
                      <a:endParaRPr lang="zh-CN" altLang="en-US" sz="1800" dirty="0"/>
                    </a:p>
                  </a:txBody>
                  <a:tcPr/>
                </a:tc>
                <a:tc>
                  <a:txBody>
                    <a:bodyPr/>
                    <a:lstStyle/>
                    <a:p>
                      <a:pPr algn="ctr"/>
                      <a:r>
                        <a:rPr lang="zh-CN" altLang="en-US" sz="1800" dirty="0" smtClean="0"/>
                        <a:t>推出日期</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标准</a:t>
                      </a:r>
                      <a:r>
                        <a:rPr lang="zh-CN" altLang="en-US" sz="1800" baseline="0" dirty="0" smtClean="0"/>
                        <a:t>及说明</a:t>
                      </a:r>
                      <a:endParaRPr lang="zh-CN" altLang="en-US" sz="1800" dirty="0"/>
                    </a:p>
                  </a:txBody>
                  <a:tcPr/>
                </a:tc>
              </a:tr>
              <a:tr h="360208">
                <a:tc>
                  <a:txBody>
                    <a:bodyPr/>
                    <a:lstStyle/>
                    <a:p>
                      <a:pPr>
                        <a:lnSpc>
                          <a:spcPct val="95000"/>
                        </a:lnSpc>
                      </a:pPr>
                      <a:r>
                        <a:rPr lang="en-US" altLang="zh-CN" sz="1800" dirty="0" smtClean="0"/>
                        <a:t>H.261</a:t>
                      </a:r>
                      <a:endParaRPr lang="zh-CN" altLang="en-US" sz="1800" dirty="0"/>
                    </a:p>
                  </a:txBody>
                  <a:tcPr/>
                </a:tc>
                <a:tc>
                  <a:txBody>
                    <a:bodyPr/>
                    <a:lstStyle/>
                    <a:p>
                      <a:pPr>
                        <a:lnSpc>
                          <a:spcPct val="95000"/>
                        </a:lnSpc>
                      </a:pPr>
                      <a:r>
                        <a:rPr lang="en-US" altLang="zh-CN" sz="1800" dirty="0" smtClean="0"/>
                        <a:t>ITU-T H.261</a:t>
                      </a:r>
                      <a:endParaRPr lang="zh-CN" altLang="en-US" sz="1800" dirty="0"/>
                    </a:p>
                  </a:txBody>
                  <a:tcPr/>
                </a:tc>
                <a:tc>
                  <a:txBody>
                    <a:bodyPr/>
                    <a:lstStyle/>
                    <a:p>
                      <a:pPr algn="ctr">
                        <a:lnSpc>
                          <a:spcPct val="95000"/>
                        </a:lnSpc>
                      </a:pPr>
                      <a:r>
                        <a:rPr lang="en-US" altLang="zh-CN" sz="1800" dirty="0" smtClean="0"/>
                        <a:t>1990</a:t>
                      </a:r>
                      <a:r>
                        <a:rPr lang="zh-CN" altLang="en-US" sz="1800" dirty="0" smtClean="0"/>
                        <a:t>年</a:t>
                      </a:r>
                      <a:endParaRPr lang="zh-CN" altLang="en-US" sz="1800" dirty="0"/>
                    </a:p>
                  </a:txBody>
                  <a:tcPr/>
                </a:tc>
                <a:tc>
                  <a:txBody>
                    <a:bodyPr/>
                    <a:lstStyle/>
                    <a:p>
                      <a:pPr>
                        <a:lnSpc>
                          <a:spcPct val="95000"/>
                        </a:lnSpc>
                      </a:pPr>
                      <a:r>
                        <a:rPr lang="en-US" altLang="zh-CN" sz="1800" dirty="0" smtClean="0"/>
                        <a:t>P*64kbps</a:t>
                      </a:r>
                      <a:r>
                        <a:rPr lang="zh-CN" altLang="en-US" sz="1800" dirty="0" smtClean="0"/>
                        <a:t>视听业务</a:t>
                      </a:r>
                      <a:endParaRPr lang="zh-CN" altLang="en-US" sz="1800" dirty="0"/>
                    </a:p>
                  </a:txBody>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H.263</a:t>
                      </a:r>
                      <a:endParaRPr lang="zh-CN" altLang="en-US" sz="1800" dirty="0"/>
                    </a:p>
                  </a:txBody>
                  <a:tcPr/>
                </a:tc>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ITU-T H.263</a:t>
                      </a:r>
                      <a:endParaRPr lang="zh-CN" altLang="en-US" sz="1800" dirty="0"/>
                    </a:p>
                  </a:txBody>
                  <a:tcPr/>
                </a:tc>
                <a:tc>
                  <a:txBody>
                    <a:bodyPr/>
                    <a:lstStyle/>
                    <a:p>
                      <a:pPr algn="ctr">
                        <a:lnSpc>
                          <a:spcPct val="95000"/>
                        </a:lnSpc>
                      </a:pPr>
                      <a:r>
                        <a:rPr lang="en-US" altLang="zh-CN" sz="1800" dirty="0" smtClean="0"/>
                        <a:t>1996</a:t>
                      </a:r>
                      <a:r>
                        <a:rPr lang="zh-CN" altLang="en-US" sz="1800" dirty="0" smtClean="0"/>
                        <a:t>年</a:t>
                      </a:r>
                      <a:endParaRPr lang="zh-CN" altLang="en-US" sz="1800" dirty="0"/>
                    </a:p>
                  </a:txBody>
                  <a:tcPr/>
                </a:tc>
                <a:tc>
                  <a:txBody>
                    <a:bodyPr/>
                    <a:lstStyle/>
                    <a:p>
                      <a:pPr>
                        <a:lnSpc>
                          <a:spcPct val="95000"/>
                        </a:lnSpc>
                      </a:pPr>
                      <a:r>
                        <a:rPr lang="zh-CN" altLang="en-US" sz="1800" dirty="0" smtClean="0"/>
                        <a:t>低比特率通信</a:t>
                      </a:r>
                      <a:endParaRPr lang="zh-CN" altLang="en-US" sz="1800" dirty="0"/>
                    </a:p>
                  </a:txBody>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H.263+</a:t>
                      </a:r>
                      <a:endParaRPr lang="zh-CN" altLang="en-US" sz="1800" dirty="0"/>
                    </a:p>
                  </a:txBody>
                  <a:tcPr/>
                </a:tc>
                <a:tc>
                  <a:txBody>
                    <a:bodyPr/>
                    <a:lstStyle/>
                    <a:p>
                      <a:pPr>
                        <a:lnSpc>
                          <a:spcPct val="95000"/>
                        </a:lnSpc>
                      </a:pPr>
                      <a:r>
                        <a:rPr lang="en-US" altLang="zh-CN" sz="1800" dirty="0" smtClean="0"/>
                        <a:t>ITU-T H.263 Ver.2</a:t>
                      </a:r>
                      <a:endParaRPr lang="zh-CN" altLang="en-US" sz="1800" dirty="0"/>
                    </a:p>
                  </a:txBody>
                  <a:tcPr/>
                </a:tc>
                <a:tc>
                  <a:txBody>
                    <a:bodyPr/>
                    <a:lstStyle/>
                    <a:p>
                      <a:pPr algn="ctr">
                        <a:lnSpc>
                          <a:spcPct val="95000"/>
                        </a:lnSpc>
                      </a:pPr>
                      <a:r>
                        <a:rPr lang="en-US" altLang="zh-CN" sz="1800" dirty="0" smtClean="0"/>
                        <a:t>1998</a:t>
                      </a:r>
                      <a:r>
                        <a:rPr lang="zh-CN" altLang="en-US" sz="1800" dirty="0" smtClean="0"/>
                        <a:t>年</a:t>
                      </a:r>
                      <a:endParaRPr lang="zh-CN" altLang="en-US" sz="1800" dirty="0"/>
                    </a:p>
                  </a:txBody>
                  <a:tcPr/>
                </a:tc>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H.263</a:t>
                      </a:r>
                      <a:r>
                        <a:rPr lang="zh-CN" altLang="en-US" sz="1800" dirty="0" smtClean="0"/>
                        <a:t>第二版</a:t>
                      </a:r>
                      <a:endParaRPr lang="zh-CN" altLang="en-US" sz="1800" dirty="0"/>
                    </a:p>
                  </a:txBody>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H.263++</a:t>
                      </a:r>
                      <a:endParaRPr lang="zh-CN" altLang="en-US" sz="1800" dirty="0"/>
                    </a:p>
                  </a:txBody>
                  <a:tcPr/>
                </a:tc>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ITU-T H.263 Ver.3</a:t>
                      </a:r>
                      <a:endParaRPr lang="zh-CN" altLang="en-US" sz="1800" dirty="0"/>
                    </a:p>
                  </a:txBody>
                  <a:tcPr/>
                </a:tc>
                <a:tc>
                  <a:txBody>
                    <a:bodyPr/>
                    <a:lstStyle/>
                    <a:p>
                      <a:pPr algn="ctr">
                        <a:lnSpc>
                          <a:spcPct val="95000"/>
                        </a:lnSpc>
                      </a:pPr>
                      <a:r>
                        <a:rPr lang="en-US" altLang="zh-CN" sz="1800" dirty="0" smtClean="0"/>
                        <a:t>2000</a:t>
                      </a:r>
                      <a:r>
                        <a:rPr lang="zh-CN" altLang="en-US" sz="1800" dirty="0" smtClean="0"/>
                        <a:t>年</a:t>
                      </a:r>
                      <a:endParaRPr lang="zh-CN" altLang="en-US" sz="1800" dirty="0"/>
                    </a:p>
                  </a:txBody>
                  <a:tcPr/>
                </a:tc>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H.263</a:t>
                      </a:r>
                      <a:r>
                        <a:rPr lang="zh-CN" altLang="en-US" sz="1800" dirty="0" smtClean="0"/>
                        <a:t>第三版</a:t>
                      </a:r>
                      <a:endParaRPr lang="zh-CN" altLang="en-US" sz="1800" dirty="0"/>
                    </a:p>
                  </a:txBody>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H.264</a:t>
                      </a:r>
                      <a:endParaRPr lang="zh-CN" altLang="en-US" sz="1800" dirty="0"/>
                    </a:p>
                  </a:txBody>
                  <a:tcPr/>
                </a:tc>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ITU-T H.264(MPEG4</a:t>
                      </a:r>
                      <a:r>
                        <a:rPr lang="en-US" altLang="zh-CN" sz="1800" baseline="0" dirty="0" smtClean="0"/>
                        <a:t> /10</a:t>
                      </a:r>
                      <a:r>
                        <a:rPr lang="en-US" altLang="zh-CN" sz="1800" dirty="0" smtClean="0"/>
                        <a:t>)</a:t>
                      </a:r>
                      <a:endParaRPr lang="zh-CN" altLang="en-US" sz="1800" dirty="0"/>
                    </a:p>
                  </a:txBody>
                  <a:tcPr/>
                </a:tc>
                <a:tc>
                  <a:txBody>
                    <a:bodyPr/>
                    <a:lstStyle/>
                    <a:p>
                      <a:pPr algn="ctr">
                        <a:lnSpc>
                          <a:spcPct val="95000"/>
                        </a:lnSpc>
                      </a:pPr>
                      <a:r>
                        <a:rPr lang="en-US" altLang="zh-CN" sz="1800" dirty="0" smtClean="0"/>
                        <a:t>2003</a:t>
                      </a:r>
                      <a:r>
                        <a:rPr lang="zh-CN" altLang="en-US" sz="1800" dirty="0" smtClean="0"/>
                        <a:t>年</a:t>
                      </a:r>
                      <a:endParaRPr lang="zh-CN" altLang="en-US" sz="1800" dirty="0"/>
                    </a:p>
                  </a:txBody>
                  <a:tcPr/>
                </a:tc>
                <a:tc>
                  <a:txBody>
                    <a:bodyPr/>
                    <a:lstStyle/>
                    <a:p>
                      <a:pPr>
                        <a:lnSpc>
                          <a:spcPct val="95000"/>
                        </a:lnSpc>
                      </a:pPr>
                      <a:r>
                        <a:rPr lang="zh-CN" altLang="en-US" sz="1800" dirty="0" smtClean="0"/>
                        <a:t>先进的视频编码（</a:t>
                      </a:r>
                      <a:r>
                        <a:rPr lang="en-US" altLang="zh-CN" sz="1800" dirty="0" smtClean="0"/>
                        <a:t>AVC</a:t>
                      </a:r>
                      <a:r>
                        <a:rPr lang="zh-CN" altLang="en-US" sz="1800" dirty="0" smtClean="0"/>
                        <a:t>）</a:t>
                      </a:r>
                      <a:endParaRPr lang="zh-CN" altLang="en-US" sz="1800" dirty="0"/>
                    </a:p>
                  </a:txBody>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solidFill>
                            <a:srgbClr val="FF0000"/>
                          </a:solidFill>
                        </a:rPr>
                        <a:t>H.265</a:t>
                      </a:r>
                      <a:endParaRPr lang="zh-CN" altLang="en-US" sz="1800" dirty="0">
                        <a:solidFill>
                          <a:srgbClr val="FF0000"/>
                        </a:solidFill>
                      </a:endParaRPr>
                    </a:p>
                  </a:txBody>
                  <a:tcPr/>
                </a:tc>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solidFill>
                            <a:srgbClr val="FF0000"/>
                          </a:solidFill>
                        </a:rPr>
                        <a:t>ITU-T H.265</a:t>
                      </a:r>
                      <a:endParaRPr lang="zh-CN" altLang="en-US" sz="1800" dirty="0">
                        <a:solidFill>
                          <a:srgbClr val="FF0000"/>
                        </a:solidFill>
                      </a:endParaRPr>
                    </a:p>
                  </a:txBody>
                  <a:tcPr/>
                </a:tc>
                <a:tc>
                  <a:txBody>
                    <a:bodyPr/>
                    <a:lstStyle/>
                    <a:p>
                      <a:pPr algn="ctr">
                        <a:lnSpc>
                          <a:spcPct val="95000"/>
                        </a:lnSpc>
                      </a:pPr>
                      <a:r>
                        <a:rPr lang="en-US" altLang="zh-CN" sz="1800" dirty="0" smtClean="0">
                          <a:solidFill>
                            <a:srgbClr val="FF0000"/>
                          </a:solidFill>
                        </a:rPr>
                        <a:t>2013</a:t>
                      </a:r>
                      <a:r>
                        <a:rPr lang="zh-CN" altLang="en-US" sz="1800" dirty="0" smtClean="0">
                          <a:solidFill>
                            <a:srgbClr val="FF0000"/>
                          </a:solidFill>
                        </a:rPr>
                        <a:t>年</a:t>
                      </a:r>
                      <a:endParaRPr lang="zh-CN" altLang="en-US" sz="1800" dirty="0">
                        <a:solidFill>
                          <a:srgbClr val="FF0000"/>
                        </a:solidFill>
                      </a:endParaRPr>
                    </a:p>
                  </a:txBody>
                  <a:tcPr/>
                </a:tc>
                <a:tc>
                  <a:txBody>
                    <a:bodyPr/>
                    <a:lstStyle/>
                    <a:p>
                      <a:pPr>
                        <a:lnSpc>
                          <a:spcPct val="95000"/>
                        </a:lnSpc>
                      </a:pPr>
                      <a:r>
                        <a:rPr lang="zh-CN" altLang="en-US" sz="1800" dirty="0" smtClean="0">
                          <a:solidFill>
                            <a:srgbClr val="FF0000"/>
                          </a:solidFill>
                        </a:rPr>
                        <a:t>高效视频编码（</a:t>
                      </a:r>
                      <a:r>
                        <a:rPr lang="en-US" altLang="zh-CN" sz="1800" dirty="0" smtClean="0">
                          <a:solidFill>
                            <a:srgbClr val="FF0000"/>
                          </a:solidFill>
                        </a:rPr>
                        <a:t>HEVC</a:t>
                      </a:r>
                      <a:r>
                        <a:rPr lang="zh-CN" altLang="en-US" sz="1800" dirty="0" smtClean="0">
                          <a:solidFill>
                            <a:srgbClr val="FF0000"/>
                          </a:solidFill>
                        </a:rPr>
                        <a:t>）</a:t>
                      </a:r>
                      <a:endParaRPr lang="zh-CN" altLang="en-US" sz="1800" dirty="0">
                        <a:solidFill>
                          <a:srgbClr val="FF0000"/>
                        </a:solidFill>
                      </a:endParaRPr>
                    </a:p>
                  </a:txBody>
                  <a:tcPr/>
                </a:tc>
              </a:tr>
              <a:tr h="360208">
                <a:tc>
                  <a:txBody>
                    <a:bodyPr/>
                    <a:lstStyle/>
                    <a:p>
                      <a:pPr>
                        <a:lnSpc>
                          <a:spcPct val="95000"/>
                        </a:lnSpc>
                      </a:pPr>
                      <a:r>
                        <a:rPr lang="en-US" altLang="zh-CN" sz="1800" dirty="0" smtClean="0"/>
                        <a:t>JPEG</a:t>
                      </a:r>
                      <a:endParaRPr lang="zh-CN" altLang="en-US" sz="1800" dirty="0"/>
                    </a:p>
                  </a:txBody>
                  <a:tcPr>
                    <a:solidFill>
                      <a:srgbClr val="FFFF00"/>
                    </a:solidFill>
                  </a:tcPr>
                </a:tc>
                <a:tc>
                  <a:txBody>
                    <a:bodyPr/>
                    <a:lstStyle/>
                    <a:p>
                      <a:pPr>
                        <a:lnSpc>
                          <a:spcPct val="95000"/>
                        </a:lnSpc>
                      </a:pPr>
                      <a:r>
                        <a:rPr lang="en-US" altLang="zh-CN" sz="1800" dirty="0" smtClean="0"/>
                        <a:t>ISO/IEC 10918-1</a:t>
                      </a:r>
                      <a:endParaRPr lang="zh-CN" altLang="en-US" sz="1800" dirty="0"/>
                    </a:p>
                  </a:txBody>
                  <a:tcPr>
                    <a:solidFill>
                      <a:srgbClr val="FFFF00"/>
                    </a:solidFill>
                  </a:tcPr>
                </a:tc>
                <a:tc>
                  <a:txBody>
                    <a:bodyPr/>
                    <a:lstStyle/>
                    <a:p>
                      <a:pPr algn="ctr">
                        <a:lnSpc>
                          <a:spcPct val="95000"/>
                        </a:lnSpc>
                      </a:pPr>
                      <a:r>
                        <a:rPr lang="en-US" altLang="zh-CN" sz="1800" dirty="0" smtClean="0"/>
                        <a:t>1992</a:t>
                      </a:r>
                      <a:r>
                        <a:rPr lang="zh-CN" altLang="en-US" sz="1800" dirty="0" smtClean="0"/>
                        <a:t>年</a:t>
                      </a:r>
                      <a:endParaRPr lang="zh-CN" altLang="en-US" sz="1800" dirty="0"/>
                    </a:p>
                  </a:txBody>
                  <a:tcPr>
                    <a:solidFill>
                      <a:srgbClr val="FFFF00"/>
                    </a:solidFill>
                  </a:tcPr>
                </a:tc>
                <a:tc>
                  <a:txBody>
                    <a:bodyPr/>
                    <a:lstStyle/>
                    <a:p>
                      <a:pPr>
                        <a:lnSpc>
                          <a:spcPct val="95000"/>
                        </a:lnSpc>
                      </a:pPr>
                      <a:r>
                        <a:rPr lang="zh-CN" altLang="en-US" sz="1800" dirty="0" smtClean="0"/>
                        <a:t>连续调静止图像压缩编码</a:t>
                      </a:r>
                      <a:endParaRPr lang="zh-CN" altLang="en-US" sz="1800" dirty="0"/>
                    </a:p>
                  </a:txBody>
                  <a:tcPr>
                    <a:solidFill>
                      <a:srgbClr val="FFFF00"/>
                    </a:solidFill>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JPEG-LS</a:t>
                      </a:r>
                      <a:endParaRPr lang="zh-CN" altLang="en-US" sz="1800" dirty="0"/>
                    </a:p>
                  </a:txBody>
                  <a:tcPr>
                    <a:solidFill>
                      <a:srgbClr val="FFFF00"/>
                    </a:solidFill>
                  </a:tcPr>
                </a:tc>
                <a:tc>
                  <a:txBody>
                    <a:bodyPr/>
                    <a:lstStyle/>
                    <a:p>
                      <a:pPr>
                        <a:lnSpc>
                          <a:spcPct val="95000"/>
                        </a:lnSpc>
                      </a:pPr>
                      <a:r>
                        <a:rPr lang="en-US" altLang="zh-CN" sz="1800" dirty="0" smtClean="0"/>
                        <a:t>ISO/IEC 14495-1</a:t>
                      </a:r>
                      <a:endParaRPr lang="zh-CN" altLang="en-US" sz="1800" dirty="0"/>
                    </a:p>
                  </a:txBody>
                  <a:tcPr>
                    <a:solidFill>
                      <a:srgbClr val="FFFF00"/>
                    </a:solidFill>
                  </a:tcPr>
                </a:tc>
                <a:tc>
                  <a:txBody>
                    <a:bodyPr/>
                    <a:lstStyle/>
                    <a:p>
                      <a:pPr algn="ctr">
                        <a:lnSpc>
                          <a:spcPct val="95000"/>
                        </a:lnSpc>
                      </a:pPr>
                      <a:r>
                        <a:rPr lang="en-US" altLang="zh-CN" sz="1800" dirty="0" smtClean="0"/>
                        <a:t>1999</a:t>
                      </a:r>
                      <a:r>
                        <a:rPr lang="zh-CN" altLang="en-US" sz="1800" dirty="0" smtClean="0"/>
                        <a:t>年</a:t>
                      </a:r>
                      <a:endParaRPr lang="zh-CN" altLang="en-US" sz="1800" dirty="0"/>
                    </a:p>
                  </a:txBody>
                  <a:tcPr>
                    <a:solidFill>
                      <a:srgbClr val="FFFF00"/>
                    </a:solidFill>
                  </a:tcPr>
                </a:tc>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zh-CN" altLang="en-US" sz="1800" dirty="0" smtClean="0"/>
                        <a:t>连续调静止图像无损编码</a:t>
                      </a:r>
                      <a:endParaRPr lang="zh-CN" altLang="en-US" sz="1800" dirty="0"/>
                    </a:p>
                  </a:txBody>
                  <a:tcPr>
                    <a:solidFill>
                      <a:srgbClr val="FFFF00"/>
                    </a:solidFill>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JPEG2000</a:t>
                      </a:r>
                      <a:endParaRPr lang="zh-CN" altLang="en-US" sz="1800" dirty="0"/>
                    </a:p>
                  </a:txBody>
                  <a:tcPr>
                    <a:solidFill>
                      <a:srgbClr val="FFFF00"/>
                    </a:solidFill>
                  </a:tcPr>
                </a:tc>
                <a:tc>
                  <a:txBody>
                    <a:bodyPr/>
                    <a:lstStyle/>
                    <a:p>
                      <a:pPr>
                        <a:lnSpc>
                          <a:spcPct val="95000"/>
                        </a:lnSpc>
                      </a:pPr>
                      <a:r>
                        <a:rPr lang="en-US" altLang="zh-CN" sz="1800" dirty="0" smtClean="0"/>
                        <a:t>ISO/IEC 15444</a:t>
                      </a:r>
                      <a:endParaRPr lang="zh-CN" altLang="en-US" sz="1800" dirty="0"/>
                    </a:p>
                  </a:txBody>
                  <a:tcPr>
                    <a:solidFill>
                      <a:srgbClr val="FFFF00"/>
                    </a:solidFill>
                  </a:tcPr>
                </a:tc>
                <a:tc>
                  <a:txBody>
                    <a:bodyPr/>
                    <a:lstStyle/>
                    <a:p>
                      <a:pPr algn="ctr">
                        <a:lnSpc>
                          <a:spcPct val="95000"/>
                        </a:lnSpc>
                      </a:pPr>
                      <a:r>
                        <a:rPr lang="en-US" altLang="zh-CN" sz="1800" dirty="0" smtClean="0"/>
                        <a:t>2000</a:t>
                      </a:r>
                      <a:r>
                        <a:rPr lang="zh-CN" altLang="en-US" sz="1800" dirty="0" smtClean="0"/>
                        <a:t>年</a:t>
                      </a:r>
                      <a:endParaRPr lang="zh-CN" altLang="en-US" sz="1800" dirty="0"/>
                    </a:p>
                  </a:txBody>
                  <a:tcPr>
                    <a:solidFill>
                      <a:srgbClr val="FFFF00"/>
                    </a:solidFill>
                  </a:tcPr>
                </a:tc>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zh-CN" altLang="en-US" sz="1800" dirty="0" smtClean="0"/>
                        <a:t>连续调静止图像压缩编码</a:t>
                      </a:r>
                      <a:endParaRPr lang="zh-CN" altLang="en-US" sz="1800" dirty="0"/>
                    </a:p>
                  </a:txBody>
                  <a:tcPr>
                    <a:solidFill>
                      <a:srgbClr val="FFFF00"/>
                    </a:solidFill>
                  </a:tcPr>
                </a:tc>
              </a:tr>
              <a:tr h="360208">
                <a:tc>
                  <a:txBody>
                    <a:bodyPr/>
                    <a:lstStyle/>
                    <a:p>
                      <a:pPr>
                        <a:lnSpc>
                          <a:spcPct val="95000"/>
                        </a:lnSpc>
                      </a:pPr>
                      <a:r>
                        <a:rPr lang="en-US" altLang="zh-CN" sz="1800" dirty="0" smtClean="0"/>
                        <a:t>MPEG-1</a:t>
                      </a:r>
                      <a:endParaRPr lang="zh-CN" altLang="en-US" sz="1800" dirty="0"/>
                    </a:p>
                  </a:txBody>
                  <a:tcPr/>
                </a:tc>
                <a:tc>
                  <a:txBody>
                    <a:bodyPr/>
                    <a:lstStyle/>
                    <a:p>
                      <a:pPr>
                        <a:lnSpc>
                          <a:spcPct val="95000"/>
                        </a:lnSpc>
                      </a:pPr>
                      <a:r>
                        <a:rPr lang="en-US" altLang="zh-CN" sz="1800" dirty="0" smtClean="0"/>
                        <a:t>ISO/IEC 11172</a:t>
                      </a:r>
                      <a:endParaRPr lang="zh-CN" altLang="en-US" sz="1800" dirty="0"/>
                    </a:p>
                  </a:txBody>
                  <a:tcPr/>
                </a:tc>
                <a:tc>
                  <a:txBody>
                    <a:bodyPr/>
                    <a:lstStyle/>
                    <a:p>
                      <a:pPr algn="ctr">
                        <a:lnSpc>
                          <a:spcPct val="95000"/>
                        </a:lnSpc>
                      </a:pPr>
                      <a:r>
                        <a:rPr lang="en-US" altLang="zh-CN" sz="1800" dirty="0" smtClean="0"/>
                        <a:t>1993</a:t>
                      </a:r>
                      <a:r>
                        <a:rPr lang="zh-CN" altLang="en-US" sz="1800" dirty="0" smtClean="0"/>
                        <a:t>年</a:t>
                      </a:r>
                      <a:endParaRPr lang="zh-CN" altLang="en-US" sz="1800" dirty="0"/>
                    </a:p>
                  </a:txBody>
                  <a:tcPr/>
                </a:tc>
                <a:tc>
                  <a:txBody>
                    <a:bodyPr/>
                    <a:lstStyle/>
                    <a:p>
                      <a:pPr>
                        <a:lnSpc>
                          <a:spcPct val="95000"/>
                        </a:lnSpc>
                      </a:pPr>
                      <a:r>
                        <a:rPr lang="zh-CN" altLang="en-US" sz="1800" dirty="0" smtClean="0"/>
                        <a:t>数字存储活动图像和声音</a:t>
                      </a:r>
                      <a:endParaRPr lang="zh-CN" altLang="en-US" sz="1800" dirty="0"/>
                    </a:p>
                  </a:txBody>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MPEG-2</a:t>
                      </a:r>
                      <a:endParaRPr lang="zh-CN" altLang="en-US" sz="1800" dirty="0"/>
                    </a:p>
                  </a:txBody>
                  <a:tcPr/>
                </a:tc>
                <a:tc>
                  <a:txBody>
                    <a:bodyPr/>
                    <a:lstStyle/>
                    <a:p>
                      <a:pPr>
                        <a:lnSpc>
                          <a:spcPct val="95000"/>
                        </a:lnSpc>
                      </a:pPr>
                      <a:r>
                        <a:rPr lang="en-US" altLang="zh-CN" sz="1800" dirty="0" smtClean="0"/>
                        <a:t>ISO/IEC 13818</a:t>
                      </a:r>
                      <a:endParaRPr lang="zh-CN" altLang="en-US" sz="1800" dirty="0"/>
                    </a:p>
                  </a:txBody>
                  <a:tcPr/>
                </a:tc>
                <a:tc>
                  <a:txBody>
                    <a:bodyPr/>
                    <a:lstStyle/>
                    <a:p>
                      <a:pPr algn="ctr">
                        <a:lnSpc>
                          <a:spcPct val="95000"/>
                        </a:lnSpc>
                      </a:pPr>
                      <a:r>
                        <a:rPr lang="en-US" altLang="zh-CN" sz="1800" dirty="0" smtClean="0"/>
                        <a:t>1994</a:t>
                      </a:r>
                      <a:r>
                        <a:rPr lang="zh-CN" altLang="en-US" sz="1800" dirty="0" smtClean="0"/>
                        <a:t>年</a:t>
                      </a:r>
                      <a:endParaRPr lang="zh-CN" altLang="en-US" sz="1800" dirty="0"/>
                    </a:p>
                  </a:txBody>
                  <a:tcPr/>
                </a:tc>
                <a:tc>
                  <a:txBody>
                    <a:bodyPr/>
                    <a:lstStyle/>
                    <a:p>
                      <a:pPr>
                        <a:lnSpc>
                          <a:spcPct val="95000"/>
                        </a:lnSpc>
                      </a:pPr>
                      <a:r>
                        <a:rPr lang="zh-CN" altLang="en-US" sz="1800" dirty="0" smtClean="0"/>
                        <a:t>活动图像和声音的通用编码</a:t>
                      </a:r>
                      <a:endParaRPr lang="zh-CN" altLang="en-US" sz="1800" dirty="0"/>
                    </a:p>
                  </a:txBody>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MPEG-4</a:t>
                      </a:r>
                      <a:endParaRPr lang="zh-CN" altLang="en-US" sz="1800" dirty="0"/>
                    </a:p>
                  </a:txBody>
                  <a:tcPr/>
                </a:tc>
                <a:tc>
                  <a:txBody>
                    <a:bodyPr/>
                    <a:lstStyle/>
                    <a:p>
                      <a:pPr>
                        <a:lnSpc>
                          <a:spcPct val="95000"/>
                        </a:lnSpc>
                      </a:pPr>
                      <a:r>
                        <a:rPr lang="en-US" altLang="zh-CN" sz="1800" dirty="0" smtClean="0"/>
                        <a:t>ISO/IEC 14496</a:t>
                      </a:r>
                      <a:endParaRPr lang="zh-CN" altLang="en-US" sz="1800" dirty="0"/>
                    </a:p>
                  </a:txBody>
                  <a:tcPr/>
                </a:tc>
                <a:tc>
                  <a:txBody>
                    <a:bodyPr/>
                    <a:lstStyle/>
                    <a:p>
                      <a:pPr algn="ctr">
                        <a:lnSpc>
                          <a:spcPct val="95000"/>
                        </a:lnSpc>
                      </a:pPr>
                      <a:r>
                        <a:rPr lang="en-US" altLang="zh-CN" sz="1800" dirty="0" smtClean="0"/>
                        <a:t>1999</a:t>
                      </a:r>
                      <a:r>
                        <a:rPr lang="zh-CN" altLang="en-US" sz="1800" dirty="0" smtClean="0"/>
                        <a:t>年</a:t>
                      </a:r>
                      <a:endParaRPr lang="zh-CN" altLang="en-US" sz="1800" dirty="0"/>
                    </a:p>
                  </a:txBody>
                  <a:tcPr/>
                </a:tc>
                <a:tc>
                  <a:txBody>
                    <a:bodyPr/>
                    <a:lstStyle/>
                    <a:p>
                      <a:pPr>
                        <a:lnSpc>
                          <a:spcPct val="95000"/>
                        </a:lnSpc>
                      </a:pPr>
                      <a:r>
                        <a:rPr lang="zh-CN" altLang="en-US" sz="1800" dirty="0" smtClean="0"/>
                        <a:t>音</a:t>
                      </a:r>
                      <a:r>
                        <a:rPr lang="zh-CN" altLang="en-US" sz="1800" kern="1200" dirty="0" smtClean="0">
                          <a:solidFill>
                            <a:schemeClr val="dk1"/>
                          </a:solidFill>
                          <a:latin typeface="+mn-lt"/>
                          <a:ea typeface="+mn-ea"/>
                          <a:cs typeface="+mn-cs"/>
                        </a:rPr>
                        <a:t>视频对象的通用编码</a:t>
                      </a:r>
                      <a:endParaRPr lang="zh-CN" altLang="en-US" sz="1800" kern="1200" dirty="0">
                        <a:solidFill>
                          <a:schemeClr val="dk1"/>
                        </a:solidFill>
                        <a:latin typeface="+mn-lt"/>
                        <a:ea typeface="+mn-ea"/>
                        <a:cs typeface="+mn-cs"/>
                      </a:endParaRPr>
                    </a:p>
                  </a:txBody>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MPEG-7</a:t>
                      </a:r>
                      <a:endParaRPr lang="zh-CN" altLang="en-US" sz="1800" dirty="0"/>
                    </a:p>
                  </a:txBody>
                  <a:tcPr/>
                </a:tc>
                <a:tc>
                  <a:txBody>
                    <a:bodyPr/>
                    <a:lstStyle/>
                    <a:p>
                      <a:pPr>
                        <a:lnSpc>
                          <a:spcPct val="95000"/>
                        </a:lnSpc>
                      </a:pPr>
                      <a:r>
                        <a:rPr lang="en-US" altLang="zh-CN" sz="1800" dirty="0" smtClean="0"/>
                        <a:t>ISO/IEC</a:t>
                      </a:r>
                      <a:endParaRPr lang="zh-CN" altLang="en-US" sz="1800" dirty="0"/>
                    </a:p>
                  </a:txBody>
                  <a:tcPr/>
                </a:tc>
                <a:tc>
                  <a:txBody>
                    <a:bodyPr/>
                    <a:lstStyle/>
                    <a:p>
                      <a:pPr algn="ctr">
                        <a:lnSpc>
                          <a:spcPct val="95000"/>
                        </a:lnSpc>
                      </a:pPr>
                      <a:r>
                        <a:rPr lang="en-US" altLang="zh-CN" sz="1800" dirty="0" smtClean="0"/>
                        <a:t>2001</a:t>
                      </a:r>
                      <a:r>
                        <a:rPr lang="zh-CN" altLang="en-US" sz="1800" dirty="0" smtClean="0"/>
                        <a:t>年</a:t>
                      </a:r>
                      <a:endParaRPr lang="zh-CN" altLang="en-US" sz="1800" dirty="0"/>
                    </a:p>
                  </a:txBody>
                  <a:tcPr/>
                </a:tc>
                <a:tc>
                  <a:txBody>
                    <a:bodyPr/>
                    <a:lstStyle/>
                    <a:p>
                      <a:pPr>
                        <a:lnSpc>
                          <a:spcPct val="95000"/>
                        </a:lnSpc>
                      </a:pPr>
                      <a:r>
                        <a:rPr lang="zh-CN" altLang="en-US" sz="1800" dirty="0" smtClean="0"/>
                        <a:t>多媒体内容描述接口</a:t>
                      </a:r>
                      <a:endParaRPr lang="zh-CN" altLang="en-US" sz="1800" dirty="0"/>
                    </a:p>
                  </a:txBody>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MPEG-21</a:t>
                      </a:r>
                      <a:endParaRPr lang="zh-CN" altLang="en-US" sz="1800" dirty="0"/>
                    </a:p>
                  </a:txBody>
                  <a:tcPr/>
                </a:tc>
                <a:tc>
                  <a:txBody>
                    <a:bodyPr/>
                    <a:lstStyle/>
                    <a:p>
                      <a:pPr>
                        <a:lnSpc>
                          <a:spcPct val="95000"/>
                        </a:lnSpc>
                      </a:pPr>
                      <a:r>
                        <a:rPr lang="en-US" altLang="zh-CN" sz="1800" dirty="0" smtClean="0"/>
                        <a:t>ISO/IEC</a:t>
                      </a:r>
                      <a:endParaRPr lang="zh-CN" altLang="en-US" sz="1800" dirty="0"/>
                    </a:p>
                  </a:txBody>
                  <a:tcPr/>
                </a:tc>
                <a:tc>
                  <a:txBody>
                    <a:bodyPr/>
                    <a:lstStyle/>
                    <a:p>
                      <a:pPr algn="ctr">
                        <a:lnSpc>
                          <a:spcPct val="95000"/>
                        </a:lnSpc>
                      </a:pPr>
                      <a:endParaRPr lang="zh-CN" altLang="en-US" sz="1800" dirty="0"/>
                    </a:p>
                  </a:txBody>
                  <a:tcPr/>
                </a:tc>
                <a:tc>
                  <a:txBody>
                    <a:bodyPr/>
                    <a:lstStyle/>
                    <a:p>
                      <a:pPr>
                        <a:lnSpc>
                          <a:spcPct val="95000"/>
                        </a:lnSpc>
                      </a:pPr>
                      <a:r>
                        <a:rPr lang="zh-CN" altLang="en-US" sz="1800" dirty="0" smtClean="0"/>
                        <a:t>多媒体框架标准</a:t>
                      </a:r>
                      <a:endParaRPr lang="zh-CN" altLang="en-US" sz="1800" dirty="0"/>
                    </a:p>
                  </a:txBody>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CCITT G3 </a:t>
                      </a:r>
                      <a:endParaRPr lang="zh-CN" altLang="en-US" sz="1800" dirty="0"/>
                    </a:p>
                  </a:txBody>
                  <a:tcPr>
                    <a:solidFill>
                      <a:srgbClr val="00B0F0"/>
                    </a:solidFill>
                  </a:tcPr>
                </a:tc>
                <a:tc>
                  <a:txBody>
                    <a:bodyPr/>
                    <a:lstStyle/>
                    <a:p>
                      <a:pPr>
                        <a:lnSpc>
                          <a:spcPct val="95000"/>
                        </a:lnSpc>
                      </a:pPr>
                      <a:r>
                        <a:rPr lang="zh-CN" altLang="en-US" sz="1800" kern="1200" dirty="0" smtClean="0">
                          <a:solidFill>
                            <a:schemeClr val="dk1"/>
                          </a:solidFill>
                          <a:latin typeface="+mn-lt"/>
                          <a:ea typeface="+mn-ea"/>
                          <a:cs typeface="+mn-cs"/>
                        </a:rPr>
                        <a:t>CCITT</a:t>
                      </a:r>
                      <a:endParaRPr lang="zh-CN" altLang="en-US" sz="1800" kern="1200" dirty="0">
                        <a:solidFill>
                          <a:schemeClr val="dk1"/>
                        </a:solidFill>
                        <a:latin typeface="+mn-lt"/>
                        <a:ea typeface="+mn-ea"/>
                        <a:cs typeface="+mn-cs"/>
                      </a:endParaRPr>
                    </a:p>
                  </a:txBody>
                  <a:tcPr>
                    <a:solidFill>
                      <a:srgbClr val="00B0F0"/>
                    </a:solidFill>
                  </a:tcPr>
                </a:tc>
                <a:tc>
                  <a:txBody>
                    <a:bodyPr/>
                    <a:lstStyle/>
                    <a:p>
                      <a:pPr algn="ctr">
                        <a:lnSpc>
                          <a:spcPct val="95000"/>
                        </a:lnSpc>
                      </a:pPr>
                      <a:endParaRPr lang="zh-CN" altLang="en-US" sz="1800" dirty="0"/>
                    </a:p>
                  </a:txBody>
                  <a:tcPr>
                    <a:solidFill>
                      <a:srgbClr val="00B0F0"/>
                    </a:solidFill>
                  </a:tcPr>
                </a:tc>
                <a:tc>
                  <a:txBody>
                    <a:bodyPr/>
                    <a:lstStyle/>
                    <a:p>
                      <a:pPr>
                        <a:lnSpc>
                          <a:spcPct val="95000"/>
                        </a:lnSpc>
                      </a:pPr>
                      <a:r>
                        <a:rPr lang="zh-CN" altLang="en-US" sz="1800" dirty="0" smtClean="0"/>
                        <a:t>二值图像压缩标准</a:t>
                      </a:r>
                      <a:endParaRPr lang="zh-CN" altLang="en-US" sz="1800" dirty="0"/>
                    </a:p>
                  </a:txBody>
                  <a:tcPr>
                    <a:solidFill>
                      <a:srgbClr val="00B0F0"/>
                    </a:solidFill>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CCITT G4 </a:t>
                      </a:r>
                      <a:endParaRPr lang="zh-CN" altLang="en-US" sz="1800" dirty="0"/>
                    </a:p>
                  </a:txBody>
                  <a:tcPr>
                    <a:solidFill>
                      <a:srgbClr val="00B0F0"/>
                    </a:solidFill>
                  </a:tcPr>
                </a:tc>
                <a:tc>
                  <a:txBody>
                    <a:bodyPr/>
                    <a:lstStyle/>
                    <a:p>
                      <a:pPr>
                        <a:lnSpc>
                          <a:spcPct val="95000"/>
                        </a:lnSpc>
                      </a:pPr>
                      <a:r>
                        <a:rPr lang="zh-CN" altLang="en-US" sz="1800" dirty="0" smtClean="0"/>
                        <a:t>CCITT</a:t>
                      </a:r>
                      <a:endParaRPr lang="zh-CN" altLang="en-US" sz="1800" kern="1200" dirty="0">
                        <a:solidFill>
                          <a:schemeClr val="dk1"/>
                        </a:solidFill>
                        <a:latin typeface="+mn-lt"/>
                        <a:ea typeface="+mn-ea"/>
                        <a:cs typeface="+mn-cs"/>
                      </a:endParaRPr>
                    </a:p>
                  </a:txBody>
                  <a:tcPr>
                    <a:solidFill>
                      <a:srgbClr val="00B0F0"/>
                    </a:solidFill>
                  </a:tcPr>
                </a:tc>
                <a:tc>
                  <a:txBody>
                    <a:bodyPr/>
                    <a:lstStyle/>
                    <a:p>
                      <a:pPr algn="ctr">
                        <a:lnSpc>
                          <a:spcPct val="95000"/>
                        </a:lnSpc>
                      </a:pPr>
                      <a:endParaRPr lang="zh-CN" altLang="en-US" sz="1800" dirty="0"/>
                    </a:p>
                  </a:txBody>
                  <a:tcPr>
                    <a:solidFill>
                      <a:srgbClr val="00B0F0"/>
                    </a:solidFill>
                  </a:tcPr>
                </a:tc>
                <a:tc>
                  <a:txBody>
                    <a:bodyPr/>
                    <a:lstStyle/>
                    <a:p>
                      <a:pPr>
                        <a:lnSpc>
                          <a:spcPct val="95000"/>
                        </a:lnSpc>
                      </a:pPr>
                      <a:r>
                        <a:rPr lang="zh-CN" altLang="en-US" sz="1800" dirty="0" smtClean="0"/>
                        <a:t>二值图像压缩标准</a:t>
                      </a:r>
                      <a:endParaRPr lang="zh-CN" altLang="en-US" sz="1800" dirty="0"/>
                    </a:p>
                  </a:txBody>
                  <a:tcPr>
                    <a:solidFill>
                      <a:srgbClr val="00B0F0"/>
                    </a:solidFill>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JBIG1</a:t>
                      </a:r>
                      <a:endParaRPr lang="zh-CN" altLang="en-US" sz="1800" dirty="0"/>
                    </a:p>
                  </a:txBody>
                  <a:tcPr>
                    <a:solidFill>
                      <a:schemeClr val="accent5"/>
                    </a:solidFill>
                  </a:tcPr>
                </a:tc>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ISO/IEC</a:t>
                      </a:r>
                      <a:endParaRPr lang="zh-CN" altLang="en-US" sz="1800" dirty="0"/>
                    </a:p>
                  </a:txBody>
                  <a:tcPr>
                    <a:solidFill>
                      <a:schemeClr val="accent5"/>
                    </a:solidFill>
                  </a:tcPr>
                </a:tc>
                <a:tc>
                  <a:txBody>
                    <a:bodyPr/>
                    <a:lstStyle/>
                    <a:p>
                      <a:pPr algn="ctr">
                        <a:lnSpc>
                          <a:spcPct val="95000"/>
                        </a:lnSpc>
                      </a:pPr>
                      <a:r>
                        <a:rPr lang="en-US" altLang="zh-CN" sz="1800" dirty="0" smtClean="0"/>
                        <a:t>1993</a:t>
                      </a:r>
                      <a:r>
                        <a:rPr lang="zh-CN" altLang="en-US" sz="1800" dirty="0" smtClean="0"/>
                        <a:t>年</a:t>
                      </a:r>
                      <a:endParaRPr lang="zh-CN" altLang="en-US" sz="1800" dirty="0"/>
                    </a:p>
                  </a:txBody>
                  <a:tcPr>
                    <a:solidFill>
                      <a:schemeClr val="accent5"/>
                    </a:solidFill>
                  </a:tcPr>
                </a:tc>
                <a:tc>
                  <a:txBody>
                    <a:bodyPr/>
                    <a:lstStyle/>
                    <a:p>
                      <a:pPr>
                        <a:lnSpc>
                          <a:spcPct val="95000"/>
                        </a:lnSpc>
                      </a:pPr>
                      <a:r>
                        <a:rPr lang="zh-CN" altLang="en-US" sz="1800" dirty="0" smtClean="0"/>
                        <a:t>二值图像压缩标准（第一版）</a:t>
                      </a:r>
                      <a:endParaRPr lang="zh-CN" altLang="en-US" sz="1800" dirty="0"/>
                    </a:p>
                  </a:txBody>
                  <a:tcPr>
                    <a:solidFill>
                      <a:schemeClr val="accent5"/>
                    </a:solidFill>
                  </a:tcPr>
                </a:tc>
              </a:tr>
              <a:tr h="360208">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altLang="zh-CN" sz="1800" dirty="0" smtClean="0"/>
                        <a:t>JBIG2</a:t>
                      </a:r>
                      <a:endParaRPr lang="zh-CN" altLang="en-US" sz="1800" dirty="0"/>
                    </a:p>
                  </a:txBody>
                  <a:tcPr>
                    <a:solidFill>
                      <a:schemeClr val="accent5"/>
                    </a:solidFill>
                  </a:tcPr>
                </a:tc>
                <a:tc>
                  <a:txBody>
                    <a:bodyPr/>
                    <a:lstStyle/>
                    <a:p>
                      <a:pPr>
                        <a:lnSpc>
                          <a:spcPct val="95000"/>
                        </a:lnSpc>
                      </a:pPr>
                      <a:r>
                        <a:rPr lang="en-US" altLang="zh-CN" sz="1800" dirty="0" smtClean="0"/>
                        <a:t>ISO/IEC</a:t>
                      </a:r>
                      <a:endParaRPr lang="zh-CN" altLang="en-US" sz="1800" dirty="0"/>
                    </a:p>
                  </a:txBody>
                  <a:tcPr>
                    <a:solidFill>
                      <a:schemeClr val="accent5"/>
                    </a:solidFill>
                  </a:tcPr>
                </a:tc>
                <a:tc>
                  <a:txBody>
                    <a:bodyPr/>
                    <a:lstStyle/>
                    <a:p>
                      <a:pPr algn="ctr">
                        <a:lnSpc>
                          <a:spcPct val="95000"/>
                        </a:lnSpc>
                      </a:pPr>
                      <a:r>
                        <a:rPr lang="en-US" altLang="zh-CN" sz="1800" dirty="0" smtClean="0"/>
                        <a:t>1999</a:t>
                      </a:r>
                      <a:r>
                        <a:rPr lang="zh-CN" altLang="en-US" sz="1800" dirty="0" smtClean="0"/>
                        <a:t>年</a:t>
                      </a:r>
                      <a:endParaRPr lang="zh-CN" altLang="en-US" sz="1800" dirty="0"/>
                    </a:p>
                  </a:txBody>
                  <a:tcPr>
                    <a:solidFill>
                      <a:schemeClr val="accent5"/>
                    </a:solidFill>
                  </a:tcPr>
                </a:tc>
                <a:tc>
                  <a:txBody>
                    <a:bodyPr/>
                    <a:lstStyle/>
                    <a:p>
                      <a:pPr>
                        <a:lnSpc>
                          <a:spcPct val="95000"/>
                        </a:lnSpc>
                      </a:pPr>
                      <a:r>
                        <a:rPr lang="zh-CN" altLang="en-US" sz="1800" dirty="0" smtClean="0"/>
                        <a:t>二值图像压缩标准（第二版）</a:t>
                      </a:r>
                      <a:endParaRPr lang="zh-CN" altLang="en-US" sz="1800" dirty="0"/>
                    </a:p>
                  </a:txBody>
                  <a:tcPr>
                    <a:solidFill>
                      <a:schemeClr val="accent5"/>
                    </a:solidFill>
                  </a:tcPr>
                </a:tc>
              </a:tr>
            </a:tbl>
          </a:graphicData>
        </a:graphic>
      </p:graphicFrame>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61168156-40F2-4019-8D7B-75196D3182E9}" type="slidenum">
              <a:rPr lang="zh-CN" altLang="en-US" sz="1300"/>
              <a:pPr algn="r" defTabSz="755650"/>
              <a:t>128</a:t>
            </a:fld>
            <a:endParaRPr lang="en-US" altLang="zh-CN" sz="1300"/>
          </a:p>
        </p:txBody>
      </p:sp>
      <p:sp>
        <p:nvSpPr>
          <p:cNvPr id="149507" name="Rectangle 2"/>
          <p:cNvSpPr>
            <a:spLocks noGrp="1" noChangeArrowheads="1"/>
          </p:cNvSpPr>
          <p:nvPr>
            <p:ph type="title" idx="4294967295"/>
          </p:nvPr>
        </p:nvSpPr>
        <p:spPr>
          <a:xfrm>
            <a:off x="965200" y="188913"/>
            <a:ext cx="7772400" cy="754062"/>
          </a:xfrm>
        </p:spPr>
        <p:txBody>
          <a:bodyPr/>
          <a:lstStyle/>
          <a:p>
            <a:pPr defTabSz="914400"/>
            <a:r>
              <a:rPr lang="zh-CN" altLang="en-US" smtClean="0"/>
              <a:t>图像压缩标准</a:t>
            </a:r>
            <a:endParaRPr lang="zh-CN" altLang="en-US" smtClean="0">
              <a:latin typeface="Times New Roman" pitchFamily="18" charset="0"/>
            </a:endParaRPr>
          </a:p>
        </p:txBody>
      </p:sp>
      <p:sp>
        <p:nvSpPr>
          <p:cNvPr id="84996" name="Rectangle 3"/>
          <p:cNvSpPr>
            <a:spLocks noGrp="1" noChangeArrowheads="1"/>
          </p:cNvSpPr>
          <p:nvPr>
            <p:ph type="body" idx="4294967295"/>
          </p:nvPr>
        </p:nvSpPr>
        <p:spPr>
          <a:xfrm>
            <a:off x="965200" y="1554163"/>
            <a:ext cx="7218363" cy="4725987"/>
          </a:xfrm>
        </p:spPr>
        <p:txBody>
          <a:bodyPr/>
          <a:lstStyle/>
          <a:p>
            <a:pPr marL="342900" indent="-342900" defTabSz="914400">
              <a:lnSpc>
                <a:spcPct val="150000"/>
              </a:lnSpc>
              <a:spcBef>
                <a:spcPts val="600"/>
              </a:spcBef>
            </a:pPr>
            <a:r>
              <a:rPr lang="zh-CN" altLang="en-US" dirty="0" smtClean="0"/>
              <a:t>压缩标准简介</a:t>
            </a:r>
          </a:p>
          <a:p>
            <a:pPr marL="342900" indent="-342900" defTabSz="914400">
              <a:lnSpc>
                <a:spcPct val="150000"/>
              </a:lnSpc>
              <a:spcBef>
                <a:spcPts val="600"/>
              </a:spcBef>
            </a:pPr>
            <a:r>
              <a:rPr lang="zh-CN" altLang="en-US" dirty="0" smtClean="0">
                <a:solidFill>
                  <a:srgbClr val="FF0000"/>
                </a:solidFill>
              </a:rPr>
              <a:t>连续调图像压缩标准</a:t>
            </a:r>
            <a:endParaRPr lang="en-US" altLang="zh-CN" dirty="0" smtClean="0">
              <a:solidFill>
                <a:srgbClr val="FF0000"/>
              </a:solidFill>
            </a:endParaRPr>
          </a:p>
          <a:p>
            <a:pPr lvl="1" defTabSz="914400" eaLnBrk="1" hangingPunct="1">
              <a:lnSpc>
                <a:spcPct val="150000"/>
              </a:lnSpc>
            </a:pPr>
            <a:r>
              <a:rPr lang="zh-CN" altLang="en-US" dirty="0" smtClean="0"/>
              <a:t>静止帧黑白、彩色压缩（</a:t>
            </a:r>
            <a:r>
              <a:rPr lang="en-US" altLang="zh-CN" dirty="0" smtClean="0"/>
              <a:t>JPEG,…</a:t>
            </a:r>
            <a:r>
              <a:rPr lang="zh-CN" altLang="en-US" dirty="0" smtClean="0"/>
              <a:t>）</a:t>
            </a:r>
          </a:p>
          <a:p>
            <a:pPr lvl="1" defTabSz="914400" eaLnBrk="1" hangingPunct="1">
              <a:lnSpc>
                <a:spcPct val="150000"/>
              </a:lnSpc>
            </a:pPr>
            <a:r>
              <a:rPr lang="zh-CN" altLang="en-US" dirty="0" smtClean="0"/>
              <a:t>连续帧单色、彩色压缩（</a:t>
            </a:r>
            <a:r>
              <a:rPr lang="en-US" altLang="zh-CN" dirty="0" smtClean="0"/>
              <a:t>MPEG,…</a:t>
            </a:r>
            <a:r>
              <a:rPr lang="zh-CN" altLang="en-US" dirty="0" smtClean="0"/>
              <a:t>）</a:t>
            </a:r>
            <a:endParaRPr lang="zh-CN" altLang="en-US" dirty="0" smtClean="0">
              <a:solidFill>
                <a:schemeClr val="accent2"/>
              </a:solidFill>
            </a:endParaRPr>
          </a:p>
          <a:p>
            <a:pPr marL="342900" indent="-342900" defTabSz="914400">
              <a:lnSpc>
                <a:spcPct val="150000"/>
              </a:lnSpc>
              <a:spcBef>
                <a:spcPts val="600"/>
              </a:spcBef>
            </a:pPr>
            <a:r>
              <a:rPr lang="zh-CN" altLang="en-US" dirty="0" smtClean="0"/>
              <a:t>二值图像压缩标准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84996">
                                            <p:txEl>
                                              <p:pRg st="3" end="3"/>
                                            </p:txEl>
                                          </p:spTgt>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7F5C647A-1B5D-492D-96C1-AAF7FDD4D627}" type="slidenum">
              <a:rPr lang="zh-CN" altLang="en-US" sz="1300"/>
              <a:pPr algn="r" defTabSz="755650"/>
              <a:t>129</a:t>
            </a:fld>
            <a:endParaRPr lang="en-US" altLang="zh-CN" sz="1300"/>
          </a:p>
        </p:txBody>
      </p:sp>
      <p:sp>
        <p:nvSpPr>
          <p:cNvPr id="150531" name="Rectangle 2"/>
          <p:cNvSpPr>
            <a:spLocks noGrp="1" noChangeArrowheads="1"/>
          </p:cNvSpPr>
          <p:nvPr>
            <p:ph type="title" idx="4294967295"/>
          </p:nvPr>
        </p:nvSpPr>
        <p:spPr>
          <a:xfrm>
            <a:off x="965200" y="188913"/>
            <a:ext cx="7772400" cy="754062"/>
          </a:xfrm>
        </p:spPr>
        <p:txBody>
          <a:bodyPr/>
          <a:lstStyle/>
          <a:p>
            <a:pPr defTabSz="914400"/>
            <a:r>
              <a:rPr lang="zh-CN" altLang="en-US" smtClean="0"/>
              <a:t>图像压缩标准</a:t>
            </a:r>
            <a:endParaRPr lang="zh-CN" altLang="en-US" smtClean="0">
              <a:latin typeface="Times New Roman" pitchFamily="18" charset="0"/>
            </a:endParaRPr>
          </a:p>
        </p:txBody>
      </p:sp>
      <p:sp>
        <p:nvSpPr>
          <p:cNvPr id="150532" name="Rectangle 3"/>
          <p:cNvSpPr>
            <a:spLocks noGrp="1" noChangeArrowheads="1"/>
          </p:cNvSpPr>
          <p:nvPr>
            <p:ph type="body" idx="4294967295"/>
          </p:nvPr>
        </p:nvSpPr>
        <p:spPr>
          <a:xfrm>
            <a:off x="965200" y="1477963"/>
            <a:ext cx="7218363" cy="4725987"/>
          </a:xfrm>
        </p:spPr>
        <p:txBody>
          <a:bodyPr/>
          <a:lstStyle/>
          <a:p>
            <a:pPr marL="342900" indent="-342900" defTabSz="914400">
              <a:lnSpc>
                <a:spcPct val="150000"/>
              </a:lnSpc>
              <a:spcBef>
                <a:spcPts val="600"/>
              </a:spcBef>
            </a:pPr>
            <a:r>
              <a:rPr lang="zh-CN" altLang="en-US" smtClean="0"/>
              <a:t>静止帧黑白、彩色压缩（</a:t>
            </a:r>
            <a:r>
              <a:rPr lang="en-US" altLang="zh-CN" smtClean="0"/>
              <a:t>JPEG</a:t>
            </a:r>
            <a:r>
              <a:rPr lang="zh-CN" altLang="en-US" smtClean="0"/>
              <a:t>）</a:t>
            </a:r>
            <a:endParaRPr lang="zh-CN" altLang="en-US" sz="4000" smtClean="0"/>
          </a:p>
          <a:p>
            <a:pPr lvl="1" defTabSz="914400" eaLnBrk="1" hangingPunct="1"/>
            <a:r>
              <a:rPr lang="en-US" altLang="zh-CN" sz="3200" smtClean="0"/>
              <a:t>JPEG</a:t>
            </a:r>
            <a:r>
              <a:rPr lang="zh-CN" altLang="en-US" sz="3200" smtClean="0"/>
              <a:t>标准简述</a:t>
            </a:r>
          </a:p>
          <a:p>
            <a:pPr lvl="1" defTabSz="914400" eaLnBrk="1" hangingPunct="1"/>
            <a:r>
              <a:rPr lang="en-US" altLang="zh-CN" sz="3200" smtClean="0"/>
              <a:t>JPEG</a:t>
            </a:r>
            <a:r>
              <a:rPr lang="zh-CN" altLang="en-US" sz="3200" smtClean="0"/>
              <a:t>压缩流程</a:t>
            </a:r>
          </a:p>
          <a:p>
            <a:pPr lvl="1" defTabSz="914400" eaLnBrk="1" hangingPunct="1"/>
            <a:r>
              <a:rPr lang="en-US" altLang="zh-CN" sz="3200" smtClean="0"/>
              <a:t>JPEG</a:t>
            </a:r>
            <a:r>
              <a:rPr lang="zh-CN" altLang="en-US" sz="3200" smtClean="0"/>
              <a:t>压缩算法的实现</a:t>
            </a:r>
            <a:endParaRPr lang="zh-CN" altLang="en-US" smtClean="0"/>
          </a:p>
          <a:p>
            <a:pPr marL="1341438" lvl="2" indent="-509588" defTabSz="914400" eaLnBrk="1" hangingPunct="1"/>
            <a:r>
              <a:rPr lang="zh-CN" altLang="en-US" sz="2800" smtClean="0"/>
              <a:t>颜色变换	</a:t>
            </a:r>
            <a:r>
              <a:rPr lang="en-US" altLang="zh-CN" sz="2800" smtClean="0"/>
              <a:t>	</a:t>
            </a:r>
            <a:r>
              <a:rPr lang="zh-CN" altLang="en-US" sz="2800" smtClean="0"/>
              <a:t>零偏置转换</a:t>
            </a:r>
          </a:p>
          <a:p>
            <a:pPr marL="1341438" lvl="2" indent="-509588" defTabSz="914400" eaLnBrk="1" hangingPunct="1"/>
            <a:r>
              <a:rPr lang="zh-CN" altLang="en-US" sz="2800" smtClean="0"/>
              <a:t>频域变换	</a:t>
            </a:r>
            <a:r>
              <a:rPr lang="en-US" altLang="zh-CN" sz="2800" smtClean="0"/>
              <a:t>	</a:t>
            </a:r>
            <a:r>
              <a:rPr lang="zh-CN" altLang="en-US" sz="2800" smtClean="0"/>
              <a:t>系数量化</a:t>
            </a:r>
          </a:p>
          <a:p>
            <a:pPr marL="1341438" lvl="2" indent="-509588" defTabSz="914400" eaLnBrk="1" hangingPunct="1"/>
            <a:r>
              <a:rPr lang="zh-CN" altLang="en-US" sz="2800" smtClean="0"/>
              <a:t>符号编码</a:t>
            </a:r>
            <a:endParaRPr lang="zh-CN" altLang="en-US" smtClean="0"/>
          </a:p>
          <a:p>
            <a:pPr lvl="1" defTabSz="914400" eaLnBrk="1" hangingPunct="1"/>
            <a:r>
              <a:rPr lang="en-US" altLang="zh-CN" sz="3200" smtClean="0"/>
              <a:t>JPEG</a:t>
            </a:r>
            <a:r>
              <a:rPr lang="zh-CN" altLang="en-US" sz="3200" smtClean="0"/>
              <a:t>压缩举例</a:t>
            </a:r>
            <a:endParaRPr lang="zh-CN" altLang="en-US" sz="3200" smtClean="0">
              <a:solidFill>
                <a:srgbClr val="660066"/>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B1B390C7-D69B-4FE6-81AF-7DB880DD863D}" type="slidenum">
              <a:rPr lang="zh-CN" altLang="en-US" sz="1300"/>
              <a:pPr algn="r" defTabSz="755650"/>
              <a:t>13</a:t>
            </a:fld>
            <a:endParaRPr lang="en-US" altLang="zh-CN" sz="1300"/>
          </a:p>
        </p:txBody>
      </p:sp>
      <p:sp>
        <p:nvSpPr>
          <p:cNvPr id="53251" name="Rectangle 2"/>
          <p:cNvSpPr>
            <a:spLocks noGrp="1" noChangeArrowheads="1"/>
          </p:cNvSpPr>
          <p:nvPr>
            <p:ph type="body" idx="4294967295"/>
          </p:nvPr>
        </p:nvSpPr>
        <p:spPr>
          <a:xfrm>
            <a:off x="344488" y="1292225"/>
            <a:ext cx="8393112" cy="4948238"/>
          </a:xfrm>
        </p:spPr>
        <p:txBody>
          <a:bodyPr/>
          <a:lstStyle/>
          <a:p>
            <a:r>
              <a:rPr lang="zh-CN" altLang="en-US" smtClean="0"/>
              <a:t>像素冗余：</a:t>
            </a:r>
            <a:endParaRPr lang="en-US" altLang="zh-CN" smtClean="0"/>
          </a:p>
          <a:p>
            <a:pPr marL="808038" lvl="1" indent="-382588">
              <a:lnSpc>
                <a:spcPct val="150000"/>
              </a:lnSpc>
            </a:pPr>
            <a:r>
              <a:rPr lang="zh-CN" altLang="en-US" smtClean="0"/>
              <a:t>图像中存在许多灰度级均匀一致的连续区域，通过行程长度编码和预测编码</a:t>
            </a:r>
          </a:p>
          <a:p>
            <a:pPr>
              <a:buFontTx/>
              <a:buNone/>
            </a:pPr>
            <a:endParaRPr lang="zh-CN" altLang="en-US" sz="2800" smtClean="0"/>
          </a:p>
        </p:txBody>
      </p:sp>
      <p:sp>
        <p:nvSpPr>
          <p:cNvPr id="53252" name="Rectangle 3"/>
          <p:cNvSpPr>
            <a:spLocks noGrp="1" noChangeArrowheads="1"/>
          </p:cNvSpPr>
          <p:nvPr>
            <p:ph type="title" idx="4294967295"/>
          </p:nvPr>
        </p:nvSpPr>
        <p:spPr>
          <a:xfrm>
            <a:off x="965200" y="257175"/>
            <a:ext cx="7772400" cy="652463"/>
          </a:xfrm>
          <a:noFill/>
        </p:spPr>
        <p:txBody>
          <a:bodyPr/>
          <a:lstStyle/>
          <a:p>
            <a:r>
              <a:rPr lang="zh-CN" altLang="en-US" smtClean="0">
                <a:sym typeface="Arial" pitchFamily="34" charset="0"/>
              </a:rPr>
              <a:t>数据冗余（4）</a:t>
            </a:r>
          </a:p>
        </p:txBody>
      </p:sp>
      <p:sp>
        <p:nvSpPr>
          <p:cNvPr id="53253" name="Rectangle 3"/>
          <p:cNvSpPr>
            <a:spLocks noChangeArrowheads="1"/>
          </p:cNvSpPr>
          <p:nvPr/>
        </p:nvSpPr>
        <p:spPr bwMode="auto">
          <a:xfrm>
            <a:off x="3257550" y="3724275"/>
            <a:ext cx="2590800" cy="1676400"/>
          </a:xfrm>
          <a:prstGeom prst="rect">
            <a:avLst/>
          </a:prstGeom>
          <a:solidFill>
            <a:schemeClr val="tx1"/>
          </a:solidFill>
          <a:ln w="9525">
            <a:solidFill>
              <a:schemeClr val="tx1"/>
            </a:solidFill>
            <a:miter lim="800000"/>
            <a:headEnd/>
            <a:tailEnd/>
          </a:ln>
        </p:spPr>
        <p:txBody>
          <a:bodyPr wrap="none" anchor="ctr"/>
          <a:lstStyle/>
          <a:p>
            <a:pPr eaLnBrk="1" hangingPunct="1">
              <a:spcBef>
                <a:spcPct val="50000"/>
              </a:spcBef>
            </a:pPr>
            <a:endParaRPr lang="zh-CN" altLang="en-US">
              <a:latin typeface="黑体" pitchFamily="49" charset="-122"/>
            </a:endParaRPr>
          </a:p>
        </p:txBody>
      </p:sp>
      <p:sp>
        <p:nvSpPr>
          <p:cNvPr id="53254" name="Rectangle 4"/>
          <p:cNvSpPr>
            <a:spLocks noChangeArrowheads="1"/>
          </p:cNvSpPr>
          <p:nvPr/>
        </p:nvSpPr>
        <p:spPr bwMode="auto">
          <a:xfrm>
            <a:off x="3943350" y="4181475"/>
            <a:ext cx="1295400" cy="838200"/>
          </a:xfrm>
          <a:prstGeom prst="rect">
            <a:avLst/>
          </a:prstGeom>
          <a:solidFill>
            <a:schemeClr val="bg1"/>
          </a:solidFill>
          <a:ln w="9525">
            <a:solidFill>
              <a:schemeClr val="tx1"/>
            </a:solidFill>
            <a:miter lim="800000"/>
            <a:headEnd/>
            <a:tailEnd/>
          </a:ln>
        </p:spPr>
        <p:txBody>
          <a:bodyPr wrap="none" anchor="ctr"/>
          <a:lstStyle/>
          <a:p>
            <a:pPr eaLnBrk="1" hangingPunct="1">
              <a:spcBef>
                <a:spcPct val="50000"/>
              </a:spcBef>
            </a:pPr>
            <a:endParaRPr lang="zh-CN" altLang="en-US">
              <a:latin typeface="黑体" pitchFamily="49" charset="-122"/>
            </a:endParaRP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5E1BD0D0-9C60-4FE6-ADE7-51C31B5B57D5}" type="slidenum">
              <a:rPr lang="zh-CN" altLang="en-US" sz="1300"/>
              <a:pPr algn="r" defTabSz="755650"/>
              <a:t>130</a:t>
            </a:fld>
            <a:endParaRPr lang="en-US" altLang="zh-CN" sz="1300"/>
          </a:p>
        </p:txBody>
      </p:sp>
      <p:sp>
        <p:nvSpPr>
          <p:cNvPr id="151555" name="Rectangle 2"/>
          <p:cNvSpPr>
            <a:spLocks noGrp="1" noChangeArrowheads="1"/>
          </p:cNvSpPr>
          <p:nvPr>
            <p:ph type="title" idx="4294967295"/>
          </p:nvPr>
        </p:nvSpPr>
        <p:spPr>
          <a:xfrm>
            <a:off x="3783013" y="120650"/>
            <a:ext cx="5046662" cy="854075"/>
          </a:xfrm>
        </p:spPr>
        <p:txBody>
          <a:bodyPr/>
          <a:lstStyle/>
          <a:p>
            <a:r>
              <a:rPr lang="zh-CN" altLang="en-US" smtClean="0">
                <a:sym typeface="Arial" pitchFamily="34" charset="0"/>
              </a:rPr>
              <a:t>JPEG图像压缩标准</a:t>
            </a:r>
          </a:p>
        </p:txBody>
      </p:sp>
      <p:sp>
        <p:nvSpPr>
          <p:cNvPr id="38916" name="Rectangle 3"/>
          <p:cNvSpPr>
            <a:spLocks noGrp="1" noChangeArrowheads="1"/>
          </p:cNvSpPr>
          <p:nvPr>
            <p:ph type="body" idx="4294967295"/>
          </p:nvPr>
        </p:nvSpPr>
        <p:spPr>
          <a:xfrm>
            <a:off x="655638" y="1235075"/>
            <a:ext cx="8296275" cy="4521200"/>
          </a:xfrm>
        </p:spPr>
        <p:txBody>
          <a:bodyPr/>
          <a:lstStyle/>
          <a:p>
            <a:pPr>
              <a:lnSpc>
                <a:spcPct val="90000"/>
              </a:lnSpc>
              <a:defRPr/>
            </a:pPr>
            <a:r>
              <a:rPr lang="en-US" altLang="zh-CN" dirty="0" smtClean="0">
                <a:latin typeface="+mn-ea"/>
              </a:rPr>
              <a:t>JPEG</a:t>
            </a:r>
            <a:r>
              <a:rPr lang="zh-CN" altLang="en-US" dirty="0" smtClean="0">
                <a:latin typeface="+mn-ea"/>
              </a:rPr>
              <a:t>标准简述</a:t>
            </a:r>
            <a:endParaRPr lang="en-US" altLang="zh-CN" dirty="0" smtClean="0">
              <a:latin typeface="+mn-ea"/>
            </a:endParaRPr>
          </a:p>
          <a:p>
            <a:pPr lvl="1" indent="-400050">
              <a:lnSpc>
                <a:spcPct val="120000"/>
              </a:lnSpc>
              <a:defRPr/>
            </a:pPr>
            <a:r>
              <a:rPr lang="en-US" altLang="zh-CN" dirty="0" smtClean="0">
                <a:latin typeface="+mn-ea"/>
              </a:rPr>
              <a:t>JPEG</a:t>
            </a:r>
            <a:r>
              <a:rPr lang="zh-CN" altLang="en-US" dirty="0" smtClean="0">
                <a:latin typeface="+mn-ea"/>
              </a:rPr>
              <a:t>：</a:t>
            </a:r>
            <a:r>
              <a:rPr lang="en-US" altLang="zh-CN" dirty="0" smtClean="0">
                <a:latin typeface="+mn-ea"/>
              </a:rPr>
              <a:t>Joint Photographic Experts Group (</a:t>
            </a:r>
            <a:r>
              <a:rPr lang="zh-CN" altLang="en-US" dirty="0" smtClean="0">
                <a:latin typeface="+mn-ea"/>
              </a:rPr>
              <a:t>联合影像专家小组</a:t>
            </a:r>
            <a:r>
              <a:rPr lang="en-US" altLang="zh-CN" dirty="0" smtClean="0">
                <a:latin typeface="+mn-ea"/>
              </a:rPr>
              <a:t>)</a:t>
            </a:r>
          </a:p>
          <a:p>
            <a:pPr lvl="1" indent="-400050">
              <a:lnSpc>
                <a:spcPct val="120000"/>
              </a:lnSpc>
              <a:defRPr/>
            </a:pPr>
            <a:r>
              <a:rPr lang="en-US" altLang="zh-CN" dirty="0" smtClean="0"/>
              <a:t>JPEG</a:t>
            </a:r>
            <a:r>
              <a:rPr lang="zh-CN" altLang="en-US" dirty="0" smtClean="0"/>
              <a:t>是一个由</a:t>
            </a:r>
            <a:r>
              <a:rPr lang="en-US" altLang="zh-CN" dirty="0" smtClean="0"/>
              <a:t>ISO</a:t>
            </a:r>
            <a:r>
              <a:rPr lang="zh-CN" altLang="en-US" dirty="0" smtClean="0"/>
              <a:t>和</a:t>
            </a:r>
            <a:r>
              <a:rPr lang="en-US" altLang="zh-CN" dirty="0" smtClean="0"/>
              <a:t>IEC</a:t>
            </a:r>
            <a:r>
              <a:rPr lang="zh-CN" altLang="en-US" dirty="0" smtClean="0"/>
              <a:t>两个组织机构联合组成的一个专家组，负责制定静态的数字图像数据压缩编码标准，开发的算法称为</a:t>
            </a:r>
            <a:r>
              <a:rPr lang="en-US" altLang="zh-CN" dirty="0" smtClean="0"/>
              <a:t>JPEG</a:t>
            </a:r>
            <a:r>
              <a:rPr lang="zh-CN" altLang="en-US" dirty="0" smtClean="0"/>
              <a:t>算法，已成为国际通用标准，因此又称为</a:t>
            </a:r>
            <a:r>
              <a:rPr lang="en-US" altLang="zh-CN" dirty="0" smtClean="0"/>
              <a:t>JPEG</a:t>
            </a:r>
            <a:r>
              <a:rPr lang="zh-CN" altLang="en-US" dirty="0" smtClean="0"/>
              <a:t>标准</a:t>
            </a:r>
            <a:endParaRPr lang="en-US" altLang="zh-CN" dirty="0" smtClean="0"/>
          </a:p>
          <a:p>
            <a:pPr lvl="1" indent="-400050">
              <a:lnSpc>
                <a:spcPct val="120000"/>
              </a:lnSpc>
              <a:defRPr/>
            </a:pPr>
            <a:r>
              <a:rPr lang="en-US" altLang="zh-CN" dirty="0" smtClean="0"/>
              <a:t>JPEG</a:t>
            </a:r>
            <a:r>
              <a:rPr lang="zh-CN" altLang="en-US" dirty="0" smtClean="0"/>
              <a:t>是一个适用范围很广的静态图像数据压缩标准，既可用于灰度图像又可用于彩色图像</a:t>
            </a:r>
            <a:endParaRPr lang="zh-CN" altLang="en-US" sz="4400" dirty="0" smtClean="0">
              <a:latin typeface="+mn-ea"/>
            </a:endParaRP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4291AD08-903B-4672-879D-5FA8EB8BE721}" type="slidenum">
              <a:rPr lang="zh-CN" altLang="en-US" sz="1300"/>
              <a:pPr algn="r" defTabSz="755650"/>
              <a:t>131</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a:lnSpc>
                <a:spcPct val="150000"/>
              </a:lnSpc>
              <a:spcBef>
                <a:spcPts val="600"/>
              </a:spcBef>
              <a:defRPr/>
            </a:pPr>
            <a:r>
              <a:rPr lang="en-US" altLang="zh-CN" dirty="0" smtClean="0">
                <a:latin typeface="+mn-ea"/>
              </a:rPr>
              <a:t>JPEG</a:t>
            </a:r>
            <a:r>
              <a:rPr lang="zh-CN" altLang="en-US" dirty="0" smtClean="0">
                <a:latin typeface="+mn-ea"/>
              </a:rPr>
              <a:t>标准简述</a:t>
            </a:r>
            <a:r>
              <a:rPr lang="en-US" altLang="zh-CN" dirty="0" smtClean="0">
                <a:latin typeface="+mn-ea"/>
              </a:rPr>
              <a:t>-</a:t>
            </a:r>
            <a:r>
              <a:rPr lang="zh-CN" altLang="en-US" sz="3200" dirty="0" smtClean="0">
                <a:solidFill>
                  <a:srgbClr val="FF0000"/>
                </a:solidFill>
                <a:latin typeface="+mn-ea"/>
              </a:rPr>
              <a:t>三种压缩系统</a:t>
            </a:r>
            <a:endParaRPr lang="zh-CN" altLang="en-US" dirty="0" smtClean="0">
              <a:solidFill>
                <a:srgbClr val="FF0000"/>
              </a:solidFill>
              <a:latin typeface="+mn-ea"/>
            </a:endParaRPr>
          </a:p>
          <a:p>
            <a:pPr marL="808038" lvl="1" indent="-382588">
              <a:lnSpc>
                <a:spcPct val="150000"/>
              </a:lnSpc>
              <a:spcBef>
                <a:spcPts val="600"/>
              </a:spcBef>
              <a:defRPr/>
            </a:pPr>
            <a:r>
              <a:rPr lang="zh-CN" altLang="en-US" u="sng" dirty="0" smtClean="0">
                <a:solidFill>
                  <a:srgbClr val="FF0000"/>
                </a:solidFill>
              </a:rPr>
              <a:t>基线编码系统</a:t>
            </a:r>
            <a:r>
              <a:rPr lang="zh-CN" altLang="en-US" dirty="0" smtClean="0"/>
              <a:t>：面向大多数有损压缩的应用，</a:t>
            </a:r>
            <a:r>
              <a:rPr lang="zh-CN" altLang="en-US" dirty="0" smtClean="0">
                <a:latin typeface="+mn-ea"/>
              </a:rPr>
              <a:t>基于分块</a:t>
            </a:r>
            <a:r>
              <a:rPr lang="en-US" altLang="zh-CN" dirty="0" smtClean="0">
                <a:latin typeface="+mn-ea"/>
              </a:rPr>
              <a:t>DCT</a:t>
            </a:r>
            <a:r>
              <a:rPr lang="zh-CN" altLang="en-US" dirty="0" smtClean="0">
                <a:latin typeface="+mn-ea"/>
              </a:rPr>
              <a:t>技术，仅支持有失真编码</a:t>
            </a:r>
            <a:endParaRPr lang="en-US" altLang="zh-CN" dirty="0" smtClean="0">
              <a:latin typeface="+mn-ea"/>
            </a:endParaRPr>
          </a:p>
          <a:p>
            <a:pPr marL="808038" lvl="1" indent="-382588">
              <a:lnSpc>
                <a:spcPct val="150000"/>
              </a:lnSpc>
              <a:spcBef>
                <a:spcPts val="600"/>
              </a:spcBef>
              <a:defRPr/>
            </a:pPr>
            <a:r>
              <a:rPr lang="zh-CN" altLang="en-US" u="sng" dirty="0" smtClean="0">
                <a:solidFill>
                  <a:srgbClr val="FF0000"/>
                </a:solidFill>
              </a:rPr>
              <a:t>渐进编码系统</a:t>
            </a:r>
            <a:r>
              <a:rPr lang="zh-CN" altLang="en-US" dirty="0" smtClean="0"/>
              <a:t>：面向递进式应用，从低分辨率（模糊）到高分辨率（清晰）逐步递进呈现</a:t>
            </a:r>
            <a:endParaRPr lang="en-US" altLang="zh-CN" dirty="0" smtClean="0"/>
          </a:p>
          <a:p>
            <a:pPr marL="808038" lvl="1" indent="-382588">
              <a:lnSpc>
                <a:spcPct val="150000"/>
              </a:lnSpc>
              <a:spcBef>
                <a:spcPts val="600"/>
              </a:spcBef>
              <a:defRPr/>
            </a:pPr>
            <a:r>
              <a:rPr lang="zh-CN" altLang="en-US" u="sng" dirty="0" smtClean="0">
                <a:solidFill>
                  <a:srgbClr val="FF0000"/>
                </a:solidFill>
              </a:rPr>
              <a:t>独立编码系统</a:t>
            </a:r>
            <a:r>
              <a:rPr lang="zh-CN" altLang="en-US" dirty="0" smtClean="0"/>
              <a:t>：面向无损压缩的应用，</a:t>
            </a:r>
            <a:r>
              <a:rPr lang="zh-CN" altLang="en-US" dirty="0" smtClean="0">
                <a:latin typeface="+mn-ea"/>
              </a:rPr>
              <a:t>基于无损</a:t>
            </a:r>
            <a:r>
              <a:rPr lang="en-US" altLang="zh-CN" dirty="0" smtClean="0">
                <a:latin typeface="+mn-ea"/>
              </a:rPr>
              <a:t>DPCM</a:t>
            </a:r>
            <a:r>
              <a:rPr lang="zh-CN" altLang="en-US" dirty="0" smtClean="0">
                <a:latin typeface="+mn-ea"/>
              </a:rPr>
              <a:t>技术</a:t>
            </a:r>
            <a:r>
              <a:rPr lang="zh-CN" altLang="en-US" dirty="0" smtClean="0"/>
              <a:t>，符号编码采用哈夫曼或算术编码</a:t>
            </a:r>
            <a:endParaRPr lang="zh-CN" altLang="en-US" sz="3200" dirty="0" smtClean="0"/>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77263EA2-CC6D-46CE-A876-1D54FE372BDD}" type="slidenum">
              <a:rPr lang="zh-CN" altLang="en-US" sz="1300"/>
              <a:pPr algn="r" defTabSz="755650"/>
              <a:t>132</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marL="311150" lvl="1" indent="-311150">
              <a:lnSpc>
                <a:spcPct val="150000"/>
              </a:lnSpc>
              <a:spcBef>
                <a:spcPts val="600"/>
              </a:spcBef>
              <a:buFontTx/>
              <a:buChar char="•"/>
              <a:defRPr/>
            </a:pPr>
            <a:r>
              <a:rPr lang="en-US" altLang="zh-CN" sz="3600" dirty="0" smtClean="0">
                <a:latin typeface="+mn-ea"/>
              </a:rPr>
              <a:t>JPEG</a:t>
            </a:r>
            <a:r>
              <a:rPr lang="zh-CN" altLang="en-US" sz="3600" dirty="0" smtClean="0">
                <a:latin typeface="+mn-ea"/>
              </a:rPr>
              <a:t>压缩流程</a:t>
            </a:r>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grpSp>
        <p:nvGrpSpPr>
          <p:cNvPr id="153605" name="组合 33"/>
          <p:cNvGrpSpPr>
            <a:grpSpLocks/>
          </p:cNvGrpSpPr>
          <p:nvPr/>
        </p:nvGrpSpPr>
        <p:grpSpPr bwMode="auto">
          <a:xfrm>
            <a:off x="504825" y="2332038"/>
            <a:ext cx="8562975" cy="1447800"/>
            <a:chOff x="581025" y="2529840"/>
            <a:chExt cx="8562975" cy="1447800"/>
          </a:xfrm>
        </p:grpSpPr>
        <p:sp>
          <p:nvSpPr>
            <p:cNvPr id="153620" name="Rectangle 10"/>
            <p:cNvSpPr>
              <a:spLocks noChangeArrowheads="1"/>
            </p:cNvSpPr>
            <p:nvPr/>
          </p:nvSpPr>
          <p:spPr bwMode="auto">
            <a:xfrm>
              <a:off x="5105400" y="3063240"/>
              <a:ext cx="1219200" cy="914400"/>
            </a:xfrm>
            <a:prstGeom prst="rect">
              <a:avLst/>
            </a:prstGeom>
            <a:solidFill>
              <a:schemeClr val="hlink"/>
            </a:solidFill>
            <a:ln w="9525">
              <a:solidFill>
                <a:schemeClr val="tx1"/>
              </a:solidFill>
              <a:miter lim="800000"/>
              <a:headEnd/>
              <a:tailEnd/>
            </a:ln>
          </p:spPr>
          <p:txBody>
            <a:bodyPr wrap="none" anchor="ctr"/>
            <a:lstStyle/>
            <a:p>
              <a:pPr algn="ctr" eaLnBrk="1" hangingPunct="1"/>
              <a:r>
                <a:rPr lang="en-US" altLang="zh-CN">
                  <a:solidFill>
                    <a:srgbClr val="000099"/>
                  </a:solidFill>
                </a:rPr>
                <a:t>DCT</a:t>
              </a:r>
            </a:p>
            <a:p>
              <a:pPr algn="ctr" eaLnBrk="1" hangingPunct="1"/>
              <a:r>
                <a:rPr lang="zh-CN" altLang="en-US">
                  <a:solidFill>
                    <a:srgbClr val="000099"/>
                  </a:solidFill>
                </a:rPr>
                <a:t>正向变换</a:t>
              </a:r>
            </a:p>
          </p:txBody>
        </p:sp>
        <p:sp>
          <p:nvSpPr>
            <p:cNvPr id="153621" name="Rectangle 11"/>
            <p:cNvSpPr>
              <a:spLocks noChangeArrowheads="1"/>
            </p:cNvSpPr>
            <p:nvPr/>
          </p:nvSpPr>
          <p:spPr bwMode="auto">
            <a:xfrm>
              <a:off x="6629400" y="3063240"/>
              <a:ext cx="914400" cy="914400"/>
            </a:xfrm>
            <a:prstGeom prst="rect">
              <a:avLst/>
            </a:prstGeom>
            <a:solidFill>
              <a:schemeClr val="hlink"/>
            </a:solidFill>
            <a:ln w="9525">
              <a:solidFill>
                <a:schemeClr val="tx1"/>
              </a:solidFill>
              <a:miter lim="800000"/>
              <a:headEnd/>
              <a:tailEnd/>
            </a:ln>
          </p:spPr>
          <p:txBody>
            <a:bodyPr wrap="none" anchor="ctr"/>
            <a:lstStyle/>
            <a:p>
              <a:pPr algn="ctr" eaLnBrk="1" hangingPunct="1"/>
              <a:r>
                <a:rPr lang="zh-CN" altLang="en-US">
                  <a:solidFill>
                    <a:srgbClr val="000099"/>
                  </a:solidFill>
                </a:rPr>
                <a:t>量化器</a:t>
              </a:r>
            </a:p>
          </p:txBody>
        </p:sp>
        <p:sp>
          <p:nvSpPr>
            <p:cNvPr id="153622" name="Rectangle 12"/>
            <p:cNvSpPr>
              <a:spLocks noChangeArrowheads="1"/>
            </p:cNvSpPr>
            <p:nvPr/>
          </p:nvSpPr>
          <p:spPr bwMode="auto">
            <a:xfrm>
              <a:off x="7848600" y="3063240"/>
              <a:ext cx="1066800" cy="914400"/>
            </a:xfrm>
            <a:prstGeom prst="rect">
              <a:avLst/>
            </a:prstGeom>
            <a:solidFill>
              <a:schemeClr val="hlink"/>
            </a:solidFill>
            <a:ln w="9525">
              <a:solidFill>
                <a:schemeClr val="tx1"/>
              </a:solidFill>
              <a:miter lim="800000"/>
              <a:headEnd/>
              <a:tailEnd/>
            </a:ln>
          </p:spPr>
          <p:txBody>
            <a:bodyPr wrap="none" anchor="ctr"/>
            <a:lstStyle/>
            <a:p>
              <a:pPr algn="ctr" eaLnBrk="1" hangingPunct="1"/>
              <a:r>
                <a:rPr lang="zh-CN" altLang="en-US">
                  <a:solidFill>
                    <a:srgbClr val="000099"/>
                  </a:solidFill>
                </a:rPr>
                <a:t>符号</a:t>
              </a:r>
            </a:p>
            <a:p>
              <a:pPr algn="ctr" eaLnBrk="1" hangingPunct="1"/>
              <a:r>
                <a:rPr lang="zh-CN" altLang="en-US">
                  <a:solidFill>
                    <a:srgbClr val="000099"/>
                  </a:solidFill>
                </a:rPr>
                <a:t>编码器</a:t>
              </a:r>
            </a:p>
          </p:txBody>
        </p:sp>
        <p:sp>
          <p:nvSpPr>
            <p:cNvPr id="153623" name="Line 13"/>
            <p:cNvSpPr>
              <a:spLocks noChangeShapeType="1"/>
            </p:cNvSpPr>
            <p:nvPr/>
          </p:nvSpPr>
          <p:spPr bwMode="auto">
            <a:xfrm>
              <a:off x="6324600" y="3520440"/>
              <a:ext cx="3048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3624" name="Line 14"/>
            <p:cNvSpPr>
              <a:spLocks noChangeShapeType="1"/>
            </p:cNvSpPr>
            <p:nvPr/>
          </p:nvSpPr>
          <p:spPr bwMode="auto">
            <a:xfrm>
              <a:off x="7543800" y="3520440"/>
              <a:ext cx="3048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3625" name="Line 15"/>
            <p:cNvSpPr>
              <a:spLocks noChangeShapeType="1"/>
            </p:cNvSpPr>
            <p:nvPr/>
          </p:nvSpPr>
          <p:spPr bwMode="auto">
            <a:xfrm>
              <a:off x="8915400" y="3520440"/>
              <a:ext cx="2286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3626" name="Line 16"/>
            <p:cNvSpPr>
              <a:spLocks noChangeShapeType="1"/>
            </p:cNvSpPr>
            <p:nvPr/>
          </p:nvSpPr>
          <p:spPr bwMode="auto">
            <a:xfrm>
              <a:off x="4800600" y="3520440"/>
              <a:ext cx="3048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3627" name="Rectangle 17"/>
            <p:cNvSpPr>
              <a:spLocks noChangeArrowheads="1"/>
            </p:cNvSpPr>
            <p:nvPr/>
          </p:nvSpPr>
          <p:spPr bwMode="auto">
            <a:xfrm>
              <a:off x="914400" y="3063240"/>
              <a:ext cx="1143000" cy="914400"/>
            </a:xfrm>
            <a:prstGeom prst="rect">
              <a:avLst/>
            </a:prstGeom>
            <a:solidFill>
              <a:schemeClr val="hlink"/>
            </a:solidFill>
            <a:ln w="9525">
              <a:solidFill>
                <a:schemeClr val="tx1"/>
              </a:solidFill>
              <a:miter lim="800000"/>
              <a:headEnd/>
              <a:tailEnd/>
            </a:ln>
          </p:spPr>
          <p:txBody>
            <a:bodyPr wrap="none" anchor="ctr"/>
            <a:lstStyle/>
            <a:p>
              <a:pPr algn="ctr" eaLnBrk="1" hangingPunct="1"/>
              <a:r>
                <a:rPr lang="zh-CN" altLang="en-US">
                  <a:solidFill>
                    <a:srgbClr val="000099"/>
                  </a:solidFill>
                </a:rPr>
                <a:t>构造</a:t>
              </a:r>
              <a:r>
                <a:rPr lang="en-US" altLang="zh-CN">
                  <a:solidFill>
                    <a:srgbClr val="000099"/>
                  </a:solidFill>
                </a:rPr>
                <a:t>8x8</a:t>
              </a:r>
            </a:p>
            <a:p>
              <a:pPr algn="ctr" eaLnBrk="1" hangingPunct="1"/>
              <a:r>
                <a:rPr lang="zh-CN" altLang="en-US">
                  <a:solidFill>
                    <a:srgbClr val="000099"/>
                  </a:solidFill>
                </a:rPr>
                <a:t>的子图</a:t>
              </a:r>
            </a:p>
          </p:txBody>
        </p:sp>
        <p:sp>
          <p:nvSpPr>
            <p:cNvPr id="153628" name="Line 18"/>
            <p:cNvSpPr>
              <a:spLocks noChangeShapeType="1"/>
            </p:cNvSpPr>
            <p:nvPr/>
          </p:nvSpPr>
          <p:spPr bwMode="auto">
            <a:xfrm>
              <a:off x="609600" y="3520440"/>
              <a:ext cx="3048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3629" name="Text Box 21"/>
            <p:cNvSpPr txBox="1">
              <a:spLocks noChangeArrowheads="1"/>
            </p:cNvSpPr>
            <p:nvPr/>
          </p:nvSpPr>
          <p:spPr bwMode="auto">
            <a:xfrm>
              <a:off x="581025" y="2606040"/>
              <a:ext cx="1997075" cy="457200"/>
            </a:xfrm>
            <a:prstGeom prst="rect">
              <a:avLst/>
            </a:prstGeom>
            <a:noFill/>
            <a:ln w="9525">
              <a:noFill/>
              <a:miter lim="800000"/>
              <a:headEnd/>
              <a:tailEnd/>
            </a:ln>
          </p:spPr>
          <p:txBody>
            <a:bodyPr wrap="none" anchor="ctr">
              <a:spAutoFit/>
            </a:bodyPr>
            <a:lstStyle/>
            <a:p>
              <a:pPr algn="ctr" eaLnBrk="1" hangingPunct="1"/>
              <a:r>
                <a:rPr lang="zh-CN" altLang="en-US">
                  <a:solidFill>
                    <a:srgbClr val="000099"/>
                  </a:solidFill>
                </a:rPr>
                <a:t>输入图像</a:t>
              </a:r>
              <a:r>
                <a:rPr lang="en-US" altLang="zh-CN">
                  <a:solidFill>
                    <a:srgbClr val="000099"/>
                  </a:solidFill>
                </a:rPr>
                <a:t>NxN</a:t>
              </a:r>
              <a:endParaRPr lang="en-US" altLang="zh-CN"/>
            </a:p>
          </p:txBody>
        </p:sp>
        <p:sp>
          <p:nvSpPr>
            <p:cNvPr id="153630" name="Text Box 22"/>
            <p:cNvSpPr txBox="1">
              <a:spLocks noChangeArrowheads="1"/>
            </p:cNvSpPr>
            <p:nvPr/>
          </p:nvSpPr>
          <p:spPr bwMode="auto">
            <a:xfrm>
              <a:off x="7727950" y="2529840"/>
              <a:ext cx="1403350" cy="457200"/>
            </a:xfrm>
            <a:prstGeom prst="rect">
              <a:avLst/>
            </a:prstGeom>
            <a:noFill/>
            <a:ln w="9525">
              <a:noFill/>
              <a:miter lim="800000"/>
              <a:headEnd/>
              <a:tailEnd/>
            </a:ln>
          </p:spPr>
          <p:txBody>
            <a:bodyPr wrap="none" anchor="ctr">
              <a:spAutoFit/>
            </a:bodyPr>
            <a:lstStyle/>
            <a:p>
              <a:pPr algn="ctr" eaLnBrk="1" hangingPunct="1"/>
              <a:r>
                <a:rPr lang="zh-CN" altLang="en-US">
                  <a:solidFill>
                    <a:srgbClr val="000099"/>
                  </a:solidFill>
                </a:rPr>
                <a:t>压缩图像</a:t>
              </a:r>
              <a:endParaRPr lang="zh-CN" altLang="en-US"/>
            </a:p>
          </p:txBody>
        </p:sp>
        <p:sp>
          <p:nvSpPr>
            <p:cNvPr id="153631" name="Rectangle 25"/>
            <p:cNvSpPr>
              <a:spLocks noChangeArrowheads="1"/>
            </p:cNvSpPr>
            <p:nvPr/>
          </p:nvSpPr>
          <p:spPr bwMode="auto">
            <a:xfrm>
              <a:off x="2362200" y="3063240"/>
              <a:ext cx="1219200" cy="914400"/>
            </a:xfrm>
            <a:prstGeom prst="rect">
              <a:avLst/>
            </a:prstGeom>
            <a:solidFill>
              <a:schemeClr val="hlink"/>
            </a:solidFill>
            <a:ln w="9525">
              <a:solidFill>
                <a:schemeClr val="tx1"/>
              </a:solidFill>
              <a:miter lim="800000"/>
              <a:headEnd/>
              <a:tailEnd/>
            </a:ln>
          </p:spPr>
          <p:txBody>
            <a:bodyPr wrap="none" anchor="ctr"/>
            <a:lstStyle/>
            <a:p>
              <a:pPr algn="ctr" eaLnBrk="1" hangingPunct="1"/>
              <a:r>
                <a:rPr lang="zh-CN" altLang="en-US">
                  <a:solidFill>
                    <a:srgbClr val="000099"/>
                  </a:solidFill>
                </a:rPr>
                <a:t>颜色空间</a:t>
              </a:r>
            </a:p>
            <a:p>
              <a:pPr algn="ctr" eaLnBrk="1" hangingPunct="1"/>
              <a:r>
                <a:rPr lang="zh-CN" altLang="en-US">
                  <a:solidFill>
                    <a:srgbClr val="000099"/>
                  </a:solidFill>
                </a:rPr>
                <a:t>转换</a:t>
              </a:r>
            </a:p>
          </p:txBody>
        </p:sp>
        <p:sp>
          <p:nvSpPr>
            <p:cNvPr id="153632" name="Line 26"/>
            <p:cNvSpPr>
              <a:spLocks noChangeShapeType="1"/>
            </p:cNvSpPr>
            <p:nvPr/>
          </p:nvSpPr>
          <p:spPr bwMode="auto">
            <a:xfrm>
              <a:off x="2057400" y="3520440"/>
              <a:ext cx="3048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3633" name="Rectangle 27"/>
            <p:cNvSpPr>
              <a:spLocks noChangeArrowheads="1"/>
            </p:cNvSpPr>
            <p:nvPr/>
          </p:nvSpPr>
          <p:spPr bwMode="auto">
            <a:xfrm>
              <a:off x="3886200" y="3063240"/>
              <a:ext cx="914400" cy="914400"/>
            </a:xfrm>
            <a:prstGeom prst="rect">
              <a:avLst/>
            </a:prstGeom>
            <a:solidFill>
              <a:schemeClr val="hlink"/>
            </a:solidFill>
            <a:ln w="9525">
              <a:solidFill>
                <a:schemeClr val="tx1"/>
              </a:solidFill>
              <a:miter lim="800000"/>
              <a:headEnd/>
              <a:tailEnd/>
            </a:ln>
          </p:spPr>
          <p:txBody>
            <a:bodyPr wrap="none" anchor="ctr"/>
            <a:lstStyle/>
            <a:p>
              <a:pPr algn="ctr" eaLnBrk="1" hangingPunct="1"/>
              <a:r>
                <a:rPr lang="zh-CN" altLang="en-US">
                  <a:solidFill>
                    <a:srgbClr val="000099"/>
                  </a:solidFill>
                </a:rPr>
                <a:t>零偏置</a:t>
              </a:r>
            </a:p>
            <a:p>
              <a:pPr algn="ctr" eaLnBrk="1" hangingPunct="1"/>
              <a:r>
                <a:rPr lang="zh-CN" altLang="en-US">
                  <a:solidFill>
                    <a:srgbClr val="000099"/>
                  </a:solidFill>
                </a:rPr>
                <a:t>转换</a:t>
              </a:r>
            </a:p>
          </p:txBody>
        </p:sp>
        <p:sp>
          <p:nvSpPr>
            <p:cNvPr id="153634" name="Line 28"/>
            <p:cNvSpPr>
              <a:spLocks noChangeShapeType="1"/>
            </p:cNvSpPr>
            <p:nvPr/>
          </p:nvSpPr>
          <p:spPr bwMode="auto">
            <a:xfrm>
              <a:off x="3581400" y="3520440"/>
              <a:ext cx="304800" cy="0"/>
            </a:xfrm>
            <a:prstGeom prst="line">
              <a:avLst/>
            </a:prstGeom>
            <a:noFill/>
            <a:ln w="38100">
              <a:solidFill>
                <a:schemeClr val="tx1"/>
              </a:solidFill>
              <a:round/>
              <a:headEnd/>
              <a:tailEnd type="triangle" w="med" len="med"/>
            </a:ln>
          </p:spPr>
          <p:txBody>
            <a:bodyPr wrap="none" anchor="ctr"/>
            <a:lstStyle/>
            <a:p>
              <a:endParaRPr lang="zh-CN" altLang="en-US"/>
            </a:p>
          </p:txBody>
        </p:sp>
      </p:grpSp>
      <p:grpSp>
        <p:nvGrpSpPr>
          <p:cNvPr id="153606" name="组合 34"/>
          <p:cNvGrpSpPr>
            <a:grpSpLocks/>
          </p:cNvGrpSpPr>
          <p:nvPr/>
        </p:nvGrpSpPr>
        <p:grpSpPr bwMode="auto">
          <a:xfrm>
            <a:off x="677863" y="4600575"/>
            <a:ext cx="8316912" cy="1525588"/>
            <a:chOff x="678101" y="4706928"/>
            <a:chExt cx="8316674" cy="1526232"/>
          </a:xfrm>
        </p:grpSpPr>
        <p:sp>
          <p:nvSpPr>
            <p:cNvPr id="153607" name="Rectangle 5"/>
            <p:cNvSpPr>
              <a:spLocks noChangeArrowheads="1"/>
            </p:cNvSpPr>
            <p:nvPr/>
          </p:nvSpPr>
          <p:spPr bwMode="auto">
            <a:xfrm>
              <a:off x="1143000" y="5318760"/>
              <a:ext cx="1219200" cy="914400"/>
            </a:xfrm>
            <a:prstGeom prst="rect">
              <a:avLst/>
            </a:prstGeom>
            <a:solidFill>
              <a:schemeClr val="hlink"/>
            </a:solidFill>
            <a:ln w="9525">
              <a:solidFill>
                <a:schemeClr val="tx1"/>
              </a:solidFill>
              <a:miter lim="800000"/>
              <a:headEnd/>
              <a:tailEnd/>
            </a:ln>
          </p:spPr>
          <p:txBody>
            <a:bodyPr wrap="none" anchor="ctr"/>
            <a:lstStyle/>
            <a:p>
              <a:pPr algn="ctr" eaLnBrk="1" hangingPunct="1"/>
              <a:r>
                <a:rPr lang="zh-CN" altLang="en-US">
                  <a:solidFill>
                    <a:srgbClr val="000099"/>
                  </a:solidFill>
                </a:rPr>
                <a:t>符号</a:t>
              </a:r>
            </a:p>
            <a:p>
              <a:pPr algn="ctr" eaLnBrk="1" hangingPunct="1"/>
              <a:r>
                <a:rPr lang="zh-CN" altLang="en-US">
                  <a:solidFill>
                    <a:srgbClr val="000099"/>
                  </a:solidFill>
                </a:rPr>
                <a:t>解码器</a:t>
              </a:r>
            </a:p>
          </p:txBody>
        </p:sp>
        <p:sp>
          <p:nvSpPr>
            <p:cNvPr id="153608" name="Rectangle 6"/>
            <p:cNvSpPr>
              <a:spLocks noChangeArrowheads="1"/>
            </p:cNvSpPr>
            <p:nvPr/>
          </p:nvSpPr>
          <p:spPr bwMode="auto">
            <a:xfrm>
              <a:off x="2819400" y="5318760"/>
              <a:ext cx="1219200" cy="914400"/>
            </a:xfrm>
            <a:prstGeom prst="rect">
              <a:avLst/>
            </a:prstGeom>
            <a:solidFill>
              <a:schemeClr val="hlink"/>
            </a:solidFill>
            <a:ln w="9525">
              <a:solidFill>
                <a:schemeClr val="tx1"/>
              </a:solidFill>
              <a:miter lim="800000"/>
              <a:headEnd/>
              <a:tailEnd/>
            </a:ln>
          </p:spPr>
          <p:txBody>
            <a:bodyPr wrap="none" anchor="ctr"/>
            <a:lstStyle/>
            <a:p>
              <a:pPr algn="ctr"/>
              <a:r>
                <a:rPr lang="en-US" altLang="zh-CN">
                  <a:solidFill>
                    <a:srgbClr val="000099"/>
                  </a:solidFill>
                </a:rPr>
                <a:t>DCT</a:t>
              </a:r>
            </a:p>
            <a:p>
              <a:pPr algn="ctr"/>
              <a:r>
                <a:rPr lang="zh-CN" altLang="en-US">
                  <a:solidFill>
                    <a:srgbClr val="000099"/>
                  </a:solidFill>
                </a:rPr>
                <a:t>逆向变换</a:t>
              </a:r>
            </a:p>
          </p:txBody>
        </p:sp>
        <p:sp>
          <p:nvSpPr>
            <p:cNvPr id="153609" name="Line 7"/>
            <p:cNvSpPr>
              <a:spLocks noChangeShapeType="1"/>
            </p:cNvSpPr>
            <p:nvPr/>
          </p:nvSpPr>
          <p:spPr bwMode="auto">
            <a:xfrm>
              <a:off x="762000" y="577596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3610" name="Line 8"/>
            <p:cNvSpPr>
              <a:spLocks noChangeShapeType="1"/>
            </p:cNvSpPr>
            <p:nvPr/>
          </p:nvSpPr>
          <p:spPr bwMode="auto">
            <a:xfrm>
              <a:off x="2362200" y="577596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3611" name="Line 9"/>
            <p:cNvSpPr>
              <a:spLocks noChangeShapeType="1"/>
            </p:cNvSpPr>
            <p:nvPr/>
          </p:nvSpPr>
          <p:spPr bwMode="auto">
            <a:xfrm>
              <a:off x="7010400" y="577596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3612" name="Line 19"/>
            <p:cNvSpPr>
              <a:spLocks noChangeShapeType="1"/>
            </p:cNvSpPr>
            <p:nvPr/>
          </p:nvSpPr>
          <p:spPr bwMode="auto">
            <a:xfrm>
              <a:off x="8610600" y="577596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3613" name="Rectangle 20"/>
            <p:cNvSpPr>
              <a:spLocks noChangeArrowheads="1"/>
            </p:cNvSpPr>
            <p:nvPr/>
          </p:nvSpPr>
          <p:spPr bwMode="auto">
            <a:xfrm>
              <a:off x="7391400" y="5318760"/>
              <a:ext cx="1219200" cy="914400"/>
            </a:xfrm>
            <a:prstGeom prst="rect">
              <a:avLst/>
            </a:prstGeom>
            <a:solidFill>
              <a:schemeClr val="hlink"/>
            </a:solidFill>
            <a:ln w="9525">
              <a:solidFill>
                <a:schemeClr val="tx1"/>
              </a:solidFill>
              <a:miter lim="800000"/>
              <a:headEnd/>
              <a:tailEnd/>
            </a:ln>
          </p:spPr>
          <p:txBody>
            <a:bodyPr wrap="none" anchor="ctr"/>
            <a:lstStyle/>
            <a:p>
              <a:pPr algn="ctr" eaLnBrk="1" hangingPunct="1"/>
              <a:r>
                <a:rPr lang="zh-CN" altLang="en-US">
                  <a:solidFill>
                    <a:srgbClr val="000099"/>
                  </a:solidFill>
                </a:rPr>
                <a:t>合成</a:t>
              </a:r>
              <a:r>
                <a:rPr lang="en-US" altLang="zh-CN">
                  <a:solidFill>
                    <a:srgbClr val="000099"/>
                  </a:solidFill>
                </a:rPr>
                <a:t>8x8</a:t>
              </a:r>
            </a:p>
            <a:p>
              <a:pPr algn="ctr" eaLnBrk="1" hangingPunct="1"/>
              <a:r>
                <a:rPr lang="zh-CN" altLang="en-US">
                  <a:solidFill>
                    <a:srgbClr val="000099"/>
                  </a:solidFill>
                </a:rPr>
                <a:t>的子图</a:t>
              </a:r>
            </a:p>
          </p:txBody>
        </p:sp>
        <p:sp>
          <p:nvSpPr>
            <p:cNvPr id="153614" name="Text Box 23"/>
            <p:cNvSpPr txBox="1">
              <a:spLocks noChangeArrowheads="1"/>
            </p:cNvSpPr>
            <p:nvPr/>
          </p:nvSpPr>
          <p:spPr bwMode="auto">
            <a:xfrm>
              <a:off x="678101" y="4706928"/>
              <a:ext cx="1723550" cy="461665"/>
            </a:xfrm>
            <a:prstGeom prst="rect">
              <a:avLst/>
            </a:prstGeom>
            <a:noFill/>
            <a:ln w="9525">
              <a:noFill/>
              <a:miter lim="800000"/>
              <a:headEnd/>
              <a:tailEnd/>
            </a:ln>
          </p:spPr>
          <p:txBody>
            <a:bodyPr wrap="none" anchor="ctr">
              <a:spAutoFit/>
            </a:bodyPr>
            <a:lstStyle/>
            <a:p>
              <a:pPr algn="ctr" eaLnBrk="1" hangingPunct="1"/>
              <a:r>
                <a:rPr lang="zh-CN" altLang="en-US">
                  <a:solidFill>
                    <a:srgbClr val="000099"/>
                  </a:solidFill>
                </a:rPr>
                <a:t>压缩的图像</a:t>
              </a:r>
              <a:endParaRPr lang="zh-CN" altLang="en-US"/>
            </a:p>
          </p:txBody>
        </p:sp>
        <p:sp>
          <p:nvSpPr>
            <p:cNvPr id="153615" name="Text Box 24"/>
            <p:cNvSpPr txBox="1">
              <a:spLocks noChangeArrowheads="1"/>
            </p:cNvSpPr>
            <p:nvPr/>
          </p:nvSpPr>
          <p:spPr bwMode="auto">
            <a:xfrm>
              <a:off x="7591425" y="4709160"/>
              <a:ext cx="1403350" cy="457200"/>
            </a:xfrm>
            <a:prstGeom prst="rect">
              <a:avLst/>
            </a:prstGeom>
            <a:noFill/>
            <a:ln w="9525">
              <a:noFill/>
              <a:miter lim="800000"/>
              <a:headEnd/>
              <a:tailEnd/>
            </a:ln>
          </p:spPr>
          <p:txBody>
            <a:bodyPr wrap="none" anchor="ctr">
              <a:spAutoFit/>
            </a:bodyPr>
            <a:lstStyle/>
            <a:p>
              <a:pPr algn="ctr" eaLnBrk="1" hangingPunct="1"/>
              <a:r>
                <a:rPr lang="zh-CN" altLang="en-US">
                  <a:solidFill>
                    <a:srgbClr val="000099"/>
                  </a:solidFill>
                </a:rPr>
                <a:t>解压图像</a:t>
              </a:r>
              <a:endParaRPr lang="zh-CN" altLang="en-US"/>
            </a:p>
          </p:txBody>
        </p:sp>
        <p:sp>
          <p:nvSpPr>
            <p:cNvPr id="153616" name="Rectangle 29"/>
            <p:cNvSpPr>
              <a:spLocks noChangeArrowheads="1"/>
            </p:cNvSpPr>
            <p:nvPr/>
          </p:nvSpPr>
          <p:spPr bwMode="auto">
            <a:xfrm>
              <a:off x="4343400" y="5318760"/>
              <a:ext cx="1219200" cy="914400"/>
            </a:xfrm>
            <a:prstGeom prst="rect">
              <a:avLst/>
            </a:prstGeom>
            <a:solidFill>
              <a:schemeClr val="hlink"/>
            </a:solidFill>
            <a:ln w="9525">
              <a:solidFill>
                <a:schemeClr val="tx1"/>
              </a:solidFill>
              <a:miter lim="800000"/>
              <a:headEnd/>
              <a:tailEnd/>
            </a:ln>
          </p:spPr>
          <p:txBody>
            <a:bodyPr wrap="none" anchor="ctr"/>
            <a:lstStyle/>
            <a:p>
              <a:pPr algn="ctr" eaLnBrk="1" hangingPunct="1"/>
              <a:r>
                <a:rPr lang="zh-CN" altLang="en-US">
                  <a:solidFill>
                    <a:srgbClr val="000099"/>
                  </a:solidFill>
                </a:rPr>
                <a:t>颜色空间</a:t>
              </a:r>
            </a:p>
            <a:p>
              <a:pPr algn="ctr" eaLnBrk="1" hangingPunct="1"/>
              <a:r>
                <a:rPr lang="zh-CN" altLang="en-US">
                  <a:solidFill>
                    <a:srgbClr val="000099"/>
                  </a:solidFill>
                </a:rPr>
                <a:t>转换</a:t>
              </a:r>
            </a:p>
          </p:txBody>
        </p:sp>
        <p:sp>
          <p:nvSpPr>
            <p:cNvPr id="153617" name="Line 30"/>
            <p:cNvSpPr>
              <a:spLocks noChangeShapeType="1"/>
            </p:cNvSpPr>
            <p:nvPr/>
          </p:nvSpPr>
          <p:spPr bwMode="auto">
            <a:xfrm>
              <a:off x="4038600" y="5775960"/>
              <a:ext cx="3048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3618" name="Rectangle 31"/>
            <p:cNvSpPr>
              <a:spLocks noChangeArrowheads="1"/>
            </p:cNvSpPr>
            <p:nvPr/>
          </p:nvSpPr>
          <p:spPr bwMode="auto">
            <a:xfrm>
              <a:off x="5867400" y="5318760"/>
              <a:ext cx="1143000" cy="914400"/>
            </a:xfrm>
            <a:prstGeom prst="rect">
              <a:avLst/>
            </a:prstGeom>
            <a:solidFill>
              <a:schemeClr val="hlink"/>
            </a:solidFill>
            <a:ln w="9525">
              <a:solidFill>
                <a:schemeClr val="tx1"/>
              </a:solidFill>
              <a:miter lim="800000"/>
              <a:headEnd/>
              <a:tailEnd/>
            </a:ln>
          </p:spPr>
          <p:txBody>
            <a:bodyPr wrap="none" anchor="ctr"/>
            <a:lstStyle/>
            <a:p>
              <a:pPr algn="ctr" eaLnBrk="1" hangingPunct="1"/>
              <a:r>
                <a:rPr lang="zh-CN" altLang="en-US">
                  <a:solidFill>
                    <a:srgbClr val="000099"/>
                  </a:solidFill>
                </a:rPr>
                <a:t>零偏置</a:t>
              </a:r>
            </a:p>
            <a:p>
              <a:pPr algn="ctr" eaLnBrk="1" hangingPunct="1"/>
              <a:r>
                <a:rPr lang="zh-CN" altLang="en-US">
                  <a:solidFill>
                    <a:srgbClr val="000099"/>
                  </a:solidFill>
                </a:rPr>
                <a:t>转换</a:t>
              </a:r>
            </a:p>
          </p:txBody>
        </p:sp>
        <p:sp>
          <p:nvSpPr>
            <p:cNvPr id="153619" name="Line 32"/>
            <p:cNvSpPr>
              <a:spLocks noChangeShapeType="1"/>
            </p:cNvSpPr>
            <p:nvPr/>
          </p:nvSpPr>
          <p:spPr bwMode="auto">
            <a:xfrm>
              <a:off x="5562600" y="5775960"/>
              <a:ext cx="304800" cy="0"/>
            </a:xfrm>
            <a:prstGeom prst="line">
              <a:avLst/>
            </a:prstGeom>
            <a:noFill/>
            <a:ln w="38100">
              <a:solidFill>
                <a:schemeClr val="tx1"/>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D20395D2-76D7-49A7-9281-2E3863AB551B}" type="slidenum">
              <a:rPr lang="zh-CN" altLang="en-US" sz="1300"/>
              <a:pPr algn="r" defTabSz="755650"/>
              <a:t>133</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marL="311150" lvl="1" indent="-311150">
              <a:lnSpc>
                <a:spcPct val="120000"/>
              </a:lnSpc>
              <a:spcBef>
                <a:spcPts val="600"/>
              </a:spcBef>
              <a:buFontTx/>
              <a:buChar char="•"/>
              <a:defRPr/>
            </a:pPr>
            <a:r>
              <a:rPr lang="en-US" altLang="zh-CN" sz="3600" dirty="0" smtClean="0">
                <a:latin typeface="+mn-ea"/>
              </a:rPr>
              <a:t>JPEG</a:t>
            </a:r>
            <a:r>
              <a:rPr lang="zh-CN" altLang="en-US" sz="3600" dirty="0" smtClean="0">
                <a:latin typeface="+mn-ea"/>
              </a:rPr>
              <a:t>算法实现</a:t>
            </a:r>
            <a:r>
              <a:rPr lang="en-US" altLang="zh-CN" sz="3600" dirty="0" smtClean="0">
                <a:latin typeface="+mn-ea"/>
              </a:rPr>
              <a:t>-</a:t>
            </a:r>
            <a:r>
              <a:rPr lang="zh-CN" altLang="en-US" sz="3200" dirty="0" smtClean="0">
                <a:solidFill>
                  <a:srgbClr val="FF0000"/>
                </a:solidFill>
              </a:rPr>
              <a:t>颜色空间转换</a:t>
            </a:r>
            <a:endParaRPr lang="en-US" altLang="zh-CN" sz="3600" dirty="0" smtClean="0">
              <a:solidFill>
                <a:srgbClr val="FF0000"/>
              </a:solidFill>
              <a:latin typeface="+mn-ea"/>
            </a:endParaRPr>
          </a:p>
          <a:p>
            <a:pPr marL="674687" lvl="2" indent="-311150">
              <a:lnSpc>
                <a:spcPct val="110000"/>
              </a:lnSpc>
              <a:spcBef>
                <a:spcPts val="600"/>
              </a:spcBef>
              <a:buFont typeface="Times New Roman" pitchFamily="18" charset="0"/>
              <a:buChar char="–"/>
              <a:defRPr/>
            </a:pPr>
            <a:r>
              <a:rPr lang="zh-CN" altLang="en-US" sz="2800" dirty="0" smtClean="0"/>
              <a:t>人眼对亮度更敏感，提取亮度特征，将</a:t>
            </a:r>
            <a:r>
              <a:rPr lang="en-US" altLang="zh-CN" sz="2800" dirty="0" smtClean="0"/>
              <a:t>RGB</a:t>
            </a:r>
            <a:r>
              <a:rPr lang="zh-CN" altLang="en-US" sz="2800" dirty="0" smtClean="0"/>
              <a:t>转换为</a:t>
            </a:r>
            <a:r>
              <a:rPr lang="en-US" altLang="zh-CN" sz="2800" dirty="0" err="1" smtClean="0"/>
              <a:t>YC</a:t>
            </a:r>
            <a:r>
              <a:rPr lang="en-US" altLang="zh-CN" sz="2800" baseline="-25000" dirty="0" err="1" smtClean="0"/>
              <a:t>b</a:t>
            </a:r>
            <a:r>
              <a:rPr lang="en-US" altLang="zh-CN" sz="2800" dirty="0" err="1" smtClean="0"/>
              <a:t>C</a:t>
            </a:r>
            <a:r>
              <a:rPr lang="en-US" altLang="zh-CN" sz="2800" baseline="-25000" dirty="0" err="1" smtClean="0"/>
              <a:t>r</a:t>
            </a:r>
            <a:r>
              <a:rPr lang="zh-CN" altLang="en-US" sz="2800" dirty="0" smtClean="0"/>
              <a:t>模型，编码时对亮度采用特殊编码</a:t>
            </a:r>
            <a:endParaRPr lang="en-US" altLang="zh-CN" sz="2800" dirty="0" smtClean="0"/>
          </a:p>
          <a:p>
            <a:pPr marL="674687" lvl="2" indent="-311150">
              <a:lnSpc>
                <a:spcPct val="110000"/>
              </a:lnSpc>
              <a:spcBef>
                <a:spcPts val="600"/>
              </a:spcBef>
              <a:buFont typeface="Times New Roman" pitchFamily="18" charset="0"/>
              <a:buChar char="–"/>
              <a:defRPr/>
            </a:pPr>
            <a:endParaRPr lang="en-US" altLang="zh-CN" sz="2800" dirty="0" smtClean="0"/>
          </a:p>
          <a:p>
            <a:pPr marL="674687" lvl="2" indent="-311150">
              <a:lnSpc>
                <a:spcPct val="110000"/>
              </a:lnSpc>
              <a:spcBef>
                <a:spcPts val="600"/>
              </a:spcBef>
              <a:buFont typeface="Times New Roman" pitchFamily="18" charset="0"/>
              <a:buChar char="–"/>
              <a:defRPr/>
            </a:pPr>
            <a:endParaRPr lang="en-US" altLang="zh-CN" sz="1600" dirty="0" smtClean="0"/>
          </a:p>
          <a:p>
            <a:pPr marL="674687" lvl="2" indent="-311150">
              <a:lnSpc>
                <a:spcPct val="110000"/>
              </a:lnSpc>
              <a:spcBef>
                <a:spcPts val="600"/>
              </a:spcBef>
              <a:buFont typeface="Times New Roman" pitchFamily="18" charset="0"/>
              <a:buChar char="–"/>
              <a:defRPr/>
            </a:pPr>
            <a:endParaRPr lang="en-US" altLang="zh-CN" sz="3200" dirty="0" smtClean="0"/>
          </a:p>
          <a:p>
            <a:pPr marL="674687" lvl="2" indent="-311150">
              <a:lnSpc>
                <a:spcPct val="110000"/>
              </a:lnSpc>
              <a:spcBef>
                <a:spcPts val="600"/>
              </a:spcBef>
              <a:buFont typeface="Times New Roman" pitchFamily="18" charset="0"/>
              <a:buChar char="–"/>
              <a:defRPr/>
            </a:pPr>
            <a:r>
              <a:rPr lang="zh-CN" altLang="en-US" sz="2800" dirty="0" smtClean="0"/>
              <a:t>颜色解码：</a:t>
            </a:r>
          </a:p>
          <a:p>
            <a:pPr lvl="2" algn="just" eaLnBrk="1" hangingPunct="1">
              <a:lnSpc>
                <a:spcPct val="110000"/>
              </a:lnSpc>
              <a:spcBef>
                <a:spcPts val="600"/>
              </a:spcBef>
              <a:buFontTx/>
              <a:buNone/>
              <a:defRPr/>
            </a:pPr>
            <a:r>
              <a:rPr lang="zh-CN" altLang="en-US" sz="2000" dirty="0" smtClean="0">
                <a:solidFill>
                  <a:srgbClr val="FF0000"/>
                </a:solidFill>
              </a:rPr>
              <a:t>	</a:t>
            </a:r>
            <a:endParaRPr lang="zh-CN" altLang="en-US" sz="3200" dirty="0" smtClean="0">
              <a:latin typeface="+mn-ea"/>
            </a:endParaRPr>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sp>
        <p:nvSpPr>
          <p:cNvPr id="9" name="矩形 8"/>
          <p:cNvSpPr/>
          <p:nvPr/>
        </p:nvSpPr>
        <p:spPr>
          <a:xfrm>
            <a:off x="1057275" y="3104971"/>
            <a:ext cx="7188200" cy="1200329"/>
          </a:xfrm>
          <a:prstGeom prst="rect">
            <a:avLst/>
          </a:prstGeom>
        </p:spPr>
        <p:txBody>
          <a:bodyPr wrap="square">
            <a:spAutoFit/>
          </a:bodyPr>
          <a:lstStyle/>
          <a:p>
            <a:r>
              <a:rPr lang="en-US" altLang="zh-CN" dirty="0" smtClean="0"/>
              <a:t>Y = 0.299 R + 0.587 G + 0.114 B</a:t>
            </a:r>
          </a:p>
          <a:p>
            <a:r>
              <a:rPr lang="en-US" altLang="zh-CN" dirty="0" err="1" smtClean="0"/>
              <a:t>Cb</a:t>
            </a:r>
            <a:r>
              <a:rPr lang="en-US" altLang="zh-CN" dirty="0" smtClean="0"/>
              <a:t> = -0.1687 R - 0.3313 G + 0.5 B + 128</a:t>
            </a:r>
          </a:p>
          <a:p>
            <a:r>
              <a:rPr lang="en-US" altLang="zh-CN" dirty="0" smtClean="0"/>
              <a:t>Cr = 0.5 R - 0.4187 G - 0.0813 B + 128</a:t>
            </a:r>
            <a:endParaRPr lang="zh-CN" altLang="en-US" dirty="0"/>
          </a:p>
        </p:txBody>
      </p:sp>
      <p:sp>
        <p:nvSpPr>
          <p:cNvPr id="10" name="矩形 9"/>
          <p:cNvSpPr/>
          <p:nvPr/>
        </p:nvSpPr>
        <p:spPr>
          <a:xfrm>
            <a:off x="1057275" y="5156110"/>
            <a:ext cx="5851525" cy="1200329"/>
          </a:xfrm>
          <a:prstGeom prst="rect">
            <a:avLst/>
          </a:prstGeom>
        </p:spPr>
        <p:txBody>
          <a:bodyPr wrap="square">
            <a:spAutoFit/>
          </a:bodyPr>
          <a:lstStyle/>
          <a:p>
            <a:r>
              <a:rPr lang="en-US" altLang="zh-CN" dirty="0" smtClean="0"/>
              <a:t>R = Y + 1.402 (Cr-128)</a:t>
            </a:r>
          </a:p>
          <a:p>
            <a:r>
              <a:rPr lang="en-US" altLang="zh-CN" dirty="0" smtClean="0"/>
              <a:t>G= Y - 0.34414 (Cb-128) - 0.71414 (Cr-128)</a:t>
            </a:r>
          </a:p>
          <a:p>
            <a:r>
              <a:rPr lang="en-US" altLang="zh-CN" dirty="0" smtClean="0"/>
              <a:t>B= Y + 1.772 (Cb-128)</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5599" y="1108369"/>
            <a:ext cx="8502073" cy="3046988"/>
          </a:xfrm>
          <a:prstGeom prst="rect">
            <a:avLst/>
          </a:prstGeom>
        </p:spPr>
        <p:txBody>
          <a:bodyPr wrap="square">
            <a:spAutoFit/>
          </a:bodyPr>
          <a:lstStyle/>
          <a:p>
            <a:r>
              <a:rPr lang="zh-CN" altLang="en-US" dirty="0"/>
              <a:t>红绿蓝三种颜色所贡献的亮度是不同的，绿色的“亮度”最大，蓝色最</a:t>
            </a:r>
            <a:r>
              <a:rPr lang="zh-CN" altLang="en-US" dirty="0" smtClean="0"/>
              <a:t>暗</a:t>
            </a:r>
            <a:endParaRPr lang="en-US" altLang="zh-CN" dirty="0" smtClean="0"/>
          </a:p>
          <a:p>
            <a:r>
              <a:rPr lang="zh-CN" altLang="en-US" dirty="0"/>
              <a:t>有损压缩首先要做的事情就是“把重要的信息和不重要的信息分开”，</a:t>
            </a:r>
            <a:r>
              <a:rPr lang="en-US" altLang="zh-CN" dirty="0" err="1"/>
              <a:t>YCbCr</a:t>
            </a:r>
            <a:r>
              <a:rPr lang="zh-CN" altLang="en-US" dirty="0"/>
              <a:t>恰好能做到这一点。对于人眼来说，图像中明暗的变化更容易被感知到，这是由于人眼的构造引起的。视网膜上有两种感光细胞，能够感知亮度变化的视杆细胞，以及能够感知颜色的视锥细胞，由于视杆细胞在数量上远大于视锥细胞，所以我们更容易感知到明暗细节。</a:t>
            </a:r>
          </a:p>
        </p:txBody>
      </p:sp>
      <p:pic>
        <p:nvPicPr>
          <p:cNvPr id="210946" name="Picture 2" descr="http://thecodeway.com/blog/wp-content/uploads/2014/08/jpeg_15.jpg"/>
          <p:cNvPicPr>
            <a:picLocks noChangeAspect="1" noChangeArrowheads="1"/>
          </p:cNvPicPr>
          <p:nvPr/>
        </p:nvPicPr>
        <p:blipFill>
          <a:blip r:embed="rId2"/>
          <a:srcRect/>
          <a:stretch>
            <a:fillRect/>
          </a:stretch>
        </p:blipFill>
        <p:spPr bwMode="auto">
          <a:xfrm>
            <a:off x="96991" y="4090705"/>
            <a:ext cx="2857500" cy="2133601"/>
          </a:xfrm>
          <a:prstGeom prst="rect">
            <a:avLst/>
          </a:prstGeom>
          <a:noFill/>
        </p:spPr>
      </p:pic>
      <p:pic>
        <p:nvPicPr>
          <p:cNvPr id="210948" name="Picture 4" descr="Y"/>
          <p:cNvPicPr>
            <a:picLocks noChangeAspect="1" noChangeArrowheads="1"/>
          </p:cNvPicPr>
          <p:nvPr/>
        </p:nvPicPr>
        <p:blipFill>
          <a:blip r:embed="rId3"/>
          <a:srcRect/>
          <a:stretch>
            <a:fillRect/>
          </a:stretch>
        </p:blipFill>
        <p:spPr bwMode="auto">
          <a:xfrm>
            <a:off x="2954491" y="4700305"/>
            <a:ext cx="2038350" cy="1524001"/>
          </a:xfrm>
          <a:prstGeom prst="rect">
            <a:avLst/>
          </a:prstGeom>
          <a:noFill/>
        </p:spPr>
      </p:pic>
      <p:pic>
        <p:nvPicPr>
          <p:cNvPr id="210950" name="Picture 6" descr="Cb"/>
          <p:cNvPicPr>
            <a:picLocks noChangeAspect="1" noChangeArrowheads="1"/>
          </p:cNvPicPr>
          <p:nvPr/>
        </p:nvPicPr>
        <p:blipFill>
          <a:blip r:embed="rId4"/>
          <a:srcRect/>
          <a:stretch>
            <a:fillRect/>
          </a:stretch>
        </p:blipFill>
        <p:spPr bwMode="auto">
          <a:xfrm>
            <a:off x="4992841" y="4700305"/>
            <a:ext cx="2038350" cy="1524001"/>
          </a:xfrm>
          <a:prstGeom prst="rect">
            <a:avLst/>
          </a:prstGeom>
          <a:noFill/>
        </p:spPr>
      </p:pic>
      <p:pic>
        <p:nvPicPr>
          <p:cNvPr id="210952" name="Picture 8" descr="Cr"/>
          <p:cNvPicPr>
            <a:picLocks noChangeAspect="1" noChangeArrowheads="1"/>
          </p:cNvPicPr>
          <p:nvPr/>
        </p:nvPicPr>
        <p:blipFill>
          <a:blip r:embed="rId5"/>
          <a:srcRect/>
          <a:stretch>
            <a:fillRect/>
          </a:stretch>
        </p:blipFill>
        <p:spPr bwMode="auto">
          <a:xfrm>
            <a:off x="7031191" y="4700305"/>
            <a:ext cx="2038350" cy="1524001"/>
          </a:xfrm>
          <a:prstGeom prst="rect">
            <a:avLst/>
          </a:prstGeom>
          <a:noFill/>
        </p:spPr>
      </p:pic>
      <p:sp>
        <p:nvSpPr>
          <p:cNvPr id="7" name="矩形 6"/>
          <p:cNvSpPr/>
          <p:nvPr/>
        </p:nvSpPr>
        <p:spPr>
          <a:xfrm>
            <a:off x="4683174" y="443499"/>
            <a:ext cx="4185761" cy="461665"/>
          </a:xfrm>
          <a:prstGeom prst="rect">
            <a:avLst/>
          </a:prstGeom>
        </p:spPr>
        <p:txBody>
          <a:bodyPr wrap="none">
            <a:spAutoFit/>
          </a:bodyPr>
          <a:lstStyle/>
          <a:p>
            <a:r>
              <a:rPr lang="zh-CN" altLang="en-US" dirty="0" smtClean="0">
                <a:solidFill>
                  <a:srgbClr val="FF0000"/>
                </a:solidFill>
              </a:rPr>
              <a:t>为什么要进行颜色空间转换？</a:t>
            </a:r>
            <a:endParaRPr lang="zh-CN" altLang="en-US" dirty="0"/>
          </a:p>
        </p:txBody>
      </p:sp>
      <p:sp>
        <p:nvSpPr>
          <p:cNvPr id="8" name="TextBox 7"/>
          <p:cNvSpPr txBox="1"/>
          <p:nvPr/>
        </p:nvSpPr>
        <p:spPr>
          <a:xfrm>
            <a:off x="3841243" y="6224306"/>
            <a:ext cx="407484" cy="461665"/>
          </a:xfrm>
          <a:prstGeom prst="rect">
            <a:avLst/>
          </a:prstGeom>
          <a:noFill/>
        </p:spPr>
        <p:txBody>
          <a:bodyPr wrap="none" rtlCol="0">
            <a:spAutoFit/>
          </a:bodyPr>
          <a:lstStyle/>
          <a:p>
            <a:r>
              <a:rPr lang="en-US" altLang="zh-CN" dirty="0" smtClean="0"/>
              <a:t>Y</a:t>
            </a:r>
            <a:endParaRPr lang="zh-CN" altLang="en-US" dirty="0"/>
          </a:p>
        </p:txBody>
      </p:sp>
      <p:sp>
        <p:nvSpPr>
          <p:cNvPr id="9" name="TextBox 8"/>
          <p:cNvSpPr txBox="1"/>
          <p:nvPr/>
        </p:nvSpPr>
        <p:spPr>
          <a:xfrm>
            <a:off x="5951752" y="6224306"/>
            <a:ext cx="543739" cy="461665"/>
          </a:xfrm>
          <a:prstGeom prst="rect">
            <a:avLst/>
          </a:prstGeom>
          <a:noFill/>
        </p:spPr>
        <p:txBody>
          <a:bodyPr wrap="none" rtlCol="0">
            <a:spAutoFit/>
          </a:bodyPr>
          <a:lstStyle/>
          <a:p>
            <a:r>
              <a:rPr lang="en-US" altLang="zh-CN" dirty="0" err="1" smtClean="0"/>
              <a:t>Cb</a:t>
            </a:r>
            <a:endParaRPr lang="zh-CN" altLang="en-US" dirty="0"/>
          </a:p>
        </p:txBody>
      </p:sp>
      <p:sp>
        <p:nvSpPr>
          <p:cNvPr id="10" name="TextBox 9"/>
          <p:cNvSpPr txBox="1"/>
          <p:nvPr/>
        </p:nvSpPr>
        <p:spPr>
          <a:xfrm>
            <a:off x="7863680" y="6224306"/>
            <a:ext cx="492443" cy="461665"/>
          </a:xfrm>
          <a:prstGeom prst="rect">
            <a:avLst/>
          </a:prstGeom>
          <a:noFill/>
        </p:spPr>
        <p:txBody>
          <a:bodyPr wrap="none" rtlCol="0">
            <a:spAutoFit/>
          </a:bodyPr>
          <a:lstStyle/>
          <a:p>
            <a:r>
              <a:rPr lang="en-US" altLang="zh-CN" dirty="0" smtClean="0"/>
              <a:t>Cr</a:t>
            </a:r>
            <a:endParaRPr lang="zh-CN" altLang="en-US" dirty="0"/>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E58A0893-E7CF-4D44-8F7E-C13EEC041B1C}" type="slidenum">
              <a:rPr lang="zh-CN" altLang="en-US" sz="1300"/>
              <a:pPr algn="r" defTabSz="755650"/>
              <a:t>135</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marL="311150" lvl="1" indent="-311150">
              <a:lnSpc>
                <a:spcPct val="120000"/>
              </a:lnSpc>
              <a:spcBef>
                <a:spcPts val="600"/>
              </a:spcBef>
              <a:buFontTx/>
              <a:buChar char="•"/>
              <a:defRPr/>
            </a:pPr>
            <a:r>
              <a:rPr lang="en-US" altLang="zh-CN" sz="3600" dirty="0" smtClean="0">
                <a:latin typeface="+mn-ea"/>
              </a:rPr>
              <a:t>JPEG</a:t>
            </a:r>
            <a:r>
              <a:rPr lang="zh-CN" altLang="en-US" sz="3600" dirty="0" smtClean="0">
                <a:latin typeface="+mn-ea"/>
              </a:rPr>
              <a:t>算法实现</a:t>
            </a:r>
            <a:r>
              <a:rPr lang="en-US" altLang="zh-CN" sz="3600" dirty="0" smtClean="0">
                <a:latin typeface="+mn-ea"/>
              </a:rPr>
              <a:t>-</a:t>
            </a:r>
            <a:r>
              <a:rPr lang="zh-CN" altLang="en-US" sz="3200" dirty="0" smtClean="0">
                <a:solidFill>
                  <a:srgbClr val="FF0000"/>
                </a:solidFill>
              </a:rPr>
              <a:t>零偏置转换</a:t>
            </a:r>
            <a:endParaRPr lang="zh-CN" altLang="en-US" dirty="0" smtClean="0">
              <a:solidFill>
                <a:srgbClr val="FF0000"/>
              </a:solidFill>
            </a:endParaRPr>
          </a:p>
          <a:p>
            <a:pPr marL="715963" lvl="1" indent="-350838" algn="just" eaLnBrk="1" hangingPunct="1">
              <a:lnSpc>
                <a:spcPct val="150000"/>
              </a:lnSpc>
              <a:spcBef>
                <a:spcPts val="0"/>
              </a:spcBef>
              <a:defRPr/>
            </a:pPr>
            <a:r>
              <a:rPr lang="zh-CN" altLang="en-US" dirty="0" smtClean="0"/>
              <a:t>对于灰度级是</a:t>
            </a:r>
            <a:r>
              <a:rPr lang="en-US" altLang="zh-CN" dirty="0" smtClean="0"/>
              <a:t>2</a:t>
            </a:r>
            <a:r>
              <a:rPr lang="en-US" altLang="zh-CN" baseline="30000" dirty="0" smtClean="0"/>
              <a:t>n</a:t>
            </a:r>
            <a:r>
              <a:rPr lang="zh-CN" altLang="en-US" dirty="0" smtClean="0"/>
              <a:t>的像素，通过减去</a:t>
            </a:r>
            <a:r>
              <a:rPr lang="en-US" altLang="zh-CN" dirty="0" smtClean="0"/>
              <a:t>2</a:t>
            </a:r>
            <a:r>
              <a:rPr lang="en-US" altLang="zh-CN" baseline="30000" dirty="0" smtClean="0"/>
              <a:t>n-1</a:t>
            </a:r>
            <a:r>
              <a:rPr lang="zh-CN" altLang="en-US" dirty="0" smtClean="0"/>
              <a:t>，替换像素本身</a:t>
            </a:r>
            <a:endParaRPr lang="en-US" altLang="zh-CN" dirty="0" smtClean="0"/>
          </a:p>
          <a:p>
            <a:pPr marL="715963" lvl="1" indent="-350838" algn="just" eaLnBrk="1" hangingPunct="1">
              <a:lnSpc>
                <a:spcPct val="150000"/>
              </a:lnSpc>
              <a:spcBef>
                <a:spcPts val="0"/>
              </a:spcBef>
              <a:defRPr/>
            </a:pPr>
            <a:endParaRPr lang="zh-CN" altLang="en-US" dirty="0" smtClean="0"/>
          </a:p>
          <a:p>
            <a:pPr marL="715963" lvl="1" indent="-350838" algn="just" eaLnBrk="1" hangingPunct="1">
              <a:lnSpc>
                <a:spcPct val="150000"/>
              </a:lnSpc>
              <a:spcBef>
                <a:spcPts val="0"/>
              </a:spcBef>
              <a:defRPr/>
            </a:pPr>
            <a:r>
              <a:rPr lang="zh-CN" altLang="en-US" dirty="0" smtClean="0"/>
              <a:t>对于</a:t>
            </a:r>
            <a:r>
              <a:rPr lang="en-US" altLang="zh-CN" dirty="0" smtClean="0"/>
              <a:t>n=8</a:t>
            </a:r>
            <a:r>
              <a:rPr lang="zh-CN" altLang="en-US" dirty="0" smtClean="0"/>
              <a:t>，即将</a:t>
            </a:r>
            <a:r>
              <a:rPr lang="en-US" altLang="zh-CN" dirty="0" smtClean="0"/>
              <a:t>0~255</a:t>
            </a:r>
            <a:r>
              <a:rPr lang="zh-CN" altLang="en-US" dirty="0" smtClean="0"/>
              <a:t>的值域，通过减去</a:t>
            </a:r>
            <a:r>
              <a:rPr lang="en-US" altLang="zh-CN" dirty="0" smtClean="0"/>
              <a:t>128</a:t>
            </a:r>
            <a:r>
              <a:rPr lang="zh-CN" altLang="en-US" dirty="0" smtClean="0"/>
              <a:t>，转换为值域在</a:t>
            </a:r>
            <a:r>
              <a:rPr lang="en-US" altLang="zh-CN" dirty="0" smtClean="0"/>
              <a:t>-128~127</a:t>
            </a:r>
            <a:r>
              <a:rPr lang="zh-CN" altLang="en-US" dirty="0" smtClean="0"/>
              <a:t>之间的值</a:t>
            </a:r>
          </a:p>
          <a:p>
            <a:pPr marL="715963" lvl="1" indent="-350838" algn="just" eaLnBrk="1" hangingPunct="1">
              <a:lnSpc>
                <a:spcPct val="150000"/>
              </a:lnSpc>
              <a:spcBef>
                <a:spcPts val="0"/>
              </a:spcBef>
              <a:defRPr/>
            </a:pPr>
            <a:r>
              <a:rPr lang="zh-CN" altLang="en-US" dirty="0" smtClean="0"/>
              <a:t>目的：使像素的绝对值出现</a:t>
            </a:r>
            <a:r>
              <a:rPr lang="en-US" altLang="zh-CN" dirty="0" smtClean="0"/>
              <a:t>3</a:t>
            </a:r>
            <a:r>
              <a:rPr lang="zh-CN" altLang="en-US" dirty="0" smtClean="0"/>
              <a:t>位</a:t>
            </a:r>
            <a:r>
              <a:rPr lang="en-US" altLang="zh-CN" dirty="0" smtClean="0"/>
              <a:t>10</a:t>
            </a:r>
            <a:r>
              <a:rPr lang="zh-CN" altLang="en-US" dirty="0" smtClean="0"/>
              <a:t>进制的概率大大减少</a:t>
            </a:r>
            <a:endParaRPr lang="en-US" altLang="zh-CN" sz="3600" dirty="0" smtClean="0">
              <a:latin typeface="+mn-ea"/>
            </a:endParaRPr>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graphicFrame>
        <p:nvGraphicFramePr>
          <p:cNvPr id="38914" name="Object 3"/>
          <p:cNvGraphicFramePr>
            <a:graphicFrameLocks noChangeAspect="1"/>
          </p:cNvGraphicFramePr>
          <p:nvPr/>
        </p:nvGraphicFramePr>
        <p:xfrm>
          <a:off x="2900363" y="3089275"/>
          <a:ext cx="4697412" cy="736600"/>
        </p:xfrm>
        <a:graphic>
          <a:graphicData uri="http://schemas.openxmlformats.org/presentationml/2006/ole">
            <p:oleObj spid="_x0000_s38914" name="Equation" r:id="rId3" imgW="1536480" imgH="241200" progId="Equation.DSMT4">
              <p:embed/>
            </p:oleObj>
          </a:graphicData>
        </a:graphic>
      </p:graphicFrame>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CE2E1C19-C5CC-4454-9597-67A76C2BDFA3}" type="slidenum">
              <a:rPr lang="zh-CN" altLang="en-US" sz="1300"/>
              <a:pPr algn="r" defTabSz="755650"/>
              <a:t>136</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marL="311150" lvl="1" indent="-311150">
              <a:lnSpc>
                <a:spcPct val="120000"/>
              </a:lnSpc>
              <a:spcBef>
                <a:spcPts val="600"/>
              </a:spcBef>
              <a:buFontTx/>
              <a:buChar char="•"/>
              <a:defRPr/>
            </a:pPr>
            <a:r>
              <a:rPr lang="en-US" altLang="zh-CN" sz="3600" dirty="0" smtClean="0">
                <a:latin typeface="+mn-ea"/>
              </a:rPr>
              <a:t>JPEG</a:t>
            </a:r>
            <a:r>
              <a:rPr lang="zh-CN" altLang="en-US" sz="3600" dirty="0" smtClean="0">
                <a:latin typeface="+mn-ea"/>
              </a:rPr>
              <a:t>算法实现</a:t>
            </a:r>
            <a:r>
              <a:rPr lang="en-US" altLang="zh-CN" sz="3600" dirty="0" smtClean="0">
                <a:latin typeface="+mn-ea"/>
              </a:rPr>
              <a:t>-</a:t>
            </a:r>
            <a:r>
              <a:rPr lang="zh-CN" altLang="en-US" sz="3200" dirty="0" smtClean="0">
                <a:solidFill>
                  <a:srgbClr val="FF0000"/>
                </a:solidFill>
              </a:rPr>
              <a:t>零偏置转换</a:t>
            </a:r>
            <a:endParaRPr lang="en-US" altLang="zh-CN" dirty="0" smtClean="0">
              <a:solidFill>
                <a:srgbClr val="FF0000"/>
              </a:solidFill>
            </a:endParaRPr>
          </a:p>
          <a:p>
            <a:pPr marL="311150" lvl="1" indent="-311150">
              <a:lnSpc>
                <a:spcPct val="120000"/>
              </a:lnSpc>
              <a:spcBef>
                <a:spcPts val="600"/>
              </a:spcBef>
              <a:buFontTx/>
              <a:buNone/>
              <a:defRPr/>
            </a:pPr>
            <a:r>
              <a:rPr lang="en-US" altLang="zh-CN" dirty="0" smtClean="0">
                <a:solidFill>
                  <a:srgbClr val="FF0000"/>
                </a:solidFill>
              </a:rPr>
              <a:t>    </a:t>
            </a:r>
            <a:r>
              <a:rPr lang="en-US" altLang="zh-CN" dirty="0" smtClean="0"/>
              <a:t>0</a:t>
            </a:r>
            <a:r>
              <a:rPr lang="zh-CN" altLang="en-US" dirty="0" smtClean="0"/>
              <a:t>偏置转换前             </a:t>
            </a:r>
            <a:r>
              <a:rPr lang="en-US" altLang="zh-CN" dirty="0" smtClean="0"/>
              <a:t>0</a:t>
            </a:r>
            <a:r>
              <a:rPr lang="zh-CN" altLang="en-US" dirty="0" smtClean="0"/>
              <a:t>偏置转换后</a:t>
            </a:r>
            <a:endParaRPr lang="zh-CN" altLang="en-US" dirty="0" smtClean="0">
              <a:solidFill>
                <a:srgbClr val="660066"/>
              </a:solidFill>
            </a:endParaRPr>
          </a:p>
          <a:p>
            <a:pPr marL="311150" lvl="1" indent="-311150">
              <a:lnSpc>
                <a:spcPct val="120000"/>
              </a:lnSpc>
              <a:spcBef>
                <a:spcPts val="600"/>
              </a:spcBef>
              <a:buFontTx/>
              <a:buChar char="•"/>
              <a:defRPr/>
            </a:pPr>
            <a:endParaRPr lang="zh-CN" altLang="en-US" sz="3600" dirty="0" smtClean="0">
              <a:solidFill>
                <a:srgbClr val="660066"/>
              </a:solidFill>
            </a:endParaRPr>
          </a:p>
          <a:p>
            <a:pPr marL="311150" lvl="1" indent="-311150">
              <a:lnSpc>
                <a:spcPct val="120000"/>
              </a:lnSpc>
              <a:spcBef>
                <a:spcPts val="600"/>
              </a:spcBef>
              <a:buFontTx/>
              <a:buChar char="•"/>
              <a:defRPr/>
            </a:pPr>
            <a:endParaRPr lang="en-US" altLang="zh-CN" sz="3600" dirty="0" smtClean="0">
              <a:latin typeface="+mn-ea"/>
            </a:endParaRPr>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graphicFrame>
        <p:nvGraphicFramePr>
          <p:cNvPr id="6" name="表格 5"/>
          <p:cNvGraphicFramePr>
            <a:graphicFrameLocks noGrp="1"/>
          </p:cNvGraphicFramePr>
          <p:nvPr/>
        </p:nvGraphicFramePr>
        <p:xfrm>
          <a:off x="187325" y="2530475"/>
          <a:ext cx="4339592" cy="3794760"/>
        </p:xfrm>
        <a:graphic>
          <a:graphicData uri="http://schemas.openxmlformats.org/drawingml/2006/table">
            <a:tbl>
              <a:tblPr/>
              <a:tblGrid>
                <a:gridCol w="542449"/>
                <a:gridCol w="542449"/>
                <a:gridCol w="542449"/>
                <a:gridCol w="542449"/>
                <a:gridCol w="542449"/>
                <a:gridCol w="542449"/>
                <a:gridCol w="542449"/>
                <a:gridCol w="542449"/>
              </a:tblGrid>
              <a:tr h="474345">
                <a:tc>
                  <a:txBody>
                    <a:bodyPr/>
                    <a:lstStyle/>
                    <a:p>
                      <a:pPr algn="ctr" fontAlgn="ctr"/>
                      <a:r>
                        <a:rPr lang="en-US" altLang="zh-CN" sz="2000" b="1" i="0" u="none" strike="noStrike" dirty="0">
                          <a:solidFill>
                            <a:srgbClr val="000000"/>
                          </a:solidFill>
                          <a:latin typeface="黑体" pitchFamily="2" charset="-122"/>
                          <a:ea typeface="黑体" pitchFamily="2" charset="-122"/>
                        </a:rPr>
                        <a:t>52</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黑体" pitchFamily="2" charset="-122"/>
                          <a:ea typeface="黑体" pitchFamily="2" charset="-122"/>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黑体" pitchFamily="2" charset="-122"/>
                          <a:ea typeface="黑体" pitchFamily="2" charset="-122"/>
                        </a:rPr>
                        <a:t>73</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fontAlgn="ctr"/>
                      <a:r>
                        <a:rPr lang="en-US" altLang="zh-CN" sz="2000" b="1" i="0" u="none" strike="noStrike">
                          <a:solidFill>
                            <a:srgbClr val="000000"/>
                          </a:solidFill>
                          <a:latin typeface="黑体" pitchFamily="2" charset="-122"/>
                          <a:ea typeface="黑体" pitchFamily="2" charset="-122"/>
                        </a:rPr>
                        <a:t>63</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黑体" pitchFamily="2" charset="-122"/>
                          <a:ea typeface="黑体" pitchFamily="2" charset="-122"/>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109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黑体" pitchFamily="2" charset="-122"/>
                          <a:ea typeface="黑体" pitchFamily="2" charset="-122"/>
                        </a:rPr>
                        <a:t>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72</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fontAlgn="ctr"/>
                      <a:r>
                        <a:rPr lang="en-US" altLang="zh-CN" sz="2000" b="1" i="0" u="none" strike="noStrike">
                          <a:solidFill>
                            <a:srgbClr val="000000"/>
                          </a:solidFill>
                          <a:latin typeface="黑体" pitchFamily="2" charset="-122"/>
                          <a:ea typeface="黑体" pitchFamily="2" charset="-122"/>
                        </a:rPr>
                        <a:t>62</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144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黑体" pitchFamily="2" charset="-122"/>
                          <a:ea typeface="黑体" pitchFamily="2" charset="-122"/>
                        </a:rPr>
                        <a:t>104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黑体" pitchFamily="2" charset="-122"/>
                          <a:ea typeface="黑体" pitchFamily="2" charset="-122"/>
                        </a:rPr>
                        <a:t>73</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fontAlgn="ctr"/>
                      <a:r>
                        <a:rPr lang="en-US" altLang="zh-CN" sz="2000" b="1" i="0" u="none" strike="noStrike">
                          <a:solidFill>
                            <a:srgbClr val="000000"/>
                          </a:solidFill>
                          <a:latin typeface="黑体" pitchFamily="2" charset="-122"/>
                          <a:ea typeface="黑体" pitchFamily="2" charset="-122"/>
                        </a:rPr>
                        <a:t>63</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154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106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69</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fontAlgn="ctr"/>
                      <a:r>
                        <a:rPr lang="en-US" altLang="zh-CN" sz="2000" b="1" i="0" u="none" strike="noStrike">
                          <a:solidFill>
                            <a:srgbClr val="000000"/>
                          </a:solidFill>
                          <a:latin typeface="黑体" pitchFamily="2" charset="-122"/>
                          <a:ea typeface="黑体" pitchFamily="2" charset="-122"/>
                        </a:rPr>
                        <a:t>67</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104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70</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fontAlgn="ctr"/>
                      <a:r>
                        <a:rPr lang="en-US" altLang="zh-CN" sz="2000" b="1" i="0" u="none" strike="noStrike">
                          <a:solidFill>
                            <a:srgbClr val="000000"/>
                          </a:solidFill>
                          <a:latin typeface="黑体" pitchFamily="2" charset="-122"/>
                          <a:ea typeface="黑体" pitchFamily="2" charset="-122"/>
                        </a:rPr>
                        <a:t>79</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75</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fontAlgn="ctr"/>
                      <a:r>
                        <a:rPr lang="en-US" altLang="zh-CN" sz="2000" b="1" i="0" u="none" strike="noStrike">
                          <a:solidFill>
                            <a:srgbClr val="000000"/>
                          </a:solidFill>
                          <a:latin typeface="黑体" pitchFamily="2" charset="-122"/>
                          <a:ea typeface="黑体" pitchFamily="2" charset="-122"/>
                        </a:rPr>
                        <a:t>85</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83</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fontAlgn="ctr"/>
                      <a:r>
                        <a:rPr lang="en-US" altLang="zh-CN" sz="2000" b="1" i="0" u="none" strike="noStrike">
                          <a:solidFill>
                            <a:srgbClr val="000000"/>
                          </a:solidFill>
                          <a:latin typeface="黑体" pitchFamily="2" charset="-122"/>
                          <a:ea typeface="黑体" pitchFamily="2" charset="-122"/>
                        </a:rPr>
                        <a:t>87</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黑体" pitchFamily="2" charset="-122"/>
                          <a:ea typeface="黑体" pitchFamily="2" charset="-122"/>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黑体" pitchFamily="2" charset="-122"/>
                          <a:ea typeface="黑体" pitchFamily="2" charset="-122"/>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黑体" pitchFamily="2" charset="-122"/>
                          <a:ea typeface="黑体" pitchFamily="2" charset="-122"/>
                        </a:rPr>
                        <a:t>94</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4800600" y="2530475"/>
          <a:ext cx="4090352" cy="3794760"/>
        </p:xfrm>
        <a:graphic>
          <a:graphicData uri="http://schemas.openxmlformats.org/drawingml/2006/table">
            <a:tbl>
              <a:tblPr/>
              <a:tblGrid>
                <a:gridCol w="511294"/>
                <a:gridCol w="511294"/>
                <a:gridCol w="511294"/>
                <a:gridCol w="511294"/>
                <a:gridCol w="511294"/>
                <a:gridCol w="511294"/>
                <a:gridCol w="511294"/>
                <a:gridCol w="511294"/>
              </a:tblGrid>
              <a:tr h="474345">
                <a:tc>
                  <a:txBody>
                    <a:bodyPr/>
                    <a:lstStyle/>
                    <a:p>
                      <a:pPr algn="just" rtl="0" fontAlgn="ctr"/>
                      <a:r>
                        <a:rPr lang="en-US" altLang="zh-CN" sz="2000" b="1" i="0" u="none" strike="noStrike" dirty="0">
                          <a:solidFill>
                            <a:srgbClr val="FF0000"/>
                          </a:solidFill>
                          <a:latin typeface="+mn-ea"/>
                          <a:ea typeface="+mn-ea"/>
                        </a:rPr>
                        <a:t>-76</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-55</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a:solidFill>
                            <a:srgbClr val="FF0000"/>
                          </a:solidFill>
                          <a:latin typeface="+mn-ea"/>
                          <a:ea typeface="+mn-ea"/>
                        </a:rPr>
                        <a:t>-65</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dirty="0">
                          <a:solidFill>
                            <a:srgbClr val="FF0000"/>
                          </a:solidFill>
                          <a:latin typeface="+mn-ea"/>
                          <a:ea typeface="+mn-ea"/>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-56</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a:solidFill>
                            <a:srgbClr val="FF0000"/>
                          </a:solidFill>
                          <a:latin typeface="+mn-ea"/>
                          <a:ea typeface="+mn-ea"/>
                        </a:rPr>
                        <a:t>-66</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-55</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a:solidFill>
                            <a:srgbClr val="FF0000"/>
                          </a:solidFill>
                          <a:latin typeface="+mn-ea"/>
                          <a:ea typeface="+mn-ea"/>
                        </a:rPr>
                        <a:t>-65</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-59</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a:solidFill>
                            <a:srgbClr val="FF0000"/>
                          </a:solidFill>
                          <a:latin typeface="+mn-ea"/>
                          <a:ea typeface="+mn-ea"/>
                        </a:rPr>
                        <a:t>-61</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dirty="0">
                          <a:solidFill>
                            <a:srgbClr val="FF0000"/>
                          </a:solidFill>
                          <a:latin typeface="+mn-ea"/>
                          <a:ea typeface="+mn-ea"/>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-58</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a:solidFill>
                            <a:srgbClr val="FF0000"/>
                          </a:solidFill>
                          <a:latin typeface="+mn-ea"/>
                          <a:ea typeface="+mn-ea"/>
                        </a:rPr>
                        <a:t>-49</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-53</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a:solidFill>
                            <a:srgbClr val="FF0000"/>
                          </a:solidFill>
                          <a:latin typeface="+mn-ea"/>
                          <a:ea typeface="+mn-ea"/>
                        </a:rPr>
                        <a:t>-43</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-45</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dirty="0">
                          <a:solidFill>
                            <a:srgbClr val="FF0000"/>
                          </a:solidFill>
                          <a:latin typeface="+mn-ea"/>
                          <a:ea typeface="+mn-ea"/>
                        </a:rPr>
                        <a:t>-41</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dirty="0">
                          <a:solidFill>
                            <a:srgbClr val="FF0000"/>
                          </a:solidFill>
                          <a:latin typeface="+mn-ea"/>
                          <a:ea typeface="+mn-ea"/>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dirty="0">
                          <a:solidFill>
                            <a:srgbClr val="FF0000"/>
                          </a:solidFill>
                          <a:latin typeface="+mn-ea"/>
                          <a:ea typeface="+mn-ea"/>
                        </a:rPr>
                        <a:t>-63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a:solidFill>
                            <a:srgbClr val="FF0000"/>
                          </a:solidFill>
                          <a:latin typeface="+mn-ea"/>
                          <a:ea typeface="+mn-ea"/>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dirty="0">
                          <a:solidFill>
                            <a:srgbClr val="FF0000"/>
                          </a:solidFill>
                          <a:latin typeface="+mn-ea"/>
                          <a:ea typeface="+mn-ea"/>
                        </a:rPr>
                        <a:t>-34</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6D75E10A-D349-4EBA-8C02-BAB5D5B84881}" type="slidenum">
              <a:rPr lang="zh-CN" altLang="en-US" sz="1300"/>
              <a:pPr algn="r" defTabSz="755650"/>
              <a:t>137</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marL="311150" lvl="1" indent="-311150">
              <a:lnSpc>
                <a:spcPct val="120000"/>
              </a:lnSpc>
              <a:spcBef>
                <a:spcPts val="600"/>
              </a:spcBef>
              <a:buFontTx/>
              <a:buChar char="•"/>
              <a:defRPr/>
            </a:pPr>
            <a:r>
              <a:rPr lang="en-US" altLang="zh-CN" sz="3600" dirty="0" smtClean="0">
                <a:latin typeface="+mn-ea"/>
              </a:rPr>
              <a:t>JPEG</a:t>
            </a:r>
            <a:r>
              <a:rPr lang="zh-CN" altLang="en-US" sz="3600" dirty="0" smtClean="0">
                <a:latin typeface="+mn-ea"/>
              </a:rPr>
              <a:t>算法实现</a:t>
            </a:r>
            <a:r>
              <a:rPr lang="en-US" altLang="zh-CN" sz="3600" dirty="0" smtClean="0">
                <a:latin typeface="+mn-ea"/>
              </a:rPr>
              <a:t>-</a:t>
            </a:r>
            <a:r>
              <a:rPr lang="zh-CN" altLang="en-US" sz="3200" dirty="0" smtClean="0">
                <a:solidFill>
                  <a:srgbClr val="FF0000"/>
                </a:solidFill>
              </a:rPr>
              <a:t>频域变换</a:t>
            </a:r>
            <a:endParaRPr lang="en-US" altLang="zh-CN" dirty="0" smtClean="0">
              <a:solidFill>
                <a:srgbClr val="FF0000"/>
              </a:solidFill>
            </a:endParaRPr>
          </a:p>
          <a:p>
            <a:pPr marL="674687" lvl="2" indent="-311150">
              <a:lnSpc>
                <a:spcPct val="150000"/>
              </a:lnSpc>
              <a:spcBef>
                <a:spcPts val="600"/>
              </a:spcBef>
              <a:buFont typeface="Times New Roman" pitchFamily="18" charset="0"/>
              <a:buChar char="–"/>
              <a:defRPr/>
            </a:pPr>
            <a:r>
              <a:rPr lang="zh-CN" altLang="en-US" sz="2800" dirty="0" smtClean="0"/>
              <a:t>对零偏置转换后的子图进行</a:t>
            </a:r>
            <a:r>
              <a:rPr lang="en-US" altLang="zh-CN" sz="2800" dirty="0" smtClean="0"/>
              <a:t>DCT</a:t>
            </a:r>
            <a:r>
              <a:rPr lang="zh-CN" altLang="en-US" sz="2800" dirty="0" smtClean="0"/>
              <a:t>变换</a:t>
            </a:r>
            <a:endParaRPr lang="en-US" altLang="zh-CN" sz="2800" dirty="0" smtClean="0"/>
          </a:p>
          <a:p>
            <a:pPr marL="674687" lvl="2" indent="-311150">
              <a:lnSpc>
                <a:spcPct val="120000"/>
              </a:lnSpc>
              <a:spcBef>
                <a:spcPts val="600"/>
              </a:spcBef>
              <a:buFontTx/>
              <a:buNone/>
              <a:defRPr/>
            </a:pPr>
            <a:endParaRPr lang="zh-CN" altLang="en-US" dirty="0" smtClean="0"/>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pic>
        <p:nvPicPr>
          <p:cNvPr id="6" name="Picture 2" descr="http://thecodeway.com/blog/wp-content/uploads/2014/08/jpeg_22.jpg"/>
          <p:cNvPicPr>
            <a:picLocks noChangeAspect="1" noChangeArrowheads="1"/>
          </p:cNvPicPr>
          <p:nvPr/>
        </p:nvPicPr>
        <p:blipFill>
          <a:blip r:embed="rId2"/>
          <a:srcRect/>
          <a:stretch>
            <a:fillRect/>
          </a:stretch>
        </p:blipFill>
        <p:spPr bwMode="auto">
          <a:xfrm>
            <a:off x="1720850" y="2949864"/>
            <a:ext cx="4124325" cy="1676400"/>
          </a:xfrm>
          <a:prstGeom prst="rect">
            <a:avLst/>
          </a:prstGeom>
          <a:noFill/>
        </p:spPr>
      </p:pic>
      <p:sp>
        <p:nvSpPr>
          <p:cNvPr id="7" name="矩形 6"/>
          <p:cNvSpPr/>
          <p:nvPr/>
        </p:nvSpPr>
        <p:spPr>
          <a:xfrm>
            <a:off x="1097683" y="4925278"/>
            <a:ext cx="7270461" cy="830997"/>
          </a:xfrm>
          <a:prstGeom prst="rect">
            <a:avLst/>
          </a:prstGeom>
        </p:spPr>
        <p:txBody>
          <a:bodyPr wrap="square">
            <a:spAutoFit/>
          </a:bodyPr>
          <a:lstStyle/>
          <a:p>
            <a:r>
              <a:rPr lang="zh-CN" altLang="en-US" dirty="0" smtClean="0"/>
              <a:t>假设：一</a:t>
            </a:r>
            <a:r>
              <a:rPr lang="zh-CN" altLang="en-US" dirty="0"/>
              <a:t>组一维数据</a:t>
            </a:r>
            <a:r>
              <a:rPr lang="en-US" altLang="zh-CN" dirty="0"/>
              <a:t>[x0,x1,x2,…,xn-1</a:t>
            </a:r>
            <a:r>
              <a:rPr lang="en-US" altLang="zh-CN" dirty="0" smtClean="0"/>
              <a:t>],</a:t>
            </a:r>
            <a:r>
              <a:rPr lang="zh-CN" altLang="en-US" dirty="0" smtClean="0"/>
              <a:t> 可以</a:t>
            </a:r>
            <a:r>
              <a:rPr lang="zh-CN" altLang="en-US" dirty="0"/>
              <a:t>通过</a:t>
            </a:r>
            <a:r>
              <a:rPr lang="en-US" altLang="zh-CN" dirty="0"/>
              <a:t>DCT</a:t>
            </a:r>
            <a:r>
              <a:rPr lang="zh-CN" altLang="en-US" dirty="0"/>
              <a:t>变换得到</a:t>
            </a:r>
            <a:r>
              <a:rPr lang="en-US" altLang="zh-CN" dirty="0"/>
              <a:t>n</a:t>
            </a:r>
            <a:r>
              <a:rPr lang="zh-CN" altLang="en-US" dirty="0"/>
              <a:t>个变换级数</a:t>
            </a:r>
            <a:r>
              <a:rPr lang="en-US" altLang="zh-CN" dirty="0" err="1"/>
              <a:t>Fi</a:t>
            </a:r>
            <a:endParaRPr lang="zh-CN" altLang="en-US" dirty="0"/>
          </a:p>
        </p:txBody>
      </p:sp>
      <p:pic>
        <p:nvPicPr>
          <p:cNvPr id="155654" name="Picture 6" descr="http://thecodeway.com/blog/wp-content/uploads/2014/08/jpeg_22.gif"/>
          <p:cNvPicPr>
            <a:picLocks noChangeAspect="1" noChangeArrowheads="1"/>
          </p:cNvPicPr>
          <p:nvPr/>
        </p:nvPicPr>
        <p:blipFill>
          <a:blip r:embed="rId3"/>
          <a:srcRect/>
          <a:stretch>
            <a:fillRect/>
          </a:stretch>
        </p:blipFill>
        <p:spPr bwMode="auto">
          <a:xfrm>
            <a:off x="1276927" y="5956300"/>
            <a:ext cx="4184142" cy="647700"/>
          </a:xfrm>
          <a:prstGeom prst="rect">
            <a:avLst/>
          </a:prstGeom>
          <a:noFill/>
        </p:spPr>
      </p:pic>
      <p:sp>
        <p:nvSpPr>
          <p:cNvPr id="8" name="矩形 7"/>
          <p:cNvSpPr/>
          <p:nvPr/>
        </p:nvSpPr>
        <p:spPr>
          <a:xfrm>
            <a:off x="6248400" y="2826327"/>
            <a:ext cx="2581275" cy="1569660"/>
          </a:xfrm>
          <a:prstGeom prst="rect">
            <a:avLst/>
          </a:prstGeom>
        </p:spPr>
        <p:txBody>
          <a:bodyPr wrap="square">
            <a:spAutoFit/>
          </a:bodyPr>
          <a:lstStyle/>
          <a:p>
            <a:r>
              <a:rPr lang="zh-CN" altLang="en-US" dirty="0"/>
              <a:t>任何周期性的函数，都可以分解为为一系列的三角函数的组合</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3237" y="1163782"/>
            <a:ext cx="8585200" cy="830997"/>
          </a:xfrm>
          <a:prstGeom prst="rect">
            <a:avLst/>
          </a:prstGeom>
        </p:spPr>
        <p:txBody>
          <a:bodyPr wrap="square">
            <a:spAutoFit/>
          </a:bodyPr>
          <a:lstStyle/>
          <a:p>
            <a:r>
              <a:rPr lang="zh-CN" altLang="en-US" dirty="0"/>
              <a:t>此时原始数据</a:t>
            </a:r>
            <a:r>
              <a:rPr lang="en-US" altLang="zh-CN" dirty="0"/>
              <a:t>Xi</a:t>
            </a:r>
            <a:r>
              <a:rPr lang="zh-CN" altLang="en-US" dirty="0"/>
              <a:t>可以通过离散余弦变换变化的逆变换（</a:t>
            </a:r>
            <a:r>
              <a:rPr lang="en-US" altLang="zh-CN" dirty="0"/>
              <a:t>IDCT)</a:t>
            </a:r>
            <a:r>
              <a:rPr lang="zh-CN" altLang="en-US" dirty="0"/>
              <a:t>表达出来</a:t>
            </a:r>
          </a:p>
        </p:txBody>
      </p:sp>
      <p:pic>
        <p:nvPicPr>
          <p:cNvPr id="235524" name="Picture 4" descr="http://thecodeway.com/blog/wp-content/uploads/2014/08/jpeg_23.gif"/>
          <p:cNvPicPr>
            <a:picLocks noChangeAspect="1" noChangeArrowheads="1"/>
          </p:cNvPicPr>
          <p:nvPr/>
        </p:nvPicPr>
        <p:blipFill>
          <a:blip r:embed="rId2"/>
          <a:srcRect/>
          <a:stretch>
            <a:fillRect/>
          </a:stretch>
        </p:blipFill>
        <p:spPr bwMode="auto">
          <a:xfrm>
            <a:off x="676564" y="1994779"/>
            <a:ext cx="6195291" cy="811684"/>
          </a:xfrm>
          <a:prstGeom prst="rect">
            <a:avLst/>
          </a:prstGeom>
          <a:noFill/>
        </p:spPr>
      </p:pic>
      <p:pic>
        <p:nvPicPr>
          <p:cNvPr id="235526" name="Picture 6" descr="http://thecodeway.com/blog/wp-content/uploads/2014/09/jpeg_24.gif"/>
          <p:cNvPicPr>
            <a:picLocks noChangeAspect="1" noChangeArrowheads="1"/>
          </p:cNvPicPr>
          <p:nvPr/>
        </p:nvPicPr>
        <p:blipFill>
          <a:blip r:embed="rId3"/>
          <a:srcRect/>
          <a:stretch>
            <a:fillRect/>
          </a:stretch>
        </p:blipFill>
        <p:spPr bwMode="auto">
          <a:xfrm>
            <a:off x="676564" y="3160135"/>
            <a:ext cx="7904511" cy="2612592"/>
          </a:xfrm>
          <a:prstGeom prst="rect">
            <a:avLst/>
          </a:prstGeom>
          <a:noFill/>
        </p:spPr>
      </p:pic>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570" name="Picture 2" descr="http://thecodeway.com/blog/wp-content/uploads/2014/09/jpeg_25.gif"/>
          <p:cNvPicPr>
            <a:picLocks noChangeAspect="1" noChangeArrowheads="1"/>
          </p:cNvPicPr>
          <p:nvPr/>
        </p:nvPicPr>
        <p:blipFill>
          <a:blip r:embed="rId3"/>
          <a:srcRect/>
          <a:stretch>
            <a:fillRect/>
          </a:stretch>
        </p:blipFill>
        <p:spPr bwMode="auto">
          <a:xfrm>
            <a:off x="538018" y="1378381"/>
            <a:ext cx="2519218" cy="1595009"/>
          </a:xfrm>
          <a:prstGeom prst="rect">
            <a:avLst/>
          </a:prstGeom>
          <a:noFill/>
        </p:spPr>
      </p:pic>
      <p:sp>
        <p:nvSpPr>
          <p:cNvPr id="3" name="矩形 2"/>
          <p:cNvSpPr/>
          <p:nvPr/>
        </p:nvSpPr>
        <p:spPr>
          <a:xfrm>
            <a:off x="214611" y="2973390"/>
            <a:ext cx="3441968" cy="461665"/>
          </a:xfrm>
          <a:prstGeom prst="rect">
            <a:avLst/>
          </a:prstGeom>
        </p:spPr>
        <p:txBody>
          <a:bodyPr wrap="none">
            <a:spAutoFit/>
          </a:bodyPr>
          <a:lstStyle/>
          <a:p>
            <a:r>
              <a:rPr lang="en-US" altLang="zh-CN" b="1" dirty="0"/>
              <a:t>[50,55,67,80,-10,-5,20,30]</a:t>
            </a:r>
            <a:endParaRPr lang="zh-CN" altLang="en-US" dirty="0"/>
          </a:p>
        </p:txBody>
      </p:sp>
      <p:pic>
        <p:nvPicPr>
          <p:cNvPr id="237572" name="Picture 4" descr="http://thecodeway.com/blog/wp-content/uploads/2014/09/jpeg_26.gif"/>
          <p:cNvPicPr>
            <a:picLocks noChangeAspect="1" noChangeArrowheads="1"/>
          </p:cNvPicPr>
          <p:nvPr/>
        </p:nvPicPr>
        <p:blipFill>
          <a:blip r:embed="rId4"/>
          <a:srcRect/>
          <a:stretch>
            <a:fillRect/>
          </a:stretch>
        </p:blipFill>
        <p:spPr bwMode="auto">
          <a:xfrm>
            <a:off x="3789929" y="1178356"/>
            <a:ext cx="1562100" cy="1102128"/>
          </a:xfrm>
          <a:prstGeom prst="rect">
            <a:avLst/>
          </a:prstGeom>
          <a:noFill/>
        </p:spPr>
      </p:pic>
      <p:graphicFrame>
        <p:nvGraphicFramePr>
          <p:cNvPr id="5" name="表格 4"/>
          <p:cNvGraphicFramePr>
            <a:graphicFrameLocks noGrp="1"/>
          </p:cNvGraphicFramePr>
          <p:nvPr/>
        </p:nvGraphicFramePr>
        <p:xfrm>
          <a:off x="3508664" y="2302306"/>
          <a:ext cx="2827481" cy="326095"/>
        </p:xfrm>
        <a:graphic>
          <a:graphicData uri="http://schemas.openxmlformats.org/drawingml/2006/table">
            <a:tbl>
              <a:tblPr/>
              <a:tblGrid>
                <a:gridCol w="2827481"/>
              </a:tblGrid>
              <a:tr h="326095">
                <a:tc>
                  <a:txBody>
                    <a:bodyPr/>
                    <a:lstStyle/>
                    <a:p>
                      <a:pPr algn="l" fontAlgn="ctr"/>
                      <a:r>
                        <a:rPr lang="en-US" altLang="zh-CN" sz="1200" b="1" dirty="0" smtClean="0">
                          <a:solidFill>
                            <a:srgbClr val="4F4F4F"/>
                          </a:solidFill>
                          <a:latin typeface="Helvetica Neue"/>
                        </a:rPr>
                        <a:t>[</a:t>
                      </a:r>
                      <a:r>
                        <a:rPr lang="en-US" altLang="zh-CN" sz="1200" b="1" dirty="0">
                          <a:solidFill>
                            <a:srgbClr val="4F4F4F"/>
                          </a:solidFill>
                          <a:latin typeface="Helvetica Neue"/>
                        </a:rPr>
                        <a:t>35.9,35.9,35.9,35.9,35.9,35.9,35.9,35.9]</a:t>
                      </a:r>
                    </a:p>
                  </a:txBody>
                  <a:tcPr marL="6350" marR="635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r>
            </a:tbl>
          </a:graphicData>
        </a:graphic>
      </p:graphicFrame>
      <p:pic>
        <p:nvPicPr>
          <p:cNvPr id="237574" name="Picture 6" descr="http://thecodeway.com/blog/wp-content/uploads/2014/09/jpeg_27.gif"/>
          <p:cNvPicPr>
            <a:picLocks noChangeAspect="1" noChangeArrowheads="1"/>
          </p:cNvPicPr>
          <p:nvPr/>
        </p:nvPicPr>
        <p:blipFill>
          <a:blip r:embed="rId5"/>
          <a:srcRect/>
          <a:stretch>
            <a:fillRect/>
          </a:stretch>
        </p:blipFill>
        <p:spPr bwMode="auto">
          <a:xfrm>
            <a:off x="6667211" y="1178356"/>
            <a:ext cx="1562100" cy="1102128"/>
          </a:xfrm>
          <a:prstGeom prst="rect">
            <a:avLst/>
          </a:prstGeom>
          <a:noFill/>
        </p:spPr>
      </p:pic>
      <p:graphicFrame>
        <p:nvGraphicFramePr>
          <p:cNvPr id="7" name="表格 6"/>
          <p:cNvGraphicFramePr>
            <a:graphicFrameLocks noGrp="1"/>
          </p:cNvGraphicFramePr>
          <p:nvPr/>
        </p:nvGraphicFramePr>
        <p:xfrm>
          <a:off x="6294582" y="2310964"/>
          <a:ext cx="2754745" cy="274320"/>
        </p:xfrm>
        <a:graphic>
          <a:graphicData uri="http://schemas.openxmlformats.org/drawingml/2006/table">
            <a:tbl>
              <a:tblPr/>
              <a:tblGrid>
                <a:gridCol w="2754745"/>
              </a:tblGrid>
              <a:tr h="0">
                <a:tc>
                  <a:txBody>
                    <a:bodyPr/>
                    <a:lstStyle/>
                    <a:p>
                      <a:pPr algn="l" fontAlgn="ctr"/>
                      <a:r>
                        <a:rPr lang="en-US" altLang="zh-CN" sz="1200" b="1" kern="1200" dirty="0" smtClean="0">
                          <a:solidFill>
                            <a:srgbClr val="4F4F4F"/>
                          </a:solidFill>
                          <a:latin typeface="Helvetica Neue"/>
                          <a:ea typeface="+mn-ea"/>
                          <a:cs typeface="+mn-cs"/>
                        </a:rPr>
                        <a:t>[</a:t>
                      </a:r>
                      <a:r>
                        <a:rPr lang="en-US" altLang="zh-CN" sz="1200" b="1" kern="1200" dirty="0">
                          <a:solidFill>
                            <a:srgbClr val="4F4F4F"/>
                          </a:solidFill>
                          <a:latin typeface="Helvetica Neue"/>
                          <a:ea typeface="+mn-ea"/>
                          <a:cs typeface="+mn-cs"/>
                        </a:rPr>
                        <a:t>26.0,22.1,14.8,5.2,-5.2,-14.8,-22.1,-26.1]</a:t>
                      </a:r>
                    </a:p>
                  </a:txBody>
                  <a:tcPr marL="6350" marR="635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r>
            </a:tbl>
          </a:graphicData>
        </a:graphic>
      </p:graphicFrame>
      <p:pic>
        <p:nvPicPr>
          <p:cNvPr id="237576" name="Picture 8" descr="http://thecodeway.com/blog/wp-content/uploads/2014/09/jpeg_28.gif"/>
          <p:cNvPicPr>
            <a:picLocks noChangeAspect="1" noChangeArrowheads="1"/>
          </p:cNvPicPr>
          <p:nvPr/>
        </p:nvPicPr>
        <p:blipFill>
          <a:blip r:embed="rId6"/>
          <a:srcRect/>
          <a:stretch>
            <a:fillRect/>
          </a:stretch>
        </p:blipFill>
        <p:spPr bwMode="auto">
          <a:xfrm>
            <a:off x="3780403" y="2623993"/>
            <a:ext cx="1848871" cy="845010"/>
          </a:xfrm>
          <a:prstGeom prst="rect">
            <a:avLst/>
          </a:prstGeom>
          <a:noFill/>
        </p:spPr>
      </p:pic>
      <p:sp>
        <p:nvSpPr>
          <p:cNvPr id="9" name="矩形 8"/>
          <p:cNvSpPr/>
          <p:nvPr/>
        </p:nvSpPr>
        <p:spPr>
          <a:xfrm>
            <a:off x="3610614" y="3583303"/>
            <a:ext cx="2300630" cy="276999"/>
          </a:xfrm>
          <a:prstGeom prst="rect">
            <a:avLst/>
          </a:prstGeom>
        </p:spPr>
        <p:txBody>
          <a:bodyPr wrap="none">
            <a:spAutoFit/>
          </a:bodyPr>
          <a:lstStyle/>
          <a:p>
            <a:r>
              <a:rPr lang="en-US" altLang="zh-CN" sz="1200" b="1" dirty="0">
                <a:solidFill>
                  <a:srgbClr val="4F4F4F"/>
                </a:solidFill>
                <a:latin typeface="Helvetica Neue"/>
                <a:ea typeface="+mn-ea"/>
              </a:rPr>
              <a:t>[3.3,1.4,-1.4,-3.3,-3.3,-1.4,1.4,3.3]</a:t>
            </a:r>
            <a:endParaRPr lang="zh-CN" altLang="en-US" sz="1200" b="1" dirty="0">
              <a:solidFill>
                <a:srgbClr val="4F4F4F"/>
              </a:solidFill>
              <a:latin typeface="Helvetica Neue"/>
              <a:ea typeface="+mn-ea"/>
            </a:endParaRPr>
          </a:p>
        </p:txBody>
      </p:sp>
      <p:pic>
        <p:nvPicPr>
          <p:cNvPr id="237578" name="Picture 10" descr="http://thecodeway.com/blog/wp-content/uploads/2014/09/jpeg_29.gif"/>
          <p:cNvPicPr>
            <a:picLocks noChangeAspect="1" noChangeArrowheads="1"/>
          </p:cNvPicPr>
          <p:nvPr/>
        </p:nvPicPr>
        <p:blipFill>
          <a:blip r:embed="rId7"/>
          <a:srcRect/>
          <a:stretch>
            <a:fillRect/>
          </a:stretch>
        </p:blipFill>
        <p:spPr bwMode="auto">
          <a:xfrm>
            <a:off x="6706177" y="2623993"/>
            <a:ext cx="1828800" cy="959310"/>
          </a:xfrm>
          <a:prstGeom prst="rect">
            <a:avLst/>
          </a:prstGeom>
          <a:noFill/>
        </p:spPr>
      </p:pic>
      <p:sp>
        <p:nvSpPr>
          <p:cNvPr id="11" name="矩形 10"/>
          <p:cNvSpPr/>
          <p:nvPr/>
        </p:nvSpPr>
        <p:spPr>
          <a:xfrm>
            <a:off x="6058477" y="3602353"/>
            <a:ext cx="3009900" cy="276999"/>
          </a:xfrm>
          <a:prstGeom prst="rect">
            <a:avLst/>
          </a:prstGeom>
        </p:spPr>
        <p:txBody>
          <a:bodyPr wrap="square">
            <a:spAutoFit/>
          </a:bodyPr>
          <a:lstStyle/>
          <a:p>
            <a:r>
              <a:rPr lang="en-US" altLang="zh-CN" sz="1200" b="1" dirty="0">
                <a:solidFill>
                  <a:srgbClr val="4F4F4F"/>
                </a:solidFill>
                <a:latin typeface="Helvetica Neue"/>
                <a:ea typeface="+mn-ea"/>
              </a:rPr>
              <a:t>[-23.0,5.4,27.2,15.4,-15.4,-27.2,-5.4,23.0]</a:t>
            </a:r>
            <a:endParaRPr lang="zh-CN" altLang="en-US" sz="1200" b="1" dirty="0">
              <a:solidFill>
                <a:srgbClr val="4F4F4F"/>
              </a:solidFill>
              <a:latin typeface="Helvetica Neue"/>
              <a:ea typeface="+mn-ea"/>
            </a:endParaRPr>
          </a:p>
        </p:txBody>
      </p:sp>
      <p:pic>
        <p:nvPicPr>
          <p:cNvPr id="237580" name="Picture 12" descr="http://thecodeway.com/blog/wp-content/uploads/2014/09/jpeg_30.gif"/>
          <p:cNvPicPr>
            <a:picLocks noChangeAspect="1" noChangeArrowheads="1"/>
          </p:cNvPicPr>
          <p:nvPr/>
        </p:nvPicPr>
        <p:blipFill>
          <a:blip r:embed="rId8"/>
          <a:srcRect/>
          <a:stretch>
            <a:fillRect/>
          </a:stretch>
        </p:blipFill>
        <p:spPr bwMode="auto">
          <a:xfrm>
            <a:off x="3789928" y="3860302"/>
            <a:ext cx="1839345" cy="1050846"/>
          </a:xfrm>
          <a:prstGeom prst="rect">
            <a:avLst/>
          </a:prstGeom>
          <a:noFill/>
        </p:spPr>
      </p:pic>
      <p:sp>
        <p:nvSpPr>
          <p:cNvPr id="13" name="矩形 12"/>
          <p:cNvSpPr/>
          <p:nvPr/>
        </p:nvSpPr>
        <p:spPr>
          <a:xfrm>
            <a:off x="3610614" y="5044243"/>
            <a:ext cx="2198038" cy="276999"/>
          </a:xfrm>
          <a:prstGeom prst="rect">
            <a:avLst/>
          </a:prstGeom>
        </p:spPr>
        <p:txBody>
          <a:bodyPr wrap="none">
            <a:spAutoFit/>
          </a:bodyPr>
          <a:lstStyle/>
          <a:p>
            <a:r>
              <a:rPr lang="en-US" altLang="zh-CN" sz="1200" b="1" dirty="0">
                <a:solidFill>
                  <a:srgbClr val="4F4F4F"/>
                </a:solidFill>
                <a:latin typeface="Helvetica Neue"/>
                <a:ea typeface="+mn-ea"/>
              </a:rPr>
              <a:t>[1.6,-1.6,-1.6,1.6,1.6,-1.6,-1.6,1.6]</a:t>
            </a:r>
            <a:endParaRPr lang="zh-CN" altLang="en-US" sz="1200" b="1" dirty="0">
              <a:solidFill>
                <a:srgbClr val="4F4F4F"/>
              </a:solidFill>
              <a:latin typeface="Helvetica Neue"/>
              <a:ea typeface="+mn-ea"/>
            </a:endParaRPr>
          </a:p>
        </p:txBody>
      </p:sp>
      <p:pic>
        <p:nvPicPr>
          <p:cNvPr id="237582" name="Picture 14" descr="http://thecodeway.com/blog/wp-content/uploads/2014/09/jpeg_31.gif"/>
          <p:cNvPicPr>
            <a:picLocks noChangeAspect="1" noChangeArrowheads="1"/>
          </p:cNvPicPr>
          <p:nvPr/>
        </p:nvPicPr>
        <p:blipFill>
          <a:blip r:embed="rId9"/>
          <a:srcRect/>
          <a:stretch>
            <a:fillRect/>
          </a:stretch>
        </p:blipFill>
        <p:spPr bwMode="auto">
          <a:xfrm>
            <a:off x="6791901" y="3934401"/>
            <a:ext cx="1838325" cy="1109841"/>
          </a:xfrm>
          <a:prstGeom prst="rect">
            <a:avLst/>
          </a:prstGeom>
          <a:noFill/>
        </p:spPr>
      </p:pic>
      <p:graphicFrame>
        <p:nvGraphicFramePr>
          <p:cNvPr id="15" name="表格 14"/>
          <p:cNvGraphicFramePr>
            <a:graphicFrameLocks noGrp="1"/>
          </p:cNvGraphicFramePr>
          <p:nvPr/>
        </p:nvGraphicFramePr>
        <p:xfrm>
          <a:off x="6408882" y="5044243"/>
          <a:ext cx="2495550" cy="274320"/>
        </p:xfrm>
        <a:graphic>
          <a:graphicData uri="http://schemas.openxmlformats.org/drawingml/2006/table">
            <a:tbl>
              <a:tblPr/>
              <a:tblGrid>
                <a:gridCol w="2495550"/>
              </a:tblGrid>
              <a:tr h="0">
                <a:tc>
                  <a:txBody>
                    <a:bodyPr/>
                    <a:lstStyle/>
                    <a:p>
                      <a:pPr algn="l" fontAlgn="ctr"/>
                      <a:r>
                        <a:rPr lang="en-US" altLang="zh-CN" sz="1200" b="1" kern="1200" dirty="0" smtClean="0">
                          <a:solidFill>
                            <a:srgbClr val="4F4F4F"/>
                          </a:solidFill>
                          <a:latin typeface="Helvetica Neue"/>
                          <a:ea typeface="+mn-ea"/>
                          <a:cs typeface="+mn-cs"/>
                        </a:rPr>
                        <a:t>[</a:t>
                      </a:r>
                      <a:r>
                        <a:rPr lang="en-US" altLang="zh-CN" sz="1200" b="1" kern="1200" dirty="0">
                          <a:solidFill>
                            <a:srgbClr val="4F4F4F"/>
                          </a:solidFill>
                          <a:latin typeface="Helvetica Neue"/>
                          <a:ea typeface="+mn-ea"/>
                          <a:cs typeface="+mn-cs"/>
                        </a:rPr>
                        <a:t>9.1,-16.1,3.2,13.6,-13.6,-3.2,16.1,-9.1]</a:t>
                      </a:r>
                    </a:p>
                  </a:txBody>
                  <a:tcPr marL="6350" marR="635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r>
            </a:tbl>
          </a:graphicData>
        </a:graphic>
      </p:graphicFrame>
      <p:pic>
        <p:nvPicPr>
          <p:cNvPr id="237584" name="Picture 16" descr="http://thecodeway.com/blog/wp-content/uploads/2014/09/jpeg_32.gif"/>
          <p:cNvPicPr>
            <a:picLocks noChangeAspect="1" noChangeArrowheads="1"/>
          </p:cNvPicPr>
          <p:nvPr/>
        </p:nvPicPr>
        <p:blipFill>
          <a:blip r:embed="rId10"/>
          <a:srcRect/>
          <a:stretch>
            <a:fillRect/>
          </a:stretch>
        </p:blipFill>
        <p:spPr bwMode="auto">
          <a:xfrm>
            <a:off x="3849983" y="5412681"/>
            <a:ext cx="1958669" cy="911343"/>
          </a:xfrm>
          <a:prstGeom prst="rect">
            <a:avLst/>
          </a:prstGeom>
          <a:noFill/>
        </p:spPr>
      </p:pic>
      <p:sp>
        <p:nvSpPr>
          <p:cNvPr id="17" name="矩形 16"/>
          <p:cNvSpPr/>
          <p:nvPr/>
        </p:nvSpPr>
        <p:spPr>
          <a:xfrm>
            <a:off x="3789929" y="6328975"/>
            <a:ext cx="2294218" cy="276999"/>
          </a:xfrm>
          <a:prstGeom prst="rect">
            <a:avLst/>
          </a:prstGeom>
        </p:spPr>
        <p:txBody>
          <a:bodyPr wrap="none">
            <a:spAutoFit/>
          </a:bodyPr>
          <a:lstStyle/>
          <a:p>
            <a:r>
              <a:rPr lang="en-US" altLang="zh-CN" sz="1200" b="1" dirty="0">
                <a:solidFill>
                  <a:srgbClr val="4F4F4F"/>
                </a:solidFill>
                <a:latin typeface="Helvetica Neue"/>
                <a:ea typeface="+mn-ea"/>
              </a:rPr>
              <a:t>[-0.8,1.9,-1.9,0.8,0.8,-1.9,1.9,-0.8]</a:t>
            </a:r>
            <a:endParaRPr lang="zh-CN" altLang="en-US" sz="1200" b="1" dirty="0">
              <a:solidFill>
                <a:srgbClr val="4F4F4F"/>
              </a:solidFill>
              <a:latin typeface="Helvetica Neue"/>
              <a:ea typeface="+mn-ea"/>
            </a:endParaRPr>
          </a:p>
        </p:txBody>
      </p:sp>
      <p:pic>
        <p:nvPicPr>
          <p:cNvPr id="237586" name="Picture 18" descr="http://thecodeway.com/blog/wp-content/uploads/2014/09/jpeg_33.gif"/>
          <p:cNvPicPr>
            <a:picLocks noChangeAspect="1" noChangeArrowheads="1"/>
          </p:cNvPicPr>
          <p:nvPr/>
        </p:nvPicPr>
        <p:blipFill>
          <a:blip r:embed="rId11"/>
          <a:srcRect/>
          <a:stretch>
            <a:fillRect/>
          </a:stretch>
        </p:blipFill>
        <p:spPr bwMode="auto">
          <a:xfrm>
            <a:off x="6839526" y="5412681"/>
            <a:ext cx="1790699" cy="916293"/>
          </a:xfrm>
          <a:prstGeom prst="rect">
            <a:avLst/>
          </a:prstGeom>
          <a:noFill/>
        </p:spPr>
      </p:pic>
      <p:sp>
        <p:nvSpPr>
          <p:cNvPr id="19" name="矩形 18"/>
          <p:cNvSpPr/>
          <p:nvPr/>
        </p:nvSpPr>
        <p:spPr>
          <a:xfrm>
            <a:off x="6362411" y="6319450"/>
            <a:ext cx="2619664" cy="276999"/>
          </a:xfrm>
          <a:prstGeom prst="rect">
            <a:avLst/>
          </a:prstGeom>
        </p:spPr>
        <p:txBody>
          <a:bodyPr wrap="square">
            <a:spAutoFit/>
          </a:bodyPr>
          <a:lstStyle/>
          <a:p>
            <a:r>
              <a:rPr lang="en-US" altLang="zh-CN" sz="1200" b="1" dirty="0">
                <a:solidFill>
                  <a:srgbClr val="4F4F4F"/>
                </a:solidFill>
                <a:latin typeface="Helvetica Neue"/>
                <a:ea typeface="+mn-ea"/>
              </a:rPr>
              <a:t>[-2.1,6.1,-9.1,10.8,-10.8,9.1,-6.1,2.1]</a:t>
            </a:r>
            <a:endParaRPr lang="zh-CN" altLang="en-US" sz="1200" b="1" dirty="0">
              <a:solidFill>
                <a:srgbClr val="4F4F4F"/>
              </a:solidFill>
              <a:latin typeface="Helvetica Neue"/>
              <a:ea typeface="+mn-ea"/>
            </a:endParaRPr>
          </a:p>
        </p:txBody>
      </p:sp>
      <p:sp>
        <p:nvSpPr>
          <p:cNvPr id="20" name="TextBox 19"/>
          <p:cNvSpPr txBox="1"/>
          <p:nvPr/>
        </p:nvSpPr>
        <p:spPr>
          <a:xfrm>
            <a:off x="4473714" y="1616364"/>
            <a:ext cx="1415772" cy="461665"/>
          </a:xfrm>
          <a:prstGeom prst="rect">
            <a:avLst/>
          </a:prstGeom>
          <a:noFill/>
        </p:spPr>
        <p:txBody>
          <a:bodyPr wrap="none" rtlCol="0">
            <a:spAutoFit/>
          </a:bodyPr>
          <a:lstStyle/>
          <a:p>
            <a:r>
              <a:rPr lang="zh-CN" altLang="en-US" dirty="0" smtClean="0">
                <a:solidFill>
                  <a:srgbClr val="FF0000"/>
                </a:solidFill>
              </a:rPr>
              <a:t>直流数据</a:t>
            </a:r>
            <a:endParaRPr lang="zh-CN" altLang="en-US" dirty="0">
              <a:solidFill>
                <a:srgbClr val="FF000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r>
              <a:rPr lang="zh-CN" altLang="en-US" smtClean="0">
                <a:sym typeface="Arial" pitchFamily="34" charset="0"/>
              </a:rPr>
              <a:t>数据冗余（5）</a:t>
            </a:r>
          </a:p>
        </p:txBody>
      </p:sp>
      <p:sp>
        <p:nvSpPr>
          <p:cNvPr id="54275" name="Rectangle 3"/>
          <p:cNvSpPr>
            <a:spLocks noGrp="1" noChangeArrowheads="1"/>
          </p:cNvSpPr>
          <p:nvPr>
            <p:ph type="body" idx="4294967295"/>
          </p:nvPr>
        </p:nvSpPr>
        <p:spPr/>
        <p:txBody>
          <a:bodyPr/>
          <a:lstStyle/>
          <a:p>
            <a:pPr>
              <a:lnSpc>
                <a:spcPct val="150000"/>
              </a:lnSpc>
              <a:spcBef>
                <a:spcPts val="1200"/>
              </a:spcBef>
            </a:pPr>
            <a:r>
              <a:rPr lang="zh-CN" altLang="en-US" smtClean="0"/>
              <a:t>视觉冗余</a:t>
            </a:r>
          </a:p>
          <a:p>
            <a:pPr lvl="1">
              <a:lnSpc>
                <a:spcPct val="150000"/>
              </a:lnSpc>
              <a:spcBef>
                <a:spcPts val="1200"/>
              </a:spcBef>
            </a:pPr>
            <a:r>
              <a:rPr lang="zh-CN" altLang="en-US" smtClean="0"/>
              <a:t>视觉感知时对信息的接受是有选择的</a:t>
            </a:r>
            <a:endParaRPr lang="en-US" altLang="zh-CN" smtClean="0"/>
          </a:p>
          <a:p>
            <a:pPr lvl="2">
              <a:lnSpc>
                <a:spcPct val="150000"/>
              </a:lnSpc>
              <a:spcBef>
                <a:spcPts val="1200"/>
              </a:spcBef>
            </a:pPr>
            <a:r>
              <a:rPr lang="zh-CN" altLang="en-US" smtClean="0"/>
              <a:t>亮度 </a:t>
            </a:r>
            <a:r>
              <a:rPr lang="en-US" altLang="zh-CN" smtClean="0"/>
              <a:t>vs.</a:t>
            </a:r>
            <a:r>
              <a:rPr lang="zh-CN" altLang="en-US" smtClean="0"/>
              <a:t>色度</a:t>
            </a:r>
          </a:p>
          <a:p>
            <a:pPr lvl="1">
              <a:lnSpc>
                <a:spcPct val="150000"/>
              </a:lnSpc>
              <a:spcBef>
                <a:spcPts val="1200"/>
              </a:spcBef>
            </a:pPr>
            <a:r>
              <a:rPr lang="zh-CN" altLang="en-US" smtClean="0"/>
              <a:t>有些信息相对不重要——视觉冗余信息</a:t>
            </a:r>
            <a:endParaRPr lang="en-US" altLang="zh-CN" smtClean="0"/>
          </a:p>
          <a:p>
            <a:pPr lvl="2">
              <a:lnSpc>
                <a:spcPct val="150000"/>
              </a:lnSpc>
              <a:spcBef>
                <a:spcPts val="1200"/>
              </a:spcBef>
            </a:pPr>
            <a:r>
              <a:rPr lang="zh-CN" altLang="en-US" smtClean="0"/>
              <a:t>高频 </a:t>
            </a:r>
            <a:r>
              <a:rPr lang="en-US" altLang="zh-CN" smtClean="0"/>
              <a:t>vs.</a:t>
            </a:r>
            <a:r>
              <a:rPr lang="zh-CN" altLang="en-US" smtClean="0"/>
              <a:t>低频</a:t>
            </a:r>
          </a:p>
          <a:p>
            <a:pPr lvl="1">
              <a:lnSpc>
                <a:spcPct val="150000"/>
              </a:lnSpc>
              <a:spcBef>
                <a:spcPts val="1200"/>
              </a:spcBef>
            </a:pPr>
            <a:r>
              <a:rPr lang="zh-CN" altLang="en-US" smtClean="0"/>
              <a:t>去除这些信息不会明显降低对图像质量的感受</a:t>
            </a:r>
          </a:p>
        </p:txBody>
      </p:sp>
      <p:sp>
        <p:nvSpPr>
          <p:cNvPr id="5427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A1F68935-DA0A-4428-8E2A-ABC8BFC3D538}" type="slidenum">
              <a:rPr lang="zh-CN" altLang="en-US" sz="1300"/>
              <a:pPr algn="r" defTabSz="755650"/>
              <a:t>14</a:t>
            </a:fld>
            <a:endParaRPr lang="en-US" altLang="zh-CN" sz="130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6D75E10A-D349-4EBA-8C02-BAB5D5B84881}" type="slidenum">
              <a:rPr lang="zh-CN" altLang="en-US" sz="1300"/>
              <a:pPr algn="r" defTabSz="755650"/>
              <a:t>140</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marL="311150" lvl="1" indent="-311150">
              <a:lnSpc>
                <a:spcPct val="120000"/>
              </a:lnSpc>
              <a:spcBef>
                <a:spcPts val="600"/>
              </a:spcBef>
              <a:buFontTx/>
              <a:buChar char="•"/>
              <a:defRPr/>
            </a:pPr>
            <a:r>
              <a:rPr lang="en-US" altLang="zh-CN" sz="3600" dirty="0" smtClean="0">
                <a:latin typeface="+mn-ea"/>
              </a:rPr>
              <a:t>JPEG</a:t>
            </a:r>
            <a:r>
              <a:rPr lang="zh-CN" altLang="en-US" sz="3600" dirty="0" smtClean="0">
                <a:latin typeface="+mn-ea"/>
              </a:rPr>
              <a:t>算法实现</a:t>
            </a:r>
            <a:r>
              <a:rPr lang="en-US" altLang="zh-CN" sz="3600" dirty="0" smtClean="0">
                <a:latin typeface="+mn-ea"/>
              </a:rPr>
              <a:t>-</a:t>
            </a:r>
            <a:r>
              <a:rPr lang="zh-CN" altLang="en-US" sz="3200" dirty="0" smtClean="0">
                <a:solidFill>
                  <a:srgbClr val="FF0000"/>
                </a:solidFill>
              </a:rPr>
              <a:t>频域变换</a:t>
            </a:r>
            <a:endParaRPr lang="en-US" altLang="zh-CN" dirty="0" smtClean="0">
              <a:solidFill>
                <a:srgbClr val="FF0000"/>
              </a:solidFill>
            </a:endParaRPr>
          </a:p>
          <a:p>
            <a:pPr marL="674687" lvl="2" indent="-311150">
              <a:lnSpc>
                <a:spcPct val="150000"/>
              </a:lnSpc>
              <a:spcBef>
                <a:spcPts val="600"/>
              </a:spcBef>
              <a:buFont typeface="Times New Roman" pitchFamily="18" charset="0"/>
              <a:buChar char="–"/>
              <a:defRPr/>
            </a:pPr>
            <a:r>
              <a:rPr lang="zh-CN" altLang="en-US" sz="2800" dirty="0" smtClean="0"/>
              <a:t>对零偏置转换后的子图进行</a:t>
            </a:r>
            <a:r>
              <a:rPr lang="en-US" altLang="zh-CN" sz="2800" dirty="0" smtClean="0"/>
              <a:t>DCT</a:t>
            </a:r>
            <a:r>
              <a:rPr lang="zh-CN" altLang="en-US" sz="2800" dirty="0" smtClean="0"/>
              <a:t>变换</a:t>
            </a:r>
            <a:endParaRPr lang="en-US" altLang="zh-CN" sz="2800" dirty="0" smtClean="0"/>
          </a:p>
          <a:p>
            <a:pPr marL="674687" lvl="2" indent="-311150">
              <a:lnSpc>
                <a:spcPct val="150000"/>
              </a:lnSpc>
              <a:spcBef>
                <a:spcPts val="600"/>
              </a:spcBef>
              <a:buFont typeface="Times New Roman" pitchFamily="18" charset="0"/>
              <a:buChar char="–"/>
              <a:defRPr/>
            </a:pPr>
            <a:r>
              <a:rPr lang="zh-CN" altLang="en-US" sz="2800" dirty="0" smtClean="0"/>
              <a:t>产生</a:t>
            </a:r>
            <a:r>
              <a:rPr lang="en-US" altLang="zh-CN" sz="2800" dirty="0" smtClean="0"/>
              <a:t>64</a:t>
            </a:r>
            <a:r>
              <a:rPr lang="zh-CN" altLang="en-US" sz="2800" dirty="0" smtClean="0"/>
              <a:t>个系数</a:t>
            </a:r>
            <a:endParaRPr lang="en-US" altLang="zh-CN" sz="2800" dirty="0" smtClean="0"/>
          </a:p>
          <a:p>
            <a:pPr marL="1090612" lvl="3" indent="-311150">
              <a:lnSpc>
                <a:spcPct val="150000"/>
              </a:lnSpc>
              <a:spcBef>
                <a:spcPts val="600"/>
              </a:spcBef>
              <a:defRPr/>
            </a:pPr>
            <a:r>
              <a:rPr lang="zh-CN" altLang="en-US" sz="2400" dirty="0" smtClean="0"/>
              <a:t>第一个系数称为</a:t>
            </a:r>
            <a:r>
              <a:rPr lang="zh-CN" altLang="en-US" sz="2400" u="sng" dirty="0" smtClean="0"/>
              <a:t>直流系数</a:t>
            </a:r>
            <a:r>
              <a:rPr lang="zh-CN" altLang="en-US" sz="2400" dirty="0" smtClean="0"/>
              <a:t>（</a:t>
            </a:r>
            <a:r>
              <a:rPr lang="en-US" altLang="zh-CN" sz="2400" dirty="0" smtClean="0"/>
              <a:t>DC</a:t>
            </a:r>
            <a:r>
              <a:rPr lang="zh-CN" altLang="en-US" sz="2400" dirty="0" smtClean="0"/>
              <a:t>系数）</a:t>
            </a:r>
            <a:endParaRPr lang="en-US" altLang="zh-CN" sz="2400" dirty="0" smtClean="0"/>
          </a:p>
          <a:p>
            <a:pPr marL="1090612" lvl="3" indent="-311150">
              <a:lnSpc>
                <a:spcPct val="150000"/>
              </a:lnSpc>
              <a:spcBef>
                <a:spcPts val="600"/>
              </a:spcBef>
              <a:defRPr/>
            </a:pPr>
            <a:r>
              <a:rPr lang="zh-CN" altLang="en-US" sz="2400" dirty="0" smtClean="0"/>
              <a:t>其余</a:t>
            </a:r>
            <a:r>
              <a:rPr lang="en-US" altLang="zh-CN" sz="2400" dirty="0" smtClean="0"/>
              <a:t>63</a:t>
            </a:r>
            <a:r>
              <a:rPr lang="zh-CN" altLang="en-US" sz="2400" dirty="0" smtClean="0"/>
              <a:t>个系数称为</a:t>
            </a:r>
            <a:r>
              <a:rPr lang="zh-CN" altLang="en-US" sz="2400" u="sng" dirty="0" smtClean="0"/>
              <a:t>交流系数</a:t>
            </a:r>
            <a:r>
              <a:rPr lang="zh-CN" altLang="en-US" sz="2400" dirty="0" smtClean="0"/>
              <a:t>（</a:t>
            </a:r>
            <a:r>
              <a:rPr lang="en-US" altLang="zh-CN" sz="2400" dirty="0" smtClean="0"/>
              <a:t>AC</a:t>
            </a:r>
            <a:r>
              <a:rPr lang="zh-CN" altLang="en-US" sz="2400" dirty="0" smtClean="0"/>
              <a:t>系数）</a:t>
            </a:r>
            <a:endParaRPr lang="en-US" altLang="zh-CN" sz="2400" dirty="0" smtClean="0"/>
          </a:p>
          <a:p>
            <a:pPr marL="674687" lvl="2" indent="-311150">
              <a:lnSpc>
                <a:spcPct val="120000"/>
              </a:lnSpc>
              <a:spcBef>
                <a:spcPts val="600"/>
              </a:spcBef>
              <a:buFontTx/>
              <a:buNone/>
              <a:defRPr/>
            </a:pPr>
            <a:endParaRPr lang="zh-CN" altLang="en-US" dirty="0" smtClean="0"/>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AB882E52-D5F9-4B5A-AD09-0B3B0D2ABF65}" type="slidenum">
              <a:rPr lang="zh-CN" altLang="en-US" sz="1300"/>
              <a:pPr algn="r" defTabSz="755650"/>
              <a:t>141</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marL="311150" lvl="1" indent="-311150">
              <a:lnSpc>
                <a:spcPct val="120000"/>
              </a:lnSpc>
              <a:spcBef>
                <a:spcPts val="600"/>
              </a:spcBef>
              <a:buFontTx/>
              <a:buChar char="•"/>
              <a:defRPr/>
            </a:pPr>
            <a:r>
              <a:rPr lang="en-US" altLang="zh-CN" sz="3600" dirty="0" smtClean="0">
                <a:latin typeface="+mn-ea"/>
              </a:rPr>
              <a:t>JPEG</a:t>
            </a:r>
            <a:r>
              <a:rPr lang="zh-CN" altLang="en-US" sz="3600" dirty="0" smtClean="0">
                <a:latin typeface="+mn-ea"/>
              </a:rPr>
              <a:t>算法实现</a:t>
            </a:r>
            <a:r>
              <a:rPr lang="en-US" altLang="zh-CN" sz="3600" dirty="0" smtClean="0">
                <a:latin typeface="+mn-ea"/>
              </a:rPr>
              <a:t>-</a:t>
            </a:r>
            <a:r>
              <a:rPr lang="zh-CN" altLang="en-US" sz="3200" dirty="0" smtClean="0">
                <a:solidFill>
                  <a:srgbClr val="FF0000"/>
                </a:solidFill>
              </a:rPr>
              <a:t>频域变换</a:t>
            </a:r>
            <a:endParaRPr lang="en-US" altLang="zh-CN" dirty="0" smtClean="0">
              <a:solidFill>
                <a:srgbClr val="FF0000"/>
              </a:solidFill>
            </a:endParaRPr>
          </a:p>
          <a:p>
            <a:pPr marL="311150" lvl="1" indent="-311150">
              <a:lnSpc>
                <a:spcPct val="120000"/>
              </a:lnSpc>
              <a:spcBef>
                <a:spcPts val="600"/>
              </a:spcBef>
              <a:buFontTx/>
              <a:buNone/>
              <a:defRPr/>
            </a:pPr>
            <a:r>
              <a:rPr lang="en-US" altLang="zh-CN" dirty="0" smtClean="0"/>
              <a:t>    DCT</a:t>
            </a:r>
            <a:r>
              <a:rPr lang="zh-CN" altLang="en-US" dirty="0" smtClean="0"/>
              <a:t>变换前                </a:t>
            </a:r>
            <a:r>
              <a:rPr lang="en-US" altLang="zh-CN" dirty="0" smtClean="0"/>
              <a:t>DCT</a:t>
            </a:r>
            <a:r>
              <a:rPr lang="zh-CN" altLang="en-US" dirty="0" smtClean="0"/>
              <a:t>变换后</a:t>
            </a:r>
          </a:p>
          <a:p>
            <a:pPr marL="311150" lvl="1" indent="-311150">
              <a:lnSpc>
                <a:spcPct val="120000"/>
              </a:lnSpc>
              <a:spcBef>
                <a:spcPts val="600"/>
              </a:spcBef>
              <a:buFontTx/>
              <a:buChar char="•"/>
              <a:defRPr/>
            </a:pPr>
            <a:endParaRPr lang="zh-CN" altLang="en-US" sz="3600" dirty="0" smtClean="0">
              <a:solidFill>
                <a:srgbClr val="660066"/>
              </a:solidFill>
            </a:endParaRPr>
          </a:p>
          <a:p>
            <a:pPr marL="311150" lvl="1" indent="-311150">
              <a:lnSpc>
                <a:spcPct val="120000"/>
              </a:lnSpc>
              <a:spcBef>
                <a:spcPts val="600"/>
              </a:spcBef>
              <a:buFontTx/>
              <a:buChar char="•"/>
              <a:defRPr/>
            </a:pPr>
            <a:endParaRPr lang="en-US" altLang="zh-CN" sz="3600" dirty="0" smtClean="0">
              <a:latin typeface="+mn-ea"/>
            </a:endParaRPr>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graphicFrame>
        <p:nvGraphicFramePr>
          <p:cNvPr id="6" name="表格 5"/>
          <p:cNvGraphicFramePr>
            <a:graphicFrameLocks noGrp="1"/>
          </p:cNvGraphicFramePr>
          <p:nvPr/>
        </p:nvGraphicFramePr>
        <p:xfrm>
          <a:off x="187325" y="2530475"/>
          <a:ext cx="4339592" cy="3794760"/>
        </p:xfrm>
        <a:graphic>
          <a:graphicData uri="http://schemas.openxmlformats.org/drawingml/2006/table">
            <a:tbl>
              <a:tblPr/>
              <a:tblGrid>
                <a:gridCol w="542449"/>
                <a:gridCol w="542449"/>
                <a:gridCol w="542449"/>
                <a:gridCol w="542449"/>
                <a:gridCol w="542449"/>
                <a:gridCol w="542449"/>
                <a:gridCol w="542449"/>
                <a:gridCol w="542449"/>
              </a:tblGrid>
              <a:tr h="474345">
                <a:tc>
                  <a:txBody>
                    <a:bodyPr/>
                    <a:lstStyle/>
                    <a:p>
                      <a:pPr algn="just" rtl="0" fontAlgn="ctr"/>
                      <a:r>
                        <a:rPr lang="en-US" altLang="zh-CN" sz="2000" b="1" i="0" u="none" strike="noStrike" dirty="0" smtClean="0">
                          <a:solidFill>
                            <a:schemeClr val="tx1"/>
                          </a:solidFill>
                          <a:latin typeface="+mn-ea"/>
                          <a:ea typeface="+mn-ea"/>
                        </a:rPr>
                        <a:t>-76</a:t>
                      </a:r>
                      <a:endParaRPr lang="en-US" altLang="zh-CN" sz="2000" b="1" i="0" u="none" strike="noStrike" dirty="0">
                        <a:solidFill>
                          <a:schemeClr val="tx1"/>
                        </a:solidFill>
                        <a:latin typeface="+mn-ea"/>
                        <a:ea typeface="+mn-ea"/>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-73</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-67</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-62</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-58</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-67</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-64</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dirty="0" smtClean="0">
                          <a:solidFill>
                            <a:schemeClr val="tx1"/>
                          </a:solidFill>
                          <a:latin typeface="+mn-ea"/>
                          <a:ea typeface="+mn-ea"/>
                        </a:rPr>
                        <a:t>-55</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smtClean="0">
                          <a:solidFill>
                            <a:schemeClr val="tx1"/>
                          </a:solidFill>
                          <a:latin typeface="+mn-ea"/>
                          <a:ea typeface="+mn-ea"/>
                        </a:rPr>
                        <a:t>-65</a:t>
                      </a:r>
                      <a:endParaRPr lang="en-US" altLang="zh-CN" sz="2000" b="1" i="0" u="none" strike="noStrike" dirty="0">
                        <a:solidFill>
                          <a:schemeClr val="tx1"/>
                        </a:solidFill>
                        <a:latin typeface="+mn-ea"/>
                        <a:ea typeface="+mn-ea"/>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-69</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-62</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-38</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-19</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-43</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-59</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-56</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smtClean="0">
                          <a:solidFill>
                            <a:schemeClr val="tx1"/>
                          </a:solidFill>
                          <a:latin typeface="+mn-ea"/>
                          <a:ea typeface="+mn-ea"/>
                        </a:rPr>
                        <a:t>-66</a:t>
                      </a:r>
                      <a:endParaRPr lang="en-US" altLang="zh-CN" sz="2000" b="1" i="0" u="none" strike="noStrike">
                        <a:solidFill>
                          <a:schemeClr val="tx1"/>
                        </a:solidFill>
                        <a:latin typeface="+mn-ea"/>
                        <a:ea typeface="+mn-ea"/>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-69</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-60</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-15</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16</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-24</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-62</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-55</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smtClean="0">
                          <a:solidFill>
                            <a:schemeClr val="tx1"/>
                          </a:solidFill>
                          <a:latin typeface="+mn-ea"/>
                          <a:ea typeface="+mn-ea"/>
                        </a:rPr>
                        <a:t>-65</a:t>
                      </a:r>
                      <a:endParaRPr lang="en-US" altLang="zh-CN" sz="2000" b="1" i="0" u="none" strike="noStrike">
                        <a:solidFill>
                          <a:schemeClr val="tx1"/>
                        </a:solidFill>
                        <a:latin typeface="+mn-ea"/>
                        <a:ea typeface="+mn-ea"/>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-70</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-57</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26</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-22</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-58</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-59</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smtClean="0">
                          <a:solidFill>
                            <a:schemeClr val="tx1"/>
                          </a:solidFill>
                          <a:latin typeface="+mn-ea"/>
                          <a:ea typeface="+mn-ea"/>
                        </a:rPr>
                        <a:t>-61</a:t>
                      </a:r>
                      <a:endParaRPr lang="en-US" altLang="zh-CN" sz="2000" b="1" i="0" u="none" strike="noStrike">
                        <a:solidFill>
                          <a:schemeClr val="tx1"/>
                        </a:solidFill>
                        <a:latin typeface="+mn-ea"/>
                        <a:ea typeface="+mn-ea"/>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-67</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-60</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-24</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-2</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-40</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-60</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-58</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smtClean="0">
                          <a:solidFill>
                            <a:schemeClr val="tx1"/>
                          </a:solidFill>
                          <a:latin typeface="+mn-ea"/>
                          <a:ea typeface="+mn-ea"/>
                        </a:rPr>
                        <a:t>-49</a:t>
                      </a:r>
                      <a:endParaRPr lang="en-US" altLang="zh-CN" sz="2000" b="1" i="0" u="none" strike="noStrike">
                        <a:solidFill>
                          <a:schemeClr val="tx1"/>
                        </a:solidFill>
                        <a:latin typeface="+mn-ea"/>
                        <a:ea typeface="+mn-ea"/>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-63</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-68</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-58</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-51</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-65</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-70</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-53</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smtClean="0">
                          <a:solidFill>
                            <a:schemeClr val="tx1"/>
                          </a:solidFill>
                          <a:latin typeface="+mn-ea"/>
                          <a:ea typeface="+mn-ea"/>
                        </a:rPr>
                        <a:t>-43</a:t>
                      </a:r>
                      <a:endParaRPr lang="en-US" altLang="zh-CN" sz="2000" b="1" i="0" u="none" strike="noStrike">
                        <a:solidFill>
                          <a:schemeClr val="tx1"/>
                        </a:solidFill>
                        <a:latin typeface="+mn-ea"/>
                        <a:ea typeface="+mn-ea"/>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-57</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-64</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-69</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-73</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-67</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-63</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-45</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just" rtl="0" fontAlgn="ctr"/>
                      <a:r>
                        <a:rPr lang="en-US" altLang="zh-CN" sz="2000" b="1" i="0" u="none" strike="noStrike" smtClean="0">
                          <a:solidFill>
                            <a:schemeClr val="tx1"/>
                          </a:solidFill>
                          <a:latin typeface="+mn-ea"/>
                          <a:ea typeface="+mn-ea"/>
                        </a:rPr>
                        <a:t>-41</a:t>
                      </a:r>
                      <a:endParaRPr lang="en-US" altLang="zh-CN" sz="2000" b="1" i="0" u="none" strike="noStrike" dirty="0">
                        <a:solidFill>
                          <a:schemeClr val="tx1"/>
                        </a:solidFill>
                        <a:latin typeface="+mn-ea"/>
                        <a:ea typeface="+mn-ea"/>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-49</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-59</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-60</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-63</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-52</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smtClean="0">
                          <a:solidFill>
                            <a:schemeClr val="tx1"/>
                          </a:solidFill>
                          <a:latin typeface="+mn-ea"/>
                          <a:ea typeface="+mn-ea"/>
                        </a:rPr>
                        <a:t>-50</a:t>
                      </a:r>
                      <a:endParaRPr lang="en-US" altLang="zh-CN" sz="2000" b="1" i="0" u="none" strike="noStrike">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rtl="0" fontAlgn="ctr"/>
                      <a:r>
                        <a:rPr lang="en-US" altLang="zh-CN" sz="2000" b="1" i="0" u="none" strike="noStrike" dirty="0" smtClean="0">
                          <a:solidFill>
                            <a:schemeClr val="tx1"/>
                          </a:solidFill>
                          <a:latin typeface="+mn-ea"/>
                          <a:ea typeface="+mn-ea"/>
                        </a:rPr>
                        <a:t>-34</a:t>
                      </a:r>
                      <a:endParaRPr lang="en-US" altLang="zh-CN" sz="2000" b="1" i="0" u="none" strike="noStrike" dirty="0">
                        <a:solidFill>
                          <a:schemeClr val="tx1"/>
                        </a:solidFill>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4800600" y="2530475"/>
          <a:ext cx="4090352" cy="3794760"/>
        </p:xfrm>
        <a:graphic>
          <a:graphicData uri="http://schemas.openxmlformats.org/drawingml/2006/table">
            <a:tbl>
              <a:tblPr/>
              <a:tblGrid>
                <a:gridCol w="511294"/>
                <a:gridCol w="511294"/>
                <a:gridCol w="511294"/>
                <a:gridCol w="511294"/>
                <a:gridCol w="511294"/>
                <a:gridCol w="511294"/>
                <a:gridCol w="511294"/>
                <a:gridCol w="511294"/>
              </a:tblGrid>
              <a:tr h="474345">
                <a:tc>
                  <a:txBody>
                    <a:bodyPr/>
                    <a:lstStyle/>
                    <a:p>
                      <a:pPr algn="ctr" rtl="0" fontAlgn="ctr"/>
                      <a:r>
                        <a:rPr lang="en-US" altLang="zh-CN" sz="1800" b="1" i="0" u="none" strike="noStrike" dirty="0">
                          <a:solidFill>
                            <a:srgbClr val="FF0000"/>
                          </a:solidFill>
                          <a:latin typeface="+mn-ea"/>
                          <a:ea typeface="+mn-ea"/>
                        </a:rPr>
                        <a:t>-415</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3</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400" b="1" i="0" u="none" strike="noStrike">
                          <a:solidFill>
                            <a:srgbClr val="FF0000"/>
                          </a:solidFill>
                          <a:latin typeface="+mn-ea"/>
                          <a:ea typeface="+mn-ea"/>
                        </a:rPr>
                        <a:t>7</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6</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400" b="1" i="0" u="none" strike="noStrike">
                          <a:solidFill>
                            <a:srgbClr val="FF0000"/>
                          </a:solidFill>
                          <a:latin typeface="+mn-ea"/>
                          <a:ea typeface="+mn-ea"/>
                        </a:rPr>
                        <a:t>-46</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-5</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400" b="1" i="0" u="none" strike="noStrike">
                          <a:solidFill>
                            <a:srgbClr val="FF0000"/>
                          </a:solidFill>
                          <a:latin typeface="+mn-ea"/>
                          <a:ea typeface="+mn-ea"/>
                        </a:rPr>
                        <a:t>-50</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3</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400" b="1" i="0" u="none" strike="noStrike">
                          <a:solidFill>
                            <a:srgbClr val="FF0000"/>
                          </a:solidFill>
                          <a:latin typeface="+mn-ea"/>
                          <a:ea typeface="+mn-ea"/>
                        </a:rPr>
                        <a:t>11</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400" b="1" i="0" u="none" strike="noStrike">
                          <a:solidFill>
                            <a:srgbClr val="FF0000"/>
                          </a:solidFill>
                          <a:latin typeface="+mn-ea"/>
                          <a:ea typeface="+mn-ea"/>
                        </a:rPr>
                        <a:t>-10</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400" b="1" i="0" u="none" strike="noStrike">
                          <a:solidFill>
                            <a:srgbClr val="FF0000"/>
                          </a:solidFill>
                          <a:latin typeface="+mn-ea"/>
                          <a:ea typeface="+mn-ea"/>
                        </a:rPr>
                        <a:t>-4</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400" b="1" i="0" u="none" strike="noStrike" dirty="0">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18" name="Picture 2" descr="http://thecodeway.com/blog/wp-content/uploads/2014/09/jpeg_36.gif"/>
          <p:cNvPicPr>
            <a:picLocks noChangeAspect="1" noChangeArrowheads="1"/>
          </p:cNvPicPr>
          <p:nvPr/>
        </p:nvPicPr>
        <p:blipFill>
          <a:blip r:embed="rId2"/>
          <a:srcRect/>
          <a:stretch>
            <a:fillRect/>
          </a:stretch>
        </p:blipFill>
        <p:spPr bwMode="auto">
          <a:xfrm>
            <a:off x="362527" y="4775199"/>
            <a:ext cx="7949481" cy="1754910"/>
          </a:xfrm>
          <a:prstGeom prst="rect">
            <a:avLst/>
          </a:prstGeom>
          <a:noFill/>
        </p:spPr>
      </p:pic>
      <p:pic>
        <p:nvPicPr>
          <p:cNvPr id="239620" name="Picture 4" descr="http://thecodeway.com/blog/wp-content/uploads/2014/09/jpeg_35.gif"/>
          <p:cNvPicPr>
            <a:picLocks noChangeAspect="1" noChangeArrowheads="1"/>
          </p:cNvPicPr>
          <p:nvPr/>
        </p:nvPicPr>
        <p:blipFill>
          <a:blip r:embed="rId3"/>
          <a:srcRect/>
          <a:stretch>
            <a:fillRect/>
          </a:stretch>
        </p:blipFill>
        <p:spPr bwMode="auto">
          <a:xfrm>
            <a:off x="362527" y="2010929"/>
            <a:ext cx="7162494" cy="1822161"/>
          </a:xfrm>
          <a:prstGeom prst="rect">
            <a:avLst/>
          </a:prstGeom>
          <a:noFill/>
        </p:spPr>
      </p:pic>
      <p:sp>
        <p:nvSpPr>
          <p:cNvPr id="4" name="矩形 3"/>
          <p:cNvSpPr/>
          <p:nvPr/>
        </p:nvSpPr>
        <p:spPr>
          <a:xfrm>
            <a:off x="362527" y="1161460"/>
            <a:ext cx="8107218" cy="830997"/>
          </a:xfrm>
          <a:prstGeom prst="rect">
            <a:avLst/>
          </a:prstGeom>
        </p:spPr>
        <p:txBody>
          <a:bodyPr wrap="square">
            <a:spAutoFit/>
          </a:bodyPr>
          <a:lstStyle/>
          <a:p>
            <a:r>
              <a:rPr lang="zh-CN" altLang="en-US" dirty="0"/>
              <a:t>经过</a:t>
            </a:r>
            <a:r>
              <a:rPr lang="en-US" altLang="zh-CN" dirty="0"/>
              <a:t>DCT</a:t>
            </a:r>
            <a:r>
              <a:rPr lang="zh-CN" altLang="en-US" dirty="0"/>
              <a:t>转换，矩阵的“能量”被全部集中在左上角上的直流分量</a:t>
            </a:r>
            <a:r>
              <a:rPr lang="en-US" altLang="zh-CN" dirty="0"/>
              <a:t>F(0,0</a:t>
            </a:r>
            <a:r>
              <a:rPr lang="zh-CN" altLang="en-US" dirty="0"/>
              <a:t>）上，其他位置都变成了</a:t>
            </a:r>
            <a:r>
              <a:rPr lang="en-US" altLang="zh-CN" dirty="0"/>
              <a:t>0</a:t>
            </a:r>
            <a:r>
              <a:rPr lang="zh-CN" altLang="en-US" dirty="0"/>
              <a:t>。</a:t>
            </a:r>
          </a:p>
        </p:txBody>
      </p:sp>
      <p:sp>
        <p:nvSpPr>
          <p:cNvPr id="5" name="矩形 4"/>
          <p:cNvSpPr/>
          <p:nvPr/>
        </p:nvSpPr>
        <p:spPr>
          <a:xfrm>
            <a:off x="350987" y="3944202"/>
            <a:ext cx="8275782" cy="830997"/>
          </a:xfrm>
          <a:prstGeom prst="rect">
            <a:avLst/>
          </a:prstGeom>
        </p:spPr>
        <p:txBody>
          <a:bodyPr wrap="square">
            <a:spAutoFit/>
          </a:bodyPr>
          <a:lstStyle/>
          <a:p>
            <a:r>
              <a:rPr lang="zh-CN" altLang="en-US" sz="1600" dirty="0"/>
              <a:t>由于图像本身的连贯性，一个</a:t>
            </a:r>
            <a:r>
              <a:rPr lang="en-US" altLang="zh-CN" sz="1600" dirty="0"/>
              <a:t>8X8</a:t>
            </a:r>
            <a:r>
              <a:rPr lang="zh-CN" altLang="en-US" sz="1600" dirty="0"/>
              <a:t>的图像中的数值一般不会出现大的跳跃，经过</a:t>
            </a:r>
            <a:r>
              <a:rPr lang="en-US" altLang="zh-CN" sz="1600" dirty="0"/>
              <a:t>DCT</a:t>
            </a:r>
            <a:r>
              <a:rPr lang="zh-CN" altLang="en-US" sz="1600" dirty="0"/>
              <a:t>转换会有类似的效果，左上角的直流分量保存了一个大的数值，其他分量都接近于</a:t>
            </a:r>
            <a:r>
              <a:rPr lang="en-US" altLang="zh-CN" sz="1600" dirty="0"/>
              <a:t>0</a:t>
            </a:r>
            <a:r>
              <a:rPr lang="zh-CN" altLang="en-US" sz="1600" dirty="0"/>
              <a:t>，我们以</a:t>
            </a:r>
            <a:r>
              <a:rPr lang="en-US" altLang="zh-CN" sz="1600" dirty="0" err="1"/>
              <a:t>Lenna</a:t>
            </a:r>
            <a:r>
              <a:rPr lang="zh-CN" altLang="en-US" sz="1600" dirty="0"/>
              <a:t>左上角第一块图像的</a:t>
            </a:r>
            <a:r>
              <a:rPr lang="en-US" altLang="zh-CN" sz="1600" dirty="0"/>
              <a:t>Y</a:t>
            </a:r>
            <a:r>
              <a:rPr lang="zh-CN" altLang="en-US" sz="1600" dirty="0"/>
              <a:t>分量为例，经过变换的矩阵为</a:t>
            </a: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AE87397A-CD2C-49F0-B8A4-842A2FA5081F}" type="slidenum">
              <a:rPr lang="zh-CN" altLang="en-US" sz="1300"/>
              <a:pPr algn="r" defTabSz="755650"/>
              <a:t>143</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marL="311150" lvl="1" indent="-311150">
              <a:lnSpc>
                <a:spcPct val="120000"/>
              </a:lnSpc>
              <a:spcBef>
                <a:spcPts val="600"/>
              </a:spcBef>
              <a:buFontTx/>
              <a:buChar char="•"/>
              <a:defRPr/>
            </a:pPr>
            <a:r>
              <a:rPr lang="en-US" altLang="zh-CN" sz="3600" dirty="0" smtClean="0">
                <a:latin typeface="+mn-ea"/>
              </a:rPr>
              <a:t>JPEG</a:t>
            </a:r>
            <a:r>
              <a:rPr lang="zh-CN" altLang="en-US" sz="3600" dirty="0" smtClean="0">
                <a:latin typeface="+mn-ea"/>
              </a:rPr>
              <a:t>算法实现</a:t>
            </a:r>
            <a:r>
              <a:rPr lang="en-US" altLang="zh-CN" sz="3600" dirty="0" smtClean="0">
                <a:latin typeface="+mn-ea"/>
              </a:rPr>
              <a:t>-</a:t>
            </a:r>
            <a:r>
              <a:rPr lang="zh-CN" altLang="en-US" sz="3200" dirty="0" smtClean="0">
                <a:solidFill>
                  <a:srgbClr val="FF0000"/>
                </a:solidFill>
              </a:rPr>
              <a:t>系数量化</a:t>
            </a:r>
            <a:endParaRPr lang="en-US" altLang="zh-CN" dirty="0" smtClean="0">
              <a:solidFill>
                <a:srgbClr val="FF0000"/>
              </a:solidFill>
            </a:endParaRPr>
          </a:p>
          <a:p>
            <a:pPr marL="674687" lvl="2" indent="-311150">
              <a:lnSpc>
                <a:spcPct val="150000"/>
              </a:lnSpc>
              <a:spcBef>
                <a:spcPts val="600"/>
              </a:spcBef>
              <a:buFont typeface="Times New Roman" pitchFamily="18" charset="0"/>
              <a:buChar char="–"/>
              <a:defRPr/>
            </a:pPr>
            <a:r>
              <a:rPr lang="zh-CN" altLang="en-US" sz="2800" dirty="0" smtClean="0"/>
              <a:t>采用阈值作为子图系数位置函数的量化方式</a:t>
            </a:r>
          </a:p>
          <a:p>
            <a:pPr marL="1090612" lvl="3" indent="-311150">
              <a:lnSpc>
                <a:spcPct val="150000"/>
              </a:lnSpc>
              <a:spcBef>
                <a:spcPts val="600"/>
              </a:spcBef>
              <a:buFont typeface="Times New Roman" pitchFamily="18" charset="0"/>
              <a:buChar char="–"/>
              <a:defRPr/>
            </a:pPr>
            <a:r>
              <a:rPr lang="zh-CN" altLang="en-US" sz="2400" dirty="0" smtClean="0"/>
              <a:t>所有子图使用同一个全局阈值模板，但阈值的取值，与系数的位置相关，阈值模板给出了不同位置上系数的相应阈值</a:t>
            </a:r>
          </a:p>
          <a:p>
            <a:pPr marL="674687" lvl="2" indent="-311150">
              <a:lnSpc>
                <a:spcPct val="150000"/>
              </a:lnSpc>
              <a:spcBef>
                <a:spcPts val="600"/>
              </a:spcBef>
              <a:buFont typeface="Times New Roman" pitchFamily="18" charset="0"/>
              <a:buChar char="–"/>
              <a:defRPr/>
            </a:pPr>
            <a:r>
              <a:rPr lang="zh-CN" altLang="en-US" sz="2800" dirty="0" smtClean="0"/>
              <a:t>对于亮度和颜色使用不同的量化阈值模板，并取整</a:t>
            </a:r>
            <a:endParaRPr lang="zh-CN" altLang="en-US" dirty="0" smtClean="0"/>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4393FB04-0709-4130-B106-3DBC912B9D2E}" type="slidenum">
              <a:rPr lang="zh-CN" altLang="en-US" sz="1300"/>
              <a:pPr algn="r" defTabSz="755650"/>
              <a:t>144</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marL="311150" lvl="1" indent="-311150">
              <a:lnSpc>
                <a:spcPct val="120000"/>
              </a:lnSpc>
              <a:spcBef>
                <a:spcPts val="600"/>
              </a:spcBef>
              <a:buFontTx/>
              <a:buChar char="•"/>
              <a:defRPr/>
            </a:pPr>
            <a:r>
              <a:rPr lang="en-US" altLang="zh-CN" sz="3600" dirty="0" smtClean="0">
                <a:latin typeface="+mn-ea"/>
              </a:rPr>
              <a:t>JPEG</a:t>
            </a:r>
            <a:r>
              <a:rPr lang="zh-CN" altLang="en-US" sz="3600" dirty="0" smtClean="0">
                <a:latin typeface="+mn-ea"/>
              </a:rPr>
              <a:t>算法实现</a:t>
            </a:r>
            <a:r>
              <a:rPr lang="en-US" altLang="zh-CN" sz="3600" dirty="0" smtClean="0">
                <a:latin typeface="+mn-ea"/>
              </a:rPr>
              <a:t>-</a:t>
            </a:r>
            <a:r>
              <a:rPr lang="zh-CN" altLang="en-US" sz="3200" dirty="0" smtClean="0">
                <a:solidFill>
                  <a:srgbClr val="FF0000"/>
                </a:solidFill>
              </a:rPr>
              <a:t>系数量化</a:t>
            </a:r>
            <a:endParaRPr lang="en-US" altLang="zh-CN" dirty="0" smtClean="0">
              <a:solidFill>
                <a:srgbClr val="FF0000"/>
              </a:solidFill>
            </a:endParaRPr>
          </a:p>
          <a:p>
            <a:pPr marL="311150" lvl="1" indent="-311150">
              <a:lnSpc>
                <a:spcPct val="120000"/>
              </a:lnSpc>
              <a:spcBef>
                <a:spcPts val="600"/>
              </a:spcBef>
              <a:buFontTx/>
              <a:buNone/>
              <a:defRPr/>
            </a:pPr>
            <a:r>
              <a:rPr lang="zh-CN" altLang="en-US" dirty="0" smtClean="0"/>
              <a:t>   亮度量化模板              色度量化模板</a:t>
            </a:r>
          </a:p>
          <a:p>
            <a:pPr marL="311150" lvl="1" indent="-311150">
              <a:lnSpc>
                <a:spcPct val="120000"/>
              </a:lnSpc>
              <a:spcBef>
                <a:spcPts val="600"/>
              </a:spcBef>
              <a:buFontTx/>
              <a:buChar char="•"/>
              <a:defRPr/>
            </a:pPr>
            <a:endParaRPr lang="zh-CN" altLang="en-US" sz="3600" dirty="0" smtClean="0">
              <a:solidFill>
                <a:srgbClr val="660066"/>
              </a:solidFill>
            </a:endParaRPr>
          </a:p>
          <a:p>
            <a:pPr marL="311150" lvl="1" indent="-311150">
              <a:lnSpc>
                <a:spcPct val="120000"/>
              </a:lnSpc>
              <a:spcBef>
                <a:spcPts val="600"/>
              </a:spcBef>
              <a:buFontTx/>
              <a:buChar char="•"/>
              <a:defRPr/>
            </a:pPr>
            <a:endParaRPr lang="en-US" altLang="zh-CN" sz="3600" dirty="0" smtClean="0">
              <a:latin typeface="+mn-ea"/>
            </a:endParaRPr>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graphicFrame>
        <p:nvGraphicFramePr>
          <p:cNvPr id="8" name="表格 7"/>
          <p:cNvGraphicFramePr>
            <a:graphicFrameLocks noGrp="1"/>
          </p:cNvGraphicFramePr>
          <p:nvPr/>
        </p:nvGraphicFramePr>
        <p:xfrm>
          <a:off x="187325" y="2530475"/>
          <a:ext cx="4339592" cy="3794760"/>
        </p:xfrm>
        <a:graphic>
          <a:graphicData uri="http://schemas.openxmlformats.org/drawingml/2006/table">
            <a:tbl>
              <a:tblPr/>
              <a:tblGrid>
                <a:gridCol w="542449"/>
                <a:gridCol w="542449"/>
                <a:gridCol w="542449"/>
                <a:gridCol w="542449"/>
                <a:gridCol w="542449"/>
                <a:gridCol w="542449"/>
                <a:gridCol w="542449"/>
                <a:gridCol w="542449"/>
              </a:tblGrid>
              <a:tr h="474345">
                <a:tc>
                  <a:txBody>
                    <a:bodyPr/>
                    <a:lstStyle/>
                    <a:p>
                      <a:pPr algn="ctr" rtl="0" fontAlgn="ctr"/>
                      <a:r>
                        <a:rPr lang="en-US" altLang="zh-CN" sz="2000" b="1" i="0" u="none" strike="noStrike" dirty="0">
                          <a:solidFill>
                            <a:schemeClr val="tx1"/>
                          </a:solidFill>
                          <a:latin typeface="+mn-ea"/>
                          <a:ea typeface="+mn-ea"/>
                        </a:rPr>
                        <a:t>16</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chemeClr val="tx1"/>
                          </a:solidFill>
                          <a:latin typeface="+mn-ea"/>
                          <a:ea typeface="+mn-ea"/>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61</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12</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55</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14</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56</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14</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62</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18</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77</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24</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92</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49</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101</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72</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4800600" y="2530475"/>
          <a:ext cx="4090352" cy="3794760"/>
        </p:xfrm>
        <a:graphic>
          <a:graphicData uri="http://schemas.openxmlformats.org/drawingml/2006/table">
            <a:tbl>
              <a:tblPr/>
              <a:tblGrid>
                <a:gridCol w="511294"/>
                <a:gridCol w="511294"/>
                <a:gridCol w="511294"/>
                <a:gridCol w="511294"/>
                <a:gridCol w="511294"/>
                <a:gridCol w="511294"/>
                <a:gridCol w="511294"/>
                <a:gridCol w="511294"/>
              </a:tblGrid>
              <a:tr h="474345">
                <a:tc>
                  <a:txBody>
                    <a:bodyPr/>
                    <a:lstStyle/>
                    <a:p>
                      <a:pPr algn="ctr" rtl="0" fontAlgn="ctr"/>
                      <a:r>
                        <a:rPr lang="en-US" altLang="zh-CN" sz="2000" b="1" i="0" u="none" strike="noStrike" dirty="0">
                          <a:solidFill>
                            <a:schemeClr val="tx1"/>
                          </a:solidFill>
                          <a:latin typeface="+mn-ea"/>
                          <a:ea typeface="+mn-ea"/>
                        </a:rPr>
                        <a:t>17</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chemeClr val="tx1"/>
                          </a:solidFill>
                          <a:latin typeface="+mn-ea"/>
                          <a:ea typeface="+mn-ea"/>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18</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24</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47</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99</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5B7EDEA-837B-4C3D-9323-08BF5BFD3780}" type="slidenum">
              <a:rPr lang="zh-CN" altLang="en-US" sz="1300"/>
              <a:pPr algn="r" defTabSz="755650"/>
              <a:t>145</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marL="311150" lvl="1" indent="-311150">
              <a:lnSpc>
                <a:spcPct val="120000"/>
              </a:lnSpc>
              <a:spcBef>
                <a:spcPts val="600"/>
              </a:spcBef>
              <a:buFontTx/>
              <a:buChar char="•"/>
              <a:defRPr/>
            </a:pPr>
            <a:r>
              <a:rPr lang="en-US" altLang="zh-CN" sz="3600" dirty="0" smtClean="0">
                <a:latin typeface="+mn-ea"/>
              </a:rPr>
              <a:t>JPEG</a:t>
            </a:r>
            <a:r>
              <a:rPr lang="zh-CN" altLang="en-US" sz="3600" dirty="0" smtClean="0">
                <a:latin typeface="+mn-ea"/>
              </a:rPr>
              <a:t>算法实现</a:t>
            </a:r>
            <a:r>
              <a:rPr lang="en-US" altLang="zh-CN" sz="3600" dirty="0" smtClean="0">
                <a:latin typeface="+mn-ea"/>
              </a:rPr>
              <a:t>-</a:t>
            </a:r>
            <a:r>
              <a:rPr lang="zh-CN" altLang="en-US" sz="3200" dirty="0" smtClean="0">
                <a:solidFill>
                  <a:srgbClr val="FF0000"/>
                </a:solidFill>
              </a:rPr>
              <a:t>系数量化</a:t>
            </a:r>
          </a:p>
          <a:p>
            <a:pPr marL="674687" lvl="2" indent="-311150">
              <a:lnSpc>
                <a:spcPct val="120000"/>
              </a:lnSpc>
              <a:spcBef>
                <a:spcPts val="600"/>
              </a:spcBef>
              <a:buFont typeface="Times New Roman" pitchFamily="18" charset="0"/>
              <a:buChar char="–"/>
              <a:defRPr/>
            </a:pPr>
            <a:r>
              <a:rPr lang="zh-CN" altLang="en-US" sz="2800" dirty="0" smtClean="0"/>
              <a:t>正向量化</a:t>
            </a:r>
            <a:endParaRPr lang="en-US" altLang="zh-CN" sz="2800" dirty="0" smtClean="0"/>
          </a:p>
          <a:p>
            <a:pPr marL="674687" lvl="2" indent="-311150">
              <a:lnSpc>
                <a:spcPct val="120000"/>
              </a:lnSpc>
              <a:spcBef>
                <a:spcPts val="600"/>
              </a:spcBef>
              <a:buFont typeface="Times New Roman" pitchFamily="18" charset="0"/>
              <a:buChar char="–"/>
              <a:defRPr/>
            </a:pPr>
            <a:endParaRPr lang="en-US" altLang="zh-CN" sz="3600" dirty="0" smtClean="0"/>
          </a:p>
          <a:p>
            <a:pPr marL="674687" lvl="2" indent="-311150">
              <a:lnSpc>
                <a:spcPct val="120000"/>
              </a:lnSpc>
              <a:spcBef>
                <a:spcPts val="600"/>
              </a:spcBef>
              <a:buFontTx/>
              <a:buNone/>
              <a:defRPr/>
            </a:pPr>
            <a:r>
              <a:rPr lang="en-US" altLang="zh-CN" dirty="0" smtClean="0"/>
              <a:t>	</a:t>
            </a:r>
            <a:r>
              <a:rPr lang="zh-CN" altLang="en-US" dirty="0" smtClean="0"/>
              <a:t>其中：      是</a:t>
            </a:r>
            <a:r>
              <a:rPr lang="en-US" altLang="zh-CN" dirty="0" smtClean="0"/>
              <a:t>DCT</a:t>
            </a:r>
            <a:r>
              <a:rPr lang="zh-CN" altLang="en-US" dirty="0" smtClean="0"/>
              <a:t>系数，       是量化模板系数</a:t>
            </a:r>
            <a:endParaRPr lang="en-US" altLang="zh-CN" dirty="0" smtClean="0"/>
          </a:p>
          <a:p>
            <a:pPr marL="674687" lvl="2" indent="-311150">
              <a:lnSpc>
                <a:spcPct val="120000"/>
              </a:lnSpc>
              <a:spcBef>
                <a:spcPts val="600"/>
              </a:spcBef>
              <a:buFont typeface="Times New Roman" pitchFamily="18" charset="0"/>
              <a:buChar char="–"/>
              <a:defRPr/>
            </a:pPr>
            <a:r>
              <a:rPr lang="zh-CN" altLang="en-US" sz="2800" dirty="0" smtClean="0"/>
              <a:t>反向量化</a:t>
            </a:r>
            <a:endParaRPr lang="en-US" altLang="zh-CN" sz="2800" dirty="0" smtClean="0"/>
          </a:p>
          <a:p>
            <a:pPr marL="674687" lvl="2" indent="-311150">
              <a:lnSpc>
                <a:spcPct val="120000"/>
              </a:lnSpc>
              <a:spcBef>
                <a:spcPts val="600"/>
              </a:spcBef>
              <a:buFont typeface="Times New Roman" pitchFamily="18" charset="0"/>
              <a:buChar char="–"/>
              <a:defRPr/>
            </a:pPr>
            <a:endParaRPr lang="en-US" altLang="zh-CN" sz="2800" dirty="0" smtClean="0"/>
          </a:p>
          <a:p>
            <a:pPr marL="674687" lvl="2" indent="-311150">
              <a:lnSpc>
                <a:spcPct val="120000"/>
              </a:lnSpc>
              <a:spcBef>
                <a:spcPts val="600"/>
              </a:spcBef>
              <a:buFont typeface="Times New Roman" pitchFamily="18" charset="0"/>
              <a:buChar char="–"/>
              <a:defRPr/>
            </a:pPr>
            <a:r>
              <a:rPr lang="zh-CN" altLang="en-US" sz="2600" dirty="0" smtClean="0"/>
              <a:t>例：</a:t>
            </a:r>
            <a:r>
              <a:rPr lang="en-US" altLang="zh-CN" sz="2600" dirty="0" smtClean="0"/>
              <a:t>F</a:t>
            </a:r>
            <a:r>
              <a:rPr lang="en-US" altLang="zh-CN" sz="2600" baseline="30000" dirty="0" smtClean="0"/>
              <a:t>Q</a:t>
            </a:r>
            <a:r>
              <a:rPr lang="en-US" altLang="zh-CN" sz="2600" dirty="0" smtClean="0"/>
              <a:t>(0,0) = round[-415/16+0.5] = -26</a:t>
            </a:r>
          </a:p>
          <a:p>
            <a:pPr lvl="2" algn="just" eaLnBrk="1" hangingPunct="1">
              <a:buFontTx/>
              <a:buNone/>
              <a:defRPr/>
            </a:pPr>
            <a:r>
              <a:rPr lang="en-US" altLang="zh-CN" sz="2600" dirty="0" smtClean="0"/>
              <a:t>	  </a:t>
            </a:r>
            <a:r>
              <a:rPr lang="en-US" altLang="zh-CN" sz="2600" dirty="0" err="1" smtClean="0"/>
              <a:t>F</a:t>
            </a:r>
            <a:r>
              <a:rPr lang="en-US" altLang="zh-CN" sz="2600" baseline="-25000" dirty="0" err="1" smtClean="0"/>
              <a:t>uv</a:t>
            </a:r>
            <a:r>
              <a:rPr lang="en-US" altLang="zh-CN" sz="2600" dirty="0" smtClean="0"/>
              <a:t>(0,0) = -26 * 16 = -416</a:t>
            </a:r>
          </a:p>
          <a:p>
            <a:pPr marL="674687" lvl="2" indent="-311150">
              <a:lnSpc>
                <a:spcPct val="120000"/>
              </a:lnSpc>
              <a:spcBef>
                <a:spcPts val="600"/>
              </a:spcBef>
              <a:buFont typeface="Times New Roman" pitchFamily="18" charset="0"/>
              <a:buChar char="–"/>
              <a:defRPr/>
            </a:pPr>
            <a:endParaRPr lang="zh-CN" altLang="en-US" dirty="0" smtClean="0"/>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graphicFrame>
        <p:nvGraphicFramePr>
          <p:cNvPr id="39938" name="Object 2"/>
          <p:cNvGraphicFramePr>
            <a:graphicFrameLocks noChangeAspect="1"/>
          </p:cNvGraphicFramePr>
          <p:nvPr/>
        </p:nvGraphicFramePr>
        <p:xfrm>
          <a:off x="1943100" y="2246313"/>
          <a:ext cx="6064250" cy="1171575"/>
        </p:xfrm>
        <a:graphic>
          <a:graphicData uri="http://schemas.openxmlformats.org/presentationml/2006/ole">
            <p:oleObj spid="_x0000_s39938" name="Equation" r:id="rId3" imgW="2298600" imgH="444240" progId="Equation.DSMT4">
              <p:embed/>
            </p:oleObj>
          </a:graphicData>
        </a:graphic>
      </p:graphicFrame>
      <p:graphicFrame>
        <p:nvGraphicFramePr>
          <p:cNvPr id="39939" name="Object 3"/>
          <p:cNvGraphicFramePr>
            <a:graphicFrameLocks noChangeAspect="1"/>
          </p:cNvGraphicFramePr>
          <p:nvPr/>
        </p:nvGraphicFramePr>
        <p:xfrm>
          <a:off x="3243263" y="4189413"/>
          <a:ext cx="3932237" cy="642937"/>
        </p:xfrm>
        <a:graphic>
          <a:graphicData uri="http://schemas.openxmlformats.org/presentationml/2006/ole">
            <p:oleObj spid="_x0000_s39939" name="Equation" r:id="rId4" imgW="1396800" imgH="228600" progId="Equation.DSMT4">
              <p:embed/>
            </p:oleObj>
          </a:graphicData>
        </a:graphic>
      </p:graphicFrame>
      <p:graphicFrame>
        <p:nvGraphicFramePr>
          <p:cNvPr id="39940" name="Object 4"/>
          <p:cNvGraphicFramePr>
            <a:graphicFrameLocks noChangeAspect="1"/>
          </p:cNvGraphicFramePr>
          <p:nvPr/>
        </p:nvGraphicFramePr>
        <p:xfrm>
          <a:off x="2193925" y="3328988"/>
          <a:ext cx="1049338" cy="525462"/>
        </p:xfrm>
        <a:graphic>
          <a:graphicData uri="http://schemas.openxmlformats.org/presentationml/2006/ole">
            <p:oleObj spid="_x0000_s39940" name="Equation" r:id="rId5" imgW="431640" imgH="215640" progId="Equation.DSMT4">
              <p:embed/>
            </p:oleObj>
          </a:graphicData>
        </a:graphic>
      </p:graphicFrame>
      <p:graphicFrame>
        <p:nvGraphicFramePr>
          <p:cNvPr id="39941" name="Object 5"/>
          <p:cNvGraphicFramePr>
            <a:graphicFrameLocks noChangeAspect="1"/>
          </p:cNvGraphicFramePr>
          <p:nvPr/>
        </p:nvGraphicFramePr>
        <p:xfrm>
          <a:off x="4879975" y="3327400"/>
          <a:ext cx="1017588" cy="523875"/>
        </p:xfrm>
        <a:graphic>
          <a:graphicData uri="http://schemas.openxmlformats.org/presentationml/2006/ole">
            <p:oleObj spid="_x0000_s39941" name="Equation" r:id="rId6" imgW="419040" imgH="215640" progId="Equation.DSMT4">
              <p:embed/>
            </p:oleObj>
          </a:graphicData>
        </a:graphic>
      </p:graphicFrame>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F8AC0E12-9137-4044-B0BC-FFB88091D16B}" type="slidenum">
              <a:rPr lang="zh-CN" altLang="en-US" sz="1300"/>
              <a:pPr algn="r" defTabSz="755650"/>
              <a:t>146</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marL="311150" lvl="1" indent="-311150">
              <a:lnSpc>
                <a:spcPct val="120000"/>
              </a:lnSpc>
              <a:spcBef>
                <a:spcPts val="600"/>
              </a:spcBef>
              <a:buFontTx/>
              <a:buChar char="•"/>
              <a:defRPr/>
            </a:pPr>
            <a:r>
              <a:rPr lang="en-US" altLang="zh-CN" sz="3600" dirty="0" smtClean="0">
                <a:latin typeface="+mn-ea"/>
              </a:rPr>
              <a:t>JPEG</a:t>
            </a:r>
            <a:r>
              <a:rPr lang="zh-CN" altLang="en-US" sz="3600" dirty="0" smtClean="0">
                <a:latin typeface="+mn-ea"/>
              </a:rPr>
              <a:t>算法实现</a:t>
            </a:r>
            <a:r>
              <a:rPr lang="en-US" altLang="zh-CN" sz="3600" dirty="0" smtClean="0">
                <a:latin typeface="+mn-ea"/>
              </a:rPr>
              <a:t>-</a:t>
            </a:r>
            <a:r>
              <a:rPr lang="zh-CN" altLang="en-US" sz="3200" dirty="0" smtClean="0">
                <a:solidFill>
                  <a:srgbClr val="FF0000"/>
                </a:solidFill>
              </a:rPr>
              <a:t>系数量化</a:t>
            </a:r>
            <a:endParaRPr lang="en-US" altLang="zh-CN" dirty="0" smtClean="0">
              <a:solidFill>
                <a:srgbClr val="FF0000"/>
              </a:solidFill>
            </a:endParaRPr>
          </a:p>
          <a:p>
            <a:pPr marL="311150" lvl="1" indent="-311150">
              <a:lnSpc>
                <a:spcPct val="120000"/>
              </a:lnSpc>
              <a:spcBef>
                <a:spcPts val="600"/>
              </a:spcBef>
              <a:buFontTx/>
              <a:buNone/>
              <a:defRPr/>
            </a:pPr>
            <a:r>
              <a:rPr lang="en-US" altLang="zh-CN" dirty="0" smtClean="0"/>
              <a:t>    </a:t>
            </a:r>
            <a:r>
              <a:rPr lang="zh-CN" altLang="en-US" dirty="0" smtClean="0"/>
              <a:t>系数量化前                系数量化后</a:t>
            </a:r>
          </a:p>
          <a:p>
            <a:pPr marL="311150" lvl="1" indent="-311150">
              <a:lnSpc>
                <a:spcPct val="120000"/>
              </a:lnSpc>
              <a:spcBef>
                <a:spcPts val="600"/>
              </a:spcBef>
              <a:buFontTx/>
              <a:buChar char="•"/>
              <a:defRPr/>
            </a:pPr>
            <a:endParaRPr lang="zh-CN" altLang="en-US" sz="3600" dirty="0" smtClean="0">
              <a:solidFill>
                <a:srgbClr val="660066"/>
              </a:solidFill>
            </a:endParaRPr>
          </a:p>
          <a:p>
            <a:pPr marL="311150" lvl="1" indent="-311150">
              <a:lnSpc>
                <a:spcPct val="120000"/>
              </a:lnSpc>
              <a:spcBef>
                <a:spcPts val="600"/>
              </a:spcBef>
              <a:buFontTx/>
              <a:buChar char="•"/>
              <a:defRPr/>
            </a:pPr>
            <a:endParaRPr lang="en-US" altLang="zh-CN" sz="3600" dirty="0" smtClean="0">
              <a:latin typeface="+mn-ea"/>
            </a:endParaRPr>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graphicFrame>
        <p:nvGraphicFramePr>
          <p:cNvPr id="6" name="表格 5"/>
          <p:cNvGraphicFramePr>
            <a:graphicFrameLocks noGrp="1"/>
          </p:cNvGraphicFramePr>
          <p:nvPr/>
        </p:nvGraphicFramePr>
        <p:xfrm>
          <a:off x="187325" y="2530475"/>
          <a:ext cx="4339592" cy="3794760"/>
        </p:xfrm>
        <a:graphic>
          <a:graphicData uri="http://schemas.openxmlformats.org/drawingml/2006/table">
            <a:tbl>
              <a:tblPr/>
              <a:tblGrid>
                <a:gridCol w="542449"/>
                <a:gridCol w="542449"/>
                <a:gridCol w="542449"/>
                <a:gridCol w="542449"/>
                <a:gridCol w="542449"/>
                <a:gridCol w="542449"/>
                <a:gridCol w="542449"/>
                <a:gridCol w="542449"/>
              </a:tblGrid>
              <a:tr h="474345">
                <a:tc>
                  <a:txBody>
                    <a:bodyPr/>
                    <a:lstStyle/>
                    <a:p>
                      <a:pPr algn="ctr" rtl="0" fontAlgn="ctr"/>
                      <a:r>
                        <a:rPr lang="en-US" altLang="zh-CN" sz="2000" b="1" i="0" u="none" strike="noStrike" dirty="0">
                          <a:solidFill>
                            <a:schemeClr val="tx1"/>
                          </a:solidFill>
                          <a:latin typeface="+mn-ea"/>
                          <a:ea typeface="+mn-ea"/>
                        </a:rPr>
                        <a:t>-415</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3</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dirty="0">
                          <a:solidFill>
                            <a:schemeClr val="tx1"/>
                          </a:solidFill>
                          <a:latin typeface="+mn-ea"/>
                          <a:ea typeface="+mn-ea"/>
                        </a:rPr>
                        <a:t>7</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-46</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-5</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-50</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3</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11</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-10</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-4</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chemeClr val="tx1"/>
                          </a:solidFill>
                          <a:latin typeface="+mn-ea"/>
                          <a:ea typeface="+mn-ea"/>
                        </a:rPr>
                        <a:t>-1</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chemeClr val="tx1"/>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chemeClr val="tx1"/>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4800600" y="2530475"/>
          <a:ext cx="4090352" cy="3794760"/>
        </p:xfrm>
        <a:graphic>
          <a:graphicData uri="http://schemas.openxmlformats.org/drawingml/2006/table">
            <a:tbl>
              <a:tblPr/>
              <a:tblGrid>
                <a:gridCol w="511294"/>
                <a:gridCol w="511294"/>
                <a:gridCol w="511294"/>
                <a:gridCol w="511294"/>
                <a:gridCol w="511294"/>
                <a:gridCol w="511294"/>
                <a:gridCol w="511294"/>
                <a:gridCol w="511294"/>
              </a:tblGrid>
              <a:tr h="474345">
                <a:tc>
                  <a:txBody>
                    <a:bodyPr/>
                    <a:lstStyle/>
                    <a:p>
                      <a:pPr algn="ctr" rtl="0" fontAlgn="ctr"/>
                      <a:r>
                        <a:rPr lang="en-US" altLang="zh-CN" sz="2000" b="1" i="0" u="none" strike="noStrike" dirty="0">
                          <a:solidFill>
                            <a:srgbClr val="FF0000"/>
                          </a:solidFill>
                          <a:latin typeface="+mn-ea"/>
                          <a:ea typeface="+mn-ea"/>
                        </a:rPr>
                        <a:t>-26</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rgbClr val="FF0000"/>
                          </a:solidFill>
                          <a:latin typeface="+mn-ea"/>
                          <a:ea typeface="+mn-ea"/>
                        </a:rPr>
                        <a:t>1</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rgbClr val="FF0000"/>
                          </a:solidFill>
                          <a:latin typeface="+mn-ea"/>
                          <a:ea typeface="+mn-ea"/>
                        </a:rPr>
                        <a:t>-3</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rgbClr val="FF0000"/>
                          </a:solidFill>
                          <a:latin typeface="+mn-ea"/>
                          <a:ea typeface="+mn-ea"/>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rgbClr val="FF0000"/>
                          </a:solidFill>
                          <a:latin typeface="+mn-ea"/>
                          <a:ea typeface="+mn-ea"/>
                        </a:rPr>
                        <a:t>-4</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rgbClr val="FF0000"/>
                          </a:solidFill>
                          <a:latin typeface="+mn-ea"/>
                          <a:ea typeface="+mn-ea"/>
                        </a:rPr>
                        <a:t>1</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345">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rtl="0" fontAlgn="ctr"/>
                      <a:r>
                        <a:rPr lang="en-US" altLang="zh-CN" sz="2000" b="1" i="0" u="none" strike="noStrike" dirty="0">
                          <a:solidFill>
                            <a:srgbClr val="FF0000"/>
                          </a:solidFill>
                          <a:latin typeface="+mn-ea"/>
                          <a:ea typeface="+mn-ea"/>
                        </a:rPr>
                        <a:t>0</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459AAEFE-2916-4ADE-BA25-851F05EA58BE}" type="slidenum">
              <a:rPr lang="zh-CN" altLang="en-US" sz="1300"/>
              <a:pPr algn="r" defTabSz="755650"/>
              <a:t>147</a:t>
            </a:fld>
            <a:endParaRPr lang="en-US" altLang="zh-CN" sz="1300"/>
          </a:p>
        </p:txBody>
      </p:sp>
      <p:sp>
        <p:nvSpPr>
          <p:cNvPr id="38916" name="Rectangle 3"/>
          <p:cNvSpPr>
            <a:spLocks noGrp="1" noChangeArrowheads="1"/>
          </p:cNvSpPr>
          <p:nvPr>
            <p:ph type="body" idx="4294967295"/>
          </p:nvPr>
        </p:nvSpPr>
        <p:spPr>
          <a:xfrm>
            <a:off x="655638" y="1235075"/>
            <a:ext cx="8296275" cy="4521200"/>
          </a:xfrm>
        </p:spPr>
        <p:txBody>
          <a:bodyPr/>
          <a:lstStyle/>
          <a:p>
            <a:pPr marL="311150" lvl="1" indent="-311150">
              <a:lnSpc>
                <a:spcPct val="120000"/>
              </a:lnSpc>
              <a:spcBef>
                <a:spcPts val="600"/>
              </a:spcBef>
              <a:buFontTx/>
              <a:buChar char="•"/>
              <a:defRPr/>
            </a:pPr>
            <a:r>
              <a:rPr lang="en-US" altLang="zh-CN" sz="3600" dirty="0" smtClean="0">
                <a:latin typeface="+mn-ea"/>
              </a:rPr>
              <a:t>JPEG</a:t>
            </a:r>
            <a:r>
              <a:rPr lang="zh-CN" altLang="en-US" sz="3600" dirty="0" smtClean="0">
                <a:latin typeface="+mn-ea"/>
              </a:rPr>
              <a:t>算法实现</a:t>
            </a:r>
            <a:r>
              <a:rPr lang="en-US" altLang="zh-CN" sz="3600" dirty="0" smtClean="0">
                <a:latin typeface="+mn-ea"/>
              </a:rPr>
              <a:t>-</a:t>
            </a:r>
            <a:r>
              <a:rPr lang="zh-CN" altLang="en-US" sz="3200" dirty="0" smtClean="0">
                <a:solidFill>
                  <a:srgbClr val="FF0000"/>
                </a:solidFill>
              </a:rPr>
              <a:t>符号编码</a:t>
            </a:r>
          </a:p>
          <a:p>
            <a:pPr marL="674687" lvl="2" indent="-311150">
              <a:lnSpc>
                <a:spcPct val="120000"/>
              </a:lnSpc>
              <a:spcBef>
                <a:spcPts val="600"/>
              </a:spcBef>
              <a:defRPr/>
            </a:pPr>
            <a:r>
              <a:rPr lang="zh-CN" altLang="en-US" sz="2800" dirty="0" smtClean="0"/>
              <a:t>将量化后的系数，按之字形重新排序成矢量，全零结尾用特殊符号</a:t>
            </a:r>
            <a:r>
              <a:rPr lang="en-US" altLang="zh-CN" sz="2800" dirty="0" smtClean="0"/>
              <a:t>EOB</a:t>
            </a:r>
          </a:p>
          <a:p>
            <a:pPr marL="674687" lvl="2" indent="-311150">
              <a:lnSpc>
                <a:spcPct val="120000"/>
              </a:lnSpc>
              <a:spcBef>
                <a:spcPts val="600"/>
              </a:spcBef>
              <a:defRPr/>
            </a:pPr>
            <a:r>
              <a:rPr lang="en-US" altLang="zh-CN" sz="2800" dirty="0" smtClean="0"/>
              <a:t>[-26 -3 1 -3 -2 -6 2 -4 1 -4 1 1 5 0 2 0 0 -1 2 0 0 0 0 0 -1 -1  EOB]</a:t>
            </a:r>
          </a:p>
          <a:p>
            <a:pPr marL="674687" lvl="2" indent="-311150">
              <a:lnSpc>
                <a:spcPct val="120000"/>
              </a:lnSpc>
              <a:spcBef>
                <a:spcPts val="600"/>
              </a:spcBef>
              <a:defRPr/>
            </a:pPr>
            <a:r>
              <a:rPr lang="en-US" altLang="zh-CN" sz="2800" dirty="0" smtClean="0"/>
              <a:t>DC</a:t>
            </a:r>
            <a:r>
              <a:rPr lang="zh-CN" altLang="en-US" sz="2800" dirty="0" smtClean="0"/>
              <a:t>和</a:t>
            </a:r>
            <a:r>
              <a:rPr lang="en-US" altLang="zh-CN" sz="2800" dirty="0" smtClean="0"/>
              <a:t>AC</a:t>
            </a:r>
            <a:r>
              <a:rPr lang="zh-CN" altLang="en-US" sz="2800" dirty="0" smtClean="0"/>
              <a:t>用不同的方式分别编码</a:t>
            </a:r>
            <a:endParaRPr lang="en-US" altLang="zh-CN" sz="2800" dirty="0" smtClean="0"/>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a:solidFill>
                  <a:srgbClr val="0033CC"/>
                </a:solidFill>
                <a:latin typeface="+mj-lt"/>
                <a:ea typeface="+mj-ea"/>
                <a:cs typeface="+mj-cs"/>
                <a:sym typeface="Arial" pitchFamily="34" charset="0"/>
              </a:rPr>
              <a:t>JPEG图像压缩标准</a:t>
            </a:r>
            <a:endParaRPr lang="zh-CN" altLang="en-US" sz="3600" b="1" kern="0" dirty="0">
              <a:solidFill>
                <a:srgbClr val="0033CC"/>
              </a:solidFill>
              <a:latin typeface="+mj-lt"/>
              <a:ea typeface="+mj-ea"/>
              <a:cs typeface="+mj-cs"/>
              <a:sym typeface="Arial" pitchFamily="34" charset="0"/>
            </a:endParaRPr>
          </a:p>
        </p:txBody>
      </p:sp>
      <p:pic>
        <p:nvPicPr>
          <p:cNvPr id="160774" name="Picture 6" descr="http://thecodeway.com/blog/wp-content/uploads/2014/09/jpeg_036.gif"/>
          <p:cNvPicPr>
            <a:picLocks noChangeAspect="1" noChangeArrowheads="1"/>
          </p:cNvPicPr>
          <p:nvPr/>
        </p:nvPicPr>
        <p:blipFill>
          <a:blip r:embed="rId2"/>
          <a:srcRect/>
          <a:stretch>
            <a:fillRect/>
          </a:stretch>
        </p:blipFill>
        <p:spPr bwMode="auto">
          <a:xfrm>
            <a:off x="6560127" y="3749675"/>
            <a:ext cx="2318616" cy="2318616"/>
          </a:xfrm>
          <a:prstGeom prst="rect">
            <a:avLst/>
          </a:prstGeom>
          <a:noFill/>
        </p:spPr>
      </p:pic>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353DC22-5377-4E5C-85AB-AA95BE0BAC87}" type="slidenum">
              <a:rPr lang="zh-CN" altLang="en-US" sz="1300"/>
              <a:pPr algn="r" defTabSz="755650"/>
              <a:t>148</a:t>
            </a:fld>
            <a:endParaRPr lang="en-US" altLang="zh-CN" sz="1300"/>
          </a:p>
        </p:txBody>
      </p:sp>
      <p:sp>
        <p:nvSpPr>
          <p:cNvPr id="38916" name="Rectangle 3"/>
          <p:cNvSpPr>
            <a:spLocks noGrp="1" noChangeArrowheads="1"/>
          </p:cNvSpPr>
          <p:nvPr>
            <p:ph type="body" idx="4294967295"/>
          </p:nvPr>
        </p:nvSpPr>
        <p:spPr>
          <a:xfrm>
            <a:off x="655638" y="1082675"/>
            <a:ext cx="8296275" cy="5197475"/>
          </a:xfrm>
        </p:spPr>
        <p:txBody>
          <a:bodyPr/>
          <a:lstStyle/>
          <a:p>
            <a:pPr marL="311150" lvl="1" indent="-311150">
              <a:lnSpc>
                <a:spcPct val="120000"/>
              </a:lnSpc>
              <a:spcBef>
                <a:spcPts val="600"/>
              </a:spcBef>
              <a:buFontTx/>
              <a:buChar char="•"/>
              <a:defRPr/>
            </a:pPr>
            <a:r>
              <a:rPr lang="en-US" altLang="zh-CN" sz="3600" dirty="0" smtClean="0">
                <a:latin typeface="+mn-ea"/>
              </a:rPr>
              <a:t>JPEG</a:t>
            </a:r>
            <a:r>
              <a:rPr lang="zh-CN" altLang="en-US" sz="3600" dirty="0" smtClean="0">
                <a:latin typeface="+mn-ea"/>
              </a:rPr>
              <a:t>算法实现</a:t>
            </a:r>
            <a:r>
              <a:rPr lang="en-US" altLang="zh-CN" sz="3600" dirty="0" smtClean="0">
                <a:latin typeface="+mn-ea"/>
              </a:rPr>
              <a:t>-</a:t>
            </a:r>
            <a:r>
              <a:rPr lang="zh-CN" altLang="en-US" sz="3200" dirty="0" smtClean="0">
                <a:solidFill>
                  <a:srgbClr val="FF0000"/>
                </a:solidFill>
              </a:rPr>
              <a:t>符号编码</a:t>
            </a:r>
            <a:endParaRPr lang="en-US" altLang="zh-CN" sz="3200" dirty="0" smtClean="0">
              <a:solidFill>
                <a:srgbClr val="FF0000"/>
              </a:solidFill>
            </a:endParaRPr>
          </a:p>
          <a:p>
            <a:pPr marL="674687" lvl="2" indent="-311150">
              <a:lnSpc>
                <a:spcPct val="120000"/>
              </a:lnSpc>
              <a:spcBef>
                <a:spcPts val="600"/>
              </a:spcBef>
              <a:buFont typeface="Times New Roman" pitchFamily="18" charset="0"/>
              <a:buChar char="–"/>
              <a:defRPr/>
            </a:pPr>
            <a:r>
              <a:rPr lang="en-US" altLang="zh-CN" sz="2800" dirty="0" smtClean="0"/>
              <a:t>DC</a:t>
            </a:r>
            <a:r>
              <a:rPr lang="zh-CN" altLang="en-US" sz="2800" dirty="0" smtClean="0"/>
              <a:t>的编码方式（预测</a:t>
            </a:r>
            <a:r>
              <a:rPr lang="en-US" altLang="zh-CN" sz="2800" dirty="0" smtClean="0"/>
              <a:t>+</a:t>
            </a:r>
            <a:r>
              <a:rPr lang="zh-CN" altLang="en-US" sz="2800" dirty="0" smtClean="0"/>
              <a:t>统计）</a:t>
            </a:r>
            <a:endParaRPr lang="en-US" altLang="zh-CN" sz="2800" dirty="0" smtClean="0"/>
          </a:p>
          <a:p>
            <a:pPr marL="674687" lvl="2" indent="-311150">
              <a:lnSpc>
                <a:spcPct val="120000"/>
              </a:lnSpc>
              <a:spcBef>
                <a:spcPts val="600"/>
              </a:spcBef>
              <a:buFont typeface="Times New Roman" pitchFamily="18" charset="0"/>
              <a:buChar char="–"/>
              <a:defRPr/>
            </a:pPr>
            <a:r>
              <a:rPr lang="en-US" altLang="zh-CN" sz="2800" dirty="0" smtClean="0"/>
              <a:t>AC</a:t>
            </a:r>
            <a:r>
              <a:rPr lang="zh-CN" altLang="en-US" sz="2800" dirty="0" smtClean="0"/>
              <a:t>的编码方式</a:t>
            </a:r>
            <a:endParaRPr lang="en-US" altLang="zh-CN" sz="2800" dirty="0" smtClean="0"/>
          </a:p>
          <a:p>
            <a:pPr marL="674687" lvl="2" indent="-311150">
              <a:lnSpc>
                <a:spcPct val="120000"/>
              </a:lnSpc>
              <a:spcBef>
                <a:spcPts val="600"/>
              </a:spcBef>
              <a:buFont typeface="Times New Roman" pitchFamily="18" charset="0"/>
              <a:buChar char="–"/>
              <a:defRPr/>
            </a:pPr>
            <a:endParaRPr lang="en-US" altLang="zh-CN" sz="2800" dirty="0" smtClean="0"/>
          </a:p>
          <a:p>
            <a:pPr marL="674687" lvl="2" indent="-311150">
              <a:lnSpc>
                <a:spcPct val="120000"/>
              </a:lnSpc>
              <a:spcBef>
                <a:spcPts val="600"/>
              </a:spcBef>
              <a:buFont typeface="Times New Roman" pitchFamily="18" charset="0"/>
              <a:buChar char="–"/>
              <a:defRPr/>
            </a:pPr>
            <a:r>
              <a:rPr lang="en-US" altLang="zh-CN" sz="2800" dirty="0" smtClean="0"/>
              <a:t>Huffman</a:t>
            </a:r>
            <a:r>
              <a:rPr lang="zh-CN" altLang="en-US" sz="2800" dirty="0" smtClean="0"/>
              <a:t>编码</a:t>
            </a:r>
            <a:endParaRPr lang="en-US" altLang="zh-CN" sz="2800" dirty="0" smtClean="0"/>
          </a:p>
          <a:p>
            <a:pPr marL="674687" lvl="2" indent="-311150">
              <a:lnSpc>
                <a:spcPct val="120000"/>
              </a:lnSpc>
              <a:spcBef>
                <a:spcPts val="600"/>
              </a:spcBef>
              <a:buFont typeface="Times New Roman" pitchFamily="18" charset="0"/>
              <a:buChar char="–"/>
              <a:defRPr/>
            </a:pPr>
            <a:endParaRPr lang="en-US" altLang="zh-CN" sz="2800" dirty="0" smtClean="0"/>
          </a:p>
        </p:txBody>
      </p:sp>
      <p:sp>
        <p:nvSpPr>
          <p:cNvPr id="5" name="Rectangle 2"/>
          <p:cNvSpPr txBox="1">
            <a:spLocks noChangeArrowheads="1"/>
          </p:cNvSpPr>
          <p:nvPr/>
        </p:nvSpPr>
        <p:spPr bwMode="auto">
          <a:xfrm>
            <a:off x="3783013" y="120650"/>
            <a:ext cx="5046662" cy="85407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dirty="0">
                <a:solidFill>
                  <a:srgbClr val="0033CC"/>
                </a:solidFill>
                <a:latin typeface="+mj-lt"/>
                <a:ea typeface="+mj-ea"/>
                <a:cs typeface="+mj-cs"/>
                <a:sym typeface="Arial" pitchFamily="34" charset="0"/>
              </a:rPr>
              <a:t>JPEG图像压缩标准</a:t>
            </a:r>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4"/>
          <p:cNvSpPr>
            <a:spLocks noGrp="1" noChangeArrowheads="1"/>
          </p:cNvSpPr>
          <p:nvPr/>
        </p:nvSpPr>
        <p:spPr bwMode="auto">
          <a:xfrm>
            <a:off x="436563" y="282575"/>
            <a:ext cx="8555037" cy="638175"/>
          </a:xfrm>
          <a:prstGeom prst="rect">
            <a:avLst/>
          </a:prstGeom>
          <a:noFill/>
          <a:ln w="9525">
            <a:noFill/>
            <a:miter lim="800000"/>
            <a:headEnd/>
            <a:tailEnd/>
          </a:ln>
        </p:spPr>
        <p:txBody>
          <a:bodyPr lIns="92075" tIns="46038" rIns="92075" bIns="46038" anchor="ctr"/>
          <a:lstStyle/>
          <a:p>
            <a:pPr algn="r" defTabSz="755650"/>
            <a:r>
              <a:rPr lang="zh-CN" altLang="en-US" sz="3600" b="1">
                <a:solidFill>
                  <a:srgbClr val="0033CC"/>
                </a:solidFill>
                <a:latin typeface="黑体" pitchFamily="49" charset="-122"/>
                <a:sym typeface="Arial" pitchFamily="34" charset="0"/>
              </a:rPr>
              <a:t>延伸阅读</a:t>
            </a:r>
          </a:p>
        </p:txBody>
      </p:sp>
      <p:sp>
        <p:nvSpPr>
          <p:cNvPr id="4" name="Rectangle 2"/>
          <p:cNvSpPr txBox="1">
            <a:spLocks noChangeArrowheads="1"/>
          </p:cNvSpPr>
          <p:nvPr/>
        </p:nvSpPr>
        <p:spPr bwMode="auto">
          <a:xfrm>
            <a:off x="703263" y="1298575"/>
            <a:ext cx="7772400" cy="5133975"/>
          </a:xfrm>
          <a:prstGeom prst="rect">
            <a:avLst/>
          </a:prstGeom>
          <a:noFill/>
          <a:ln w="9525">
            <a:noFill/>
            <a:miter lim="800000"/>
            <a:headEnd/>
            <a:tailEnd/>
          </a:ln>
        </p:spPr>
        <p:txBody>
          <a:bodyPr lIns="84138" tIns="41275" rIns="84138" bIns="41275"/>
          <a:lstStyle/>
          <a:p>
            <a:pPr marL="311150" indent="-311150" defTabSz="755650">
              <a:lnSpc>
                <a:spcPct val="150000"/>
              </a:lnSpc>
              <a:spcBef>
                <a:spcPct val="20000"/>
              </a:spcBef>
              <a:buClr>
                <a:schemeClr val="accent2"/>
              </a:buClr>
              <a:buFontTx/>
              <a:buChar char="•"/>
              <a:defRPr/>
            </a:pPr>
            <a:r>
              <a:rPr lang="zh-CN" altLang="en-US" sz="3600" b="1" kern="0" dirty="0">
                <a:latin typeface="+mn-lt"/>
                <a:ea typeface="+mn-ea"/>
              </a:rPr>
              <a:t>统计编码</a:t>
            </a:r>
          </a:p>
          <a:p>
            <a:pPr marL="768350" lvl="1" indent="-311150" defTabSz="755650">
              <a:lnSpc>
                <a:spcPct val="150000"/>
              </a:lnSpc>
              <a:spcBef>
                <a:spcPct val="20000"/>
              </a:spcBef>
              <a:buClr>
                <a:schemeClr val="accent2"/>
              </a:buClr>
              <a:buFontTx/>
              <a:buChar char="•"/>
              <a:defRPr/>
            </a:pPr>
            <a:r>
              <a:rPr lang="zh-CN" altLang="en-US" sz="3600" b="1" kern="0" dirty="0">
                <a:latin typeface="+mn-lt"/>
                <a:ea typeface="+mn-ea"/>
              </a:rPr>
              <a:t>自适应哈夫曼编码</a:t>
            </a:r>
          </a:p>
          <a:p>
            <a:pPr marL="768350" lvl="1" indent="-311150" defTabSz="755650">
              <a:lnSpc>
                <a:spcPct val="150000"/>
              </a:lnSpc>
              <a:spcBef>
                <a:spcPct val="20000"/>
              </a:spcBef>
              <a:buClr>
                <a:schemeClr val="accent2"/>
              </a:buClr>
              <a:buFontTx/>
              <a:buChar char="•"/>
              <a:defRPr/>
            </a:pPr>
            <a:r>
              <a:rPr lang="zh-CN" altLang="en-US" sz="3600" b="1" kern="0" dirty="0">
                <a:latin typeface="+mn-lt"/>
                <a:ea typeface="+mn-ea"/>
              </a:rPr>
              <a:t>（自适应）算术编码</a:t>
            </a:r>
            <a:endParaRPr lang="en-US" altLang="zh-CN" sz="3600" b="1" kern="0" dirty="0">
              <a:latin typeface="+mn-lt"/>
              <a:ea typeface="+mn-ea"/>
            </a:endParaRPr>
          </a:p>
          <a:p>
            <a:pPr marL="768350" lvl="1" indent="-311150" defTabSz="755650">
              <a:lnSpc>
                <a:spcPct val="150000"/>
              </a:lnSpc>
              <a:spcBef>
                <a:spcPct val="20000"/>
              </a:spcBef>
              <a:buClr>
                <a:schemeClr val="accent2"/>
              </a:buClr>
              <a:buFontTx/>
              <a:buChar char="•"/>
              <a:defRPr/>
            </a:pPr>
            <a:r>
              <a:rPr lang="en-US" altLang="zh-CN" sz="3600" b="1" kern="0" dirty="0">
                <a:latin typeface="+mn-lt"/>
                <a:ea typeface="+mn-ea"/>
              </a:rPr>
              <a:t>DM</a:t>
            </a:r>
            <a:r>
              <a:rPr lang="zh-CN" altLang="en-US" sz="3600" b="1" kern="0" dirty="0">
                <a:latin typeface="+mn-lt"/>
                <a:ea typeface="+mn-ea"/>
              </a:rPr>
              <a:t>有损预测编码</a:t>
            </a:r>
          </a:p>
          <a:p>
            <a:pPr marL="768350" lvl="1" indent="-311150" defTabSz="755650">
              <a:lnSpc>
                <a:spcPct val="150000"/>
              </a:lnSpc>
              <a:spcBef>
                <a:spcPct val="20000"/>
              </a:spcBef>
              <a:buClr>
                <a:schemeClr val="accent2"/>
              </a:buClr>
              <a:buFontTx/>
              <a:buChar char="•"/>
              <a:defRPr/>
            </a:pPr>
            <a:endParaRPr lang="zh-CN" altLang="en-US" sz="3600" b="1" kern="0" dirty="0">
              <a:latin typeface="+mn-lt"/>
              <a:ea typeface="+mn-ea"/>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3"/>
          <p:cNvPicPr>
            <a:picLocks noChangeAspect="1" noChangeArrowheads="1"/>
          </p:cNvPicPr>
          <p:nvPr/>
        </p:nvPicPr>
        <p:blipFill>
          <a:blip r:embed="rId2"/>
          <a:srcRect l="8318" t="38000" r="51213" b="13499"/>
          <a:stretch>
            <a:fillRect/>
          </a:stretch>
        </p:blipFill>
        <p:spPr bwMode="auto">
          <a:xfrm>
            <a:off x="171450" y="2149475"/>
            <a:ext cx="4297363" cy="3219450"/>
          </a:xfrm>
          <a:prstGeom prst="rect">
            <a:avLst/>
          </a:prstGeom>
          <a:noFill/>
          <a:ln w="9525">
            <a:noFill/>
            <a:miter lim="800000"/>
            <a:headEnd/>
            <a:tailEnd/>
          </a:ln>
        </p:spPr>
      </p:pic>
      <p:pic>
        <p:nvPicPr>
          <p:cNvPr id="55299" name="Picture 4"/>
          <p:cNvPicPr>
            <a:picLocks noChangeAspect="1" noChangeArrowheads="1"/>
          </p:cNvPicPr>
          <p:nvPr/>
        </p:nvPicPr>
        <p:blipFill>
          <a:blip r:embed="rId2"/>
          <a:srcRect l="50000" t="37250" r="10313" b="14250"/>
          <a:stretch>
            <a:fillRect/>
          </a:stretch>
        </p:blipFill>
        <p:spPr bwMode="auto">
          <a:xfrm>
            <a:off x="4781550" y="2149475"/>
            <a:ext cx="4214813" cy="3219450"/>
          </a:xfrm>
          <a:prstGeom prst="rect">
            <a:avLst/>
          </a:prstGeom>
          <a:noFill/>
          <a:ln w="9525">
            <a:noFill/>
            <a:miter lim="800000"/>
            <a:headEnd/>
            <a:tailEnd/>
          </a:ln>
        </p:spPr>
      </p:pic>
      <p:sp>
        <p:nvSpPr>
          <p:cNvPr id="55300" name="Rectangle 2"/>
          <p:cNvSpPr txBox="1">
            <a:spLocks noChangeArrowheads="1"/>
          </p:cNvSpPr>
          <p:nvPr/>
        </p:nvSpPr>
        <p:spPr bwMode="auto">
          <a:xfrm>
            <a:off x="965200" y="304800"/>
            <a:ext cx="7772400" cy="841375"/>
          </a:xfrm>
          <a:prstGeom prst="rect">
            <a:avLst/>
          </a:prstGeom>
          <a:noFill/>
          <a:ln w="9525">
            <a:noFill/>
            <a:miter lim="800000"/>
            <a:headEnd/>
            <a:tailEnd/>
          </a:ln>
        </p:spPr>
        <p:txBody>
          <a:bodyPr/>
          <a:lstStyle/>
          <a:p>
            <a:pPr algn="r" defTabSz="755650"/>
            <a:r>
              <a:rPr lang="zh-CN" altLang="en-US" sz="3600" b="1">
                <a:solidFill>
                  <a:srgbClr val="0033CC"/>
                </a:solidFill>
                <a:latin typeface="黑体" pitchFamily="49" charset="-122"/>
                <a:sym typeface="Arial" pitchFamily="34" charset="0"/>
              </a:rPr>
              <a:t>数据冗余（</a:t>
            </a:r>
            <a:r>
              <a:rPr lang="en-US" altLang="zh-CN" sz="3600" b="1">
                <a:solidFill>
                  <a:srgbClr val="0033CC"/>
                </a:solidFill>
                <a:latin typeface="黑体" pitchFamily="49" charset="-122"/>
                <a:sym typeface="Arial" pitchFamily="34" charset="0"/>
              </a:rPr>
              <a:t>6</a:t>
            </a:r>
            <a:r>
              <a:rPr lang="zh-CN" altLang="en-US" sz="3600" b="1">
                <a:solidFill>
                  <a:srgbClr val="0033CC"/>
                </a:solidFill>
                <a:latin typeface="黑体" pitchFamily="49" charset="-122"/>
                <a:sym typeface="Arial" pitchFamily="34" charset="0"/>
              </a:rPr>
              <a:t>）</a:t>
            </a:r>
          </a:p>
        </p:txBody>
      </p:sp>
      <p:sp>
        <p:nvSpPr>
          <p:cNvPr id="55301" name="Rectangle 3"/>
          <p:cNvSpPr txBox="1">
            <a:spLocks noChangeArrowheads="1"/>
          </p:cNvSpPr>
          <p:nvPr/>
        </p:nvSpPr>
        <p:spPr bwMode="auto">
          <a:xfrm>
            <a:off x="358775" y="1270000"/>
            <a:ext cx="8391525" cy="4854575"/>
          </a:xfrm>
          <a:prstGeom prst="rect">
            <a:avLst/>
          </a:prstGeom>
          <a:noFill/>
          <a:ln w="9525">
            <a:noFill/>
            <a:miter lim="800000"/>
            <a:headEnd/>
            <a:tailEnd/>
          </a:ln>
        </p:spPr>
        <p:txBody>
          <a:bodyPr/>
          <a:lstStyle/>
          <a:p>
            <a:pPr marL="311150" indent="-311150" defTabSz="755650">
              <a:lnSpc>
                <a:spcPct val="150000"/>
              </a:lnSpc>
              <a:spcBef>
                <a:spcPts val="1200"/>
              </a:spcBef>
              <a:buClr>
                <a:schemeClr val="accent2"/>
              </a:buClr>
              <a:buFont typeface="Arial" pitchFamily="34" charset="0"/>
              <a:buChar char="•"/>
            </a:pPr>
            <a:r>
              <a:rPr lang="zh-CN" altLang="en-US" sz="3600" b="1">
                <a:latin typeface="黑体" pitchFamily="49" charset="-122"/>
              </a:rPr>
              <a:t>视觉冗余</a:t>
            </a:r>
          </a:p>
        </p:txBody>
      </p:sp>
      <p:sp>
        <p:nvSpPr>
          <p:cNvPr id="5530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6181D94F-9E73-4970-9CDD-AB19B77026EC}" type="slidenum">
              <a:rPr lang="zh-CN" altLang="en-US" sz="1300"/>
              <a:pPr algn="r" defTabSz="755650"/>
              <a:t>15</a:t>
            </a:fld>
            <a:endParaRPr lang="en-US" altLang="zh-CN" sz="1300"/>
          </a:p>
        </p:txBody>
      </p:sp>
      <p:sp>
        <p:nvSpPr>
          <p:cNvPr id="7" name="TextBox 6"/>
          <p:cNvSpPr txBox="1"/>
          <p:nvPr/>
        </p:nvSpPr>
        <p:spPr>
          <a:xfrm>
            <a:off x="1757363" y="5638800"/>
            <a:ext cx="6980237" cy="522288"/>
          </a:xfrm>
          <a:prstGeom prst="rect">
            <a:avLst/>
          </a:prstGeom>
          <a:noFill/>
        </p:spPr>
        <p:txBody>
          <a:bodyPr>
            <a:spAutoFit/>
          </a:bodyPr>
          <a:lstStyle/>
          <a:p>
            <a:pPr>
              <a:defRPr/>
            </a:pPr>
            <a:r>
              <a:rPr lang="en-US" altLang="zh-CN" sz="2800" b="1" dirty="0">
                <a:latin typeface="+mn-ea"/>
                <a:ea typeface="+mn-ea"/>
              </a:rPr>
              <a:t>35KB                      15KB</a:t>
            </a:r>
            <a:endParaRPr lang="zh-CN" altLang="en-US" sz="28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81676F79-95FC-44A5-865D-7A1E4E3EF6EF}" type="slidenum">
              <a:rPr lang="zh-CN" altLang="en-US" sz="1300"/>
              <a:pPr algn="r" defTabSz="755650"/>
              <a:t>16</a:t>
            </a:fld>
            <a:endParaRPr lang="en-US" altLang="zh-CN" sz="1300"/>
          </a:p>
        </p:txBody>
      </p:sp>
      <p:sp>
        <p:nvSpPr>
          <p:cNvPr id="56323" name="Rectangle 2"/>
          <p:cNvSpPr>
            <a:spLocks noGrp="1" noChangeArrowheads="1"/>
          </p:cNvSpPr>
          <p:nvPr>
            <p:ph type="body" idx="4294967295"/>
          </p:nvPr>
        </p:nvSpPr>
        <p:spPr>
          <a:xfrm>
            <a:off x="487363" y="1270000"/>
            <a:ext cx="7924800" cy="4913313"/>
          </a:xfrm>
        </p:spPr>
        <p:txBody>
          <a:bodyPr/>
          <a:lstStyle/>
          <a:p>
            <a:pPr algn="just">
              <a:spcBef>
                <a:spcPts val="600"/>
              </a:spcBef>
              <a:buSzPct val="80000"/>
            </a:pPr>
            <a:r>
              <a:rPr lang="zh-CN" altLang="en-US" smtClean="0"/>
              <a:t>图像压缩定义</a:t>
            </a:r>
          </a:p>
          <a:p>
            <a:pPr lvl="1" algn="just">
              <a:lnSpc>
                <a:spcPct val="125000"/>
              </a:lnSpc>
              <a:spcBef>
                <a:spcPts val="600"/>
              </a:spcBef>
              <a:buSzPct val="80000"/>
              <a:buFont typeface="Arial" pitchFamily="34" charset="0"/>
              <a:buChar char="•"/>
            </a:pPr>
            <a:r>
              <a:rPr lang="zh-CN" altLang="en-US" sz="3200" smtClean="0"/>
              <a:t>在满足一定图像质量的条件下，通过</a:t>
            </a:r>
            <a:r>
              <a:rPr lang="zh-CN" altLang="en-US" sz="3200" smtClean="0">
                <a:solidFill>
                  <a:srgbClr val="FF0000"/>
                </a:solidFill>
              </a:rPr>
              <a:t>去除各种数据冗余</a:t>
            </a:r>
            <a:r>
              <a:rPr lang="zh-CN" altLang="en-US" sz="3200" smtClean="0"/>
              <a:t>，用尽可能少的bit数来</a:t>
            </a:r>
            <a:r>
              <a:rPr lang="zh-CN" altLang="en-US" sz="3200" smtClean="0">
                <a:solidFill>
                  <a:srgbClr val="FF0000"/>
                </a:solidFill>
              </a:rPr>
              <a:t>表示</a:t>
            </a:r>
            <a:r>
              <a:rPr lang="en-US" altLang="zh-CN" sz="3200" smtClean="0">
                <a:solidFill>
                  <a:srgbClr val="FF0000"/>
                </a:solidFill>
              </a:rPr>
              <a:t>/</a:t>
            </a:r>
            <a:r>
              <a:rPr lang="zh-CN" altLang="en-US" sz="3200" smtClean="0">
                <a:solidFill>
                  <a:srgbClr val="FF0000"/>
                </a:solidFill>
              </a:rPr>
              <a:t>编码</a:t>
            </a:r>
            <a:r>
              <a:rPr lang="zh-CN" altLang="en-US" sz="3200" smtClean="0"/>
              <a:t>原始图像，以提高图像传输的效率和减小图像存储的容量</a:t>
            </a:r>
          </a:p>
          <a:p>
            <a:pPr lvl="1" algn="just">
              <a:lnSpc>
                <a:spcPct val="125000"/>
              </a:lnSpc>
              <a:spcBef>
                <a:spcPts val="600"/>
              </a:spcBef>
              <a:buSzPct val="80000"/>
              <a:buFont typeface="Arial" pitchFamily="34" charset="0"/>
              <a:buChar char="•"/>
            </a:pPr>
            <a:r>
              <a:rPr lang="zh-CN" altLang="en-US" sz="3200" smtClean="0"/>
              <a:t>在信息论中称为</a:t>
            </a:r>
            <a:r>
              <a:rPr lang="zh-CN" altLang="en-US" sz="3200" smtClean="0">
                <a:solidFill>
                  <a:srgbClr val="FF0000"/>
                </a:solidFill>
              </a:rPr>
              <a:t>信源编码</a:t>
            </a:r>
            <a:endParaRPr lang="zh-CN" altLang="en-US" sz="3200" smtClean="0"/>
          </a:p>
          <a:p>
            <a:pPr algn="just">
              <a:lnSpc>
                <a:spcPct val="125000"/>
              </a:lnSpc>
              <a:spcBef>
                <a:spcPts val="600"/>
              </a:spcBef>
              <a:buSzPct val="80000"/>
            </a:pPr>
            <a:r>
              <a:rPr lang="zh-CN" altLang="en-US" smtClean="0"/>
              <a:t>压缩算法</a:t>
            </a:r>
            <a:r>
              <a:rPr lang="zh-CN" altLang="en-US" sz="4000" smtClean="0"/>
              <a:t>：</a:t>
            </a:r>
            <a:r>
              <a:rPr lang="zh-CN" altLang="en-US" sz="3200" smtClean="0">
                <a:solidFill>
                  <a:srgbClr val="000000"/>
                </a:solidFill>
              </a:rPr>
              <a:t>利用不同的（编码）算法，实现对图像数据的压缩</a:t>
            </a:r>
            <a:endParaRPr lang="zh-CN" altLang="en-US" sz="3200" smtClean="0"/>
          </a:p>
        </p:txBody>
      </p:sp>
      <p:sp>
        <p:nvSpPr>
          <p:cNvPr id="56324" name="Rectangle 3"/>
          <p:cNvSpPr>
            <a:spLocks noGrp="1" noChangeArrowheads="1"/>
          </p:cNvSpPr>
          <p:nvPr>
            <p:ph type="title" idx="4294967295"/>
          </p:nvPr>
        </p:nvSpPr>
        <p:spPr>
          <a:xfrm>
            <a:off x="965200" y="257175"/>
            <a:ext cx="7772400" cy="652463"/>
          </a:xfrm>
          <a:noFill/>
        </p:spPr>
        <p:txBody>
          <a:bodyPr/>
          <a:lstStyle/>
          <a:p>
            <a:r>
              <a:rPr lang="zh-CN" altLang="en-US" smtClean="0">
                <a:sym typeface="Arial" pitchFamily="34" charset="0"/>
              </a:rPr>
              <a:t>图像压缩的可能性</a:t>
            </a:r>
            <a:r>
              <a:rPr lang="zh-CN" altLang="en-US" sz="3200" smtClean="0"/>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50ED6DE3-982A-4FAD-9470-21F84A72E26F}" type="slidenum">
              <a:rPr lang="zh-CN" altLang="en-US" sz="1300">
                <a:latin typeface="黑体" pitchFamily="49" charset="-122"/>
              </a:rPr>
              <a:pPr algn="r" defTabSz="755650"/>
              <a:t>17</a:t>
            </a:fld>
            <a:endParaRPr lang="zh-CN" altLang="en-US" sz="1300">
              <a:latin typeface="黑体" pitchFamily="49" charset="-122"/>
            </a:endParaRPr>
          </a:p>
        </p:txBody>
      </p:sp>
      <p:sp>
        <p:nvSpPr>
          <p:cNvPr id="27651" name="Rectangle 2"/>
          <p:cNvSpPr>
            <a:spLocks noChangeArrowheads="1"/>
          </p:cNvSpPr>
          <p:nvPr/>
        </p:nvSpPr>
        <p:spPr bwMode="auto">
          <a:xfrm>
            <a:off x="354013" y="1174750"/>
            <a:ext cx="8475662" cy="4668838"/>
          </a:xfrm>
          <a:prstGeom prst="rect">
            <a:avLst/>
          </a:prstGeom>
          <a:noFill/>
          <a:ln w="9525">
            <a:noFill/>
            <a:miter lim="800000"/>
            <a:headEnd/>
            <a:tailEnd/>
          </a:ln>
        </p:spPr>
        <p:txBody>
          <a:bodyPr lIns="84138" tIns="41275" rIns="84138" bIns="41275"/>
          <a:lstStyle/>
          <a:p>
            <a:pPr marL="342900" indent="-342900">
              <a:lnSpc>
                <a:spcPct val="130000"/>
              </a:lnSpc>
              <a:spcBef>
                <a:spcPct val="20000"/>
              </a:spcBef>
              <a:buClr>
                <a:schemeClr val="accent2"/>
              </a:buClr>
              <a:buSzPct val="100000"/>
              <a:buFont typeface="Arial" pitchFamily="34" charset="0"/>
              <a:buChar char="•"/>
              <a:defRPr/>
            </a:pPr>
            <a:r>
              <a:rPr lang="zh-CN" altLang="en-US" sz="3200" b="1" dirty="0">
                <a:latin typeface="黑体" pitchFamily="2" charset="-122"/>
                <a:ea typeface="黑体" pitchFamily="2" charset="-122"/>
              </a:rPr>
              <a:t>数据与信息</a:t>
            </a:r>
            <a:endParaRPr lang="en-US" altLang="zh-CN" sz="3200" b="1" dirty="0">
              <a:latin typeface="黑体" pitchFamily="2" charset="-122"/>
              <a:ea typeface="黑体" pitchFamily="2" charset="-122"/>
            </a:endParaRPr>
          </a:p>
          <a:p>
            <a:pPr marL="800100" lvl="1" indent="-342900">
              <a:lnSpc>
                <a:spcPct val="130000"/>
              </a:lnSpc>
              <a:spcBef>
                <a:spcPct val="20000"/>
              </a:spcBef>
              <a:buClr>
                <a:schemeClr val="accent2"/>
              </a:buClr>
              <a:buSzPct val="100000"/>
              <a:buFont typeface="Arial" pitchFamily="34" charset="0"/>
              <a:buChar char="•"/>
              <a:defRPr/>
            </a:pPr>
            <a:r>
              <a:rPr lang="zh-CN" altLang="en-US" sz="2800" b="1" dirty="0">
                <a:latin typeface="黑体" pitchFamily="2" charset="-122"/>
                <a:ea typeface="黑体" pitchFamily="2" charset="-122"/>
              </a:rPr>
              <a:t>同量的</a:t>
            </a:r>
            <a:r>
              <a:rPr lang="zh-CN" altLang="en-US" sz="2800" b="1" dirty="0">
                <a:solidFill>
                  <a:schemeClr val="accent2"/>
                </a:solidFill>
                <a:latin typeface="黑体" pitchFamily="2" charset="-122"/>
                <a:ea typeface="黑体" pitchFamily="2" charset="-122"/>
              </a:rPr>
              <a:t>数据</a:t>
            </a:r>
            <a:r>
              <a:rPr lang="zh-CN" altLang="en-US" sz="2800" b="1" dirty="0">
                <a:latin typeface="黑体" pitchFamily="2" charset="-122"/>
                <a:ea typeface="黑体" pitchFamily="2" charset="-122"/>
              </a:rPr>
              <a:t>可表达不同量的</a:t>
            </a:r>
            <a:r>
              <a:rPr lang="zh-CN" altLang="en-US" sz="2800" b="1" dirty="0">
                <a:solidFill>
                  <a:schemeClr val="accent2"/>
                </a:solidFill>
                <a:latin typeface="黑体" pitchFamily="2" charset="-122"/>
                <a:ea typeface="黑体" pitchFamily="2" charset="-122"/>
              </a:rPr>
              <a:t>信息</a:t>
            </a:r>
          </a:p>
          <a:p>
            <a:pPr marL="800100" lvl="1" indent="-342900">
              <a:lnSpc>
                <a:spcPct val="130000"/>
              </a:lnSpc>
              <a:spcBef>
                <a:spcPct val="20000"/>
              </a:spcBef>
              <a:buClr>
                <a:schemeClr val="accent2"/>
              </a:buClr>
              <a:buSzPct val="100000"/>
              <a:buFont typeface="Arial" pitchFamily="34" charset="0"/>
              <a:buChar char="•"/>
              <a:defRPr/>
            </a:pPr>
            <a:r>
              <a:rPr lang="zh-CN" altLang="en-US" sz="2800" b="1" dirty="0">
                <a:latin typeface="黑体" pitchFamily="2" charset="-122"/>
                <a:ea typeface="黑体" pitchFamily="2" charset="-122"/>
              </a:rPr>
              <a:t>同量的</a:t>
            </a:r>
            <a:r>
              <a:rPr lang="zh-CN" altLang="en-US" sz="2800" b="1" dirty="0">
                <a:solidFill>
                  <a:schemeClr val="accent2"/>
                </a:solidFill>
                <a:latin typeface="黑体" pitchFamily="2" charset="-122"/>
                <a:ea typeface="黑体" pitchFamily="2" charset="-122"/>
              </a:rPr>
              <a:t>信息</a:t>
            </a:r>
            <a:r>
              <a:rPr lang="zh-CN" altLang="en-US" sz="2800" b="1" dirty="0">
                <a:latin typeface="黑体" pitchFamily="2" charset="-122"/>
                <a:ea typeface="黑体" pitchFamily="2" charset="-122"/>
              </a:rPr>
              <a:t>可用不同量的</a:t>
            </a:r>
            <a:r>
              <a:rPr lang="zh-CN" altLang="en-US" sz="2800" b="1" dirty="0">
                <a:solidFill>
                  <a:schemeClr val="accent2"/>
                </a:solidFill>
                <a:latin typeface="黑体" pitchFamily="2" charset="-122"/>
                <a:ea typeface="黑体" pitchFamily="2" charset="-122"/>
              </a:rPr>
              <a:t>数据</a:t>
            </a:r>
            <a:r>
              <a:rPr lang="zh-CN" altLang="en-US" sz="2800" b="1" dirty="0">
                <a:latin typeface="黑体" pitchFamily="2" charset="-122"/>
                <a:ea typeface="黑体" pitchFamily="2" charset="-122"/>
              </a:rPr>
              <a:t>表达</a:t>
            </a:r>
          </a:p>
          <a:p>
            <a:pPr marL="342900" indent="-342900">
              <a:lnSpc>
                <a:spcPct val="130000"/>
              </a:lnSpc>
              <a:spcBef>
                <a:spcPct val="20000"/>
              </a:spcBef>
              <a:buClr>
                <a:schemeClr val="accent2"/>
              </a:buClr>
              <a:buSzPct val="100000"/>
              <a:buFont typeface="Arial" pitchFamily="34" charset="0"/>
              <a:buChar char="•"/>
              <a:defRPr/>
            </a:pPr>
            <a:r>
              <a:rPr lang="zh-CN" altLang="en-US" sz="3200" b="1" dirty="0">
                <a:solidFill>
                  <a:srgbClr val="000000"/>
                </a:solidFill>
                <a:ea typeface="黑体" pitchFamily="2" charset="-122"/>
              </a:rPr>
              <a:t>数据冗余</a:t>
            </a:r>
            <a:endParaRPr lang="en-US" altLang="zh-CN" sz="3200" b="1" dirty="0">
              <a:solidFill>
                <a:srgbClr val="000000"/>
              </a:solidFill>
              <a:ea typeface="黑体" pitchFamily="2" charset="-122"/>
            </a:endParaRPr>
          </a:p>
          <a:p>
            <a:pPr marL="800100" lvl="1" indent="-342900">
              <a:lnSpc>
                <a:spcPct val="130000"/>
              </a:lnSpc>
              <a:spcBef>
                <a:spcPct val="20000"/>
              </a:spcBef>
              <a:buClr>
                <a:schemeClr val="accent2"/>
              </a:buClr>
              <a:buSzPct val="100000"/>
              <a:buFont typeface="Arial" pitchFamily="34" charset="0"/>
              <a:buChar char="•"/>
              <a:defRPr/>
            </a:pPr>
            <a:r>
              <a:rPr lang="zh-CN" altLang="en-US" sz="2800" b="1" dirty="0">
                <a:latin typeface="黑体" pitchFamily="2" charset="-122"/>
                <a:ea typeface="黑体" pitchFamily="2" charset="-122"/>
              </a:rPr>
              <a:t>数据是用来表示信息的。如果不同的方法</a:t>
            </a:r>
            <a:r>
              <a:rPr lang="zh-CN" altLang="en-US" sz="2800" b="1" dirty="0">
                <a:solidFill>
                  <a:schemeClr val="accent6"/>
                </a:solidFill>
                <a:latin typeface="黑体" pitchFamily="2" charset="-122"/>
                <a:ea typeface="黑体" pitchFamily="2" charset="-122"/>
              </a:rPr>
              <a:t>表示等量的信息使用了不同的数据量</a:t>
            </a:r>
            <a:r>
              <a:rPr lang="zh-CN" altLang="en-US" sz="2800" b="1" dirty="0">
                <a:latin typeface="黑体" pitchFamily="2" charset="-122"/>
                <a:ea typeface="黑体" pitchFamily="2" charset="-122"/>
              </a:rPr>
              <a:t>，那么使用较多数据量的方法中，有些数据必然是代表了无用的信息，或者是重复地表示了其它数据已表示的信息，这就是数据冗余的概念</a:t>
            </a:r>
            <a:endParaRPr lang="en-US" altLang="zh-CN" sz="2800" b="1" dirty="0">
              <a:latin typeface="黑体" pitchFamily="2" charset="-122"/>
              <a:ea typeface="黑体" pitchFamily="2" charset="-122"/>
            </a:endParaRPr>
          </a:p>
        </p:txBody>
      </p:sp>
      <p:sp>
        <p:nvSpPr>
          <p:cNvPr id="57348"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信息论基础</a:t>
            </a:r>
          </a:p>
        </p:txBody>
      </p:sp>
      <p:sp>
        <p:nvSpPr>
          <p:cNvPr id="57349" name="TextBox 4"/>
          <p:cNvSpPr txBox="1">
            <a:spLocks noChangeArrowheads="1"/>
          </p:cNvSpPr>
          <p:nvPr/>
        </p:nvSpPr>
        <p:spPr bwMode="auto">
          <a:xfrm>
            <a:off x="7005638" y="1490663"/>
            <a:ext cx="1795462" cy="954087"/>
          </a:xfrm>
          <a:prstGeom prst="rect">
            <a:avLst/>
          </a:prstGeom>
          <a:noFill/>
          <a:ln w="9525">
            <a:noFill/>
            <a:miter lim="800000"/>
            <a:headEnd/>
            <a:tailEnd/>
          </a:ln>
        </p:spPr>
        <p:txBody>
          <a:bodyPr>
            <a:spAutoFit/>
          </a:bodyPr>
          <a:lstStyle/>
          <a:p>
            <a:pPr algn="ctr"/>
            <a:r>
              <a:rPr lang="zh-CN" altLang="en-US" sz="2800" b="1">
                <a:solidFill>
                  <a:srgbClr val="FF0000"/>
                </a:solidFill>
              </a:rPr>
              <a:t>大数据</a:t>
            </a:r>
            <a:endParaRPr lang="en-US" altLang="zh-CN" sz="2800" b="1">
              <a:solidFill>
                <a:srgbClr val="FF0000"/>
              </a:solidFill>
            </a:endParaRPr>
          </a:p>
          <a:p>
            <a:pPr algn="ctr"/>
            <a:r>
              <a:rPr lang="zh-CN" altLang="en-US" sz="2800" b="1">
                <a:solidFill>
                  <a:srgbClr val="FF0000"/>
                </a:solidFill>
              </a:rPr>
              <a:t>数据挖掘</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3B5BAD2C-D33A-472C-BD33-0B5269CC227D}" type="slidenum">
              <a:rPr lang="zh-CN" altLang="en-US" sz="1300"/>
              <a:pPr algn="r" defTabSz="755650"/>
              <a:t>18</a:t>
            </a:fld>
            <a:endParaRPr lang="en-US" altLang="zh-CN" sz="1300"/>
          </a:p>
        </p:txBody>
      </p:sp>
      <p:sp>
        <p:nvSpPr>
          <p:cNvPr id="3077" name="Rectangle 2"/>
          <p:cNvSpPr>
            <a:spLocks noGrp="1" noChangeArrowheads="1"/>
          </p:cNvSpPr>
          <p:nvPr>
            <p:ph type="body" idx="4294967295"/>
          </p:nvPr>
        </p:nvSpPr>
        <p:spPr>
          <a:xfrm>
            <a:off x="487363" y="1270000"/>
            <a:ext cx="8250237" cy="4913313"/>
          </a:xfrm>
        </p:spPr>
        <p:txBody>
          <a:bodyPr/>
          <a:lstStyle/>
          <a:p>
            <a:pPr algn="just">
              <a:spcAft>
                <a:spcPct val="10000"/>
              </a:spcAft>
              <a:buClr>
                <a:srgbClr val="0000FF"/>
              </a:buClr>
              <a:buSzPct val="80000"/>
            </a:pPr>
            <a:r>
              <a:rPr lang="zh-CN" altLang="en-US" smtClean="0">
                <a:solidFill>
                  <a:srgbClr val="FF0000"/>
                </a:solidFill>
              </a:rPr>
              <a:t>压缩比：</a:t>
            </a:r>
          </a:p>
          <a:p>
            <a:pPr lvl="1" algn="just">
              <a:spcAft>
                <a:spcPct val="10000"/>
              </a:spcAft>
              <a:buClr>
                <a:srgbClr val="0000FF"/>
              </a:buClr>
              <a:buSzPct val="80000"/>
              <a:buFont typeface="Arial" pitchFamily="34" charset="0"/>
              <a:buChar char="•"/>
            </a:pPr>
            <a:r>
              <a:rPr lang="zh-CN" altLang="en-US" smtClean="0"/>
              <a:t>压缩前后所需的信息存储量之比，越大越好</a:t>
            </a:r>
          </a:p>
          <a:p>
            <a:pPr lvl="1" algn="just">
              <a:spcAft>
                <a:spcPct val="10000"/>
              </a:spcAft>
              <a:buClr>
                <a:srgbClr val="0000FF"/>
              </a:buClr>
              <a:buSzPct val="80000"/>
              <a:buFontTx/>
              <a:buNone/>
            </a:pPr>
            <a:endParaRPr lang="en-US" altLang="zh-CN" smtClean="0"/>
          </a:p>
          <a:p>
            <a:pPr lvl="1" algn="just">
              <a:spcAft>
                <a:spcPct val="10000"/>
              </a:spcAft>
              <a:buClr>
                <a:srgbClr val="0000FF"/>
              </a:buClr>
              <a:buSzPct val="80000"/>
              <a:buFontTx/>
              <a:buNone/>
            </a:pPr>
            <a:r>
              <a:rPr lang="zh-CN" altLang="en-US" smtClean="0"/>
              <a:t>其中</a:t>
            </a:r>
            <a:r>
              <a:rPr lang="en-US" altLang="zh-CN" i="1" smtClean="0"/>
              <a:t>N</a:t>
            </a:r>
            <a:r>
              <a:rPr lang="zh-CN" altLang="en-US" baseline="-25000" smtClean="0"/>
              <a:t>1</a:t>
            </a:r>
            <a:r>
              <a:rPr lang="zh-CN" altLang="en-US" smtClean="0"/>
              <a:t>是压缩前数据量，</a:t>
            </a:r>
            <a:r>
              <a:rPr lang="en-US" altLang="zh-CN" i="1" smtClean="0"/>
              <a:t>N</a:t>
            </a:r>
            <a:r>
              <a:rPr lang="zh-CN" altLang="en-US" baseline="-25000" smtClean="0"/>
              <a:t>2</a:t>
            </a:r>
            <a:r>
              <a:rPr lang="zh-CN" altLang="en-US" smtClean="0"/>
              <a:t>是压缩后数据量</a:t>
            </a:r>
          </a:p>
          <a:p>
            <a:pPr algn="just">
              <a:spcAft>
                <a:spcPct val="10000"/>
              </a:spcAft>
              <a:buClr>
                <a:srgbClr val="0000FF"/>
              </a:buClr>
              <a:buSzPct val="80000"/>
            </a:pPr>
            <a:r>
              <a:rPr lang="zh-CN" altLang="en-US" smtClean="0">
                <a:solidFill>
                  <a:srgbClr val="FF0000"/>
                </a:solidFill>
              </a:rPr>
              <a:t>相对数据冗余</a:t>
            </a:r>
            <a:r>
              <a:rPr lang="en-US" altLang="zh-CN" smtClean="0">
                <a:solidFill>
                  <a:srgbClr val="FF0000"/>
                </a:solidFill>
              </a:rPr>
              <a:t>: </a:t>
            </a:r>
          </a:p>
          <a:p>
            <a:pPr lvl="1" algn="just">
              <a:spcAft>
                <a:spcPct val="10000"/>
              </a:spcAft>
              <a:buClr>
                <a:srgbClr val="0000FF"/>
              </a:buClr>
              <a:buSzPct val="80000"/>
              <a:buFont typeface="Arial" pitchFamily="34" charset="0"/>
              <a:buChar char="•"/>
            </a:pPr>
            <a:endParaRPr lang="en-US" altLang="zh-CN" sz="2400" smtClean="0">
              <a:latin typeface="Arial Unicode MS" pitchFamily="34" charset="-122"/>
              <a:ea typeface="Arial Unicode MS" pitchFamily="34" charset="-122"/>
              <a:cs typeface="Arial Unicode MS" pitchFamily="34" charset="-122"/>
            </a:endParaRPr>
          </a:p>
          <a:p>
            <a:pPr lvl="1" algn="just">
              <a:spcAft>
                <a:spcPct val="10000"/>
              </a:spcAft>
              <a:buClr>
                <a:srgbClr val="0000FF"/>
              </a:buClr>
              <a:buSzPct val="80000"/>
              <a:buFont typeface="Arial" pitchFamily="34" charset="0"/>
              <a:buChar char="•"/>
            </a:pPr>
            <a:r>
              <a:rPr lang="zh-CN" altLang="en-US" sz="2400" smtClean="0">
                <a:latin typeface="Arial Unicode MS" pitchFamily="34" charset="-122"/>
                <a:ea typeface="Arial Unicode MS" pitchFamily="34" charset="-122"/>
                <a:cs typeface="Arial Unicode MS" pitchFamily="34" charset="-122"/>
              </a:rPr>
              <a:t>例：</a:t>
            </a:r>
            <a:r>
              <a:rPr lang="zh-CN" altLang="en-US" sz="2400" i="1" smtClean="0">
                <a:latin typeface="Arial Unicode MS" pitchFamily="34" charset="-122"/>
                <a:ea typeface="Arial Unicode MS" pitchFamily="34" charset="-122"/>
                <a:cs typeface="Arial Unicode MS" pitchFamily="34" charset="-122"/>
              </a:rPr>
              <a:t>C</a:t>
            </a:r>
            <a:r>
              <a:rPr lang="zh-CN" altLang="en-US" sz="2400" i="1" baseline="-25000" smtClean="0">
                <a:latin typeface="Arial Unicode MS" pitchFamily="34" charset="-122"/>
                <a:ea typeface="Arial Unicode MS" pitchFamily="34" charset="-122"/>
                <a:cs typeface="Arial Unicode MS" pitchFamily="34" charset="-122"/>
              </a:rPr>
              <a:t>R </a:t>
            </a:r>
            <a:r>
              <a:rPr lang="zh-CN" altLang="en-US" sz="2400" smtClean="0">
                <a:latin typeface="Arial Unicode MS" pitchFamily="34" charset="-122"/>
                <a:ea typeface="Arial Unicode MS" pitchFamily="34" charset="-122"/>
                <a:cs typeface="Arial Unicode MS" pitchFamily="34" charset="-122"/>
              </a:rPr>
              <a:t>=20;  </a:t>
            </a:r>
            <a:r>
              <a:rPr lang="zh-CN" altLang="en-US" sz="2400" i="1" smtClean="0">
                <a:latin typeface="Arial Unicode MS" pitchFamily="34" charset="-122"/>
                <a:ea typeface="Arial Unicode MS" pitchFamily="34" charset="-122"/>
                <a:cs typeface="Arial Unicode MS" pitchFamily="34" charset="-122"/>
              </a:rPr>
              <a:t> R</a:t>
            </a:r>
            <a:r>
              <a:rPr lang="zh-CN" altLang="en-US" sz="2400" i="1" baseline="-25000" smtClean="0">
                <a:latin typeface="Arial Unicode MS" pitchFamily="34" charset="-122"/>
                <a:ea typeface="Arial Unicode MS" pitchFamily="34" charset="-122"/>
                <a:cs typeface="Arial Unicode MS" pitchFamily="34" charset="-122"/>
              </a:rPr>
              <a:t>D</a:t>
            </a:r>
            <a:r>
              <a:rPr lang="zh-CN" altLang="en-US" sz="2400" i="1" smtClean="0">
                <a:latin typeface="Arial Unicode MS" pitchFamily="34" charset="-122"/>
                <a:ea typeface="Arial Unicode MS" pitchFamily="34" charset="-122"/>
                <a:cs typeface="Arial Unicode MS" pitchFamily="34" charset="-122"/>
              </a:rPr>
              <a:t> </a:t>
            </a:r>
            <a:r>
              <a:rPr lang="zh-CN" altLang="en-US" sz="2400" smtClean="0">
                <a:latin typeface="Arial Unicode MS" pitchFamily="34" charset="-122"/>
                <a:ea typeface="Arial Unicode MS" pitchFamily="34" charset="-122"/>
                <a:cs typeface="Arial Unicode MS" pitchFamily="34" charset="-122"/>
              </a:rPr>
              <a:t>= 19/20</a:t>
            </a:r>
          </a:p>
          <a:p>
            <a:pPr algn="just">
              <a:spcAft>
                <a:spcPct val="10000"/>
              </a:spcAft>
              <a:buClr>
                <a:srgbClr val="0000FF"/>
              </a:buClr>
              <a:buSzPct val="80000"/>
            </a:pPr>
            <a:r>
              <a:rPr lang="zh-CN" altLang="en-US" smtClean="0">
                <a:solidFill>
                  <a:srgbClr val="FF0000"/>
                </a:solidFill>
              </a:rPr>
              <a:t>失真度：</a:t>
            </a:r>
            <a:endParaRPr lang="zh-CN" altLang="en-US" sz="2800" smtClean="0">
              <a:solidFill>
                <a:srgbClr val="FF0000"/>
              </a:solidFill>
            </a:endParaRPr>
          </a:p>
          <a:p>
            <a:pPr lvl="1" algn="just">
              <a:spcAft>
                <a:spcPct val="10000"/>
              </a:spcAft>
              <a:buClr>
                <a:srgbClr val="0000FF"/>
              </a:buClr>
              <a:buSzPct val="80000"/>
              <a:buFont typeface="Arial" pitchFamily="34" charset="0"/>
              <a:buChar char="•"/>
            </a:pPr>
            <a:r>
              <a:rPr lang="zh-CN" altLang="en-US" smtClean="0"/>
              <a:t>图像压缩前后存在的误差（失真）大小度量</a:t>
            </a:r>
          </a:p>
        </p:txBody>
      </p:sp>
      <p:sp>
        <p:nvSpPr>
          <p:cNvPr id="2054" name="Rectangle 3"/>
          <p:cNvSpPr>
            <a:spLocks noGrp="1" noChangeArrowheads="1"/>
          </p:cNvSpPr>
          <p:nvPr>
            <p:ph type="title" idx="4294967295"/>
          </p:nvPr>
        </p:nvSpPr>
        <p:spPr>
          <a:xfrm>
            <a:off x="965200" y="257175"/>
            <a:ext cx="7772400" cy="652463"/>
          </a:xfrm>
          <a:noFill/>
        </p:spPr>
        <p:txBody>
          <a:bodyPr/>
          <a:lstStyle/>
          <a:p>
            <a:r>
              <a:rPr lang="zh-CN" altLang="en-US" smtClean="0">
                <a:sym typeface="Arial" pitchFamily="34" charset="0"/>
              </a:rPr>
              <a:t>图像压缩的技术指标</a:t>
            </a:r>
            <a:r>
              <a:rPr lang="zh-CN" altLang="en-US" sz="3200" smtClean="0"/>
              <a:t> </a:t>
            </a:r>
          </a:p>
        </p:txBody>
      </p:sp>
      <p:graphicFrame>
        <p:nvGraphicFramePr>
          <p:cNvPr id="35845" name="Object 5"/>
          <p:cNvGraphicFramePr>
            <a:graphicFrameLocks noChangeAspect="1"/>
          </p:cNvGraphicFramePr>
          <p:nvPr/>
        </p:nvGraphicFramePr>
        <p:xfrm>
          <a:off x="3600450" y="2520950"/>
          <a:ext cx="2341563" cy="587375"/>
        </p:xfrm>
        <a:graphic>
          <a:graphicData uri="http://schemas.openxmlformats.org/presentationml/2006/ole">
            <p:oleObj spid="_x0000_s2050" name="Equation" r:id="rId4" imgW="685800" imgH="190440" progId="Equation.DSMT4">
              <p:embed/>
            </p:oleObj>
          </a:graphicData>
        </a:graphic>
      </p:graphicFrame>
      <p:graphicFrame>
        <p:nvGraphicFramePr>
          <p:cNvPr id="35846" name="Object 6"/>
          <p:cNvGraphicFramePr>
            <a:graphicFrameLocks noChangeAspect="1"/>
          </p:cNvGraphicFramePr>
          <p:nvPr/>
        </p:nvGraphicFramePr>
        <p:xfrm>
          <a:off x="3567113" y="4170363"/>
          <a:ext cx="2557462" cy="587375"/>
        </p:xfrm>
        <a:graphic>
          <a:graphicData uri="http://schemas.openxmlformats.org/presentationml/2006/ole">
            <p:oleObj spid="_x0000_s2051" name="Equation" r:id="rId5" imgW="749160" imgH="1904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childTnLst>
                                </p:cTn>
                              </p:par>
                              <p:par>
                                <p:cTn id="7" presetID="4" presetClass="entr" presetSubtype="32" fill="hold" nodeType="withEffect">
                                  <p:stCondLst>
                                    <p:cond delay="0"/>
                                  </p:stCondLst>
                                  <p:childTnLst>
                                    <p:set>
                                      <p:cBhvr>
                                        <p:cTn id="8" dur="1" fill="hold">
                                          <p:stCondLst>
                                            <p:cond delay="0"/>
                                          </p:stCondLst>
                                        </p:cTn>
                                        <p:tgtEl>
                                          <p:spTgt spid="35846"/>
                                        </p:tgtEl>
                                        <p:attrNameLst>
                                          <p:attrName>style.visibility</p:attrName>
                                        </p:attrNameLst>
                                      </p:cBhvr>
                                      <p:to>
                                        <p:strVal val="visible"/>
                                      </p:to>
                                    </p:set>
                                    <p:animEffect transition="in" filter="box(out)">
                                      <p:cBhvr>
                                        <p:cTn id="9" dur="500"/>
                                        <p:tgtEl>
                                          <p:spTgt spid="35846"/>
                                        </p:tgtEl>
                                      </p:cBhvr>
                                    </p:animEffect>
                                  </p:childTnLst>
                                  <p:subTnLst>
                                    <p:audio>
                                      <p:cMediaNode>
                                        <p:cTn display="0" masterRel="sameClick">
                                          <p:stCondLst>
                                            <p:cond evt="begin" delay="0">
                                              <p:tn val="7"/>
                                            </p:cond>
                                          </p:stCondLst>
                                          <p:endCondLst>
                                            <p:cond evt="onStopAudio" delay="0">
                                              <p:tgtEl>
                                                <p:sldTgt/>
                                              </p:tgtEl>
                                            </p:cond>
                                          </p:endCondLst>
                                        </p:cTn>
                                        <p:tgtEl>
                                          <p:sndTgt r:embed="rId3" name="camera.wav" builtIn="1"/>
                                        </p:tgtEl>
                                      </p:cMediaNode>
                                    </p:audio>
                                  </p:subTnLst>
                                </p:cTn>
                              </p:par>
                              <p:par>
                                <p:cTn id="10" presetID="1" presetClass="entr" presetSubtype="0" fill="hold" nodeType="withEffect">
                                  <p:stCondLst>
                                    <p:cond delay="0"/>
                                  </p:stCondLst>
                                  <p:childTnLst>
                                    <p:set>
                                      <p:cBhvr>
                                        <p:cTn id="11" dur="1" fill="hold">
                                          <p:stCondLst>
                                            <p:cond delay="0"/>
                                          </p:stCondLst>
                                        </p:cTn>
                                        <p:tgtEl>
                                          <p:spTgt spid="3077">
                                            <p:txEl>
                                              <p:pRg st="6" end="6"/>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77">
                                            <p:txEl>
                                              <p:pRg st="7" end="7"/>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07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0A3EA94-EA99-48A3-B48A-102DBAE51CD9}" type="slidenum">
              <a:rPr lang="zh-CN" altLang="en-US" sz="1300"/>
              <a:pPr algn="r" defTabSz="755650"/>
              <a:t>19</a:t>
            </a:fld>
            <a:endParaRPr lang="en-US" altLang="zh-CN" sz="1300"/>
          </a:p>
        </p:txBody>
      </p:sp>
      <p:sp>
        <p:nvSpPr>
          <p:cNvPr id="35843" name="Rectangle 2"/>
          <p:cNvSpPr>
            <a:spLocks noGrp="1" noChangeArrowheads="1"/>
          </p:cNvSpPr>
          <p:nvPr>
            <p:ph type="body" idx="4294967295"/>
          </p:nvPr>
        </p:nvSpPr>
        <p:spPr>
          <a:xfrm>
            <a:off x="487363" y="1270000"/>
            <a:ext cx="8250237" cy="4913313"/>
          </a:xfrm>
        </p:spPr>
        <p:txBody>
          <a:bodyPr/>
          <a:lstStyle/>
          <a:p>
            <a:pPr algn="just">
              <a:spcAft>
                <a:spcPct val="10000"/>
              </a:spcAft>
              <a:buClr>
                <a:srgbClr val="0000FF"/>
              </a:buClr>
              <a:buSzPct val="80000"/>
              <a:defRPr/>
            </a:pPr>
            <a:r>
              <a:rPr lang="zh-CN" altLang="en-US" dirty="0" smtClean="0">
                <a:solidFill>
                  <a:srgbClr val="FF0000"/>
                </a:solidFill>
              </a:rPr>
              <a:t>平均码字长度：</a:t>
            </a:r>
            <a:endParaRPr lang="en-US" altLang="zh-CN" dirty="0" smtClean="0">
              <a:solidFill>
                <a:srgbClr val="FF0000"/>
              </a:solidFill>
            </a:endParaRPr>
          </a:p>
          <a:p>
            <a:pPr lvl="1" algn="just">
              <a:spcAft>
                <a:spcPct val="10000"/>
              </a:spcAft>
              <a:buClr>
                <a:srgbClr val="0000FF"/>
              </a:buClr>
              <a:buSzPct val="80000"/>
              <a:defRPr/>
            </a:pPr>
            <a:r>
              <a:rPr lang="zh-CN" altLang="en-US" dirty="0" smtClean="0"/>
              <a:t>设</a:t>
            </a:r>
            <a:r>
              <a:rPr lang="en-US" altLang="zh-CN" dirty="0" err="1" smtClean="0">
                <a:cs typeface="Times New Roman" pitchFamily="18" charset="0"/>
              </a:rPr>
              <a:t>ß</a:t>
            </a:r>
            <a:r>
              <a:rPr lang="en-US" altLang="zh-CN" baseline="-25000" dirty="0" err="1" smtClean="0">
                <a:cs typeface="Times New Roman" pitchFamily="18" charset="0"/>
              </a:rPr>
              <a:t>k</a:t>
            </a:r>
            <a:r>
              <a:rPr lang="zh-CN" altLang="en-US" dirty="0" smtClean="0"/>
              <a:t>为数字图像第</a:t>
            </a:r>
            <a:r>
              <a:rPr lang="en-US" altLang="zh-CN" dirty="0" smtClean="0"/>
              <a:t>k</a:t>
            </a:r>
            <a:r>
              <a:rPr lang="zh-CN" altLang="en-US" dirty="0" smtClean="0"/>
              <a:t>个码字</a:t>
            </a:r>
            <a:r>
              <a:rPr lang="en-US" altLang="zh-CN" dirty="0" smtClean="0"/>
              <a:t>C</a:t>
            </a:r>
            <a:r>
              <a:rPr lang="en-US" altLang="zh-CN" baseline="-25000" dirty="0" smtClean="0">
                <a:cs typeface="Times New Roman" pitchFamily="18" charset="0"/>
              </a:rPr>
              <a:t>k</a:t>
            </a:r>
            <a:r>
              <a:rPr lang="zh-CN" altLang="en-US" dirty="0" smtClean="0"/>
              <a:t>的长度。其相应出现的概率为</a:t>
            </a:r>
            <a:r>
              <a:rPr lang="en-US" altLang="zh-CN" dirty="0" err="1" smtClean="0"/>
              <a:t>P</a:t>
            </a:r>
            <a:r>
              <a:rPr lang="en-US" altLang="zh-CN" baseline="-25000" dirty="0" err="1" smtClean="0">
                <a:cs typeface="Times New Roman" pitchFamily="18" charset="0"/>
              </a:rPr>
              <a:t>k</a:t>
            </a:r>
            <a:r>
              <a:rPr lang="zh-CN" altLang="en-US" dirty="0" smtClean="0"/>
              <a:t>，则该数字图像所赋予的码字平均长度为</a:t>
            </a:r>
            <a:endParaRPr lang="en-US" altLang="zh-CN" dirty="0" smtClean="0"/>
          </a:p>
          <a:p>
            <a:pPr lvl="1" algn="just">
              <a:spcAft>
                <a:spcPct val="10000"/>
              </a:spcAft>
              <a:buClr>
                <a:srgbClr val="0000FF"/>
              </a:buClr>
              <a:buSzPct val="80000"/>
              <a:defRPr/>
            </a:pPr>
            <a:endParaRPr lang="en-US" altLang="zh-CN" dirty="0" smtClean="0"/>
          </a:p>
          <a:p>
            <a:pPr lvl="1" algn="just">
              <a:spcAft>
                <a:spcPct val="10000"/>
              </a:spcAft>
              <a:buClr>
                <a:srgbClr val="0000FF"/>
              </a:buClr>
              <a:buSzPct val="80000"/>
              <a:defRPr/>
            </a:pPr>
            <a:endParaRPr lang="en-US" altLang="zh-CN" dirty="0" smtClean="0"/>
          </a:p>
          <a:p>
            <a:pPr algn="just">
              <a:spcAft>
                <a:spcPct val="10000"/>
              </a:spcAft>
              <a:buClr>
                <a:srgbClr val="0000FF"/>
              </a:buClr>
              <a:buSzPct val="80000"/>
              <a:defRPr/>
            </a:pPr>
            <a:r>
              <a:rPr lang="zh-CN" altLang="en-US" kern="1200" dirty="0" smtClean="0">
                <a:solidFill>
                  <a:srgbClr val="FF0000"/>
                </a:solidFill>
              </a:rPr>
              <a:t>编码效率：</a:t>
            </a:r>
            <a:endParaRPr lang="zh-CN" altLang="en-US" sz="2800" dirty="0" smtClean="0">
              <a:solidFill>
                <a:srgbClr val="FF0000"/>
              </a:solidFill>
            </a:endParaRPr>
          </a:p>
        </p:txBody>
      </p:sp>
      <p:sp>
        <p:nvSpPr>
          <p:cNvPr id="3078" name="Rectangle 3"/>
          <p:cNvSpPr>
            <a:spLocks noGrp="1" noChangeArrowheads="1"/>
          </p:cNvSpPr>
          <p:nvPr>
            <p:ph type="title" idx="4294967295"/>
          </p:nvPr>
        </p:nvSpPr>
        <p:spPr>
          <a:xfrm>
            <a:off x="965200" y="257175"/>
            <a:ext cx="7772400" cy="652463"/>
          </a:xfrm>
          <a:noFill/>
        </p:spPr>
        <p:txBody>
          <a:bodyPr/>
          <a:lstStyle/>
          <a:p>
            <a:r>
              <a:rPr lang="zh-CN" altLang="en-US" smtClean="0">
                <a:sym typeface="Arial" pitchFamily="34" charset="0"/>
              </a:rPr>
              <a:t>图像压缩的技术指标</a:t>
            </a:r>
            <a:r>
              <a:rPr lang="zh-CN" altLang="en-US" sz="3200" smtClean="0"/>
              <a:t> </a:t>
            </a:r>
          </a:p>
        </p:txBody>
      </p:sp>
      <p:graphicFrame>
        <p:nvGraphicFramePr>
          <p:cNvPr id="6" name="Object 2"/>
          <p:cNvGraphicFramePr>
            <a:graphicFrameLocks noChangeAspect="1"/>
          </p:cNvGraphicFramePr>
          <p:nvPr/>
        </p:nvGraphicFramePr>
        <p:xfrm>
          <a:off x="3297238" y="3224213"/>
          <a:ext cx="3375025" cy="1206500"/>
        </p:xfrm>
        <a:graphic>
          <a:graphicData uri="http://schemas.openxmlformats.org/presentationml/2006/ole">
            <p:oleObj spid="_x0000_s3074" name="Equation" r:id="rId3" imgW="1028520" imgH="368280" progId="Equation.DSMT4">
              <p:embed/>
            </p:oleObj>
          </a:graphicData>
        </a:graphic>
      </p:graphicFrame>
      <p:graphicFrame>
        <p:nvGraphicFramePr>
          <p:cNvPr id="8" name="Object 3"/>
          <p:cNvGraphicFramePr>
            <a:graphicFrameLocks noChangeAspect="1"/>
          </p:cNvGraphicFramePr>
          <p:nvPr/>
        </p:nvGraphicFramePr>
        <p:xfrm>
          <a:off x="3436938" y="4756150"/>
          <a:ext cx="2341562" cy="1214438"/>
        </p:xfrm>
        <a:graphic>
          <a:graphicData uri="http://schemas.openxmlformats.org/presentationml/2006/ole">
            <p:oleObj spid="_x0000_s3075" name="Equation" r:id="rId4" imgW="685800" imgH="393480" progId="Equation.DSMT4">
              <p:embed/>
            </p:oleObj>
          </a:graphicData>
        </a:graphic>
      </p:graphicFrame>
      <p:sp>
        <p:nvSpPr>
          <p:cNvPr id="3079" name="TextBox 11"/>
          <p:cNvSpPr txBox="1">
            <a:spLocks noChangeArrowheads="1"/>
          </p:cNvSpPr>
          <p:nvPr/>
        </p:nvSpPr>
        <p:spPr bwMode="auto">
          <a:xfrm>
            <a:off x="965200" y="5953125"/>
            <a:ext cx="3892550" cy="460375"/>
          </a:xfrm>
          <a:prstGeom prst="rect">
            <a:avLst/>
          </a:prstGeom>
          <a:noFill/>
          <a:ln w="9525">
            <a:noFill/>
            <a:miter lim="800000"/>
            <a:headEnd/>
            <a:tailEnd/>
          </a:ln>
        </p:spPr>
        <p:txBody>
          <a:bodyPr>
            <a:spAutoFit/>
          </a:bodyPr>
          <a:lstStyle/>
          <a:p>
            <a:r>
              <a:rPr lang="zh-CN" altLang="en-US"/>
              <a:t>信息熵：</a:t>
            </a:r>
            <a:r>
              <a:rPr lang="en-US" altLang="zh-CN"/>
              <a:t>H=</a:t>
            </a:r>
            <a:r>
              <a:rPr lang="en-US" altLang="zh-CN">
                <a:solidFill>
                  <a:srgbClr val="FF0000"/>
                </a:solidFill>
              </a:rPr>
              <a:t>- </a:t>
            </a:r>
            <a:r>
              <a:rPr lang="en-US" altLang="zh-CN"/>
              <a:t>∑p</a:t>
            </a:r>
            <a:r>
              <a:rPr lang="en-US" altLang="zh-CN" baseline="-25000"/>
              <a:t>k</a:t>
            </a:r>
            <a:r>
              <a:rPr lang="en-US" altLang="zh-CN"/>
              <a:t>*</a:t>
            </a:r>
            <a:r>
              <a:rPr lang="en-US" altLang="zh-CN">
                <a:solidFill>
                  <a:srgbClr val="FF0000"/>
                </a:solidFill>
              </a:rPr>
              <a:t>log</a:t>
            </a:r>
            <a:r>
              <a:rPr lang="en-US" altLang="zh-CN" baseline="-25000">
                <a:solidFill>
                  <a:srgbClr val="FF0000"/>
                </a:solidFill>
              </a:rPr>
              <a:t>2</a:t>
            </a:r>
            <a:r>
              <a:rPr lang="en-US" altLang="zh-CN">
                <a:solidFill>
                  <a:srgbClr val="FF0000"/>
                </a:solidFill>
              </a:rPr>
              <a:t>p</a:t>
            </a:r>
            <a:r>
              <a:rPr lang="en-US" altLang="zh-CN" baseline="-25000">
                <a:solidFill>
                  <a:srgbClr val="FF0000"/>
                </a:solidFill>
              </a:rPr>
              <a:t>k</a:t>
            </a:r>
            <a:r>
              <a:rPr lang="en-US" altLang="zh-CN"/>
              <a:t> </a:t>
            </a:r>
            <a:r>
              <a:rPr lang="zh-CN" altLang="en-US"/>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69243B4D-23B7-47B4-BABF-CBAA166F1E0F}" type="slidenum">
              <a:rPr lang="zh-CN" altLang="en-US" sz="1300"/>
              <a:pPr algn="r" defTabSz="755650"/>
              <a:t>2</a:t>
            </a:fld>
            <a:endParaRPr lang="en-US" altLang="zh-CN" sz="1300"/>
          </a:p>
        </p:txBody>
      </p:sp>
      <p:sp>
        <p:nvSpPr>
          <p:cNvPr id="44035" name="Rectangle 2"/>
          <p:cNvSpPr>
            <a:spLocks noGrp="1" noChangeArrowheads="1"/>
          </p:cNvSpPr>
          <p:nvPr>
            <p:ph type="title" idx="4294967295"/>
          </p:nvPr>
        </p:nvSpPr>
        <p:spPr/>
        <p:txBody>
          <a:bodyPr/>
          <a:lstStyle/>
          <a:p>
            <a:r>
              <a:rPr lang="zh-CN" altLang="en-US" smtClean="0"/>
              <a:t>内容提要</a:t>
            </a:r>
          </a:p>
        </p:txBody>
      </p:sp>
      <p:sp>
        <p:nvSpPr>
          <p:cNvPr id="44036" name="Rectangle 3"/>
          <p:cNvSpPr>
            <a:spLocks noGrp="1" noChangeArrowheads="1"/>
          </p:cNvSpPr>
          <p:nvPr>
            <p:ph type="body" idx="4294967295"/>
          </p:nvPr>
        </p:nvSpPr>
        <p:spPr>
          <a:xfrm>
            <a:off x="733425" y="1577975"/>
            <a:ext cx="8016875" cy="4711700"/>
          </a:xfrm>
        </p:spPr>
        <p:txBody>
          <a:bodyPr/>
          <a:lstStyle/>
          <a:p>
            <a:pPr marL="536575" indent="-536575">
              <a:lnSpc>
                <a:spcPct val="150000"/>
              </a:lnSpc>
              <a:spcBef>
                <a:spcPct val="0"/>
              </a:spcBef>
              <a:buSzPct val="80000"/>
              <a:buFont typeface="Wingdings" pitchFamily="2" charset="2"/>
              <a:buChar char="n"/>
            </a:pPr>
            <a:r>
              <a:rPr lang="zh-CN" altLang="en-US" smtClean="0"/>
              <a:t>图像压缩基本概念</a:t>
            </a:r>
          </a:p>
          <a:p>
            <a:pPr marL="536575" indent="-536575">
              <a:lnSpc>
                <a:spcPct val="150000"/>
              </a:lnSpc>
              <a:spcBef>
                <a:spcPct val="0"/>
              </a:spcBef>
              <a:buSzPct val="80000"/>
              <a:buFont typeface="Wingdings" pitchFamily="2" charset="2"/>
              <a:buChar char="n"/>
            </a:pPr>
            <a:r>
              <a:rPr lang="zh-CN" altLang="en-US" smtClean="0"/>
              <a:t>图像无损压缩</a:t>
            </a:r>
            <a:endParaRPr lang="en-US" altLang="zh-CN" smtClean="0"/>
          </a:p>
          <a:p>
            <a:pPr marL="536575" indent="-536575">
              <a:lnSpc>
                <a:spcPct val="150000"/>
              </a:lnSpc>
              <a:spcBef>
                <a:spcPct val="0"/>
              </a:spcBef>
              <a:buSzPct val="80000"/>
              <a:buFont typeface="Wingdings" pitchFamily="2" charset="2"/>
              <a:buChar char="n"/>
            </a:pPr>
            <a:r>
              <a:rPr lang="zh-CN" altLang="en-US" smtClean="0"/>
              <a:t>图像有损压缩</a:t>
            </a:r>
          </a:p>
          <a:p>
            <a:pPr marL="536575" indent="-536575">
              <a:lnSpc>
                <a:spcPct val="150000"/>
              </a:lnSpc>
              <a:spcBef>
                <a:spcPct val="0"/>
              </a:spcBef>
              <a:buSzPct val="80000"/>
              <a:buFont typeface="Wingdings" pitchFamily="2" charset="2"/>
              <a:buChar char="n"/>
            </a:pPr>
            <a:r>
              <a:rPr lang="zh-CN" altLang="en-US" smtClean="0"/>
              <a:t>图像压缩标准</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2885224E-0845-426F-B0E8-776DD1739E52}" type="slidenum">
              <a:rPr lang="zh-CN" altLang="en-US" sz="1300">
                <a:latin typeface="黑体" pitchFamily="49" charset="-122"/>
              </a:rPr>
              <a:pPr algn="r" defTabSz="755650"/>
              <a:t>20</a:t>
            </a:fld>
            <a:endParaRPr lang="zh-CN" altLang="en-US" sz="1300">
              <a:latin typeface="黑体" pitchFamily="49" charset="-122"/>
            </a:endParaRPr>
          </a:p>
        </p:txBody>
      </p:sp>
      <p:sp>
        <p:nvSpPr>
          <p:cNvPr id="27651" name="Rectangle 2"/>
          <p:cNvSpPr>
            <a:spLocks noChangeArrowheads="1"/>
          </p:cNvSpPr>
          <p:nvPr/>
        </p:nvSpPr>
        <p:spPr bwMode="auto">
          <a:xfrm>
            <a:off x="436563" y="1266825"/>
            <a:ext cx="8475662" cy="4668838"/>
          </a:xfrm>
          <a:prstGeom prst="rect">
            <a:avLst/>
          </a:prstGeom>
          <a:noFill/>
          <a:ln w="9525">
            <a:noFill/>
            <a:miter lim="800000"/>
            <a:headEnd/>
            <a:tailEnd/>
          </a:ln>
        </p:spPr>
        <p:txBody>
          <a:bodyPr lIns="84138" tIns="41275" rIns="84138" bIns="41275"/>
          <a:lstStyle/>
          <a:p>
            <a:pPr marL="342900" indent="-342900">
              <a:lnSpc>
                <a:spcPct val="160000"/>
              </a:lnSpc>
              <a:spcBef>
                <a:spcPct val="20000"/>
              </a:spcBef>
              <a:buClr>
                <a:schemeClr val="accent2"/>
              </a:buClr>
              <a:buSzPct val="100000"/>
              <a:buFont typeface="Arial" pitchFamily="34" charset="0"/>
              <a:buChar char="•"/>
            </a:pPr>
            <a:r>
              <a:rPr lang="zh-CN" altLang="en-US" sz="3200" b="1">
                <a:solidFill>
                  <a:srgbClr val="FF0000"/>
                </a:solidFill>
                <a:latin typeface="黑体" pitchFamily="49" charset="-122"/>
              </a:rPr>
              <a:t>信息量：</a:t>
            </a:r>
            <a:r>
              <a:rPr lang="zh-CN" altLang="en-US" sz="2800" b="1">
                <a:latin typeface="黑体" pitchFamily="49" charset="-122"/>
              </a:rPr>
              <a:t>具有确定概率事件的信息的定量度量</a:t>
            </a:r>
            <a:endParaRPr lang="en-US" altLang="zh-CN" b="1">
              <a:latin typeface="黑体" pitchFamily="49" charset="-122"/>
            </a:endParaRPr>
          </a:p>
          <a:p>
            <a:pPr marL="800100" lvl="1" indent="-342900">
              <a:lnSpc>
                <a:spcPct val="160000"/>
              </a:lnSpc>
              <a:spcBef>
                <a:spcPct val="20000"/>
              </a:spcBef>
              <a:buClr>
                <a:schemeClr val="accent2"/>
              </a:buClr>
              <a:buSzPct val="100000"/>
              <a:buFont typeface="Arial" pitchFamily="34" charset="0"/>
              <a:buChar char="•"/>
            </a:pPr>
            <a:r>
              <a:rPr lang="zh-CN" altLang="en-US" b="1">
                <a:latin typeface="黑体" pitchFamily="49" charset="-122"/>
              </a:rPr>
              <a:t>定义：</a:t>
            </a:r>
            <a:endParaRPr lang="en-US" altLang="zh-CN" b="1">
              <a:latin typeface="黑体" pitchFamily="49" charset="-122"/>
            </a:endParaRPr>
          </a:p>
          <a:p>
            <a:pPr marL="800100" lvl="1" indent="-342900">
              <a:lnSpc>
                <a:spcPct val="160000"/>
              </a:lnSpc>
              <a:spcBef>
                <a:spcPct val="20000"/>
              </a:spcBef>
              <a:buClr>
                <a:schemeClr val="accent2"/>
              </a:buClr>
              <a:buSzPct val="100000"/>
            </a:pPr>
            <a:r>
              <a:rPr lang="en-US" altLang="zh-CN" b="1">
                <a:latin typeface="黑体" pitchFamily="49" charset="-122"/>
              </a:rPr>
              <a:t>	</a:t>
            </a:r>
            <a:r>
              <a:rPr lang="zh-CN" altLang="en-US" b="1">
                <a:latin typeface="黑体" pitchFamily="49" charset="-122"/>
              </a:rPr>
              <a:t>其中       为事件</a:t>
            </a:r>
            <a:r>
              <a:rPr lang="en-US" altLang="zh-CN" b="1">
                <a:latin typeface="黑体" pitchFamily="49" charset="-122"/>
              </a:rPr>
              <a:t>x</a:t>
            </a:r>
            <a:r>
              <a:rPr lang="zh-CN" altLang="en-US" b="1">
                <a:latin typeface="黑体" pitchFamily="49" charset="-122"/>
              </a:rPr>
              <a:t>发生的概率</a:t>
            </a:r>
            <a:endParaRPr lang="en-US" altLang="zh-CN" b="1" i="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r>
              <a:rPr lang="zh-CN" altLang="en-US" sz="3200" b="1">
                <a:solidFill>
                  <a:srgbClr val="FF0000"/>
                </a:solidFill>
                <a:latin typeface="黑体" pitchFamily="49" charset="-122"/>
              </a:rPr>
              <a:t>熵：</a:t>
            </a:r>
            <a:r>
              <a:rPr lang="zh-CN" altLang="en-US" sz="2800" b="1">
                <a:latin typeface="黑体" pitchFamily="49" charset="-122"/>
              </a:rPr>
              <a:t>事件集合的信息量的平均值</a:t>
            </a:r>
            <a:endParaRPr lang="en-US" altLang="zh-CN" sz="2800" b="1">
              <a:latin typeface="黑体" pitchFamily="49" charset="-122"/>
            </a:endParaRPr>
          </a:p>
          <a:p>
            <a:pPr marL="800100" lvl="1" indent="-342900">
              <a:lnSpc>
                <a:spcPct val="160000"/>
              </a:lnSpc>
              <a:spcBef>
                <a:spcPct val="20000"/>
              </a:spcBef>
              <a:buClr>
                <a:schemeClr val="accent2"/>
              </a:buClr>
              <a:buSzPct val="100000"/>
              <a:buFont typeface="Arial" pitchFamily="34" charset="0"/>
              <a:buChar char="•"/>
            </a:pPr>
            <a:r>
              <a:rPr lang="zh-CN" altLang="en-US" b="1">
                <a:latin typeface="黑体" pitchFamily="49" charset="-122"/>
              </a:rPr>
              <a:t>定义</a:t>
            </a:r>
            <a:r>
              <a:rPr lang="zh-CN" altLang="en-US" sz="2800" b="1">
                <a:latin typeface="黑体" pitchFamily="49" charset="-122"/>
              </a:rPr>
              <a:t>：</a:t>
            </a:r>
            <a:endParaRPr lang="en-US" altLang="zh-CN" sz="2800" b="1">
              <a:latin typeface="黑体" pitchFamily="49" charset="-122"/>
            </a:endParaRPr>
          </a:p>
          <a:p>
            <a:pPr marL="800100" lvl="1" indent="-342900">
              <a:lnSpc>
                <a:spcPct val="160000"/>
              </a:lnSpc>
              <a:spcBef>
                <a:spcPct val="20000"/>
              </a:spcBef>
              <a:buClr>
                <a:schemeClr val="accent2"/>
              </a:buClr>
              <a:buSzPct val="100000"/>
              <a:buFont typeface="Arial" pitchFamily="34" charset="0"/>
              <a:buChar char="•"/>
            </a:pPr>
            <a:endParaRPr lang="en-US" altLang="zh-CN" sz="20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r>
              <a:rPr lang="zh-CN" altLang="en-US" sz="3200" b="1">
                <a:latin typeface="黑体" pitchFamily="49" charset="-122"/>
              </a:rPr>
              <a:t>举例：</a:t>
            </a:r>
            <a:r>
              <a:rPr lang="zh-CN" altLang="en-US" sz="2800" b="1">
                <a:latin typeface="黑体" pitchFamily="49" charset="-122"/>
              </a:rPr>
              <a:t>明天下雪？明天晴天？</a:t>
            </a:r>
          </a:p>
        </p:txBody>
      </p:sp>
      <p:sp>
        <p:nvSpPr>
          <p:cNvPr id="4103"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 信息论基础</a:t>
            </a:r>
          </a:p>
        </p:txBody>
      </p:sp>
      <p:graphicFrame>
        <p:nvGraphicFramePr>
          <p:cNvPr id="4098" name="Object 2"/>
          <p:cNvGraphicFramePr>
            <a:graphicFrameLocks noChangeAspect="1"/>
          </p:cNvGraphicFramePr>
          <p:nvPr/>
        </p:nvGraphicFramePr>
        <p:xfrm>
          <a:off x="3094038" y="2073275"/>
          <a:ext cx="2986087" cy="596900"/>
        </p:xfrm>
        <a:graphic>
          <a:graphicData uri="http://schemas.openxmlformats.org/presentationml/2006/ole">
            <p:oleObj spid="_x0000_s4098" name="Equation" r:id="rId3" imgW="952200" imgH="190440" progId="Equation.DSMT4">
              <p:embed/>
            </p:oleObj>
          </a:graphicData>
        </a:graphic>
      </p:graphicFrame>
      <p:graphicFrame>
        <p:nvGraphicFramePr>
          <p:cNvPr id="4099" name="Object 3"/>
          <p:cNvGraphicFramePr>
            <a:graphicFrameLocks noChangeAspect="1"/>
          </p:cNvGraphicFramePr>
          <p:nvPr/>
        </p:nvGraphicFramePr>
        <p:xfrm>
          <a:off x="2047875" y="2805113"/>
          <a:ext cx="863600" cy="561975"/>
        </p:xfrm>
        <a:graphic>
          <a:graphicData uri="http://schemas.openxmlformats.org/presentationml/2006/ole">
            <p:oleObj spid="_x0000_s4099" name="Equation" r:id="rId4" imgW="291960" imgH="190440" progId="Equation.DSMT4">
              <p:embed/>
            </p:oleObj>
          </a:graphicData>
        </a:graphic>
      </p:graphicFrame>
      <p:graphicFrame>
        <p:nvGraphicFramePr>
          <p:cNvPr id="150532" name="Object 4"/>
          <p:cNvGraphicFramePr>
            <a:graphicFrameLocks noChangeAspect="1"/>
          </p:cNvGraphicFramePr>
          <p:nvPr/>
        </p:nvGraphicFramePr>
        <p:xfrm>
          <a:off x="2446338" y="4481513"/>
          <a:ext cx="4903787" cy="1262062"/>
        </p:xfrm>
        <a:graphic>
          <a:graphicData uri="http://schemas.openxmlformats.org/presentationml/2006/ole">
            <p:oleObj spid="_x0000_s4100" name="Equation" r:id="rId5" imgW="1726920" imgH="4442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5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AF54413B-3BEA-4F9B-A461-EAF981DC1731}" type="slidenum">
              <a:rPr lang="zh-CN" altLang="en-US" sz="1300">
                <a:latin typeface="黑体" pitchFamily="49" charset="-122"/>
              </a:rPr>
              <a:pPr algn="r" defTabSz="755650"/>
              <a:t>21</a:t>
            </a:fld>
            <a:endParaRPr lang="zh-CN" altLang="en-US" sz="1300">
              <a:latin typeface="黑体" pitchFamily="49" charset="-122"/>
            </a:endParaRPr>
          </a:p>
        </p:txBody>
      </p:sp>
      <p:sp>
        <p:nvSpPr>
          <p:cNvPr id="5125" name="Rectangle 2"/>
          <p:cNvSpPr>
            <a:spLocks noChangeArrowheads="1"/>
          </p:cNvSpPr>
          <p:nvPr/>
        </p:nvSpPr>
        <p:spPr bwMode="auto">
          <a:xfrm>
            <a:off x="436563" y="1266825"/>
            <a:ext cx="8475662" cy="4668838"/>
          </a:xfrm>
          <a:prstGeom prst="rect">
            <a:avLst/>
          </a:prstGeom>
          <a:noFill/>
          <a:ln w="9525">
            <a:noFill/>
            <a:miter lim="800000"/>
            <a:headEnd/>
            <a:tailEnd/>
          </a:ln>
        </p:spPr>
        <p:txBody>
          <a:bodyPr lIns="84138" tIns="41275" rIns="84138" bIns="41275"/>
          <a:lstStyle/>
          <a:p>
            <a:pPr marL="342900" indent="-342900">
              <a:lnSpc>
                <a:spcPct val="160000"/>
              </a:lnSpc>
              <a:spcBef>
                <a:spcPct val="20000"/>
              </a:spcBef>
              <a:buClr>
                <a:schemeClr val="accent2"/>
              </a:buClr>
              <a:buSzPct val="100000"/>
              <a:buFont typeface="Arial" pitchFamily="34" charset="0"/>
              <a:buChar char="•"/>
            </a:pPr>
            <a:r>
              <a:rPr lang="zh-CN" altLang="en-US" sz="3200" b="1">
                <a:solidFill>
                  <a:srgbClr val="FF0000"/>
                </a:solidFill>
                <a:latin typeface="黑体" pitchFamily="49" charset="-122"/>
              </a:rPr>
              <a:t>信息量：</a:t>
            </a:r>
            <a:r>
              <a:rPr lang="zh-CN" altLang="en-US" sz="2800" b="1">
                <a:latin typeface="黑体" pitchFamily="49" charset="-122"/>
              </a:rPr>
              <a:t>具有确定概率事件的信息的定量度量</a:t>
            </a:r>
            <a:endParaRPr lang="en-US" altLang="zh-CN" b="1">
              <a:latin typeface="黑体" pitchFamily="49" charset="-122"/>
            </a:endParaRPr>
          </a:p>
          <a:p>
            <a:pPr marL="800100" lvl="1" indent="-342900">
              <a:lnSpc>
                <a:spcPct val="160000"/>
              </a:lnSpc>
              <a:spcBef>
                <a:spcPct val="20000"/>
              </a:spcBef>
              <a:buClr>
                <a:schemeClr val="accent2"/>
              </a:buClr>
              <a:buSzPct val="100000"/>
              <a:buFont typeface="Arial" pitchFamily="34" charset="0"/>
              <a:buChar char="•"/>
            </a:pPr>
            <a:r>
              <a:rPr lang="zh-CN" altLang="en-US" b="1">
                <a:latin typeface="黑体" pitchFamily="49" charset="-122"/>
              </a:rPr>
              <a:t>定义：</a:t>
            </a:r>
            <a:endParaRPr lang="en-US" altLang="zh-CN" b="1">
              <a:latin typeface="黑体" pitchFamily="49" charset="-122"/>
            </a:endParaRPr>
          </a:p>
          <a:p>
            <a:pPr marL="800100" lvl="1" indent="-342900">
              <a:lnSpc>
                <a:spcPct val="160000"/>
              </a:lnSpc>
              <a:spcBef>
                <a:spcPct val="20000"/>
              </a:spcBef>
              <a:buClr>
                <a:schemeClr val="accent2"/>
              </a:buClr>
              <a:buSzPct val="100000"/>
            </a:pPr>
            <a:r>
              <a:rPr lang="en-US" altLang="zh-CN" b="1">
                <a:latin typeface="黑体" pitchFamily="49" charset="-122"/>
              </a:rPr>
              <a:t>	</a:t>
            </a:r>
            <a:r>
              <a:rPr lang="zh-CN" altLang="en-US" b="1">
                <a:latin typeface="黑体" pitchFamily="49" charset="-122"/>
              </a:rPr>
              <a:t>其中       为事件</a:t>
            </a:r>
            <a:r>
              <a:rPr lang="en-US" altLang="zh-CN" b="1">
                <a:latin typeface="黑体" pitchFamily="49" charset="-122"/>
              </a:rPr>
              <a:t>x</a:t>
            </a:r>
            <a:r>
              <a:rPr lang="zh-CN" altLang="en-US" b="1">
                <a:latin typeface="黑体" pitchFamily="49" charset="-122"/>
              </a:rPr>
              <a:t>发生的概率</a:t>
            </a:r>
            <a:endParaRPr lang="en-US" altLang="zh-CN" b="1" i="1">
              <a:latin typeface="黑体" pitchFamily="49" charset="-122"/>
            </a:endParaRPr>
          </a:p>
          <a:p>
            <a:pPr marL="800100" lvl="1" indent="-342900">
              <a:lnSpc>
                <a:spcPct val="160000"/>
              </a:lnSpc>
              <a:spcBef>
                <a:spcPct val="20000"/>
              </a:spcBef>
              <a:buClr>
                <a:schemeClr val="accent2"/>
              </a:buClr>
              <a:buSzPct val="100000"/>
              <a:buFont typeface="Arial" pitchFamily="34" charset="0"/>
              <a:buChar char="•"/>
            </a:pPr>
            <a:endParaRPr lang="en-US" altLang="zh-CN" sz="2000" b="1">
              <a:latin typeface="黑体" pitchFamily="49" charset="-122"/>
            </a:endParaRPr>
          </a:p>
        </p:txBody>
      </p:sp>
      <p:sp>
        <p:nvSpPr>
          <p:cNvPr id="5126"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 信息论基础</a:t>
            </a:r>
          </a:p>
        </p:txBody>
      </p:sp>
      <p:graphicFrame>
        <p:nvGraphicFramePr>
          <p:cNvPr id="5122" name="Object 2"/>
          <p:cNvGraphicFramePr>
            <a:graphicFrameLocks noChangeAspect="1"/>
          </p:cNvGraphicFramePr>
          <p:nvPr/>
        </p:nvGraphicFramePr>
        <p:xfrm>
          <a:off x="3094038" y="2073275"/>
          <a:ext cx="2986087" cy="596900"/>
        </p:xfrm>
        <a:graphic>
          <a:graphicData uri="http://schemas.openxmlformats.org/presentationml/2006/ole">
            <p:oleObj spid="_x0000_s5122" name="Equation" r:id="rId3" imgW="952200" imgH="190440" progId="Equation.DSMT4">
              <p:embed/>
            </p:oleObj>
          </a:graphicData>
        </a:graphic>
      </p:graphicFrame>
      <p:graphicFrame>
        <p:nvGraphicFramePr>
          <p:cNvPr id="5123" name="Object 3"/>
          <p:cNvGraphicFramePr>
            <a:graphicFrameLocks noChangeAspect="1"/>
          </p:cNvGraphicFramePr>
          <p:nvPr/>
        </p:nvGraphicFramePr>
        <p:xfrm>
          <a:off x="2047875" y="2805113"/>
          <a:ext cx="863600" cy="561975"/>
        </p:xfrm>
        <a:graphic>
          <a:graphicData uri="http://schemas.openxmlformats.org/presentationml/2006/ole">
            <p:oleObj spid="_x0000_s5123" name="Equation" r:id="rId4" imgW="291960" imgH="190440" progId="Equation.DSMT4">
              <p:embed/>
            </p:oleObj>
          </a:graphicData>
        </a:graphic>
      </p:graphicFrame>
      <p:sp>
        <p:nvSpPr>
          <p:cNvPr id="2056" name="矩形 7"/>
          <p:cNvSpPr>
            <a:spLocks noChangeArrowheads="1"/>
          </p:cNvSpPr>
          <p:nvPr/>
        </p:nvSpPr>
        <p:spPr bwMode="auto">
          <a:xfrm>
            <a:off x="490538" y="3367088"/>
            <a:ext cx="8364537" cy="3109912"/>
          </a:xfrm>
          <a:prstGeom prst="rect">
            <a:avLst/>
          </a:prstGeom>
          <a:solidFill>
            <a:srgbClr val="FFC000">
              <a:alpha val="41960"/>
            </a:srgbClr>
          </a:solidFill>
          <a:ln w="9525">
            <a:noFill/>
            <a:miter lim="800000"/>
            <a:headEnd/>
            <a:tailEnd/>
          </a:ln>
        </p:spPr>
        <p:txBody>
          <a:bodyPr>
            <a:spAutoFit/>
          </a:bodyPr>
          <a:lstStyle/>
          <a:p>
            <a:pPr marL="274638" indent="-274638">
              <a:spcBef>
                <a:spcPct val="50000"/>
              </a:spcBef>
              <a:buClr>
                <a:srgbClr val="FFFF00"/>
              </a:buClr>
              <a:buFont typeface="Arial" pitchFamily="34" charset="0"/>
              <a:buChar char="•"/>
            </a:pPr>
            <a:r>
              <a:rPr lang="zh-CN" altLang="en-US" sz="2800" b="1">
                <a:solidFill>
                  <a:schemeClr val="accent2"/>
                </a:solidFill>
                <a:latin typeface="黑体" pitchFamily="49" charset="-122"/>
              </a:rPr>
              <a:t>随机事件所包含的信息量描述</a:t>
            </a:r>
            <a:r>
              <a:rPr lang="en-US" altLang="zh-CN" sz="2800" b="1">
                <a:solidFill>
                  <a:schemeClr val="accent2"/>
                </a:solidFill>
                <a:latin typeface="黑体" pitchFamily="49" charset="-122"/>
              </a:rPr>
              <a:t>/</a:t>
            </a:r>
            <a:r>
              <a:rPr lang="zh-CN" altLang="en-US" sz="2800" b="1">
                <a:solidFill>
                  <a:schemeClr val="accent2"/>
                </a:solidFill>
                <a:latin typeface="黑体" pitchFamily="49" charset="-122"/>
              </a:rPr>
              <a:t>决定了该随机事件发生的不确定性有多大</a:t>
            </a:r>
          </a:p>
          <a:p>
            <a:pPr marL="274638" indent="-274638">
              <a:spcBef>
                <a:spcPct val="50000"/>
              </a:spcBef>
              <a:buClr>
                <a:srgbClr val="FFFF00"/>
              </a:buClr>
              <a:buFont typeface="Arial" pitchFamily="34" charset="0"/>
              <a:buChar char="•"/>
            </a:pPr>
            <a:r>
              <a:rPr lang="zh-CN" altLang="en-US" sz="2800" b="1">
                <a:solidFill>
                  <a:schemeClr val="accent2"/>
                </a:solidFill>
                <a:latin typeface="黑体" pitchFamily="49" charset="-122"/>
              </a:rPr>
              <a:t>如果</a:t>
            </a:r>
            <a:r>
              <a:rPr lang="en-US" altLang="zh-CN" sz="2800" b="1">
                <a:solidFill>
                  <a:schemeClr val="accent2"/>
                </a:solidFill>
                <a:latin typeface="黑体" pitchFamily="49" charset="-122"/>
              </a:rPr>
              <a:t>P(x)=1(</a:t>
            </a:r>
            <a:r>
              <a:rPr lang="zh-CN" altLang="en-US" sz="2800" b="1">
                <a:solidFill>
                  <a:schemeClr val="accent2"/>
                </a:solidFill>
                <a:latin typeface="黑体" pitchFamily="49" charset="-122"/>
              </a:rPr>
              <a:t>即事件总发生</a:t>
            </a:r>
            <a:r>
              <a:rPr lang="en-US" altLang="zh-CN" sz="2800" b="1">
                <a:solidFill>
                  <a:schemeClr val="accent2"/>
                </a:solidFill>
                <a:latin typeface="黑体" pitchFamily="49" charset="-122"/>
              </a:rPr>
              <a:t>)</a:t>
            </a:r>
            <a:r>
              <a:rPr lang="zh-CN" altLang="en-US" sz="2800" b="1">
                <a:solidFill>
                  <a:schemeClr val="accent2"/>
                </a:solidFill>
                <a:latin typeface="黑体" pitchFamily="49" charset="-122"/>
              </a:rPr>
              <a:t>，那么</a:t>
            </a:r>
            <a:r>
              <a:rPr lang="en-US" altLang="zh-CN" sz="2800" b="1">
                <a:solidFill>
                  <a:schemeClr val="accent2"/>
                </a:solidFill>
                <a:latin typeface="黑体" pitchFamily="49" charset="-122"/>
              </a:rPr>
              <a:t>I(x)=0</a:t>
            </a:r>
            <a:r>
              <a:rPr lang="zh-CN" altLang="en-US" sz="2800" b="1">
                <a:solidFill>
                  <a:schemeClr val="accent2"/>
                </a:solidFill>
                <a:latin typeface="黑体" pitchFamily="49" charset="-122"/>
              </a:rPr>
              <a:t>，即：该随机事件发生的不确定性为</a:t>
            </a:r>
            <a:r>
              <a:rPr lang="en-US" altLang="zh-CN" sz="2800" b="1">
                <a:solidFill>
                  <a:schemeClr val="accent2"/>
                </a:solidFill>
                <a:latin typeface="黑体" pitchFamily="49" charset="-122"/>
              </a:rPr>
              <a:t>0</a:t>
            </a:r>
            <a:endParaRPr lang="zh-CN" altLang="en-US" sz="2800" b="1">
              <a:solidFill>
                <a:schemeClr val="accent2"/>
              </a:solidFill>
              <a:latin typeface="黑体" pitchFamily="49" charset="-122"/>
            </a:endParaRPr>
          </a:p>
          <a:p>
            <a:pPr marL="274638" indent="-274638">
              <a:spcBef>
                <a:spcPct val="50000"/>
              </a:spcBef>
              <a:buClr>
                <a:srgbClr val="FFFF00"/>
              </a:buClr>
              <a:buFont typeface="Arial" pitchFamily="34" charset="0"/>
              <a:buChar char="•"/>
            </a:pPr>
            <a:r>
              <a:rPr lang="en-US" altLang="zh-CN" sz="2800" b="1">
                <a:solidFill>
                  <a:schemeClr val="accent2"/>
                </a:solidFill>
                <a:latin typeface="黑体" pitchFamily="49" charset="-122"/>
              </a:rPr>
              <a:t>I(x)</a:t>
            </a:r>
            <a:r>
              <a:rPr lang="zh-CN" altLang="en-US" sz="2800" b="1">
                <a:solidFill>
                  <a:schemeClr val="accent2"/>
                </a:solidFill>
                <a:latin typeface="黑体" pitchFamily="49" charset="-122"/>
              </a:rPr>
              <a:t>的单位由对数的底数决定。当以</a:t>
            </a:r>
            <a:r>
              <a:rPr lang="en-US" altLang="zh-CN" sz="2800" b="1">
                <a:solidFill>
                  <a:schemeClr val="accent2"/>
                </a:solidFill>
                <a:latin typeface="黑体" pitchFamily="49" charset="-122"/>
              </a:rPr>
              <a:t>2</a:t>
            </a:r>
            <a:r>
              <a:rPr lang="zh-CN" altLang="en-US" sz="2800" b="1">
                <a:solidFill>
                  <a:schemeClr val="accent2"/>
                </a:solidFill>
                <a:latin typeface="黑体" pitchFamily="49" charset="-122"/>
              </a:rPr>
              <a:t>为底数时，单位为：比特</a:t>
            </a:r>
            <a:r>
              <a:rPr lang="en-US" altLang="zh-CN" sz="2800" b="1">
                <a:solidFill>
                  <a:schemeClr val="accent2"/>
                </a:solidFill>
                <a:latin typeface="黑体" pitchFamily="49" charset="-122"/>
              </a:rPr>
              <a:t>/</a:t>
            </a:r>
            <a:r>
              <a:rPr lang="zh-CN" altLang="en-US" sz="2800" b="1">
                <a:solidFill>
                  <a:schemeClr val="accent2"/>
                </a:solidFill>
                <a:latin typeface="黑体" pitchFamily="49" charset="-122"/>
              </a:rPr>
              <a:t>符号</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9D9AEFCB-2E5B-493A-9C6D-02E66A3F9974}" type="slidenum">
              <a:rPr lang="zh-CN" altLang="en-US" sz="1300">
                <a:latin typeface="黑体" pitchFamily="49" charset="-122"/>
              </a:rPr>
              <a:pPr algn="r" defTabSz="755650"/>
              <a:t>22</a:t>
            </a:fld>
            <a:endParaRPr lang="zh-CN" altLang="en-US" sz="1300">
              <a:latin typeface="黑体" pitchFamily="49" charset="-122"/>
            </a:endParaRPr>
          </a:p>
        </p:txBody>
      </p:sp>
      <p:sp>
        <p:nvSpPr>
          <p:cNvPr id="27651" name="Rectangle 2"/>
          <p:cNvSpPr>
            <a:spLocks noChangeArrowheads="1"/>
          </p:cNvSpPr>
          <p:nvPr/>
        </p:nvSpPr>
        <p:spPr bwMode="auto">
          <a:xfrm>
            <a:off x="436563" y="1174750"/>
            <a:ext cx="8475662" cy="4668838"/>
          </a:xfrm>
          <a:prstGeom prst="rect">
            <a:avLst/>
          </a:prstGeom>
          <a:noFill/>
          <a:ln w="9525">
            <a:noFill/>
            <a:miter lim="800000"/>
            <a:headEnd/>
            <a:tailEnd/>
          </a:ln>
        </p:spPr>
        <p:txBody>
          <a:bodyPr lIns="84138" tIns="41275" rIns="84138" bIns="41275"/>
          <a:lstStyle/>
          <a:p>
            <a:pPr marL="342900" indent="-342900">
              <a:lnSpc>
                <a:spcPct val="160000"/>
              </a:lnSpc>
              <a:spcBef>
                <a:spcPct val="20000"/>
              </a:spcBef>
              <a:buClr>
                <a:schemeClr val="accent2"/>
              </a:buClr>
              <a:buSzPct val="100000"/>
              <a:buFont typeface="Arial" pitchFamily="34" charset="0"/>
              <a:buChar char="•"/>
            </a:pPr>
            <a:r>
              <a:rPr lang="zh-CN" altLang="en-US" sz="3200" b="1">
                <a:latin typeface="黑体" pitchFamily="49" charset="-122"/>
              </a:rPr>
              <a:t>例１：设信号</a:t>
            </a:r>
            <a:endParaRPr lang="en-US" altLang="zh-CN" sz="32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endParaRPr lang="en-US" altLang="zh-CN" sz="32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r>
              <a:rPr lang="zh-CN" altLang="en-US" sz="3200" b="1">
                <a:latin typeface="黑体" pitchFamily="49" charset="-122"/>
              </a:rPr>
              <a:t>则各信源符号自信息量</a:t>
            </a:r>
            <a:endParaRPr lang="en-US" altLang="zh-CN" sz="32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endParaRPr lang="en-US" altLang="zh-CN" sz="28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r>
              <a:rPr lang="zh-CN" altLang="en-US" sz="3200" b="1">
                <a:latin typeface="黑体" pitchFamily="49" charset="-122"/>
              </a:rPr>
              <a:t>则</a:t>
            </a:r>
            <a:r>
              <a:rPr lang="en-US" altLang="zh-CN" sz="3200" b="1">
                <a:latin typeface="黑体" pitchFamily="49" charset="-122"/>
              </a:rPr>
              <a:t>X</a:t>
            </a:r>
            <a:r>
              <a:rPr lang="zh-CN" altLang="en-US" sz="3200" b="1">
                <a:latin typeface="黑体" pitchFamily="49" charset="-122"/>
              </a:rPr>
              <a:t>的信息熵为</a:t>
            </a:r>
            <a:endParaRPr lang="en-US" altLang="zh-CN" sz="32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endParaRPr lang="en-US" altLang="zh-CN" b="1">
              <a:latin typeface="黑体" pitchFamily="49" charset="-122"/>
            </a:endParaRPr>
          </a:p>
        </p:txBody>
      </p:sp>
      <p:sp>
        <p:nvSpPr>
          <p:cNvPr id="6152"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信息论基础</a:t>
            </a:r>
          </a:p>
        </p:txBody>
      </p:sp>
      <p:graphicFrame>
        <p:nvGraphicFramePr>
          <p:cNvPr id="6146" name="Object 2"/>
          <p:cNvGraphicFramePr>
            <a:graphicFrameLocks noChangeAspect="1"/>
          </p:cNvGraphicFramePr>
          <p:nvPr/>
        </p:nvGraphicFramePr>
        <p:xfrm>
          <a:off x="3860800" y="1466850"/>
          <a:ext cx="1863725" cy="438150"/>
        </p:xfrm>
        <a:graphic>
          <a:graphicData uri="http://schemas.openxmlformats.org/presentationml/2006/ole">
            <p:oleObj spid="_x0000_s6146" r:id="rId3" imgW="812447" imgH="190417" progId="Equation.3">
              <p:embed/>
            </p:oleObj>
          </a:graphicData>
        </a:graphic>
      </p:graphicFrame>
      <p:graphicFrame>
        <p:nvGraphicFramePr>
          <p:cNvPr id="6147" name="Object 3"/>
          <p:cNvGraphicFramePr>
            <a:graphicFrameLocks noChangeAspect="1"/>
          </p:cNvGraphicFramePr>
          <p:nvPr/>
        </p:nvGraphicFramePr>
        <p:xfrm>
          <a:off x="2451100" y="2260600"/>
          <a:ext cx="4814888" cy="468313"/>
        </p:xfrm>
        <a:graphic>
          <a:graphicData uri="http://schemas.openxmlformats.org/presentationml/2006/ole">
            <p:oleObj spid="_x0000_s6147" r:id="rId4" imgW="2057400" imgH="203200" progId="Equation.3">
              <p:embed/>
            </p:oleObj>
          </a:graphicData>
        </a:graphic>
      </p:graphicFrame>
      <p:graphicFrame>
        <p:nvGraphicFramePr>
          <p:cNvPr id="14" name="Object 4"/>
          <p:cNvGraphicFramePr>
            <a:graphicFrameLocks noChangeAspect="1"/>
          </p:cNvGraphicFramePr>
          <p:nvPr/>
        </p:nvGraphicFramePr>
        <p:xfrm>
          <a:off x="1765300" y="4016375"/>
          <a:ext cx="5946775" cy="592138"/>
        </p:xfrm>
        <a:graphic>
          <a:graphicData uri="http://schemas.openxmlformats.org/presentationml/2006/ole">
            <p:oleObj spid="_x0000_s6148" name="Equation" r:id="rId5" imgW="1942920" imgH="190440" progId="Equation.DSMT4">
              <p:embed/>
            </p:oleObj>
          </a:graphicData>
        </a:graphic>
      </p:graphicFrame>
      <p:graphicFrame>
        <p:nvGraphicFramePr>
          <p:cNvPr id="15" name="Object 5"/>
          <p:cNvGraphicFramePr>
            <a:graphicFrameLocks noChangeAspect="1"/>
          </p:cNvGraphicFramePr>
          <p:nvPr/>
        </p:nvGraphicFramePr>
        <p:xfrm>
          <a:off x="941388" y="5600700"/>
          <a:ext cx="7323137" cy="573088"/>
        </p:xfrm>
        <a:graphic>
          <a:graphicData uri="http://schemas.openxmlformats.org/presentationml/2006/ole">
            <p:oleObj spid="_x0000_s6149" name="Equation" r:id="rId6" imgW="2400120" imgH="1904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B2DC1C1-72A7-451B-9500-D9018F595D96}" type="slidenum">
              <a:rPr lang="zh-CN" altLang="en-US" sz="1300">
                <a:latin typeface="黑体" pitchFamily="49" charset="-122"/>
              </a:rPr>
              <a:pPr algn="r" defTabSz="755650"/>
              <a:t>23</a:t>
            </a:fld>
            <a:endParaRPr lang="zh-CN" altLang="en-US" sz="1300">
              <a:latin typeface="黑体" pitchFamily="49" charset="-122"/>
            </a:endParaRPr>
          </a:p>
        </p:txBody>
      </p:sp>
      <p:sp>
        <p:nvSpPr>
          <p:cNvPr id="27651" name="Rectangle 2"/>
          <p:cNvSpPr>
            <a:spLocks noChangeArrowheads="1"/>
          </p:cNvSpPr>
          <p:nvPr/>
        </p:nvSpPr>
        <p:spPr bwMode="auto">
          <a:xfrm>
            <a:off x="436563" y="1174750"/>
            <a:ext cx="8475662" cy="4668838"/>
          </a:xfrm>
          <a:prstGeom prst="rect">
            <a:avLst/>
          </a:prstGeom>
          <a:noFill/>
          <a:ln w="9525">
            <a:noFill/>
            <a:miter lim="800000"/>
            <a:headEnd/>
            <a:tailEnd/>
          </a:ln>
        </p:spPr>
        <p:txBody>
          <a:bodyPr lIns="84138" tIns="41275" rIns="84138" bIns="41275"/>
          <a:lstStyle/>
          <a:p>
            <a:pPr marL="342900" indent="-342900">
              <a:lnSpc>
                <a:spcPct val="160000"/>
              </a:lnSpc>
              <a:spcBef>
                <a:spcPct val="20000"/>
              </a:spcBef>
              <a:buClr>
                <a:schemeClr val="accent2"/>
              </a:buClr>
              <a:buSzPct val="100000"/>
              <a:buFont typeface="Arial" pitchFamily="34" charset="0"/>
              <a:buChar char="•"/>
              <a:defRPr/>
            </a:pPr>
            <a:r>
              <a:rPr lang="zh-CN" altLang="en-US" sz="3200" b="1" dirty="0">
                <a:effectLst>
                  <a:outerShdw blurRad="38100" dist="38100" dir="2700000" algn="tl">
                    <a:srgbClr val="C0C0C0"/>
                  </a:outerShdw>
                </a:effectLst>
                <a:ea typeface="黑体" pitchFamily="2" charset="-122"/>
              </a:rPr>
              <a:t>编码（表示）方式</a:t>
            </a:r>
            <a:endParaRPr lang="en-US" altLang="zh-CN" sz="3200" b="1" dirty="0">
              <a:effectLst>
                <a:outerShdw blurRad="38100" dist="38100" dir="2700000" algn="tl">
                  <a:srgbClr val="C0C0C0"/>
                </a:outerShdw>
              </a:effectLst>
              <a:ea typeface="黑体" pitchFamily="2" charset="-122"/>
            </a:endParaRPr>
          </a:p>
          <a:p>
            <a:pPr marL="800100" lvl="1" indent="-342900">
              <a:lnSpc>
                <a:spcPct val="160000"/>
              </a:lnSpc>
              <a:spcBef>
                <a:spcPct val="20000"/>
              </a:spcBef>
              <a:buClr>
                <a:schemeClr val="accent2"/>
              </a:buClr>
              <a:buSzPct val="100000"/>
              <a:buFont typeface="Arial" pitchFamily="34" charset="0"/>
              <a:buChar char="•"/>
              <a:defRPr/>
            </a:pPr>
            <a:r>
              <a:rPr lang="en-US" altLang="zh-CN" sz="3200" b="1" i="1" dirty="0" err="1">
                <a:effectLst>
                  <a:outerShdw blurRad="38100" dist="38100" dir="2700000" algn="tl">
                    <a:srgbClr val="C0C0C0"/>
                  </a:outerShdw>
                </a:effectLst>
                <a:ea typeface="黑体" pitchFamily="2" charset="-122"/>
              </a:rPr>
              <a:t>a,b,c,d</a:t>
            </a:r>
            <a:r>
              <a:rPr lang="zh-CN" altLang="en-US" sz="3200" b="1" i="1" dirty="0">
                <a:effectLst>
                  <a:outerShdw blurRad="38100" dist="38100" dir="2700000" algn="tl">
                    <a:srgbClr val="C0C0C0"/>
                  </a:outerShdw>
                </a:effectLst>
                <a:ea typeface="黑体" pitchFamily="2" charset="-122"/>
              </a:rPr>
              <a:t>分别</a:t>
            </a:r>
            <a:r>
              <a:rPr lang="zh-CN" altLang="en-US" sz="3200" b="1" dirty="0">
                <a:effectLst>
                  <a:outerShdw blurRad="38100" dist="38100" dir="2700000" algn="tl">
                    <a:srgbClr val="C0C0C0"/>
                  </a:outerShdw>
                </a:effectLst>
                <a:latin typeface="宋体" pitchFamily="2" charset="-122"/>
                <a:ea typeface="黑体" pitchFamily="2" charset="-122"/>
              </a:rPr>
              <a:t>用码字00,01,10,11来编码，则</a:t>
            </a:r>
            <a:r>
              <a:rPr lang="zh-CN" altLang="en-US" sz="3200" b="1" dirty="0">
                <a:effectLst>
                  <a:outerShdw blurRad="38100" dist="38100" dir="2700000" algn="tl">
                    <a:srgbClr val="C0C0C0"/>
                  </a:outerShdw>
                </a:effectLst>
                <a:ea typeface="黑体" pitchFamily="2" charset="-122"/>
              </a:rPr>
              <a:t>每个符号用</a:t>
            </a:r>
            <a:r>
              <a:rPr lang="zh-CN" altLang="en-US" sz="3200" b="1" dirty="0">
                <a:effectLst>
                  <a:outerShdw blurRad="38100" dist="38100" dir="2700000" algn="tl">
                    <a:srgbClr val="C0C0C0"/>
                  </a:outerShdw>
                </a:effectLst>
                <a:latin typeface="宋体" pitchFamily="2" charset="-122"/>
                <a:ea typeface="黑体" pitchFamily="2" charset="-122"/>
              </a:rPr>
              <a:t>2</a:t>
            </a:r>
            <a:r>
              <a:rPr lang="zh-CN" altLang="en-US" sz="3200" b="1" dirty="0">
                <a:effectLst>
                  <a:outerShdw blurRad="38100" dist="38100" dir="2700000" algn="tl">
                    <a:srgbClr val="C0C0C0"/>
                  </a:outerShdw>
                </a:effectLst>
                <a:ea typeface="黑体" pitchFamily="2" charset="-122"/>
              </a:rPr>
              <a:t>个比特</a:t>
            </a:r>
            <a:endParaRPr lang="en-US" altLang="zh-CN" sz="3200" b="1" dirty="0">
              <a:effectLst>
                <a:outerShdw blurRad="38100" dist="38100" dir="2700000" algn="tl">
                  <a:srgbClr val="C0C0C0"/>
                </a:outerShdw>
              </a:effectLst>
              <a:ea typeface="黑体" pitchFamily="2" charset="-122"/>
            </a:endParaRPr>
          </a:p>
          <a:p>
            <a:pPr marL="342900" indent="-342900">
              <a:lnSpc>
                <a:spcPct val="160000"/>
              </a:lnSpc>
              <a:spcBef>
                <a:spcPct val="20000"/>
              </a:spcBef>
              <a:buClr>
                <a:schemeClr val="accent2"/>
              </a:buClr>
              <a:buSzPct val="100000"/>
              <a:buFont typeface="Arial" pitchFamily="34" charset="0"/>
              <a:buChar char="•"/>
              <a:defRPr/>
            </a:pPr>
            <a:r>
              <a:rPr lang="zh-CN" altLang="en-US" sz="3200" b="1" dirty="0">
                <a:effectLst>
                  <a:outerShdw blurRad="38100" dist="38100" dir="2700000" algn="tl">
                    <a:srgbClr val="C0C0C0"/>
                  </a:outerShdw>
                </a:effectLst>
                <a:ea typeface="黑体" pitchFamily="2" charset="-122"/>
              </a:rPr>
              <a:t>平均码长</a:t>
            </a:r>
            <a:endParaRPr lang="en-US" altLang="zh-CN" sz="3200" b="1" dirty="0">
              <a:latin typeface="黑体" pitchFamily="2" charset="-122"/>
              <a:ea typeface="黑体" pitchFamily="2" charset="-122"/>
            </a:endParaRPr>
          </a:p>
          <a:p>
            <a:pPr marL="800100" lvl="1" indent="-342900">
              <a:lnSpc>
                <a:spcPct val="160000"/>
              </a:lnSpc>
              <a:spcBef>
                <a:spcPct val="20000"/>
              </a:spcBef>
              <a:buClr>
                <a:schemeClr val="accent2"/>
              </a:buClr>
              <a:buSzPct val="100000"/>
              <a:buFont typeface="Arial" pitchFamily="34" charset="0"/>
              <a:buChar char="•"/>
              <a:defRPr/>
            </a:pPr>
            <a:r>
              <a:rPr lang="zh-CN" altLang="en-US" sz="3200" b="1" dirty="0">
                <a:effectLst>
                  <a:outerShdw blurRad="38100" dist="38100" dir="2700000" algn="tl">
                    <a:srgbClr val="C0C0C0"/>
                  </a:outerShdw>
                </a:effectLst>
                <a:latin typeface="宋体" pitchFamily="2" charset="-122"/>
                <a:ea typeface="黑体" pitchFamily="2" charset="-122"/>
              </a:rPr>
              <a:t>平均码长也是2比特</a:t>
            </a:r>
            <a:endParaRPr lang="en-US" altLang="zh-CN" sz="3200" b="1" dirty="0">
              <a:effectLst>
                <a:outerShdw blurRad="38100" dist="38100" dir="2700000" algn="tl">
                  <a:srgbClr val="C0C0C0"/>
                </a:outerShdw>
              </a:effectLst>
              <a:latin typeface="宋体" pitchFamily="2" charset="-122"/>
              <a:ea typeface="黑体" pitchFamily="2" charset="-122"/>
            </a:endParaRPr>
          </a:p>
          <a:p>
            <a:pPr marL="800100" lvl="1" indent="-800100" algn="ctr">
              <a:lnSpc>
                <a:spcPct val="160000"/>
              </a:lnSpc>
              <a:spcBef>
                <a:spcPct val="20000"/>
              </a:spcBef>
              <a:buClr>
                <a:schemeClr val="accent2"/>
              </a:buClr>
              <a:buSzPct val="100000"/>
              <a:defRPr/>
            </a:pPr>
            <a:r>
              <a:rPr lang="zh-CN" altLang="en-US" sz="3600" b="1" dirty="0">
                <a:solidFill>
                  <a:schemeClr val="accent2"/>
                </a:solidFill>
                <a:effectLst>
                  <a:outerShdw blurRad="38100" dist="38100" dir="2700000" algn="tl">
                    <a:srgbClr val="000000"/>
                  </a:outerShdw>
                </a:effectLst>
                <a:latin typeface="宋体" pitchFamily="2" charset="-122"/>
                <a:ea typeface="黑体" pitchFamily="2" charset="-122"/>
              </a:rPr>
              <a:t>平均码长等于信源的熵 </a:t>
            </a:r>
            <a:endParaRPr lang="en-US" altLang="zh-CN" sz="3600" b="1" dirty="0">
              <a:effectLst>
                <a:outerShdw blurRad="38100" dist="38100" dir="2700000" algn="tl">
                  <a:srgbClr val="C0C0C0"/>
                </a:outerShdw>
              </a:effectLst>
              <a:latin typeface="宋体" pitchFamily="2" charset="-122"/>
              <a:ea typeface="黑体" pitchFamily="2" charset="-122"/>
            </a:endParaRPr>
          </a:p>
        </p:txBody>
      </p:sp>
      <p:sp>
        <p:nvSpPr>
          <p:cNvPr id="58372"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信息论基础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3D2A9FB7-0C59-4FB6-8335-BE8D2CC2FEE4}" type="slidenum">
              <a:rPr lang="zh-CN" altLang="en-US" sz="1300">
                <a:latin typeface="黑体" pitchFamily="49" charset="-122"/>
              </a:rPr>
              <a:pPr algn="r" defTabSz="755650"/>
              <a:t>24</a:t>
            </a:fld>
            <a:endParaRPr lang="zh-CN" altLang="en-US" sz="1300">
              <a:latin typeface="黑体" pitchFamily="49" charset="-122"/>
            </a:endParaRPr>
          </a:p>
        </p:txBody>
      </p:sp>
      <p:sp>
        <p:nvSpPr>
          <p:cNvPr id="27651" name="Rectangle 2"/>
          <p:cNvSpPr>
            <a:spLocks noChangeArrowheads="1"/>
          </p:cNvSpPr>
          <p:nvPr/>
        </p:nvSpPr>
        <p:spPr bwMode="auto">
          <a:xfrm>
            <a:off x="436563" y="1174750"/>
            <a:ext cx="8475662" cy="4668838"/>
          </a:xfrm>
          <a:prstGeom prst="rect">
            <a:avLst/>
          </a:prstGeom>
          <a:noFill/>
          <a:ln w="9525">
            <a:noFill/>
            <a:miter lim="800000"/>
            <a:headEnd/>
            <a:tailEnd/>
          </a:ln>
        </p:spPr>
        <p:txBody>
          <a:bodyPr lIns="84138" tIns="41275" rIns="84138" bIns="41275"/>
          <a:lstStyle/>
          <a:p>
            <a:pPr marL="342900" indent="-342900">
              <a:lnSpc>
                <a:spcPct val="160000"/>
              </a:lnSpc>
              <a:spcBef>
                <a:spcPct val="20000"/>
              </a:spcBef>
              <a:buClr>
                <a:schemeClr val="accent2"/>
              </a:buClr>
              <a:buSzPct val="100000"/>
              <a:buFont typeface="Arial" pitchFamily="34" charset="0"/>
              <a:buChar char="•"/>
            </a:pPr>
            <a:r>
              <a:rPr lang="zh-CN" altLang="en-US" sz="3200" b="1">
                <a:latin typeface="黑体" pitchFamily="49" charset="-122"/>
              </a:rPr>
              <a:t>例２：设信号</a:t>
            </a:r>
            <a:endParaRPr lang="en-US" altLang="zh-CN" sz="32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endParaRPr lang="en-US" altLang="zh-CN" sz="32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r>
              <a:rPr lang="zh-CN" altLang="en-US" sz="3200" b="1">
                <a:latin typeface="黑体" pitchFamily="49" charset="-122"/>
              </a:rPr>
              <a:t>则各信源符号自信息量</a:t>
            </a:r>
            <a:endParaRPr lang="en-US" altLang="zh-CN" sz="32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endParaRPr lang="en-US" altLang="zh-CN" sz="28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r>
              <a:rPr lang="zh-CN" altLang="en-US" sz="3200" b="1">
                <a:latin typeface="黑体" pitchFamily="49" charset="-122"/>
              </a:rPr>
              <a:t>则</a:t>
            </a:r>
            <a:r>
              <a:rPr lang="en-US" altLang="zh-CN" sz="3200" b="1">
                <a:latin typeface="黑体" pitchFamily="49" charset="-122"/>
              </a:rPr>
              <a:t>X</a:t>
            </a:r>
            <a:r>
              <a:rPr lang="zh-CN" altLang="en-US" sz="3200" b="1">
                <a:latin typeface="黑体" pitchFamily="49" charset="-122"/>
              </a:rPr>
              <a:t>的信息熵为</a:t>
            </a:r>
            <a:endParaRPr lang="en-US" altLang="zh-CN" sz="32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endParaRPr lang="en-US" altLang="zh-CN" b="1">
              <a:latin typeface="黑体" pitchFamily="49" charset="-122"/>
            </a:endParaRPr>
          </a:p>
        </p:txBody>
      </p:sp>
      <p:sp>
        <p:nvSpPr>
          <p:cNvPr id="7176"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信息论基础</a:t>
            </a:r>
          </a:p>
        </p:txBody>
      </p:sp>
      <p:graphicFrame>
        <p:nvGraphicFramePr>
          <p:cNvPr id="7170" name="Object 5"/>
          <p:cNvGraphicFramePr>
            <a:graphicFrameLocks noChangeAspect="1"/>
          </p:cNvGraphicFramePr>
          <p:nvPr/>
        </p:nvGraphicFramePr>
        <p:xfrm>
          <a:off x="3898900" y="1466850"/>
          <a:ext cx="1863725" cy="438150"/>
        </p:xfrm>
        <a:graphic>
          <a:graphicData uri="http://schemas.openxmlformats.org/presentationml/2006/ole">
            <p:oleObj spid="_x0000_s7170" r:id="rId3" imgW="812447" imgH="190417" progId="Equation.3">
              <p:embed/>
            </p:oleObj>
          </a:graphicData>
        </a:graphic>
      </p:graphicFrame>
      <p:graphicFrame>
        <p:nvGraphicFramePr>
          <p:cNvPr id="14" name="Object 7"/>
          <p:cNvGraphicFramePr>
            <a:graphicFrameLocks noChangeAspect="1"/>
          </p:cNvGraphicFramePr>
          <p:nvPr/>
        </p:nvGraphicFramePr>
        <p:xfrm>
          <a:off x="314325" y="4016375"/>
          <a:ext cx="8609013" cy="560388"/>
        </p:xfrm>
        <a:graphic>
          <a:graphicData uri="http://schemas.openxmlformats.org/presentationml/2006/ole">
            <p:oleObj spid="_x0000_s7171" name="Equation" r:id="rId4" imgW="2971800" imgH="190440" progId="Equation.DSMT4">
              <p:embed/>
            </p:oleObj>
          </a:graphicData>
        </a:graphic>
      </p:graphicFrame>
      <p:graphicFrame>
        <p:nvGraphicFramePr>
          <p:cNvPr id="15" name="Object 8"/>
          <p:cNvGraphicFramePr>
            <a:graphicFrameLocks noChangeAspect="1"/>
          </p:cNvGraphicFramePr>
          <p:nvPr/>
        </p:nvGraphicFramePr>
        <p:xfrm>
          <a:off x="1036638" y="5691188"/>
          <a:ext cx="7799387" cy="588962"/>
        </p:xfrm>
        <a:graphic>
          <a:graphicData uri="http://schemas.openxmlformats.org/presentationml/2006/ole">
            <p:oleObj spid="_x0000_s7172" name="Equation" r:id="rId5" imgW="2489040" imgH="190440" progId="Equation.DSMT4">
              <p:embed/>
            </p:oleObj>
          </a:graphicData>
        </a:graphic>
      </p:graphicFrame>
      <p:grpSp>
        <p:nvGrpSpPr>
          <p:cNvPr id="7177" name="组合 9"/>
          <p:cNvGrpSpPr>
            <a:grpSpLocks/>
          </p:cNvGrpSpPr>
          <p:nvPr/>
        </p:nvGrpSpPr>
        <p:grpSpPr bwMode="auto">
          <a:xfrm>
            <a:off x="1276350" y="2165350"/>
            <a:ext cx="7343775" cy="563563"/>
            <a:chOff x="1276639" y="2165350"/>
            <a:chExt cx="7343485" cy="563563"/>
          </a:xfrm>
        </p:grpSpPr>
        <p:graphicFrame>
          <p:nvGraphicFramePr>
            <p:cNvPr id="7173" name="Object 5"/>
            <p:cNvGraphicFramePr>
              <a:graphicFrameLocks noChangeAspect="1"/>
            </p:cNvGraphicFramePr>
            <p:nvPr/>
          </p:nvGraphicFramePr>
          <p:xfrm>
            <a:off x="1276639" y="2165350"/>
            <a:ext cx="5770707" cy="563563"/>
          </p:xfrm>
          <a:graphic>
            <a:graphicData uri="http://schemas.openxmlformats.org/presentationml/2006/ole">
              <p:oleObj spid="_x0000_s7173" name="Equation" r:id="rId6" imgW="1828800" imgH="190440" progId="Equation.DSMT4">
                <p:embed/>
              </p:oleObj>
            </a:graphicData>
          </a:graphic>
        </p:graphicFrame>
        <p:sp>
          <p:nvSpPr>
            <p:cNvPr id="7178" name="TextBox 8"/>
            <p:cNvSpPr txBox="1">
              <a:spLocks noChangeArrowheads="1"/>
            </p:cNvSpPr>
            <p:nvPr/>
          </p:nvSpPr>
          <p:spPr bwMode="auto">
            <a:xfrm>
              <a:off x="7047345" y="2165350"/>
              <a:ext cx="1572779" cy="492443"/>
            </a:xfrm>
            <a:prstGeom prst="rect">
              <a:avLst/>
            </a:prstGeom>
            <a:noFill/>
            <a:ln w="9525">
              <a:noFill/>
              <a:miter lim="800000"/>
              <a:headEnd/>
              <a:tailEnd/>
            </a:ln>
          </p:spPr>
          <p:txBody>
            <a:bodyPr>
              <a:spAutoFit/>
            </a:bodyPr>
            <a:lstStyle/>
            <a:p>
              <a:r>
                <a:rPr lang="en-US" altLang="zh-CN" sz="2600" i="1"/>
                <a:t>p</a:t>
              </a:r>
              <a:r>
                <a:rPr lang="en-US" altLang="zh-CN" sz="2600"/>
                <a:t>(</a:t>
              </a:r>
              <a:r>
                <a:rPr lang="en-US" altLang="zh-CN" sz="2600" b="1" i="1"/>
                <a:t>d</a:t>
              </a:r>
              <a:r>
                <a:rPr lang="en-US" altLang="zh-CN" sz="2600"/>
                <a:t>)=1/8</a:t>
              </a:r>
              <a:endParaRPr lang="zh-CN" altLang="en-US" sz="26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522FE705-177D-4582-A5B3-AEB4998E4099}" type="slidenum">
              <a:rPr lang="zh-CN" altLang="en-US" sz="1300">
                <a:latin typeface="黑体" pitchFamily="49" charset="-122"/>
              </a:rPr>
              <a:pPr algn="r" defTabSz="755650"/>
              <a:t>25</a:t>
            </a:fld>
            <a:endParaRPr lang="zh-CN" altLang="en-US" sz="1300">
              <a:latin typeface="黑体" pitchFamily="49" charset="-122"/>
            </a:endParaRPr>
          </a:p>
        </p:txBody>
      </p:sp>
      <p:sp>
        <p:nvSpPr>
          <p:cNvPr id="27651" name="Rectangle 2"/>
          <p:cNvSpPr>
            <a:spLocks noChangeArrowheads="1"/>
          </p:cNvSpPr>
          <p:nvPr/>
        </p:nvSpPr>
        <p:spPr bwMode="auto">
          <a:xfrm>
            <a:off x="436563" y="1174750"/>
            <a:ext cx="8475662" cy="4668838"/>
          </a:xfrm>
          <a:prstGeom prst="rect">
            <a:avLst/>
          </a:prstGeom>
          <a:noFill/>
          <a:ln w="9525">
            <a:noFill/>
            <a:miter lim="800000"/>
            <a:headEnd/>
            <a:tailEnd/>
          </a:ln>
        </p:spPr>
        <p:txBody>
          <a:bodyPr lIns="84138" tIns="41275" rIns="84138" bIns="41275"/>
          <a:lstStyle/>
          <a:p>
            <a:pPr marL="342900" indent="-342900">
              <a:lnSpc>
                <a:spcPct val="160000"/>
              </a:lnSpc>
              <a:spcBef>
                <a:spcPct val="20000"/>
              </a:spcBef>
              <a:buClr>
                <a:schemeClr val="accent2"/>
              </a:buClr>
              <a:buSzPct val="100000"/>
              <a:buFont typeface="Arial" pitchFamily="34" charset="0"/>
              <a:buChar char="•"/>
              <a:defRPr/>
            </a:pPr>
            <a:r>
              <a:rPr lang="zh-CN" altLang="en-US" sz="3200" b="1" dirty="0">
                <a:solidFill>
                  <a:srgbClr val="FF0000"/>
                </a:solidFill>
                <a:effectLst>
                  <a:outerShdw blurRad="38100" dist="38100" dir="2700000" algn="tl">
                    <a:srgbClr val="C0C0C0"/>
                  </a:outerShdw>
                </a:effectLst>
                <a:latin typeface="宋体" pitchFamily="2" charset="-122"/>
                <a:ea typeface="黑体" pitchFamily="2" charset="-122"/>
              </a:rPr>
              <a:t>编码方式一：</a:t>
            </a:r>
            <a:r>
              <a:rPr lang="en-US" altLang="zh-CN" sz="3200" b="1" dirty="0">
                <a:solidFill>
                  <a:srgbClr val="FF0000"/>
                </a:solidFill>
                <a:effectLst>
                  <a:outerShdw blurRad="38100" dist="38100" dir="2700000" algn="tl">
                    <a:srgbClr val="C0C0C0"/>
                  </a:outerShdw>
                </a:effectLst>
                <a:latin typeface="宋体" pitchFamily="2" charset="-122"/>
                <a:ea typeface="黑体" pitchFamily="2" charset="-122"/>
              </a:rPr>
              <a:t> </a:t>
            </a:r>
            <a:r>
              <a:rPr lang="en-US" altLang="zh-CN" b="1" i="1" dirty="0" err="1">
                <a:effectLst>
                  <a:outerShdw blurRad="38100" dist="38100" dir="2700000" algn="tl">
                    <a:srgbClr val="C0C0C0"/>
                  </a:outerShdw>
                </a:effectLst>
                <a:ea typeface="黑体" pitchFamily="2" charset="-122"/>
              </a:rPr>
              <a:t>a,b,c,d</a:t>
            </a:r>
            <a:r>
              <a:rPr lang="zh-CN" altLang="en-US" b="1" dirty="0">
                <a:effectLst>
                  <a:outerShdw blurRad="38100" dist="38100" dir="2700000" algn="tl">
                    <a:srgbClr val="C0C0C0"/>
                  </a:outerShdw>
                </a:effectLst>
                <a:latin typeface="宋体" pitchFamily="2" charset="-122"/>
                <a:ea typeface="黑体" pitchFamily="2" charset="-122"/>
              </a:rPr>
              <a:t>分别用码字00,01,10,11编码</a:t>
            </a:r>
            <a:endParaRPr lang="en-US" altLang="zh-CN" b="1" dirty="0">
              <a:effectLst>
                <a:outerShdw blurRad="38100" dist="38100" dir="2700000" algn="tl">
                  <a:srgbClr val="C0C0C0"/>
                </a:outerShdw>
              </a:effectLst>
              <a:latin typeface="宋体" pitchFamily="2" charset="-122"/>
              <a:ea typeface="黑体" pitchFamily="2" charset="-122"/>
            </a:endParaRPr>
          </a:p>
          <a:p>
            <a:pPr marL="800100" lvl="1" indent="-342900">
              <a:lnSpc>
                <a:spcPct val="160000"/>
              </a:lnSpc>
              <a:spcBef>
                <a:spcPts val="0"/>
              </a:spcBef>
              <a:buClr>
                <a:schemeClr val="accent2"/>
              </a:buClr>
              <a:buSzPct val="100000"/>
              <a:buFont typeface="Arial" pitchFamily="34" charset="0"/>
              <a:buChar char="•"/>
              <a:defRPr/>
            </a:pPr>
            <a:r>
              <a:rPr lang="zh-CN" altLang="en-US" sz="2800" b="1" dirty="0">
                <a:effectLst>
                  <a:outerShdw blurRad="38100" dist="38100" dir="2700000" algn="tl">
                    <a:srgbClr val="C0C0C0"/>
                  </a:outerShdw>
                </a:effectLst>
                <a:latin typeface="宋体" pitchFamily="2" charset="-122"/>
                <a:ea typeface="黑体" pitchFamily="2" charset="-122"/>
              </a:rPr>
              <a:t>平均码长：</a:t>
            </a:r>
            <a:endParaRPr lang="en-US" altLang="zh-CN" sz="2800" b="1" dirty="0">
              <a:effectLst>
                <a:outerShdw blurRad="38100" dist="38100" dir="2700000" algn="tl">
                  <a:srgbClr val="C0C0C0"/>
                </a:outerShdw>
              </a:effectLst>
              <a:latin typeface="宋体" pitchFamily="2" charset="-122"/>
              <a:ea typeface="黑体" pitchFamily="2" charset="-122"/>
            </a:endParaRPr>
          </a:p>
          <a:p>
            <a:pPr marL="342900" indent="-342900">
              <a:lnSpc>
                <a:spcPct val="160000"/>
              </a:lnSpc>
              <a:spcBef>
                <a:spcPct val="20000"/>
              </a:spcBef>
              <a:buClr>
                <a:schemeClr val="accent2"/>
              </a:buClr>
              <a:buSzPct val="100000"/>
              <a:buFont typeface="Arial" pitchFamily="34" charset="0"/>
              <a:buChar char="•"/>
              <a:defRPr/>
            </a:pPr>
            <a:endParaRPr lang="en-US" altLang="zh-CN" sz="1400" b="1" dirty="0">
              <a:effectLst>
                <a:outerShdw blurRad="38100" dist="38100" dir="2700000" algn="tl">
                  <a:srgbClr val="C0C0C0"/>
                </a:outerShdw>
              </a:effectLst>
              <a:latin typeface="宋体" pitchFamily="2" charset="-122"/>
              <a:ea typeface="黑体" pitchFamily="2" charset="-122"/>
            </a:endParaRPr>
          </a:p>
          <a:p>
            <a:pPr marL="800100" lvl="1" indent="-342900">
              <a:lnSpc>
                <a:spcPct val="160000"/>
              </a:lnSpc>
              <a:spcBef>
                <a:spcPct val="20000"/>
              </a:spcBef>
              <a:buClr>
                <a:schemeClr val="accent2"/>
              </a:buClr>
              <a:buSzPct val="100000"/>
              <a:buFont typeface="Arial" pitchFamily="34" charset="0"/>
              <a:buChar char="•"/>
              <a:defRPr/>
            </a:pPr>
            <a:r>
              <a:rPr lang="zh-CN" altLang="en-US" sz="2800" b="1" dirty="0">
                <a:solidFill>
                  <a:schemeClr val="accent2"/>
                </a:solidFill>
                <a:effectLst>
                  <a:outerShdw blurRad="38100" dist="38100" dir="2700000" algn="tl">
                    <a:srgbClr val="000000"/>
                  </a:outerShdw>
                </a:effectLst>
                <a:latin typeface="宋体" pitchFamily="2" charset="-122"/>
                <a:ea typeface="黑体" pitchFamily="2" charset="-122"/>
              </a:rPr>
              <a:t>平均码长大于信源的熵</a:t>
            </a:r>
            <a:endParaRPr lang="en-US" altLang="zh-CN" sz="2800" b="1" dirty="0">
              <a:solidFill>
                <a:srgbClr val="FF0000"/>
              </a:solidFill>
              <a:effectLst>
                <a:outerShdw blurRad="38100" dist="38100" dir="2700000" algn="tl">
                  <a:srgbClr val="000000"/>
                </a:outerShdw>
              </a:effectLst>
              <a:latin typeface="Times New Roman"/>
              <a:ea typeface="黑体" pitchFamily="2" charset="-122"/>
            </a:endParaRPr>
          </a:p>
          <a:p>
            <a:pPr marL="342900" indent="-342900">
              <a:lnSpc>
                <a:spcPct val="160000"/>
              </a:lnSpc>
              <a:spcBef>
                <a:spcPct val="20000"/>
              </a:spcBef>
              <a:buClr>
                <a:schemeClr val="accent2"/>
              </a:buClr>
              <a:buSzPct val="100000"/>
              <a:buFont typeface="Arial" pitchFamily="34" charset="0"/>
              <a:buChar char="•"/>
              <a:defRPr/>
            </a:pPr>
            <a:r>
              <a:rPr lang="zh-CN" altLang="en-US" sz="2800" b="1" dirty="0">
                <a:solidFill>
                  <a:srgbClr val="FF0000"/>
                </a:solidFill>
                <a:effectLst>
                  <a:outerShdw blurRad="38100" dist="38100" dir="2700000" algn="tl">
                    <a:srgbClr val="C0C0C0"/>
                  </a:outerShdw>
                </a:effectLst>
                <a:latin typeface="宋体" pitchFamily="2" charset="-122"/>
                <a:ea typeface="黑体" pitchFamily="2" charset="-122"/>
              </a:rPr>
              <a:t>编码方式二：</a:t>
            </a:r>
            <a:r>
              <a:rPr lang="en-US" altLang="zh-CN" sz="2800" b="1" i="1" dirty="0" err="1">
                <a:effectLst>
                  <a:outerShdw blurRad="38100" dist="38100" dir="2700000" algn="tl">
                    <a:srgbClr val="C0C0C0"/>
                  </a:outerShdw>
                </a:effectLst>
                <a:ea typeface="黑体" pitchFamily="2" charset="-122"/>
              </a:rPr>
              <a:t>a,b,c,d</a:t>
            </a:r>
            <a:r>
              <a:rPr lang="zh-CN" altLang="en-US" sz="2800" b="1" dirty="0">
                <a:effectLst>
                  <a:outerShdw blurRad="38100" dist="38100" dir="2700000" algn="tl">
                    <a:srgbClr val="C0C0C0"/>
                  </a:outerShdw>
                </a:effectLst>
                <a:latin typeface="宋体" pitchFamily="2" charset="-122"/>
                <a:ea typeface="黑体" pitchFamily="2" charset="-122"/>
              </a:rPr>
              <a:t>分别用码字0,10,110,111编码</a:t>
            </a:r>
            <a:endParaRPr lang="en-US" altLang="zh-CN" sz="2800" b="1" dirty="0">
              <a:effectLst>
                <a:outerShdw blurRad="38100" dist="38100" dir="2700000" algn="tl">
                  <a:srgbClr val="C0C0C0"/>
                </a:outerShdw>
              </a:effectLst>
              <a:latin typeface="宋体" pitchFamily="2" charset="-122"/>
              <a:ea typeface="黑体" pitchFamily="2" charset="-122"/>
            </a:endParaRPr>
          </a:p>
          <a:p>
            <a:pPr marL="800100" lvl="1" indent="-342900">
              <a:lnSpc>
                <a:spcPct val="160000"/>
              </a:lnSpc>
              <a:spcBef>
                <a:spcPts val="0"/>
              </a:spcBef>
              <a:buClr>
                <a:schemeClr val="accent2"/>
              </a:buClr>
              <a:buSzPct val="100000"/>
              <a:buFont typeface="Arial" pitchFamily="34" charset="0"/>
              <a:buChar char="•"/>
              <a:defRPr/>
            </a:pPr>
            <a:r>
              <a:rPr lang="zh-CN" altLang="en-US" sz="2800" b="1" dirty="0">
                <a:effectLst>
                  <a:outerShdw blurRad="38100" dist="38100" dir="2700000" algn="tl">
                    <a:srgbClr val="C0C0C0"/>
                  </a:outerShdw>
                </a:effectLst>
                <a:latin typeface="宋体" pitchFamily="2" charset="-122"/>
                <a:ea typeface="黑体" pitchFamily="2" charset="-122"/>
              </a:rPr>
              <a:t>平均码长：</a:t>
            </a:r>
            <a:endParaRPr lang="en-US" altLang="zh-CN" sz="2800" b="1" dirty="0">
              <a:effectLst>
                <a:outerShdw blurRad="38100" dist="38100" dir="2700000" algn="tl">
                  <a:srgbClr val="C0C0C0"/>
                </a:outerShdw>
              </a:effectLst>
              <a:latin typeface="宋体" pitchFamily="2" charset="-122"/>
              <a:ea typeface="黑体" pitchFamily="2" charset="-122"/>
            </a:endParaRPr>
          </a:p>
          <a:p>
            <a:pPr marL="342900" indent="-342900">
              <a:lnSpc>
                <a:spcPct val="160000"/>
              </a:lnSpc>
              <a:spcBef>
                <a:spcPct val="20000"/>
              </a:spcBef>
              <a:buClr>
                <a:schemeClr val="accent2"/>
              </a:buClr>
              <a:buSzPct val="100000"/>
              <a:buFont typeface="Arial" pitchFamily="34" charset="0"/>
              <a:buChar char="•"/>
              <a:defRPr/>
            </a:pPr>
            <a:endParaRPr lang="en-US" altLang="zh-CN" sz="2000" b="1" dirty="0">
              <a:effectLst>
                <a:outerShdw blurRad="38100" dist="38100" dir="2700000" algn="tl">
                  <a:srgbClr val="C0C0C0"/>
                </a:outerShdw>
              </a:effectLst>
              <a:latin typeface="宋体" pitchFamily="2" charset="-122"/>
              <a:ea typeface="黑体" pitchFamily="2" charset="-122"/>
            </a:endParaRPr>
          </a:p>
          <a:p>
            <a:pPr marL="800100" lvl="1" indent="-342900">
              <a:lnSpc>
                <a:spcPct val="160000"/>
              </a:lnSpc>
              <a:spcBef>
                <a:spcPct val="20000"/>
              </a:spcBef>
              <a:buClr>
                <a:schemeClr val="accent2"/>
              </a:buClr>
              <a:buSzPct val="100000"/>
              <a:buFont typeface="Arial" pitchFamily="34" charset="0"/>
              <a:buChar char="•"/>
              <a:defRPr/>
            </a:pPr>
            <a:r>
              <a:rPr lang="zh-CN" altLang="en-US" sz="2800" b="1" dirty="0">
                <a:solidFill>
                  <a:schemeClr val="accent2"/>
                </a:solidFill>
                <a:effectLst>
                  <a:outerShdw blurRad="38100" dist="38100" dir="2700000" algn="tl">
                    <a:srgbClr val="000000"/>
                  </a:outerShdw>
                </a:effectLst>
                <a:latin typeface="宋体" pitchFamily="2" charset="-122"/>
                <a:ea typeface="黑体" pitchFamily="2" charset="-122"/>
              </a:rPr>
              <a:t>平均码长等于信源的熵</a:t>
            </a:r>
            <a:endParaRPr lang="en-US" altLang="zh-CN" b="1" dirty="0">
              <a:solidFill>
                <a:srgbClr val="FF0000"/>
              </a:solidFill>
              <a:latin typeface="黑体" pitchFamily="2" charset="-122"/>
              <a:ea typeface="黑体" pitchFamily="2" charset="-122"/>
            </a:endParaRPr>
          </a:p>
        </p:txBody>
      </p:sp>
      <p:sp>
        <p:nvSpPr>
          <p:cNvPr id="8198"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信息论基础</a:t>
            </a:r>
          </a:p>
        </p:txBody>
      </p:sp>
      <p:graphicFrame>
        <p:nvGraphicFramePr>
          <p:cNvPr id="13" name="Object 2"/>
          <p:cNvGraphicFramePr>
            <a:graphicFrameLocks noChangeAspect="1"/>
          </p:cNvGraphicFramePr>
          <p:nvPr/>
        </p:nvGraphicFramePr>
        <p:xfrm>
          <a:off x="1876425" y="5334000"/>
          <a:ext cx="6289675" cy="531813"/>
        </p:xfrm>
        <a:graphic>
          <a:graphicData uri="http://schemas.openxmlformats.org/presentationml/2006/ole">
            <p:oleObj spid="_x0000_s8194" name="Equation" r:id="rId3" imgW="2374560" imgH="203040" progId="Equation.DSMT4">
              <p:embed/>
            </p:oleObj>
          </a:graphicData>
        </a:graphic>
      </p:graphicFrame>
      <p:graphicFrame>
        <p:nvGraphicFramePr>
          <p:cNvPr id="18" name="Object 3"/>
          <p:cNvGraphicFramePr>
            <a:graphicFrameLocks noChangeAspect="1"/>
          </p:cNvGraphicFramePr>
          <p:nvPr/>
        </p:nvGraphicFramePr>
        <p:xfrm>
          <a:off x="2065338" y="2674938"/>
          <a:ext cx="5870575" cy="517525"/>
        </p:xfrm>
        <a:graphic>
          <a:graphicData uri="http://schemas.openxmlformats.org/presentationml/2006/ole">
            <p:oleObj spid="_x0000_s8195" name="Equation" r:id="rId4" imgW="2273040" imgH="2030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711ECA25-D1FE-4975-AEB3-354B81D2CF2E}" type="slidenum">
              <a:rPr lang="zh-CN" altLang="en-US" sz="1300">
                <a:latin typeface="黑体" pitchFamily="49" charset="-122"/>
              </a:rPr>
              <a:pPr algn="r" defTabSz="755650"/>
              <a:t>26</a:t>
            </a:fld>
            <a:endParaRPr lang="zh-CN" altLang="en-US" sz="1300">
              <a:latin typeface="黑体" pitchFamily="49" charset="-122"/>
            </a:endParaRPr>
          </a:p>
        </p:txBody>
      </p:sp>
      <p:sp>
        <p:nvSpPr>
          <p:cNvPr id="27651" name="Rectangle 2"/>
          <p:cNvSpPr>
            <a:spLocks noChangeArrowheads="1"/>
          </p:cNvSpPr>
          <p:nvPr/>
        </p:nvSpPr>
        <p:spPr bwMode="auto">
          <a:xfrm>
            <a:off x="436563" y="1174750"/>
            <a:ext cx="8475662" cy="4668838"/>
          </a:xfrm>
          <a:prstGeom prst="rect">
            <a:avLst/>
          </a:prstGeom>
          <a:noFill/>
          <a:ln w="9525">
            <a:noFill/>
            <a:miter lim="800000"/>
            <a:headEnd/>
            <a:tailEnd/>
          </a:ln>
        </p:spPr>
        <p:txBody>
          <a:bodyPr lIns="84138" tIns="41275" rIns="84138" bIns="41275"/>
          <a:lstStyle/>
          <a:p>
            <a:pPr marL="342900" indent="-342900">
              <a:lnSpc>
                <a:spcPct val="160000"/>
              </a:lnSpc>
              <a:spcBef>
                <a:spcPct val="20000"/>
              </a:spcBef>
              <a:buClr>
                <a:schemeClr val="accent2"/>
              </a:buClr>
              <a:buSzPct val="100000"/>
              <a:buFont typeface="Arial" pitchFamily="34" charset="0"/>
              <a:buChar char="•"/>
            </a:pPr>
            <a:r>
              <a:rPr lang="zh-CN" altLang="en-US" sz="3200" b="1">
                <a:latin typeface="黑体" pitchFamily="49" charset="-122"/>
              </a:rPr>
              <a:t>例３：设信号</a:t>
            </a:r>
            <a:endParaRPr lang="en-US" altLang="zh-CN" sz="32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endParaRPr lang="en-US" altLang="zh-CN" sz="32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r>
              <a:rPr lang="zh-CN" altLang="en-US" sz="3200" b="1">
                <a:latin typeface="黑体" pitchFamily="49" charset="-122"/>
              </a:rPr>
              <a:t>则各信源符号自信息量</a:t>
            </a:r>
            <a:endParaRPr lang="en-US" altLang="zh-CN" sz="32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endParaRPr lang="en-US" altLang="zh-CN" sz="28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r>
              <a:rPr lang="zh-CN" altLang="en-US" sz="3200" b="1">
                <a:latin typeface="黑体" pitchFamily="49" charset="-122"/>
              </a:rPr>
              <a:t>则</a:t>
            </a:r>
            <a:r>
              <a:rPr lang="en-US" altLang="zh-CN" sz="3200" b="1">
                <a:latin typeface="黑体" pitchFamily="49" charset="-122"/>
              </a:rPr>
              <a:t>X</a:t>
            </a:r>
            <a:r>
              <a:rPr lang="zh-CN" altLang="en-US" sz="3200" b="1">
                <a:latin typeface="黑体" pitchFamily="49" charset="-122"/>
              </a:rPr>
              <a:t>的信息熵为</a:t>
            </a:r>
            <a:endParaRPr lang="en-US" altLang="zh-CN" sz="3200"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endParaRPr lang="en-US" altLang="zh-CN" b="1">
              <a:latin typeface="黑体" pitchFamily="49" charset="-122"/>
            </a:endParaRPr>
          </a:p>
        </p:txBody>
      </p:sp>
      <p:sp>
        <p:nvSpPr>
          <p:cNvPr id="9224"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信息论基础</a:t>
            </a:r>
          </a:p>
        </p:txBody>
      </p:sp>
      <p:graphicFrame>
        <p:nvGraphicFramePr>
          <p:cNvPr id="9218" name="Object 5"/>
          <p:cNvGraphicFramePr>
            <a:graphicFrameLocks noChangeAspect="1"/>
          </p:cNvGraphicFramePr>
          <p:nvPr/>
        </p:nvGraphicFramePr>
        <p:xfrm>
          <a:off x="3689350" y="1476375"/>
          <a:ext cx="1863725" cy="438150"/>
        </p:xfrm>
        <a:graphic>
          <a:graphicData uri="http://schemas.openxmlformats.org/presentationml/2006/ole">
            <p:oleObj spid="_x0000_s9218" r:id="rId3" imgW="812447" imgH="190417" progId="Equation.3">
              <p:embed/>
            </p:oleObj>
          </a:graphicData>
        </a:graphic>
      </p:graphicFrame>
      <p:graphicFrame>
        <p:nvGraphicFramePr>
          <p:cNvPr id="14" name="Object 7"/>
          <p:cNvGraphicFramePr>
            <a:graphicFrameLocks noChangeAspect="1"/>
          </p:cNvGraphicFramePr>
          <p:nvPr/>
        </p:nvGraphicFramePr>
        <p:xfrm>
          <a:off x="866775" y="4016375"/>
          <a:ext cx="7504113" cy="560388"/>
        </p:xfrm>
        <a:graphic>
          <a:graphicData uri="http://schemas.openxmlformats.org/presentationml/2006/ole">
            <p:oleObj spid="_x0000_s9219" name="Equation" r:id="rId4" imgW="2590560" imgH="190440" progId="Equation.DSMT4">
              <p:embed/>
            </p:oleObj>
          </a:graphicData>
        </a:graphic>
      </p:graphicFrame>
      <p:graphicFrame>
        <p:nvGraphicFramePr>
          <p:cNvPr id="15" name="Object 8"/>
          <p:cNvGraphicFramePr>
            <a:graphicFrameLocks noChangeAspect="1"/>
          </p:cNvGraphicFramePr>
          <p:nvPr/>
        </p:nvGraphicFramePr>
        <p:xfrm>
          <a:off x="850900" y="5586413"/>
          <a:ext cx="8293100" cy="973137"/>
        </p:xfrm>
        <a:graphic>
          <a:graphicData uri="http://schemas.openxmlformats.org/presentationml/2006/ole">
            <p:oleObj spid="_x0000_s9220" name="Equation" r:id="rId5" imgW="3098520" imgH="368280" progId="Equation.DSMT4">
              <p:embed/>
            </p:oleObj>
          </a:graphicData>
        </a:graphic>
      </p:graphicFrame>
      <p:graphicFrame>
        <p:nvGraphicFramePr>
          <p:cNvPr id="9221" name="Object 5"/>
          <p:cNvGraphicFramePr>
            <a:graphicFrameLocks noChangeAspect="1"/>
          </p:cNvGraphicFramePr>
          <p:nvPr/>
        </p:nvGraphicFramePr>
        <p:xfrm>
          <a:off x="1358900" y="2295525"/>
          <a:ext cx="7366000" cy="552450"/>
        </p:xfrm>
        <a:graphic>
          <a:graphicData uri="http://schemas.openxmlformats.org/presentationml/2006/ole">
            <p:oleObj spid="_x0000_s9221" name="Equation" r:id="rId6" imgW="2539800" imgH="1904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FE0AED8-642C-4A29-BEEC-A15801C1AC2A}" type="slidenum">
              <a:rPr lang="zh-CN" altLang="en-US" sz="1300">
                <a:latin typeface="黑体" pitchFamily="49" charset="-122"/>
              </a:rPr>
              <a:pPr algn="r" defTabSz="755650"/>
              <a:t>27</a:t>
            </a:fld>
            <a:endParaRPr lang="zh-CN" altLang="en-US" sz="1300">
              <a:latin typeface="黑体" pitchFamily="49" charset="-122"/>
            </a:endParaRPr>
          </a:p>
        </p:txBody>
      </p:sp>
      <p:sp>
        <p:nvSpPr>
          <p:cNvPr id="27651" name="Rectangle 2"/>
          <p:cNvSpPr>
            <a:spLocks noChangeArrowheads="1"/>
          </p:cNvSpPr>
          <p:nvPr/>
        </p:nvSpPr>
        <p:spPr bwMode="auto">
          <a:xfrm>
            <a:off x="436563" y="1174750"/>
            <a:ext cx="8475662" cy="4668838"/>
          </a:xfrm>
          <a:prstGeom prst="rect">
            <a:avLst/>
          </a:prstGeom>
          <a:noFill/>
          <a:ln w="9525">
            <a:noFill/>
            <a:miter lim="800000"/>
            <a:headEnd/>
            <a:tailEnd/>
          </a:ln>
        </p:spPr>
        <p:txBody>
          <a:bodyPr lIns="84138" tIns="41275" rIns="84138" bIns="41275"/>
          <a:lstStyle/>
          <a:p>
            <a:pPr marL="342900" indent="-342900">
              <a:lnSpc>
                <a:spcPct val="160000"/>
              </a:lnSpc>
              <a:spcBef>
                <a:spcPct val="20000"/>
              </a:spcBef>
              <a:buClr>
                <a:schemeClr val="accent2"/>
              </a:buClr>
              <a:buSzPct val="100000"/>
              <a:buFont typeface="Arial" pitchFamily="34" charset="0"/>
              <a:buChar char="•"/>
              <a:defRPr/>
            </a:pPr>
            <a:r>
              <a:rPr lang="zh-CN" altLang="en-US" sz="3200" b="1" dirty="0">
                <a:solidFill>
                  <a:srgbClr val="FF0000"/>
                </a:solidFill>
                <a:effectLst>
                  <a:outerShdw blurRad="38100" dist="38100" dir="2700000" algn="tl">
                    <a:srgbClr val="C0C0C0"/>
                  </a:outerShdw>
                </a:effectLst>
                <a:latin typeface="宋体" pitchFamily="2" charset="-122"/>
                <a:ea typeface="黑体" pitchFamily="2" charset="-122"/>
              </a:rPr>
              <a:t>编码方式一：</a:t>
            </a:r>
            <a:r>
              <a:rPr lang="en-US" altLang="zh-CN" sz="3200" b="1" dirty="0">
                <a:solidFill>
                  <a:srgbClr val="FF0000"/>
                </a:solidFill>
                <a:effectLst>
                  <a:outerShdw blurRad="38100" dist="38100" dir="2700000" algn="tl">
                    <a:srgbClr val="C0C0C0"/>
                  </a:outerShdw>
                </a:effectLst>
                <a:latin typeface="宋体" pitchFamily="2" charset="-122"/>
                <a:ea typeface="黑体" pitchFamily="2" charset="-122"/>
              </a:rPr>
              <a:t> </a:t>
            </a:r>
            <a:r>
              <a:rPr lang="en-US" altLang="zh-CN" b="1" i="1" dirty="0" err="1">
                <a:effectLst>
                  <a:outerShdw blurRad="38100" dist="38100" dir="2700000" algn="tl">
                    <a:srgbClr val="C0C0C0"/>
                  </a:outerShdw>
                </a:effectLst>
                <a:ea typeface="黑体" pitchFamily="2" charset="-122"/>
              </a:rPr>
              <a:t>a,b,c,d</a:t>
            </a:r>
            <a:r>
              <a:rPr lang="zh-CN" altLang="en-US" b="1" dirty="0">
                <a:effectLst>
                  <a:outerShdw blurRad="38100" dist="38100" dir="2700000" algn="tl">
                    <a:srgbClr val="C0C0C0"/>
                  </a:outerShdw>
                </a:effectLst>
                <a:latin typeface="宋体" pitchFamily="2" charset="-122"/>
                <a:ea typeface="黑体" pitchFamily="2" charset="-122"/>
              </a:rPr>
              <a:t>分别用码字00,01,10,11编码</a:t>
            </a:r>
            <a:endParaRPr lang="en-US" altLang="zh-CN" b="1" dirty="0">
              <a:effectLst>
                <a:outerShdw blurRad="38100" dist="38100" dir="2700000" algn="tl">
                  <a:srgbClr val="C0C0C0"/>
                </a:outerShdw>
              </a:effectLst>
              <a:latin typeface="宋体" pitchFamily="2" charset="-122"/>
              <a:ea typeface="黑体" pitchFamily="2" charset="-122"/>
            </a:endParaRPr>
          </a:p>
          <a:p>
            <a:pPr marL="800100" lvl="1" indent="-342900">
              <a:lnSpc>
                <a:spcPct val="160000"/>
              </a:lnSpc>
              <a:spcBef>
                <a:spcPts val="0"/>
              </a:spcBef>
              <a:buClr>
                <a:schemeClr val="accent2"/>
              </a:buClr>
              <a:buSzPct val="100000"/>
              <a:buFont typeface="Arial" pitchFamily="34" charset="0"/>
              <a:buChar char="•"/>
              <a:defRPr/>
            </a:pPr>
            <a:r>
              <a:rPr lang="zh-CN" altLang="en-US" sz="2800" b="1" dirty="0">
                <a:effectLst>
                  <a:outerShdw blurRad="38100" dist="38100" dir="2700000" algn="tl">
                    <a:srgbClr val="C0C0C0"/>
                  </a:outerShdw>
                </a:effectLst>
                <a:latin typeface="宋体" pitchFamily="2" charset="-122"/>
                <a:ea typeface="黑体" pitchFamily="2" charset="-122"/>
              </a:rPr>
              <a:t>平均码长：</a:t>
            </a:r>
            <a:endParaRPr lang="en-US" altLang="zh-CN" sz="2800" b="1" dirty="0">
              <a:effectLst>
                <a:outerShdw blurRad="38100" dist="38100" dir="2700000" algn="tl">
                  <a:srgbClr val="C0C0C0"/>
                </a:outerShdw>
              </a:effectLst>
              <a:latin typeface="宋体" pitchFamily="2" charset="-122"/>
              <a:ea typeface="黑体" pitchFamily="2" charset="-122"/>
            </a:endParaRPr>
          </a:p>
          <a:p>
            <a:pPr marL="342900" indent="-342900">
              <a:lnSpc>
                <a:spcPct val="160000"/>
              </a:lnSpc>
              <a:spcBef>
                <a:spcPct val="20000"/>
              </a:spcBef>
              <a:buClr>
                <a:schemeClr val="accent2"/>
              </a:buClr>
              <a:buSzPct val="100000"/>
              <a:buFont typeface="Arial" pitchFamily="34" charset="0"/>
              <a:buChar char="•"/>
              <a:defRPr/>
            </a:pPr>
            <a:endParaRPr lang="en-US" altLang="zh-CN" sz="1400" b="1" dirty="0">
              <a:effectLst>
                <a:outerShdw blurRad="38100" dist="38100" dir="2700000" algn="tl">
                  <a:srgbClr val="C0C0C0"/>
                </a:outerShdw>
              </a:effectLst>
              <a:latin typeface="宋体" pitchFamily="2" charset="-122"/>
              <a:ea typeface="黑体" pitchFamily="2" charset="-122"/>
            </a:endParaRPr>
          </a:p>
          <a:p>
            <a:pPr marL="800100" lvl="1" indent="-342900">
              <a:lnSpc>
                <a:spcPct val="160000"/>
              </a:lnSpc>
              <a:spcBef>
                <a:spcPct val="20000"/>
              </a:spcBef>
              <a:buClr>
                <a:schemeClr val="accent2"/>
              </a:buClr>
              <a:buSzPct val="100000"/>
              <a:buFont typeface="Arial" pitchFamily="34" charset="0"/>
              <a:buChar char="•"/>
              <a:defRPr/>
            </a:pPr>
            <a:r>
              <a:rPr lang="zh-CN" altLang="en-US" sz="2800" b="1" dirty="0">
                <a:solidFill>
                  <a:schemeClr val="accent2"/>
                </a:solidFill>
                <a:effectLst>
                  <a:outerShdw blurRad="38100" dist="38100" dir="2700000" algn="tl">
                    <a:srgbClr val="000000"/>
                  </a:outerShdw>
                </a:effectLst>
                <a:latin typeface="宋体" pitchFamily="2" charset="-122"/>
                <a:ea typeface="黑体" pitchFamily="2" charset="-122"/>
              </a:rPr>
              <a:t>平均码长大于信源的熵</a:t>
            </a:r>
            <a:endParaRPr lang="en-US" altLang="zh-CN" sz="2800" b="1" dirty="0">
              <a:solidFill>
                <a:srgbClr val="FF0000"/>
              </a:solidFill>
              <a:effectLst>
                <a:outerShdw blurRad="38100" dist="38100" dir="2700000" algn="tl">
                  <a:srgbClr val="000000"/>
                </a:outerShdw>
              </a:effectLst>
              <a:latin typeface="Times New Roman"/>
              <a:ea typeface="黑体" pitchFamily="2" charset="-122"/>
            </a:endParaRPr>
          </a:p>
          <a:p>
            <a:pPr marL="342900" indent="-342900">
              <a:lnSpc>
                <a:spcPct val="160000"/>
              </a:lnSpc>
              <a:spcBef>
                <a:spcPct val="20000"/>
              </a:spcBef>
              <a:buClr>
                <a:schemeClr val="accent2"/>
              </a:buClr>
              <a:buSzPct val="100000"/>
              <a:buFont typeface="Arial" pitchFamily="34" charset="0"/>
              <a:buChar char="•"/>
              <a:defRPr/>
            </a:pPr>
            <a:r>
              <a:rPr lang="zh-CN" altLang="en-US" sz="2800" b="1" dirty="0">
                <a:solidFill>
                  <a:srgbClr val="FF0000"/>
                </a:solidFill>
                <a:effectLst>
                  <a:outerShdw blurRad="38100" dist="38100" dir="2700000" algn="tl">
                    <a:srgbClr val="C0C0C0"/>
                  </a:outerShdw>
                </a:effectLst>
                <a:latin typeface="宋体" pitchFamily="2" charset="-122"/>
                <a:ea typeface="黑体" pitchFamily="2" charset="-122"/>
              </a:rPr>
              <a:t>编码方式二：</a:t>
            </a:r>
            <a:r>
              <a:rPr lang="en-US" altLang="zh-CN" sz="2800" b="1" i="1" dirty="0" err="1">
                <a:effectLst>
                  <a:outerShdw blurRad="38100" dist="38100" dir="2700000" algn="tl">
                    <a:srgbClr val="C0C0C0"/>
                  </a:outerShdw>
                </a:effectLst>
                <a:ea typeface="黑体" pitchFamily="2" charset="-122"/>
              </a:rPr>
              <a:t>a,b,c,d</a:t>
            </a:r>
            <a:r>
              <a:rPr lang="zh-CN" altLang="en-US" sz="2800" b="1" dirty="0">
                <a:effectLst>
                  <a:outerShdw blurRad="38100" dist="38100" dir="2700000" algn="tl">
                    <a:srgbClr val="C0C0C0"/>
                  </a:outerShdw>
                </a:effectLst>
                <a:latin typeface="宋体" pitchFamily="2" charset="-122"/>
                <a:ea typeface="黑体" pitchFamily="2" charset="-122"/>
              </a:rPr>
              <a:t>分别用码字0,10,110,111编码</a:t>
            </a:r>
            <a:endParaRPr lang="en-US" altLang="zh-CN" sz="2800" b="1" dirty="0">
              <a:effectLst>
                <a:outerShdw blurRad="38100" dist="38100" dir="2700000" algn="tl">
                  <a:srgbClr val="C0C0C0"/>
                </a:outerShdw>
              </a:effectLst>
              <a:latin typeface="宋体" pitchFamily="2" charset="-122"/>
              <a:ea typeface="黑体" pitchFamily="2" charset="-122"/>
            </a:endParaRPr>
          </a:p>
          <a:p>
            <a:pPr marL="800100" lvl="1" indent="-342900">
              <a:lnSpc>
                <a:spcPct val="160000"/>
              </a:lnSpc>
              <a:spcBef>
                <a:spcPts val="0"/>
              </a:spcBef>
              <a:buClr>
                <a:schemeClr val="accent2"/>
              </a:buClr>
              <a:buSzPct val="100000"/>
              <a:buFont typeface="Arial" pitchFamily="34" charset="0"/>
              <a:buChar char="•"/>
              <a:defRPr/>
            </a:pPr>
            <a:r>
              <a:rPr lang="zh-CN" altLang="en-US" sz="2800" b="1" dirty="0">
                <a:effectLst>
                  <a:outerShdw blurRad="38100" dist="38100" dir="2700000" algn="tl">
                    <a:srgbClr val="C0C0C0"/>
                  </a:outerShdw>
                </a:effectLst>
                <a:latin typeface="宋体" pitchFamily="2" charset="-122"/>
                <a:ea typeface="黑体" pitchFamily="2" charset="-122"/>
              </a:rPr>
              <a:t>平均码长：</a:t>
            </a:r>
            <a:endParaRPr lang="en-US" altLang="zh-CN" sz="2800" b="1" dirty="0">
              <a:effectLst>
                <a:outerShdw blurRad="38100" dist="38100" dir="2700000" algn="tl">
                  <a:srgbClr val="C0C0C0"/>
                </a:outerShdw>
              </a:effectLst>
              <a:latin typeface="宋体" pitchFamily="2" charset="-122"/>
              <a:ea typeface="黑体" pitchFamily="2" charset="-122"/>
            </a:endParaRPr>
          </a:p>
          <a:p>
            <a:pPr marL="342900" indent="-342900">
              <a:lnSpc>
                <a:spcPct val="160000"/>
              </a:lnSpc>
              <a:spcBef>
                <a:spcPct val="20000"/>
              </a:spcBef>
              <a:buClr>
                <a:schemeClr val="accent2"/>
              </a:buClr>
              <a:buSzPct val="100000"/>
              <a:buFont typeface="Arial" pitchFamily="34" charset="0"/>
              <a:buChar char="•"/>
              <a:defRPr/>
            </a:pPr>
            <a:endParaRPr lang="en-US" altLang="zh-CN" sz="2000" b="1" dirty="0">
              <a:effectLst>
                <a:outerShdw blurRad="38100" dist="38100" dir="2700000" algn="tl">
                  <a:srgbClr val="C0C0C0"/>
                </a:outerShdw>
              </a:effectLst>
              <a:latin typeface="宋体" pitchFamily="2" charset="-122"/>
              <a:ea typeface="黑体" pitchFamily="2" charset="-122"/>
            </a:endParaRPr>
          </a:p>
          <a:p>
            <a:pPr marL="800100" lvl="1" indent="-342900">
              <a:lnSpc>
                <a:spcPct val="160000"/>
              </a:lnSpc>
              <a:spcBef>
                <a:spcPct val="20000"/>
              </a:spcBef>
              <a:buClr>
                <a:schemeClr val="accent2"/>
              </a:buClr>
              <a:buSzPct val="100000"/>
              <a:buFont typeface="Arial" pitchFamily="34" charset="0"/>
              <a:buChar char="•"/>
              <a:defRPr/>
            </a:pPr>
            <a:r>
              <a:rPr lang="zh-CN" altLang="en-US" sz="2800" b="1" dirty="0">
                <a:solidFill>
                  <a:schemeClr val="accent2"/>
                </a:solidFill>
                <a:effectLst>
                  <a:outerShdw blurRad="38100" dist="38100" dir="2700000" algn="tl">
                    <a:srgbClr val="000000"/>
                  </a:outerShdw>
                </a:effectLst>
                <a:latin typeface="宋体" pitchFamily="2" charset="-122"/>
                <a:ea typeface="黑体" pitchFamily="2" charset="-122"/>
              </a:rPr>
              <a:t>平均码长接近于信源的熵</a:t>
            </a:r>
            <a:endParaRPr lang="en-US" altLang="zh-CN" b="1" dirty="0">
              <a:solidFill>
                <a:srgbClr val="FF0000"/>
              </a:solidFill>
              <a:latin typeface="黑体" pitchFamily="2" charset="-122"/>
              <a:ea typeface="黑体" pitchFamily="2" charset="-122"/>
            </a:endParaRPr>
          </a:p>
        </p:txBody>
      </p:sp>
      <p:sp>
        <p:nvSpPr>
          <p:cNvPr id="10246"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信息论基础</a:t>
            </a:r>
          </a:p>
        </p:txBody>
      </p:sp>
      <p:graphicFrame>
        <p:nvGraphicFramePr>
          <p:cNvPr id="13" name="Object 6"/>
          <p:cNvGraphicFramePr>
            <a:graphicFrameLocks noChangeAspect="1"/>
          </p:cNvGraphicFramePr>
          <p:nvPr/>
        </p:nvGraphicFramePr>
        <p:xfrm>
          <a:off x="1743075" y="5334000"/>
          <a:ext cx="6557963" cy="531813"/>
        </p:xfrm>
        <a:graphic>
          <a:graphicData uri="http://schemas.openxmlformats.org/presentationml/2006/ole">
            <p:oleObj spid="_x0000_s10242" name="Equation" r:id="rId3" imgW="2476440" imgH="203040" progId="Equation.DSMT4">
              <p:embed/>
            </p:oleObj>
          </a:graphicData>
        </a:graphic>
      </p:graphicFrame>
      <p:graphicFrame>
        <p:nvGraphicFramePr>
          <p:cNvPr id="18" name="Object 7"/>
          <p:cNvGraphicFramePr>
            <a:graphicFrameLocks noChangeAspect="1"/>
          </p:cNvGraphicFramePr>
          <p:nvPr/>
        </p:nvGraphicFramePr>
        <p:xfrm>
          <a:off x="1885950" y="2674938"/>
          <a:ext cx="6230938" cy="517525"/>
        </p:xfrm>
        <a:graphic>
          <a:graphicData uri="http://schemas.openxmlformats.org/presentationml/2006/ole">
            <p:oleObj spid="_x0000_s10243" name="Equation" r:id="rId4" imgW="2412720" imgH="2030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DC1C84A8-AA9B-474F-9E78-FC2471669D3B}" type="slidenum">
              <a:rPr lang="zh-CN" altLang="en-US" sz="1300">
                <a:latin typeface="黑体" pitchFamily="49" charset="-122"/>
              </a:rPr>
              <a:pPr algn="r" defTabSz="755650"/>
              <a:t>28</a:t>
            </a:fld>
            <a:endParaRPr lang="zh-CN" altLang="en-US" sz="1300">
              <a:latin typeface="黑体" pitchFamily="49" charset="-122"/>
            </a:endParaRPr>
          </a:p>
        </p:txBody>
      </p:sp>
      <p:sp>
        <p:nvSpPr>
          <p:cNvPr id="27651" name="Rectangle 2"/>
          <p:cNvSpPr>
            <a:spLocks noChangeArrowheads="1"/>
          </p:cNvSpPr>
          <p:nvPr/>
        </p:nvSpPr>
        <p:spPr bwMode="auto">
          <a:xfrm>
            <a:off x="325438" y="1035050"/>
            <a:ext cx="8475662" cy="4668838"/>
          </a:xfrm>
          <a:prstGeom prst="rect">
            <a:avLst/>
          </a:prstGeom>
          <a:noFill/>
          <a:ln w="9525">
            <a:noFill/>
            <a:miter lim="800000"/>
            <a:headEnd/>
            <a:tailEnd/>
          </a:ln>
        </p:spPr>
        <p:txBody>
          <a:bodyPr lIns="84138" tIns="41275" rIns="84138" bIns="41275"/>
          <a:lstStyle/>
          <a:p>
            <a:pPr marL="342900" indent="-342900">
              <a:spcBef>
                <a:spcPct val="20000"/>
              </a:spcBef>
              <a:buClr>
                <a:schemeClr val="accent2"/>
              </a:buClr>
              <a:buSzPct val="100000"/>
              <a:buFont typeface="Arial" pitchFamily="34" charset="0"/>
              <a:buChar char="•"/>
              <a:defRPr/>
            </a:pPr>
            <a:r>
              <a:rPr lang="zh-CN" altLang="en-US" sz="2800" b="1" dirty="0">
                <a:effectLst>
                  <a:outerShdw blurRad="38100" dist="38100" dir="2700000" algn="tl">
                    <a:srgbClr val="C0C0C0"/>
                  </a:outerShdw>
                </a:effectLst>
                <a:latin typeface="宋体" pitchFamily="2" charset="-122"/>
                <a:ea typeface="黑体" pitchFamily="2" charset="-122"/>
              </a:rPr>
              <a:t>信源平均码长</a:t>
            </a:r>
            <a:r>
              <a:rPr lang="en-US" altLang="zh-CN" sz="2800" b="1" i="1" dirty="0" err="1">
                <a:effectLst>
                  <a:outerShdw blurRad="38100" dist="38100" dir="2700000" algn="tl">
                    <a:srgbClr val="C0C0C0"/>
                  </a:outerShdw>
                </a:effectLst>
                <a:latin typeface="宋体" pitchFamily="2" charset="-122"/>
                <a:ea typeface="黑体" pitchFamily="2" charset="-122"/>
              </a:rPr>
              <a:t>L</a:t>
            </a:r>
            <a:r>
              <a:rPr lang="en-US" altLang="zh-CN" sz="2800" b="1" i="1" baseline="-25000" dirty="0" err="1">
                <a:effectLst>
                  <a:outerShdw blurRad="38100" dist="38100" dir="2700000" algn="tl">
                    <a:srgbClr val="C0C0C0"/>
                  </a:outerShdw>
                </a:effectLst>
                <a:latin typeface="宋体" pitchFamily="2" charset="-122"/>
                <a:ea typeface="黑体" pitchFamily="2" charset="-122"/>
              </a:rPr>
              <a:t>avg</a:t>
            </a:r>
            <a:r>
              <a:rPr lang="en-US" altLang="zh-CN" sz="2800" b="1" dirty="0">
                <a:effectLst>
                  <a:outerShdw blurRad="38100" dist="38100" dir="2700000" algn="tl">
                    <a:srgbClr val="C0C0C0"/>
                  </a:outerShdw>
                </a:effectLst>
                <a:latin typeface="宋体" pitchFamily="2" charset="-122"/>
                <a:ea typeface="黑体" pitchFamily="2" charset="-122"/>
              </a:rPr>
              <a:t>&gt;=H(X)</a:t>
            </a:r>
            <a:r>
              <a:rPr lang="zh-CN" altLang="en-US" sz="2800" b="1" dirty="0">
                <a:effectLst>
                  <a:outerShdw blurRad="38100" dist="38100" dir="2700000" algn="tl">
                    <a:srgbClr val="C0C0C0"/>
                  </a:outerShdw>
                </a:effectLst>
                <a:latin typeface="宋体" pitchFamily="2" charset="-122"/>
                <a:ea typeface="黑体" pitchFamily="2" charset="-122"/>
              </a:rPr>
              <a:t>；即</a:t>
            </a:r>
            <a:r>
              <a:rPr lang="zh-CN" altLang="en-US" sz="2800" b="1" dirty="0">
                <a:solidFill>
                  <a:schemeClr val="accent2"/>
                </a:solidFill>
                <a:effectLst>
                  <a:outerShdw blurRad="38100" dist="38100" dir="2700000" algn="tl">
                    <a:srgbClr val="C0C0C0"/>
                  </a:outerShdw>
                </a:effectLst>
                <a:latin typeface="宋体" pitchFamily="2" charset="-122"/>
                <a:ea typeface="黑体" pitchFamily="2" charset="-122"/>
              </a:rPr>
              <a:t>熵是无失真编码下界</a:t>
            </a:r>
          </a:p>
          <a:p>
            <a:pPr marL="342900" indent="-342900">
              <a:spcBef>
                <a:spcPct val="20000"/>
              </a:spcBef>
              <a:buClr>
                <a:schemeClr val="accent2"/>
              </a:buClr>
              <a:buSzPct val="100000"/>
              <a:buFont typeface="Arial" pitchFamily="34" charset="0"/>
              <a:buChar char="•"/>
              <a:defRPr/>
            </a:pPr>
            <a:r>
              <a:rPr lang="zh-CN" altLang="en-US" sz="2800" b="1" dirty="0">
                <a:effectLst>
                  <a:outerShdw blurRad="38100" dist="38100" dir="2700000" algn="tl">
                    <a:srgbClr val="C0C0C0"/>
                  </a:outerShdw>
                </a:effectLst>
                <a:latin typeface="宋体" pitchFamily="2" charset="-122"/>
                <a:ea typeface="黑体" pitchFamily="2" charset="-122"/>
              </a:rPr>
              <a:t>如果所有</a:t>
            </a:r>
            <a:r>
              <a:rPr lang="en-US" altLang="zh-CN" sz="2800" b="1" dirty="0">
                <a:effectLst>
                  <a:outerShdw blurRad="38100" dist="38100" dir="2700000" algn="tl">
                    <a:srgbClr val="C0C0C0"/>
                  </a:outerShdw>
                </a:effectLst>
                <a:latin typeface="宋体" pitchFamily="2" charset="-122"/>
                <a:ea typeface="黑体" pitchFamily="2" charset="-122"/>
              </a:rPr>
              <a:t>I(</a:t>
            </a:r>
            <a:r>
              <a:rPr lang="en-US" altLang="zh-CN" sz="2800" b="1" dirty="0" err="1">
                <a:effectLst>
                  <a:outerShdw blurRad="38100" dist="38100" dir="2700000" algn="tl">
                    <a:srgbClr val="C0C0C0"/>
                  </a:outerShdw>
                </a:effectLst>
                <a:latin typeface="宋体" pitchFamily="2" charset="-122"/>
                <a:ea typeface="黑体" pitchFamily="2" charset="-122"/>
              </a:rPr>
              <a:t>x</a:t>
            </a:r>
            <a:r>
              <a:rPr lang="en-US" altLang="zh-CN" sz="2800" b="1" baseline="-25000" dirty="0" err="1">
                <a:effectLst>
                  <a:outerShdw blurRad="38100" dist="38100" dir="2700000" algn="tl">
                    <a:srgbClr val="C0C0C0"/>
                  </a:outerShdw>
                </a:effectLst>
                <a:latin typeface="宋体" pitchFamily="2" charset="-122"/>
                <a:ea typeface="黑体" pitchFamily="2" charset="-122"/>
              </a:rPr>
              <a:t>k</a:t>
            </a:r>
            <a:r>
              <a:rPr lang="en-US" altLang="zh-CN" sz="2800" b="1" dirty="0">
                <a:effectLst>
                  <a:outerShdw blurRad="38100" dist="38100" dir="2700000" algn="tl">
                    <a:srgbClr val="C0C0C0"/>
                  </a:outerShdw>
                </a:effectLst>
                <a:latin typeface="宋体" pitchFamily="2" charset="-122"/>
                <a:ea typeface="黑体" pitchFamily="2" charset="-122"/>
              </a:rPr>
              <a:t>)</a:t>
            </a:r>
            <a:r>
              <a:rPr lang="zh-CN" altLang="en-US" sz="2800" b="1" dirty="0">
                <a:effectLst>
                  <a:outerShdw blurRad="38100" dist="38100" dir="2700000" algn="tl">
                    <a:srgbClr val="C0C0C0"/>
                  </a:outerShdw>
                </a:effectLst>
                <a:latin typeface="宋体" pitchFamily="2" charset="-122"/>
                <a:ea typeface="黑体" pitchFamily="2" charset="-122"/>
              </a:rPr>
              <a:t>都是整数，</a:t>
            </a:r>
            <a:r>
              <a:rPr lang="zh-CN" altLang="en-US" sz="2800" b="1" dirty="0" smtClean="0">
                <a:solidFill>
                  <a:schemeClr val="accent2"/>
                </a:solidFill>
                <a:effectLst>
                  <a:outerShdw blurRad="38100" dist="38100" dir="2700000" algn="tl">
                    <a:srgbClr val="C0C0C0"/>
                  </a:outerShdw>
                </a:effectLst>
                <a:latin typeface="宋体" pitchFamily="2" charset="-122"/>
                <a:ea typeface="黑体" pitchFamily="2" charset="-122"/>
              </a:rPr>
              <a:t>且</a:t>
            </a:r>
            <a:r>
              <a:rPr lang="en-US" altLang="zh-CN" sz="2800" b="1" i="1" dirty="0" smtClean="0">
                <a:solidFill>
                  <a:schemeClr val="accent2"/>
                </a:solidFill>
                <a:effectLst>
                  <a:outerShdw blurRad="38100" dist="38100" dir="2700000" algn="tl">
                    <a:srgbClr val="C0C0C0"/>
                  </a:outerShdw>
                </a:effectLst>
                <a:latin typeface="宋体" pitchFamily="2" charset="-122"/>
                <a:ea typeface="黑体" pitchFamily="2" charset="-122"/>
              </a:rPr>
              <a:t>L</a:t>
            </a:r>
            <a:r>
              <a:rPr lang="en-US" altLang="zh-CN" sz="2800" b="1" dirty="0" smtClean="0">
                <a:solidFill>
                  <a:schemeClr val="accent2"/>
                </a:solidFill>
                <a:effectLst>
                  <a:outerShdw blurRad="38100" dist="38100" dir="2700000" algn="tl">
                    <a:srgbClr val="C0C0C0"/>
                  </a:outerShdw>
                </a:effectLst>
                <a:latin typeface="宋体" pitchFamily="2" charset="-122"/>
                <a:ea typeface="黑体" pitchFamily="2" charset="-122"/>
              </a:rPr>
              <a:t>(</a:t>
            </a:r>
            <a:r>
              <a:rPr lang="en-US" altLang="zh-CN" sz="2800" b="1" dirty="0" err="1" smtClean="0">
                <a:solidFill>
                  <a:schemeClr val="accent2"/>
                </a:solidFill>
                <a:effectLst>
                  <a:outerShdw blurRad="38100" dist="38100" dir="2700000" algn="tl">
                    <a:srgbClr val="C0C0C0"/>
                  </a:outerShdw>
                </a:effectLst>
                <a:latin typeface="宋体" pitchFamily="2" charset="-122"/>
                <a:ea typeface="黑体" pitchFamily="2" charset="-122"/>
              </a:rPr>
              <a:t>x</a:t>
            </a:r>
            <a:r>
              <a:rPr lang="en-US" altLang="zh-CN" sz="2800" b="1" baseline="-25000" dirty="0" err="1" smtClean="0">
                <a:solidFill>
                  <a:schemeClr val="accent2"/>
                </a:solidFill>
                <a:effectLst>
                  <a:outerShdw blurRad="38100" dist="38100" dir="2700000" algn="tl">
                    <a:srgbClr val="C0C0C0"/>
                  </a:outerShdw>
                </a:effectLst>
                <a:latin typeface="宋体" pitchFamily="2" charset="-122"/>
                <a:ea typeface="黑体" pitchFamily="2" charset="-122"/>
              </a:rPr>
              <a:t>k</a:t>
            </a:r>
            <a:r>
              <a:rPr lang="en-US" altLang="zh-CN" sz="2800" b="1" dirty="0">
                <a:solidFill>
                  <a:schemeClr val="accent2"/>
                </a:solidFill>
                <a:effectLst>
                  <a:outerShdw blurRad="38100" dist="38100" dir="2700000" algn="tl">
                    <a:srgbClr val="C0C0C0"/>
                  </a:outerShdw>
                </a:effectLst>
                <a:latin typeface="宋体" pitchFamily="2" charset="-122"/>
                <a:ea typeface="黑体" pitchFamily="2" charset="-122"/>
              </a:rPr>
              <a:t>)=I(</a:t>
            </a:r>
            <a:r>
              <a:rPr lang="en-US" altLang="zh-CN" sz="2800" b="1" dirty="0" err="1">
                <a:solidFill>
                  <a:schemeClr val="accent2"/>
                </a:solidFill>
                <a:effectLst>
                  <a:outerShdw blurRad="38100" dist="38100" dir="2700000" algn="tl">
                    <a:srgbClr val="C0C0C0"/>
                  </a:outerShdw>
                </a:effectLst>
                <a:latin typeface="宋体" pitchFamily="2" charset="-122"/>
                <a:ea typeface="黑体" pitchFamily="2" charset="-122"/>
              </a:rPr>
              <a:t>x</a:t>
            </a:r>
            <a:r>
              <a:rPr lang="en-US" altLang="zh-CN" sz="2800" b="1" baseline="-25000" dirty="0" err="1">
                <a:solidFill>
                  <a:schemeClr val="accent2"/>
                </a:solidFill>
                <a:effectLst>
                  <a:outerShdw blurRad="38100" dist="38100" dir="2700000" algn="tl">
                    <a:srgbClr val="C0C0C0"/>
                  </a:outerShdw>
                </a:effectLst>
                <a:latin typeface="宋体" pitchFamily="2" charset="-122"/>
                <a:ea typeface="黑体" pitchFamily="2" charset="-122"/>
              </a:rPr>
              <a:t>k</a:t>
            </a:r>
            <a:r>
              <a:rPr lang="en-US" altLang="zh-CN" sz="2800" b="1" dirty="0">
                <a:solidFill>
                  <a:schemeClr val="accent2"/>
                </a:solidFill>
                <a:effectLst>
                  <a:outerShdw blurRad="38100" dist="38100" dir="2700000" algn="tl">
                    <a:srgbClr val="C0C0C0"/>
                  </a:outerShdw>
                </a:effectLst>
                <a:latin typeface="宋体" pitchFamily="2" charset="-122"/>
                <a:ea typeface="黑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黑体" pitchFamily="2" charset="-122"/>
              </a:rPr>
              <a:t>可以使平均码长等于熵</a:t>
            </a:r>
          </a:p>
        </p:txBody>
      </p:sp>
      <p:sp>
        <p:nvSpPr>
          <p:cNvPr id="11276"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信息论基础</a:t>
            </a:r>
          </a:p>
        </p:txBody>
      </p:sp>
      <p:sp>
        <p:nvSpPr>
          <p:cNvPr id="11277" name="Rectangle 2"/>
          <p:cNvSpPr>
            <a:spLocks noChangeArrowheads="1"/>
          </p:cNvSpPr>
          <p:nvPr/>
        </p:nvSpPr>
        <p:spPr bwMode="auto">
          <a:xfrm>
            <a:off x="325438" y="2540000"/>
            <a:ext cx="8475662" cy="4668838"/>
          </a:xfrm>
          <a:prstGeom prst="rect">
            <a:avLst/>
          </a:prstGeom>
          <a:noFill/>
          <a:ln w="9525">
            <a:noFill/>
            <a:miter lim="800000"/>
            <a:headEnd/>
            <a:tailEnd/>
          </a:ln>
        </p:spPr>
        <p:txBody>
          <a:bodyPr lIns="84138" tIns="41275" rIns="84138" bIns="41275"/>
          <a:lstStyle/>
          <a:p>
            <a:pPr marL="342900" indent="-342900">
              <a:spcBef>
                <a:spcPct val="20000"/>
              </a:spcBef>
              <a:buClr>
                <a:schemeClr val="accent2"/>
              </a:buClr>
              <a:buSzPct val="100000"/>
            </a:pPr>
            <a:r>
              <a:rPr lang="zh-CN" altLang="en-US" b="1">
                <a:latin typeface="黑体" pitchFamily="49" charset="-122"/>
              </a:rPr>
              <a:t>例１：设信号</a:t>
            </a:r>
            <a:endParaRPr lang="en-US" altLang="zh-CN" b="1">
              <a:latin typeface="黑体" pitchFamily="49" charset="-122"/>
            </a:endParaRPr>
          </a:p>
          <a:p>
            <a:pPr marL="342900" indent="-342900">
              <a:spcBef>
                <a:spcPct val="20000"/>
              </a:spcBef>
              <a:buClr>
                <a:schemeClr val="accent2"/>
              </a:buClr>
              <a:buSzPct val="100000"/>
            </a:pPr>
            <a:r>
              <a:rPr lang="zh-CN" altLang="en-US" b="1">
                <a:latin typeface="黑体" pitchFamily="49" charset="-122"/>
              </a:rPr>
              <a:t>则</a:t>
            </a:r>
            <a:r>
              <a:rPr lang="en-US" altLang="zh-CN" b="1">
                <a:latin typeface="黑体" pitchFamily="49" charset="-122"/>
              </a:rPr>
              <a:t>X</a:t>
            </a:r>
            <a:r>
              <a:rPr lang="zh-CN" altLang="en-US" b="1">
                <a:latin typeface="黑体" pitchFamily="49" charset="-122"/>
              </a:rPr>
              <a:t>的信息熵为</a:t>
            </a:r>
            <a:endParaRPr lang="en-US" altLang="zh-CN" b="1">
              <a:latin typeface="黑体" pitchFamily="49" charset="-122"/>
            </a:endParaRPr>
          </a:p>
          <a:p>
            <a:pPr marL="342900" indent="-342900">
              <a:lnSpc>
                <a:spcPct val="160000"/>
              </a:lnSpc>
              <a:spcBef>
                <a:spcPct val="20000"/>
              </a:spcBef>
              <a:buClr>
                <a:schemeClr val="accent2"/>
              </a:buClr>
              <a:buSzPct val="100000"/>
              <a:buFont typeface="Arial" pitchFamily="34" charset="0"/>
              <a:buChar char="•"/>
            </a:pPr>
            <a:endParaRPr lang="en-US" altLang="zh-CN" b="1">
              <a:latin typeface="黑体" pitchFamily="49" charset="-122"/>
            </a:endParaRPr>
          </a:p>
        </p:txBody>
      </p:sp>
      <p:graphicFrame>
        <p:nvGraphicFramePr>
          <p:cNvPr id="11266" name="Object 2"/>
          <p:cNvGraphicFramePr>
            <a:graphicFrameLocks noChangeAspect="1"/>
          </p:cNvGraphicFramePr>
          <p:nvPr/>
        </p:nvGraphicFramePr>
        <p:xfrm>
          <a:off x="2303463" y="2636838"/>
          <a:ext cx="1863725" cy="438150"/>
        </p:xfrm>
        <a:graphic>
          <a:graphicData uri="http://schemas.openxmlformats.org/presentationml/2006/ole">
            <p:oleObj spid="_x0000_s11266" r:id="rId3" imgW="812447" imgH="190417" progId="Equation.3">
              <p:embed/>
            </p:oleObj>
          </a:graphicData>
        </a:graphic>
      </p:graphicFrame>
      <p:graphicFrame>
        <p:nvGraphicFramePr>
          <p:cNvPr id="11267" name="Object 3"/>
          <p:cNvGraphicFramePr>
            <a:graphicFrameLocks noChangeAspect="1"/>
          </p:cNvGraphicFramePr>
          <p:nvPr/>
        </p:nvGraphicFramePr>
        <p:xfrm>
          <a:off x="4408488" y="2598738"/>
          <a:ext cx="4368800" cy="468312"/>
        </p:xfrm>
        <a:graphic>
          <a:graphicData uri="http://schemas.openxmlformats.org/presentationml/2006/ole">
            <p:oleObj spid="_x0000_s11267" r:id="rId4" imgW="2057400" imgH="203200" progId="Equation.3">
              <p:embed/>
            </p:oleObj>
          </a:graphicData>
        </a:graphic>
      </p:graphicFrame>
      <p:graphicFrame>
        <p:nvGraphicFramePr>
          <p:cNvPr id="14" name="Object 4"/>
          <p:cNvGraphicFramePr>
            <a:graphicFrameLocks noChangeAspect="1"/>
          </p:cNvGraphicFramePr>
          <p:nvPr/>
        </p:nvGraphicFramePr>
        <p:xfrm>
          <a:off x="2459038" y="3087688"/>
          <a:ext cx="5232400" cy="419100"/>
        </p:xfrm>
        <a:graphic>
          <a:graphicData uri="http://schemas.openxmlformats.org/presentationml/2006/ole">
            <p:oleObj spid="_x0000_s11268" name="Equation" r:id="rId5" imgW="1942920" imgH="190440" progId="Equation.DSMT4">
              <p:embed/>
            </p:oleObj>
          </a:graphicData>
        </a:graphic>
      </p:graphicFrame>
      <p:graphicFrame>
        <p:nvGraphicFramePr>
          <p:cNvPr id="15" name="Object 5"/>
          <p:cNvGraphicFramePr>
            <a:graphicFrameLocks noChangeAspect="1"/>
          </p:cNvGraphicFramePr>
          <p:nvPr/>
        </p:nvGraphicFramePr>
        <p:xfrm>
          <a:off x="2454275" y="3416300"/>
          <a:ext cx="5884863" cy="460375"/>
        </p:xfrm>
        <a:graphic>
          <a:graphicData uri="http://schemas.openxmlformats.org/presentationml/2006/ole">
            <p:oleObj spid="_x0000_s11269" name="Equation" r:id="rId6" imgW="2400120" imgH="190440" progId="Equation.DSMT4">
              <p:embed/>
            </p:oleObj>
          </a:graphicData>
        </a:graphic>
      </p:graphicFrame>
      <p:sp>
        <p:nvSpPr>
          <p:cNvPr id="10" name="矩形 9"/>
          <p:cNvSpPr/>
          <p:nvPr/>
        </p:nvSpPr>
        <p:spPr>
          <a:xfrm>
            <a:off x="325438" y="3754438"/>
            <a:ext cx="8586787" cy="1420812"/>
          </a:xfrm>
          <a:prstGeom prst="rect">
            <a:avLst/>
          </a:prstGeom>
        </p:spPr>
        <p:txBody>
          <a:bodyPr>
            <a:spAutoFit/>
          </a:bodyPr>
          <a:lstStyle/>
          <a:p>
            <a:pPr marL="0" lvl="1" indent="-342900">
              <a:spcBef>
                <a:spcPts val="0"/>
              </a:spcBef>
              <a:buClr>
                <a:schemeClr val="accent2"/>
              </a:buClr>
              <a:buSzPct val="100000"/>
              <a:defRPr/>
            </a:pPr>
            <a:r>
              <a:rPr lang="en-US" altLang="zh-CN" b="1" i="1" dirty="0" err="1">
                <a:effectLst>
                  <a:outerShdw blurRad="38100" dist="38100" dir="2700000" algn="tl">
                    <a:srgbClr val="C0C0C0"/>
                  </a:outerShdw>
                </a:effectLst>
                <a:ea typeface="黑体" pitchFamily="2" charset="-122"/>
              </a:rPr>
              <a:t>a,b,c,d</a:t>
            </a:r>
            <a:r>
              <a:rPr lang="zh-CN" altLang="en-US" b="1" dirty="0">
                <a:latin typeface="黑体" pitchFamily="49" charset="-122"/>
              </a:rPr>
              <a:t>分别用码字00,01,10,11来编码，则每个符号用2个比特</a:t>
            </a:r>
            <a:endParaRPr lang="en-US" altLang="zh-CN" b="1" dirty="0">
              <a:latin typeface="黑体" pitchFamily="49" charset="-122"/>
            </a:endParaRPr>
          </a:p>
          <a:p>
            <a:pPr marL="0" lvl="1" indent="-342900">
              <a:spcBef>
                <a:spcPts val="0"/>
              </a:spcBef>
              <a:buClr>
                <a:schemeClr val="accent2"/>
              </a:buClr>
              <a:buSzPct val="100000"/>
              <a:defRPr/>
            </a:pPr>
            <a:r>
              <a:rPr lang="zh-CN" altLang="en-US" b="1" dirty="0">
                <a:solidFill>
                  <a:schemeClr val="accent2"/>
                </a:solidFill>
                <a:effectLst>
                  <a:outerShdw blurRad="38100" dist="38100" dir="2700000" algn="tl">
                    <a:srgbClr val="000000"/>
                  </a:outerShdw>
                </a:effectLst>
                <a:latin typeface="宋体" pitchFamily="2" charset="-122"/>
                <a:ea typeface="黑体" pitchFamily="2" charset="-122"/>
              </a:rPr>
              <a:t>平均码长等于信源的熵 </a:t>
            </a:r>
            <a:endParaRPr lang="en-US" altLang="zh-CN" b="1" dirty="0">
              <a:effectLst>
                <a:outerShdw blurRad="38100" dist="38100" dir="2700000" algn="tl">
                  <a:srgbClr val="C0C0C0"/>
                </a:outerShdw>
              </a:effectLst>
              <a:latin typeface="宋体" pitchFamily="2" charset="-122"/>
              <a:ea typeface="黑体" pitchFamily="2" charset="-122"/>
            </a:endParaRPr>
          </a:p>
          <a:p>
            <a:pPr marL="0" lvl="1" indent="-342900">
              <a:lnSpc>
                <a:spcPct val="160000"/>
              </a:lnSpc>
              <a:spcBef>
                <a:spcPts val="0"/>
              </a:spcBef>
              <a:buClr>
                <a:schemeClr val="accent2"/>
              </a:buClr>
              <a:buSzPct val="100000"/>
              <a:defRPr/>
            </a:pPr>
            <a:endParaRPr lang="en-US" altLang="zh-CN" b="1" dirty="0">
              <a:latin typeface="黑体" pitchFamily="49" charset="-122"/>
            </a:endParaRPr>
          </a:p>
        </p:txBody>
      </p:sp>
      <p:sp>
        <p:nvSpPr>
          <p:cNvPr id="11279" name="矩形 10"/>
          <p:cNvSpPr>
            <a:spLocks noChangeArrowheads="1"/>
          </p:cNvSpPr>
          <p:nvPr/>
        </p:nvSpPr>
        <p:spPr bwMode="auto">
          <a:xfrm>
            <a:off x="325438" y="2540000"/>
            <a:ext cx="8662987" cy="2017713"/>
          </a:xfrm>
          <a:prstGeom prst="rect">
            <a:avLst/>
          </a:prstGeom>
          <a:noFill/>
          <a:ln w="6350" algn="ctr">
            <a:solidFill>
              <a:schemeClr val="tx1"/>
            </a:solidFill>
            <a:round/>
            <a:headEnd/>
            <a:tailEnd/>
          </a:ln>
        </p:spPr>
        <p:txBody>
          <a:bodyPr lIns="0" tIns="0" rIns="0" bIns="0"/>
          <a:lstStyle/>
          <a:p>
            <a:endParaRPr lang="zh-CN" altLang="en-US"/>
          </a:p>
        </p:txBody>
      </p:sp>
      <p:graphicFrame>
        <p:nvGraphicFramePr>
          <p:cNvPr id="11270" name="Object 6"/>
          <p:cNvGraphicFramePr>
            <a:graphicFrameLocks noChangeAspect="1"/>
          </p:cNvGraphicFramePr>
          <p:nvPr/>
        </p:nvGraphicFramePr>
        <p:xfrm>
          <a:off x="2274888" y="4705350"/>
          <a:ext cx="1393825" cy="327025"/>
        </p:xfrm>
        <a:graphic>
          <a:graphicData uri="http://schemas.openxmlformats.org/presentationml/2006/ole">
            <p:oleObj spid="_x0000_s11270" r:id="rId7" imgW="812447" imgH="190417" progId="Equation.3">
              <p:embed/>
            </p:oleObj>
          </a:graphicData>
        </a:graphic>
      </p:graphicFrame>
      <p:graphicFrame>
        <p:nvGraphicFramePr>
          <p:cNvPr id="2" name="Object 7"/>
          <p:cNvGraphicFramePr>
            <a:graphicFrameLocks noChangeAspect="1"/>
          </p:cNvGraphicFramePr>
          <p:nvPr/>
        </p:nvGraphicFramePr>
        <p:xfrm>
          <a:off x="2559050" y="5111750"/>
          <a:ext cx="5984875" cy="388938"/>
        </p:xfrm>
        <a:graphic>
          <a:graphicData uri="http://schemas.openxmlformats.org/presentationml/2006/ole">
            <p:oleObj spid="_x0000_s11271" name="Equation" r:id="rId8" imgW="2971800" imgH="190440" progId="Equation.DSMT4">
              <p:embed/>
            </p:oleObj>
          </a:graphicData>
        </a:graphic>
      </p:graphicFrame>
      <p:graphicFrame>
        <p:nvGraphicFramePr>
          <p:cNvPr id="3" name="Object 8"/>
          <p:cNvGraphicFramePr>
            <a:graphicFrameLocks noChangeAspect="1"/>
          </p:cNvGraphicFramePr>
          <p:nvPr/>
        </p:nvGraphicFramePr>
        <p:xfrm>
          <a:off x="2600325" y="5500688"/>
          <a:ext cx="4946650" cy="373062"/>
        </p:xfrm>
        <a:graphic>
          <a:graphicData uri="http://schemas.openxmlformats.org/presentationml/2006/ole">
            <p:oleObj spid="_x0000_s11272" name="Equation" r:id="rId9" imgW="2489040" imgH="190440" progId="Equation.DSMT4">
              <p:embed/>
            </p:oleObj>
          </a:graphicData>
        </a:graphic>
      </p:graphicFrame>
      <p:grpSp>
        <p:nvGrpSpPr>
          <p:cNvPr id="11280" name="组合 16"/>
          <p:cNvGrpSpPr>
            <a:grpSpLocks/>
          </p:cNvGrpSpPr>
          <p:nvPr/>
        </p:nvGrpSpPr>
        <p:grpSpPr bwMode="auto">
          <a:xfrm>
            <a:off x="3740150" y="4608513"/>
            <a:ext cx="5002213" cy="423862"/>
            <a:chOff x="-573541" y="1522897"/>
            <a:chExt cx="5001611" cy="422987"/>
          </a:xfrm>
        </p:grpSpPr>
        <p:graphicFrame>
          <p:nvGraphicFramePr>
            <p:cNvPr id="11273" name="Object 9"/>
            <p:cNvGraphicFramePr>
              <a:graphicFrameLocks noChangeAspect="1"/>
            </p:cNvGraphicFramePr>
            <p:nvPr/>
          </p:nvGraphicFramePr>
          <p:xfrm>
            <a:off x="-573541" y="1561466"/>
            <a:ext cx="3807372" cy="384418"/>
          </p:xfrm>
          <a:graphic>
            <a:graphicData uri="http://schemas.openxmlformats.org/presentationml/2006/ole">
              <p:oleObj spid="_x0000_s11273" name="Equation" r:id="rId10" imgW="1828800" imgH="190440" progId="Equation.DSMT4">
                <p:embed/>
              </p:oleObj>
            </a:graphicData>
          </a:graphic>
        </p:graphicFrame>
        <p:sp>
          <p:nvSpPr>
            <p:cNvPr id="11283" name="TextBox 18"/>
            <p:cNvSpPr txBox="1">
              <a:spLocks noChangeArrowheads="1"/>
            </p:cNvSpPr>
            <p:nvPr/>
          </p:nvSpPr>
          <p:spPr bwMode="auto">
            <a:xfrm>
              <a:off x="3233831" y="1522897"/>
              <a:ext cx="1194239" cy="400110"/>
            </a:xfrm>
            <a:prstGeom prst="rect">
              <a:avLst/>
            </a:prstGeom>
            <a:noFill/>
            <a:ln w="9525">
              <a:noFill/>
              <a:miter lim="800000"/>
              <a:headEnd/>
              <a:tailEnd/>
            </a:ln>
          </p:spPr>
          <p:txBody>
            <a:bodyPr>
              <a:spAutoFit/>
            </a:bodyPr>
            <a:lstStyle/>
            <a:p>
              <a:r>
                <a:rPr lang="en-US" altLang="zh-CN" sz="2000" i="1"/>
                <a:t>p</a:t>
              </a:r>
              <a:r>
                <a:rPr lang="en-US" altLang="zh-CN" sz="2000"/>
                <a:t>(</a:t>
              </a:r>
              <a:r>
                <a:rPr lang="en-US" altLang="zh-CN" sz="2000" b="1" i="1"/>
                <a:t>d</a:t>
              </a:r>
              <a:r>
                <a:rPr lang="en-US" altLang="zh-CN" sz="2000"/>
                <a:t>)=1/8</a:t>
              </a:r>
              <a:endParaRPr lang="zh-CN" altLang="en-US" sz="2000"/>
            </a:p>
          </p:txBody>
        </p:sp>
      </p:grpSp>
      <p:sp>
        <p:nvSpPr>
          <p:cNvPr id="20" name="矩形 19"/>
          <p:cNvSpPr/>
          <p:nvPr/>
        </p:nvSpPr>
        <p:spPr>
          <a:xfrm>
            <a:off x="414338" y="4597400"/>
            <a:ext cx="8640762" cy="2160588"/>
          </a:xfrm>
          <a:prstGeom prst="rect">
            <a:avLst/>
          </a:prstGeom>
        </p:spPr>
        <p:txBody>
          <a:bodyPr>
            <a:spAutoFit/>
          </a:bodyPr>
          <a:lstStyle/>
          <a:p>
            <a:pPr marL="342900" indent="-342900">
              <a:spcBef>
                <a:spcPct val="20000"/>
              </a:spcBef>
              <a:buClr>
                <a:schemeClr val="accent2"/>
              </a:buClr>
              <a:buSzPct val="100000"/>
              <a:defRPr/>
            </a:pPr>
            <a:r>
              <a:rPr lang="zh-CN" altLang="en-US" b="1" dirty="0">
                <a:latin typeface="黑体" pitchFamily="49" charset="-122"/>
              </a:rPr>
              <a:t>例</a:t>
            </a:r>
            <a:r>
              <a:rPr lang="en-US" altLang="zh-CN" b="1" dirty="0">
                <a:latin typeface="黑体" pitchFamily="49" charset="-122"/>
              </a:rPr>
              <a:t>2</a:t>
            </a:r>
            <a:r>
              <a:rPr lang="zh-CN" altLang="en-US" b="1" dirty="0">
                <a:latin typeface="黑体" pitchFamily="49" charset="-122"/>
              </a:rPr>
              <a:t>：设信号</a:t>
            </a:r>
            <a:endParaRPr lang="en-US" altLang="zh-CN" b="1" dirty="0">
              <a:latin typeface="黑体" pitchFamily="49" charset="-122"/>
            </a:endParaRPr>
          </a:p>
          <a:p>
            <a:pPr marL="342900" indent="-342900">
              <a:spcBef>
                <a:spcPct val="20000"/>
              </a:spcBef>
              <a:buClr>
                <a:schemeClr val="accent2"/>
              </a:buClr>
              <a:buSzPct val="100000"/>
              <a:defRPr/>
            </a:pPr>
            <a:r>
              <a:rPr lang="zh-CN" altLang="en-US" b="1" dirty="0">
                <a:latin typeface="黑体" pitchFamily="49" charset="-122"/>
              </a:rPr>
              <a:t>则</a:t>
            </a:r>
            <a:r>
              <a:rPr lang="en-US" altLang="zh-CN" b="1" dirty="0">
                <a:latin typeface="黑体" pitchFamily="49" charset="-122"/>
              </a:rPr>
              <a:t>X</a:t>
            </a:r>
            <a:r>
              <a:rPr lang="zh-CN" altLang="en-US" b="1" dirty="0">
                <a:latin typeface="黑体" pitchFamily="49" charset="-122"/>
              </a:rPr>
              <a:t>的信息熵为</a:t>
            </a:r>
            <a:endParaRPr lang="en-US" altLang="zh-CN" b="1" dirty="0">
              <a:latin typeface="黑体" pitchFamily="49" charset="-122"/>
            </a:endParaRPr>
          </a:p>
          <a:p>
            <a:pPr marL="342900" indent="-342900">
              <a:spcBef>
                <a:spcPct val="20000"/>
              </a:spcBef>
              <a:buClr>
                <a:schemeClr val="accent2"/>
              </a:buClr>
              <a:buSzPct val="100000"/>
              <a:defRPr/>
            </a:pPr>
            <a:endParaRPr lang="en-US" altLang="zh-CN" b="1" dirty="0">
              <a:latin typeface="黑体" pitchFamily="49" charset="-122"/>
            </a:endParaRPr>
          </a:p>
          <a:p>
            <a:pPr marL="342900" lvl="1" indent="-342900">
              <a:spcBef>
                <a:spcPct val="20000"/>
              </a:spcBef>
              <a:buClr>
                <a:schemeClr val="accent2"/>
              </a:buClr>
              <a:buSzPct val="100000"/>
              <a:defRPr/>
            </a:pPr>
            <a:r>
              <a:rPr lang="en-US" altLang="zh-CN" b="1" i="1" dirty="0" err="1">
                <a:effectLst>
                  <a:outerShdw blurRad="38100" dist="38100" dir="2700000" algn="tl">
                    <a:srgbClr val="C0C0C0"/>
                  </a:outerShdw>
                </a:effectLst>
                <a:ea typeface="黑体" pitchFamily="2" charset="-122"/>
              </a:rPr>
              <a:t>a,b,c,d</a:t>
            </a:r>
            <a:r>
              <a:rPr lang="zh-CN" altLang="en-US" b="1" dirty="0">
                <a:effectLst>
                  <a:outerShdw blurRad="38100" dist="38100" dir="2700000" algn="tl">
                    <a:srgbClr val="C0C0C0"/>
                  </a:outerShdw>
                </a:effectLst>
                <a:latin typeface="宋体" pitchFamily="2" charset="-122"/>
                <a:ea typeface="黑体" pitchFamily="2" charset="-122"/>
              </a:rPr>
              <a:t>分别用码字0,10,110,111编码（</a:t>
            </a:r>
            <a:r>
              <a:rPr lang="en-US" altLang="zh-CN" b="1" dirty="0">
                <a:effectLst>
                  <a:outerShdw blurRad="38100" dist="38100" dir="2700000" algn="tl">
                    <a:srgbClr val="C0C0C0"/>
                  </a:outerShdw>
                </a:effectLst>
                <a:latin typeface="宋体" pitchFamily="2" charset="-122"/>
                <a:ea typeface="黑体" pitchFamily="2" charset="-122"/>
              </a:rPr>
              <a:t>1</a:t>
            </a:r>
            <a:r>
              <a:rPr lang="zh-CN" altLang="en-US" b="1" dirty="0">
                <a:effectLst>
                  <a:outerShdw blurRad="38100" dist="38100" dir="2700000" algn="tl">
                    <a:srgbClr val="C0C0C0"/>
                  </a:outerShdw>
                </a:effectLst>
                <a:latin typeface="宋体" pitchFamily="2" charset="-122"/>
                <a:ea typeface="黑体" pitchFamily="2" charset="-122"/>
              </a:rPr>
              <a:t>，</a:t>
            </a:r>
            <a:r>
              <a:rPr lang="en-US" altLang="zh-CN" b="1" dirty="0">
                <a:effectLst>
                  <a:outerShdw blurRad="38100" dist="38100" dir="2700000" algn="tl">
                    <a:srgbClr val="C0C0C0"/>
                  </a:outerShdw>
                </a:effectLst>
                <a:latin typeface="宋体" pitchFamily="2" charset="-122"/>
                <a:ea typeface="黑体" pitchFamily="2" charset="-122"/>
              </a:rPr>
              <a:t>2</a:t>
            </a:r>
            <a:r>
              <a:rPr lang="zh-CN" altLang="en-US" b="1" dirty="0">
                <a:effectLst>
                  <a:outerShdw blurRad="38100" dist="38100" dir="2700000" algn="tl">
                    <a:srgbClr val="C0C0C0"/>
                  </a:outerShdw>
                </a:effectLst>
                <a:latin typeface="宋体" pitchFamily="2" charset="-122"/>
                <a:ea typeface="黑体" pitchFamily="2" charset="-122"/>
              </a:rPr>
              <a:t>，</a:t>
            </a:r>
            <a:r>
              <a:rPr lang="en-US" altLang="zh-CN" b="1" dirty="0">
                <a:effectLst>
                  <a:outerShdw blurRad="38100" dist="38100" dir="2700000" algn="tl">
                    <a:srgbClr val="C0C0C0"/>
                  </a:outerShdw>
                </a:effectLst>
                <a:latin typeface="宋体" pitchFamily="2" charset="-122"/>
                <a:ea typeface="黑体" pitchFamily="2" charset="-122"/>
              </a:rPr>
              <a:t>3</a:t>
            </a:r>
            <a:r>
              <a:rPr lang="zh-CN" altLang="en-US" b="1" dirty="0">
                <a:effectLst>
                  <a:outerShdw blurRad="38100" dist="38100" dir="2700000" algn="tl">
                    <a:srgbClr val="C0C0C0"/>
                  </a:outerShdw>
                </a:effectLst>
                <a:latin typeface="宋体" pitchFamily="2" charset="-122"/>
                <a:ea typeface="黑体" pitchFamily="2" charset="-122"/>
              </a:rPr>
              <a:t>，</a:t>
            </a:r>
            <a:r>
              <a:rPr lang="en-US" altLang="zh-CN" b="1" dirty="0">
                <a:effectLst>
                  <a:outerShdw blurRad="38100" dist="38100" dir="2700000" algn="tl">
                    <a:srgbClr val="C0C0C0"/>
                  </a:outerShdw>
                </a:effectLst>
                <a:latin typeface="宋体" pitchFamily="2" charset="-122"/>
                <a:ea typeface="黑体" pitchFamily="2" charset="-122"/>
              </a:rPr>
              <a:t>3</a:t>
            </a:r>
            <a:r>
              <a:rPr lang="zh-CN" altLang="en-US" b="1" dirty="0">
                <a:effectLst>
                  <a:outerShdw blurRad="38100" dist="38100" dir="2700000" algn="tl">
                    <a:srgbClr val="C0C0C0"/>
                  </a:outerShdw>
                </a:effectLst>
                <a:latin typeface="宋体" pitchFamily="2" charset="-122"/>
                <a:ea typeface="黑体" pitchFamily="2" charset="-122"/>
              </a:rPr>
              <a:t>），平均码长</a:t>
            </a:r>
            <a:r>
              <a:rPr lang="en-US" altLang="zh-CN" b="1" dirty="0">
                <a:effectLst>
                  <a:outerShdw blurRad="38100" dist="38100" dir="2700000" algn="tl">
                    <a:srgbClr val="C0C0C0"/>
                  </a:outerShdw>
                </a:effectLst>
                <a:latin typeface="宋体" pitchFamily="2" charset="-122"/>
                <a:ea typeface="黑体" pitchFamily="2" charset="-122"/>
              </a:rPr>
              <a:t>1.75</a:t>
            </a:r>
            <a:r>
              <a:rPr lang="zh-CN" altLang="en-US" b="1" dirty="0">
                <a:effectLst>
                  <a:outerShdw blurRad="38100" dist="38100" dir="2700000" algn="tl">
                    <a:srgbClr val="C0C0C0"/>
                  </a:outerShdw>
                </a:effectLst>
                <a:latin typeface="宋体" pitchFamily="2" charset="-122"/>
                <a:ea typeface="黑体" pitchFamily="2" charset="-122"/>
              </a:rPr>
              <a:t>，</a:t>
            </a:r>
            <a:r>
              <a:rPr lang="zh-CN" altLang="en-US" b="1" dirty="0">
                <a:solidFill>
                  <a:schemeClr val="accent2"/>
                </a:solidFill>
                <a:effectLst>
                  <a:outerShdw blurRad="38100" dist="38100" dir="2700000" algn="tl">
                    <a:srgbClr val="000000"/>
                  </a:outerShdw>
                </a:effectLst>
                <a:latin typeface="宋体" pitchFamily="2" charset="-122"/>
                <a:ea typeface="黑体" pitchFamily="2" charset="-122"/>
              </a:rPr>
              <a:t>平均码长等于信源的熵 </a:t>
            </a:r>
            <a:endParaRPr lang="en-US" altLang="zh-CN" b="1" dirty="0">
              <a:latin typeface="黑体" pitchFamily="49" charset="-122"/>
            </a:endParaRPr>
          </a:p>
        </p:txBody>
      </p:sp>
      <p:sp>
        <p:nvSpPr>
          <p:cNvPr id="11282" name="矩形 20"/>
          <p:cNvSpPr>
            <a:spLocks noChangeArrowheads="1"/>
          </p:cNvSpPr>
          <p:nvPr/>
        </p:nvSpPr>
        <p:spPr bwMode="auto">
          <a:xfrm>
            <a:off x="325438" y="4557713"/>
            <a:ext cx="8662987" cy="2209800"/>
          </a:xfrm>
          <a:prstGeom prst="rect">
            <a:avLst/>
          </a:prstGeom>
          <a:noFill/>
          <a:ln w="6350" algn="ctr">
            <a:solidFill>
              <a:schemeClr val="tx1"/>
            </a:solidFill>
            <a:round/>
            <a:headEnd/>
            <a:tailEnd/>
          </a:ln>
        </p:spPr>
        <p:txBody>
          <a:bodyPr lIns="0" tIns="0" rIns="0" bIns="0"/>
          <a:lstStyle/>
          <a:p>
            <a:endParaRPr lang="zh-CN"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EF374AC3-AF75-4A0B-8965-FFE8BDE34EBC}" type="slidenum">
              <a:rPr lang="zh-CN" altLang="en-US" sz="1300">
                <a:latin typeface="黑体" pitchFamily="49" charset="-122"/>
              </a:rPr>
              <a:pPr algn="r" defTabSz="755650"/>
              <a:t>29</a:t>
            </a:fld>
            <a:endParaRPr lang="zh-CN" altLang="en-US" sz="1300">
              <a:latin typeface="黑体" pitchFamily="49" charset="-122"/>
            </a:endParaRPr>
          </a:p>
        </p:txBody>
      </p:sp>
      <p:sp>
        <p:nvSpPr>
          <p:cNvPr id="27651" name="Rectangle 2"/>
          <p:cNvSpPr>
            <a:spLocks noChangeArrowheads="1"/>
          </p:cNvSpPr>
          <p:nvPr/>
        </p:nvSpPr>
        <p:spPr bwMode="auto">
          <a:xfrm>
            <a:off x="436563" y="1174750"/>
            <a:ext cx="8475662" cy="4668838"/>
          </a:xfrm>
          <a:prstGeom prst="rect">
            <a:avLst/>
          </a:prstGeom>
          <a:noFill/>
          <a:ln w="9525">
            <a:noFill/>
            <a:miter lim="800000"/>
            <a:headEnd/>
            <a:tailEnd/>
          </a:ln>
        </p:spPr>
        <p:txBody>
          <a:bodyPr lIns="84138" tIns="41275" rIns="84138" bIns="41275"/>
          <a:lstStyle/>
          <a:p>
            <a:pPr marL="342900" indent="-342900">
              <a:lnSpc>
                <a:spcPct val="150000"/>
              </a:lnSpc>
              <a:spcBef>
                <a:spcPct val="20000"/>
              </a:spcBef>
              <a:buClr>
                <a:schemeClr val="accent2"/>
              </a:buClr>
              <a:buSzPct val="100000"/>
              <a:buFont typeface="Arial" pitchFamily="34" charset="0"/>
              <a:buChar char="•"/>
              <a:defRPr/>
            </a:pPr>
            <a:r>
              <a:rPr lang="zh-CN" altLang="en-US" sz="2800" b="1" dirty="0">
                <a:effectLst>
                  <a:outerShdw blurRad="38100" dist="38100" dir="2700000" algn="tl">
                    <a:srgbClr val="C0C0C0"/>
                  </a:outerShdw>
                </a:effectLst>
                <a:latin typeface="宋体" pitchFamily="2" charset="-122"/>
                <a:ea typeface="黑体" pitchFamily="2" charset="-122"/>
              </a:rPr>
              <a:t>信源平均码长</a:t>
            </a:r>
            <a:r>
              <a:rPr lang="en-US" altLang="zh-CN" sz="2800" b="1" i="1" dirty="0" err="1">
                <a:effectLst>
                  <a:outerShdw blurRad="38100" dist="38100" dir="2700000" algn="tl">
                    <a:srgbClr val="C0C0C0"/>
                  </a:outerShdw>
                </a:effectLst>
                <a:latin typeface="宋体" pitchFamily="2" charset="-122"/>
                <a:ea typeface="黑体" pitchFamily="2" charset="-122"/>
              </a:rPr>
              <a:t>L</a:t>
            </a:r>
            <a:r>
              <a:rPr lang="en-US" altLang="zh-CN" sz="2800" b="1" i="1" baseline="-25000" dirty="0" err="1">
                <a:effectLst>
                  <a:outerShdw blurRad="38100" dist="38100" dir="2700000" algn="tl">
                    <a:srgbClr val="C0C0C0"/>
                  </a:outerShdw>
                </a:effectLst>
                <a:latin typeface="宋体" pitchFamily="2" charset="-122"/>
                <a:ea typeface="黑体" pitchFamily="2" charset="-122"/>
              </a:rPr>
              <a:t>avg</a:t>
            </a:r>
            <a:r>
              <a:rPr lang="en-US" altLang="zh-CN" sz="2800" b="1" dirty="0">
                <a:effectLst>
                  <a:outerShdw blurRad="38100" dist="38100" dir="2700000" algn="tl">
                    <a:srgbClr val="C0C0C0"/>
                  </a:outerShdw>
                </a:effectLst>
                <a:latin typeface="宋体" pitchFamily="2" charset="-122"/>
                <a:ea typeface="黑体" pitchFamily="2" charset="-122"/>
              </a:rPr>
              <a:t>&gt;=H(X)</a:t>
            </a:r>
            <a:r>
              <a:rPr lang="zh-CN" altLang="en-US" sz="2800" b="1" dirty="0">
                <a:effectLst>
                  <a:outerShdw blurRad="38100" dist="38100" dir="2700000" algn="tl">
                    <a:srgbClr val="C0C0C0"/>
                  </a:outerShdw>
                </a:effectLst>
                <a:latin typeface="宋体" pitchFamily="2" charset="-122"/>
                <a:ea typeface="黑体" pitchFamily="2" charset="-122"/>
              </a:rPr>
              <a:t>；即</a:t>
            </a:r>
            <a:r>
              <a:rPr lang="zh-CN" altLang="en-US" sz="2800" b="1" dirty="0">
                <a:solidFill>
                  <a:schemeClr val="accent2"/>
                </a:solidFill>
                <a:effectLst>
                  <a:outerShdw blurRad="38100" dist="38100" dir="2700000" algn="tl">
                    <a:srgbClr val="C0C0C0"/>
                  </a:outerShdw>
                </a:effectLst>
                <a:latin typeface="宋体" pitchFamily="2" charset="-122"/>
                <a:ea typeface="黑体" pitchFamily="2" charset="-122"/>
              </a:rPr>
              <a:t>熵是无失真编码下界</a:t>
            </a:r>
          </a:p>
          <a:p>
            <a:pPr marL="342900" indent="-342900">
              <a:lnSpc>
                <a:spcPct val="150000"/>
              </a:lnSpc>
              <a:spcBef>
                <a:spcPct val="20000"/>
              </a:spcBef>
              <a:buClr>
                <a:schemeClr val="accent2"/>
              </a:buClr>
              <a:buSzPct val="100000"/>
              <a:buFont typeface="Arial" pitchFamily="34" charset="0"/>
              <a:buChar char="•"/>
              <a:defRPr/>
            </a:pPr>
            <a:r>
              <a:rPr lang="zh-CN" altLang="en-US" sz="2800" b="1" dirty="0">
                <a:effectLst>
                  <a:outerShdw blurRad="38100" dist="38100" dir="2700000" algn="tl">
                    <a:srgbClr val="C0C0C0"/>
                  </a:outerShdw>
                </a:effectLst>
                <a:latin typeface="宋体" pitchFamily="2" charset="-122"/>
                <a:ea typeface="黑体" pitchFamily="2" charset="-122"/>
              </a:rPr>
              <a:t>如果所有</a:t>
            </a:r>
            <a:r>
              <a:rPr lang="en-US" altLang="zh-CN" sz="2800" b="1" dirty="0">
                <a:effectLst>
                  <a:outerShdw blurRad="38100" dist="38100" dir="2700000" algn="tl">
                    <a:srgbClr val="C0C0C0"/>
                  </a:outerShdw>
                </a:effectLst>
                <a:latin typeface="宋体" pitchFamily="2" charset="-122"/>
                <a:ea typeface="黑体" pitchFamily="2" charset="-122"/>
              </a:rPr>
              <a:t>I(</a:t>
            </a:r>
            <a:r>
              <a:rPr lang="en-US" altLang="zh-CN" sz="2800" b="1" dirty="0" err="1">
                <a:effectLst>
                  <a:outerShdw blurRad="38100" dist="38100" dir="2700000" algn="tl">
                    <a:srgbClr val="C0C0C0"/>
                  </a:outerShdw>
                </a:effectLst>
                <a:latin typeface="宋体" pitchFamily="2" charset="-122"/>
                <a:ea typeface="黑体" pitchFamily="2" charset="-122"/>
              </a:rPr>
              <a:t>x</a:t>
            </a:r>
            <a:r>
              <a:rPr lang="en-US" altLang="zh-CN" sz="2800" b="1" baseline="-25000" dirty="0" err="1">
                <a:effectLst>
                  <a:outerShdw blurRad="38100" dist="38100" dir="2700000" algn="tl">
                    <a:srgbClr val="C0C0C0"/>
                  </a:outerShdw>
                </a:effectLst>
                <a:latin typeface="宋体" pitchFamily="2" charset="-122"/>
                <a:ea typeface="黑体" pitchFamily="2" charset="-122"/>
              </a:rPr>
              <a:t>k</a:t>
            </a:r>
            <a:r>
              <a:rPr lang="en-US" altLang="zh-CN" sz="2800" b="1" dirty="0">
                <a:effectLst>
                  <a:outerShdw blurRad="38100" dist="38100" dir="2700000" algn="tl">
                    <a:srgbClr val="C0C0C0"/>
                  </a:outerShdw>
                </a:effectLst>
                <a:latin typeface="宋体" pitchFamily="2" charset="-122"/>
                <a:ea typeface="黑体" pitchFamily="2" charset="-122"/>
              </a:rPr>
              <a:t>)</a:t>
            </a:r>
            <a:r>
              <a:rPr lang="zh-CN" altLang="en-US" sz="2800" b="1" dirty="0">
                <a:effectLst>
                  <a:outerShdw blurRad="38100" dist="38100" dir="2700000" algn="tl">
                    <a:srgbClr val="C0C0C0"/>
                  </a:outerShdw>
                </a:effectLst>
                <a:latin typeface="宋体" pitchFamily="2" charset="-122"/>
                <a:ea typeface="黑体" pitchFamily="2" charset="-122"/>
              </a:rPr>
              <a:t>都是整数，</a:t>
            </a:r>
            <a:r>
              <a:rPr lang="zh-CN" altLang="en-US" sz="2800" b="1" dirty="0" smtClean="0">
                <a:solidFill>
                  <a:schemeClr val="accent2"/>
                </a:solidFill>
                <a:effectLst>
                  <a:outerShdw blurRad="38100" dist="38100" dir="2700000" algn="tl">
                    <a:srgbClr val="C0C0C0"/>
                  </a:outerShdw>
                </a:effectLst>
                <a:latin typeface="宋体" pitchFamily="2" charset="-122"/>
                <a:ea typeface="黑体" pitchFamily="2" charset="-122"/>
              </a:rPr>
              <a:t>且</a:t>
            </a:r>
            <a:r>
              <a:rPr lang="en-US" altLang="zh-CN" sz="2800" b="1" i="1" dirty="0" smtClean="0">
                <a:solidFill>
                  <a:schemeClr val="accent2"/>
                </a:solidFill>
                <a:effectLst>
                  <a:outerShdw blurRad="38100" dist="38100" dir="2700000" algn="tl">
                    <a:srgbClr val="C0C0C0"/>
                  </a:outerShdw>
                </a:effectLst>
                <a:latin typeface="宋体" pitchFamily="2" charset="-122"/>
                <a:ea typeface="黑体" pitchFamily="2" charset="-122"/>
              </a:rPr>
              <a:t>L</a:t>
            </a:r>
            <a:r>
              <a:rPr lang="en-US" altLang="zh-CN" sz="2800" b="1" dirty="0" smtClean="0">
                <a:solidFill>
                  <a:schemeClr val="accent2"/>
                </a:solidFill>
                <a:effectLst>
                  <a:outerShdw blurRad="38100" dist="38100" dir="2700000" algn="tl">
                    <a:srgbClr val="C0C0C0"/>
                  </a:outerShdw>
                </a:effectLst>
                <a:latin typeface="宋体" pitchFamily="2" charset="-122"/>
                <a:ea typeface="黑体" pitchFamily="2" charset="-122"/>
              </a:rPr>
              <a:t>(</a:t>
            </a:r>
            <a:r>
              <a:rPr lang="en-US" altLang="zh-CN" sz="2800" b="1" dirty="0" err="1" smtClean="0">
                <a:solidFill>
                  <a:schemeClr val="accent2"/>
                </a:solidFill>
                <a:effectLst>
                  <a:outerShdw blurRad="38100" dist="38100" dir="2700000" algn="tl">
                    <a:srgbClr val="C0C0C0"/>
                  </a:outerShdw>
                </a:effectLst>
                <a:latin typeface="宋体" pitchFamily="2" charset="-122"/>
                <a:ea typeface="黑体" pitchFamily="2" charset="-122"/>
              </a:rPr>
              <a:t>x</a:t>
            </a:r>
            <a:r>
              <a:rPr lang="en-US" altLang="zh-CN" sz="2800" b="1" baseline="-25000" dirty="0" err="1" smtClean="0">
                <a:solidFill>
                  <a:schemeClr val="accent2"/>
                </a:solidFill>
                <a:effectLst>
                  <a:outerShdw blurRad="38100" dist="38100" dir="2700000" algn="tl">
                    <a:srgbClr val="C0C0C0"/>
                  </a:outerShdw>
                </a:effectLst>
                <a:latin typeface="宋体" pitchFamily="2" charset="-122"/>
                <a:ea typeface="黑体" pitchFamily="2" charset="-122"/>
              </a:rPr>
              <a:t>k</a:t>
            </a:r>
            <a:r>
              <a:rPr lang="en-US" altLang="zh-CN" sz="2800" b="1" dirty="0">
                <a:solidFill>
                  <a:schemeClr val="accent2"/>
                </a:solidFill>
                <a:effectLst>
                  <a:outerShdw blurRad="38100" dist="38100" dir="2700000" algn="tl">
                    <a:srgbClr val="C0C0C0"/>
                  </a:outerShdw>
                </a:effectLst>
                <a:latin typeface="宋体" pitchFamily="2" charset="-122"/>
                <a:ea typeface="黑体" pitchFamily="2" charset="-122"/>
              </a:rPr>
              <a:t>)=I(</a:t>
            </a:r>
            <a:r>
              <a:rPr lang="en-US" altLang="zh-CN" sz="2800" b="1" dirty="0" err="1">
                <a:solidFill>
                  <a:schemeClr val="accent2"/>
                </a:solidFill>
                <a:effectLst>
                  <a:outerShdw blurRad="38100" dist="38100" dir="2700000" algn="tl">
                    <a:srgbClr val="C0C0C0"/>
                  </a:outerShdw>
                </a:effectLst>
                <a:latin typeface="宋体" pitchFamily="2" charset="-122"/>
                <a:ea typeface="黑体" pitchFamily="2" charset="-122"/>
              </a:rPr>
              <a:t>x</a:t>
            </a:r>
            <a:r>
              <a:rPr lang="en-US" altLang="zh-CN" sz="2800" b="1" baseline="-25000" dirty="0" err="1">
                <a:solidFill>
                  <a:schemeClr val="accent2"/>
                </a:solidFill>
                <a:effectLst>
                  <a:outerShdw blurRad="38100" dist="38100" dir="2700000" algn="tl">
                    <a:srgbClr val="C0C0C0"/>
                  </a:outerShdw>
                </a:effectLst>
                <a:latin typeface="宋体" pitchFamily="2" charset="-122"/>
                <a:ea typeface="黑体" pitchFamily="2" charset="-122"/>
              </a:rPr>
              <a:t>k</a:t>
            </a:r>
            <a:r>
              <a:rPr lang="en-US" altLang="zh-CN" sz="2800" b="1" dirty="0">
                <a:solidFill>
                  <a:schemeClr val="accent2"/>
                </a:solidFill>
                <a:effectLst>
                  <a:outerShdw blurRad="38100" dist="38100" dir="2700000" algn="tl">
                    <a:srgbClr val="C0C0C0"/>
                  </a:outerShdw>
                </a:effectLst>
                <a:latin typeface="宋体" pitchFamily="2" charset="-122"/>
                <a:ea typeface="黑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黑体" pitchFamily="2" charset="-122"/>
              </a:rPr>
              <a:t>可以使平均码长等于熵</a:t>
            </a:r>
          </a:p>
          <a:p>
            <a:pPr marL="342900" indent="-342900">
              <a:lnSpc>
                <a:spcPct val="150000"/>
              </a:lnSpc>
              <a:spcBef>
                <a:spcPct val="20000"/>
              </a:spcBef>
              <a:buClr>
                <a:schemeClr val="accent2"/>
              </a:buClr>
              <a:buSzPct val="100000"/>
              <a:buFont typeface="Arial" pitchFamily="34" charset="0"/>
              <a:buChar char="•"/>
              <a:defRPr/>
            </a:pPr>
            <a:r>
              <a:rPr lang="zh-CN" altLang="en-US" sz="2800" b="1" dirty="0">
                <a:effectLst>
                  <a:outerShdw blurRad="38100" dist="38100" dir="2700000" algn="tl">
                    <a:srgbClr val="C0C0C0"/>
                  </a:outerShdw>
                </a:effectLst>
                <a:latin typeface="宋体" pitchFamily="2" charset="-122"/>
                <a:ea typeface="黑体" pitchFamily="2" charset="-122"/>
              </a:rPr>
              <a:t>对非等概率分布的信源，采用</a:t>
            </a:r>
            <a:r>
              <a:rPr lang="zh-CN" altLang="en-US" sz="2800" b="1" dirty="0">
                <a:solidFill>
                  <a:schemeClr val="accent2"/>
                </a:solidFill>
                <a:effectLst>
                  <a:outerShdw blurRad="38100" dist="38100" dir="2700000" algn="tl">
                    <a:srgbClr val="C0C0C0"/>
                  </a:outerShdw>
                </a:effectLst>
                <a:latin typeface="宋体" pitchFamily="2" charset="-122"/>
                <a:ea typeface="黑体" pitchFamily="2" charset="-122"/>
              </a:rPr>
              <a:t>不等长编码，其平均码长小于等长编码的平均码长</a:t>
            </a:r>
          </a:p>
          <a:p>
            <a:pPr marL="342900" indent="-342900">
              <a:lnSpc>
                <a:spcPct val="150000"/>
              </a:lnSpc>
              <a:spcBef>
                <a:spcPct val="20000"/>
              </a:spcBef>
              <a:buClr>
                <a:schemeClr val="accent2"/>
              </a:buClr>
              <a:buSzPct val="100000"/>
              <a:buFont typeface="Arial" pitchFamily="34" charset="0"/>
              <a:buChar char="•"/>
              <a:defRPr/>
            </a:pPr>
            <a:r>
              <a:rPr lang="zh-CN" altLang="en-US" sz="2800" b="1" dirty="0">
                <a:effectLst>
                  <a:outerShdw blurRad="38100" dist="38100" dir="2700000" algn="tl">
                    <a:srgbClr val="C0C0C0"/>
                  </a:outerShdw>
                </a:effectLst>
                <a:latin typeface="宋体" pitchFamily="2" charset="-122"/>
                <a:ea typeface="黑体" pitchFamily="2" charset="-122"/>
              </a:rPr>
              <a:t>如果信源中各符号的出现概率相等</a:t>
            </a:r>
            <a:r>
              <a:rPr lang="en-US" altLang="zh-CN" sz="2800" b="1" dirty="0">
                <a:effectLst>
                  <a:outerShdw blurRad="38100" dist="38100" dir="2700000" algn="tl">
                    <a:srgbClr val="C0C0C0"/>
                  </a:outerShdw>
                </a:effectLst>
                <a:latin typeface="宋体" pitchFamily="2" charset="-122"/>
                <a:ea typeface="黑体" pitchFamily="2" charset="-122"/>
              </a:rPr>
              <a:t>(</a:t>
            </a:r>
            <a:r>
              <a:rPr lang="zh-CN" altLang="en-US" sz="2800" b="1" dirty="0">
                <a:effectLst>
                  <a:outerShdw blurRad="38100" dist="38100" dir="2700000" algn="tl">
                    <a:srgbClr val="C0C0C0"/>
                  </a:outerShdw>
                </a:effectLst>
                <a:latin typeface="宋体" pitchFamily="2" charset="-122"/>
                <a:ea typeface="黑体" pitchFamily="2" charset="-122"/>
              </a:rPr>
              <a:t>等概率事件</a:t>
            </a:r>
            <a:r>
              <a:rPr lang="en-US" altLang="zh-CN" sz="2800" b="1" dirty="0">
                <a:effectLst>
                  <a:outerShdw blurRad="38100" dist="38100" dir="2700000" algn="tl">
                    <a:srgbClr val="C0C0C0"/>
                  </a:outerShdw>
                </a:effectLst>
                <a:latin typeface="宋体" pitchFamily="2" charset="-122"/>
                <a:ea typeface="黑体" pitchFamily="2" charset="-122"/>
              </a:rPr>
              <a:t>)</a:t>
            </a:r>
            <a:r>
              <a:rPr lang="zh-CN" altLang="en-US" sz="2800" b="1" dirty="0">
                <a:effectLst>
                  <a:outerShdw blurRad="38100" dist="38100" dir="2700000" algn="tl">
                    <a:srgbClr val="C0C0C0"/>
                  </a:outerShdw>
                </a:effectLst>
                <a:latin typeface="宋体" pitchFamily="2" charset="-122"/>
                <a:ea typeface="黑体" pitchFamily="2" charset="-122"/>
              </a:rPr>
              <a:t>，信源熵值达到最大，这就是重要的</a:t>
            </a:r>
            <a:r>
              <a:rPr lang="zh-CN" altLang="en-US" sz="2800" b="1" dirty="0">
                <a:solidFill>
                  <a:schemeClr val="accent2"/>
                </a:solidFill>
                <a:effectLst>
                  <a:outerShdw blurRad="38100" dist="38100" dir="2700000" algn="tl">
                    <a:srgbClr val="C0C0C0"/>
                  </a:outerShdw>
                </a:effectLst>
                <a:latin typeface="宋体" pitchFamily="2" charset="-122"/>
                <a:ea typeface="黑体" pitchFamily="2" charset="-122"/>
              </a:rPr>
              <a:t>最大离散熵定理</a:t>
            </a:r>
            <a:endParaRPr lang="en-US" altLang="zh-CN" sz="2800" b="1" dirty="0">
              <a:solidFill>
                <a:schemeClr val="accent2"/>
              </a:solidFill>
              <a:effectLst>
                <a:outerShdw blurRad="38100" dist="38100" dir="2700000" algn="tl">
                  <a:srgbClr val="C0C0C0"/>
                </a:outerShdw>
              </a:effectLst>
              <a:latin typeface="宋体" pitchFamily="2" charset="-122"/>
              <a:ea typeface="黑体" pitchFamily="2" charset="-122"/>
            </a:endParaRPr>
          </a:p>
        </p:txBody>
      </p:sp>
      <p:sp>
        <p:nvSpPr>
          <p:cNvPr id="59396"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信息论基础</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30A32547-4963-4399-B308-39E3E13F8764}" type="slidenum">
              <a:rPr lang="zh-CN" altLang="en-US" sz="1300"/>
              <a:pPr algn="r" defTabSz="755650"/>
              <a:t>3</a:t>
            </a:fld>
            <a:endParaRPr lang="en-US" altLang="zh-CN" sz="1300"/>
          </a:p>
        </p:txBody>
      </p:sp>
      <p:sp>
        <p:nvSpPr>
          <p:cNvPr id="45059" name="Rectangle 2"/>
          <p:cNvSpPr>
            <a:spLocks noGrp="1" noChangeArrowheads="1"/>
          </p:cNvSpPr>
          <p:nvPr>
            <p:ph type="title" idx="4294967295"/>
          </p:nvPr>
        </p:nvSpPr>
        <p:spPr/>
        <p:txBody>
          <a:bodyPr/>
          <a:lstStyle/>
          <a:p>
            <a:r>
              <a:rPr lang="zh-CN" altLang="en-US" smtClean="0"/>
              <a:t>内容提要</a:t>
            </a:r>
          </a:p>
        </p:txBody>
      </p:sp>
      <p:sp>
        <p:nvSpPr>
          <p:cNvPr id="45060" name="Rectangle 3"/>
          <p:cNvSpPr>
            <a:spLocks noGrp="1" noChangeArrowheads="1"/>
          </p:cNvSpPr>
          <p:nvPr>
            <p:ph type="body" idx="4294967295"/>
          </p:nvPr>
        </p:nvSpPr>
        <p:spPr>
          <a:xfrm>
            <a:off x="733425" y="1577975"/>
            <a:ext cx="8016875" cy="4711700"/>
          </a:xfrm>
        </p:spPr>
        <p:txBody>
          <a:bodyPr/>
          <a:lstStyle/>
          <a:p>
            <a:pPr marL="536575" indent="-536575">
              <a:lnSpc>
                <a:spcPct val="150000"/>
              </a:lnSpc>
              <a:spcBef>
                <a:spcPct val="0"/>
              </a:spcBef>
              <a:buSzPct val="80000"/>
              <a:buFont typeface="Wingdings" pitchFamily="2" charset="2"/>
              <a:buChar char="n"/>
            </a:pPr>
            <a:r>
              <a:rPr lang="zh-CN" altLang="en-US" smtClean="0">
                <a:solidFill>
                  <a:srgbClr val="FF0000"/>
                </a:solidFill>
              </a:rPr>
              <a:t>图像压缩基本概念</a:t>
            </a:r>
          </a:p>
          <a:p>
            <a:pPr marL="536575" indent="-536575">
              <a:lnSpc>
                <a:spcPct val="150000"/>
              </a:lnSpc>
              <a:spcBef>
                <a:spcPct val="0"/>
              </a:spcBef>
              <a:buSzPct val="80000"/>
              <a:buFont typeface="Wingdings" pitchFamily="2" charset="2"/>
              <a:buChar char="n"/>
            </a:pPr>
            <a:r>
              <a:rPr lang="zh-CN" altLang="en-US" smtClean="0"/>
              <a:t>图像无损压缩</a:t>
            </a:r>
            <a:endParaRPr lang="en-US" altLang="zh-CN" smtClean="0"/>
          </a:p>
          <a:p>
            <a:pPr marL="536575" indent="-536575">
              <a:lnSpc>
                <a:spcPct val="150000"/>
              </a:lnSpc>
              <a:spcBef>
                <a:spcPct val="0"/>
              </a:spcBef>
              <a:buSzPct val="80000"/>
              <a:buFont typeface="Wingdings" pitchFamily="2" charset="2"/>
              <a:buChar char="n"/>
            </a:pPr>
            <a:r>
              <a:rPr lang="zh-CN" altLang="en-US" smtClean="0"/>
              <a:t>图像有损压缩</a:t>
            </a:r>
          </a:p>
          <a:p>
            <a:pPr marL="536575" indent="-536575">
              <a:lnSpc>
                <a:spcPct val="150000"/>
              </a:lnSpc>
              <a:spcBef>
                <a:spcPct val="0"/>
              </a:spcBef>
              <a:buSzPct val="80000"/>
              <a:buFont typeface="Wingdings" pitchFamily="2" charset="2"/>
              <a:buChar char="n"/>
            </a:pPr>
            <a:r>
              <a:rPr lang="zh-CN" altLang="en-US" smtClean="0"/>
              <a:t>图像压缩标准</a:t>
            </a:r>
          </a:p>
        </p:txBody>
      </p:sp>
      <p:sp>
        <p:nvSpPr>
          <p:cNvPr id="45061" name="Rectangle 4"/>
          <p:cNvSpPr>
            <a:spLocks noChangeArrowheads="1"/>
          </p:cNvSpPr>
          <p:nvPr/>
        </p:nvSpPr>
        <p:spPr bwMode="auto">
          <a:xfrm>
            <a:off x="5789613" y="2833688"/>
            <a:ext cx="2498725" cy="584200"/>
          </a:xfrm>
          <a:prstGeom prst="rect">
            <a:avLst/>
          </a:prstGeom>
          <a:noFill/>
          <a:ln w="9525">
            <a:noFill/>
            <a:miter lim="800000"/>
            <a:headEnd/>
            <a:tailEnd/>
          </a:ln>
        </p:spPr>
        <p:txBody>
          <a:bodyPr wrap="none">
            <a:spAutoFit/>
          </a:bodyPr>
          <a:lstStyle/>
          <a:p>
            <a:r>
              <a:rPr lang="zh-CN" altLang="en-US" sz="3200" b="1">
                <a:solidFill>
                  <a:srgbClr val="FF0000"/>
                </a:solidFill>
              </a:rPr>
              <a:t>压缩 </a:t>
            </a:r>
            <a:r>
              <a:rPr lang="en-US" altLang="zh-CN" sz="3200" b="1">
                <a:solidFill>
                  <a:srgbClr val="FF0000"/>
                </a:solidFill>
              </a:rPr>
              <a:t>vs. </a:t>
            </a:r>
            <a:r>
              <a:rPr lang="zh-CN" altLang="en-US" sz="3200" b="1">
                <a:solidFill>
                  <a:srgbClr val="FF0000"/>
                </a:solidFill>
              </a:rPr>
              <a:t>编码</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AE01E61D-332E-476F-99A8-99D0ABB9CF45}" type="slidenum">
              <a:rPr lang="zh-CN" altLang="en-US" sz="1300">
                <a:latin typeface="黑体" pitchFamily="49" charset="-122"/>
              </a:rPr>
              <a:pPr algn="r" defTabSz="755650"/>
              <a:t>30</a:t>
            </a:fld>
            <a:endParaRPr lang="zh-CN" altLang="en-US" sz="1300">
              <a:latin typeface="黑体" pitchFamily="49" charset="-122"/>
            </a:endParaRPr>
          </a:p>
        </p:txBody>
      </p:sp>
      <p:sp>
        <p:nvSpPr>
          <p:cNvPr id="27651" name="Rectangle 2"/>
          <p:cNvSpPr>
            <a:spLocks noChangeArrowheads="1"/>
          </p:cNvSpPr>
          <p:nvPr/>
        </p:nvSpPr>
        <p:spPr bwMode="auto">
          <a:xfrm>
            <a:off x="436563" y="1174750"/>
            <a:ext cx="8475662" cy="4668838"/>
          </a:xfrm>
          <a:prstGeom prst="rect">
            <a:avLst/>
          </a:prstGeom>
          <a:noFill/>
          <a:ln w="9525">
            <a:noFill/>
            <a:miter lim="800000"/>
            <a:headEnd/>
            <a:tailEnd/>
          </a:ln>
        </p:spPr>
        <p:txBody>
          <a:bodyPr lIns="84138" tIns="41275" rIns="84138" bIns="41275"/>
          <a:lstStyle/>
          <a:p>
            <a:pPr marL="342900" indent="-342900">
              <a:lnSpc>
                <a:spcPct val="150000"/>
              </a:lnSpc>
              <a:spcBef>
                <a:spcPct val="20000"/>
              </a:spcBef>
              <a:buClr>
                <a:schemeClr val="accent2"/>
              </a:buClr>
              <a:buSzPct val="100000"/>
              <a:buFont typeface="Arial" pitchFamily="34" charset="0"/>
              <a:buChar char="•"/>
              <a:defRPr/>
            </a:pPr>
            <a:r>
              <a:rPr lang="zh-CN" altLang="en-US" sz="2800" b="1" dirty="0">
                <a:effectLst>
                  <a:outerShdw blurRad="38100" dist="38100" dir="2700000" algn="tl">
                    <a:srgbClr val="C0C0C0"/>
                  </a:outerShdw>
                </a:effectLst>
                <a:latin typeface="宋体" pitchFamily="2" charset="-122"/>
                <a:ea typeface="黑体" pitchFamily="2" charset="-122"/>
              </a:rPr>
              <a:t>香农信息保持编码定理 </a:t>
            </a:r>
          </a:p>
          <a:p>
            <a:pPr marL="800100" lvl="1" indent="-342900">
              <a:lnSpc>
                <a:spcPct val="150000"/>
              </a:lnSpc>
              <a:spcBef>
                <a:spcPct val="20000"/>
              </a:spcBef>
              <a:buClr>
                <a:schemeClr val="accent2"/>
              </a:buClr>
              <a:buSzPct val="100000"/>
              <a:buFont typeface="Arial" pitchFamily="34" charset="0"/>
              <a:buChar char="•"/>
              <a:defRPr/>
            </a:pPr>
            <a:r>
              <a:rPr lang="zh-CN" altLang="en-US" sz="2800" b="1" dirty="0">
                <a:effectLst>
                  <a:outerShdw blurRad="38100" dist="38100" dir="2700000" algn="tl">
                    <a:srgbClr val="C0C0C0"/>
                  </a:outerShdw>
                </a:effectLst>
                <a:latin typeface="宋体" pitchFamily="2" charset="-122"/>
                <a:ea typeface="黑体" pitchFamily="2" charset="-122"/>
              </a:rPr>
              <a:t>香农信息论已证明，</a:t>
            </a:r>
            <a:r>
              <a:rPr lang="zh-CN" altLang="en-US" sz="2800" b="1" dirty="0">
                <a:solidFill>
                  <a:schemeClr val="accent2"/>
                </a:solidFill>
                <a:effectLst>
                  <a:outerShdw blurRad="38100" dist="38100" dir="2700000" algn="tl">
                    <a:srgbClr val="C0C0C0"/>
                  </a:outerShdw>
                </a:effectLst>
                <a:latin typeface="宋体" pitchFamily="2" charset="-122"/>
                <a:ea typeface="黑体" pitchFamily="2" charset="-122"/>
              </a:rPr>
              <a:t>信源熵是进行无失真编码的理论极限</a:t>
            </a:r>
            <a:r>
              <a:rPr lang="zh-CN" altLang="en-US" sz="2800" b="1" dirty="0">
                <a:effectLst>
                  <a:outerShdw blurRad="38100" dist="38100" dir="2700000" algn="tl">
                    <a:srgbClr val="C0C0C0"/>
                  </a:outerShdw>
                </a:effectLst>
                <a:latin typeface="宋体" pitchFamily="2" charset="-122"/>
                <a:ea typeface="黑体" pitchFamily="2" charset="-122"/>
              </a:rPr>
              <a:t>。低于此极限的无失真编码方法是不存在的，这是熵编码的理论基础</a:t>
            </a:r>
            <a:endParaRPr lang="en-US" altLang="zh-CN" sz="2800" b="1" dirty="0">
              <a:effectLst>
                <a:outerShdw blurRad="38100" dist="38100" dir="2700000" algn="tl">
                  <a:srgbClr val="C0C0C0"/>
                </a:outerShdw>
              </a:effectLst>
              <a:latin typeface="宋体" pitchFamily="2" charset="-122"/>
              <a:ea typeface="黑体" pitchFamily="2" charset="-122"/>
            </a:endParaRPr>
          </a:p>
        </p:txBody>
      </p:sp>
      <p:sp>
        <p:nvSpPr>
          <p:cNvPr id="60420"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信息论基础</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8FB5DB0A-5B6D-49E0-BAD6-D5702E3DC970}" type="slidenum">
              <a:rPr lang="zh-CN" altLang="en-US" sz="1300"/>
              <a:pPr algn="r" defTabSz="755650"/>
              <a:t>31</a:t>
            </a:fld>
            <a:endParaRPr lang="en-US" altLang="zh-CN" sz="1300"/>
          </a:p>
        </p:txBody>
      </p:sp>
      <p:sp>
        <p:nvSpPr>
          <p:cNvPr id="61443" name="Rectangle 2"/>
          <p:cNvSpPr>
            <a:spLocks noGrp="1" noChangeArrowheads="1"/>
          </p:cNvSpPr>
          <p:nvPr>
            <p:ph type="title" idx="4294967295"/>
          </p:nvPr>
        </p:nvSpPr>
        <p:spPr>
          <a:xfrm>
            <a:off x="914400" y="114300"/>
            <a:ext cx="7797800" cy="930275"/>
          </a:xfrm>
        </p:spPr>
        <p:txBody>
          <a:bodyPr/>
          <a:lstStyle/>
          <a:p>
            <a:r>
              <a:rPr lang="zh-CN" altLang="en-US" smtClean="0">
                <a:sym typeface="Arial" pitchFamily="34" charset="0"/>
              </a:rPr>
              <a:t>保真度标准</a:t>
            </a:r>
          </a:p>
        </p:txBody>
      </p:sp>
      <p:sp>
        <p:nvSpPr>
          <p:cNvPr id="61444" name="Rectangle 3"/>
          <p:cNvSpPr>
            <a:spLocks noGrp="1" noChangeArrowheads="1"/>
          </p:cNvSpPr>
          <p:nvPr>
            <p:ph type="body" idx="4294967295"/>
          </p:nvPr>
        </p:nvSpPr>
        <p:spPr>
          <a:xfrm>
            <a:off x="509588" y="1452563"/>
            <a:ext cx="7980362" cy="2787650"/>
          </a:xfrm>
        </p:spPr>
        <p:txBody>
          <a:bodyPr/>
          <a:lstStyle/>
          <a:p>
            <a:pPr>
              <a:lnSpc>
                <a:spcPct val="150000"/>
              </a:lnSpc>
            </a:pPr>
            <a:r>
              <a:rPr lang="zh-CN" altLang="en-US" smtClean="0"/>
              <a:t>评价压缩算法的标准——保真度标准</a:t>
            </a:r>
          </a:p>
          <a:p>
            <a:pPr lvl="1">
              <a:lnSpc>
                <a:spcPct val="150000"/>
              </a:lnSpc>
            </a:pPr>
            <a:r>
              <a:rPr lang="zh-CN" altLang="en-US" sz="3200" smtClean="0"/>
              <a:t>客观保真度标准</a:t>
            </a:r>
          </a:p>
          <a:p>
            <a:pPr lvl="1">
              <a:lnSpc>
                <a:spcPct val="150000"/>
              </a:lnSpc>
            </a:pPr>
            <a:r>
              <a:rPr lang="zh-CN" altLang="en-US" sz="3200" smtClean="0"/>
              <a:t>主观保真度标准</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 Box 13"/>
          <p:cNvSpPr txBox="1">
            <a:spLocks noChangeArrowheads="1"/>
          </p:cNvSpPr>
          <p:nvPr/>
        </p:nvSpPr>
        <p:spPr bwMode="auto">
          <a:xfrm>
            <a:off x="914400" y="4335463"/>
            <a:ext cx="7521575" cy="1066800"/>
          </a:xfrm>
          <a:prstGeom prst="rect">
            <a:avLst/>
          </a:prstGeom>
          <a:noFill/>
          <a:ln w="9525">
            <a:noFill/>
            <a:miter lim="800000"/>
            <a:headEnd/>
            <a:tailEnd/>
          </a:ln>
        </p:spPr>
        <p:txBody>
          <a:bodyPr>
            <a:spAutoFit/>
          </a:bodyPr>
          <a:lstStyle/>
          <a:p>
            <a:pPr eaLnBrk="1" hangingPunct="1">
              <a:spcBef>
                <a:spcPct val="50000"/>
              </a:spcBef>
            </a:pPr>
            <a:r>
              <a:rPr lang="zh-CN" altLang="en-US" sz="2800" b="1">
                <a:latin typeface="黑体" pitchFamily="49" charset="-122"/>
                <a:sym typeface="Arial" pitchFamily="34" charset="0"/>
              </a:rPr>
              <a:t>其中： </a:t>
            </a:r>
            <a:r>
              <a:rPr lang="zh-CN" altLang="en-US" sz="3200">
                <a:latin typeface="黑体" pitchFamily="49" charset="-122"/>
              </a:rPr>
              <a:t>                                            		   </a:t>
            </a:r>
            <a:r>
              <a:rPr lang="zh-CN" altLang="en-US" sz="2800" b="1">
                <a:latin typeface="黑体" pitchFamily="49" charset="-122"/>
                <a:sym typeface="Arial" pitchFamily="34" charset="0"/>
              </a:rPr>
              <a:t>为原始图像的像素值 </a:t>
            </a:r>
          </a:p>
        </p:txBody>
      </p:sp>
      <p:sp>
        <p:nvSpPr>
          <p:cNvPr id="12295"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384B5434-8937-4C41-9959-B31E3180D943}" type="slidenum">
              <a:rPr lang="zh-CN" altLang="en-US" sz="1300"/>
              <a:pPr algn="r" defTabSz="755650"/>
              <a:t>32</a:t>
            </a:fld>
            <a:endParaRPr lang="en-US" altLang="zh-CN" sz="1300"/>
          </a:p>
        </p:txBody>
      </p:sp>
      <p:sp>
        <p:nvSpPr>
          <p:cNvPr id="12296" name="Rectangle 2"/>
          <p:cNvSpPr>
            <a:spLocks noGrp="1" noChangeArrowheads="1"/>
          </p:cNvSpPr>
          <p:nvPr>
            <p:ph type="body" idx="4294967295"/>
          </p:nvPr>
        </p:nvSpPr>
        <p:spPr>
          <a:xfrm>
            <a:off x="587375" y="1335088"/>
            <a:ext cx="7848600" cy="4419600"/>
          </a:xfrm>
        </p:spPr>
        <p:txBody>
          <a:bodyPr/>
          <a:lstStyle/>
          <a:p>
            <a:r>
              <a:rPr lang="zh-CN" altLang="en-US" smtClean="0">
                <a:sym typeface="Arial" pitchFamily="34" charset="0"/>
              </a:rPr>
              <a:t>客观保真度标准</a:t>
            </a:r>
          </a:p>
          <a:p>
            <a:pPr marL="365125" lvl="1" indent="715963" algn="just">
              <a:lnSpc>
                <a:spcPct val="125000"/>
              </a:lnSpc>
              <a:spcBef>
                <a:spcPts val="600"/>
              </a:spcBef>
              <a:buFontTx/>
              <a:buNone/>
            </a:pPr>
            <a:r>
              <a:rPr lang="zh-CN" altLang="en-US" smtClean="0"/>
              <a:t>信息丢失的级别,可以表示为原始（或输入）图像与压缩后又解压缩输出的图像的函数，一般表示为：</a:t>
            </a:r>
          </a:p>
          <a:p>
            <a:pPr marL="365125" lvl="1" indent="715963" algn="just">
              <a:lnSpc>
                <a:spcPct val="125000"/>
              </a:lnSpc>
              <a:spcBef>
                <a:spcPts val="600"/>
              </a:spcBef>
              <a:buFontTx/>
              <a:buNone/>
            </a:pPr>
            <a:r>
              <a:rPr lang="zh-CN" altLang="en-US" sz="3200" smtClean="0">
                <a:solidFill>
                  <a:srgbClr val="660066"/>
                </a:solidFill>
              </a:rPr>
              <a:t>		</a:t>
            </a:r>
            <a:endParaRPr lang="zh-CN" altLang="en-US" sz="3200" smtClean="0">
              <a:solidFill>
                <a:srgbClr val="FF0000"/>
              </a:solidFill>
            </a:endParaRPr>
          </a:p>
        </p:txBody>
      </p:sp>
      <p:sp>
        <p:nvSpPr>
          <p:cNvPr id="12297" name="Rectangle 3"/>
          <p:cNvSpPr>
            <a:spLocks noGrp="1" noChangeArrowheads="1"/>
          </p:cNvSpPr>
          <p:nvPr>
            <p:ph type="title" idx="4294967295"/>
          </p:nvPr>
        </p:nvSpPr>
        <p:spPr>
          <a:xfrm>
            <a:off x="914400" y="114300"/>
            <a:ext cx="7820025" cy="930275"/>
          </a:xfrm>
          <a:noFill/>
        </p:spPr>
        <p:txBody>
          <a:bodyPr/>
          <a:lstStyle/>
          <a:p>
            <a:r>
              <a:rPr lang="zh-CN" altLang="en-US" smtClean="0">
                <a:sym typeface="Arial" pitchFamily="34" charset="0"/>
              </a:rPr>
              <a:t>客观保真度（1）</a:t>
            </a:r>
          </a:p>
        </p:txBody>
      </p:sp>
      <p:graphicFrame>
        <p:nvGraphicFramePr>
          <p:cNvPr id="12290" name="Object 5"/>
          <p:cNvGraphicFramePr>
            <a:graphicFrameLocks noChangeAspect="1"/>
          </p:cNvGraphicFramePr>
          <p:nvPr/>
        </p:nvGraphicFramePr>
        <p:xfrm>
          <a:off x="2239963" y="3606800"/>
          <a:ext cx="5287962" cy="755650"/>
        </p:xfrm>
        <a:graphic>
          <a:graphicData uri="http://schemas.openxmlformats.org/presentationml/2006/ole">
            <p:oleObj spid="_x0000_s12290" name="Equation" r:id="rId3" imgW="1676160" imgH="241200" progId="Equation.DSMT4">
              <p:embed/>
            </p:oleObj>
          </a:graphicData>
        </a:graphic>
      </p:graphicFrame>
      <p:graphicFrame>
        <p:nvGraphicFramePr>
          <p:cNvPr id="12291" name="Object 6"/>
          <p:cNvGraphicFramePr>
            <a:graphicFrameLocks noChangeAspect="1"/>
          </p:cNvGraphicFramePr>
          <p:nvPr/>
        </p:nvGraphicFramePr>
        <p:xfrm>
          <a:off x="1778000" y="4837113"/>
          <a:ext cx="1646238" cy="655637"/>
        </p:xfrm>
        <a:graphic>
          <a:graphicData uri="http://schemas.openxmlformats.org/presentationml/2006/ole">
            <p:oleObj spid="_x0000_s12291" name="Equation" r:id="rId4" imgW="507960" imgH="203040" progId="Equation.DSMT4">
              <p:embed/>
            </p:oleObj>
          </a:graphicData>
        </a:graphic>
      </p:graphicFrame>
      <p:graphicFrame>
        <p:nvGraphicFramePr>
          <p:cNvPr id="12292" name="Object 8"/>
          <p:cNvGraphicFramePr>
            <a:graphicFrameLocks noChangeAspect="1"/>
          </p:cNvGraphicFramePr>
          <p:nvPr/>
        </p:nvGraphicFramePr>
        <p:xfrm>
          <a:off x="1804988" y="5327650"/>
          <a:ext cx="1662112" cy="785813"/>
        </p:xfrm>
        <a:graphic>
          <a:graphicData uri="http://schemas.openxmlformats.org/presentationml/2006/ole">
            <p:oleObj spid="_x0000_s12292" name="Equation" r:id="rId5" imgW="507960" imgH="241200" progId="Equation.DSMT4">
              <p:embed/>
            </p:oleObj>
          </a:graphicData>
        </a:graphic>
      </p:graphicFrame>
      <p:sp>
        <p:nvSpPr>
          <p:cNvPr id="12298" name="Text Box 16"/>
          <p:cNvSpPr txBox="1">
            <a:spLocks noChangeArrowheads="1"/>
          </p:cNvSpPr>
          <p:nvPr/>
        </p:nvSpPr>
        <p:spPr bwMode="auto">
          <a:xfrm>
            <a:off x="3309938" y="5434013"/>
            <a:ext cx="4457700" cy="579437"/>
          </a:xfrm>
          <a:prstGeom prst="rect">
            <a:avLst/>
          </a:prstGeom>
          <a:noFill/>
          <a:ln w="9525">
            <a:noFill/>
            <a:miter lim="800000"/>
            <a:headEnd/>
            <a:tailEnd/>
          </a:ln>
        </p:spPr>
        <p:txBody>
          <a:bodyPr>
            <a:spAutoFit/>
          </a:bodyPr>
          <a:lstStyle/>
          <a:p>
            <a:pPr eaLnBrk="1" hangingPunct="1">
              <a:spcBef>
                <a:spcPct val="50000"/>
              </a:spcBef>
            </a:pPr>
            <a:r>
              <a:rPr lang="zh-CN" altLang="en-US" sz="2800" b="1">
                <a:latin typeface="黑体" pitchFamily="49" charset="-122"/>
                <a:sym typeface="Arial" pitchFamily="34" charset="0"/>
              </a:rPr>
              <a:t>为解压缩之后的像素值</a:t>
            </a:r>
            <a:r>
              <a:rPr lang="zh-CN" altLang="en-US" sz="3200">
                <a:latin typeface="黑体" pitchFamily="49" charset="-122"/>
              </a:rPr>
              <a:t> </a:t>
            </a:r>
          </a:p>
        </p:txBody>
      </p:sp>
      <p:graphicFrame>
        <p:nvGraphicFramePr>
          <p:cNvPr id="12293" name="Object 10"/>
          <p:cNvGraphicFramePr>
            <a:graphicFrameLocks noChangeAspect="1"/>
          </p:cNvGraphicFramePr>
          <p:nvPr/>
        </p:nvGraphicFramePr>
        <p:xfrm>
          <a:off x="1887538" y="6062663"/>
          <a:ext cx="1538287" cy="666750"/>
        </p:xfrm>
        <a:graphic>
          <a:graphicData uri="http://schemas.openxmlformats.org/presentationml/2006/ole">
            <p:oleObj spid="_x0000_s12293" r:id="rId6" imgW="471034" imgH="203870" progId="Equation.DSMT4">
              <p:embed/>
            </p:oleObj>
          </a:graphicData>
        </a:graphic>
      </p:graphicFrame>
      <p:sp>
        <p:nvSpPr>
          <p:cNvPr id="12299" name="Text Box 16"/>
          <p:cNvSpPr txBox="1">
            <a:spLocks noChangeArrowheads="1"/>
          </p:cNvSpPr>
          <p:nvPr/>
        </p:nvSpPr>
        <p:spPr bwMode="auto">
          <a:xfrm>
            <a:off x="3365500" y="6103938"/>
            <a:ext cx="4457700" cy="523875"/>
          </a:xfrm>
          <a:prstGeom prst="rect">
            <a:avLst/>
          </a:prstGeom>
          <a:noFill/>
          <a:ln w="9525">
            <a:noFill/>
            <a:miter lim="800000"/>
            <a:headEnd/>
            <a:tailEnd/>
          </a:ln>
        </p:spPr>
        <p:txBody>
          <a:bodyPr>
            <a:spAutoFit/>
          </a:bodyPr>
          <a:lstStyle/>
          <a:p>
            <a:pPr eaLnBrk="1" hangingPunct="1">
              <a:spcBef>
                <a:spcPct val="50000"/>
              </a:spcBef>
            </a:pPr>
            <a:r>
              <a:rPr lang="zh-CN" altLang="en-US" sz="2800" b="1">
                <a:latin typeface="黑体" pitchFamily="49" charset="-122"/>
                <a:sym typeface="Arial" pitchFamily="34" charset="0"/>
              </a:rPr>
              <a:t>为丢失的信息，即失真</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ChangeArrowheads="1"/>
          </p:cNvSpPr>
          <p:nvPr>
            <p:ph type="title" idx="4294967295"/>
          </p:nvPr>
        </p:nvSpPr>
        <p:spPr/>
        <p:txBody>
          <a:bodyPr/>
          <a:lstStyle/>
          <a:p>
            <a:r>
              <a:rPr lang="zh-CN" altLang="en-US" smtClean="0">
                <a:sym typeface="Arial" pitchFamily="34" charset="0"/>
              </a:rPr>
              <a:t>客观保真度（2）</a:t>
            </a:r>
          </a:p>
        </p:txBody>
      </p:sp>
      <p:sp>
        <p:nvSpPr>
          <p:cNvPr id="13319" name="Rectangle 3"/>
          <p:cNvSpPr>
            <a:spLocks noGrp="1" noChangeArrowheads="1"/>
          </p:cNvSpPr>
          <p:nvPr>
            <p:ph type="body" idx="4294967295"/>
          </p:nvPr>
        </p:nvSpPr>
        <p:spPr>
          <a:xfrm>
            <a:off x="612775" y="1460500"/>
            <a:ext cx="8137525" cy="1825625"/>
          </a:xfrm>
        </p:spPr>
        <p:txBody>
          <a:bodyPr/>
          <a:lstStyle/>
          <a:p>
            <a:pPr>
              <a:lnSpc>
                <a:spcPct val="90000"/>
              </a:lnSpc>
            </a:pPr>
            <a:r>
              <a:rPr lang="zh-CN" altLang="en-US" sz="3200" smtClean="0"/>
              <a:t>均方误差（Mean Square Error, MSE）</a:t>
            </a:r>
          </a:p>
        </p:txBody>
      </p:sp>
      <p:sp>
        <p:nvSpPr>
          <p:cNvPr id="13320" name="Rectangle 4"/>
          <p:cNvSpPr>
            <a:spLocks noChangeArrowheads="1"/>
          </p:cNvSpPr>
          <p:nvPr/>
        </p:nvSpPr>
        <p:spPr bwMode="auto">
          <a:xfrm>
            <a:off x="0" y="0"/>
            <a:ext cx="184150" cy="461963"/>
          </a:xfrm>
          <a:prstGeom prst="rect">
            <a:avLst/>
          </a:prstGeom>
          <a:noFill/>
          <a:ln w="9525">
            <a:noFill/>
            <a:miter lim="800000"/>
            <a:headEnd/>
            <a:tailEnd/>
          </a:ln>
        </p:spPr>
        <p:txBody>
          <a:bodyPr wrap="none" anchor="ctr">
            <a:spAutoFit/>
          </a:bodyPr>
          <a:lstStyle/>
          <a:p>
            <a:endParaRPr lang="zh-CN" altLang="en-US"/>
          </a:p>
        </p:txBody>
      </p:sp>
      <p:graphicFrame>
        <p:nvGraphicFramePr>
          <p:cNvPr id="13314" name="Object 5"/>
          <p:cNvGraphicFramePr>
            <a:graphicFrameLocks noChangeAspect="1"/>
          </p:cNvGraphicFramePr>
          <p:nvPr/>
        </p:nvGraphicFramePr>
        <p:xfrm>
          <a:off x="1744663" y="2436813"/>
          <a:ext cx="6211887" cy="1135062"/>
        </p:xfrm>
        <a:graphic>
          <a:graphicData uri="http://schemas.openxmlformats.org/presentationml/2006/ole">
            <p:oleObj spid="_x0000_s13314" name="Equation" r:id="rId3" imgW="2349360" imgH="431640" progId="Equation.DSMT4">
              <p:embed/>
            </p:oleObj>
          </a:graphicData>
        </a:graphic>
      </p:graphicFrame>
      <p:sp>
        <p:nvSpPr>
          <p:cNvPr id="13321" name="Text Box 10"/>
          <p:cNvSpPr txBox="1">
            <a:spLocks noChangeArrowheads="1"/>
          </p:cNvSpPr>
          <p:nvPr/>
        </p:nvSpPr>
        <p:spPr bwMode="auto">
          <a:xfrm>
            <a:off x="965200" y="3881438"/>
            <a:ext cx="1219200" cy="579437"/>
          </a:xfrm>
          <a:prstGeom prst="rect">
            <a:avLst/>
          </a:prstGeom>
          <a:noFill/>
          <a:ln w="9525">
            <a:noFill/>
            <a:miter lim="800000"/>
            <a:headEnd/>
            <a:tailEnd/>
          </a:ln>
        </p:spPr>
        <p:txBody>
          <a:bodyPr>
            <a:spAutoFit/>
          </a:bodyPr>
          <a:lstStyle/>
          <a:p>
            <a:pPr marL="311150" indent="-311150" eaLnBrk="1" hangingPunct="1">
              <a:spcBef>
                <a:spcPct val="50000"/>
              </a:spcBef>
            </a:pPr>
            <a:r>
              <a:rPr lang="zh-CN" altLang="en-US" sz="3200" b="1">
                <a:latin typeface="黑体" pitchFamily="49" charset="-122"/>
                <a:sym typeface="Arial" pitchFamily="34" charset="0"/>
              </a:rPr>
              <a:t>其中：</a:t>
            </a:r>
          </a:p>
        </p:txBody>
      </p:sp>
      <p:graphicFrame>
        <p:nvGraphicFramePr>
          <p:cNvPr id="13315" name="Object 7"/>
          <p:cNvGraphicFramePr>
            <a:graphicFrameLocks noChangeAspect="1"/>
          </p:cNvGraphicFramePr>
          <p:nvPr/>
        </p:nvGraphicFramePr>
        <p:xfrm>
          <a:off x="1998663" y="4433888"/>
          <a:ext cx="1782762" cy="709612"/>
        </p:xfrm>
        <a:graphic>
          <a:graphicData uri="http://schemas.openxmlformats.org/presentationml/2006/ole">
            <p:oleObj spid="_x0000_s13315" name="Equation" r:id="rId4" imgW="507960" imgH="203040" progId="Equation.DSMT4">
              <p:embed/>
            </p:oleObj>
          </a:graphicData>
        </a:graphic>
      </p:graphicFrame>
      <p:sp>
        <p:nvSpPr>
          <p:cNvPr id="13322" name="Text Box 13"/>
          <p:cNvSpPr txBox="1">
            <a:spLocks noChangeArrowheads="1"/>
          </p:cNvSpPr>
          <p:nvPr/>
        </p:nvSpPr>
        <p:spPr bwMode="auto">
          <a:xfrm>
            <a:off x="3624263" y="4476750"/>
            <a:ext cx="5078412" cy="579438"/>
          </a:xfrm>
          <a:prstGeom prst="rect">
            <a:avLst/>
          </a:prstGeom>
          <a:noFill/>
          <a:ln w="9525">
            <a:noFill/>
            <a:miter lim="800000"/>
            <a:headEnd/>
            <a:tailEnd/>
          </a:ln>
        </p:spPr>
        <p:txBody>
          <a:bodyPr>
            <a:spAutoFit/>
          </a:bodyPr>
          <a:lstStyle/>
          <a:p>
            <a:pPr eaLnBrk="1" hangingPunct="1">
              <a:spcBef>
                <a:spcPct val="50000"/>
              </a:spcBef>
            </a:pPr>
            <a:r>
              <a:rPr lang="zh-CN" altLang="en-US" sz="3200" b="1">
                <a:latin typeface="黑体" pitchFamily="49" charset="-122"/>
                <a:sym typeface="Arial" pitchFamily="34" charset="0"/>
              </a:rPr>
              <a:t>为原始图像的像素值</a:t>
            </a:r>
            <a:r>
              <a:rPr lang="zh-CN" altLang="en-US" sz="3200">
                <a:latin typeface="黑体" pitchFamily="49" charset="-122"/>
              </a:rPr>
              <a:t> </a:t>
            </a:r>
          </a:p>
        </p:txBody>
      </p:sp>
      <p:graphicFrame>
        <p:nvGraphicFramePr>
          <p:cNvPr id="13316" name="Object 9"/>
          <p:cNvGraphicFramePr>
            <a:graphicFrameLocks noChangeAspect="1"/>
          </p:cNvGraphicFramePr>
          <p:nvPr/>
        </p:nvGraphicFramePr>
        <p:xfrm>
          <a:off x="2025650" y="5164138"/>
          <a:ext cx="1785938" cy="842962"/>
        </p:xfrm>
        <a:graphic>
          <a:graphicData uri="http://schemas.openxmlformats.org/presentationml/2006/ole">
            <p:oleObj spid="_x0000_s13316" name="Equation" r:id="rId5" imgW="507960" imgH="241200" progId="Equation.DSMT4">
              <p:embed/>
            </p:oleObj>
          </a:graphicData>
        </a:graphic>
      </p:graphicFrame>
      <p:sp>
        <p:nvSpPr>
          <p:cNvPr id="13323" name="Text Box 16"/>
          <p:cNvSpPr txBox="1">
            <a:spLocks noChangeArrowheads="1"/>
          </p:cNvSpPr>
          <p:nvPr/>
        </p:nvSpPr>
        <p:spPr bwMode="auto">
          <a:xfrm>
            <a:off x="3605213" y="5273675"/>
            <a:ext cx="4457700" cy="584200"/>
          </a:xfrm>
          <a:prstGeom prst="rect">
            <a:avLst/>
          </a:prstGeom>
          <a:noFill/>
          <a:ln w="9525">
            <a:noFill/>
            <a:miter lim="800000"/>
            <a:headEnd/>
            <a:tailEnd/>
          </a:ln>
        </p:spPr>
        <p:txBody>
          <a:bodyPr>
            <a:spAutoFit/>
          </a:bodyPr>
          <a:lstStyle/>
          <a:p>
            <a:pPr eaLnBrk="1" hangingPunct="1">
              <a:spcBef>
                <a:spcPct val="50000"/>
              </a:spcBef>
            </a:pPr>
            <a:r>
              <a:rPr lang="zh-CN" altLang="en-US" sz="3200" b="1">
                <a:latin typeface="黑体" pitchFamily="49" charset="-122"/>
                <a:sym typeface="Arial" pitchFamily="34" charset="0"/>
              </a:rPr>
              <a:t>为解压缩之后的像素值</a:t>
            </a:r>
            <a:r>
              <a:rPr lang="zh-CN" altLang="en-US" sz="3200">
                <a:latin typeface="黑体" pitchFamily="49" charset="-122"/>
              </a:rPr>
              <a:t> </a:t>
            </a:r>
          </a:p>
        </p:txBody>
      </p:sp>
      <p:sp>
        <p:nvSpPr>
          <p:cNvPr id="1332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616B50CE-63D1-45B4-82BD-F1073CA81FA8}" type="slidenum">
              <a:rPr lang="zh-CN" altLang="en-US" sz="1300"/>
              <a:pPr algn="r" defTabSz="755650"/>
              <a:t>33</a:t>
            </a:fld>
            <a:endParaRPr lang="en-US" altLang="zh-CN" sz="1300"/>
          </a:p>
        </p:txBody>
      </p:sp>
      <p:graphicFrame>
        <p:nvGraphicFramePr>
          <p:cNvPr id="13317" name="Object 12"/>
          <p:cNvGraphicFramePr>
            <a:graphicFrameLocks noChangeAspect="1"/>
          </p:cNvGraphicFramePr>
          <p:nvPr/>
        </p:nvGraphicFramePr>
        <p:xfrm>
          <a:off x="2371725" y="6029325"/>
          <a:ext cx="1060450" cy="560388"/>
        </p:xfrm>
        <a:graphic>
          <a:graphicData uri="http://schemas.openxmlformats.org/presentationml/2006/ole">
            <p:oleObj spid="_x0000_s13317" r:id="rId6" imgW="382099" imgH="203838" progId="Equation.DSMT4">
              <p:embed/>
            </p:oleObj>
          </a:graphicData>
        </a:graphic>
      </p:graphicFrame>
      <p:sp>
        <p:nvSpPr>
          <p:cNvPr id="13325" name="Text Box 16"/>
          <p:cNvSpPr txBox="1">
            <a:spLocks noChangeArrowheads="1"/>
          </p:cNvSpPr>
          <p:nvPr/>
        </p:nvSpPr>
        <p:spPr bwMode="auto">
          <a:xfrm>
            <a:off x="3600450" y="5981700"/>
            <a:ext cx="4457700" cy="579438"/>
          </a:xfrm>
          <a:prstGeom prst="rect">
            <a:avLst/>
          </a:prstGeom>
          <a:noFill/>
          <a:ln w="9525">
            <a:noFill/>
            <a:miter lim="800000"/>
            <a:headEnd/>
            <a:tailEnd/>
          </a:ln>
        </p:spPr>
        <p:txBody>
          <a:bodyPr>
            <a:spAutoFit/>
          </a:bodyPr>
          <a:lstStyle/>
          <a:p>
            <a:pPr eaLnBrk="1" hangingPunct="1">
              <a:spcBef>
                <a:spcPct val="50000"/>
              </a:spcBef>
            </a:pPr>
            <a:r>
              <a:rPr lang="zh-CN" altLang="en-US" sz="3200" b="1">
                <a:latin typeface="黑体" pitchFamily="49" charset="-122"/>
                <a:sym typeface="Arial" pitchFamily="34" charset="0"/>
              </a:rPr>
              <a:t>分别为图像的宽和高</a:t>
            </a:r>
            <a:r>
              <a:rPr lang="zh-CN" altLang="en-US" sz="3200">
                <a:latin typeface="黑体" pitchFamily="49" charset="-122"/>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idx="4294967295"/>
          </p:nvPr>
        </p:nvSpPr>
        <p:spPr/>
        <p:txBody>
          <a:bodyPr/>
          <a:lstStyle/>
          <a:p>
            <a:r>
              <a:rPr lang="zh-CN" altLang="en-US" smtClean="0">
                <a:sym typeface="Arial" pitchFamily="34" charset="0"/>
              </a:rPr>
              <a:t>客观保真度（3）</a:t>
            </a:r>
          </a:p>
        </p:txBody>
      </p:sp>
      <p:sp>
        <p:nvSpPr>
          <p:cNvPr id="14341" name="Rectangle 3"/>
          <p:cNvSpPr>
            <a:spLocks noGrp="1" noChangeArrowheads="1"/>
          </p:cNvSpPr>
          <p:nvPr>
            <p:ph type="body" idx="4294967295"/>
          </p:nvPr>
        </p:nvSpPr>
        <p:spPr>
          <a:xfrm>
            <a:off x="358775" y="1270000"/>
            <a:ext cx="8391525" cy="1825625"/>
          </a:xfrm>
        </p:spPr>
        <p:txBody>
          <a:bodyPr/>
          <a:lstStyle/>
          <a:p>
            <a:pPr>
              <a:lnSpc>
                <a:spcPct val="90000"/>
              </a:lnSpc>
            </a:pPr>
            <a:r>
              <a:rPr lang="zh-CN" altLang="en-US" sz="3200" smtClean="0">
                <a:solidFill>
                  <a:srgbClr val="FF0000"/>
                </a:solidFill>
              </a:rPr>
              <a:t>峰值信号噪声比(PSNR)</a:t>
            </a:r>
          </a:p>
          <a:p>
            <a:pPr lvl="1">
              <a:lnSpc>
                <a:spcPct val="125000"/>
              </a:lnSpc>
            </a:pPr>
            <a:r>
              <a:rPr lang="zh-CN" altLang="en-US" smtClean="0"/>
              <a:t>在图像编码系统中，常用峰值信号噪声比(peak signal to noise ratio, PSNR)来衡量</a:t>
            </a:r>
          </a:p>
          <a:p>
            <a:pPr lvl="1">
              <a:lnSpc>
                <a:spcPct val="125000"/>
              </a:lnSpc>
            </a:pPr>
            <a:r>
              <a:rPr lang="zh-CN" altLang="en-US" smtClean="0"/>
              <a:t>最大像素值的平方与均方误差之比：</a:t>
            </a:r>
          </a:p>
        </p:txBody>
      </p:sp>
      <p:sp>
        <p:nvSpPr>
          <p:cNvPr id="14342" name="Rectangle 4"/>
          <p:cNvSpPr>
            <a:spLocks noChangeArrowheads="1"/>
          </p:cNvSpPr>
          <p:nvPr/>
        </p:nvSpPr>
        <p:spPr bwMode="auto">
          <a:xfrm>
            <a:off x="0" y="0"/>
            <a:ext cx="184150" cy="461963"/>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5"/>
          <p:cNvGraphicFramePr>
            <a:graphicFrameLocks noChangeAspect="1"/>
          </p:cNvGraphicFramePr>
          <p:nvPr/>
        </p:nvGraphicFramePr>
        <p:xfrm>
          <a:off x="1911350" y="3790950"/>
          <a:ext cx="5919788" cy="904875"/>
        </p:xfrm>
        <a:graphic>
          <a:graphicData uri="http://schemas.openxmlformats.org/presentationml/2006/ole">
            <p:oleObj spid="_x0000_s14338" r:id="rId3" imgW="2743517" imgH="419417" progId="Equation.DSMT4">
              <p:embed/>
            </p:oleObj>
          </a:graphicData>
        </a:graphic>
      </p:graphicFrame>
      <p:sp>
        <p:nvSpPr>
          <p:cNvPr id="7175" name="Text Box 6"/>
          <p:cNvSpPr txBox="1">
            <a:spLocks noChangeArrowheads="1"/>
          </p:cNvSpPr>
          <p:nvPr/>
        </p:nvSpPr>
        <p:spPr bwMode="auto">
          <a:xfrm>
            <a:off x="1265238" y="4972050"/>
            <a:ext cx="3048000" cy="523875"/>
          </a:xfrm>
          <a:prstGeom prst="rect">
            <a:avLst/>
          </a:prstGeom>
          <a:noFill/>
          <a:ln w="9525">
            <a:noFill/>
            <a:miter lim="800000"/>
            <a:headEnd/>
            <a:tailEnd/>
          </a:ln>
        </p:spPr>
        <p:txBody>
          <a:bodyPr>
            <a:spAutoFit/>
          </a:bodyPr>
          <a:lstStyle/>
          <a:p>
            <a:pPr algn="ctr" eaLnBrk="1" hangingPunct="1">
              <a:spcBef>
                <a:spcPct val="50000"/>
              </a:spcBef>
            </a:pPr>
            <a:r>
              <a:rPr lang="zh-CN" altLang="en-US" sz="2800" b="1">
                <a:latin typeface="黑体" pitchFamily="49" charset="-122"/>
              </a:rPr>
              <a:t>对</a:t>
            </a:r>
            <a:r>
              <a:rPr lang="en-US" altLang="zh-CN" sz="2800" b="1">
                <a:latin typeface="黑体" pitchFamily="49" charset="-122"/>
              </a:rPr>
              <a:t>8</a:t>
            </a:r>
            <a:r>
              <a:rPr lang="zh-CN" altLang="en-US" sz="2800" b="1">
                <a:latin typeface="黑体" pitchFamily="49" charset="-122"/>
              </a:rPr>
              <a:t>位二进制图像： </a:t>
            </a:r>
          </a:p>
        </p:txBody>
      </p:sp>
      <p:sp>
        <p:nvSpPr>
          <p:cNvPr id="14344" name="Rectangle 7"/>
          <p:cNvSpPr>
            <a:spLocks noChangeArrowheads="1"/>
          </p:cNvSpPr>
          <p:nvPr/>
        </p:nvSpPr>
        <p:spPr bwMode="auto">
          <a:xfrm>
            <a:off x="0" y="3219450"/>
            <a:ext cx="184150" cy="461963"/>
          </a:xfrm>
          <a:prstGeom prst="rect">
            <a:avLst/>
          </a:prstGeom>
          <a:noFill/>
          <a:ln w="9525">
            <a:noFill/>
            <a:miter lim="800000"/>
            <a:headEnd/>
            <a:tailEnd/>
          </a:ln>
        </p:spPr>
        <p:txBody>
          <a:bodyPr wrap="none" anchor="ctr">
            <a:spAutoFit/>
          </a:bodyPr>
          <a:lstStyle/>
          <a:p>
            <a:endParaRPr lang="zh-CN" altLang="en-US"/>
          </a:p>
        </p:txBody>
      </p:sp>
      <p:graphicFrame>
        <p:nvGraphicFramePr>
          <p:cNvPr id="7171" name="Object 8"/>
          <p:cNvGraphicFramePr>
            <a:graphicFrameLocks noChangeAspect="1"/>
          </p:cNvGraphicFramePr>
          <p:nvPr/>
        </p:nvGraphicFramePr>
        <p:xfrm>
          <a:off x="2719388" y="5581650"/>
          <a:ext cx="3787775" cy="906463"/>
        </p:xfrm>
        <a:graphic>
          <a:graphicData uri="http://schemas.openxmlformats.org/presentationml/2006/ole">
            <p:oleObj spid="_x0000_s14339" r:id="rId4" imgW="1752917" imgH="419417" progId="Equation.DSMT4">
              <p:embed/>
            </p:oleObj>
          </a:graphicData>
        </a:graphic>
      </p:graphicFrame>
      <p:sp>
        <p:nvSpPr>
          <p:cNvPr id="14345" name="Rectangle 11"/>
          <p:cNvSpPr>
            <a:spLocks noChangeArrowheads="1"/>
          </p:cNvSpPr>
          <p:nvPr/>
        </p:nvSpPr>
        <p:spPr bwMode="auto">
          <a:xfrm>
            <a:off x="0" y="3328988"/>
            <a:ext cx="184150" cy="461962"/>
          </a:xfrm>
          <a:prstGeom prst="rect">
            <a:avLst/>
          </a:prstGeom>
          <a:noFill/>
          <a:ln w="9525">
            <a:noFill/>
            <a:miter lim="800000"/>
            <a:headEnd/>
            <a:tailEnd/>
          </a:ln>
        </p:spPr>
        <p:txBody>
          <a:bodyPr wrap="none" anchor="ctr">
            <a:spAutoFit/>
          </a:bodyPr>
          <a:lstStyle/>
          <a:p>
            <a:endParaRPr lang="zh-CN" altLang="en-US"/>
          </a:p>
        </p:txBody>
      </p:sp>
      <p:sp>
        <p:nvSpPr>
          <p:cNvPr id="14346" name="Rectangle 14"/>
          <p:cNvSpPr>
            <a:spLocks noChangeArrowheads="1"/>
          </p:cNvSpPr>
          <p:nvPr/>
        </p:nvSpPr>
        <p:spPr bwMode="auto">
          <a:xfrm>
            <a:off x="0" y="3328988"/>
            <a:ext cx="184150" cy="461962"/>
          </a:xfrm>
          <a:prstGeom prst="rect">
            <a:avLst/>
          </a:prstGeom>
          <a:noFill/>
          <a:ln w="9525">
            <a:noFill/>
            <a:miter lim="800000"/>
            <a:headEnd/>
            <a:tailEnd/>
          </a:ln>
        </p:spPr>
        <p:txBody>
          <a:bodyPr wrap="none" anchor="ctr">
            <a:spAutoFit/>
          </a:bodyPr>
          <a:lstStyle/>
          <a:p>
            <a:endParaRPr lang="zh-CN" altLang="en-US"/>
          </a:p>
        </p:txBody>
      </p:sp>
      <p:sp>
        <p:nvSpPr>
          <p:cNvPr id="14347"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7FAEC73B-297E-49F2-9758-D31A389C90F8}" type="slidenum">
              <a:rPr lang="zh-CN" altLang="en-US" sz="1300"/>
              <a:pPr algn="r" defTabSz="755650"/>
              <a:t>34</a:t>
            </a:fld>
            <a:endParaRPr lang="en-US" altLang="zh-CN" sz="13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idx="4294967295"/>
          </p:nvPr>
        </p:nvSpPr>
        <p:spPr/>
        <p:txBody>
          <a:bodyPr/>
          <a:lstStyle/>
          <a:p>
            <a:r>
              <a:rPr lang="zh-CN" altLang="en-US" smtClean="0">
                <a:sym typeface="Arial" pitchFamily="34" charset="0"/>
              </a:rPr>
              <a:t>客观保真度（4）</a:t>
            </a:r>
          </a:p>
        </p:txBody>
      </p:sp>
      <p:sp>
        <p:nvSpPr>
          <p:cNvPr id="15366" name="Rectangle 3"/>
          <p:cNvSpPr>
            <a:spLocks noGrp="1" noChangeArrowheads="1"/>
          </p:cNvSpPr>
          <p:nvPr>
            <p:ph type="body" idx="4294967295"/>
          </p:nvPr>
        </p:nvSpPr>
        <p:spPr>
          <a:xfrm>
            <a:off x="358775" y="1270000"/>
            <a:ext cx="8391525" cy="1022350"/>
          </a:xfrm>
        </p:spPr>
        <p:txBody>
          <a:bodyPr/>
          <a:lstStyle/>
          <a:p>
            <a:r>
              <a:rPr lang="zh-CN" altLang="en-US" sz="3200" smtClean="0"/>
              <a:t>其他方法</a:t>
            </a:r>
          </a:p>
          <a:p>
            <a:pPr lvl="1"/>
            <a:r>
              <a:rPr lang="zh-CN" altLang="en-US" sz="2400" smtClean="0">
                <a:sym typeface="Arial" pitchFamily="34" charset="0"/>
              </a:rPr>
              <a:t>规格化均方差(normalized mean square error，NMSE)</a:t>
            </a:r>
          </a:p>
          <a:p>
            <a:pPr lvl="1"/>
            <a:endParaRPr lang="zh-CN" altLang="en-US" sz="2900" b="0" smtClean="0">
              <a:sym typeface="Arial" pitchFamily="34" charset="0"/>
            </a:endParaRPr>
          </a:p>
        </p:txBody>
      </p:sp>
      <p:sp>
        <p:nvSpPr>
          <p:cNvPr id="15367" name="Rectangle 4"/>
          <p:cNvSpPr>
            <a:spLocks noChangeArrowheads="1"/>
          </p:cNvSpPr>
          <p:nvPr/>
        </p:nvSpPr>
        <p:spPr bwMode="auto">
          <a:xfrm>
            <a:off x="358775" y="3759200"/>
            <a:ext cx="8210550" cy="381000"/>
          </a:xfrm>
          <a:prstGeom prst="rect">
            <a:avLst/>
          </a:prstGeom>
          <a:noFill/>
          <a:ln w="9525">
            <a:noFill/>
            <a:miter lim="800000"/>
            <a:headEnd/>
            <a:tailEnd/>
          </a:ln>
        </p:spPr>
        <p:txBody>
          <a:bodyPr/>
          <a:lstStyle/>
          <a:p>
            <a:pPr marL="674688" lvl="1" indent="-249238" defTabSz="755650">
              <a:lnSpc>
                <a:spcPct val="90000"/>
              </a:lnSpc>
              <a:spcBef>
                <a:spcPct val="20000"/>
              </a:spcBef>
              <a:buClr>
                <a:schemeClr val="accent2"/>
              </a:buClr>
              <a:buFont typeface="Arial" pitchFamily="34" charset="0"/>
              <a:buChar char="–"/>
            </a:pPr>
            <a:r>
              <a:rPr lang="zh-CN" altLang="en-US" b="1">
                <a:latin typeface="黑体" pitchFamily="49" charset="-122"/>
              </a:rPr>
              <a:t>信号噪声比(signal to noise ratio，SNR)</a:t>
            </a:r>
            <a:endParaRPr lang="zh-CN" altLang="en-US" sz="1800"/>
          </a:p>
          <a:p>
            <a:pPr marL="674688" lvl="1" indent="-249238" defTabSz="755650">
              <a:lnSpc>
                <a:spcPct val="90000"/>
              </a:lnSpc>
              <a:spcBef>
                <a:spcPct val="20000"/>
              </a:spcBef>
              <a:buClr>
                <a:schemeClr val="accent2"/>
              </a:buClr>
              <a:buFont typeface="Arial" pitchFamily="34" charset="0"/>
              <a:buChar char="–"/>
            </a:pPr>
            <a:endParaRPr lang="zh-CN" altLang="en-US" sz="1800"/>
          </a:p>
          <a:p>
            <a:pPr marL="674688" lvl="1" indent="-249238" defTabSz="755650">
              <a:lnSpc>
                <a:spcPct val="90000"/>
              </a:lnSpc>
              <a:spcBef>
                <a:spcPct val="20000"/>
              </a:spcBef>
              <a:buClr>
                <a:schemeClr val="accent2"/>
              </a:buClr>
              <a:buFont typeface="Arial" pitchFamily="34" charset="0"/>
              <a:buChar char="–"/>
            </a:pPr>
            <a:endParaRPr lang="zh-CN" altLang="en-US"/>
          </a:p>
        </p:txBody>
      </p:sp>
      <p:sp>
        <p:nvSpPr>
          <p:cNvPr id="15368" name="Rectangle 5"/>
          <p:cNvSpPr>
            <a:spLocks noChangeArrowheads="1"/>
          </p:cNvSpPr>
          <p:nvPr/>
        </p:nvSpPr>
        <p:spPr bwMode="auto">
          <a:xfrm>
            <a:off x="358775" y="5084763"/>
            <a:ext cx="7772400" cy="457200"/>
          </a:xfrm>
          <a:prstGeom prst="rect">
            <a:avLst/>
          </a:prstGeom>
          <a:noFill/>
          <a:ln w="9525">
            <a:noFill/>
            <a:miter lim="800000"/>
            <a:headEnd/>
            <a:tailEnd/>
          </a:ln>
        </p:spPr>
        <p:txBody>
          <a:bodyPr/>
          <a:lstStyle/>
          <a:p>
            <a:pPr marL="674688" lvl="1" indent="-249238" defTabSz="755650">
              <a:lnSpc>
                <a:spcPct val="90000"/>
              </a:lnSpc>
              <a:spcBef>
                <a:spcPct val="20000"/>
              </a:spcBef>
              <a:buClr>
                <a:schemeClr val="accent2"/>
              </a:buClr>
              <a:buFont typeface="Arial" pitchFamily="34" charset="0"/>
              <a:buChar char="–"/>
            </a:pPr>
            <a:r>
              <a:rPr lang="zh-CN" altLang="en-US" b="1">
                <a:latin typeface="黑体" pitchFamily="49" charset="-122"/>
              </a:rPr>
              <a:t>平均绝对误差</a:t>
            </a:r>
            <a:r>
              <a:rPr lang="en-US" altLang="zh-CN" b="1">
                <a:latin typeface="黑体" pitchFamily="49" charset="-122"/>
              </a:rPr>
              <a:t>(mean absolute error</a:t>
            </a:r>
            <a:r>
              <a:rPr lang="zh-CN" altLang="en-US" b="1">
                <a:latin typeface="黑体" pitchFamily="49" charset="-122"/>
              </a:rPr>
              <a:t>，</a:t>
            </a:r>
            <a:r>
              <a:rPr lang="en-US" altLang="zh-CN" b="1">
                <a:latin typeface="黑体" pitchFamily="49" charset="-122"/>
              </a:rPr>
              <a:t>MAE)</a:t>
            </a:r>
          </a:p>
        </p:txBody>
      </p:sp>
      <p:sp>
        <p:nvSpPr>
          <p:cNvPr id="15369" name="Rectangle 7"/>
          <p:cNvSpPr>
            <a:spLocks noChangeArrowheads="1"/>
          </p:cNvSpPr>
          <p:nvPr/>
        </p:nvSpPr>
        <p:spPr bwMode="auto">
          <a:xfrm>
            <a:off x="0" y="3214688"/>
            <a:ext cx="184150" cy="461962"/>
          </a:xfrm>
          <a:prstGeom prst="rect">
            <a:avLst/>
          </a:prstGeom>
          <a:noFill/>
          <a:ln w="9525">
            <a:noFill/>
            <a:miter lim="800000"/>
            <a:headEnd/>
            <a:tailEnd/>
          </a:ln>
        </p:spPr>
        <p:txBody>
          <a:bodyPr wrap="none" anchor="ctr">
            <a:spAutoFit/>
          </a:bodyPr>
          <a:lstStyle/>
          <a:p>
            <a:endParaRPr lang="zh-CN" altLang="en-US"/>
          </a:p>
        </p:txBody>
      </p:sp>
      <p:graphicFrame>
        <p:nvGraphicFramePr>
          <p:cNvPr id="15362" name="Object 7"/>
          <p:cNvGraphicFramePr>
            <a:graphicFrameLocks noChangeAspect="1"/>
          </p:cNvGraphicFramePr>
          <p:nvPr/>
        </p:nvGraphicFramePr>
        <p:xfrm>
          <a:off x="2760663" y="4205288"/>
          <a:ext cx="3151187" cy="879475"/>
        </p:xfrm>
        <a:graphic>
          <a:graphicData uri="http://schemas.openxmlformats.org/presentationml/2006/ole">
            <p:oleObj spid="_x0000_s15362" r:id="rId3" imgW="1536350" imgH="431930" progId="Equation.DSMT4">
              <p:embed/>
            </p:oleObj>
          </a:graphicData>
        </a:graphic>
      </p:graphicFrame>
      <p:sp>
        <p:nvSpPr>
          <p:cNvPr id="15370" name="Rectangle 9"/>
          <p:cNvSpPr>
            <a:spLocks noChangeArrowheads="1"/>
          </p:cNvSpPr>
          <p:nvPr/>
        </p:nvSpPr>
        <p:spPr bwMode="auto">
          <a:xfrm>
            <a:off x="0" y="3214688"/>
            <a:ext cx="184150" cy="461962"/>
          </a:xfrm>
          <a:prstGeom prst="rect">
            <a:avLst/>
          </a:prstGeom>
          <a:noFill/>
          <a:ln w="9525">
            <a:noFill/>
            <a:miter lim="800000"/>
            <a:headEnd/>
            <a:tailEnd/>
          </a:ln>
        </p:spPr>
        <p:txBody>
          <a:bodyPr wrap="none" anchor="ctr">
            <a:spAutoFit/>
          </a:bodyPr>
          <a:lstStyle/>
          <a:p>
            <a:endParaRPr lang="zh-CN" altLang="en-US"/>
          </a:p>
        </p:txBody>
      </p:sp>
      <p:graphicFrame>
        <p:nvGraphicFramePr>
          <p:cNvPr id="15363" name="Object 9"/>
          <p:cNvGraphicFramePr>
            <a:graphicFrameLocks noChangeAspect="1"/>
          </p:cNvGraphicFramePr>
          <p:nvPr/>
        </p:nvGraphicFramePr>
        <p:xfrm>
          <a:off x="2424113" y="5576888"/>
          <a:ext cx="4522787" cy="842962"/>
        </p:xfrm>
        <a:graphic>
          <a:graphicData uri="http://schemas.openxmlformats.org/presentationml/2006/ole">
            <p:oleObj spid="_x0000_s15363" name="Equation" r:id="rId4" imgW="2298600" imgH="431640" progId="Equation.DSMT4">
              <p:embed/>
            </p:oleObj>
          </a:graphicData>
        </a:graphic>
      </p:graphicFrame>
      <p:sp>
        <p:nvSpPr>
          <p:cNvPr id="15371"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EE135FDE-BC98-4E71-8F10-66BF5E017BE7}" type="slidenum">
              <a:rPr lang="zh-CN" altLang="en-US" sz="1300"/>
              <a:pPr algn="r" defTabSz="755650"/>
              <a:t>35</a:t>
            </a:fld>
            <a:endParaRPr lang="en-US" altLang="zh-CN" sz="1300"/>
          </a:p>
        </p:txBody>
      </p:sp>
      <p:graphicFrame>
        <p:nvGraphicFramePr>
          <p:cNvPr id="15364" name="Object 11"/>
          <p:cNvGraphicFramePr>
            <a:graphicFrameLocks noChangeAspect="1"/>
          </p:cNvGraphicFramePr>
          <p:nvPr/>
        </p:nvGraphicFramePr>
        <p:xfrm>
          <a:off x="2427288" y="2228850"/>
          <a:ext cx="4132262" cy="1560513"/>
        </p:xfrm>
        <a:graphic>
          <a:graphicData uri="http://schemas.openxmlformats.org/presentationml/2006/ole">
            <p:oleObj spid="_x0000_s15364" name="Equation" r:id="rId5" imgW="2222280" imgH="838080" progId="Equation.DSMT4">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DD0B14F2-34E5-42A5-BDFB-21F056CAE9C5}" type="slidenum">
              <a:rPr lang="zh-CN" altLang="en-US" sz="1300"/>
              <a:pPr algn="r" defTabSz="755650"/>
              <a:t>36</a:t>
            </a:fld>
            <a:endParaRPr lang="en-US" altLang="zh-CN" sz="1300"/>
          </a:p>
        </p:txBody>
      </p:sp>
      <p:sp>
        <p:nvSpPr>
          <p:cNvPr id="62467" name="Rectangle 2"/>
          <p:cNvSpPr>
            <a:spLocks noGrp="1" noChangeArrowheads="1"/>
          </p:cNvSpPr>
          <p:nvPr>
            <p:ph type="body" idx="4294967295"/>
          </p:nvPr>
        </p:nvSpPr>
        <p:spPr>
          <a:xfrm>
            <a:off x="604838" y="1444625"/>
            <a:ext cx="7786127" cy="3236913"/>
          </a:xfrm>
        </p:spPr>
        <p:txBody>
          <a:bodyPr/>
          <a:lstStyle/>
          <a:p>
            <a:r>
              <a:rPr lang="zh-CN" altLang="en-US" dirty="0" smtClean="0"/>
              <a:t>主观保真度标准</a:t>
            </a:r>
          </a:p>
          <a:p>
            <a:pPr marL="365125" lvl="1" indent="715963" algn="just">
              <a:lnSpc>
                <a:spcPct val="150000"/>
              </a:lnSpc>
              <a:buFontTx/>
              <a:buNone/>
            </a:pPr>
            <a:r>
              <a:rPr lang="zh-CN" altLang="en-US" dirty="0" smtClean="0"/>
              <a:t>通过</a:t>
            </a:r>
            <a:r>
              <a:rPr lang="zh-CN" altLang="en-US" dirty="0" smtClean="0">
                <a:solidFill>
                  <a:srgbClr val="FF0000"/>
                </a:solidFill>
              </a:rPr>
              <a:t>视觉比较</a:t>
            </a:r>
            <a:r>
              <a:rPr lang="zh-CN" altLang="en-US" dirty="0" smtClean="0"/>
              <a:t>两个图像，给出一个定性的评价，如失真严重、失真较大，稍有</a:t>
            </a:r>
            <a:r>
              <a:rPr lang="zh-CN" altLang="en-US" dirty="0" smtClean="0"/>
              <a:t>失真、无</a:t>
            </a:r>
            <a:r>
              <a:rPr lang="zh-CN" altLang="en-US" dirty="0" smtClean="0"/>
              <a:t>可察觉失真、完全无失真，这种评价被称为</a:t>
            </a:r>
            <a:r>
              <a:rPr lang="zh-CN" altLang="en-US" u="sng" dirty="0" smtClean="0"/>
              <a:t>主观保真度标准</a:t>
            </a:r>
            <a:r>
              <a:rPr lang="zh-CN" altLang="en-US" dirty="0" smtClean="0"/>
              <a:t>。</a:t>
            </a:r>
            <a:endParaRPr lang="zh-CN" altLang="en-US" sz="2400" dirty="0" smtClean="0"/>
          </a:p>
        </p:txBody>
      </p:sp>
      <p:sp>
        <p:nvSpPr>
          <p:cNvPr id="62468" name="Rectangle 3"/>
          <p:cNvSpPr>
            <a:spLocks noGrp="1" noChangeArrowheads="1"/>
          </p:cNvSpPr>
          <p:nvPr>
            <p:ph type="title" idx="4294967295"/>
          </p:nvPr>
        </p:nvSpPr>
        <p:spPr>
          <a:xfrm>
            <a:off x="914400" y="114300"/>
            <a:ext cx="7770813" cy="930275"/>
          </a:xfrm>
          <a:noFill/>
        </p:spPr>
        <p:txBody>
          <a:bodyPr/>
          <a:lstStyle/>
          <a:p>
            <a:r>
              <a:rPr lang="zh-CN" altLang="en-US" smtClean="0">
                <a:sym typeface="Arial" pitchFamily="34" charset="0"/>
              </a:rPr>
              <a:t>主观保真度标准</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CDF47985-CA81-4093-BE5D-F11A274E31A8}" type="slidenum">
              <a:rPr lang="zh-CN" altLang="en-US" sz="1300"/>
              <a:pPr algn="r" defTabSz="755650"/>
              <a:t>37</a:t>
            </a:fld>
            <a:endParaRPr lang="en-US" altLang="zh-CN" sz="1300"/>
          </a:p>
        </p:txBody>
      </p:sp>
      <p:sp>
        <p:nvSpPr>
          <p:cNvPr id="43011" name="Rectangle 2"/>
          <p:cNvSpPr>
            <a:spLocks noGrp="1" noChangeArrowheads="1"/>
          </p:cNvSpPr>
          <p:nvPr>
            <p:ph type="body" idx="4294967295"/>
          </p:nvPr>
        </p:nvSpPr>
        <p:spPr>
          <a:xfrm>
            <a:off x="604838" y="1262063"/>
            <a:ext cx="8264525" cy="3236912"/>
          </a:xfrm>
        </p:spPr>
        <p:txBody>
          <a:bodyPr/>
          <a:lstStyle/>
          <a:p>
            <a:pPr>
              <a:defRPr/>
            </a:pPr>
            <a:r>
              <a:rPr lang="zh-CN" altLang="en-US" dirty="0" smtClean="0"/>
              <a:t>主观质量评分法</a:t>
            </a:r>
            <a:r>
              <a:rPr lang="en-US" altLang="zh-CN" sz="2800" dirty="0" smtClean="0"/>
              <a:t>(MOS Mean Opinion Score)</a:t>
            </a:r>
            <a:endParaRPr lang="en-US" altLang="zh-CN" dirty="0" smtClean="0"/>
          </a:p>
          <a:p>
            <a:pPr marL="808038" lvl="1" indent="-382588">
              <a:defRPr/>
            </a:pPr>
            <a:r>
              <a:rPr lang="zh-CN" altLang="en-US" dirty="0" smtClean="0">
                <a:cs typeface="+mn-cs"/>
              </a:rPr>
              <a:t>图像质量最具代表性的主观评价方法</a:t>
            </a:r>
            <a:endParaRPr lang="en-US" altLang="zh-CN" dirty="0" smtClean="0">
              <a:cs typeface="+mn-cs"/>
            </a:endParaRPr>
          </a:p>
          <a:p>
            <a:pPr marL="808038" lvl="1" indent="-382588">
              <a:defRPr/>
            </a:pPr>
            <a:r>
              <a:rPr lang="zh-CN" altLang="en-US" dirty="0" smtClean="0">
                <a:cs typeface="+mn-cs"/>
              </a:rPr>
              <a:t>通过对观察者的评归一判断图像质量</a:t>
            </a:r>
            <a:endParaRPr lang="en-US" altLang="zh-CN" dirty="0" smtClean="0">
              <a:cs typeface="+mn-cs"/>
            </a:endParaRPr>
          </a:p>
          <a:p>
            <a:pPr marL="444500" indent="-382588">
              <a:defRPr/>
            </a:pPr>
            <a:r>
              <a:rPr lang="zh-CN" altLang="en-US" dirty="0" smtClean="0"/>
              <a:t>计算</a:t>
            </a:r>
            <a:endParaRPr lang="en-US" altLang="zh-CN" dirty="0" smtClean="0"/>
          </a:p>
          <a:p>
            <a:pPr marL="444500" indent="-382588">
              <a:defRPr/>
            </a:pPr>
            <a:endParaRPr lang="en-US" altLang="zh-CN" dirty="0" smtClean="0"/>
          </a:p>
          <a:p>
            <a:pPr marL="444500" indent="-382588">
              <a:defRPr/>
            </a:pPr>
            <a:endParaRPr lang="en-US" altLang="zh-CN" dirty="0" smtClean="0"/>
          </a:p>
          <a:p>
            <a:pPr marL="444500" indent="-382588">
              <a:defRPr/>
            </a:pPr>
            <a:endParaRPr lang="en-US" altLang="zh-CN" sz="2000" dirty="0" smtClean="0"/>
          </a:p>
          <a:p>
            <a:pPr marL="444500" indent="-382588">
              <a:buFontTx/>
              <a:buNone/>
              <a:defRPr/>
            </a:pPr>
            <a:r>
              <a:rPr lang="zh-CN" altLang="en-US" sz="2800" dirty="0" smtClean="0"/>
              <a:t> 其中每一种得分为</a:t>
            </a:r>
            <a:r>
              <a:rPr lang="en-US" altLang="zh-CN" sz="2800" i="1" dirty="0" err="1" smtClean="0"/>
              <a:t>C</a:t>
            </a:r>
            <a:r>
              <a:rPr lang="en-US" altLang="zh-CN" sz="2800" i="1" baseline="-25000" dirty="0" err="1" smtClean="0"/>
              <a:t>i</a:t>
            </a:r>
            <a:r>
              <a:rPr lang="en-US" altLang="zh-CN" sz="2800" dirty="0" smtClean="0"/>
              <a:t>，</a:t>
            </a:r>
            <a:r>
              <a:rPr lang="zh-CN" altLang="en-US" sz="2800" dirty="0" smtClean="0"/>
              <a:t>每一种得分的评分人数为</a:t>
            </a:r>
            <a:r>
              <a:rPr lang="en-US" altLang="zh-CN" sz="2800" i="1" dirty="0" err="1" smtClean="0"/>
              <a:t>n</a:t>
            </a:r>
            <a:r>
              <a:rPr lang="en-US" altLang="zh-CN" sz="2800" i="1" baseline="-25000" dirty="0" err="1" smtClean="0"/>
              <a:t>i</a:t>
            </a:r>
            <a:endParaRPr lang="zh-CN" altLang="en-US" sz="2800" i="1" baseline="-25000" dirty="0" smtClean="0"/>
          </a:p>
        </p:txBody>
      </p:sp>
      <p:sp>
        <p:nvSpPr>
          <p:cNvPr id="16389" name="Rectangle 3"/>
          <p:cNvSpPr>
            <a:spLocks noGrp="1" noChangeArrowheads="1"/>
          </p:cNvSpPr>
          <p:nvPr>
            <p:ph type="title" idx="4294967295"/>
          </p:nvPr>
        </p:nvSpPr>
        <p:spPr>
          <a:xfrm>
            <a:off x="914400" y="114300"/>
            <a:ext cx="7770813" cy="930275"/>
          </a:xfrm>
          <a:noFill/>
        </p:spPr>
        <p:txBody>
          <a:bodyPr/>
          <a:lstStyle/>
          <a:p>
            <a:r>
              <a:rPr lang="zh-CN" altLang="en-US" smtClean="0">
                <a:sym typeface="Arial" pitchFamily="34" charset="0"/>
              </a:rPr>
              <a:t>主观保真度标准</a:t>
            </a:r>
          </a:p>
        </p:txBody>
      </p:sp>
      <p:graphicFrame>
        <p:nvGraphicFramePr>
          <p:cNvPr id="165890" name="Object 2"/>
          <p:cNvGraphicFramePr>
            <a:graphicFrameLocks noChangeAspect="1"/>
          </p:cNvGraphicFramePr>
          <p:nvPr/>
        </p:nvGraphicFramePr>
        <p:xfrm>
          <a:off x="3279775" y="3171825"/>
          <a:ext cx="2265363" cy="1946275"/>
        </p:xfrm>
        <a:graphic>
          <a:graphicData uri="http://schemas.openxmlformats.org/presentationml/2006/ole">
            <p:oleObj spid="_x0000_s16386" name="Equation" r:id="rId3" imgW="838080" imgH="7236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5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67BE3BFA-8813-466E-AA2C-3091090EDF4C}" type="slidenum">
              <a:rPr lang="zh-CN" altLang="en-US" sz="1300"/>
              <a:pPr algn="r" defTabSz="755650"/>
              <a:t>38</a:t>
            </a:fld>
            <a:endParaRPr lang="en-US" altLang="zh-CN" sz="1300"/>
          </a:p>
        </p:txBody>
      </p:sp>
      <p:sp>
        <p:nvSpPr>
          <p:cNvPr id="43011" name="Rectangle 2"/>
          <p:cNvSpPr>
            <a:spLocks noGrp="1" noChangeArrowheads="1"/>
          </p:cNvSpPr>
          <p:nvPr>
            <p:ph type="body" idx="4294967295"/>
          </p:nvPr>
        </p:nvSpPr>
        <p:spPr>
          <a:xfrm>
            <a:off x="604838" y="1262063"/>
            <a:ext cx="8264525" cy="3236912"/>
          </a:xfrm>
        </p:spPr>
        <p:txBody>
          <a:bodyPr/>
          <a:lstStyle/>
          <a:p>
            <a:pPr>
              <a:defRPr/>
            </a:pPr>
            <a:r>
              <a:rPr lang="zh-CN" altLang="en-US" dirty="0" smtClean="0"/>
              <a:t>主观质量评分法：两种类型</a:t>
            </a:r>
            <a:endParaRPr lang="en-US" altLang="zh-CN" dirty="0" smtClean="0"/>
          </a:p>
          <a:p>
            <a:pPr marL="808038" lvl="1" indent="-382588">
              <a:defRPr/>
            </a:pPr>
            <a:r>
              <a:rPr lang="zh-CN" altLang="en-US" dirty="0" smtClean="0"/>
              <a:t>绝对评价</a:t>
            </a:r>
            <a:endParaRPr lang="en-US" altLang="zh-CN" dirty="0" smtClean="0"/>
          </a:p>
          <a:p>
            <a:pPr marL="808038" lvl="1" indent="-382588">
              <a:defRPr/>
            </a:pPr>
            <a:endParaRPr lang="en-US" altLang="zh-CN" b="0" dirty="0" smtClean="0"/>
          </a:p>
          <a:p>
            <a:pPr marL="808038" lvl="1" indent="-382588">
              <a:defRPr/>
            </a:pPr>
            <a:endParaRPr lang="en-US" altLang="zh-CN" b="0" dirty="0" smtClean="0"/>
          </a:p>
          <a:p>
            <a:pPr marL="808038" lvl="1" indent="-382588">
              <a:defRPr/>
            </a:pPr>
            <a:endParaRPr lang="en-US" altLang="zh-CN" b="0" dirty="0" smtClean="0"/>
          </a:p>
          <a:p>
            <a:pPr marL="808038" lvl="1" indent="-382588">
              <a:defRPr/>
            </a:pPr>
            <a:endParaRPr lang="en-US" altLang="zh-CN" sz="2000" b="0" dirty="0" smtClean="0"/>
          </a:p>
          <a:p>
            <a:pPr marL="808038" lvl="1" indent="-382588">
              <a:defRPr/>
            </a:pPr>
            <a:r>
              <a:rPr lang="zh-CN" altLang="en-US" dirty="0" smtClean="0"/>
              <a:t>相对评价</a:t>
            </a:r>
            <a:endParaRPr lang="en-US" altLang="zh-CN" dirty="0" smtClean="0"/>
          </a:p>
          <a:p>
            <a:pPr marL="444500" indent="-382588">
              <a:defRPr/>
            </a:pPr>
            <a:endParaRPr lang="en-US" altLang="zh-CN" b="0" dirty="0" smtClean="0"/>
          </a:p>
          <a:p>
            <a:pPr marL="444500" indent="-382588">
              <a:defRPr/>
            </a:pPr>
            <a:endParaRPr lang="en-US" altLang="zh-CN" b="0" dirty="0" smtClean="0"/>
          </a:p>
          <a:p>
            <a:pPr marL="444500" indent="-382588">
              <a:defRPr/>
            </a:pPr>
            <a:endParaRPr lang="en-US" altLang="zh-CN" sz="2000" b="0" dirty="0" smtClean="0"/>
          </a:p>
          <a:p>
            <a:pPr marL="444500" indent="-382588">
              <a:buFontTx/>
              <a:buNone/>
              <a:defRPr/>
            </a:pPr>
            <a:r>
              <a:rPr lang="zh-CN" altLang="en-US" sz="2800" b="0" dirty="0" smtClean="0"/>
              <a:t> </a:t>
            </a:r>
          </a:p>
        </p:txBody>
      </p:sp>
      <p:sp>
        <p:nvSpPr>
          <p:cNvPr id="63492" name="Rectangle 3"/>
          <p:cNvSpPr>
            <a:spLocks noGrp="1" noChangeArrowheads="1"/>
          </p:cNvSpPr>
          <p:nvPr>
            <p:ph type="title" idx="4294967295"/>
          </p:nvPr>
        </p:nvSpPr>
        <p:spPr>
          <a:xfrm>
            <a:off x="914400" y="114300"/>
            <a:ext cx="7770813" cy="930275"/>
          </a:xfrm>
          <a:noFill/>
        </p:spPr>
        <p:txBody>
          <a:bodyPr/>
          <a:lstStyle/>
          <a:p>
            <a:r>
              <a:rPr lang="zh-CN" altLang="en-US" smtClean="0">
                <a:sym typeface="Arial" pitchFamily="34" charset="0"/>
              </a:rPr>
              <a:t>主观保真度标准</a:t>
            </a:r>
          </a:p>
        </p:txBody>
      </p:sp>
      <p:pic>
        <p:nvPicPr>
          <p:cNvPr id="63493" name="Picture 3"/>
          <p:cNvPicPr>
            <a:picLocks noChangeAspect="1" noChangeArrowheads="1"/>
          </p:cNvPicPr>
          <p:nvPr/>
        </p:nvPicPr>
        <p:blipFill>
          <a:blip r:embed="rId2"/>
          <a:srcRect l="22813" t="36000" r="23228" b="38834"/>
          <a:stretch>
            <a:fillRect/>
          </a:stretch>
        </p:blipFill>
        <p:spPr bwMode="auto">
          <a:xfrm>
            <a:off x="1522413" y="2381250"/>
            <a:ext cx="6578600" cy="1917700"/>
          </a:xfrm>
          <a:prstGeom prst="rect">
            <a:avLst/>
          </a:prstGeom>
          <a:noFill/>
          <a:ln w="9525">
            <a:noFill/>
            <a:miter lim="800000"/>
            <a:headEnd/>
            <a:tailEnd/>
          </a:ln>
        </p:spPr>
      </p:pic>
      <p:pic>
        <p:nvPicPr>
          <p:cNvPr id="63494" name="Picture 4"/>
          <p:cNvPicPr>
            <a:picLocks noChangeAspect="1" noChangeArrowheads="1"/>
          </p:cNvPicPr>
          <p:nvPr/>
        </p:nvPicPr>
        <p:blipFill>
          <a:blip r:embed="rId3"/>
          <a:srcRect l="23438" t="36250" r="22604" b="38583"/>
          <a:stretch>
            <a:fillRect/>
          </a:stretch>
        </p:blipFill>
        <p:spPr bwMode="auto">
          <a:xfrm>
            <a:off x="1609725" y="4849813"/>
            <a:ext cx="6578600" cy="19177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8BE260B-F826-4386-868F-97408F974CC4}" type="slidenum">
              <a:rPr lang="zh-CN" altLang="en-US" sz="1300"/>
              <a:pPr algn="r" defTabSz="755650"/>
              <a:t>39</a:t>
            </a:fld>
            <a:endParaRPr lang="en-US" altLang="zh-CN" sz="1300"/>
          </a:p>
        </p:txBody>
      </p:sp>
      <p:sp>
        <p:nvSpPr>
          <p:cNvPr id="64515" name="Rectangle 2"/>
          <p:cNvSpPr>
            <a:spLocks noGrp="1" noChangeArrowheads="1"/>
          </p:cNvSpPr>
          <p:nvPr>
            <p:ph type="title" idx="4294967295"/>
          </p:nvPr>
        </p:nvSpPr>
        <p:spPr>
          <a:xfrm>
            <a:off x="914400" y="114300"/>
            <a:ext cx="7797800" cy="930275"/>
          </a:xfrm>
          <a:noFill/>
        </p:spPr>
        <p:txBody>
          <a:bodyPr/>
          <a:lstStyle/>
          <a:p>
            <a:r>
              <a:rPr lang="zh-CN" altLang="en-US" smtClean="0">
                <a:sym typeface="Arial" pitchFamily="34" charset="0"/>
              </a:rPr>
              <a:t>保真度标准</a:t>
            </a:r>
          </a:p>
        </p:txBody>
      </p:sp>
      <p:sp>
        <p:nvSpPr>
          <p:cNvPr id="64516" name="Rectangle 3"/>
          <p:cNvSpPr>
            <a:spLocks noGrp="1" noChangeArrowheads="1"/>
          </p:cNvSpPr>
          <p:nvPr>
            <p:ph type="body" idx="4294967295"/>
          </p:nvPr>
        </p:nvSpPr>
        <p:spPr>
          <a:xfrm>
            <a:off x="509588" y="1452563"/>
            <a:ext cx="7980362" cy="2787650"/>
          </a:xfrm>
        </p:spPr>
        <p:txBody>
          <a:bodyPr/>
          <a:lstStyle/>
          <a:p>
            <a:pPr>
              <a:lnSpc>
                <a:spcPct val="125000"/>
              </a:lnSpc>
            </a:pPr>
            <a:r>
              <a:rPr lang="zh-CN" altLang="en-US" sz="3200" smtClean="0"/>
              <a:t>客观保真度标准</a:t>
            </a:r>
          </a:p>
          <a:p>
            <a:pPr marL="727075" lvl="3" indent="-311150">
              <a:lnSpc>
                <a:spcPct val="125000"/>
              </a:lnSpc>
            </a:pPr>
            <a:r>
              <a:rPr lang="zh-CN" altLang="en-US" sz="2800" smtClean="0"/>
              <a:t>用编码输入图像与解码输出图像的某个确定函数表示损失的信息量，</a:t>
            </a:r>
            <a:r>
              <a:rPr lang="zh-CN" altLang="en-US" sz="2800" smtClean="0">
                <a:solidFill>
                  <a:srgbClr val="0000E7"/>
                </a:solidFill>
                <a:sym typeface="Arial" pitchFamily="34" charset="0"/>
              </a:rPr>
              <a:t>客观、便</a:t>
            </a:r>
            <a:r>
              <a:rPr lang="zh-CN" altLang="en-US" sz="2800" smtClean="0">
                <a:solidFill>
                  <a:srgbClr val="0000E7"/>
                </a:solidFill>
              </a:rPr>
              <a:t>于计算或测量</a:t>
            </a:r>
          </a:p>
          <a:p>
            <a:pPr>
              <a:lnSpc>
                <a:spcPct val="125000"/>
              </a:lnSpc>
            </a:pPr>
            <a:r>
              <a:rPr lang="zh-CN" altLang="en-US" sz="3200" smtClean="0"/>
              <a:t>主观保真度标准</a:t>
            </a:r>
            <a:endParaRPr lang="zh-CN" altLang="en-US" smtClean="0"/>
          </a:p>
          <a:p>
            <a:pPr marL="727075" lvl="4" indent="-311150">
              <a:lnSpc>
                <a:spcPct val="125000"/>
              </a:lnSpc>
            </a:pPr>
            <a:r>
              <a:rPr lang="zh-CN" altLang="en-US" sz="2800" smtClean="0"/>
              <a:t>更符合人眼视觉系统主观感受</a:t>
            </a:r>
            <a:endParaRPr lang="en-US" altLang="zh-CN" sz="2800" smtClean="0"/>
          </a:p>
          <a:p>
            <a:pPr marL="727075" lvl="4" indent="-311150">
              <a:lnSpc>
                <a:spcPct val="125000"/>
              </a:lnSpc>
            </a:pPr>
            <a:r>
              <a:rPr lang="zh-CN" altLang="en-US" sz="2800" smtClean="0"/>
              <a:t>主观测量图像的质量，</a:t>
            </a:r>
            <a:r>
              <a:rPr lang="zh-CN" altLang="en-US" sz="2800" smtClean="0">
                <a:solidFill>
                  <a:srgbClr val="0000E7"/>
                </a:solidFill>
              </a:rPr>
              <a:t>因人而异，受主观影响较大、应用不方便</a:t>
            </a:r>
            <a:endParaRPr lang="zh-CN" altLang="en-US" sz="2800" smtClean="0">
              <a:solidFill>
                <a:srgbClr val="0000E7"/>
              </a:solidFill>
              <a:sym typeface="Wingdings" pitchFamily="2" charset="2"/>
            </a:endParaRPr>
          </a:p>
          <a:p>
            <a:pPr lvl="1"/>
            <a:endParaRPr lang="zh-CN" altLang="en-US" sz="1400" u="sng"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3D14B95-1555-4FAF-8286-353771B11900}" type="slidenum">
              <a:rPr lang="zh-CN" altLang="en-US" sz="1300"/>
              <a:pPr algn="r" defTabSz="755650"/>
              <a:t>4</a:t>
            </a:fld>
            <a:endParaRPr lang="en-US" altLang="zh-CN" sz="1300"/>
          </a:p>
        </p:txBody>
      </p:sp>
      <p:sp>
        <p:nvSpPr>
          <p:cNvPr id="46083" name="Rectangle 2"/>
          <p:cNvSpPr>
            <a:spLocks noGrp="1" noChangeArrowheads="1"/>
          </p:cNvSpPr>
          <p:nvPr>
            <p:ph type="title" idx="4294967295"/>
          </p:nvPr>
        </p:nvSpPr>
        <p:spPr/>
        <p:txBody>
          <a:bodyPr/>
          <a:lstStyle/>
          <a:p>
            <a:r>
              <a:rPr lang="zh-CN" altLang="en-US" smtClean="0"/>
              <a:t> 图像压缩的基本概念</a:t>
            </a:r>
          </a:p>
        </p:txBody>
      </p:sp>
      <p:sp>
        <p:nvSpPr>
          <p:cNvPr id="46084" name="Rectangle 3"/>
          <p:cNvSpPr>
            <a:spLocks noGrp="1" noChangeArrowheads="1"/>
          </p:cNvSpPr>
          <p:nvPr>
            <p:ph type="body" idx="4294967295"/>
          </p:nvPr>
        </p:nvSpPr>
        <p:spPr>
          <a:xfrm>
            <a:off x="733425" y="1577975"/>
            <a:ext cx="8016875" cy="4711700"/>
          </a:xfrm>
        </p:spPr>
        <p:txBody>
          <a:bodyPr/>
          <a:lstStyle/>
          <a:p>
            <a:pPr>
              <a:lnSpc>
                <a:spcPct val="150000"/>
              </a:lnSpc>
              <a:spcBef>
                <a:spcPct val="0"/>
              </a:spcBef>
              <a:buSzPct val="80000"/>
              <a:buFont typeface="Wingdings" pitchFamily="2" charset="2"/>
              <a:buChar char="n"/>
            </a:pPr>
            <a:r>
              <a:rPr lang="zh-CN" altLang="en-US" smtClean="0"/>
              <a:t> 图像压缩的必要性</a:t>
            </a:r>
            <a:endParaRPr lang="en-US" altLang="zh-CN" smtClean="0"/>
          </a:p>
          <a:p>
            <a:pPr>
              <a:lnSpc>
                <a:spcPct val="150000"/>
              </a:lnSpc>
              <a:spcBef>
                <a:spcPct val="0"/>
              </a:spcBef>
              <a:buSzPct val="80000"/>
              <a:buFont typeface="Wingdings" pitchFamily="2" charset="2"/>
              <a:buChar char="n"/>
            </a:pPr>
            <a:r>
              <a:rPr lang="en-US" altLang="zh-CN" smtClean="0"/>
              <a:t> </a:t>
            </a:r>
            <a:r>
              <a:rPr lang="zh-CN" altLang="en-US" smtClean="0"/>
              <a:t>图像压缩的可能性（数据冗余）</a:t>
            </a:r>
            <a:endParaRPr lang="en-US" altLang="zh-CN" smtClean="0"/>
          </a:p>
          <a:p>
            <a:pPr>
              <a:lnSpc>
                <a:spcPct val="150000"/>
              </a:lnSpc>
              <a:spcBef>
                <a:spcPct val="0"/>
              </a:spcBef>
              <a:buSzPct val="80000"/>
              <a:buFont typeface="Wingdings" pitchFamily="2" charset="2"/>
              <a:buChar char="n"/>
            </a:pPr>
            <a:r>
              <a:rPr lang="zh-CN" altLang="en-US" smtClean="0"/>
              <a:t> 信息论基础</a:t>
            </a:r>
            <a:endParaRPr lang="en-US" altLang="zh-CN" smtClean="0"/>
          </a:p>
          <a:p>
            <a:pPr>
              <a:lnSpc>
                <a:spcPct val="150000"/>
              </a:lnSpc>
              <a:spcBef>
                <a:spcPct val="0"/>
              </a:spcBef>
              <a:buSzPct val="80000"/>
              <a:buFont typeface="Wingdings" pitchFamily="2" charset="2"/>
              <a:buChar char="n"/>
            </a:pPr>
            <a:r>
              <a:rPr lang="zh-CN" altLang="en-US" smtClean="0"/>
              <a:t> 图像压缩的保真度标准</a:t>
            </a:r>
          </a:p>
          <a:p>
            <a:pPr>
              <a:lnSpc>
                <a:spcPct val="150000"/>
              </a:lnSpc>
              <a:spcBef>
                <a:spcPct val="0"/>
              </a:spcBef>
              <a:buSzPct val="80000"/>
              <a:buFont typeface="Wingdings" pitchFamily="2" charset="2"/>
              <a:buChar char="n"/>
            </a:pPr>
            <a:r>
              <a:rPr lang="zh-CN" altLang="en-US" smtClean="0">
                <a:sym typeface="Arial" pitchFamily="34" charset="0"/>
              </a:rPr>
              <a:t> 图像压缩模型</a:t>
            </a:r>
            <a:endParaRPr lang="zh-CN" altLang="en-US"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851DD7B4-BC0E-4EE3-BBF9-56AD729DB261}" type="slidenum">
              <a:rPr lang="zh-CN" altLang="en-US" sz="1300"/>
              <a:pPr algn="r" defTabSz="755650"/>
              <a:t>40</a:t>
            </a:fld>
            <a:endParaRPr lang="en-US" altLang="zh-CN" sz="1300"/>
          </a:p>
        </p:txBody>
      </p:sp>
      <p:sp>
        <p:nvSpPr>
          <p:cNvPr id="65539" name="Rectangle 2"/>
          <p:cNvSpPr>
            <a:spLocks noGrp="1" noChangeArrowheads="1"/>
          </p:cNvSpPr>
          <p:nvPr>
            <p:ph type="title" idx="4294967295"/>
          </p:nvPr>
        </p:nvSpPr>
        <p:spPr>
          <a:xfrm>
            <a:off x="914400" y="114300"/>
            <a:ext cx="7797800" cy="930275"/>
          </a:xfrm>
          <a:noFill/>
        </p:spPr>
        <p:txBody>
          <a:bodyPr/>
          <a:lstStyle/>
          <a:p>
            <a:r>
              <a:rPr lang="zh-CN" altLang="en-US" smtClean="0">
                <a:sym typeface="Arial" pitchFamily="34" charset="0"/>
              </a:rPr>
              <a:t>保真度标准</a:t>
            </a:r>
          </a:p>
        </p:txBody>
      </p:sp>
      <p:sp>
        <p:nvSpPr>
          <p:cNvPr id="65540" name="Rectangle 3"/>
          <p:cNvSpPr>
            <a:spLocks noGrp="1" noChangeArrowheads="1"/>
          </p:cNvSpPr>
          <p:nvPr>
            <p:ph type="body" idx="4294967295"/>
          </p:nvPr>
        </p:nvSpPr>
        <p:spPr>
          <a:xfrm>
            <a:off x="509588" y="1328738"/>
            <a:ext cx="7980362" cy="2787650"/>
          </a:xfrm>
        </p:spPr>
        <p:txBody>
          <a:bodyPr/>
          <a:lstStyle/>
          <a:p>
            <a:pPr>
              <a:lnSpc>
                <a:spcPct val="125000"/>
              </a:lnSpc>
            </a:pPr>
            <a:r>
              <a:rPr lang="zh-CN" altLang="en-US" sz="3200" smtClean="0"/>
              <a:t>图像编码主、客观评价的内在关系</a:t>
            </a:r>
          </a:p>
          <a:p>
            <a:pPr lvl="1"/>
            <a:endParaRPr lang="zh-CN" altLang="en-US" sz="1400" u="sng" smtClean="0"/>
          </a:p>
        </p:txBody>
      </p:sp>
      <p:sp>
        <p:nvSpPr>
          <p:cNvPr id="15" name="Rectangle 2"/>
          <p:cNvSpPr txBox="1">
            <a:spLocks noChangeArrowheads="1"/>
          </p:cNvSpPr>
          <p:nvPr/>
        </p:nvSpPr>
        <p:spPr>
          <a:xfrm>
            <a:off x="8805863" y="279400"/>
            <a:ext cx="9623425" cy="1133475"/>
          </a:xfrm>
          <a:prstGeom prst="rect">
            <a:avLst/>
          </a:prstGeom>
        </p:spPr>
        <p:txBody>
          <a:bodyPr/>
          <a:lstStyle/>
          <a:p>
            <a:pPr defTabSz="755650" eaLnBrk="1" hangingPunct="1">
              <a:buFontTx/>
              <a:buNone/>
              <a:defRPr/>
            </a:pPr>
            <a:endParaRPr lang="en-US" altLang="zh-CN" sz="4100" b="1" kern="0" dirty="0">
              <a:solidFill>
                <a:srgbClr val="0033CC"/>
              </a:solidFill>
              <a:latin typeface="+mj-lt"/>
              <a:ea typeface="楷体_GB2312" pitchFamily="49" charset="-122"/>
              <a:cs typeface="+mj-cs"/>
            </a:endParaRPr>
          </a:p>
        </p:txBody>
      </p:sp>
      <p:sp>
        <p:nvSpPr>
          <p:cNvPr id="16" name="Rectangle 3"/>
          <p:cNvSpPr txBox="1">
            <a:spLocks noChangeArrowheads="1"/>
          </p:cNvSpPr>
          <p:nvPr/>
        </p:nvSpPr>
        <p:spPr>
          <a:xfrm>
            <a:off x="8974138" y="1630363"/>
            <a:ext cx="10061575" cy="5227637"/>
          </a:xfrm>
          <a:prstGeom prst="rect">
            <a:avLst/>
          </a:prstGeom>
        </p:spPr>
        <p:txBody>
          <a:bodyPr/>
          <a:lstStyle/>
          <a:p>
            <a:pPr marL="311150" indent="-311150" defTabSz="755650" eaLnBrk="1" hangingPunct="1">
              <a:spcBef>
                <a:spcPct val="20000"/>
              </a:spcBef>
              <a:buClr>
                <a:schemeClr val="accent2"/>
              </a:buClr>
              <a:buFontTx/>
              <a:buNone/>
              <a:defRPr/>
            </a:pPr>
            <a:r>
              <a:rPr lang="en-US" altLang="zh-CN" sz="3600" b="1" kern="0">
                <a:solidFill>
                  <a:srgbClr val="3333CC"/>
                </a:solidFill>
                <a:latin typeface="+mn-lt"/>
                <a:ea typeface="楷体_GB2312" pitchFamily="49" charset="-122"/>
              </a:rPr>
              <a:t>    </a:t>
            </a:r>
          </a:p>
        </p:txBody>
      </p:sp>
      <p:graphicFrame>
        <p:nvGraphicFramePr>
          <p:cNvPr id="17" name="Group 59"/>
          <p:cNvGraphicFramePr>
            <a:graphicFrameLocks/>
          </p:cNvGraphicFramePr>
          <p:nvPr/>
        </p:nvGraphicFramePr>
        <p:xfrm>
          <a:off x="279400" y="1990725"/>
          <a:ext cx="8695964" cy="4502070"/>
        </p:xfrm>
        <a:graphic>
          <a:graphicData uri="http://schemas.openxmlformats.org/drawingml/2006/table">
            <a:tbl>
              <a:tblPr/>
              <a:tblGrid>
                <a:gridCol w="2173991"/>
                <a:gridCol w="2000342"/>
                <a:gridCol w="2347640"/>
                <a:gridCol w="2173991"/>
              </a:tblGrid>
              <a:tr h="667599">
                <a:tc rowSpan="2">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图像类型</a:t>
                      </a:r>
                    </a:p>
                  </a:txBody>
                  <a:tcPr marL="106933" marR="106933" marT="50406" marB="5040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压缩后图像</a:t>
                      </a:r>
                    </a:p>
                  </a:txBody>
                  <a:tcPr marL="106933" marR="106933" marT="50406" marB="5040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600" b="1" i="0" u="none" strike="noStrike" cap="none" normalizeH="0" baseline="0" dirty="0" smtClean="0">
                        <a:ln>
                          <a:noFill/>
                        </a:ln>
                        <a:solidFill>
                          <a:schemeClr val="tx2"/>
                        </a:solidFill>
                        <a:effectLst/>
                        <a:latin typeface="黑体" pitchFamily="2" charset="-122"/>
                        <a:ea typeface="黑体" pitchFamily="2" charset="-122"/>
                      </a:endParaRPr>
                    </a:p>
                  </a:txBody>
                  <a:tcPr marL="106933" marR="106933" marT="50406" marB="5040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600" b="1" i="0" u="none" strike="noStrike" cap="none" normalizeH="0" baseline="0" dirty="0" smtClean="0">
                        <a:ln>
                          <a:noFill/>
                        </a:ln>
                        <a:solidFill>
                          <a:schemeClr val="tx2"/>
                        </a:solidFill>
                        <a:effectLst/>
                        <a:latin typeface="黑体" pitchFamily="2" charset="-122"/>
                        <a:ea typeface="黑体" pitchFamily="2" charset="-122"/>
                      </a:endParaRPr>
                    </a:p>
                  </a:txBody>
                  <a:tcPr marL="106933" marR="106933" marT="50406" marB="5040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256">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600" b="1" i="0" u="none" strike="noStrike" cap="none" normalizeH="0" baseline="0" dirty="0" smtClean="0">
                        <a:ln>
                          <a:noFill/>
                        </a:ln>
                        <a:solidFill>
                          <a:schemeClr val="tx2"/>
                        </a:solidFill>
                        <a:effectLst/>
                        <a:latin typeface="黑体" pitchFamily="2" charset="-122"/>
                        <a:ea typeface="黑体" pitchFamily="2" charset="-122"/>
                      </a:endParaRPr>
                    </a:p>
                  </a:txBody>
                  <a:tcPr marL="106933" marR="106933" marT="50406" marB="5040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传输码率</a:t>
                      </a:r>
                    </a:p>
                  </a:txBody>
                  <a:tcPr marL="106933" marR="106933" marT="50406" marB="5040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客观评价</a:t>
                      </a: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PSNR</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主观评价</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318">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高分辨率广播电视</a:t>
                      </a:r>
                    </a:p>
                  </a:txBody>
                  <a:tcPr marL="106933" marR="106933" marT="50406" marB="5040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74 Mb/s</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≧48dB</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≧4.5</a:t>
                      </a: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分</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318">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普通数字广播电视</a:t>
                      </a:r>
                    </a:p>
                  </a:txBody>
                  <a:tcPr marL="106933" marR="106933" marT="50406" marB="5040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34 Mb/s</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≧43dB</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≧4.0</a:t>
                      </a: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分</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633">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smtClean="0">
                          <a:ln>
                            <a:noFill/>
                          </a:ln>
                          <a:solidFill>
                            <a:schemeClr val="tx2"/>
                          </a:solidFill>
                          <a:effectLst/>
                          <a:latin typeface="黑体" pitchFamily="2" charset="-122"/>
                          <a:ea typeface="黑体" pitchFamily="2" charset="-122"/>
                        </a:rPr>
                        <a:t>数据库图像</a:t>
                      </a:r>
                    </a:p>
                  </a:txBody>
                  <a:tcPr marL="106933" marR="106933" marT="50406" marB="5040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识别图像</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≧36dB</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a:t>
                      </a: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３</a:t>
                      </a: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.0</a:t>
                      </a: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分</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4998">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会议电视</a:t>
                      </a:r>
                    </a:p>
                  </a:txBody>
                  <a:tcPr marL="106933" marR="106933" marT="50406" marB="5040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64kb/s</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≧30dB</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dirty="0" smtClean="0">
                          <a:ln>
                            <a:noFill/>
                          </a:ln>
                          <a:solidFill>
                            <a:schemeClr val="tx2"/>
                          </a:solidFill>
                          <a:effectLst/>
                          <a:latin typeface="黑体" pitchFamily="2" charset="-122"/>
                          <a:ea typeface="黑体" pitchFamily="2" charset="-122"/>
                        </a:rPr>
                        <a:t>≧2.5</a:t>
                      </a:r>
                      <a:r>
                        <a:rPr kumimoji="0" lang="zh-CN" altLang="en-US" sz="2600" b="1" i="0" u="none" strike="noStrike" cap="none" normalizeH="0" baseline="0" dirty="0" smtClean="0">
                          <a:ln>
                            <a:noFill/>
                          </a:ln>
                          <a:solidFill>
                            <a:schemeClr val="tx2"/>
                          </a:solidFill>
                          <a:effectLst/>
                          <a:latin typeface="黑体" pitchFamily="2" charset="-122"/>
                          <a:ea typeface="黑体" pitchFamily="2" charset="-122"/>
                        </a:rPr>
                        <a:t>分</a:t>
                      </a:r>
                    </a:p>
                  </a:txBody>
                  <a:tcPr marL="106933" marR="106933" marT="50390" marB="503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2453F02B-ECC3-4278-A5EE-DFAC43F5AF0F}" type="slidenum">
              <a:rPr lang="zh-CN" altLang="en-US" sz="1300"/>
              <a:pPr algn="r" defTabSz="755650"/>
              <a:t>41</a:t>
            </a:fld>
            <a:endParaRPr lang="en-US" altLang="zh-CN" sz="1300"/>
          </a:p>
        </p:txBody>
      </p:sp>
      <p:sp>
        <p:nvSpPr>
          <p:cNvPr id="66563" name="Rectangle 2"/>
          <p:cNvSpPr>
            <a:spLocks noGrp="1" noChangeArrowheads="1"/>
          </p:cNvSpPr>
          <p:nvPr>
            <p:ph type="title" idx="4294967295"/>
          </p:nvPr>
        </p:nvSpPr>
        <p:spPr>
          <a:xfrm>
            <a:off x="971550" y="114300"/>
            <a:ext cx="7807325" cy="873125"/>
          </a:xfrm>
          <a:noFill/>
        </p:spPr>
        <p:txBody>
          <a:bodyPr/>
          <a:lstStyle/>
          <a:p>
            <a:r>
              <a:rPr lang="zh-CN" altLang="en-US" smtClean="0">
                <a:sym typeface="Arial" pitchFamily="34" charset="0"/>
              </a:rPr>
              <a:t>图像压缩模型（1）</a:t>
            </a:r>
          </a:p>
        </p:txBody>
      </p:sp>
      <p:sp>
        <p:nvSpPr>
          <p:cNvPr id="66564" name="Rectangle 3"/>
          <p:cNvSpPr>
            <a:spLocks noGrp="1" noChangeArrowheads="1"/>
          </p:cNvSpPr>
          <p:nvPr>
            <p:ph type="body" idx="4294967295"/>
          </p:nvPr>
        </p:nvSpPr>
        <p:spPr>
          <a:xfrm>
            <a:off x="533400" y="3425825"/>
            <a:ext cx="8001000" cy="2590800"/>
          </a:xfrm>
        </p:spPr>
        <p:txBody>
          <a:bodyPr/>
          <a:lstStyle/>
          <a:p>
            <a:pPr>
              <a:lnSpc>
                <a:spcPct val="120000"/>
              </a:lnSpc>
              <a:tabLst>
                <a:tab pos="2060575" algn="l"/>
              </a:tabLst>
            </a:pPr>
            <a:r>
              <a:rPr lang="zh-CN" altLang="en-US" smtClean="0">
                <a:solidFill>
                  <a:srgbClr val="FF0000"/>
                </a:solidFill>
              </a:rPr>
              <a:t>信源编码</a:t>
            </a:r>
            <a:r>
              <a:rPr lang="zh-CN" altLang="en-US" smtClean="0"/>
              <a:t>：</a:t>
            </a:r>
            <a:r>
              <a:rPr lang="zh-CN" altLang="en-US" sz="2800" smtClean="0"/>
              <a:t>完成图像原数据压缩，去除冗余</a:t>
            </a:r>
            <a:endParaRPr lang="zh-CN" altLang="en-US" sz="2400" smtClean="0"/>
          </a:p>
          <a:p>
            <a:pPr>
              <a:lnSpc>
                <a:spcPct val="120000"/>
              </a:lnSpc>
              <a:tabLst>
                <a:tab pos="2060575" algn="l"/>
              </a:tabLst>
            </a:pPr>
            <a:r>
              <a:rPr lang="zh-CN" altLang="en-US" smtClean="0"/>
              <a:t>信道编码：</a:t>
            </a:r>
            <a:r>
              <a:rPr lang="zh-CN" altLang="en-US" sz="2800" smtClean="0"/>
              <a:t>为了抗干扰，增加一些容错、校验位，实际上是增加冗余</a:t>
            </a:r>
            <a:endParaRPr lang="zh-CN" altLang="en-US" sz="2400" smtClean="0"/>
          </a:p>
          <a:p>
            <a:pPr>
              <a:lnSpc>
                <a:spcPct val="120000"/>
              </a:lnSpc>
              <a:tabLst>
                <a:tab pos="2060575" algn="l"/>
              </a:tabLst>
            </a:pPr>
            <a:r>
              <a:rPr lang="zh-CN" altLang="en-US" smtClean="0"/>
              <a:t>信    道：</a:t>
            </a:r>
            <a:r>
              <a:rPr lang="zh-CN" altLang="en-US" sz="2800" smtClean="0"/>
              <a:t>如Internet、广播、通讯、可移动介质</a:t>
            </a:r>
            <a:endParaRPr lang="zh-CN" altLang="en-US" sz="2400" smtClean="0"/>
          </a:p>
        </p:txBody>
      </p:sp>
      <p:sp>
        <p:nvSpPr>
          <p:cNvPr id="66565" name="Rectangle 4"/>
          <p:cNvSpPr>
            <a:spLocks noChangeArrowheads="1"/>
          </p:cNvSpPr>
          <p:nvPr/>
        </p:nvSpPr>
        <p:spPr bwMode="auto">
          <a:xfrm>
            <a:off x="914400" y="1817688"/>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信源</a:t>
            </a:r>
          </a:p>
          <a:p>
            <a:pPr algn="ctr" eaLnBrk="1" hangingPunct="1"/>
            <a:r>
              <a:rPr lang="zh-CN" altLang="en-US" b="1">
                <a:solidFill>
                  <a:srgbClr val="FFFF00"/>
                </a:solidFill>
              </a:rPr>
              <a:t>编码器</a:t>
            </a:r>
            <a:endParaRPr lang="zh-CN" altLang="en-US"/>
          </a:p>
        </p:txBody>
      </p:sp>
      <p:sp>
        <p:nvSpPr>
          <p:cNvPr id="66566" name="Rectangle 5"/>
          <p:cNvSpPr>
            <a:spLocks noChangeArrowheads="1"/>
          </p:cNvSpPr>
          <p:nvPr/>
        </p:nvSpPr>
        <p:spPr bwMode="auto">
          <a:xfrm>
            <a:off x="2362200" y="1817688"/>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信道</a:t>
            </a:r>
          </a:p>
          <a:p>
            <a:pPr algn="ctr" eaLnBrk="1" hangingPunct="1"/>
            <a:r>
              <a:rPr lang="zh-CN" altLang="en-US" b="1">
                <a:solidFill>
                  <a:srgbClr val="FFFF00"/>
                </a:solidFill>
              </a:rPr>
              <a:t>编码器</a:t>
            </a:r>
            <a:endParaRPr lang="zh-CN" altLang="en-US"/>
          </a:p>
        </p:txBody>
      </p:sp>
      <p:sp>
        <p:nvSpPr>
          <p:cNvPr id="66567" name="Rectangle 6"/>
          <p:cNvSpPr>
            <a:spLocks noChangeArrowheads="1"/>
          </p:cNvSpPr>
          <p:nvPr/>
        </p:nvSpPr>
        <p:spPr bwMode="auto">
          <a:xfrm>
            <a:off x="3962400" y="1817688"/>
            <a:ext cx="10668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传输</a:t>
            </a:r>
          </a:p>
          <a:p>
            <a:pPr algn="ctr" eaLnBrk="1" hangingPunct="1"/>
            <a:r>
              <a:rPr lang="zh-CN" altLang="en-US" b="1">
                <a:solidFill>
                  <a:srgbClr val="FFFF00"/>
                </a:solidFill>
              </a:rPr>
              <a:t>信道</a:t>
            </a:r>
            <a:endParaRPr lang="zh-CN" altLang="en-US"/>
          </a:p>
        </p:txBody>
      </p:sp>
      <p:sp>
        <p:nvSpPr>
          <p:cNvPr id="66568" name="Rectangle 7"/>
          <p:cNvSpPr>
            <a:spLocks noChangeArrowheads="1"/>
          </p:cNvSpPr>
          <p:nvPr/>
        </p:nvSpPr>
        <p:spPr bwMode="auto">
          <a:xfrm>
            <a:off x="5410200" y="1817688"/>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信道</a:t>
            </a:r>
          </a:p>
          <a:p>
            <a:pPr algn="ctr" eaLnBrk="1" hangingPunct="1"/>
            <a:r>
              <a:rPr lang="zh-CN" altLang="en-US" b="1">
                <a:solidFill>
                  <a:srgbClr val="FFFF00"/>
                </a:solidFill>
              </a:rPr>
              <a:t>解码器</a:t>
            </a:r>
            <a:endParaRPr lang="zh-CN" altLang="en-US"/>
          </a:p>
        </p:txBody>
      </p:sp>
      <p:sp>
        <p:nvSpPr>
          <p:cNvPr id="66569" name="Rectangle 8"/>
          <p:cNvSpPr>
            <a:spLocks noChangeArrowheads="1"/>
          </p:cNvSpPr>
          <p:nvPr/>
        </p:nvSpPr>
        <p:spPr bwMode="auto">
          <a:xfrm>
            <a:off x="6858000" y="1817688"/>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信源</a:t>
            </a:r>
          </a:p>
          <a:p>
            <a:pPr algn="ctr" eaLnBrk="1" hangingPunct="1"/>
            <a:r>
              <a:rPr lang="zh-CN" altLang="en-US" b="1">
                <a:solidFill>
                  <a:srgbClr val="FFFF00"/>
                </a:solidFill>
              </a:rPr>
              <a:t>解码器</a:t>
            </a:r>
            <a:endParaRPr lang="zh-CN" altLang="en-US"/>
          </a:p>
        </p:txBody>
      </p:sp>
      <p:sp>
        <p:nvSpPr>
          <p:cNvPr id="66570" name="Line 9"/>
          <p:cNvSpPr>
            <a:spLocks noChangeShapeType="1"/>
          </p:cNvSpPr>
          <p:nvPr/>
        </p:nvSpPr>
        <p:spPr bwMode="auto">
          <a:xfrm>
            <a:off x="2133600" y="2274888"/>
            <a:ext cx="2286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571" name="Line 10"/>
          <p:cNvSpPr>
            <a:spLocks noChangeShapeType="1"/>
          </p:cNvSpPr>
          <p:nvPr/>
        </p:nvSpPr>
        <p:spPr bwMode="auto">
          <a:xfrm>
            <a:off x="3581400" y="2274888"/>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572" name="Line 11"/>
          <p:cNvSpPr>
            <a:spLocks noChangeShapeType="1"/>
          </p:cNvSpPr>
          <p:nvPr/>
        </p:nvSpPr>
        <p:spPr bwMode="auto">
          <a:xfrm>
            <a:off x="5029200" y="2274888"/>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573" name="Line 12"/>
          <p:cNvSpPr>
            <a:spLocks noChangeShapeType="1"/>
          </p:cNvSpPr>
          <p:nvPr/>
        </p:nvSpPr>
        <p:spPr bwMode="auto">
          <a:xfrm>
            <a:off x="6629400" y="2274888"/>
            <a:ext cx="2286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574" name="Line 13"/>
          <p:cNvSpPr>
            <a:spLocks noChangeShapeType="1"/>
          </p:cNvSpPr>
          <p:nvPr/>
        </p:nvSpPr>
        <p:spPr bwMode="auto">
          <a:xfrm>
            <a:off x="8077200" y="2274888"/>
            <a:ext cx="9779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575" name="Line 14"/>
          <p:cNvSpPr>
            <a:spLocks noChangeShapeType="1"/>
          </p:cNvSpPr>
          <p:nvPr/>
        </p:nvSpPr>
        <p:spPr bwMode="auto">
          <a:xfrm>
            <a:off x="0" y="2274888"/>
            <a:ext cx="9144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576" name="Rectangle 15"/>
          <p:cNvSpPr>
            <a:spLocks noChangeArrowheads="1"/>
          </p:cNvSpPr>
          <p:nvPr/>
        </p:nvSpPr>
        <p:spPr bwMode="auto">
          <a:xfrm>
            <a:off x="685800" y="1512888"/>
            <a:ext cx="1600200" cy="1600200"/>
          </a:xfrm>
          <a:prstGeom prst="rect">
            <a:avLst/>
          </a:prstGeom>
          <a:noFill/>
          <a:ln w="9525">
            <a:solidFill>
              <a:srgbClr val="FF0000"/>
            </a:solidFill>
            <a:prstDash val="dash"/>
            <a:miter lim="800000"/>
            <a:headEnd/>
            <a:tailEnd/>
          </a:ln>
        </p:spPr>
        <p:txBody>
          <a:bodyPr wrap="none" anchor="ctr"/>
          <a:lstStyle/>
          <a:p>
            <a:pPr eaLnBrk="1" hangingPunct="1">
              <a:spcBef>
                <a:spcPct val="50000"/>
              </a:spcBef>
            </a:pPr>
            <a:endParaRPr lang="zh-CN" altLang="en-US">
              <a:latin typeface="黑体" pitchFamily="49" charset="-122"/>
            </a:endParaRPr>
          </a:p>
        </p:txBody>
      </p:sp>
      <p:sp>
        <p:nvSpPr>
          <p:cNvPr id="66577" name="Rectangle 16"/>
          <p:cNvSpPr>
            <a:spLocks noChangeArrowheads="1"/>
          </p:cNvSpPr>
          <p:nvPr/>
        </p:nvSpPr>
        <p:spPr bwMode="auto">
          <a:xfrm>
            <a:off x="6705600" y="1512888"/>
            <a:ext cx="1600200" cy="1600200"/>
          </a:xfrm>
          <a:prstGeom prst="rect">
            <a:avLst/>
          </a:prstGeom>
          <a:noFill/>
          <a:ln w="9525">
            <a:solidFill>
              <a:srgbClr val="FF0000"/>
            </a:solidFill>
            <a:prstDash val="dash"/>
            <a:miter lim="800000"/>
            <a:headEnd/>
            <a:tailEnd/>
          </a:ln>
        </p:spPr>
        <p:txBody>
          <a:bodyPr wrap="none" anchor="ctr"/>
          <a:lstStyle/>
          <a:p>
            <a:pPr eaLnBrk="1" hangingPunct="1">
              <a:spcBef>
                <a:spcPct val="50000"/>
              </a:spcBef>
            </a:pPr>
            <a:endParaRPr lang="zh-CN" altLang="en-US">
              <a:latin typeface="黑体" pitchFamily="49" charset="-122"/>
            </a:endParaRPr>
          </a:p>
        </p:txBody>
      </p:sp>
      <p:sp>
        <p:nvSpPr>
          <p:cNvPr id="66578" name="TextBox 30"/>
          <p:cNvSpPr txBox="1">
            <a:spLocks noChangeArrowheads="1"/>
          </p:cNvSpPr>
          <p:nvPr/>
        </p:nvSpPr>
        <p:spPr bwMode="auto">
          <a:xfrm>
            <a:off x="0" y="1684338"/>
            <a:ext cx="914400" cy="1130300"/>
          </a:xfrm>
          <a:prstGeom prst="rect">
            <a:avLst/>
          </a:prstGeom>
          <a:noFill/>
          <a:ln w="9525">
            <a:noFill/>
            <a:miter lim="800000"/>
            <a:headEnd/>
            <a:tailEnd/>
          </a:ln>
        </p:spPr>
        <p:txBody>
          <a:bodyPr>
            <a:spAutoFit/>
          </a:bodyPr>
          <a:lstStyle/>
          <a:p>
            <a:pPr>
              <a:lnSpc>
                <a:spcPct val="150000"/>
              </a:lnSpc>
            </a:pPr>
            <a:r>
              <a:rPr lang="zh-CN" altLang="en-US" b="1"/>
              <a:t>输入图像</a:t>
            </a:r>
          </a:p>
        </p:txBody>
      </p:sp>
      <p:sp>
        <p:nvSpPr>
          <p:cNvPr id="66579" name="TextBox 31"/>
          <p:cNvSpPr txBox="1">
            <a:spLocks noChangeArrowheads="1"/>
          </p:cNvSpPr>
          <p:nvPr/>
        </p:nvSpPr>
        <p:spPr bwMode="auto">
          <a:xfrm>
            <a:off x="8305800" y="1673225"/>
            <a:ext cx="914400" cy="1130300"/>
          </a:xfrm>
          <a:prstGeom prst="rect">
            <a:avLst/>
          </a:prstGeom>
          <a:noFill/>
          <a:ln w="9525">
            <a:noFill/>
            <a:miter lim="800000"/>
            <a:headEnd/>
            <a:tailEnd/>
          </a:ln>
        </p:spPr>
        <p:txBody>
          <a:bodyPr>
            <a:spAutoFit/>
          </a:bodyPr>
          <a:lstStyle/>
          <a:p>
            <a:pPr>
              <a:lnSpc>
                <a:spcPct val="150000"/>
              </a:lnSpc>
            </a:pPr>
            <a:r>
              <a:rPr lang="zh-CN" altLang="en-US" b="1"/>
              <a:t>输出图像</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2E4282F-E031-4CEA-9088-507C082F8742}" type="slidenum">
              <a:rPr lang="zh-CN" altLang="en-US" sz="1300"/>
              <a:pPr algn="r" defTabSz="755650"/>
              <a:t>42</a:t>
            </a:fld>
            <a:endParaRPr lang="en-US" altLang="zh-CN" sz="1300"/>
          </a:p>
        </p:txBody>
      </p:sp>
      <p:sp>
        <p:nvSpPr>
          <p:cNvPr id="48131" name="Rectangle 2"/>
          <p:cNvSpPr>
            <a:spLocks noGrp="1" noChangeArrowheads="1"/>
          </p:cNvSpPr>
          <p:nvPr>
            <p:ph type="body" idx="4294967295"/>
          </p:nvPr>
        </p:nvSpPr>
        <p:spPr>
          <a:xfrm>
            <a:off x="688975" y="1295400"/>
            <a:ext cx="7312025" cy="4267200"/>
          </a:xfrm>
        </p:spPr>
        <p:txBody>
          <a:bodyPr/>
          <a:lstStyle/>
          <a:p>
            <a:r>
              <a:rPr lang="zh-CN" altLang="en-US" smtClean="0">
                <a:sym typeface="Arial" pitchFamily="34" charset="0"/>
              </a:rPr>
              <a:t>信源编码与解码模型</a:t>
            </a:r>
          </a:p>
          <a:p>
            <a:pPr marL="742950" lvl="1" indent="-285750"/>
            <a:r>
              <a:rPr lang="zh-CN" altLang="en-US" smtClean="0"/>
              <a:t>信源编码模型</a:t>
            </a:r>
          </a:p>
          <a:p>
            <a:pPr marL="742950" lvl="1" indent="-285750"/>
            <a:endParaRPr lang="zh-CN" altLang="en-US" smtClean="0"/>
          </a:p>
          <a:p>
            <a:pPr marL="742950" lvl="1" indent="-285750"/>
            <a:endParaRPr lang="zh-CN" altLang="en-US" smtClean="0"/>
          </a:p>
          <a:p>
            <a:pPr marL="742950" lvl="1" indent="-285750"/>
            <a:endParaRPr lang="zh-CN" altLang="en-US" sz="4800" smtClean="0"/>
          </a:p>
          <a:p>
            <a:pPr marL="742950" lvl="1" indent="-285750"/>
            <a:r>
              <a:rPr lang="zh-CN" altLang="en-US" smtClean="0"/>
              <a:t>信源解码模型</a:t>
            </a:r>
          </a:p>
        </p:txBody>
      </p:sp>
      <p:sp>
        <p:nvSpPr>
          <p:cNvPr id="48132" name="Rectangle 3"/>
          <p:cNvSpPr>
            <a:spLocks noChangeArrowheads="1"/>
          </p:cNvSpPr>
          <p:nvPr/>
        </p:nvSpPr>
        <p:spPr bwMode="auto">
          <a:xfrm>
            <a:off x="2346325" y="5137150"/>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符号</a:t>
            </a:r>
          </a:p>
          <a:p>
            <a:pPr algn="ctr" eaLnBrk="1" hangingPunct="1"/>
            <a:r>
              <a:rPr lang="zh-CN" altLang="en-US" b="1">
                <a:solidFill>
                  <a:srgbClr val="FFFF00"/>
                </a:solidFill>
              </a:rPr>
              <a:t>解码器</a:t>
            </a:r>
          </a:p>
        </p:txBody>
      </p:sp>
      <p:sp>
        <p:nvSpPr>
          <p:cNvPr id="48133" name="Rectangle 4"/>
          <p:cNvSpPr>
            <a:spLocks noChangeArrowheads="1"/>
          </p:cNvSpPr>
          <p:nvPr/>
        </p:nvSpPr>
        <p:spPr bwMode="auto">
          <a:xfrm>
            <a:off x="5668963" y="5153025"/>
            <a:ext cx="1219200" cy="914400"/>
          </a:xfrm>
          <a:prstGeom prst="rect">
            <a:avLst/>
          </a:prstGeom>
          <a:solidFill>
            <a:srgbClr val="FF3399"/>
          </a:solidFill>
          <a:ln w="9525">
            <a:solidFill>
              <a:schemeClr val="tx1"/>
            </a:solidFill>
            <a:miter lim="800000"/>
            <a:headEnd/>
            <a:tailEnd/>
          </a:ln>
        </p:spPr>
        <p:txBody>
          <a:bodyPr wrap="none" anchor="ctr"/>
          <a:lstStyle/>
          <a:p>
            <a:pPr algn="ctr"/>
            <a:r>
              <a:rPr lang="zh-CN" altLang="en-US" b="1">
                <a:solidFill>
                  <a:srgbClr val="FFFF00"/>
                </a:solidFill>
              </a:rPr>
              <a:t>反向</a:t>
            </a:r>
          </a:p>
          <a:p>
            <a:pPr algn="ctr"/>
            <a:r>
              <a:rPr lang="zh-CN" altLang="en-US" b="1">
                <a:solidFill>
                  <a:srgbClr val="FFFF00"/>
                </a:solidFill>
              </a:rPr>
              <a:t>映射器</a:t>
            </a:r>
          </a:p>
        </p:txBody>
      </p:sp>
      <p:sp>
        <p:nvSpPr>
          <p:cNvPr id="48134" name="Line 5"/>
          <p:cNvSpPr>
            <a:spLocks noChangeShapeType="1"/>
          </p:cNvSpPr>
          <p:nvPr/>
        </p:nvSpPr>
        <p:spPr bwMode="auto">
          <a:xfrm>
            <a:off x="1965325" y="559435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35" name="Line 6"/>
          <p:cNvSpPr>
            <a:spLocks noChangeShapeType="1"/>
          </p:cNvSpPr>
          <p:nvPr/>
        </p:nvSpPr>
        <p:spPr bwMode="auto">
          <a:xfrm>
            <a:off x="3565525" y="559435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36" name="Line 7"/>
          <p:cNvSpPr>
            <a:spLocks noChangeShapeType="1"/>
          </p:cNvSpPr>
          <p:nvPr/>
        </p:nvSpPr>
        <p:spPr bwMode="auto">
          <a:xfrm>
            <a:off x="6888163" y="5610225"/>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7593" name="Rectangle 8"/>
          <p:cNvSpPr>
            <a:spLocks noChangeArrowheads="1"/>
          </p:cNvSpPr>
          <p:nvPr/>
        </p:nvSpPr>
        <p:spPr bwMode="auto">
          <a:xfrm>
            <a:off x="2362200" y="2857500"/>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映射器</a:t>
            </a:r>
            <a:endParaRPr lang="zh-CN" altLang="en-US"/>
          </a:p>
        </p:txBody>
      </p:sp>
      <p:sp>
        <p:nvSpPr>
          <p:cNvPr id="67594" name="Rectangle 9"/>
          <p:cNvSpPr>
            <a:spLocks noChangeArrowheads="1"/>
          </p:cNvSpPr>
          <p:nvPr/>
        </p:nvSpPr>
        <p:spPr bwMode="auto">
          <a:xfrm>
            <a:off x="4038600" y="2887663"/>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量化器</a:t>
            </a:r>
            <a:endParaRPr lang="zh-CN" altLang="en-US"/>
          </a:p>
        </p:txBody>
      </p:sp>
      <p:sp>
        <p:nvSpPr>
          <p:cNvPr id="67595" name="Rectangle 10"/>
          <p:cNvSpPr>
            <a:spLocks noChangeArrowheads="1"/>
          </p:cNvSpPr>
          <p:nvPr/>
        </p:nvSpPr>
        <p:spPr bwMode="auto">
          <a:xfrm>
            <a:off x="5715000" y="2857500"/>
            <a:ext cx="10668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符号</a:t>
            </a:r>
          </a:p>
          <a:p>
            <a:pPr algn="ctr" eaLnBrk="1" hangingPunct="1"/>
            <a:r>
              <a:rPr lang="zh-CN" altLang="en-US" b="1">
                <a:solidFill>
                  <a:srgbClr val="FFFF00"/>
                </a:solidFill>
              </a:rPr>
              <a:t>编码器</a:t>
            </a:r>
            <a:endParaRPr lang="zh-CN" altLang="en-US"/>
          </a:p>
        </p:txBody>
      </p:sp>
      <p:sp>
        <p:nvSpPr>
          <p:cNvPr id="67596" name="Line 11"/>
          <p:cNvSpPr>
            <a:spLocks noChangeShapeType="1"/>
          </p:cNvSpPr>
          <p:nvPr/>
        </p:nvSpPr>
        <p:spPr bwMode="auto">
          <a:xfrm>
            <a:off x="3581400" y="33147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7597" name="Line 12"/>
          <p:cNvSpPr>
            <a:spLocks noChangeShapeType="1"/>
          </p:cNvSpPr>
          <p:nvPr/>
        </p:nvSpPr>
        <p:spPr bwMode="auto">
          <a:xfrm>
            <a:off x="5257800" y="3344863"/>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7598" name="Line 13"/>
          <p:cNvSpPr>
            <a:spLocks noChangeShapeType="1"/>
          </p:cNvSpPr>
          <p:nvPr/>
        </p:nvSpPr>
        <p:spPr bwMode="auto">
          <a:xfrm>
            <a:off x="6781800" y="331470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7599" name="Line 14"/>
          <p:cNvSpPr>
            <a:spLocks noChangeShapeType="1"/>
          </p:cNvSpPr>
          <p:nvPr/>
        </p:nvSpPr>
        <p:spPr bwMode="auto">
          <a:xfrm>
            <a:off x="1981200" y="331470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7600" name="Rectangle 15"/>
          <p:cNvSpPr>
            <a:spLocks noGrp="1" noChangeArrowheads="1"/>
          </p:cNvSpPr>
          <p:nvPr>
            <p:ph type="title" idx="4294967295"/>
          </p:nvPr>
        </p:nvSpPr>
        <p:spPr>
          <a:xfrm>
            <a:off x="971550" y="114300"/>
            <a:ext cx="7831138" cy="873125"/>
          </a:xfrm>
          <a:noFill/>
        </p:spPr>
        <p:txBody>
          <a:bodyPr/>
          <a:lstStyle/>
          <a:p>
            <a:r>
              <a:rPr lang="zh-CN" altLang="en-US" smtClean="0">
                <a:sym typeface="Arial" pitchFamily="34" charset="0"/>
              </a:rPr>
              <a:t>图像压缩模型（2）</a:t>
            </a:r>
          </a:p>
        </p:txBody>
      </p:sp>
      <p:sp>
        <p:nvSpPr>
          <p:cNvPr id="17" name="Rectangle 9"/>
          <p:cNvSpPr>
            <a:spLocks noChangeArrowheads="1"/>
          </p:cNvSpPr>
          <p:nvPr/>
        </p:nvSpPr>
        <p:spPr bwMode="auto">
          <a:xfrm>
            <a:off x="4038600" y="5143500"/>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反向</a:t>
            </a:r>
            <a:endParaRPr lang="en-US" altLang="zh-CN" b="1">
              <a:solidFill>
                <a:srgbClr val="FFFF00"/>
              </a:solidFill>
            </a:endParaRPr>
          </a:p>
          <a:p>
            <a:pPr algn="ctr" eaLnBrk="1" hangingPunct="1"/>
            <a:r>
              <a:rPr lang="zh-CN" altLang="en-US" b="1">
                <a:solidFill>
                  <a:srgbClr val="FFFF00"/>
                </a:solidFill>
              </a:rPr>
              <a:t>量化器</a:t>
            </a:r>
            <a:endParaRPr lang="zh-CN" altLang="en-US"/>
          </a:p>
        </p:txBody>
      </p:sp>
      <p:sp>
        <p:nvSpPr>
          <p:cNvPr id="18" name="Line 12"/>
          <p:cNvSpPr>
            <a:spLocks noChangeShapeType="1"/>
          </p:cNvSpPr>
          <p:nvPr/>
        </p:nvSpPr>
        <p:spPr bwMode="auto">
          <a:xfrm>
            <a:off x="5257800" y="56007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0" name="椭圆 19"/>
          <p:cNvSpPr>
            <a:spLocks noChangeArrowheads="1"/>
          </p:cNvSpPr>
          <p:nvPr/>
        </p:nvSpPr>
        <p:spPr bwMode="auto">
          <a:xfrm>
            <a:off x="3902075" y="4621213"/>
            <a:ext cx="1600200" cy="1882775"/>
          </a:xfrm>
          <a:prstGeom prst="ellipse">
            <a:avLst/>
          </a:prstGeom>
          <a:noFill/>
          <a:ln w="38100" algn="ctr">
            <a:solidFill>
              <a:srgbClr val="FF0000"/>
            </a:solidFill>
            <a:round/>
            <a:headEnd/>
            <a:tailEnd/>
          </a:ln>
        </p:spPr>
        <p:txBody>
          <a:bodyPr lIns="0" tIns="0" rIns="0" bIns="0"/>
          <a:lstStyle/>
          <a:p>
            <a:endParaRPr lang="zh-CN" altLang="en-US">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5" end="5"/>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48132"/>
                                        </p:tgtEl>
                                        <p:attrNameLst>
                                          <p:attrName>style.visibility</p:attrName>
                                        </p:attrNameLst>
                                      </p:cBhvr>
                                      <p:to>
                                        <p:strVal val="visible"/>
                                      </p:to>
                                    </p:set>
                                    <p:animEffect transition="in" filter="wipe(left)">
                                      <p:cBhvr>
                                        <p:cTn id="9" dur="500"/>
                                        <p:tgtEl>
                                          <p:spTgt spid="48132"/>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wipe(left)">
                                      <p:cBhvr>
                                        <p:cTn id="12" dur="500"/>
                                        <p:tgtEl>
                                          <p:spTgt spid="4813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8134"/>
                                        </p:tgtEl>
                                        <p:attrNameLst>
                                          <p:attrName>style.visibility</p:attrName>
                                        </p:attrNameLst>
                                      </p:cBhvr>
                                      <p:to>
                                        <p:strVal val="visible"/>
                                      </p:to>
                                    </p:set>
                                    <p:animEffect transition="in" filter="wipe(left)">
                                      <p:cBhvr>
                                        <p:cTn id="15" dur="500"/>
                                        <p:tgtEl>
                                          <p:spTgt spid="4813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135"/>
                                        </p:tgtEl>
                                        <p:attrNameLst>
                                          <p:attrName>style.visibility</p:attrName>
                                        </p:attrNameLst>
                                      </p:cBhvr>
                                      <p:to>
                                        <p:strVal val="visible"/>
                                      </p:to>
                                    </p:set>
                                    <p:animEffect transition="in" filter="wipe(left)">
                                      <p:cBhvr>
                                        <p:cTn id="18" dur="500"/>
                                        <p:tgtEl>
                                          <p:spTgt spid="4813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8136"/>
                                        </p:tgtEl>
                                        <p:attrNameLst>
                                          <p:attrName>style.visibility</p:attrName>
                                        </p:attrNameLst>
                                      </p:cBhvr>
                                      <p:to>
                                        <p:strVal val="visible"/>
                                      </p:to>
                                    </p:set>
                                    <p:animEffect transition="in" filter="wipe(left)">
                                      <p:cBhvr>
                                        <p:cTn id="21" dur="500"/>
                                        <p:tgtEl>
                                          <p:spTgt spid="4813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checkerboard(across)">
                                      <p:cBhvr>
                                        <p:cTn id="32" dur="500"/>
                                        <p:tgtEl>
                                          <p:spTgt spid="20"/>
                                        </p:tgtEl>
                                      </p:cBhvr>
                                    </p:animEffect>
                                  </p:childTnLst>
                                </p:cTn>
                              </p:par>
                            </p:childTnLst>
                          </p:cTn>
                        </p:par>
                        <p:par>
                          <p:cTn id="33" fill="hold">
                            <p:stCondLst>
                              <p:cond delay="500"/>
                            </p:stCondLst>
                            <p:childTnLst>
                              <p:par>
                                <p:cTn id="34" presetID="35" presetClass="emph" presetSubtype="0" fill="hold" grpId="1" nodeType="afterEffect">
                                  <p:stCondLst>
                                    <p:cond delay="0"/>
                                  </p:stCondLst>
                                  <p:childTnLst>
                                    <p:anim calcmode="discrete" valueType="str">
                                      <p:cBhvr>
                                        <p:cTn id="35" dur="10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P spid="48133" grpId="0" animBg="1"/>
      <p:bldP spid="48134" grpId="0" animBg="1"/>
      <p:bldP spid="48135" grpId="0" animBg="1"/>
      <p:bldP spid="48136" grpId="0" animBg="1"/>
      <p:bldP spid="17" grpId="0" animBg="1"/>
      <p:bldP spid="18" grpId="0" animBg="1"/>
      <p:bldP spid="20" grpId="0" animBg="1"/>
      <p:bldP spid="20"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D5997F76-0055-4F9D-B564-7DE6ACED84BD}" type="slidenum">
              <a:rPr lang="zh-CN" altLang="en-US" sz="1300"/>
              <a:pPr algn="r" defTabSz="755650"/>
              <a:t>43</a:t>
            </a:fld>
            <a:endParaRPr lang="en-US" altLang="zh-CN" sz="1300"/>
          </a:p>
        </p:txBody>
      </p:sp>
      <p:sp>
        <p:nvSpPr>
          <p:cNvPr id="68611" name="Rectangle 2"/>
          <p:cNvSpPr>
            <a:spLocks noGrp="1" noChangeArrowheads="1"/>
          </p:cNvSpPr>
          <p:nvPr>
            <p:ph type="body" idx="4294967295"/>
          </p:nvPr>
        </p:nvSpPr>
        <p:spPr>
          <a:xfrm>
            <a:off x="704850" y="1379538"/>
            <a:ext cx="7772400" cy="4600575"/>
          </a:xfrm>
        </p:spPr>
        <p:txBody>
          <a:bodyPr/>
          <a:lstStyle/>
          <a:p>
            <a:pPr>
              <a:lnSpc>
                <a:spcPct val="80000"/>
              </a:lnSpc>
            </a:pPr>
            <a:r>
              <a:rPr lang="zh-CN" altLang="en-US" smtClean="0">
                <a:sym typeface="Arial" pitchFamily="34" charset="0"/>
              </a:rPr>
              <a:t>信源编码与解码模型</a:t>
            </a:r>
          </a:p>
          <a:p>
            <a:pPr marL="812800" lvl="1" indent="-355600">
              <a:lnSpc>
                <a:spcPct val="130000"/>
              </a:lnSpc>
              <a:spcBef>
                <a:spcPts val="600"/>
              </a:spcBef>
              <a:buFont typeface="Wingdings" pitchFamily="2" charset="2"/>
              <a:buChar char="Ø"/>
            </a:pPr>
            <a:r>
              <a:rPr lang="zh-CN" altLang="en-US" sz="3200" smtClean="0">
                <a:solidFill>
                  <a:srgbClr val="FF0000"/>
                </a:solidFill>
              </a:rPr>
              <a:t>映射器</a:t>
            </a:r>
            <a:r>
              <a:rPr lang="zh-CN" altLang="en-US" sz="3200" smtClean="0"/>
              <a:t>：减少像素冗余，如使用RLE编码，或进行图像变换（空域-频率）</a:t>
            </a:r>
          </a:p>
          <a:p>
            <a:pPr marL="812800" lvl="1" indent="-355600">
              <a:lnSpc>
                <a:spcPct val="130000"/>
              </a:lnSpc>
              <a:spcBef>
                <a:spcPts val="600"/>
              </a:spcBef>
              <a:buFont typeface="Wingdings" pitchFamily="2" charset="2"/>
              <a:buChar char="Ø"/>
            </a:pPr>
            <a:r>
              <a:rPr lang="zh-CN" altLang="en-US" sz="3200" smtClean="0">
                <a:solidFill>
                  <a:srgbClr val="FF0000"/>
                </a:solidFill>
              </a:rPr>
              <a:t>量化器</a:t>
            </a:r>
            <a:r>
              <a:rPr lang="zh-CN" altLang="en-US" sz="3200" smtClean="0"/>
              <a:t>：减少视觉心理冗余，仅用于有损压缩</a:t>
            </a:r>
          </a:p>
          <a:p>
            <a:pPr marL="812800" lvl="1" indent="-355600">
              <a:lnSpc>
                <a:spcPct val="130000"/>
              </a:lnSpc>
              <a:spcBef>
                <a:spcPts val="600"/>
              </a:spcBef>
              <a:buFont typeface="Wingdings" pitchFamily="2" charset="2"/>
              <a:buChar char="Ø"/>
            </a:pPr>
            <a:r>
              <a:rPr lang="zh-CN" altLang="en-US" sz="3200" smtClean="0">
                <a:solidFill>
                  <a:srgbClr val="FF0000"/>
                </a:solidFill>
              </a:rPr>
              <a:t>符号编码器</a:t>
            </a:r>
            <a:r>
              <a:rPr lang="zh-CN" altLang="en-US" sz="3200" smtClean="0"/>
              <a:t>：减少编码冗余，如使用哈夫曼编码</a:t>
            </a:r>
          </a:p>
        </p:txBody>
      </p:sp>
      <p:sp>
        <p:nvSpPr>
          <p:cNvPr id="68612" name="Rectangle 3"/>
          <p:cNvSpPr>
            <a:spLocks noGrp="1" noChangeArrowheads="1"/>
          </p:cNvSpPr>
          <p:nvPr>
            <p:ph type="title" idx="4294967295"/>
          </p:nvPr>
        </p:nvSpPr>
        <p:spPr>
          <a:xfrm>
            <a:off x="971550" y="114300"/>
            <a:ext cx="7805738" cy="873125"/>
          </a:xfrm>
          <a:noFill/>
        </p:spPr>
        <p:txBody>
          <a:bodyPr/>
          <a:lstStyle/>
          <a:p>
            <a:r>
              <a:rPr lang="zh-CN" altLang="en-US" smtClean="0">
                <a:sym typeface="Arial" pitchFamily="34" charset="0"/>
              </a:rPr>
              <a:t>图像压缩模型（3）</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noFill/>
        </p:spPr>
        <p:txBody>
          <a:bodyPr/>
          <a:lstStyle/>
          <a:p>
            <a:r>
              <a:rPr lang="zh-CN" altLang="en-US" smtClean="0">
                <a:sym typeface="Arial" pitchFamily="34" charset="0"/>
              </a:rPr>
              <a:t>图像压缩技术分类</a:t>
            </a:r>
          </a:p>
        </p:txBody>
      </p:sp>
      <p:sp>
        <p:nvSpPr>
          <p:cNvPr id="69635" name="Rectangle 3"/>
          <p:cNvSpPr>
            <a:spLocks noGrp="1" noChangeArrowheads="1"/>
          </p:cNvSpPr>
          <p:nvPr>
            <p:ph type="body" idx="4294967295"/>
          </p:nvPr>
        </p:nvSpPr>
        <p:spPr/>
        <p:txBody>
          <a:bodyPr/>
          <a:lstStyle/>
          <a:p>
            <a:pPr>
              <a:lnSpc>
                <a:spcPct val="125000"/>
              </a:lnSpc>
            </a:pPr>
            <a:r>
              <a:rPr lang="zh-CN" altLang="en-US" sz="3200" smtClean="0">
                <a:sym typeface="Arial" pitchFamily="34" charset="0"/>
              </a:rPr>
              <a:t>无损压缩</a:t>
            </a:r>
          </a:p>
          <a:p>
            <a:pPr marL="742950" lvl="1" indent="-285750">
              <a:lnSpc>
                <a:spcPct val="125000"/>
              </a:lnSpc>
            </a:pPr>
            <a:r>
              <a:rPr lang="zh-CN" altLang="en-US" smtClean="0"/>
              <a:t>重构图像与原图像完全一样</a:t>
            </a:r>
          </a:p>
          <a:p>
            <a:pPr marL="742950" lvl="1" indent="-285750">
              <a:lnSpc>
                <a:spcPct val="125000"/>
              </a:lnSpc>
            </a:pPr>
            <a:r>
              <a:rPr lang="zh-CN" altLang="en-US" smtClean="0"/>
              <a:t>对原始信号的准确程度要求高的场合</a:t>
            </a:r>
          </a:p>
          <a:p>
            <a:pPr marL="742950" lvl="1" indent="-285750">
              <a:lnSpc>
                <a:spcPct val="125000"/>
              </a:lnSpc>
            </a:pPr>
            <a:r>
              <a:rPr lang="zh-CN" altLang="en-US" smtClean="0"/>
              <a:t>压缩倍率低，平均压缩2倍左右</a:t>
            </a:r>
          </a:p>
          <a:p>
            <a:pPr>
              <a:lnSpc>
                <a:spcPct val="125000"/>
              </a:lnSpc>
            </a:pPr>
            <a:r>
              <a:rPr lang="zh-CN" altLang="en-US" sz="3200" smtClean="0">
                <a:sym typeface="Arial" pitchFamily="34" charset="0"/>
              </a:rPr>
              <a:t>有损压缩</a:t>
            </a:r>
          </a:p>
          <a:p>
            <a:pPr marL="742950" lvl="1" indent="-285750">
              <a:lnSpc>
                <a:spcPct val="125000"/>
              </a:lnSpc>
            </a:pPr>
            <a:r>
              <a:rPr lang="zh-CN" altLang="en-US" smtClean="0"/>
              <a:t>解码后重新构造的图像与原始图像存在不同</a:t>
            </a:r>
          </a:p>
          <a:p>
            <a:pPr marL="742950" lvl="1" indent="-285750">
              <a:lnSpc>
                <a:spcPct val="125000"/>
              </a:lnSpc>
            </a:pPr>
            <a:r>
              <a:rPr lang="zh-CN" altLang="en-US" smtClean="0"/>
              <a:t>利用心理冗余和空间冗余</a:t>
            </a:r>
          </a:p>
          <a:p>
            <a:pPr marL="742950" lvl="1" indent="-285750">
              <a:lnSpc>
                <a:spcPct val="125000"/>
              </a:lnSpc>
            </a:pPr>
            <a:r>
              <a:rPr lang="zh-CN" altLang="en-US" smtClean="0"/>
              <a:t>容易取得较好的压缩比，</a:t>
            </a:r>
            <a:r>
              <a:rPr lang="en-US" altLang="zh-CN" smtClean="0"/>
              <a:t>10</a:t>
            </a:r>
            <a:r>
              <a:rPr lang="zh-CN" altLang="en-US" smtClean="0"/>
              <a:t>、</a:t>
            </a:r>
            <a:r>
              <a:rPr lang="en-US" altLang="zh-CN" smtClean="0"/>
              <a:t>100</a:t>
            </a:r>
            <a:r>
              <a:rPr lang="zh-CN" altLang="en-US" smtClean="0"/>
              <a:t>倍！</a:t>
            </a:r>
          </a:p>
        </p:txBody>
      </p:sp>
      <p:sp>
        <p:nvSpPr>
          <p:cNvPr id="6963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217B7FD5-812E-4CB9-B4DD-E66AD1901165}" type="slidenum">
              <a:rPr lang="zh-CN" altLang="en-US" sz="1300"/>
              <a:pPr algn="r" defTabSz="755650"/>
              <a:t>44</a:t>
            </a:fld>
            <a:endParaRPr lang="en-US" altLang="zh-CN" sz="13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7B4C13F0-4E58-4974-9E0E-0BEED0A33B5B}" type="slidenum">
              <a:rPr lang="zh-CN" altLang="en-US" sz="1300"/>
              <a:pPr algn="r" defTabSz="755650"/>
              <a:t>45</a:t>
            </a:fld>
            <a:endParaRPr lang="en-US" altLang="zh-CN" sz="1300"/>
          </a:p>
        </p:txBody>
      </p:sp>
      <p:sp>
        <p:nvSpPr>
          <p:cNvPr id="70659" name="Rectangle 2"/>
          <p:cNvSpPr>
            <a:spLocks noGrp="1" noChangeArrowheads="1"/>
          </p:cNvSpPr>
          <p:nvPr>
            <p:ph type="title" idx="4294967295"/>
          </p:nvPr>
        </p:nvSpPr>
        <p:spPr/>
        <p:txBody>
          <a:bodyPr/>
          <a:lstStyle/>
          <a:p>
            <a:r>
              <a:rPr lang="zh-CN" altLang="en-US" smtClean="0"/>
              <a:t>内容提要</a:t>
            </a:r>
          </a:p>
        </p:txBody>
      </p:sp>
      <p:sp>
        <p:nvSpPr>
          <p:cNvPr id="70660" name="Rectangle 3"/>
          <p:cNvSpPr>
            <a:spLocks noGrp="1" noChangeArrowheads="1"/>
          </p:cNvSpPr>
          <p:nvPr>
            <p:ph type="body" idx="4294967295"/>
          </p:nvPr>
        </p:nvSpPr>
        <p:spPr>
          <a:xfrm>
            <a:off x="733425" y="1577975"/>
            <a:ext cx="8016875" cy="4711700"/>
          </a:xfrm>
        </p:spPr>
        <p:txBody>
          <a:bodyPr/>
          <a:lstStyle/>
          <a:p>
            <a:pPr marL="536575" indent="-536575">
              <a:lnSpc>
                <a:spcPct val="150000"/>
              </a:lnSpc>
              <a:spcBef>
                <a:spcPct val="0"/>
              </a:spcBef>
              <a:buSzPct val="80000"/>
              <a:buFont typeface="Wingdings" pitchFamily="2" charset="2"/>
              <a:buChar char="n"/>
            </a:pPr>
            <a:r>
              <a:rPr lang="zh-CN" altLang="en-US" smtClean="0"/>
              <a:t>图像压缩基本概念</a:t>
            </a:r>
          </a:p>
          <a:p>
            <a:pPr marL="536575" indent="-536575">
              <a:lnSpc>
                <a:spcPct val="150000"/>
              </a:lnSpc>
              <a:spcBef>
                <a:spcPct val="0"/>
              </a:spcBef>
              <a:buSzPct val="80000"/>
              <a:buFont typeface="Wingdings" pitchFamily="2" charset="2"/>
              <a:buChar char="n"/>
            </a:pPr>
            <a:r>
              <a:rPr lang="zh-CN" altLang="en-US" smtClean="0">
                <a:solidFill>
                  <a:srgbClr val="FF0000"/>
                </a:solidFill>
              </a:rPr>
              <a:t>图像无损压缩</a:t>
            </a:r>
            <a:endParaRPr lang="en-US" altLang="zh-CN" smtClean="0">
              <a:solidFill>
                <a:srgbClr val="FF0000"/>
              </a:solidFill>
            </a:endParaRPr>
          </a:p>
          <a:p>
            <a:pPr marL="536575" indent="-536575">
              <a:lnSpc>
                <a:spcPct val="150000"/>
              </a:lnSpc>
              <a:spcBef>
                <a:spcPct val="0"/>
              </a:spcBef>
              <a:buSzPct val="80000"/>
              <a:buFont typeface="Wingdings" pitchFamily="2" charset="2"/>
              <a:buChar char="n"/>
            </a:pPr>
            <a:r>
              <a:rPr lang="zh-CN" altLang="en-US" smtClean="0"/>
              <a:t>图像有损压缩</a:t>
            </a:r>
          </a:p>
          <a:p>
            <a:pPr marL="536575" indent="-536575">
              <a:lnSpc>
                <a:spcPct val="150000"/>
              </a:lnSpc>
              <a:spcBef>
                <a:spcPct val="0"/>
              </a:spcBef>
              <a:buSzPct val="80000"/>
              <a:buFont typeface="Wingdings" pitchFamily="2" charset="2"/>
              <a:buChar char="n"/>
            </a:pPr>
            <a:r>
              <a:rPr lang="zh-CN" altLang="en-US" smtClean="0"/>
              <a:t>图像压缩标准</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7121C283-8516-4984-9294-2B2E830A0F7B}" type="slidenum">
              <a:rPr lang="zh-CN" altLang="en-US" sz="1300"/>
              <a:pPr algn="r" defTabSz="755650"/>
              <a:t>46</a:t>
            </a:fld>
            <a:endParaRPr lang="en-US" altLang="zh-CN" sz="1300"/>
          </a:p>
        </p:txBody>
      </p:sp>
      <p:sp>
        <p:nvSpPr>
          <p:cNvPr id="71683" name="Rectangle 2"/>
          <p:cNvSpPr>
            <a:spLocks noGrp="1" noChangeArrowheads="1"/>
          </p:cNvSpPr>
          <p:nvPr>
            <p:ph type="title" idx="4294967295"/>
          </p:nvPr>
        </p:nvSpPr>
        <p:spPr>
          <a:xfrm>
            <a:off x="1050925" y="28575"/>
            <a:ext cx="7772400" cy="1001713"/>
          </a:xfrm>
          <a:noFill/>
        </p:spPr>
        <p:txBody>
          <a:bodyPr/>
          <a:lstStyle/>
          <a:p>
            <a:r>
              <a:rPr lang="zh-CN" altLang="en-US" smtClean="0">
                <a:sym typeface="Arial" pitchFamily="34" charset="0"/>
              </a:rPr>
              <a:t>图像无损压缩</a:t>
            </a:r>
          </a:p>
        </p:txBody>
      </p:sp>
      <p:sp>
        <p:nvSpPr>
          <p:cNvPr id="71684" name="Rectangle 3"/>
          <p:cNvSpPr>
            <a:spLocks noGrp="1" noChangeArrowheads="1"/>
          </p:cNvSpPr>
          <p:nvPr>
            <p:ph type="body" idx="4294967295"/>
          </p:nvPr>
        </p:nvSpPr>
        <p:spPr>
          <a:xfrm>
            <a:off x="1050925" y="1465263"/>
            <a:ext cx="6861175" cy="4597400"/>
          </a:xfrm>
        </p:spPr>
        <p:txBody>
          <a:bodyPr/>
          <a:lstStyle/>
          <a:p>
            <a:pPr>
              <a:lnSpc>
                <a:spcPct val="150000"/>
              </a:lnSpc>
              <a:spcBef>
                <a:spcPts val="1200"/>
              </a:spcBef>
            </a:pPr>
            <a:r>
              <a:rPr lang="zh-CN" altLang="en-US" smtClean="0">
                <a:sym typeface="Arial" pitchFamily="34" charset="0"/>
              </a:rPr>
              <a:t>基于字典的压缩</a:t>
            </a:r>
          </a:p>
          <a:p>
            <a:pPr>
              <a:lnSpc>
                <a:spcPct val="150000"/>
              </a:lnSpc>
              <a:spcBef>
                <a:spcPts val="1200"/>
              </a:spcBef>
            </a:pPr>
            <a:r>
              <a:rPr lang="zh-CN" altLang="en-US" smtClean="0">
                <a:sym typeface="Arial" pitchFamily="34" charset="0"/>
              </a:rPr>
              <a:t>统计编码</a:t>
            </a:r>
          </a:p>
          <a:p>
            <a:pPr>
              <a:lnSpc>
                <a:spcPct val="150000"/>
              </a:lnSpc>
              <a:spcBef>
                <a:spcPts val="1200"/>
              </a:spcBef>
            </a:pPr>
            <a:r>
              <a:rPr lang="zh-CN" altLang="en-US" smtClean="0">
                <a:sym typeface="Arial" pitchFamily="34" charset="0"/>
              </a:rPr>
              <a:t>无损预测编码</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4CD98A18-B117-4CA8-8835-0B14130E2B70}" type="slidenum">
              <a:rPr lang="zh-CN" altLang="en-US" sz="1300"/>
              <a:pPr algn="r" defTabSz="755650"/>
              <a:t>47</a:t>
            </a:fld>
            <a:endParaRPr lang="en-US" altLang="zh-CN" sz="1300"/>
          </a:p>
        </p:txBody>
      </p:sp>
      <p:sp>
        <p:nvSpPr>
          <p:cNvPr id="72707" name="Rectangle 2"/>
          <p:cNvSpPr>
            <a:spLocks noGrp="1" noChangeArrowheads="1"/>
          </p:cNvSpPr>
          <p:nvPr>
            <p:ph type="title" idx="4294967295"/>
          </p:nvPr>
        </p:nvSpPr>
        <p:spPr>
          <a:xfrm>
            <a:off x="1050925" y="28575"/>
            <a:ext cx="7772400" cy="1001713"/>
          </a:xfrm>
          <a:noFill/>
        </p:spPr>
        <p:txBody>
          <a:bodyPr/>
          <a:lstStyle/>
          <a:p>
            <a:r>
              <a:rPr lang="zh-CN" altLang="en-US" smtClean="0">
                <a:sym typeface="Arial" pitchFamily="34" charset="0"/>
              </a:rPr>
              <a:t>图像无损压缩</a:t>
            </a:r>
          </a:p>
        </p:txBody>
      </p:sp>
      <p:sp>
        <p:nvSpPr>
          <p:cNvPr id="72708" name="Rectangle 3"/>
          <p:cNvSpPr>
            <a:spLocks noGrp="1" noChangeArrowheads="1"/>
          </p:cNvSpPr>
          <p:nvPr>
            <p:ph type="body" idx="4294967295"/>
          </p:nvPr>
        </p:nvSpPr>
        <p:spPr>
          <a:xfrm>
            <a:off x="1050925" y="1465263"/>
            <a:ext cx="6861175" cy="4597400"/>
          </a:xfrm>
        </p:spPr>
        <p:txBody>
          <a:bodyPr/>
          <a:lstStyle/>
          <a:p>
            <a:pPr>
              <a:lnSpc>
                <a:spcPct val="150000"/>
              </a:lnSpc>
              <a:spcBef>
                <a:spcPts val="1200"/>
              </a:spcBef>
            </a:pPr>
            <a:r>
              <a:rPr lang="zh-CN" altLang="en-US" sz="3200" smtClean="0">
                <a:sym typeface="Arial" pitchFamily="34" charset="0"/>
              </a:rPr>
              <a:t>基于字典的压缩</a:t>
            </a:r>
          </a:p>
          <a:p>
            <a:pPr marL="742950" lvl="1" indent="-285750">
              <a:lnSpc>
                <a:spcPct val="150000"/>
              </a:lnSpc>
              <a:spcBef>
                <a:spcPts val="1200"/>
              </a:spcBef>
            </a:pPr>
            <a:r>
              <a:rPr lang="zh-CN" altLang="en-US" sz="3200" smtClean="0">
                <a:sym typeface="Arial" pitchFamily="34" charset="0"/>
              </a:rPr>
              <a:t>行程编码（RLE）</a:t>
            </a:r>
          </a:p>
          <a:p>
            <a:pPr marL="742950" lvl="1" indent="-285750">
              <a:lnSpc>
                <a:spcPct val="150000"/>
              </a:lnSpc>
              <a:spcBef>
                <a:spcPts val="1200"/>
              </a:spcBef>
              <a:buFontTx/>
              <a:buNone/>
            </a:pPr>
            <a:r>
              <a:rPr lang="zh-CN" altLang="en-US" sz="3200" smtClean="0">
                <a:sym typeface="Arial" pitchFamily="34" charset="0"/>
              </a:rPr>
              <a:t>		 举例：PCX</a:t>
            </a:r>
          </a:p>
          <a:p>
            <a:pPr marL="742950" lvl="1" indent="-285750">
              <a:lnSpc>
                <a:spcPct val="150000"/>
              </a:lnSpc>
              <a:spcBef>
                <a:spcPts val="1200"/>
              </a:spcBef>
            </a:pPr>
            <a:r>
              <a:rPr lang="zh-CN" altLang="en-US" sz="3200" smtClean="0">
                <a:sym typeface="Arial" pitchFamily="34" charset="0"/>
              </a:rPr>
              <a:t>LZW编码</a:t>
            </a:r>
          </a:p>
          <a:p>
            <a:pPr marL="742950" lvl="1" indent="-285750">
              <a:lnSpc>
                <a:spcPct val="150000"/>
              </a:lnSpc>
              <a:spcBef>
                <a:spcPts val="1200"/>
              </a:spcBef>
              <a:buFontTx/>
              <a:buNone/>
            </a:pPr>
            <a:r>
              <a:rPr lang="zh-CN" altLang="en-US" sz="3200" smtClean="0">
                <a:sym typeface="Arial" pitchFamily="34" charset="0"/>
              </a:rPr>
              <a:t>		 举例：GIF</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69371B2-619B-4E92-AD18-EE7BC9A89286}" type="slidenum">
              <a:rPr lang="zh-CN" altLang="en-US" sz="1300"/>
              <a:pPr algn="r" defTabSz="755650"/>
              <a:t>48</a:t>
            </a:fld>
            <a:endParaRPr lang="en-US" altLang="zh-CN" sz="1300"/>
          </a:p>
        </p:txBody>
      </p:sp>
      <p:sp>
        <p:nvSpPr>
          <p:cNvPr id="73731" name="Rectangle 2"/>
          <p:cNvSpPr>
            <a:spLocks noGrp="1" noChangeArrowheads="1"/>
          </p:cNvSpPr>
          <p:nvPr>
            <p:ph type="body" idx="4294967295"/>
          </p:nvPr>
        </p:nvSpPr>
        <p:spPr>
          <a:xfrm>
            <a:off x="328613" y="1193800"/>
            <a:ext cx="8434387" cy="4419600"/>
          </a:xfrm>
        </p:spPr>
        <p:txBody>
          <a:bodyPr/>
          <a:lstStyle/>
          <a:p>
            <a:pPr algn="just">
              <a:lnSpc>
                <a:spcPct val="150000"/>
              </a:lnSpc>
              <a:spcBef>
                <a:spcPts val="600"/>
              </a:spcBef>
            </a:pPr>
            <a:r>
              <a:rPr lang="zh-CN" altLang="en-US" sz="3200" smtClean="0">
                <a:sym typeface="Arial" pitchFamily="34" charset="0"/>
              </a:rPr>
              <a:t>概念：</a:t>
            </a:r>
            <a:r>
              <a:rPr lang="zh-CN" altLang="en-US" sz="3200" smtClean="0"/>
              <a:t> Run Length Encoding</a:t>
            </a:r>
            <a:endParaRPr lang="zh-CN" altLang="en-US" sz="3200" smtClean="0">
              <a:sym typeface="Arial" pitchFamily="34" charset="0"/>
            </a:endParaRPr>
          </a:p>
          <a:p>
            <a:pPr marL="742950" lvl="1" indent="-285750" algn="just">
              <a:lnSpc>
                <a:spcPct val="110000"/>
              </a:lnSpc>
              <a:spcBef>
                <a:spcPts val="600"/>
              </a:spcBef>
            </a:pPr>
            <a:r>
              <a:rPr lang="zh-CN" altLang="en-US" smtClean="0"/>
              <a:t>行程/游程：具有相同灰度值的像素序列</a:t>
            </a:r>
          </a:p>
          <a:p>
            <a:pPr algn="just">
              <a:lnSpc>
                <a:spcPct val="150000"/>
              </a:lnSpc>
              <a:spcBef>
                <a:spcPts val="600"/>
              </a:spcBef>
            </a:pPr>
            <a:r>
              <a:rPr lang="zh-CN" altLang="en-US" sz="3200" smtClean="0">
                <a:sym typeface="Arial" pitchFamily="34" charset="0"/>
              </a:rPr>
              <a:t>编码思想：</a:t>
            </a:r>
          </a:p>
          <a:p>
            <a:pPr marL="742950" lvl="1" indent="-285750" algn="just">
              <a:lnSpc>
                <a:spcPct val="125000"/>
              </a:lnSpc>
              <a:spcBef>
                <a:spcPts val="600"/>
              </a:spcBef>
            </a:pPr>
            <a:r>
              <a:rPr lang="zh-CN" altLang="en-US" sz="2400" smtClean="0"/>
              <a:t>去除像素冗余</a:t>
            </a:r>
            <a:endParaRPr lang="zh-CN" altLang="en-US" sz="2000" smtClean="0">
              <a:sym typeface="Arial" pitchFamily="34" charset="0"/>
            </a:endParaRPr>
          </a:p>
          <a:p>
            <a:pPr marL="742950" lvl="1" indent="-285750" algn="just">
              <a:lnSpc>
                <a:spcPct val="125000"/>
              </a:lnSpc>
              <a:spcBef>
                <a:spcPts val="600"/>
              </a:spcBef>
            </a:pPr>
            <a:r>
              <a:rPr lang="zh-CN" altLang="en-US" sz="2400" smtClean="0"/>
              <a:t>用行程的灰度和行程的长度代替行程本身</a:t>
            </a:r>
          </a:p>
          <a:p>
            <a:pPr marL="742950" lvl="1" indent="-285750" algn="just">
              <a:lnSpc>
                <a:spcPct val="125000"/>
              </a:lnSpc>
              <a:spcBef>
                <a:spcPts val="600"/>
              </a:spcBef>
              <a:buFontTx/>
              <a:buNone/>
            </a:pPr>
            <a:r>
              <a:rPr lang="zh-CN" altLang="en-US" sz="2400" smtClean="0"/>
              <a:t>  例：设重复次数为 iC, 重复像素值为 iP</a:t>
            </a:r>
          </a:p>
          <a:p>
            <a:pPr marL="742950" lvl="1" indent="-285750" algn="just">
              <a:lnSpc>
                <a:spcPct val="125000"/>
              </a:lnSpc>
              <a:spcBef>
                <a:spcPts val="600"/>
              </a:spcBef>
              <a:buFontTx/>
              <a:buNone/>
            </a:pPr>
            <a:r>
              <a:rPr lang="zh-CN" altLang="en-US" sz="2400" smtClean="0"/>
              <a:t>	 	编码为：iCiP</a:t>
            </a:r>
          </a:p>
          <a:p>
            <a:pPr algn="just">
              <a:lnSpc>
                <a:spcPct val="125000"/>
              </a:lnSpc>
              <a:spcBef>
                <a:spcPts val="600"/>
              </a:spcBef>
              <a:buFontTx/>
              <a:buNone/>
            </a:pPr>
            <a:r>
              <a:rPr lang="zh-CN" altLang="en-US" sz="2400" smtClean="0"/>
              <a:t>		 	编码前：</a:t>
            </a:r>
            <a:r>
              <a:rPr lang="zh-CN" altLang="en-US" sz="2400" smtClean="0">
                <a:solidFill>
                  <a:srgbClr val="A1010C"/>
                </a:solidFill>
              </a:rPr>
              <a:t>aaaaaaa</a:t>
            </a:r>
            <a:r>
              <a:rPr lang="zh-CN" altLang="en-US" sz="2400" smtClean="0">
                <a:solidFill>
                  <a:srgbClr val="33CC33"/>
                </a:solidFill>
              </a:rPr>
              <a:t>bbbbbb</a:t>
            </a:r>
            <a:r>
              <a:rPr lang="zh-CN" altLang="en-US" sz="2400" smtClean="0">
                <a:solidFill>
                  <a:srgbClr val="FF0000"/>
                </a:solidFill>
              </a:rPr>
              <a:t>cccccccc</a:t>
            </a:r>
            <a:r>
              <a:rPr lang="zh-CN" altLang="en-US" sz="2400" smtClean="0"/>
              <a:t> </a:t>
            </a:r>
          </a:p>
          <a:p>
            <a:pPr algn="just">
              <a:lnSpc>
                <a:spcPct val="125000"/>
              </a:lnSpc>
              <a:spcBef>
                <a:spcPts val="600"/>
              </a:spcBef>
              <a:buFontTx/>
              <a:buNone/>
            </a:pPr>
            <a:r>
              <a:rPr lang="zh-CN" altLang="en-US" sz="2400" smtClean="0"/>
              <a:t>		 	编码后：7</a:t>
            </a:r>
            <a:r>
              <a:rPr lang="zh-CN" altLang="en-US" sz="2400" smtClean="0">
                <a:solidFill>
                  <a:srgbClr val="A1010C"/>
                </a:solidFill>
              </a:rPr>
              <a:t>a</a:t>
            </a:r>
            <a:r>
              <a:rPr lang="zh-CN" altLang="en-US" sz="2400" smtClean="0"/>
              <a:t>6</a:t>
            </a:r>
            <a:r>
              <a:rPr lang="zh-CN" altLang="en-US" sz="2400" smtClean="0">
                <a:solidFill>
                  <a:srgbClr val="33CC33"/>
                </a:solidFill>
              </a:rPr>
              <a:t>b</a:t>
            </a:r>
            <a:r>
              <a:rPr lang="zh-CN" altLang="en-US" sz="2400" smtClean="0"/>
              <a:t>8</a:t>
            </a:r>
            <a:r>
              <a:rPr lang="zh-CN" altLang="en-US" sz="2400" smtClean="0">
                <a:solidFill>
                  <a:srgbClr val="FF0000"/>
                </a:solidFill>
              </a:rPr>
              <a:t>c</a:t>
            </a:r>
          </a:p>
        </p:txBody>
      </p:sp>
      <p:sp>
        <p:nvSpPr>
          <p:cNvPr id="73732" name="Rectangle 3"/>
          <p:cNvSpPr>
            <a:spLocks noGrp="1" noChangeArrowheads="1"/>
          </p:cNvSpPr>
          <p:nvPr>
            <p:ph type="title" idx="4294967295"/>
          </p:nvPr>
        </p:nvSpPr>
        <p:spPr>
          <a:xfrm>
            <a:off x="1250950" y="203200"/>
            <a:ext cx="7772400" cy="725488"/>
          </a:xfrm>
          <a:noFill/>
        </p:spPr>
        <p:txBody>
          <a:bodyPr/>
          <a:lstStyle/>
          <a:p>
            <a:r>
              <a:rPr lang="zh-CN" altLang="en-US" smtClean="0">
                <a:ea typeface="Arial Unicode MS" pitchFamily="34" charset="-122"/>
                <a:cs typeface="Arial Unicode MS" pitchFamily="34" charset="-122"/>
                <a:sym typeface="Arial" pitchFamily="34" charset="0"/>
              </a:rPr>
              <a:t>行程编码（RLE）</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71962A94-DC2F-41C7-8849-2CBB0C25263E}" type="slidenum">
              <a:rPr lang="zh-CN" altLang="en-US" sz="1300"/>
              <a:pPr algn="r" defTabSz="755650"/>
              <a:t>49</a:t>
            </a:fld>
            <a:endParaRPr lang="en-US" altLang="zh-CN" sz="1300"/>
          </a:p>
        </p:txBody>
      </p:sp>
      <p:sp>
        <p:nvSpPr>
          <p:cNvPr id="74755" name="Rectangle 2"/>
          <p:cNvSpPr>
            <a:spLocks noGrp="1" noChangeArrowheads="1"/>
          </p:cNvSpPr>
          <p:nvPr>
            <p:ph type="body" idx="4294967295"/>
          </p:nvPr>
        </p:nvSpPr>
        <p:spPr>
          <a:xfrm>
            <a:off x="328613" y="1193800"/>
            <a:ext cx="8434387" cy="4419600"/>
          </a:xfrm>
        </p:spPr>
        <p:txBody>
          <a:bodyPr/>
          <a:lstStyle/>
          <a:p>
            <a:pPr algn="just">
              <a:lnSpc>
                <a:spcPct val="110000"/>
              </a:lnSpc>
              <a:spcBef>
                <a:spcPts val="600"/>
              </a:spcBef>
            </a:pPr>
            <a:r>
              <a:rPr lang="zh-CN" altLang="en-US" sz="3200" smtClean="0">
                <a:sym typeface="Arial" pitchFamily="34" charset="0"/>
              </a:rPr>
              <a:t>表示方式</a:t>
            </a:r>
          </a:p>
          <a:p>
            <a:pPr marL="742950" lvl="1" indent="-285750"/>
            <a:r>
              <a:rPr lang="zh-CN" altLang="en-US" sz="3200" smtClean="0"/>
              <a:t>逐行记录每个游程的终点列号</a:t>
            </a:r>
          </a:p>
          <a:p>
            <a:endParaRPr lang="zh-CN" altLang="en-US" smtClean="0"/>
          </a:p>
          <a:p>
            <a:endParaRPr lang="zh-CN" altLang="en-US" smtClean="0"/>
          </a:p>
          <a:p>
            <a:pPr algn="just">
              <a:lnSpc>
                <a:spcPct val="110000"/>
              </a:lnSpc>
              <a:spcBef>
                <a:spcPts val="600"/>
              </a:spcBef>
            </a:pPr>
            <a:endParaRPr lang="zh-CN" altLang="en-US" smtClean="0"/>
          </a:p>
        </p:txBody>
      </p:sp>
      <p:sp>
        <p:nvSpPr>
          <p:cNvPr id="74756" name="Rectangle 3"/>
          <p:cNvSpPr>
            <a:spLocks noGrp="1" noChangeArrowheads="1"/>
          </p:cNvSpPr>
          <p:nvPr>
            <p:ph type="title" idx="4294967295"/>
          </p:nvPr>
        </p:nvSpPr>
        <p:spPr>
          <a:xfrm>
            <a:off x="1250950" y="203200"/>
            <a:ext cx="7772400" cy="725488"/>
          </a:xfrm>
          <a:noFill/>
        </p:spPr>
        <p:txBody>
          <a:bodyPr/>
          <a:lstStyle/>
          <a:p>
            <a:r>
              <a:rPr lang="zh-CN" altLang="en-US" smtClean="0">
                <a:ea typeface="Arial Unicode MS" pitchFamily="34" charset="-122"/>
                <a:cs typeface="Arial Unicode MS" pitchFamily="34" charset="-122"/>
                <a:sym typeface="Arial" pitchFamily="34" charset="0"/>
              </a:rPr>
              <a:t>行程编码（RLE）</a:t>
            </a:r>
          </a:p>
        </p:txBody>
      </p:sp>
      <p:graphicFrame>
        <p:nvGraphicFramePr>
          <p:cNvPr id="35845" name="Group 5"/>
          <p:cNvGraphicFramePr>
            <a:graphicFrameLocks noGrp="1"/>
          </p:cNvGraphicFramePr>
          <p:nvPr/>
        </p:nvGraphicFramePr>
        <p:xfrm>
          <a:off x="1208088" y="2984500"/>
          <a:ext cx="6392862" cy="1625600"/>
        </p:xfrm>
        <a:graphic>
          <a:graphicData uri="http://schemas.openxmlformats.org/drawingml/2006/table">
            <a:tbl>
              <a:tblPr/>
              <a:tblGrid>
                <a:gridCol w="1277937"/>
                <a:gridCol w="1279525"/>
                <a:gridCol w="1277938"/>
                <a:gridCol w="1279525"/>
                <a:gridCol w="1277937"/>
              </a:tblGrid>
              <a:tr h="812800">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2" charset="-122"/>
                          <a:ea typeface="黑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2" charset="-122"/>
                          <a:ea typeface="黑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2" charset="-122"/>
                          <a:ea typeface="黑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2" charset="-122"/>
                          <a:ea typeface="黑体"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2" charset="-122"/>
                          <a:ea typeface="黑体"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812800">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2" charset="-122"/>
                          <a:ea typeface="黑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2" charset="-122"/>
                          <a:ea typeface="黑体"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2" charset="-122"/>
                          <a:ea typeface="黑体"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2" charset="-122"/>
                          <a:ea typeface="黑体"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2" charset="-122"/>
                          <a:ea typeface="黑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
        <p:nvSpPr>
          <p:cNvPr id="74777" name="矩形 6"/>
          <p:cNvSpPr>
            <a:spLocks noChangeArrowheads="1"/>
          </p:cNvSpPr>
          <p:nvPr/>
        </p:nvSpPr>
        <p:spPr bwMode="auto">
          <a:xfrm>
            <a:off x="1123950" y="4957763"/>
            <a:ext cx="3105150" cy="1570037"/>
          </a:xfrm>
          <a:prstGeom prst="rect">
            <a:avLst/>
          </a:prstGeom>
          <a:noFill/>
          <a:ln w="9525">
            <a:noFill/>
            <a:miter lim="800000"/>
            <a:headEnd/>
            <a:tailEnd/>
          </a:ln>
        </p:spPr>
        <p:txBody>
          <a:bodyPr>
            <a:spAutoFit/>
          </a:bodyPr>
          <a:lstStyle/>
          <a:p>
            <a:pPr>
              <a:lnSpc>
                <a:spcPct val="150000"/>
              </a:lnSpc>
            </a:pPr>
            <a:r>
              <a:rPr lang="en-US" altLang="zh-CN" sz="3200" b="1">
                <a:latin typeface="黑体" pitchFamily="49" charset="-122"/>
              </a:rPr>
              <a:t>A,3</a:t>
            </a:r>
            <a:r>
              <a:rPr lang="zh-CN" altLang="en-US" sz="3200" b="1">
                <a:latin typeface="黑体" pitchFamily="49" charset="-122"/>
              </a:rPr>
              <a:t>，</a:t>
            </a:r>
            <a:r>
              <a:rPr lang="en-US" altLang="zh-CN" sz="3200" b="1">
                <a:latin typeface="黑体" pitchFamily="49" charset="-122"/>
              </a:rPr>
              <a:t>B,5</a:t>
            </a:r>
          </a:p>
          <a:p>
            <a:pPr>
              <a:lnSpc>
                <a:spcPct val="150000"/>
              </a:lnSpc>
            </a:pPr>
            <a:r>
              <a:rPr lang="en-US" altLang="zh-CN" sz="3200" b="1">
                <a:latin typeface="黑体" pitchFamily="49" charset="-122"/>
              </a:rPr>
              <a:t>A,1</a:t>
            </a:r>
            <a:r>
              <a:rPr lang="zh-CN" altLang="en-US" sz="3200" b="1">
                <a:latin typeface="黑体" pitchFamily="49" charset="-122"/>
              </a:rPr>
              <a:t>，</a:t>
            </a:r>
            <a:r>
              <a:rPr lang="en-US" altLang="zh-CN" sz="3200" b="1">
                <a:latin typeface="黑体" pitchFamily="49" charset="-122"/>
              </a:rPr>
              <a:t>C,4</a:t>
            </a:r>
            <a:r>
              <a:rPr lang="zh-CN" altLang="en-US" sz="3200" b="1">
                <a:latin typeface="黑体" pitchFamily="49" charset="-122"/>
              </a:rPr>
              <a:t>，</a:t>
            </a:r>
            <a:r>
              <a:rPr lang="en-US" altLang="zh-CN" sz="3200" b="1">
                <a:latin typeface="黑体" pitchFamily="49" charset="-122"/>
              </a:rPr>
              <a:t>A,5</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41D7B27-030B-4C9E-8CA7-3076A72A3324}" type="slidenum">
              <a:rPr lang="zh-CN" altLang="en-US" sz="1300"/>
              <a:pPr algn="r" defTabSz="755650"/>
              <a:t>5</a:t>
            </a:fld>
            <a:endParaRPr lang="en-US" altLang="zh-CN" sz="1300"/>
          </a:p>
        </p:txBody>
      </p:sp>
      <p:sp>
        <p:nvSpPr>
          <p:cNvPr id="1030" name="Rectangle 3"/>
          <p:cNvSpPr>
            <a:spLocks noChangeArrowheads="1"/>
          </p:cNvSpPr>
          <p:nvPr/>
        </p:nvSpPr>
        <p:spPr bwMode="auto">
          <a:xfrm>
            <a:off x="990600" y="3476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sym typeface="Arial" pitchFamily="34" charset="0"/>
              </a:rPr>
              <a:t>图像压缩的必要性</a:t>
            </a:r>
          </a:p>
        </p:txBody>
      </p:sp>
      <p:sp>
        <p:nvSpPr>
          <p:cNvPr id="7172" name="Rectangle 6"/>
          <p:cNvSpPr txBox="1">
            <a:spLocks noChangeArrowheads="1"/>
          </p:cNvSpPr>
          <p:nvPr/>
        </p:nvSpPr>
        <p:spPr bwMode="auto">
          <a:xfrm>
            <a:off x="457200" y="1196975"/>
            <a:ext cx="8280400" cy="5661025"/>
          </a:xfrm>
          <a:prstGeom prst="rect">
            <a:avLst/>
          </a:prstGeom>
          <a:noFill/>
          <a:ln w="9525">
            <a:noFill/>
            <a:miter lim="800000"/>
            <a:headEnd/>
            <a:tailEnd/>
          </a:ln>
        </p:spPr>
        <p:txBody>
          <a:bodyPr lIns="90488" tIns="44450" rIns="90488" bIns="44450"/>
          <a:lstStyle/>
          <a:p>
            <a:pPr marL="311150" indent="-311150" defTabSz="755650">
              <a:lnSpc>
                <a:spcPct val="120000"/>
              </a:lnSpc>
              <a:spcAft>
                <a:spcPct val="35000"/>
              </a:spcAft>
              <a:buClr>
                <a:srgbClr val="0000E7"/>
              </a:buClr>
              <a:buFont typeface="Arial" pitchFamily="34" charset="0"/>
              <a:buChar char="•"/>
            </a:pPr>
            <a:r>
              <a:rPr lang="zh-CN" altLang="en-US" sz="2800" b="1">
                <a:latin typeface="黑体" pitchFamily="49" charset="-122"/>
                <a:sym typeface="Wingdings" pitchFamily="2" charset="2"/>
              </a:rPr>
              <a:t>动机</a:t>
            </a:r>
            <a:r>
              <a:rPr lang="en-US" altLang="zh-CN" sz="2800" b="1">
                <a:latin typeface="黑体" pitchFamily="49" charset="-122"/>
                <a:sym typeface="Wingdings" pitchFamily="2" charset="2"/>
              </a:rPr>
              <a:t>/</a:t>
            </a:r>
            <a:r>
              <a:rPr lang="zh-CN" altLang="en-US" sz="2800" b="1">
                <a:latin typeface="黑体" pitchFamily="49" charset="-122"/>
                <a:sym typeface="Wingdings" pitchFamily="2" charset="2"/>
              </a:rPr>
              <a:t>原因：表达数字图像所需数据量通常很大</a:t>
            </a:r>
          </a:p>
          <a:p>
            <a:pPr marL="311150" indent="-311150" defTabSz="755650" eaLnBrk="1" hangingPunct="1">
              <a:lnSpc>
                <a:spcPct val="120000"/>
              </a:lnSpc>
              <a:spcBef>
                <a:spcPct val="20000"/>
              </a:spcBef>
              <a:buClr>
                <a:schemeClr val="accent2"/>
              </a:buClr>
            </a:pPr>
            <a:r>
              <a:rPr lang="zh-CN" altLang="en-US" b="1">
                <a:latin typeface="黑体" pitchFamily="49" charset="-122"/>
              </a:rPr>
              <a:t>   例</a:t>
            </a:r>
            <a:r>
              <a:rPr lang="en-US" altLang="zh-CN" b="1">
                <a:latin typeface="黑体" pitchFamily="49" charset="-122"/>
              </a:rPr>
              <a:t>:</a:t>
            </a:r>
            <a:r>
              <a:rPr lang="zh-CN" altLang="en-US" b="1">
                <a:latin typeface="黑体" pitchFamily="49" charset="-122"/>
              </a:rPr>
              <a:t> 灰度</a:t>
            </a:r>
            <a:r>
              <a:rPr lang="zh-CN" altLang="en-US" b="1">
                <a:latin typeface="黑体" pitchFamily="49" charset="-122"/>
                <a:sym typeface="Wingdings" pitchFamily="2" charset="2"/>
              </a:rPr>
              <a:t>图像</a:t>
            </a:r>
            <a:r>
              <a:rPr lang="en-US" altLang="zh-CN" b="1">
                <a:latin typeface="黑体" pitchFamily="49" charset="-122"/>
              </a:rPr>
              <a:t>:</a:t>
            </a:r>
          </a:p>
          <a:p>
            <a:pPr marL="311150" indent="-311150" defTabSz="755650" eaLnBrk="1" hangingPunct="1">
              <a:lnSpc>
                <a:spcPct val="120000"/>
              </a:lnSpc>
              <a:spcBef>
                <a:spcPct val="20000"/>
              </a:spcBef>
              <a:buClr>
                <a:schemeClr val="accent2"/>
              </a:buClr>
            </a:pPr>
            <a:r>
              <a:rPr lang="zh-CN" altLang="en-US" b="1">
                <a:latin typeface="黑体" pitchFamily="49" charset="-122"/>
              </a:rPr>
              <a:t>       彩色</a:t>
            </a:r>
            <a:r>
              <a:rPr lang="zh-CN" altLang="en-US" b="1">
                <a:latin typeface="黑体" pitchFamily="49" charset="-122"/>
                <a:sym typeface="Wingdings" pitchFamily="2" charset="2"/>
              </a:rPr>
              <a:t>图像</a:t>
            </a:r>
            <a:r>
              <a:rPr lang="en-US" altLang="zh-CN" b="1">
                <a:latin typeface="黑体" pitchFamily="49" charset="-122"/>
              </a:rPr>
              <a:t>:</a:t>
            </a:r>
          </a:p>
          <a:p>
            <a:pPr marL="311150" indent="-311150" defTabSz="755650" eaLnBrk="1" hangingPunct="1">
              <a:lnSpc>
                <a:spcPct val="120000"/>
              </a:lnSpc>
              <a:spcBef>
                <a:spcPct val="20000"/>
              </a:spcBef>
              <a:buClr>
                <a:schemeClr val="accent2"/>
              </a:buClr>
            </a:pPr>
            <a:r>
              <a:rPr lang="zh-CN" altLang="en-US" b="1">
                <a:latin typeface="黑体" pitchFamily="49" charset="-122"/>
              </a:rPr>
              <a:t>	 	  视频</a:t>
            </a:r>
            <a:r>
              <a:rPr lang="en-US" altLang="zh-CN" b="1">
                <a:latin typeface="黑体" pitchFamily="49" charset="-122"/>
              </a:rPr>
              <a:t>(</a:t>
            </a:r>
            <a:r>
              <a:rPr lang="zh-CN" altLang="en-US" b="1">
                <a:latin typeface="黑体" pitchFamily="49" charset="-122"/>
              </a:rPr>
              <a:t>运动</a:t>
            </a:r>
            <a:r>
              <a:rPr lang="zh-CN" altLang="en-US" b="1">
                <a:latin typeface="黑体" pitchFamily="49" charset="-122"/>
                <a:sym typeface="Wingdings" pitchFamily="2" charset="2"/>
              </a:rPr>
              <a:t>图像</a:t>
            </a:r>
            <a:r>
              <a:rPr lang="en-US" altLang="zh-CN" b="1">
                <a:latin typeface="黑体" pitchFamily="49" charset="-122"/>
              </a:rPr>
              <a:t>):</a:t>
            </a:r>
          </a:p>
          <a:p>
            <a:pPr marL="311150" indent="-311150" defTabSz="755650" eaLnBrk="1" hangingPunct="1">
              <a:lnSpc>
                <a:spcPct val="120000"/>
              </a:lnSpc>
              <a:spcBef>
                <a:spcPct val="20000"/>
              </a:spcBef>
              <a:buClr>
                <a:schemeClr val="accent2"/>
              </a:buClr>
              <a:buFont typeface="Monotype Sorts" charset="2"/>
              <a:buNone/>
            </a:pPr>
            <a:r>
              <a:rPr lang="zh-CN" altLang="en-US" b="1">
                <a:latin typeface="黑体" pitchFamily="49" charset="-122"/>
              </a:rPr>
              <a:t>    </a:t>
            </a:r>
          </a:p>
          <a:p>
            <a:pPr marL="311150" indent="-311150" defTabSz="755650" eaLnBrk="1" hangingPunct="1">
              <a:lnSpc>
                <a:spcPct val="150000"/>
              </a:lnSpc>
              <a:spcBef>
                <a:spcPts val="600"/>
              </a:spcBef>
              <a:buClr>
                <a:schemeClr val="accent2"/>
              </a:buClr>
              <a:buFont typeface="Monotype Sorts" charset="2"/>
              <a:buNone/>
            </a:pPr>
            <a:r>
              <a:rPr lang="zh-CN" altLang="en-US" b="1">
                <a:latin typeface="黑体" pitchFamily="49" charset="-122"/>
              </a:rPr>
              <a:t>  传输</a:t>
            </a:r>
            <a:r>
              <a:rPr lang="en-US" altLang="zh-CN" b="1">
                <a:latin typeface="黑体" pitchFamily="49" charset="-122"/>
              </a:rPr>
              <a:t>:</a:t>
            </a:r>
            <a:r>
              <a:rPr lang="zh-CN" altLang="en-US" b="1">
                <a:latin typeface="黑体" pitchFamily="49" charset="-122"/>
              </a:rPr>
              <a:t>在</a:t>
            </a:r>
            <a:r>
              <a:rPr lang="en-US" altLang="zh-CN" b="1">
                <a:latin typeface="黑体" pitchFamily="49" charset="-122"/>
              </a:rPr>
              <a:t>ISDN(</a:t>
            </a:r>
            <a:r>
              <a:rPr lang="zh-CN" altLang="en-US" b="1">
                <a:latin typeface="黑体" pitchFamily="49" charset="-122"/>
              </a:rPr>
              <a:t>码率为</a:t>
            </a:r>
            <a:r>
              <a:rPr lang="en-US" altLang="zh-CN" b="1">
                <a:latin typeface="黑体" pitchFamily="49" charset="-122"/>
              </a:rPr>
              <a:t>64kbps-2M bps),</a:t>
            </a:r>
            <a:r>
              <a:rPr lang="zh-CN" altLang="en-US" b="1">
                <a:latin typeface="黑体" pitchFamily="49" charset="-122"/>
              </a:rPr>
              <a:t>无压缩传输上述每</a:t>
            </a:r>
          </a:p>
          <a:p>
            <a:pPr marL="311150" indent="-311150" defTabSz="755650" eaLnBrk="1" hangingPunct="1">
              <a:lnSpc>
                <a:spcPct val="150000"/>
              </a:lnSpc>
              <a:spcBef>
                <a:spcPts val="600"/>
              </a:spcBef>
              <a:buClr>
                <a:schemeClr val="accent2"/>
              </a:buClr>
              <a:buFont typeface="Monotype Sorts" charset="2"/>
              <a:buNone/>
            </a:pPr>
            <a:r>
              <a:rPr lang="zh-CN" altLang="en-US" b="1">
                <a:latin typeface="黑体" pitchFamily="49" charset="-122"/>
              </a:rPr>
              <a:t>       秒的视频信号约需要</a:t>
            </a:r>
            <a:r>
              <a:rPr lang="en-US" altLang="zh-CN" b="1">
                <a:latin typeface="黑体" pitchFamily="49" charset="-122"/>
              </a:rPr>
              <a:t>75</a:t>
            </a:r>
            <a:r>
              <a:rPr lang="zh-CN" altLang="en-US" b="1">
                <a:latin typeface="黑体" pitchFamily="49" charset="-122"/>
              </a:rPr>
              <a:t>秒</a:t>
            </a:r>
            <a:r>
              <a:rPr lang="en-US" altLang="zh-CN" b="1">
                <a:latin typeface="黑体" pitchFamily="49" charset="-122"/>
              </a:rPr>
              <a:t>(</a:t>
            </a:r>
            <a:r>
              <a:rPr lang="zh-CN" altLang="en-US" b="1">
                <a:latin typeface="黑体" pitchFamily="49" charset="-122"/>
              </a:rPr>
              <a:t>码率</a:t>
            </a:r>
            <a:r>
              <a:rPr lang="en-US" altLang="zh-CN" b="1">
                <a:latin typeface="黑体" pitchFamily="49" charset="-122"/>
              </a:rPr>
              <a:t>2Mbps)</a:t>
            </a:r>
          </a:p>
          <a:p>
            <a:pPr marL="311150" indent="-311150" defTabSz="755650" eaLnBrk="1" hangingPunct="1">
              <a:lnSpc>
                <a:spcPct val="150000"/>
              </a:lnSpc>
              <a:spcBef>
                <a:spcPts val="600"/>
              </a:spcBef>
              <a:buClr>
                <a:schemeClr val="accent2"/>
              </a:buClr>
              <a:buFont typeface="Monotype Sorts" charset="2"/>
              <a:buNone/>
            </a:pPr>
            <a:r>
              <a:rPr lang="zh-CN" altLang="en-US" b="1">
                <a:latin typeface="黑体" pitchFamily="49" charset="-122"/>
              </a:rPr>
              <a:t>  存储</a:t>
            </a:r>
            <a:r>
              <a:rPr lang="en-US" altLang="zh-CN" b="1">
                <a:latin typeface="黑体" pitchFamily="49" charset="-122"/>
              </a:rPr>
              <a:t>:</a:t>
            </a:r>
            <a:r>
              <a:rPr lang="zh-CN" altLang="en-US" b="1">
                <a:latin typeface="黑体" pitchFamily="49" charset="-122"/>
              </a:rPr>
              <a:t>软盘</a:t>
            </a:r>
            <a:r>
              <a:rPr lang="en-US" altLang="zh-CN" b="1">
                <a:latin typeface="黑体" pitchFamily="49" charset="-122"/>
              </a:rPr>
              <a:t>(</a:t>
            </a:r>
            <a:r>
              <a:rPr lang="zh-CN" altLang="en-US" b="1">
                <a:latin typeface="黑体" pitchFamily="49" charset="-122"/>
              </a:rPr>
              <a:t>存储容量</a:t>
            </a:r>
            <a:r>
              <a:rPr lang="en-US" altLang="zh-CN" b="1">
                <a:latin typeface="黑体" pitchFamily="49" charset="-122"/>
              </a:rPr>
              <a:t>1.4MBytes),</a:t>
            </a:r>
            <a:r>
              <a:rPr lang="zh-CN" altLang="en-US" b="1">
                <a:latin typeface="黑体" pitchFamily="49" charset="-122"/>
              </a:rPr>
              <a:t>无压缩最多存储</a:t>
            </a:r>
            <a:r>
              <a:rPr lang="en-US" altLang="zh-CN" b="1">
                <a:latin typeface="黑体" pitchFamily="49" charset="-122"/>
              </a:rPr>
              <a:t>2</a:t>
            </a:r>
            <a:r>
              <a:rPr lang="zh-CN" altLang="en-US" b="1">
                <a:latin typeface="黑体" pitchFamily="49" charset="-122"/>
              </a:rPr>
              <a:t>幅彩图</a:t>
            </a:r>
            <a:r>
              <a:rPr lang="en-US" altLang="zh-CN" b="1">
                <a:latin typeface="黑体" pitchFamily="49" charset="-122"/>
              </a:rPr>
              <a:t>VCD (</a:t>
            </a:r>
            <a:r>
              <a:rPr lang="zh-CN" altLang="en-US" b="1">
                <a:latin typeface="黑体" pitchFamily="49" charset="-122"/>
              </a:rPr>
              <a:t>存储容量 </a:t>
            </a:r>
            <a:r>
              <a:rPr lang="en-US" altLang="zh-CN" b="1">
                <a:latin typeface="黑体" pitchFamily="49" charset="-122"/>
              </a:rPr>
              <a:t>680MBytes),</a:t>
            </a:r>
            <a:r>
              <a:rPr lang="zh-CN" altLang="en-US" b="1">
                <a:latin typeface="黑体" pitchFamily="49" charset="-122"/>
              </a:rPr>
              <a:t>无压缩只能存储</a:t>
            </a:r>
            <a:r>
              <a:rPr lang="en-US" altLang="zh-CN" b="1">
                <a:latin typeface="黑体" pitchFamily="49" charset="-122"/>
              </a:rPr>
              <a:t>30</a:t>
            </a:r>
            <a:r>
              <a:rPr lang="zh-CN" altLang="en-US" b="1">
                <a:latin typeface="黑体" pitchFamily="49" charset="-122"/>
              </a:rPr>
              <a:t>多秒视频</a:t>
            </a:r>
          </a:p>
        </p:txBody>
      </p:sp>
      <p:graphicFrame>
        <p:nvGraphicFramePr>
          <p:cNvPr id="7173" name="Object 5"/>
          <p:cNvGraphicFramePr>
            <a:graphicFrameLocks noChangeAspect="1"/>
          </p:cNvGraphicFramePr>
          <p:nvPr/>
        </p:nvGraphicFramePr>
        <p:xfrm>
          <a:off x="3579813" y="1993900"/>
          <a:ext cx="4249737" cy="390525"/>
        </p:xfrm>
        <a:graphic>
          <a:graphicData uri="http://schemas.openxmlformats.org/presentationml/2006/ole">
            <p:oleObj spid="_x0000_s1026" r:id="rId3" imgW="2208200" imgH="203341" progId="Equation.3">
              <p:embed/>
            </p:oleObj>
          </a:graphicData>
        </a:graphic>
      </p:graphicFrame>
      <p:graphicFrame>
        <p:nvGraphicFramePr>
          <p:cNvPr id="7174" name="Object 6"/>
          <p:cNvGraphicFramePr>
            <a:graphicFrameLocks noChangeAspect="1"/>
          </p:cNvGraphicFramePr>
          <p:nvPr/>
        </p:nvGraphicFramePr>
        <p:xfrm>
          <a:off x="3508375" y="2509838"/>
          <a:ext cx="4681538" cy="395287"/>
        </p:xfrm>
        <a:graphic>
          <a:graphicData uri="http://schemas.openxmlformats.org/presentationml/2006/ole">
            <p:oleObj spid="_x0000_s1027" r:id="rId4" imgW="2398535" imgH="203341" progId="Equation.3">
              <p:embed/>
            </p:oleObj>
          </a:graphicData>
        </a:graphic>
      </p:graphicFrame>
      <p:graphicFrame>
        <p:nvGraphicFramePr>
          <p:cNvPr id="7175" name="Object 7"/>
          <p:cNvGraphicFramePr>
            <a:graphicFrameLocks noChangeAspect="1"/>
          </p:cNvGraphicFramePr>
          <p:nvPr/>
        </p:nvGraphicFramePr>
        <p:xfrm>
          <a:off x="2500313" y="3441700"/>
          <a:ext cx="6408737" cy="415925"/>
        </p:xfrm>
        <a:graphic>
          <a:graphicData uri="http://schemas.openxmlformats.org/presentationml/2006/ole">
            <p:oleObj spid="_x0000_s1028" r:id="rId5" imgW="3096429" imgH="203341"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checkerboard(across)">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checkerboard(across)">
                                      <p:cBhvr>
                                        <p:cTn id="12" dur="500"/>
                                        <p:tgtEl>
                                          <p:spTgt spid="7172">
                                            <p:txEl>
                                              <p:pRg st="1" end="1"/>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7173"/>
                                        </p:tgtEl>
                                        <p:attrNameLst>
                                          <p:attrName>style.visibility</p:attrName>
                                        </p:attrNameLst>
                                      </p:cBhvr>
                                      <p:to>
                                        <p:strVal val="visible"/>
                                      </p:to>
                                    </p:set>
                                    <p:anim calcmode="lin" valueType="num">
                                      <p:cBhvr additive="base">
                                        <p:cTn id="15" dur="500" fill="hold"/>
                                        <p:tgtEl>
                                          <p:spTgt spid="7173"/>
                                        </p:tgtEl>
                                        <p:attrNameLst>
                                          <p:attrName>ppt_x</p:attrName>
                                        </p:attrNameLst>
                                      </p:cBhvr>
                                      <p:tavLst>
                                        <p:tav tm="0">
                                          <p:val>
                                            <p:strVal val="#ppt_x"/>
                                          </p:val>
                                        </p:tav>
                                        <p:tav tm="100000">
                                          <p:val>
                                            <p:strVal val="#ppt_x"/>
                                          </p:val>
                                        </p:tav>
                                      </p:tavLst>
                                    </p:anim>
                                    <p:anim calcmode="lin" valueType="num">
                                      <p:cBhvr additive="base">
                                        <p:cTn id="16"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172">
                                            <p:txEl>
                                              <p:pRg st="2" end="2"/>
                                            </p:txEl>
                                          </p:spTgt>
                                        </p:tgtEl>
                                        <p:attrNameLst>
                                          <p:attrName>style.visibility</p:attrName>
                                        </p:attrNameLst>
                                      </p:cBhvr>
                                      <p:to>
                                        <p:strVal val="visible"/>
                                      </p:to>
                                    </p:set>
                                    <p:animEffect transition="in" filter="checkerboard(across)">
                                      <p:cBhvr>
                                        <p:cTn id="21" dur="500"/>
                                        <p:tgtEl>
                                          <p:spTgt spid="7172">
                                            <p:txEl>
                                              <p:pRg st="2" end="2"/>
                                            </p:txEl>
                                          </p:spTgt>
                                        </p:tgtEl>
                                      </p:cBhvr>
                                    </p:animEffect>
                                  </p:childTnLst>
                                </p:cTn>
                              </p:par>
                              <p:par>
                                <p:cTn id="22" presetID="2" presetClass="entr" presetSubtype="4" fill="hold" nodeType="withEffect">
                                  <p:stCondLst>
                                    <p:cond delay="0"/>
                                  </p:stCondLst>
                                  <p:childTnLst>
                                    <p:set>
                                      <p:cBhvr>
                                        <p:cTn id="23" dur="1" fill="hold">
                                          <p:stCondLst>
                                            <p:cond delay="0"/>
                                          </p:stCondLst>
                                        </p:cTn>
                                        <p:tgtEl>
                                          <p:spTgt spid="7174"/>
                                        </p:tgtEl>
                                        <p:attrNameLst>
                                          <p:attrName>style.visibility</p:attrName>
                                        </p:attrNameLst>
                                      </p:cBhvr>
                                      <p:to>
                                        <p:strVal val="visible"/>
                                      </p:to>
                                    </p:set>
                                    <p:anim calcmode="lin" valueType="num">
                                      <p:cBhvr additive="base">
                                        <p:cTn id="24" dur="500" fill="hold"/>
                                        <p:tgtEl>
                                          <p:spTgt spid="7174"/>
                                        </p:tgtEl>
                                        <p:attrNameLst>
                                          <p:attrName>ppt_x</p:attrName>
                                        </p:attrNameLst>
                                      </p:cBhvr>
                                      <p:tavLst>
                                        <p:tav tm="0">
                                          <p:val>
                                            <p:strVal val="#ppt_x"/>
                                          </p:val>
                                        </p:tav>
                                        <p:tav tm="100000">
                                          <p:val>
                                            <p:strVal val="#ppt_x"/>
                                          </p:val>
                                        </p:tav>
                                      </p:tavLst>
                                    </p:anim>
                                    <p:anim calcmode="lin" valueType="num">
                                      <p:cBhvr additive="base">
                                        <p:cTn id="25"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7172">
                                            <p:txEl>
                                              <p:pRg st="3" end="3"/>
                                            </p:txEl>
                                          </p:spTgt>
                                        </p:tgtEl>
                                        <p:attrNameLst>
                                          <p:attrName>style.visibility</p:attrName>
                                        </p:attrNameLst>
                                      </p:cBhvr>
                                      <p:to>
                                        <p:strVal val="visible"/>
                                      </p:to>
                                    </p:set>
                                    <p:animEffect transition="in" filter="checkerboard(across)">
                                      <p:cBhvr>
                                        <p:cTn id="30" dur="500"/>
                                        <p:tgtEl>
                                          <p:spTgt spid="7172">
                                            <p:txEl>
                                              <p:pRg st="3" end="3"/>
                                            </p:txEl>
                                          </p:spTgt>
                                        </p:tgtEl>
                                      </p:cBhvr>
                                    </p:animEffect>
                                  </p:childTnLst>
                                </p:cTn>
                              </p:par>
                              <p:par>
                                <p:cTn id="31" presetID="2" presetClass="entr" presetSubtype="4" fill="hold" nodeType="withEffect">
                                  <p:stCondLst>
                                    <p:cond delay="0"/>
                                  </p:stCondLst>
                                  <p:childTnLst>
                                    <p:set>
                                      <p:cBhvr>
                                        <p:cTn id="32" dur="1" fill="hold">
                                          <p:stCondLst>
                                            <p:cond delay="0"/>
                                          </p:stCondLst>
                                        </p:cTn>
                                        <p:tgtEl>
                                          <p:spTgt spid="7175"/>
                                        </p:tgtEl>
                                        <p:attrNameLst>
                                          <p:attrName>style.visibility</p:attrName>
                                        </p:attrNameLst>
                                      </p:cBhvr>
                                      <p:to>
                                        <p:strVal val="visible"/>
                                      </p:to>
                                    </p:set>
                                    <p:anim calcmode="lin" valueType="num">
                                      <p:cBhvr additive="base">
                                        <p:cTn id="33" dur="500" fill="hold"/>
                                        <p:tgtEl>
                                          <p:spTgt spid="7175"/>
                                        </p:tgtEl>
                                        <p:attrNameLst>
                                          <p:attrName>ppt_x</p:attrName>
                                        </p:attrNameLst>
                                      </p:cBhvr>
                                      <p:tavLst>
                                        <p:tav tm="0">
                                          <p:val>
                                            <p:strVal val="#ppt_x"/>
                                          </p:val>
                                        </p:tav>
                                        <p:tav tm="100000">
                                          <p:val>
                                            <p:strVal val="#ppt_x"/>
                                          </p:val>
                                        </p:tav>
                                      </p:tavLst>
                                    </p:anim>
                                    <p:anim calcmode="lin" valueType="num">
                                      <p:cBhvr additive="base">
                                        <p:cTn id="34"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7172">
                                            <p:txEl>
                                              <p:pRg st="5" end="5"/>
                                            </p:txEl>
                                          </p:spTgt>
                                        </p:tgtEl>
                                        <p:attrNameLst>
                                          <p:attrName>style.visibility</p:attrName>
                                        </p:attrNameLst>
                                      </p:cBhvr>
                                      <p:to>
                                        <p:strVal val="visible"/>
                                      </p:to>
                                    </p:set>
                                    <p:animEffect transition="in" filter="checkerboard(across)">
                                      <p:cBhvr>
                                        <p:cTn id="39" dur="500"/>
                                        <p:tgtEl>
                                          <p:spTgt spid="7172">
                                            <p:txEl>
                                              <p:pRg st="5" end="5"/>
                                            </p:txEl>
                                          </p:spTgt>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7172">
                                            <p:txEl>
                                              <p:pRg st="6" end="6"/>
                                            </p:txEl>
                                          </p:spTgt>
                                        </p:tgtEl>
                                        <p:attrNameLst>
                                          <p:attrName>style.visibility</p:attrName>
                                        </p:attrNameLst>
                                      </p:cBhvr>
                                      <p:to>
                                        <p:strVal val="visible"/>
                                      </p:to>
                                    </p:set>
                                    <p:animEffect transition="in" filter="checkerboard(across)">
                                      <p:cBhvr>
                                        <p:cTn id="42" dur="500"/>
                                        <p:tgtEl>
                                          <p:spTgt spid="717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7172">
                                            <p:txEl>
                                              <p:pRg st="7" end="7"/>
                                            </p:txEl>
                                          </p:spTgt>
                                        </p:tgtEl>
                                        <p:attrNameLst>
                                          <p:attrName>style.visibility</p:attrName>
                                        </p:attrNameLst>
                                      </p:cBhvr>
                                      <p:to>
                                        <p:strVal val="visible"/>
                                      </p:to>
                                    </p:set>
                                    <p:animEffect transition="in" filter="checkerboard(across)">
                                      <p:cBhvr>
                                        <p:cTn id="47" dur="500"/>
                                        <p:tgtEl>
                                          <p:spTgt spid="71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AD2F87DD-15E1-4A6F-AC30-6A3DFF76A34B}" type="slidenum">
              <a:rPr lang="zh-CN" altLang="en-US" sz="1300"/>
              <a:pPr algn="r" defTabSz="755650"/>
              <a:t>50</a:t>
            </a:fld>
            <a:endParaRPr lang="en-US" altLang="zh-CN" sz="1300"/>
          </a:p>
        </p:txBody>
      </p:sp>
      <p:sp>
        <p:nvSpPr>
          <p:cNvPr id="75779" name="Rectangle 2"/>
          <p:cNvSpPr>
            <a:spLocks noGrp="1" noChangeArrowheads="1"/>
          </p:cNvSpPr>
          <p:nvPr>
            <p:ph type="body" idx="4294967295"/>
          </p:nvPr>
        </p:nvSpPr>
        <p:spPr>
          <a:xfrm>
            <a:off x="328613" y="1193800"/>
            <a:ext cx="8434387" cy="4419600"/>
          </a:xfrm>
        </p:spPr>
        <p:txBody>
          <a:bodyPr/>
          <a:lstStyle/>
          <a:p>
            <a:pPr algn="just">
              <a:lnSpc>
                <a:spcPct val="110000"/>
              </a:lnSpc>
              <a:spcBef>
                <a:spcPts val="600"/>
              </a:spcBef>
            </a:pPr>
            <a:r>
              <a:rPr lang="zh-CN" altLang="en-US" sz="3200" smtClean="0">
                <a:sym typeface="Arial" pitchFamily="34" charset="0"/>
              </a:rPr>
              <a:t>表示方式</a:t>
            </a:r>
          </a:p>
          <a:p>
            <a:pPr marL="742950" lvl="1" indent="-285750"/>
            <a:r>
              <a:rPr lang="zh-CN" altLang="en-US" sz="3200" smtClean="0"/>
              <a:t>逐行记录每个游程的长度（像元数）</a:t>
            </a:r>
          </a:p>
          <a:p>
            <a:endParaRPr lang="zh-CN" altLang="en-US" smtClean="0"/>
          </a:p>
          <a:p>
            <a:endParaRPr lang="zh-CN" altLang="en-US" smtClean="0"/>
          </a:p>
          <a:p>
            <a:pPr algn="just">
              <a:lnSpc>
                <a:spcPct val="110000"/>
              </a:lnSpc>
              <a:spcBef>
                <a:spcPts val="600"/>
              </a:spcBef>
            </a:pPr>
            <a:endParaRPr lang="zh-CN" altLang="en-US" smtClean="0"/>
          </a:p>
        </p:txBody>
      </p:sp>
      <p:sp>
        <p:nvSpPr>
          <p:cNvPr id="75780" name="Rectangle 3"/>
          <p:cNvSpPr>
            <a:spLocks noGrp="1" noChangeArrowheads="1"/>
          </p:cNvSpPr>
          <p:nvPr>
            <p:ph type="title" idx="4294967295"/>
          </p:nvPr>
        </p:nvSpPr>
        <p:spPr>
          <a:xfrm>
            <a:off x="1250950" y="203200"/>
            <a:ext cx="7772400" cy="725488"/>
          </a:xfrm>
          <a:noFill/>
        </p:spPr>
        <p:txBody>
          <a:bodyPr/>
          <a:lstStyle/>
          <a:p>
            <a:r>
              <a:rPr lang="zh-CN" altLang="en-US" smtClean="0">
                <a:ea typeface="Arial Unicode MS" pitchFamily="34" charset="-122"/>
                <a:cs typeface="Arial Unicode MS" pitchFamily="34" charset="-122"/>
                <a:sym typeface="Arial" pitchFamily="34" charset="0"/>
              </a:rPr>
              <a:t>行程编码（RLE）</a:t>
            </a:r>
          </a:p>
        </p:txBody>
      </p:sp>
      <p:graphicFrame>
        <p:nvGraphicFramePr>
          <p:cNvPr id="35845" name="Group 5"/>
          <p:cNvGraphicFramePr>
            <a:graphicFrameLocks noGrp="1"/>
          </p:cNvGraphicFramePr>
          <p:nvPr/>
        </p:nvGraphicFramePr>
        <p:xfrm>
          <a:off x="1208088" y="2862263"/>
          <a:ext cx="6392862" cy="1625600"/>
        </p:xfrm>
        <a:graphic>
          <a:graphicData uri="http://schemas.openxmlformats.org/drawingml/2006/table">
            <a:tbl>
              <a:tblPr/>
              <a:tblGrid>
                <a:gridCol w="1277937"/>
                <a:gridCol w="1279525"/>
                <a:gridCol w="1277938"/>
                <a:gridCol w="1279525"/>
                <a:gridCol w="1277937"/>
              </a:tblGrid>
              <a:tr h="812800">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812800">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75565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
        <p:nvSpPr>
          <p:cNvPr id="75801" name="矩形 5"/>
          <p:cNvSpPr>
            <a:spLocks noChangeArrowheads="1"/>
          </p:cNvSpPr>
          <p:nvPr/>
        </p:nvSpPr>
        <p:spPr bwMode="auto">
          <a:xfrm>
            <a:off x="1208088" y="4875213"/>
            <a:ext cx="3105150" cy="1570037"/>
          </a:xfrm>
          <a:prstGeom prst="rect">
            <a:avLst/>
          </a:prstGeom>
          <a:noFill/>
          <a:ln w="9525">
            <a:noFill/>
            <a:miter lim="800000"/>
            <a:headEnd/>
            <a:tailEnd/>
          </a:ln>
        </p:spPr>
        <p:txBody>
          <a:bodyPr>
            <a:spAutoFit/>
          </a:bodyPr>
          <a:lstStyle/>
          <a:p>
            <a:pPr>
              <a:lnSpc>
                <a:spcPct val="150000"/>
              </a:lnSpc>
            </a:pPr>
            <a:r>
              <a:rPr lang="en-US" altLang="zh-CN" sz="3200" b="1">
                <a:latin typeface="黑体" pitchFamily="49" charset="-122"/>
              </a:rPr>
              <a:t>A,3</a:t>
            </a:r>
            <a:r>
              <a:rPr lang="zh-CN" altLang="en-US" sz="3200" b="1">
                <a:latin typeface="黑体" pitchFamily="49" charset="-122"/>
              </a:rPr>
              <a:t>，</a:t>
            </a:r>
            <a:r>
              <a:rPr lang="en-US" altLang="zh-CN" sz="3200" b="1">
                <a:latin typeface="黑体" pitchFamily="49" charset="-122"/>
              </a:rPr>
              <a:t>B,2</a:t>
            </a:r>
          </a:p>
          <a:p>
            <a:pPr>
              <a:lnSpc>
                <a:spcPct val="150000"/>
              </a:lnSpc>
            </a:pPr>
            <a:r>
              <a:rPr lang="en-US" altLang="zh-CN" sz="3200" b="1">
                <a:latin typeface="黑体" pitchFamily="49" charset="-122"/>
              </a:rPr>
              <a:t>A,1</a:t>
            </a:r>
            <a:r>
              <a:rPr lang="zh-CN" altLang="en-US" sz="3200" b="1">
                <a:latin typeface="黑体" pitchFamily="49" charset="-122"/>
              </a:rPr>
              <a:t>，</a:t>
            </a:r>
            <a:r>
              <a:rPr lang="en-US" altLang="zh-CN" sz="3200" b="1">
                <a:latin typeface="黑体" pitchFamily="49" charset="-122"/>
              </a:rPr>
              <a:t>C,3</a:t>
            </a:r>
            <a:r>
              <a:rPr lang="zh-CN" altLang="en-US" sz="3200" b="1">
                <a:latin typeface="黑体" pitchFamily="49" charset="-122"/>
              </a:rPr>
              <a:t>，</a:t>
            </a:r>
            <a:r>
              <a:rPr lang="en-US" altLang="zh-CN" sz="3200" b="1">
                <a:latin typeface="黑体" pitchFamily="49" charset="-122"/>
              </a:rPr>
              <a:t>A,1</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3BDAA03C-2DE4-4C1A-8C87-A569E2DA1FED}" type="slidenum">
              <a:rPr lang="zh-CN" altLang="en-US" sz="1300"/>
              <a:pPr algn="r" defTabSz="755650"/>
              <a:t>51</a:t>
            </a:fld>
            <a:endParaRPr lang="en-US" altLang="zh-CN" sz="1300"/>
          </a:p>
        </p:txBody>
      </p:sp>
      <p:sp>
        <p:nvSpPr>
          <p:cNvPr id="76803" name="Rectangle 2"/>
          <p:cNvSpPr>
            <a:spLocks noGrp="1" noChangeArrowheads="1"/>
          </p:cNvSpPr>
          <p:nvPr>
            <p:ph type="body" idx="4294967295"/>
          </p:nvPr>
        </p:nvSpPr>
        <p:spPr>
          <a:xfrm>
            <a:off x="292100" y="1143000"/>
            <a:ext cx="8550275" cy="5129213"/>
          </a:xfrm>
        </p:spPr>
        <p:txBody>
          <a:bodyPr/>
          <a:lstStyle/>
          <a:p>
            <a:pPr algn="just">
              <a:lnSpc>
                <a:spcPct val="120000"/>
              </a:lnSpc>
            </a:pPr>
            <a:r>
              <a:rPr lang="zh-CN" altLang="en-US" sz="3200" smtClean="0">
                <a:sym typeface="Arial" pitchFamily="34" charset="0"/>
              </a:rPr>
              <a:t>优势：</a:t>
            </a:r>
          </a:p>
          <a:p>
            <a:pPr marL="742950" lvl="1" indent="-285750" algn="just"/>
            <a:r>
              <a:rPr lang="zh-CN" altLang="en-US" smtClean="0">
                <a:sym typeface="Arial" pitchFamily="34" charset="0"/>
              </a:rPr>
              <a:t>直观、简单，编解码复杂度低</a:t>
            </a:r>
          </a:p>
          <a:p>
            <a:pPr marL="742950" lvl="1" indent="-285750" algn="just"/>
            <a:r>
              <a:rPr lang="zh-CN" altLang="en-US" smtClean="0">
                <a:sym typeface="Arial" pitchFamily="34" charset="0"/>
              </a:rPr>
              <a:t>对有大面积色块的图像，压缩效果好</a:t>
            </a:r>
          </a:p>
          <a:p>
            <a:pPr marL="742950" lvl="1" indent="-285750" algn="just"/>
            <a:r>
              <a:rPr lang="zh-CN" altLang="en-US" smtClean="0">
                <a:sym typeface="Arial" pitchFamily="34" charset="0"/>
              </a:rPr>
              <a:t>易于检索、叠加合并等操作</a:t>
            </a:r>
          </a:p>
          <a:p>
            <a:pPr algn="just">
              <a:lnSpc>
                <a:spcPct val="120000"/>
              </a:lnSpc>
            </a:pPr>
            <a:r>
              <a:rPr lang="zh-CN" altLang="en-US" sz="3200" smtClean="0">
                <a:sym typeface="Arial" pitchFamily="34" charset="0"/>
              </a:rPr>
              <a:t>劣势</a:t>
            </a:r>
          </a:p>
          <a:p>
            <a:pPr marL="742950" lvl="1" indent="-285750" algn="just">
              <a:lnSpc>
                <a:spcPct val="120000"/>
              </a:lnSpc>
            </a:pPr>
            <a:r>
              <a:rPr lang="zh-CN" altLang="en-US" smtClean="0">
                <a:sym typeface="Arial" pitchFamily="34" charset="0"/>
              </a:rPr>
              <a:t>对于纹理复杂的图像，压缩效果不好，最坏情况下，会加倍图像数据。</a:t>
            </a:r>
            <a:r>
              <a:rPr lang="zh-CN" altLang="en-US" sz="2200" b="0" smtClean="0"/>
              <a:t>如颜色字符串</a:t>
            </a:r>
            <a:r>
              <a:rPr lang="en-US" altLang="zh-CN" sz="2200" b="0" smtClean="0"/>
              <a:t>GBR, </a:t>
            </a:r>
            <a:r>
              <a:rPr lang="zh-CN" altLang="en-US" sz="2200" b="0" smtClean="0"/>
              <a:t>则经此方法压缩后变成了 </a:t>
            </a:r>
            <a:r>
              <a:rPr lang="en-US" altLang="zh-CN" sz="2200" b="0" smtClean="0"/>
              <a:t>1G1B1R </a:t>
            </a:r>
            <a:endParaRPr lang="zh-CN" altLang="en-US" sz="2200" smtClean="0">
              <a:sym typeface="Arial" pitchFamily="34" charset="0"/>
            </a:endParaRPr>
          </a:p>
          <a:p>
            <a:pPr marL="742950" lvl="1" indent="-285750" algn="just">
              <a:lnSpc>
                <a:spcPct val="120000"/>
              </a:lnSpc>
            </a:pPr>
            <a:r>
              <a:rPr lang="zh-CN" altLang="en-US" smtClean="0">
                <a:sym typeface="Arial" pitchFamily="34" charset="0"/>
              </a:rPr>
              <a:t>在传输过程中，如果一位符号发生错误，即可影响整个序列，使行程编码无法还原回原始数据</a:t>
            </a:r>
          </a:p>
        </p:txBody>
      </p:sp>
      <p:sp>
        <p:nvSpPr>
          <p:cNvPr id="76804" name="Rectangle 3"/>
          <p:cNvSpPr>
            <a:spLocks noGrp="1" noChangeArrowheads="1"/>
          </p:cNvSpPr>
          <p:nvPr>
            <p:ph type="title" idx="4294967295"/>
          </p:nvPr>
        </p:nvSpPr>
        <p:spPr>
          <a:xfrm>
            <a:off x="1250950" y="203200"/>
            <a:ext cx="7772400" cy="725488"/>
          </a:xfrm>
          <a:noFill/>
        </p:spPr>
        <p:txBody>
          <a:bodyPr/>
          <a:lstStyle/>
          <a:p>
            <a:r>
              <a:rPr lang="zh-CN" altLang="en-US" smtClean="0">
                <a:sym typeface="Arial" pitchFamily="34" charset="0"/>
              </a:rPr>
              <a:t> </a:t>
            </a:r>
            <a:r>
              <a:rPr lang="zh-CN" altLang="en-US" smtClean="0">
                <a:ea typeface="Arial Unicode MS" pitchFamily="34" charset="-122"/>
                <a:cs typeface="Arial Unicode MS" pitchFamily="34" charset="-122"/>
                <a:sym typeface="Arial" pitchFamily="34" charset="0"/>
              </a:rPr>
              <a:t>行程编码（RLE）</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EC1E50CB-9F5A-4289-8FC1-94A2332E2789}" type="slidenum">
              <a:rPr lang="zh-CN" altLang="en-US" sz="1300"/>
              <a:pPr algn="r" defTabSz="755650"/>
              <a:t>52</a:t>
            </a:fld>
            <a:endParaRPr lang="en-US" altLang="zh-CN" sz="1300"/>
          </a:p>
        </p:txBody>
      </p:sp>
      <p:sp>
        <p:nvSpPr>
          <p:cNvPr id="77827" name="Rectangle 2"/>
          <p:cNvSpPr>
            <a:spLocks noGrp="1" noChangeArrowheads="1"/>
          </p:cNvSpPr>
          <p:nvPr>
            <p:ph type="body" idx="4294967295"/>
          </p:nvPr>
        </p:nvSpPr>
        <p:spPr>
          <a:xfrm>
            <a:off x="280988" y="1201738"/>
            <a:ext cx="8383587" cy="2514600"/>
          </a:xfrm>
        </p:spPr>
        <p:txBody>
          <a:bodyPr/>
          <a:lstStyle/>
          <a:p>
            <a:pPr algn="just"/>
            <a:r>
              <a:rPr lang="en-US" altLang="zh-CN" sz="3200" smtClean="0"/>
              <a:t>PCX</a:t>
            </a:r>
            <a:r>
              <a:rPr lang="zh-CN" altLang="en-US" sz="3200" smtClean="0"/>
              <a:t>、</a:t>
            </a:r>
            <a:r>
              <a:rPr lang="en-US" altLang="zh-CN" sz="3200" smtClean="0"/>
              <a:t>BMP</a:t>
            </a:r>
            <a:r>
              <a:rPr lang="zh-CN" altLang="en-US" sz="3200" smtClean="0"/>
              <a:t>等都使用</a:t>
            </a:r>
            <a:r>
              <a:rPr lang="en-US" altLang="zh-CN" sz="3200" smtClean="0"/>
              <a:t>RLE</a:t>
            </a:r>
            <a:r>
              <a:rPr lang="zh-CN" altLang="en-US" sz="3200" smtClean="0"/>
              <a:t>压缩法，以</a:t>
            </a:r>
            <a:r>
              <a:rPr lang="en-US" altLang="zh-CN" sz="3200" smtClean="0"/>
              <a:t>PCX</a:t>
            </a:r>
            <a:r>
              <a:rPr lang="zh-CN" altLang="en-US" sz="3200" smtClean="0"/>
              <a:t>为例进行介绍</a:t>
            </a:r>
            <a:endParaRPr lang="zh-CN" altLang="en-US" sz="3200" u="sng" smtClean="0">
              <a:sym typeface="Arial" pitchFamily="34" charset="0"/>
            </a:endParaRPr>
          </a:p>
          <a:p>
            <a:pPr algn="just"/>
            <a:r>
              <a:rPr lang="zh-CN" altLang="en-US" sz="3200" smtClean="0"/>
              <a:t>PCX(PC Paintbrush Exchange)</a:t>
            </a:r>
          </a:p>
          <a:p>
            <a:pPr marL="900113" lvl="1" indent="-474663" algn="just">
              <a:spcBef>
                <a:spcPts val="1200"/>
              </a:spcBef>
            </a:pPr>
            <a:r>
              <a:rPr lang="zh-CN" altLang="en-US" sz="2400" smtClean="0"/>
              <a:t>最广泛接受的DOS图像标准之一，已逐渐被其他更复杂图像格式如GIF、JPEG、PNG取代</a:t>
            </a:r>
          </a:p>
          <a:p>
            <a:pPr marL="900113" lvl="1" indent="-474663" algn="just">
              <a:spcBef>
                <a:spcPts val="1200"/>
              </a:spcBef>
            </a:pPr>
            <a:r>
              <a:rPr lang="zh-CN" altLang="en-US" sz="2400" smtClean="0"/>
              <a:t>真彩色图像以行为单位，按色面存放</a:t>
            </a:r>
          </a:p>
        </p:txBody>
      </p:sp>
      <p:sp>
        <p:nvSpPr>
          <p:cNvPr id="77828" name="Rectangle 3"/>
          <p:cNvSpPr>
            <a:spLocks noChangeArrowheads="1"/>
          </p:cNvSpPr>
          <p:nvPr/>
        </p:nvSpPr>
        <p:spPr bwMode="auto">
          <a:xfrm>
            <a:off x="5326063" y="4346575"/>
            <a:ext cx="2971800" cy="511175"/>
          </a:xfrm>
          <a:prstGeom prst="rect">
            <a:avLst/>
          </a:prstGeom>
          <a:solidFill>
            <a:srgbClr val="FF3399"/>
          </a:solidFill>
          <a:ln w="9525">
            <a:solidFill>
              <a:schemeClr val="tx1"/>
            </a:solidFill>
            <a:miter lim="800000"/>
            <a:headEnd/>
            <a:tailEnd/>
          </a:ln>
        </p:spPr>
        <p:txBody>
          <a:bodyPr wrap="none" anchor="ctr"/>
          <a:lstStyle/>
          <a:p>
            <a:pPr algn="ctr" eaLnBrk="1" hangingPunct="1"/>
            <a:r>
              <a:rPr lang="en-US" altLang="zh-CN" b="1"/>
              <a:t>128</a:t>
            </a:r>
            <a:r>
              <a:rPr lang="zh-CN" altLang="en-US" b="1"/>
              <a:t>字节的文件头</a:t>
            </a:r>
          </a:p>
        </p:txBody>
      </p:sp>
      <p:sp>
        <p:nvSpPr>
          <p:cNvPr id="77829" name="Rectangle 4"/>
          <p:cNvSpPr>
            <a:spLocks noChangeArrowheads="1"/>
          </p:cNvSpPr>
          <p:nvPr/>
        </p:nvSpPr>
        <p:spPr bwMode="auto">
          <a:xfrm>
            <a:off x="5326063" y="4857750"/>
            <a:ext cx="2971800" cy="1398588"/>
          </a:xfrm>
          <a:prstGeom prst="rect">
            <a:avLst/>
          </a:prstGeom>
          <a:solidFill>
            <a:srgbClr val="FFFF00"/>
          </a:solidFill>
          <a:ln w="9525">
            <a:solidFill>
              <a:schemeClr val="tx1"/>
            </a:solidFill>
            <a:miter lim="800000"/>
            <a:headEnd/>
            <a:tailEnd/>
          </a:ln>
        </p:spPr>
        <p:txBody>
          <a:bodyPr wrap="none" anchor="ctr"/>
          <a:lstStyle/>
          <a:p>
            <a:pPr algn="ctr" eaLnBrk="1" hangingPunct="1"/>
            <a:r>
              <a:rPr lang="zh-CN" altLang="en-US" b="1"/>
              <a:t>图像数据</a:t>
            </a:r>
          </a:p>
        </p:txBody>
      </p:sp>
      <p:sp>
        <p:nvSpPr>
          <p:cNvPr id="77830" name="Rectangle 5"/>
          <p:cNvSpPr>
            <a:spLocks noChangeArrowheads="1"/>
          </p:cNvSpPr>
          <p:nvPr/>
        </p:nvSpPr>
        <p:spPr bwMode="auto">
          <a:xfrm>
            <a:off x="5326063" y="6257925"/>
            <a:ext cx="2971800" cy="539750"/>
          </a:xfrm>
          <a:prstGeom prst="rect">
            <a:avLst/>
          </a:prstGeom>
          <a:solidFill>
            <a:srgbClr val="33CC33"/>
          </a:solidFill>
          <a:ln w="9525">
            <a:solidFill>
              <a:schemeClr val="tx1"/>
            </a:solidFill>
            <a:miter lim="800000"/>
            <a:headEnd/>
            <a:tailEnd/>
          </a:ln>
        </p:spPr>
        <p:txBody>
          <a:bodyPr wrap="none" anchor="ctr"/>
          <a:lstStyle/>
          <a:p>
            <a:pPr algn="ctr" eaLnBrk="1" hangingPunct="1"/>
            <a:r>
              <a:rPr lang="zh-CN" altLang="en-US" b="1"/>
              <a:t>调色板</a:t>
            </a:r>
          </a:p>
        </p:txBody>
      </p:sp>
      <p:grpSp>
        <p:nvGrpSpPr>
          <p:cNvPr id="77831" name="组合 19"/>
          <p:cNvGrpSpPr>
            <a:grpSpLocks/>
          </p:cNvGrpSpPr>
          <p:nvPr/>
        </p:nvGrpSpPr>
        <p:grpSpPr bwMode="auto">
          <a:xfrm>
            <a:off x="1103313" y="4613275"/>
            <a:ext cx="3657600" cy="304800"/>
            <a:chOff x="0" y="0"/>
            <a:chExt cx="3657600" cy="304800"/>
          </a:xfrm>
        </p:grpSpPr>
        <p:sp>
          <p:nvSpPr>
            <p:cNvPr id="77845" name="Rectangle 6"/>
            <p:cNvSpPr>
              <a:spLocks noChangeArrowheads="1"/>
            </p:cNvSpPr>
            <p:nvPr/>
          </p:nvSpPr>
          <p:spPr bwMode="auto">
            <a:xfrm>
              <a:off x="0" y="0"/>
              <a:ext cx="3657600" cy="304800"/>
            </a:xfrm>
            <a:prstGeom prst="rect">
              <a:avLst/>
            </a:prstGeom>
            <a:solidFill>
              <a:srgbClr val="FFFF00"/>
            </a:solidFill>
            <a:ln w="9525">
              <a:solidFill>
                <a:schemeClr val="tx1"/>
              </a:solidFill>
              <a:miter lim="800000"/>
              <a:headEnd/>
              <a:tailEnd/>
            </a:ln>
          </p:spPr>
          <p:txBody>
            <a:bodyPr wrap="none" anchor="ctr"/>
            <a:lstStyle/>
            <a:p>
              <a:endParaRPr lang="zh-CN" altLang="en-US" b="1">
                <a:latin typeface="黑体" pitchFamily="49" charset="-122"/>
              </a:endParaRPr>
            </a:p>
          </p:txBody>
        </p:sp>
        <p:sp>
          <p:nvSpPr>
            <p:cNvPr id="77846" name="Rectangle 7"/>
            <p:cNvSpPr>
              <a:spLocks noChangeArrowheads="1"/>
            </p:cNvSpPr>
            <p:nvPr/>
          </p:nvSpPr>
          <p:spPr bwMode="auto">
            <a:xfrm>
              <a:off x="0" y="76200"/>
              <a:ext cx="1219200" cy="152400"/>
            </a:xfrm>
            <a:prstGeom prst="rect">
              <a:avLst/>
            </a:prstGeom>
            <a:solidFill>
              <a:srgbClr val="FF0000"/>
            </a:solidFill>
            <a:ln w="9525">
              <a:solidFill>
                <a:schemeClr val="tx1"/>
              </a:solidFill>
              <a:miter lim="800000"/>
              <a:headEnd/>
              <a:tailEnd/>
            </a:ln>
          </p:spPr>
          <p:txBody>
            <a:bodyPr wrap="none" anchor="ctr"/>
            <a:lstStyle/>
            <a:p>
              <a:endParaRPr lang="zh-CN" altLang="en-US" b="1">
                <a:latin typeface="黑体" pitchFamily="49" charset="-122"/>
              </a:endParaRPr>
            </a:p>
          </p:txBody>
        </p:sp>
        <p:sp>
          <p:nvSpPr>
            <p:cNvPr id="77847" name="Rectangle 8"/>
            <p:cNvSpPr>
              <a:spLocks noChangeArrowheads="1"/>
            </p:cNvSpPr>
            <p:nvPr/>
          </p:nvSpPr>
          <p:spPr bwMode="auto">
            <a:xfrm>
              <a:off x="1219200" y="76200"/>
              <a:ext cx="1219200" cy="152400"/>
            </a:xfrm>
            <a:prstGeom prst="rect">
              <a:avLst/>
            </a:prstGeom>
            <a:solidFill>
              <a:srgbClr val="33CC33"/>
            </a:solidFill>
            <a:ln w="9525">
              <a:solidFill>
                <a:schemeClr val="tx1"/>
              </a:solidFill>
              <a:miter lim="800000"/>
              <a:headEnd/>
              <a:tailEnd/>
            </a:ln>
          </p:spPr>
          <p:txBody>
            <a:bodyPr wrap="none" anchor="ctr"/>
            <a:lstStyle/>
            <a:p>
              <a:endParaRPr lang="zh-CN" altLang="en-US" b="1">
                <a:latin typeface="黑体" pitchFamily="49" charset="-122"/>
              </a:endParaRPr>
            </a:p>
          </p:txBody>
        </p:sp>
        <p:sp>
          <p:nvSpPr>
            <p:cNvPr id="77848" name="Rectangle 9"/>
            <p:cNvSpPr>
              <a:spLocks noChangeArrowheads="1"/>
            </p:cNvSpPr>
            <p:nvPr/>
          </p:nvSpPr>
          <p:spPr bwMode="auto">
            <a:xfrm>
              <a:off x="2438400" y="76200"/>
              <a:ext cx="1219200" cy="152400"/>
            </a:xfrm>
            <a:prstGeom prst="rect">
              <a:avLst/>
            </a:prstGeom>
            <a:solidFill>
              <a:srgbClr val="000099"/>
            </a:solidFill>
            <a:ln w="9525">
              <a:solidFill>
                <a:schemeClr val="tx1"/>
              </a:solidFill>
              <a:miter lim="800000"/>
              <a:headEnd/>
              <a:tailEnd/>
            </a:ln>
          </p:spPr>
          <p:txBody>
            <a:bodyPr wrap="none" anchor="ctr"/>
            <a:lstStyle/>
            <a:p>
              <a:endParaRPr lang="zh-CN" altLang="en-US" b="1">
                <a:latin typeface="黑体" pitchFamily="49" charset="-122"/>
              </a:endParaRPr>
            </a:p>
          </p:txBody>
        </p:sp>
      </p:grpSp>
      <p:grpSp>
        <p:nvGrpSpPr>
          <p:cNvPr id="77832" name="组合 20"/>
          <p:cNvGrpSpPr>
            <a:grpSpLocks/>
          </p:cNvGrpSpPr>
          <p:nvPr/>
        </p:nvGrpSpPr>
        <p:grpSpPr bwMode="auto">
          <a:xfrm>
            <a:off x="1103313" y="5070475"/>
            <a:ext cx="3657600" cy="304800"/>
            <a:chOff x="0" y="0"/>
            <a:chExt cx="3657600" cy="304800"/>
          </a:xfrm>
        </p:grpSpPr>
        <p:sp>
          <p:nvSpPr>
            <p:cNvPr id="77841" name="Rectangle 10"/>
            <p:cNvSpPr>
              <a:spLocks noChangeArrowheads="1"/>
            </p:cNvSpPr>
            <p:nvPr/>
          </p:nvSpPr>
          <p:spPr bwMode="auto">
            <a:xfrm>
              <a:off x="0" y="0"/>
              <a:ext cx="3657600" cy="304800"/>
            </a:xfrm>
            <a:prstGeom prst="rect">
              <a:avLst/>
            </a:prstGeom>
            <a:solidFill>
              <a:srgbClr val="FFFF00"/>
            </a:solidFill>
            <a:ln w="9525">
              <a:solidFill>
                <a:schemeClr val="tx1"/>
              </a:solidFill>
              <a:miter lim="800000"/>
              <a:headEnd/>
              <a:tailEnd/>
            </a:ln>
          </p:spPr>
          <p:txBody>
            <a:bodyPr wrap="none" anchor="ctr"/>
            <a:lstStyle/>
            <a:p>
              <a:endParaRPr lang="zh-CN" altLang="en-US" b="1">
                <a:latin typeface="黑体" pitchFamily="49" charset="-122"/>
              </a:endParaRPr>
            </a:p>
          </p:txBody>
        </p:sp>
        <p:sp>
          <p:nvSpPr>
            <p:cNvPr id="77842" name="Rectangle 11"/>
            <p:cNvSpPr>
              <a:spLocks noChangeArrowheads="1"/>
            </p:cNvSpPr>
            <p:nvPr/>
          </p:nvSpPr>
          <p:spPr bwMode="auto">
            <a:xfrm>
              <a:off x="0" y="76200"/>
              <a:ext cx="1219200" cy="152400"/>
            </a:xfrm>
            <a:prstGeom prst="rect">
              <a:avLst/>
            </a:prstGeom>
            <a:solidFill>
              <a:srgbClr val="FF0000"/>
            </a:solidFill>
            <a:ln w="9525">
              <a:solidFill>
                <a:schemeClr val="tx1"/>
              </a:solidFill>
              <a:miter lim="800000"/>
              <a:headEnd/>
              <a:tailEnd/>
            </a:ln>
          </p:spPr>
          <p:txBody>
            <a:bodyPr wrap="none" anchor="ctr"/>
            <a:lstStyle/>
            <a:p>
              <a:endParaRPr lang="zh-CN" altLang="en-US" b="1">
                <a:latin typeface="黑体" pitchFamily="49" charset="-122"/>
              </a:endParaRPr>
            </a:p>
          </p:txBody>
        </p:sp>
        <p:sp>
          <p:nvSpPr>
            <p:cNvPr id="77843" name="Rectangle 12"/>
            <p:cNvSpPr>
              <a:spLocks noChangeArrowheads="1"/>
            </p:cNvSpPr>
            <p:nvPr/>
          </p:nvSpPr>
          <p:spPr bwMode="auto">
            <a:xfrm>
              <a:off x="1219200" y="76200"/>
              <a:ext cx="1219200" cy="152400"/>
            </a:xfrm>
            <a:prstGeom prst="rect">
              <a:avLst/>
            </a:prstGeom>
            <a:solidFill>
              <a:srgbClr val="33CC33"/>
            </a:solidFill>
            <a:ln w="9525">
              <a:solidFill>
                <a:schemeClr val="tx1"/>
              </a:solidFill>
              <a:miter lim="800000"/>
              <a:headEnd/>
              <a:tailEnd/>
            </a:ln>
          </p:spPr>
          <p:txBody>
            <a:bodyPr wrap="none" anchor="ctr"/>
            <a:lstStyle/>
            <a:p>
              <a:endParaRPr lang="zh-CN" altLang="en-US" b="1">
                <a:latin typeface="黑体" pitchFamily="49" charset="-122"/>
              </a:endParaRPr>
            </a:p>
          </p:txBody>
        </p:sp>
        <p:sp>
          <p:nvSpPr>
            <p:cNvPr id="77844" name="Rectangle 13"/>
            <p:cNvSpPr>
              <a:spLocks noChangeArrowheads="1"/>
            </p:cNvSpPr>
            <p:nvPr/>
          </p:nvSpPr>
          <p:spPr bwMode="auto">
            <a:xfrm>
              <a:off x="2438400" y="76200"/>
              <a:ext cx="1219200" cy="152400"/>
            </a:xfrm>
            <a:prstGeom prst="rect">
              <a:avLst/>
            </a:prstGeom>
            <a:solidFill>
              <a:srgbClr val="000099"/>
            </a:solidFill>
            <a:ln w="9525">
              <a:solidFill>
                <a:schemeClr val="tx1"/>
              </a:solidFill>
              <a:miter lim="800000"/>
              <a:headEnd/>
              <a:tailEnd/>
            </a:ln>
          </p:spPr>
          <p:txBody>
            <a:bodyPr wrap="none" anchor="ctr"/>
            <a:lstStyle/>
            <a:p>
              <a:endParaRPr lang="zh-CN" altLang="en-US" b="1">
                <a:latin typeface="黑体" pitchFamily="49" charset="-122"/>
              </a:endParaRPr>
            </a:p>
          </p:txBody>
        </p:sp>
      </p:grpSp>
      <p:grpSp>
        <p:nvGrpSpPr>
          <p:cNvPr id="77833" name="组合 21"/>
          <p:cNvGrpSpPr>
            <a:grpSpLocks/>
          </p:cNvGrpSpPr>
          <p:nvPr/>
        </p:nvGrpSpPr>
        <p:grpSpPr bwMode="auto">
          <a:xfrm>
            <a:off x="1103313" y="6472238"/>
            <a:ext cx="3657600" cy="304800"/>
            <a:chOff x="0" y="0"/>
            <a:chExt cx="3657600" cy="304800"/>
          </a:xfrm>
        </p:grpSpPr>
        <p:sp>
          <p:nvSpPr>
            <p:cNvPr id="77837" name="Rectangle 14"/>
            <p:cNvSpPr>
              <a:spLocks noChangeArrowheads="1"/>
            </p:cNvSpPr>
            <p:nvPr/>
          </p:nvSpPr>
          <p:spPr bwMode="auto">
            <a:xfrm>
              <a:off x="0" y="0"/>
              <a:ext cx="3657600" cy="304800"/>
            </a:xfrm>
            <a:prstGeom prst="rect">
              <a:avLst/>
            </a:prstGeom>
            <a:solidFill>
              <a:srgbClr val="FFFF00"/>
            </a:solidFill>
            <a:ln w="9525">
              <a:solidFill>
                <a:schemeClr val="tx1"/>
              </a:solidFill>
              <a:miter lim="800000"/>
              <a:headEnd/>
              <a:tailEnd/>
            </a:ln>
          </p:spPr>
          <p:txBody>
            <a:bodyPr wrap="none" anchor="ctr"/>
            <a:lstStyle/>
            <a:p>
              <a:endParaRPr lang="zh-CN" altLang="en-US" b="1">
                <a:latin typeface="黑体" pitchFamily="49" charset="-122"/>
              </a:endParaRPr>
            </a:p>
          </p:txBody>
        </p:sp>
        <p:sp>
          <p:nvSpPr>
            <p:cNvPr id="77838" name="Rectangle 15"/>
            <p:cNvSpPr>
              <a:spLocks noChangeArrowheads="1"/>
            </p:cNvSpPr>
            <p:nvPr/>
          </p:nvSpPr>
          <p:spPr bwMode="auto">
            <a:xfrm>
              <a:off x="0" y="76200"/>
              <a:ext cx="1219200" cy="152400"/>
            </a:xfrm>
            <a:prstGeom prst="rect">
              <a:avLst/>
            </a:prstGeom>
            <a:solidFill>
              <a:srgbClr val="FF0000"/>
            </a:solidFill>
            <a:ln w="9525">
              <a:solidFill>
                <a:schemeClr val="tx1"/>
              </a:solidFill>
              <a:miter lim="800000"/>
              <a:headEnd/>
              <a:tailEnd/>
            </a:ln>
          </p:spPr>
          <p:txBody>
            <a:bodyPr wrap="none" anchor="ctr"/>
            <a:lstStyle/>
            <a:p>
              <a:endParaRPr lang="zh-CN" altLang="en-US" b="1">
                <a:latin typeface="黑体" pitchFamily="49" charset="-122"/>
              </a:endParaRPr>
            </a:p>
          </p:txBody>
        </p:sp>
        <p:sp>
          <p:nvSpPr>
            <p:cNvPr id="77839" name="Rectangle 16"/>
            <p:cNvSpPr>
              <a:spLocks noChangeArrowheads="1"/>
            </p:cNvSpPr>
            <p:nvPr/>
          </p:nvSpPr>
          <p:spPr bwMode="auto">
            <a:xfrm>
              <a:off x="1219200" y="76200"/>
              <a:ext cx="1219200" cy="152400"/>
            </a:xfrm>
            <a:prstGeom prst="rect">
              <a:avLst/>
            </a:prstGeom>
            <a:solidFill>
              <a:srgbClr val="33CC33"/>
            </a:solidFill>
            <a:ln w="9525">
              <a:solidFill>
                <a:schemeClr val="tx1"/>
              </a:solidFill>
              <a:miter lim="800000"/>
              <a:headEnd/>
              <a:tailEnd/>
            </a:ln>
          </p:spPr>
          <p:txBody>
            <a:bodyPr wrap="none" anchor="ctr"/>
            <a:lstStyle/>
            <a:p>
              <a:endParaRPr lang="zh-CN" altLang="en-US" b="1">
                <a:latin typeface="黑体" pitchFamily="49" charset="-122"/>
              </a:endParaRPr>
            </a:p>
          </p:txBody>
        </p:sp>
        <p:sp>
          <p:nvSpPr>
            <p:cNvPr id="77840" name="Rectangle 17"/>
            <p:cNvSpPr>
              <a:spLocks noChangeArrowheads="1"/>
            </p:cNvSpPr>
            <p:nvPr/>
          </p:nvSpPr>
          <p:spPr bwMode="auto">
            <a:xfrm>
              <a:off x="2438400" y="76200"/>
              <a:ext cx="1219200" cy="152400"/>
            </a:xfrm>
            <a:prstGeom prst="rect">
              <a:avLst/>
            </a:prstGeom>
            <a:solidFill>
              <a:srgbClr val="000099"/>
            </a:solidFill>
            <a:ln w="9525">
              <a:solidFill>
                <a:schemeClr val="tx1"/>
              </a:solidFill>
              <a:miter lim="800000"/>
              <a:headEnd/>
              <a:tailEnd/>
            </a:ln>
          </p:spPr>
          <p:txBody>
            <a:bodyPr wrap="none" anchor="ctr"/>
            <a:lstStyle/>
            <a:p>
              <a:endParaRPr lang="zh-CN" altLang="en-US" b="1">
                <a:latin typeface="黑体" pitchFamily="49" charset="-122"/>
              </a:endParaRPr>
            </a:p>
          </p:txBody>
        </p:sp>
      </p:grpSp>
      <p:sp>
        <p:nvSpPr>
          <p:cNvPr id="77834" name="Rectangle 18"/>
          <p:cNvSpPr>
            <a:spLocks noGrp="1" noChangeArrowheads="1"/>
          </p:cNvSpPr>
          <p:nvPr>
            <p:ph type="title" idx="4294967295"/>
          </p:nvPr>
        </p:nvSpPr>
        <p:spPr>
          <a:xfrm>
            <a:off x="1250950" y="203200"/>
            <a:ext cx="7772400" cy="725488"/>
          </a:xfrm>
          <a:noFill/>
        </p:spPr>
        <p:txBody>
          <a:bodyPr/>
          <a:lstStyle/>
          <a:p>
            <a:r>
              <a:rPr lang="zh-CN" altLang="en-US" smtClean="0"/>
              <a:t> </a:t>
            </a:r>
            <a:r>
              <a:rPr lang="zh-CN" altLang="en-US" smtClean="0">
                <a:ea typeface="Arial Unicode MS" pitchFamily="34" charset="-122"/>
                <a:cs typeface="Arial Unicode MS" pitchFamily="34" charset="-122"/>
                <a:sym typeface="Arial" pitchFamily="34" charset="0"/>
              </a:rPr>
              <a:t>行程编码（RLE）：举例</a:t>
            </a:r>
          </a:p>
        </p:txBody>
      </p:sp>
      <p:sp>
        <p:nvSpPr>
          <p:cNvPr id="77835" name="TextBox 22"/>
          <p:cNvSpPr txBox="1">
            <a:spLocks noChangeArrowheads="1"/>
          </p:cNvSpPr>
          <p:nvPr/>
        </p:nvSpPr>
        <p:spPr bwMode="auto">
          <a:xfrm>
            <a:off x="2654300" y="5446713"/>
            <a:ext cx="800100" cy="1270000"/>
          </a:xfrm>
          <a:prstGeom prst="rect">
            <a:avLst/>
          </a:prstGeom>
          <a:noFill/>
          <a:ln w="9525">
            <a:noFill/>
            <a:miter lim="800000"/>
            <a:headEnd/>
            <a:tailEnd/>
          </a:ln>
        </p:spPr>
        <p:txBody>
          <a:bodyPr vert="eaVert">
            <a:spAutoFit/>
          </a:bodyPr>
          <a:lstStyle/>
          <a:p>
            <a:r>
              <a:rPr lang="en-US" altLang="zh-CN" sz="4000" b="1">
                <a:latin typeface="黑体" pitchFamily="49" charset="-122"/>
              </a:rPr>
              <a:t>……</a:t>
            </a:r>
            <a:endParaRPr lang="zh-CN" altLang="en-US" sz="4000" b="1">
              <a:latin typeface="黑体" pitchFamily="49" charset="-122"/>
            </a:endParaRPr>
          </a:p>
        </p:txBody>
      </p:sp>
      <p:sp>
        <p:nvSpPr>
          <p:cNvPr id="77836" name="矩形 23"/>
          <p:cNvSpPr>
            <a:spLocks noChangeArrowheads="1"/>
          </p:cNvSpPr>
          <p:nvPr/>
        </p:nvSpPr>
        <p:spPr bwMode="auto">
          <a:xfrm>
            <a:off x="1524000" y="4173538"/>
            <a:ext cx="3236913" cy="461962"/>
          </a:xfrm>
          <a:prstGeom prst="rect">
            <a:avLst/>
          </a:prstGeom>
          <a:noFill/>
          <a:ln w="9525">
            <a:noFill/>
            <a:miter lim="800000"/>
            <a:headEnd/>
            <a:tailEnd/>
          </a:ln>
        </p:spPr>
        <p:txBody>
          <a:bodyPr>
            <a:spAutoFit/>
          </a:bodyPr>
          <a:lstStyle/>
          <a:p>
            <a:r>
              <a:rPr lang="en-US" altLang="zh-CN" b="1">
                <a:latin typeface="黑体" pitchFamily="49" charset="-122"/>
              </a:rPr>
              <a:t>R	  G       B</a:t>
            </a:r>
            <a:endParaRPr lang="zh-CN" altLang="en-US" b="1">
              <a:latin typeface="黑体" pitchFamily="49"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D84ED58A-31A3-427D-8F5A-532E7FA54EA7}" type="slidenum">
              <a:rPr lang="zh-CN" altLang="en-US" sz="1300"/>
              <a:pPr algn="r" defTabSz="755650"/>
              <a:t>53</a:t>
            </a:fld>
            <a:endParaRPr lang="en-US" altLang="zh-CN" sz="1300"/>
          </a:p>
        </p:txBody>
      </p:sp>
      <p:sp>
        <p:nvSpPr>
          <p:cNvPr id="78851" name="Rectangle 2"/>
          <p:cNvSpPr>
            <a:spLocks noGrp="1" noChangeArrowheads="1"/>
          </p:cNvSpPr>
          <p:nvPr>
            <p:ph type="body" idx="4294967295"/>
          </p:nvPr>
        </p:nvSpPr>
        <p:spPr>
          <a:xfrm>
            <a:off x="595313" y="1223963"/>
            <a:ext cx="8077200" cy="5208587"/>
          </a:xfrm>
        </p:spPr>
        <p:txBody>
          <a:bodyPr/>
          <a:lstStyle/>
          <a:p>
            <a:pPr algn="just"/>
            <a:r>
              <a:rPr lang="zh-CN" altLang="en-US" smtClean="0"/>
              <a:t>PCX_RLE编码原则：</a:t>
            </a:r>
            <a:endParaRPr lang="zh-CN" altLang="en-US" smtClean="0">
              <a:solidFill>
                <a:srgbClr val="660066"/>
              </a:solidFill>
            </a:endParaRPr>
          </a:p>
          <a:p>
            <a:pPr lvl="1" algn="just">
              <a:lnSpc>
                <a:spcPct val="130000"/>
              </a:lnSpc>
              <a:buFont typeface="Arial" pitchFamily="34" charset="0"/>
              <a:buChar char="•"/>
            </a:pPr>
            <a:r>
              <a:rPr lang="zh-CN" altLang="en-US" smtClean="0"/>
              <a:t>图像数据以</a:t>
            </a:r>
            <a:r>
              <a:rPr lang="zh-CN" altLang="en-US" u="sng" smtClean="0"/>
              <a:t>字节</a:t>
            </a:r>
            <a:r>
              <a:rPr lang="zh-CN" altLang="en-US" smtClean="0"/>
              <a:t>为单位进行编码</a:t>
            </a:r>
          </a:p>
          <a:p>
            <a:pPr lvl="1" algn="just">
              <a:lnSpc>
                <a:spcPct val="130000"/>
              </a:lnSpc>
              <a:buFont typeface="Arial" pitchFamily="34" charset="0"/>
              <a:buChar char="•"/>
            </a:pPr>
            <a:r>
              <a:rPr lang="zh-CN" altLang="en-US" smtClean="0"/>
              <a:t>按行进行压缩</a:t>
            </a:r>
          </a:p>
          <a:p>
            <a:pPr lvl="1" algn="just">
              <a:lnSpc>
                <a:spcPct val="130000"/>
              </a:lnSpc>
              <a:buFont typeface="Arial" pitchFamily="34" charset="0"/>
              <a:buChar char="•"/>
            </a:pPr>
            <a:r>
              <a:rPr lang="zh-CN" altLang="en-US" smtClean="0"/>
              <a:t>长度在前，灰度值在后</a:t>
            </a:r>
          </a:p>
          <a:p>
            <a:pPr lvl="1" algn="just">
              <a:lnSpc>
                <a:spcPct val="130000"/>
              </a:lnSpc>
              <a:buFont typeface="Arial" pitchFamily="34" charset="0"/>
              <a:buChar char="•"/>
            </a:pPr>
            <a:r>
              <a:rPr lang="zh-CN" altLang="en-US" smtClean="0"/>
              <a:t>单像素没有长度值</a:t>
            </a:r>
          </a:p>
          <a:p>
            <a:pPr lvl="1" algn="just">
              <a:lnSpc>
                <a:spcPct val="130000"/>
              </a:lnSpc>
              <a:buFont typeface="Arial" pitchFamily="34" charset="0"/>
              <a:buChar char="•"/>
            </a:pPr>
            <a:r>
              <a:rPr lang="zh-CN" altLang="en-US" smtClean="0"/>
              <a:t>以最高两位作为判断是</a:t>
            </a:r>
            <a:r>
              <a:rPr lang="zh-CN" altLang="en-US" u="sng" smtClean="0"/>
              <a:t>重复数</a:t>
            </a:r>
            <a:r>
              <a:rPr lang="zh-CN" altLang="en-US" smtClean="0"/>
              <a:t>还是</a:t>
            </a:r>
            <a:r>
              <a:rPr lang="zh-CN" altLang="en-US" u="sng" smtClean="0"/>
              <a:t>原像素</a:t>
            </a:r>
          </a:p>
          <a:p>
            <a:pPr lvl="1" algn="just">
              <a:lnSpc>
                <a:spcPct val="130000"/>
              </a:lnSpc>
              <a:buFont typeface="Arial" pitchFamily="34" charset="0"/>
              <a:buChar char="•"/>
            </a:pPr>
            <a:r>
              <a:rPr lang="zh-CN" altLang="en-US" smtClean="0"/>
              <a:t>最高两位为1（B0除外），说明是重复数，否则，说明是原像素值</a:t>
            </a:r>
          </a:p>
        </p:txBody>
      </p:sp>
      <p:sp>
        <p:nvSpPr>
          <p:cNvPr id="78852" name="Rectangle 3"/>
          <p:cNvSpPr>
            <a:spLocks noGrp="1" noChangeArrowheads="1"/>
          </p:cNvSpPr>
          <p:nvPr>
            <p:ph type="title" idx="4294967295"/>
          </p:nvPr>
        </p:nvSpPr>
        <p:spPr>
          <a:xfrm>
            <a:off x="1250950" y="203200"/>
            <a:ext cx="7772400" cy="725488"/>
          </a:xfrm>
          <a:noFill/>
        </p:spPr>
        <p:txBody>
          <a:bodyPr/>
          <a:lstStyle/>
          <a:p>
            <a:r>
              <a:rPr lang="zh-CN" altLang="en-US" smtClean="0"/>
              <a:t> </a:t>
            </a:r>
            <a:r>
              <a:rPr lang="zh-CN" altLang="en-US" smtClean="0">
                <a:ea typeface="Arial Unicode MS" pitchFamily="34" charset="-122"/>
                <a:cs typeface="Arial Unicode MS" pitchFamily="34" charset="-122"/>
                <a:sym typeface="Arial" pitchFamily="34" charset="0"/>
              </a:rPr>
              <a:t>行程编码（RLE）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23F70401-35A1-4FCD-AE76-4303CCF3AAC7}" type="slidenum">
              <a:rPr lang="zh-CN" altLang="en-US" sz="1300"/>
              <a:pPr algn="r" defTabSz="755650"/>
              <a:t>54</a:t>
            </a:fld>
            <a:endParaRPr lang="en-US" altLang="zh-CN" sz="1300"/>
          </a:p>
        </p:txBody>
      </p:sp>
      <p:sp>
        <p:nvSpPr>
          <p:cNvPr id="79875" name="Rectangle 2"/>
          <p:cNvSpPr>
            <a:spLocks noGrp="1" noChangeArrowheads="1"/>
          </p:cNvSpPr>
          <p:nvPr>
            <p:ph type="body" idx="4294967295"/>
          </p:nvPr>
        </p:nvSpPr>
        <p:spPr>
          <a:xfrm>
            <a:off x="504825" y="1443038"/>
            <a:ext cx="8153400" cy="4267200"/>
          </a:xfrm>
        </p:spPr>
        <p:txBody>
          <a:bodyPr/>
          <a:lstStyle/>
          <a:p>
            <a:pPr algn="just">
              <a:buClr>
                <a:srgbClr val="0000FF"/>
              </a:buClr>
            </a:pPr>
            <a:r>
              <a:rPr lang="zh-CN" altLang="en-US" smtClean="0">
                <a:solidFill>
                  <a:srgbClr val="000000"/>
                </a:solidFill>
              </a:rPr>
              <a:t>PCX_RLE编码原则：</a:t>
            </a:r>
            <a:endParaRPr lang="zh-CN" altLang="en-US" smtClean="0">
              <a:solidFill>
                <a:srgbClr val="660066"/>
              </a:solidFill>
            </a:endParaRPr>
          </a:p>
          <a:p>
            <a:pPr marL="711200" lvl="1" indent="-285750" algn="just">
              <a:lnSpc>
                <a:spcPct val="150000"/>
              </a:lnSpc>
              <a:buClr>
                <a:srgbClr val="0000FF"/>
              </a:buClr>
              <a:buFont typeface="Arial" pitchFamily="34" charset="0"/>
              <a:buChar char="•"/>
            </a:pPr>
            <a:r>
              <a:rPr lang="zh-CN" altLang="en-US" smtClean="0"/>
              <a:t>重复像素长度iC最大值为2</a:t>
            </a:r>
            <a:r>
              <a:rPr lang="zh-CN" altLang="en-US" baseline="30000" smtClean="0"/>
              <a:t>6</a:t>
            </a:r>
            <a:r>
              <a:rPr lang="zh-CN" altLang="en-US" smtClean="0"/>
              <a:t>-1 = 63，如果遇到iC大于63的情况，则分为小于63的几段，分别处理</a:t>
            </a:r>
          </a:p>
          <a:p>
            <a:pPr marL="711200" lvl="1" indent="-285750" algn="just">
              <a:lnSpc>
                <a:spcPct val="150000"/>
              </a:lnSpc>
              <a:buClr>
                <a:srgbClr val="0000FF"/>
              </a:buClr>
              <a:buFont typeface="Arial" pitchFamily="34" charset="0"/>
              <a:buChar char="•"/>
            </a:pPr>
            <a:r>
              <a:rPr lang="zh-CN" altLang="en-US" smtClean="0"/>
              <a:t>如果遇到不重复的单个像素P：</a:t>
            </a:r>
          </a:p>
          <a:p>
            <a:pPr marL="711200" lvl="1" indent="-285750" algn="just">
              <a:lnSpc>
                <a:spcPct val="150000"/>
              </a:lnSpc>
              <a:buClr>
                <a:srgbClr val="0000FF"/>
              </a:buClr>
              <a:buFontTx/>
              <a:buNone/>
            </a:pPr>
            <a:r>
              <a:rPr lang="zh-CN" altLang="en-US" smtClean="0"/>
              <a:t>	如果P &lt; 0xC0（192）：直接存入该像素值</a:t>
            </a:r>
          </a:p>
          <a:p>
            <a:pPr marL="711200" lvl="1" indent="-285750" algn="just">
              <a:lnSpc>
                <a:spcPct val="150000"/>
              </a:lnSpc>
              <a:buClr>
                <a:srgbClr val="0000FF"/>
              </a:buClr>
              <a:buFontTx/>
              <a:buNone/>
            </a:pPr>
            <a:r>
              <a:rPr lang="zh-CN" altLang="en-US" smtClean="0"/>
              <a:t>	否则：先存入长度1，再存入像素值</a:t>
            </a:r>
          </a:p>
        </p:txBody>
      </p:sp>
      <p:sp>
        <p:nvSpPr>
          <p:cNvPr id="79876" name="Rectangle 3"/>
          <p:cNvSpPr>
            <a:spLocks noGrp="1" noChangeArrowheads="1"/>
          </p:cNvSpPr>
          <p:nvPr>
            <p:ph type="title" idx="4294967295"/>
          </p:nvPr>
        </p:nvSpPr>
        <p:spPr>
          <a:xfrm>
            <a:off x="1250950" y="203200"/>
            <a:ext cx="7772400" cy="725488"/>
          </a:xfrm>
          <a:noFill/>
        </p:spPr>
        <p:txBody>
          <a:bodyPr/>
          <a:lstStyle/>
          <a:p>
            <a:r>
              <a:rPr lang="zh-CN" altLang="en-US" smtClean="0"/>
              <a:t> </a:t>
            </a:r>
            <a:r>
              <a:rPr lang="zh-CN" altLang="en-US" smtClean="0">
                <a:ea typeface="Arial Unicode MS" pitchFamily="34" charset="-122"/>
                <a:cs typeface="Arial Unicode MS" pitchFamily="34" charset="-122"/>
                <a:sym typeface="Arial" pitchFamily="34" charset="0"/>
              </a:rPr>
              <a:t>行程编码（RLE）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1"/>
          <p:cNvSpPr>
            <a:spLocks noChangeArrowheads="1"/>
          </p:cNvSpPr>
          <p:nvPr/>
        </p:nvSpPr>
        <p:spPr bwMode="auto">
          <a:xfrm>
            <a:off x="715963" y="1403350"/>
            <a:ext cx="8428037" cy="2308225"/>
          </a:xfrm>
          <a:prstGeom prst="rect">
            <a:avLst/>
          </a:prstGeom>
          <a:noFill/>
          <a:ln w="9525">
            <a:noFill/>
            <a:miter lim="800000"/>
            <a:headEnd/>
            <a:tailEnd/>
          </a:ln>
        </p:spPr>
        <p:txBody>
          <a:bodyPr>
            <a:spAutoFit/>
          </a:bodyPr>
          <a:lstStyle/>
          <a:p>
            <a:r>
              <a:rPr lang="zh-CN" altLang="en-US" dirty="0"/>
              <a:t>如有以下一系列数据</a:t>
            </a:r>
            <a:r>
              <a:rPr lang="en-US" altLang="zh-CN" dirty="0" smtClean="0"/>
              <a:t>: </a:t>
            </a:r>
            <a:r>
              <a:rPr lang="en-US" altLang="zh-CN" dirty="0" smtClean="0">
                <a:solidFill>
                  <a:schemeClr val="accent2"/>
                </a:solidFill>
              </a:rPr>
              <a:t>D2,20</a:t>
            </a:r>
            <a:r>
              <a:rPr lang="en-US" altLang="zh-CN" dirty="0" smtClean="0"/>
              <a:t>,</a:t>
            </a:r>
            <a:r>
              <a:rPr lang="en-US" altLang="zh-CN" dirty="0" smtClean="0">
                <a:solidFill>
                  <a:srgbClr val="00B050"/>
                </a:solidFill>
              </a:rPr>
              <a:t>30,30,30</a:t>
            </a:r>
            <a:r>
              <a:rPr lang="en-US" altLang="zh-CN" dirty="0" smtClean="0"/>
              <a:t>,</a:t>
            </a:r>
            <a:r>
              <a:rPr lang="en-US" altLang="zh-CN" dirty="0" smtClean="0">
                <a:solidFill>
                  <a:srgbClr val="FF00FF"/>
                </a:solidFill>
              </a:rPr>
              <a:t>C0</a:t>
            </a:r>
            <a:r>
              <a:rPr lang="en-US" altLang="zh-CN" dirty="0" smtClean="0"/>
              <a:t>,</a:t>
            </a:r>
            <a:r>
              <a:rPr lang="en-US" altLang="zh-CN" dirty="0" smtClean="0">
                <a:solidFill>
                  <a:srgbClr val="FF9966"/>
                </a:solidFill>
              </a:rPr>
              <a:t>C1,C1</a:t>
            </a:r>
            <a:r>
              <a:rPr lang="en-US" altLang="zh-CN" dirty="0" smtClean="0"/>
              <a:t>,</a:t>
            </a:r>
            <a:r>
              <a:rPr lang="en-US" altLang="zh-CN" dirty="0" smtClean="0">
                <a:solidFill>
                  <a:srgbClr val="FF0000"/>
                </a:solidFill>
              </a:rPr>
              <a:t>E2,E2,E2,…,E2(132</a:t>
            </a:r>
            <a:r>
              <a:rPr lang="zh-CN" altLang="en-US" dirty="0" smtClean="0">
                <a:solidFill>
                  <a:srgbClr val="FF0000"/>
                </a:solidFill>
              </a:rPr>
              <a:t>个</a:t>
            </a:r>
            <a:r>
              <a:rPr lang="en-US" altLang="zh-CN" dirty="0" smtClean="0">
                <a:solidFill>
                  <a:srgbClr val="FF0000"/>
                </a:solidFill>
              </a:rPr>
              <a:t>)</a:t>
            </a:r>
            <a:r>
              <a:rPr lang="en-US" altLang="zh-CN" dirty="0" smtClean="0"/>
              <a:t>,</a:t>
            </a:r>
            <a:r>
              <a:rPr lang="en-US" altLang="zh-CN" dirty="0">
                <a:solidFill>
                  <a:srgbClr val="00CCFF"/>
                </a:solidFill>
              </a:rPr>
              <a:t>E0,E0</a:t>
            </a:r>
            <a:r>
              <a:rPr lang="en-US" altLang="zh-CN" dirty="0"/>
              <a:t>,</a:t>
            </a:r>
            <a:r>
              <a:rPr lang="en-US" altLang="zh-CN" dirty="0">
                <a:solidFill>
                  <a:srgbClr val="D60093"/>
                </a:solidFill>
              </a:rPr>
              <a:t>D4</a:t>
            </a:r>
            <a:r>
              <a:rPr lang="en-US" altLang="zh-CN" dirty="0"/>
              <a:t>,</a:t>
            </a:r>
          </a:p>
          <a:p>
            <a:r>
              <a:rPr lang="zh-CN" altLang="en-US" dirty="0"/>
              <a:t>经压缩后数 据 为 </a:t>
            </a:r>
            <a:r>
              <a:rPr lang="en-US" altLang="zh-CN" dirty="0" smtClean="0"/>
              <a:t>:</a:t>
            </a:r>
            <a:endParaRPr lang="en-US" altLang="zh-CN" dirty="0"/>
          </a:p>
          <a:p>
            <a:r>
              <a:rPr lang="en-US" altLang="zh-CN" dirty="0">
                <a:solidFill>
                  <a:schemeClr val="accent2"/>
                </a:solidFill>
              </a:rPr>
              <a:t>C1,D2,20</a:t>
            </a:r>
            <a:r>
              <a:rPr lang="en-US" altLang="zh-CN" dirty="0"/>
              <a:t>,</a:t>
            </a:r>
            <a:r>
              <a:rPr lang="en-US" altLang="zh-CN" dirty="0">
                <a:solidFill>
                  <a:srgbClr val="00B050"/>
                </a:solidFill>
              </a:rPr>
              <a:t>C3,30</a:t>
            </a:r>
            <a:r>
              <a:rPr lang="en-US" altLang="zh-CN" dirty="0"/>
              <a:t>,</a:t>
            </a:r>
            <a:r>
              <a:rPr lang="en-US" altLang="zh-CN" dirty="0">
                <a:solidFill>
                  <a:srgbClr val="FF00FF"/>
                </a:solidFill>
              </a:rPr>
              <a:t>C1,C0</a:t>
            </a:r>
            <a:r>
              <a:rPr lang="en-US" altLang="zh-CN" dirty="0"/>
              <a:t>,</a:t>
            </a:r>
            <a:r>
              <a:rPr lang="en-US" altLang="zh-CN" dirty="0">
                <a:solidFill>
                  <a:srgbClr val="FF9966"/>
                </a:solidFill>
              </a:rPr>
              <a:t>C2,C1</a:t>
            </a:r>
            <a:r>
              <a:rPr lang="en-US" altLang="zh-CN" dirty="0"/>
              <a:t>,</a:t>
            </a:r>
            <a:r>
              <a:rPr lang="en-US" altLang="zh-CN" dirty="0">
                <a:solidFill>
                  <a:srgbClr val="FF0000"/>
                </a:solidFill>
              </a:rPr>
              <a:t>FF,E2,FF,E2,C6,E2</a:t>
            </a:r>
            <a:r>
              <a:rPr lang="en-US" altLang="zh-CN" dirty="0"/>
              <a:t>,</a:t>
            </a:r>
            <a:r>
              <a:rPr lang="en-US" altLang="zh-CN" dirty="0">
                <a:solidFill>
                  <a:srgbClr val="00CCFF"/>
                </a:solidFill>
              </a:rPr>
              <a:t>C2,E0</a:t>
            </a:r>
            <a:r>
              <a:rPr lang="en-US" altLang="zh-CN" dirty="0"/>
              <a:t>,</a:t>
            </a:r>
            <a:r>
              <a:rPr lang="en-US" altLang="zh-CN" dirty="0">
                <a:solidFill>
                  <a:srgbClr val="D60093"/>
                </a:solidFill>
              </a:rPr>
              <a:t>C1,D4</a:t>
            </a:r>
            <a:r>
              <a:rPr lang="en-US" altLang="zh-CN" dirty="0"/>
              <a:t>,</a:t>
            </a:r>
          </a:p>
          <a:p>
            <a:endParaRPr lang="en-US" altLang="zh-CN" dirty="0"/>
          </a:p>
          <a:p>
            <a:r>
              <a:rPr lang="en-US" altLang="zh-CN" dirty="0"/>
              <a:t>C1,D2,20,C3,30,C1,C0,C2,C1,</a:t>
            </a:r>
            <a:r>
              <a:rPr lang="en-US" altLang="zh-CN" dirty="0">
                <a:solidFill>
                  <a:srgbClr val="FF0000"/>
                </a:solidFill>
              </a:rPr>
              <a:t>FF,45,E2</a:t>
            </a:r>
            <a:r>
              <a:rPr lang="en-US" altLang="zh-CN" dirty="0"/>
              <a:t>,C2,E0,C1,D4</a:t>
            </a:r>
            <a:endParaRPr lang="zh-CN" altLang="en-US" dirty="0"/>
          </a:p>
        </p:txBody>
      </p:sp>
      <p:sp>
        <p:nvSpPr>
          <p:cNvPr id="80899" name="TextBox 2"/>
          <p:cNvSpPr txBox="1">
            <a:spLocks noChangeArrowheads="1"/>
          </p:cNvSpPr>
          <p:nvPr/>
        </p:nvSpPr>
        <p:spPr bwMode="auto">
          <a:xfrm>
            <a:off x="822325" y="4960640"/>
            <a:ext cx="1929182" cy="461665"/>
          </a:xfrm>
          <a:prstGeom prst="rect">
            <a:avLst/>
          </a:prstGeom>
          <a:noFill/>
          <a:ln w="9525">
            <a:noFill/>
            <a:miter lim="800000"/>
            <a:headEnd/>
            <a:tailEnd/>
          </a:ln>
        </p:spPr>
        <p:txBody>
          <a:bodyPr wrap="none">
            <a:spAutoFit/>
          </a:bodyPr>
          <a:lstStyle/>
          <a:p>
            <a:r>
              <a:rPr lang="en-US" altLang="zh-CN" dirty="0"/>
              <a:t>FF: </a:t>
            </a:r>
            <a:r>
              <a:rPr lang="en-US" altLang="zh-CN" dirty="0" smtClean="0">
                <a:solidFill>
                  <a:srgbClr val="FF0000"/>
                </a:solidFill>
              </a:rPr>
              <a:t>11</a:t>
            </a:r>
            <a:r>
              <a:rPr lang="en-US" altLang="zh-CN" dirty="0" smtClean="0">
                <a:solidFill>
                  <a:schemeClr val="accent6"/>
                </a:solidFill>
              </a:rPr>
              <a:t>11 1111</a:t>
            </a:r>
            <a:endParaRPr lang="zh-CN" altLang="en-US" dirty="0">
              <a:solidFill>
                <a:schemeClr val="accent6"/>
              </a:solidFill>
            </a:endParaRPr>
          </a:p>
        </p:txBody>
      </p:sp>
      <p:sp>
        <p:nvSpPr>
          <p:cNvPr id="4" name="TextBox 2"/>
          <p:cNvSpPr txBox="1">
            <a:spLocks noChangeArrowheads="1"/>
          </p:cNvSpPr>
          <p:nvPr/>
        </p:nvSpPr>
        <p:spPr bwMode="auto">
          <a:xfrm>
            <a:off x="822325" y="4037310"/>
            <a:ext cx="2002279" cy="461665"/>
          </a:xfrm>
          <a:prstGeom prst="rect">
            <a:avLst/>
          </a:prstGeom>
          <a:noFill/>
          <a:ln w="9525">
            <a:noFill/>
            <a:miter lim="800000"/>
            <a:headEnd/>
            <a:tailEnd/>
          </a:ln>
        </p:spPr>
        <p:txBody>
          <a:bodyPr wrap="none">
            <a:spAutoFit/>
          </a:bodyPr>
          <a:lstStyle/>
          <a:p>
            <a:r>
              <a:rPr lang="en-US" altLang="zh-CN" dirty="0" smtClean="0"/>
              <a:t>C0: </a:t>
            </a:r>
            <a:r>
              <a:rPr lang="en-US" altLang="zh-CN" dirty="0" smtClean="0">
                <a:solidFill>
                  <a:srgbClr val="FF0000"/>
                </a:solidFill>
              </a:rPr>
              <a:t>11</a:t>
            </a:r>
            <a:r>
              <a:rPr lang="en-US" altLang="zh-CN" dirty="0" smtClean="0"/>
              <a:t>00 0000</a:t>
            </a:r>
            <a:endParaRPr lang="zh-CN" altLang="en-US" dirty="0"/>
          </a:p>
        </p:txBody>
      </p:sp>
      <p:sp>
        <p:nvSpPr>
          <p:cNvPr id="5" name="TextBox 2"/>
          <p:cNvSpPr txBox="1">
            <a:spLocks noChangeArrowheads="1"/>
          </p:cNvSpPr>
          <p:nvPr/>
        </p:nvSpPr>
        <p:spPr bwMode="auto">
          <a:xfrm>
            <a:off x="822325" y="4498975"/>
            <a:ext cx="2002279" cy="461665"/>
          </a:xfrm>
          <a:prstGeom prst="rect">
            <a:avLst/>
          </a:prstGeom>
          <a:noFill/>
          <a:ln w="9525">
            <a:noFill/>
            <a:miter lim="800000"/>
            <a:headEnd/>
            <a:tailEnd/>
          </a:ln>
        </p:spPr>
        <p:txBody>
          <a:bodyPr wrap="none">
            <a:spAutoFit/>
          </a:bodyPr>
          <a:lstStyle/>
          <a:p>
            <a:r>
              <a:rPr lang="en-US" altLang="zh-CN" dirty="0" smtClean="0"/>
              <a:t>C1: </a:t>
            </a:r>
            <a:r>
              <a:rPr lang="en-US" altLang="zh-CN" dirty="0" smtClean="0">
                <a:solidFill>
                  <a:srgbClr val="FF0000"/>
                </a:solidFill>
              </a:rPr>
              <a:t>11</a:t>
            </a:r>
            <a:r>
              <a:rPr lang="en-US" altLang="zh-CN" dirty="0" smtClean="0">
                <a:solidFill>
                  <a:schemeClr val="accent6"/>
                </a:solidFill>
              </a:rPr>
              <a:t>00 0001</a:t>
            </a:r>
            <a:endParaRPr lang="zh-CN" altLang="en-US" dirty="0">
              <a:solidFill>
                <a:schemeClr val="accent6"/>
              </a:solidFill>
            </a:endParaRPr>
          </a:p>
        </p:txBody>
      </p:sp>
      <p:sp>
        <p:nvSpPr>
          <p:cNvPr id="8" name="右箭头 7"/>
          <p:cNvSpPr/>
          <p:nvPr/>
        </p:nvSpPr>
        <p:spPr bwMode="auto">
          <a:xfrm>
            <a:off x="2824604" y="5062087"/>
            <a:ext cx="378691" cy="360218"/>
          </a:xfrm>
          <a:prstGeom prst="rightArrow">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Times New Roman" pitchFamily="18" charset="0"/>
              <a:ea typeface="黑体" pitchFamily="2" charset="-122"/>
            </a:endParaRPr>
          </a:p>
        </p:txBody>
      </p:sp>
      <p:sp>
        <p:nvSpPr>
          <p:cNvPr id="9" name="TextBox 2"/>
          <p:cNvSpPr txBox="1">
            <a:spLocks noChangeArrowheads="1"/>
          </p:cNvSpPr>
          <p:nvPr/>
        </p:nvSpPr>
        <p:spPr bwMode="auto">
          <a:xfrm>
            <a:off x="3212531" y="4997435"/>
            <a:ext cx="5082673" cy="461665"/>
          </a:xfrm>
          <a:prstGeom prst="rect">
            <a:avLst/>
          </a:prstGeom>
          <a:noFill/>
          <a:ln w="9525">
            <a:noFill/>
            <a:miter lim="800000"/>
            <a:headEnd/>
            <a:tailEnd/>
          </a:ln>
        </p:spPr>
        <p:txBody>
          <a:bodyPr wrap="none">
            <a:spAutoFit/>
          </a:bodyPr>
          <a:lstStyle/>
          <a:p>
            <a:r>
              <a:rPr lang="en-US" altLang="zh-CN" dirty="0" smtClean="0">
                <a:solidFill>
                  <a:srgbClr val="FF0000"/>
                </a:solidFill>
              </a:rPr>
              <a:t>00</a:t>
            </a:r>
            <a:r>
              <a:rPr lang="en-US" altLang="zh-CN" dirty="0" smtClean="0">
                <a:solidFill>
                  <a:schemeClr val="accent6"/>
                </a:solidFill>
              </a:rPr>
              <a:t>11 1111: 3F(16</a:t>
            </a:r>
            <a:r>
              <a:rPr lang="zh-CN" altLang="en-US" dirty="0">
                <a:solidFill>
                  <a:schemeClr val="accent6"/>
                </a:solidFill>
              </a:rPr>
              <a:t>进制</a:t>
            </a:r>
            <a:r>
              <a:rPr lang="en-US" altLang="zh-CN" dirty="0" smtClean="0">
                <a:solidFill>
                  <a:schemeClr val="accent6"/>
                </a:solidFill>
              </a:rPr>
              <a:t>)=63</a:t>
            </a:r>
            <a:r>
              <a:rPr lang="zh-CN" altLang="en-US" dirty="0" smtClean="0">
                <a:solidFill>
                  <a:schemeClr val="accent6"/>
                </a:solidFill>
              </a:rPr>
              <a:t>（</a:t>
            </a:r>
            <a:r>
              <a:rPr lang="en-US" altLang="zh-CN" dirty="0" smtClean="0">
                <a:solidFill>
                  <a:schemeClr val="accent6"/>
                </a:solidFill>
              </a:rPr>
              <a:t>10</a:t>
            </a:r>
            <a:r>
              <a:rPr lang="zh-CN" altLang="en-US" dirty="0" smtClean="0">
                <a:solidFill>
                  <a:schemeClr val="accent6"/>
                </a:solidFill>
              </a:rPr>
              <a:t>进制）</a:t>
            </a:r>
            <a:endParaRPr lang="zh-CN" altLang="en-US" dirty="0">
              <a:solidFill>
                <a:schemeClr val="accent6"/>
              </a:solidFill>
            </a:endParaRPr>
          </a:p>
        </p:txBody>
      </p:sp>
      <p:sp>
        <p:nvSpPr>
          <p:cNvPr id="10" name="矩形 9"/>
          <p:cNvSpPr/>
          <p:nvPr/>
        </p:nvSpPr>
        <p:spPr>
          <a:xfrm>
            <a:off x="3352413" y="5721138"/>
            <a:ext cx="3640740" cy="461665"/>
          </a:xfrm>
          <a:prstGeom prst="rect">
            <a:avLst/>
          </a:prstGeom>
        </p:spPr>
        <p:txBody>
          <a:bodyPr wrap="none">
            <a:spAutoFit/>
          </a:bodyPr>
          <a:lstStyle/>
          <a:p>
            <a:r>
              <a:rPr lang="en-US" altLang="zh-CN" dirty="0" smtClean="0">
                <a:solidFill>
                  <a:schemeClr val="accent6"/>
                </a:solidFill>
              </a:rPr>
              <a:t>45(16</a:t>
            </a:r>
            <a:r>
              <a:rPr lang="zh-CN" altLang="en-US" dirty="0" smtClean="0">
                <a:solidFill>
                  <a:schemeClr val="accent6"/>
                </a:solidFill>
              </a:rPr>
              <a:t>进制</a:t>
            </a:r>
            <a:r>
              <a:rPr lang="en-US" altLang="zh-CN" dirty="0" smtClean="0">
                <a:solidFill>
                  <a:schemeClr val="accent6"/>
                </a:solidFill>
              </a:rPr>
              <a:t>)=69</a:t>
            </a:r>
            <a:r>
              <a:rPr lang="zh-CN" altLang="en-US" dirty="0" smtClean="0">
                <a:solidFill>
                  <a:schemeClr val="accent6"/>
                </a:solidFill>
              </a:rPr>
              <a:t>（</a:t>
            </a:r>
            <a:r>
              <a:rPr lang="en-US" altLang="zh-CN" dirty="0" smtClean="0">
                <a:solidFill>
                  <a:schemeClr val="accent6"/>
                </a:solidFill>
              </a:rPr>
              <a:t>10</a:t>
            </a:r>
            <a:r>
              <a:rPr lang="zh-CN" altLang="en-US" dirty="0" smtClean="0">
                <a:solidFill>
                  <a:schemeClr val="accent6"/>
                </a:solidFill>
              </a:rPr>
              <a:t>进制）</a:t>
            </a:r>
            <a:endParaRPr lang="zh-CN" alt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CD71F8E-119A-42DC-A17E-C206177C8F3E}" type="slidenum">
              <a:rPr lang="zh-CN" altLang="en-US" sz="1300"/>
              <a:pPr algn="r" defTabSz="755650"/>
              <a:t>56</a:t>
            </a:fld>
            <a:endParaRPr lang="en-US" altLang="zh-CN" sz="1300"/>
          </a:p>
        </p:txBody>
      </p:sp>
      <p:sp>
        <p:nvSpPr>
          <p:cNvPr id="81923" name="Rectangle 2"/>
          <p:cNvSpPr>
            <a:spLocks noGrp="1" noChangeArrowheads="1"/>
          </p:cNvSpPr>
          <p:nvPr>
            <p:ph type="body" idx="4294967295"/>
          </p:nvPr>
        </p:nvSpPr>
        <p:spPr>
          <a:xfrm>
            <a:off x="431800" y="1230313"/>
            <a:ext cx="8229600" cy="4648200"/>
          </a:xfrm>
        </p:spPr>
        <p:txBody>
          <a:bodyPr/>
          <a:lstStyle/>
          <a:p>
            <a:pPr algn="just">
              <a:lnSpc>
                <a:spcPct val="90000"/>
              </a:lnSpc>
            </a:pPr>
            <a:r>
              <a:rPr lang="zh-CN" altLang="en-US" dirty="0" smtClean="0">
                <a:solidFill>
                  <a:srgbClr val="000000"/>
                </a:solidFill>
              </a:rPr>
              <a:t>PCX_RLE解码原则</a:t>
            </a:r>
            <a:r>
              <a:rPr lang="zh-CN" altLang="en-US" sz="3200" dirty="0" smtClean="0">
                <a:solidFill>
                  <a:srgbClr val="000000"/>
                </a:solidFill>
              </a:rPr>
              <a:t>（</a:t>
            </a:r>
            <a:r>
              <a:rPr lang="zh-CN" altLang="en-US" sz="3200" dirty="0" smtClean="0"/>
              <a:t>以解一行为例）</a:t>
            </a:r>
            <a:endParaRPr lang="zh-CN" altLang="en-US" sz="3200" b="0" dirty="0" smtClean="0"/>
          </a:p>
          <a:p>
            <a:pPr lvl="1" algn="just">
              <a:lnSpc>
                <a:spcPct val="120000"/>
              </a:lnSpc>
              <a:spcBef>
                <a:spcPct val="0"/>
              </a:spcBef>
              <a:buFont typeface="Arial" pitchFamily="34" charset="0"/>
              <a:buChar char="•"/>
            </a:pPr>
            <a:r>
              <a:rPr lang="zh-CN" altLang="en-US" dirty="0" smtClean="0"/>
              <a:t>读一个字节到 byChar</a:t>
            </a:r>
          </a:p>
          <a:p>
            <a:pPr lvl="1" algn="just">
              <a:lnSpc>
                <a:spcPct val="120000"/>
              </a:lnSpc>
              <a:spcBef>
                <a:spcPct val="0"/>
              </a:spcBef>
              <a:buFont typeface="Arial" pitchFamily="34" charset="0"/>
              <a:buChar char="•"/>
            </a:pPr>
            <a:r>
              <a:rPr lang="zh-CN" altLang="en-US" dirty="0" smtClean="0"/>
              <a:t>if ((byChar &amp; 0xC0) == 0xC0) {	</a:t>
            </a:r>
          </a:p>
          <a:p>
            <a:pPr lvl="1" algn="just">
              <a:lnSpc>
                <a:spcPct val="120000"/>
              </a:lnSpc>
              <a:spcBef>
                <a:spcPct val="0"/>
              </a:spcBef>
              <a:buFontTx/>
              <a:buNone/>
            </a:pPr>
            <a:r>
              <a:rPr lang="zh-CN" altLang="en-US" dirty="0" smtClean="0"/>
              <a:t>	</a:t>
            </a:r>
            <a:r>
              <a:rPr lang="zh-CN" altLang="en-US" dirty="0" smtClean="0">
                <a:solidFill>
                  <a:srgbClr val="00B050"/>
                </a:solidFill>
              </a:rPr>
              <a:t>//判前两位是否全1，C0=110</a:t>
            </a:r>
            <a:r>
              <a:rPr lang="en-US" altLang="zh-CN" dirty="0" smtClean="0">
                <a:solidFill>
                  <a:srgbClr val="00B050"/>
                </a:solidFill>
              </a:rPr>
              <a:t>0</a:t>
            </a:r>
            <a:r>
              <a:rPr lang="zh-CN" altLang="en-US" dirty="0" smtClean="0">
                <a:solidFill>
                  <a:srgbClr val="00B050"/>
                </a:solidFill>
              </a:rPr>
              <a:t> 0000</a:t>
            </a:r>
          </a:p>
          <a:p>
            <a:pPr lvl="2" algn="just">
              <a:lnSpc>
                <a:spcPct val="120000"/>
              </a:lnSpc>
              <a:spcBef>
                <a:spcPct val="0"/>
              </a:spcBef>
              <a:buFontTx/>
              <a:buNone/>
            </a:pPr>
            <a:r>
              <a:rPr lang="zh-CN" altLang="en-US" sz="2800" dirty="0" smtClean="0"/>
              <a:t>		iCount = byChar &amp; 0x3F；  </a:t>
            </a:r>
          </a:p>
          <a:p>
            <a:pPr lvl="2" algn="just">
              <a:lnSpc>
                <a:spcPct val="120000"/>
              </a:lnSpc>
              <a:spcBef>
                <a:spcPct val="0"/>
              </a:spcBef>
              <a:buFontTx/>
              <a:buNone/>
            </a:pPr>
            <a:r>
              <a:rPr lang="zh-CN" altLang="en-US" sz="2800" dirty="0" smtClean="0"/>
              <a:t>	</a:t>
            </a:r>
            <a:r>
              <a:rPr lang="zh-CN" altLang="en-US" sz="2800" dirty="0" smtClean="0">
                <a:solidFill>
                  <a:srgbClr val="00B050"/>
                </a:solidFill>
              </a:rPr>
              <a:t>	//取出后6位的重复数</a:t>
            </a:r>
          </a:p>
          <a:p>
            <a:pPr lvl="2" algn="just">
              <a:lnSpc>
                <a:spcPct val="120000"/>
              </a:lnSpc>
              <a:spcBef>
                <a:spcPct val="0"/>
              </a:spcBef>
              <a:buFontTx/>
              <a:buNone/>
            </a:pPr>
            <a:r>
              <a:rPr lang="zh-CN" altLang="en-US" sz="2800" dirty="0" smtClean="0"/>
              <a:t>		连续读iCount个字节</a:t>
            </a:r>
          </a:p>
          <a:p>
            <a:pPr lvl="2" algn="just">
              <a:lnSpc>
                <a:spcPct val="120000"/>
              </a:lnSpc>
              <a:spcBef>
                <a:spcPct val="0"/>
              </a:spcBef>
              <a:buFontTx/>
              <a:buNone/>
            </a:pPr>
            <a:r>
              <a:rPr lang="zh-CN" altLang="en-US" sz="2800" dirty="0" smtClean="0"/>
              <a:t>	  } </a:t>
            </a:r>
          </a:p>
          <a:p>
            <a:pPr lvl="2" algn="just">
              <a:lnSpc>
                <a:spcPct val="120000"/>
              </a:lnSpc>
              <a:spcBef>
                <a:spcPct val="0"/>
              </a:spcBef>
              <a:buFontTx/>
              <a:buNone/>
            </a:pPr>
            <a:r>
              <a:rPr lang="zh-CN" altLang="en-US" sz="2800" dirty="0" smtClean="0"/>
              <a:t>else 	{直接读下一个字节}</a:t>
            </a:r>
          </a:p>
          <a:p>
            <a:pPr lvl="1" algn="just">
              <a:lnSpc>
                <a:spcPct val="120000"/>
              </a:lnSpc>
              <a:spcBef>
                <a:spcPct val="0"/>
              </a:spcBef>
              <a:buClr>
                <a:srgbClr val="0000FF"/>
              </a:buClr>
              <a:buFont typeface="Arial" pitchFamily="34" charset="0"/>
              <a:buChar char="•"/>
            </a:pPr>
            <a:r>
              <a:rPr lang="zh-CN" altLang="en-US" dirty="0" smtClean="0"/>
              <a:t>重复上面两步，直到读完一行</a:t>
            </a:r>
            <a:endParaRPr lang="zh-CN" altLang="en-US" dirty="0" smtClean="0">
              <a:latin typeface="方正超粗黑简体" pitchFamily="1" charset="-122"/>
              <a:ea typeface="方正超粗黑简体" pitchFamily="1" charset="-122"/>
            </a:endParaRPr>
          </a:p>
        </p:txBody>
      </p:sp>
      <p:sp>
        <p:nvSpPr>
          <p:cNvPr id="81924" name="Rectangle 3"/>
          <p:cNvSpPr>
            <a:spLocks noGrp="1" noChangeArrowheads="1"/>
          </p:cNvSpPr>
          <p:nvPr>
            <p:ph type="title" idx="4294967295"/>
          </p:nvPr>
        </p:nvSpPr>
        <p:spPr>
          <a:xfrm>
            <a:off x="1250950" y="203200"/>
            <a:ext cx="7772400" cy="725488"/>
          </a:xfrm>
          <a:noFill/>
        </p:spPr>
        <p:txBody>
          <a:bodyPr/>
          <a:lstStyle/>
          <a:p>
            <a:r>
              <a:rPr lang="zh-CN" altLang="en-US" smtClean="0">
                <a:sym typeface="Arial" pitchFamily="34" charset="0"/>
              </a:rPr>
              <a:t> </a:t>
            </a:r>
            <a:r>
              <a:rPr lang="zh-CN" altLang="en-US" smtClean="0">
                <a:ea typeface="Arial Unicode MS" pitchFamily="34" charset="-122"/>
                <a:cs typeface="Arial Unicode MS" pitchFamily="34" charset="-122"/>
                <a:sym typeface="Arial" pitchFamily="34" charset="0"/>
              </a:rPr>
              <a:t>行程编码（RLE）</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99E8A8B-215F-4064-988A-CFFB8F427C49}" type="slidenum">
              <a:rPr lang="zh-CN" altLang="en-US" sz="1300"/>
              <a:pPr algn="r" defTabSz="755650"/>
              <a:t>57</a:t>
            </a:fld>
            <a:endParaRPr lang="en-US" altLang="zh-CN" sz="1300"/>
          </a:p>
        </p:txBody>
      </p:sp>
      <p:sp>
        <p:nvSpPr>
          <p:cNvPr id="82947" name="Rectangle 2"/>
          <p:cNvSpPr>
            <a:spLocks noGrp="1" noChangeArrowheads="1"/>
          </p:cNvSpPr>
          <p:nvPr>
            <p:ph type="body" idx="4294967295"/>
          </p:nvPr>
        </p:nvSpPr>
        <p:spPr>
          <a:xfrm>
            <a:off x="603250" y="1250950"/>
            <a:ext cx="8175625" cy="5181600"/>
          </a:xfrm>
        </p:spPr>
        <p:txBody>
          <a:bodyPr/>
          <a:lstStyle/>
          <a:p>
            <a:pPr>
              <a:lnSpc>
                <a:spcPct val="110000"/>
              </a:lnSpc>
            </a:pPr>
            <a:r>
              <a:rPr lang="zh-CN" altLang="en-US" sz="3200" smtClean="0">
                <a:sym typeface="Arial" pitchFamily="34" charset="0"/>
              </a:rPr>
              <a:t>背景：</a:t>
            </a:r>
          </a:p>
          <a:p>
            <a:pPr lvl="1">
              <a:lnSpc>
                <a:spcPct val="110000"/>
              </a:lnSpc>
            </a:pPr>
            <a:r>
              <a:rPr lang="zh-CN" altLang="en-US" smtClean="0"/>
              <a:t>1977年：Lemple、Ziv提出</a:t>
            </a:r>
          </a:p>
          <a:p>
            <a:pPr lvl="1">
              <a:lnSpc>
                <a:spcPct val="110000"/>
              </a:lnSpc>
            </a:pPr>
            <a:r>
              <a:rPr lang="zh-CN" altLang="en-US" smtClean="0"/>
              <a:t>1985年：Welch发展充实到应用</a:t>
            </a:r>
          </a:p>
          <a:p>
            <a:pPr>
              <a:lnSpc>
                <a:spcPct val="110000"/>
              </a:lnSpc>
            </a:pPr>
            <a:r>
              <a:rPr lang="zh-CN" altLang="en-US" sz="3200" smtClean="0">
                <a:sym typeface="Arial" pitchFamily="34" charset="0"/>
              </a:rPr>
              <a:t>基本思想：</a:t>
            </a:r>
          </a:p>
          <a:p>
            <a:pPr lvl="1">
              <a:lnSpc>
                <a:spcPct val="110000"/>
              </a:lnSpc>
            </a:pPr>
            <a:r>
              <a:rPr lang="zh-CN" altLang="en-US" smtClean="0"/>
              <a:t>去除像素冗余</a:t>
            </a:r>
          </a:p>
          <a:p>
            <a:pPr lvl="1">
              <a:lnSpc>
                <a:spcPct val="110000"/>
              </a:lnSpc>
            </a:pPr>
            <a:r>
              <a:rPr lang="zh-CN" altLang="en-US" smtClean="0"/>
              <a:t>一种无损压缩，称为字串表编码</a:t>
            </a:r>
          </a:p>
          <a:p>
            <a:pPr lvl="1">
              <a:lnSpc>
                <a:spcPct val="110000"/>
              </a:lnSpc>
            </a:pPr>
            <a:r>
              <a:rPr lang="zh-CN" altLang="en-US" smtClean="0"/>
              <a:t>与RLE类似，通过对字符串进行编码实现压缩</a:t>
            </a:r>
          </a:p>
          <a:p>
            <a:pPr lvl="1">
              <a:lnSpc>
                <a:spcPct val="110000"/>
              </a:lnSpc>
            </a:pPr>
            <a:r>
              <a:rPr lang="zh-CN" altLang="en-US" smtClean="0"/>
              <a:t>不同点：编码同时动态生成了特定字符串以及与之对应的一个索引字符串表(字典库)</a:t>
            </a:r>
          </a:p>
        </p:txBody>
      </p:sp>
      <p:sp>
        <p:nvSpPr>
          <p:cNvPr id="82948" name="Rectangle 3"/>
          <p:cNvSpPr>
            <a:spLocks noGrp="1" noChangeArrowheads="1"/>
          </p:cNvSpPr>
          <p:nvPr/>
        </p:nvSpPr>
        <p:spPr bwMode="auto">
          <a:xfrm>
            <a:off x="1187450" y="203200"/>
            <a:ext cx="7591425" cy="727075"/>
          </a:xfrm>
          <a:prstGeom prst="rect">
            <a:avLst/>
          </a:prstGeom>
          <a:noFill/>
          <a:ln w="9525">
            <a:noFill/>
            <a:miter lim="800000"/>
            <a:headEnd/>
            <a:tailEnd/>
          </a:ln>
        </p:spPr>
        <p:txBody>
          <a:bodyPr lIns="92075" tIns="46038" rIns="92075" bIns="46038" anchor="ctr"/>
          <a:lstStyle/>
          <a:p>
            <a:pPr algn="r" defTabSz="755650"/>
            <a:r>
              <a:rPr lang="zh-CN" altLang="en-US" sz="3600" b="1">
                <a:solidFill>
                  <a:srgbClr val="0033CC"/>
                </a:solidFill>
                <a:latin typeface="黑体" pitchFamily="49" charset="-122"/>
              </a:rPr>
              <a:t> </a:t>
            </a:r>
            <a:r>
              <a:rPr lang="zh-CN" altLang="en-US" sz="3600" b="1">
                <a:solidFill>
                  <a:srgbClr val="0033CC"/>
                </a:solidFill>
                <a:latin typeface="黑体" pitchFamily="49" charset="-122"/>
                <a:ea typeface="Arial Unicode MS" pitchFamily="34" charset="-122"/>
                <a:cs typeface="Arial Unicode MS" pitchFamily="34" charset="-122"/>
                <a:sym typeface="Arial" pitchFamily="34" charset="0"/>
              </a:rPr>
              <a:t>LZW编码</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0907AC3-659E-48E9-9030-544EC44E1A56}" type="slidenum">
              <a:rPr lang="zh-CN" altLang="en-US" sz="1300"/>
              <a:pPr algn="r" defTabSz="755650"/>
              <a:t>58</a:t>
            </a:fld>
            <a:endParaRPr lang="en-US" altLang="zh-CN" sz="1300"/>
          </a:p>
        </p:txBody>
      </p:sp>
      <p:sp>
        <p:nvSpPr>
          <p:cNvPr id="83971" name="Rectangle 2"/>
          <p:cNvSpPr>
            <a:spLocks noGrp="1" noChangeArrowheads="1"/>
          </p:cNvSpPr>
          <p:nvPr>
            <p:ph type="body" idx="4294967295"/>
          </p:nvPr>
        </p:nvSpPr>
        <p:spPr>
          <a:xfrm>
            <a:off x="603250" y="1250950"/>
            <a:ext cx="7924800" cy="5181600"/>
          </a:xfrm>
        </p:spPr>
        <p:txBody>
          <a:bodyPr/>
          <a:lstStyle/>
          <a:p>
            <a:pPr algn="just">
              <a:lnSpc>
                <a:spcPct val="110000"/>
              </a:lnSpc>
            </a:pPr>
            <a:r>
              <a:rPr lang="zh-CN" altLang="en-US" sz="3200" smtClean="0">
                <a:sym typeface="Arial" pitchFamily="34" charset="0"/>
              </a:rPr>
              <a:t>编码原理：</a:t>
            </a:r>
          </a:p>
          <a:p>
            <a:pPr marL="808038" lvl="1" indent="-382588" algn="just">
              <a:lnSpc>
                <a:spcPct val="110000"/>
              </a:lnSpc>
            </a:pPr>
            <a:r>
              <a:rPr lang="zh-CN" altLang="en-US" smtClean="0">
                <a:sym typeface="Arial" pitchFamily="34" charset="0"/>
              </a:rPr>
              <a:t>基于字典库查找</a:t>
            </a:r>
          </a:p>
          <a:p>
            <a:pPr marL="808038" lvl="1" indent="-382588" algn="just">
              <a:lnSpc>
                <a:spcPct val="110000"/>
              </a:lnSpc>
            </a:pPr>
            <a:r>
              <a:rPr lang="zh-CN" altLang="en-US" smtClean="0">
                <a:sym typeface="Arial" pitchFamily="34" charset="0"/>
              </a:rPr>
              <a:t>读入待压缩的数据，并与字典库（初始为空）中的字符串对比</a:t>
            </a:r>
          </a:p>
          <a:p>
            <a:pPr marL="808038" lvl="1" indent="-382588" algn="just">
              <a:lnSpc>
                <a:spcPct val="110000"/>
              </a:lnSpc>
            </a:pPr>
            <a:r>
              <a:rPr lang="zh-CN" altLang="en-US" smtClean="0">
                <a:sym typeface="Arial" pitchFamily="34" charset="0"/>
              </a:rPr>
              <a:t>如果字典中没有该字符串，就把该字符串存到字典中，并用字典的地址（位置索引）作为这个字符串的编码</a:t>
            </a:r>
          </a:p>
          <a:p>
            <a:pPr marL="808038" lvl="1" indent="-382588" algn="just">
              <a:lnSpc>
                <a:spcPct val="110000"/>
              </a:lnSpc>
            </a:pPr>
            <a:r>
              <a:rPr lang="zh-CN" altLang="en-US" smtClean="0">
                <a:sym typeface="Arial" pitchFamily="34" charset="0"/>
              </a:rPr>
              <a:t>如果字典中有匹配的字符串，就用字典中的位置索引代替字符串</a:t>
            </a:r>
          </a:p>
        </p:txBody>
      </p:sp>
      <p:sp>
        <p:nvSpPr>
          <p:cNvPr id="83972" name="Rectangle 3"/>
          <p:cNvSpPr>
            <a:spLocks noGrp="1" noChangeArrowheads="1"/>
          </p:cNvSpPr>
          <p:nvPr/>
        </p:nvSpPr>
        <p:spPr bwMode="auto">
          <a:xfrm>
            <a:off x="1187450" y="203200"/>
            <a:ext cx="7591425" cy="727075"/>
          </a:xfrm>
          <a:prstGeom prst="rect">
            <a:avLst/>
          </a:prstGeom>
          <a:noFill/>
          <a:ln w="9525">
            <a:noFill/>
            <a:miter lim="800000"/>
            <a:headEnd/>
            <a:tailEnd/>
          </a:ln>
        </p:spPr>
        <p:txBody>
          <a:bodyPr lIns="92075" tIns="46038" rIns="92075" bIns="46038" anchor="ctr"/>
          <a:lstStyle/>
          <a:p>
            <a:pPr algn="r" defTabSz="755650"/>
            <a:r>
              <a:rPr lang="zh-CN" altLang="en-US" sz="3600" b="1">
                <a:solidFill>
                  <a:srgbClr val="0033CC"/>
                </a:solidFill>
                <a:latin typeface="黑体" pitchFamily="49" charset="-122"/>
              </a:rPr>
              <a:t> </a:t>
            </a:r>
            <a:r>
              <a:rPr lang="zh-CN" altLang="en-US" sz="3600" b="1">
                <a:solidFill>
                  <a:srgbClr val="0033CC"/>
                </a:solidFill>
                <a:latin typeface="黑体" pitchFamily="49" charset="-122"/>
                <a:ea typeface="Arial Unicode MS" pitchFamily="34" charset="-122"/>
                <a:cs typeface="Arial Unicode MS" pitchFamily="34" charset="-122"/>
                <a:sym typeface="Arial" pitchFamily="34" charset="0"/>
              </a:rPr>
              <a:t>LZW编码</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2C967DF9-A191-4A8C-93EB-0F83CD1BEA2D}" type="slidenum">
              <a:rPr lang="zh-CN" altLang="en-US" sz="1300"/>
              <a:pPr algn="r" defTabSz="755650"/>
              <a:t>59</a:t>
            </a:fld>
            <a:endParaRPr lang="en-US" altLang="zh-CN" sz="1300"/>
          </a:p>
        </p:txBody>
      </p:sp>
      <p:sp>
        <p:nvSpPr>
          <p:cNvPr id="84995" name="Rectangle 2"/>
          <p:cNvSpPr>
            <a:spLocks noGrp="1" noChangeArrowheads="1"/>
          </p:cNvSpPr>
          <p:nvPr>
            <p:ph type="body" idx="4294967295"/>
          </p:nvPr>
        </p:nvSpPr>
        <p:spPr>
          <a:xfrm>
            <a:off x="603250" y="1250950"/>
            <a:ext cx="7924800" cy="5181600"/>
          </a:xfrm>
        </p:spPr>
        <p:txBody>
          <a:bodyPr/>
          <a:lstStyle/>
          <a:p>
            <a:pPr algn="just">
              <a:lnSpc>
                <a:spcPct val="110000"/>
              </a:lnSpc>
            </a:pPr>
            <a:r>
              <a:rPr lang="zh-CN" altLang="en-US" sz="3200" smtClean="0">
                <a:sym typeface="Arial" pitchFamily="34" charset="0"/>
              </a:rPr>
              <a:t>编码过程：</a:t>
            </a:r>
          </a:p>
          <a:p>
            <a:pPr marL="808038" lvl="1" indent="-382588" algn="just">
              <a:lnSpc>
                <a:spcPct val="110000"/>
              </a:lnSpc>
            </a:pPr>
            <a:r>
              <a:rPr lang="zh-CN" altLang="en-US" sz="2400" smtClean="0">
                <a:solidFill>
                  <a:srgbClr val="FF0000"/>
                </a:solidFill>
                <a:sym typeface="Arial" pitchFamily="34" charset="0"/>
              </a:rPr>
              <a:t>初始化：</a:t>
            </a:r>
            <a:r>
              <a:rPr lang="zh-CN" altLang="en-US" sz="2400" smtClean="0">
                <a:sym typeface="Arial" pitchFamily="34" charset="0"/>
              </a:rPr>
              <a:t>将字典初始化为包含所有可能的单字字符；当前前缀P初始化为空</a:t>
            </a:r>
          </a:p>
          <a:p>
            <a:pPr marL="808038" lvl="1" indent="-382588" algn="just">
              <a:lnSpc>
                <a:spcPct val="110000"/>
              </a:lnSpc>
            </a:pPr>
            <a:r>
              <a:rPr lang="zh-CN" altLang="en-US" sz="2400" smtClean="0">
                <a:solidFill>
                  <a:srgbClr val="FF0000"/>
                </a:solidFill>
                <a:sym typeface="Arial" pitchFamily="34" charset="0"/>
              </a:rPr>
              <a:t>读取：</a:t>
            </a:r>
            <a:r>
              <a:rPr lang="zh-CN" altLang="en-US" sz="2400" smtClean="0">
                <a:sym typeface="Arial" pitchFamily="34" charset="0"/>
              </a:rPr>
              <a:t>当前字符C = 待编码字符串中下一个字符</a:t>
            </a:r>
          </a:p>
          <a:p>
            <a:pPr marL="808038" lvl="1" indent="-382588" algn="just">
              <a:lnSpc>
                <a:spcPct val="110000"/>
              </a:lnSpc>
            </a:pPr>
            <a:r>
              <a:rPr lang="zh-CN" altLang="en-US" sz="2400" smtClean="0">
                <a:solidFill>
                  <a:srgbClr val="FF0000"/>
                </a:solidFill>
                <a:sym typeface="Arial" pitchFamily="34" charset="0"/>
              </a:rPr>
              <a:t>判断P+C是否在字典中：</a:t>
            </a:r>
          </a:p>
          <a:p>
            <a:pPr marL="1171575" lvl="2" indent="-382588" algn="just">
              <a:lnSpc>
                <a:spcPct val="110000"/>
              </a:lnSpc>
            </a:pPr>
            <a:r>
              <a:rPr lang="zh-CN" altLang="en-US" smtClean="0">
                <a:sym typeface="Arial" pitchFamily="34" charset="0"/>
              </a:rPr>
              <a:t>若是：则用C扩展P，即P= P+C</a:t>
            </a:r>
          </a:p>
          <a:p>
            <a:pPr marL="1171575" lvl="2" indent="-382588" algn="just">
              <a:lnSpc>
                <a:spcPct val="110000"/>
              </a:lnSpc>
            </a:pPr>
            <a:r>
              <a:rPr lang="zh-CN" altLang="en-US" smtClean="0">
                <a:sym typeface="Arial" pitchFamily="34" charset="0"/>
              </a:rPr>
              <a:t>若否：输出与当前前缀P相对应的码字；P+C添加到字典中；令P = C，即现在的P仅包含字符C</a:t>
            </a:r>
          </a:p>
          <a:p>
            <a:pPr marL="808038" lvl="1" indent="-382588" algn="just">
              <a:lnSpc>
                <a:spcPct val="110000"/>
              </a:lnSpc>
              <a:buClr>
                <a:srgbClr val="0000FF"/>
              </a:buClr>
            </a:pPr>
            <a:r>
              <a:rPr lang="zh-CN" altLang="en-US" sz="2400" smtClean="0">
                <a:solidFill>
                  <a:srgbClr val="FF0000"/>
                </a:solidFill>
                <a:sym typeface="Arial" pitchFamily="34" charset="0"/>
              </a:rPr>
              <a:t>判断是否还有待编码字符（串）：</a:t>
            </a:r>
          </a:p>
          <a:p>
            <a:pPr marL="1171575" lvl="2" indent="-382588" algn="just">
              <a:lnSpc>
                <a:spcPct val="110000"/>
              </a:lnSpc>
              <a:buClr>
                <a:srgbClr val="0000FF"/>
              </a:buClr>
            </a:pPr>
            <a:r>
              <a:rPr lang="zh-CN" altLang="en-US" smtClean="0">
                <a:sym typeface="Arial" pitchFamily="34" charset="0"/>
              </a:rPr>
              <a:t>是：返回步骤二</a:t>
            </a:r>
          </a:p>
          <a:p>
            <a:pPr marL="1171575" lvl="2" indent="-382588" algn="just">
              <a:lnSpc>
                <a:spcPct val="110000"/>
              </a:lnSpc>
              <a:buClr>
                <a:srgbClr val="0000FF"/>
              </a:buClr>
            </a:pPr>
            <a:r>
              <a:rPr lang="zh-CN" altLang="en-US" smtClean="0">
                <a:sym typeface="Arial" pitchFamily="34" charset="0"/>
              </a:rPr>
              <a:t>否：输出与当前前缀P相对应的码字，结束</a:t>
            </a:r>
          </a:p>
          <a:p>
            <a:pPr marL="1171575" lvl="2" indent="-382588" algn="just">
              <a:lnSpc>
                <a:spcPct val="110000"/>
              </a:lnSpc>
              <a:buFontTx/>
              <a:buNone/>
            </a:pPr>
            <a:endParaRPr lang="zh-CN" altLang="en-US" smtClean="0">
              <a:sym typeface="Arial" pitchFamily="34" charset="0"/>
            </a:endParaRPr>
          </a:p>
        </p:txBody>
      </p:sp>
      <p:sp>
        <p:nvSpPr>
          <p:cNvPr id="84996" name="Rectangle 3"/>
          <p:cNvSpPr>
            <a:spLocks noGrp="1" noChangeArrowheads="1"/>
          </p:cNvSpPr>
          <p:nvPr/>
        </p:nvSpPr>
        <p:spPr bwMode="auto">
          <a:xfrm>
            <a:off x="1187450" y="203200"/>
            <a:ext cx="7591425" cy="727075"/>
          </a:xfrm>
          <a:prstGeom prst="rect">
            <a:avLst/>
          </a:prstGeom>
          <a:noFill/>
          <a:ln w="9525">
            <a:noFill/>
            <a:miter lim="800000"/>
            <a:headEnd/>
            <a:tailEnd/>
          </a:ln>
        </p:spPr>
        <p:txBody>
          <a:bodyPr lIns="92075" tIns="46038" rIns="92075" bIns="46038" anchor="ctr"/>
          <a:lstStyle/>
          <a:p>
            <a:pPr algn="r" defTabSz="755650"/>
            <a:r>
              <a:rPr lang="zh-CN" altLang="en-US" sz="3600" b="1">
                <a:solidFill>
                  <a:srgbClr val="0033CC"/>
                </a:solidFill>
                <a:latin typeface="黑体" pitchFamily="49" charset="-122"/>
              </a:rPr>
              <a:t> </a:t>
            </a:r>
            <a:r>
              <a:rPr lang="zh-CN" altLang="en-US" sz="3600" b="1">
                <a:solidFill>
                  <a:srgbClr val="0033CC"/>
                </a:solidFill>
                <a:latin typeface="黑体" pitchFamily="49" charset="-122"/>
                <a:ea typeface="Arial Unicode MS" pitchFamily="34" charset="-122"/>
                <a:cs typeface="Arial Unicode MS" pitchFamily="34" charset="-122"/>
                <a:sym typeface="Arial" pitchFamily="34" charset="0"/>
              </a:rPr>
              <a:t>LZW编码</a:t>
            </a:r>
          </a:p>
        </p:txBody>
      </p:sp>
      <p:sp>
        <p:nvSpPr>
          <p:cNvPr id="5" name="矩形 4"/>
          <p:cNvSpPr/>
          <p:nvPr/>
        </p:nvSpPr>
        <p:spPr>
          <a:xfrm>
            <a:off x="3860800" y="1080930"/>
            <a:ext cx="5518727" cy="707886"/>
          </a:xfrm>
          <a:prstGeom prst="rect">
            <a:avLst/>
          </a:prstGeom>
        </p:spPr>
        <p:txBody>
          <a:bodyPr wrap="square">
            <a:spAutoFit/>
          </a:bodyPr>
          <a:lstStyle/>
          <a:p>
            <a:r>
              <a:rPr lang="en-US" sz="2000" dirty="0">
                <a:solidFill>
                  <a:srgbClr val="FF0000"/>
                </a:solidFill>
                <a:latin typeface="+mn-ea"/>
                <a:ea typeface="+mn-ea"/>
              </a:rPr>
              <a:t>P -&gt; Previous -&gt; </a:t>
            </a:r>
            <a:r>
              <a:rPr lang="zh-CN" altLang="en-US" sz="2000" dirty="0">
                <a:solidFill>
                  <a:srgbClr val="FF0000"/>
                </a:solidFill>
                <a:latin typeface="+mn-ea"/>
                <a:ea typeface="+mn-ea"/>
              </a:rPr>
              <a:t>表示之前的</a:t>
            </a:r>
            <a:r>
              <a:rPr lang="zh-CN" altLang="en-US" sz="2000" dirty="0" smtClean="0">
                <a:solidFill>
                  <a:srgbClr val="FF0000"/>
                </a:solidFill>
                <a:latin typeface="+mn-ea"/>
                <a:ea typeface="+mn-ea"/>
              </a:rPr>
              <a:t>字符</a:t>
            </a:r>
            <a:endParaRPr lang="en-US" altLang="zh-CN" sz="2000" dirty="0" smtClean="0">
              <a:solidFill>
                <a:srgbClr val="FF0000"/>
              </a:solidFill>
              <a:latin typeface="+mn-ea"/>
              <a:ea typeface="+mn-ea"/>
            </a:endParaRPr>
          </a:p>
          <a:p>
            <a:r>
              <a:rPr lang="en-US" sz="2000" dirty="0" smtClean="0">
                <a:solidFill>
                  <a:srgbClr val="FF0000"/>
                </a:solidFill>
                <a:latin typeface="+mn-ea"/>
                <a:ea typeface="+mn-ea"/>
              </a:rPr>
              <a:t>C </a:t>
            </a:r>
            <a:r>
              <a:rPr lang="en-US" sz="2000" dirty="0">
                <a:solidFill>
                  <a:srgbClr val="FF0000"/>
                </a:solidFill>
                <a:latin typeface="+mn-ea"/>
                <a:ea typeface="+mn-ea"/>
              </a:rPr>
              <a:t>-&gt; Current -&gt; </a:t>
            </a:r>
            <a:r>
              <a:rPr lang="zh-CN" altLang="en-US" sz="2000" dirty="0">
                <a:solidFill>
                  <a:srgbClr val="FF0000"/>
                </a:solidFill>
                <a:latin typeface="+mn-ea"/>
                <a:ea typeface="+mn-ea"/>
              </a:rPr>
              <a:t>表示当前读取的字符</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41D7B27-030B-4C9E-8CA7-3076A72A3324}" type="slidenum">
              <a:rPr lang="zh-CN" altLang="en-US" sz="1300"/>
              <a:pPr algn="r" defTabSz="755650"/>
              <a:t>6</a:t>
            </a:fld>
            <a:endParaRPr lang="en-US" altLang="zh-CN" sz="1300"/>
          </a:p>
        </p:txBody>
      </p:sp>
      <p:sp>
        <p:nvSpPr>
          <p:cNvPr id="1030" name="Rectangle 3"/>
          <p:cNvSpPr>
            <a:spLocks noChangeArrowheads="1"/>
          </p:cNvSpPr>
          <p:nvPr/>
        </p:nvSpPr>
        <p:spPr bwMode="auto">
          <a:xfrm>
            <a:off x="990600" y="3476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sym typeface="Arial" pitchFamily="34" charset="0"/>
              </a:rPr>
              <a:t>图像压缩的必要性</a:t>
            </a:r>
          </a:p>
        </p:txBody>
      </p:sp>
      <p:sp>
        <p:nvSpPr>
          <p:cNvPr id="7172" name="Rectangle 6"/>
          <p:cNvSpPr txBox="1">
            <a:spLocks noChangeArrowheads="1"/>
          </p:cNvSpPr>
          <p:nvPr/>
        </p:nvSpPr>
        <p:spPr bwMode="auto">
          <a:xfrm>
            <a:off x="457200" y="1196975"/>
            <a:ext cx="8280400" cy="5661025"/>
          </a:xfrm>
          <a:prstGeom prst="rect">
            <a:avLst/>
          </a:prstGeom>
          <a:noFill/>
          <a:ln w="9525">
            <a:noFill/>
            <a:miter lim="800000"/>
            <a:headEnd/>
            <a:tailEnd/>
          </a:ln>
        </p:spPr>
        <p:txBody>
          <a:bodyPr lIns="90488" tIns="44450" rIns="90488" bIns="44450"/>
          <a:lstStyle/>
          <a:p>
            <a:pPr marL="311150" indent="-311150" defTabSz="755650">
              <a:lnSpc>
                <a:spcPct val="120000"/>
              </a:lnSpc>
              <a:spcAft>
                <a:spcPct val="35000"/>
              </a:spcAft>
              <a:buClr>
                <a:srgbClr val="0000E7"/>
              </a:buClr>
              <a:buFont typeface="Arial" pitchFamily="34" charset="0"/>
              <a:buChar char="•"/>
            </a:pPr>
            <a:r>
              <a:rPr lang="zh-CN" altLang="en-US" sz="2800" b="1">
                <a:latin typeface="黑体" pitchFamily="49" charset="-122"/>
                <a:sym typeface="Wingdings" pitchFamily="2" charset="2"/>
              </a:rPr>
              <a:t>动机</a:t>
            </a:r>
            <a:r>
              <a:rPr lang="en-US" altLang="zh-CN" sz="2800" b="1">
                <a:latin typeface="黑体" pitchFamily="49" charset="-122"/>
                <a:sym typeface="Wingdings" pitchFamily="2" charset="2"/>
              </a:rPr>
              <a:t>/</a:t>
            </a:r>
            <a:r>
              <a:rPr lang="zh-CN" altLang="en-US" sz="2800" b="1">
                <a:latin typeface="黑体" pitchFamily="49" charset="-122"/>
                <a:sym typeface="Wingdings" pitchFamily="2" charset="2"/>
              </a:rPr>
              <a:t>原因：表达数字图像所需数据量通常很大</a:t>
            </a:r>
          </a:p>
          <a:p>
            <a:pPr marL="311150" indent="-311150" defTabSz="755650" eaLnBrk="1" hangingPunct="1">
              <a:lnSpc>
                <a:spcPct val="120000"/>
              </a:lnSpc>
              <a:spcBef>
                <a:spcPct val="20000"/>
              </a:spcBef>
              <a:buClr>
                <a:schemeClr val="accent2"/>
              </a:buClr>
            </a:pPr>
            <a:r>
              <a:rPr lang="zh-CN" altLang="en-US" b="1">
                <a:latin typeface="黑体" pitchFamily="49" charset="-122"/>
              </a:rPr>
              <a:t>   例</a:t>
            </a:r>
            <a:r>
              <a:rPr lang="en-US" altLang="zh-CN" b="1">
                <a:latin typeface="黑体" pitchFamily="49" charset="-122"/>
              </a:rPr>
              <a:t>:</a:t>
            </a:r>
            <a:r>
              <a:rPr lang="zh-CN" altLang="en-US" b="1">
                <a:latin typeface="黑体" pitchFamily="49" charset="-122"/>
              </a:rPr>
              <a:t> 灰度</a:t>
            </a:r>
            <a:r>
              <a:rPr lang="zh-CN" altLang="en-US" b="1">
                <a:latin typeface="黑体" pitchFamily="49" charset="-122"/>
                <a:sym typeface="Wingdings" pitchFamily="2" charset="2"/>
              </a:rPr>
              <a:t>图像</a:t>
            </a:r>
            <a:r>
              <a:rPr lang="en-US" altLang="zh-CN" b="1">
                <a:latin typeface="黑体" pitchFamily="49" charset="-122"/>
              </a:rPr>
              <a:t>:</a:t>
            </a:r>
          </a:p>
          <a:p>
            <a:pPr marL="311150" indent="-311150" defTabSz="755650" eaLnBrk="1" hangingPunct="1">
              <a:lnSpc>
                <a:spcPct val="120000"/>
              </a:lnSpc>
              <a:spcBef>
                <a:spcPct val="20000"/>
              </a:spcBef>
              <a:buClr>
                <a:schemeClr val="accent2"/>
              </a:buClr>
            </a:pPr>
            <a:r>
              <a:rPr lang="zh-CN" altLang="en-US" b="1">
                <a:latin typeface="黑体" pitchFamily="49" charset="-122"/>
              </a:rPr>
              <a:t>       彩色</a:t>
            </a:r>
            <a:r>
              <a:rPr lang="zh-CN" altLang="en-US" b="1">
                <a:latin typeface="黑体" pitchFamily="49" charset="-122"/>
                <a:sym typeface="Wingdings" pitchFamily="2" charset="2"/>
              </a:rPr>
              <a:t>图像</a:t>
            </a:r>
            <a:r>
              <a:rPr lang="en-US" altLang="zh-CN" b="1">
                <a:latin typeface="黑体" pitchFamily="49" charset="-122"/>
              </a:rPr>
              <a:t>:</a:t>
            </a:r>
          </a:p>
          <a:p>
            <a:pPr marL="311150" indent="-311150" defTabSz="755650" eaLnBrk="1" hangingPunct="1">
              <a:lnSpc>
                <a:spcPct val="120000"/>
              </a:lnSpc>
              <a:spcBef>
                <a:spcPct val="20000"/>
              </a:spcBef>
              <a:buClr>
                <a:schemeClr val="accent2"/>
              </a:buClr>
            </a:pPr>
            <a:r>
              <a:rPr lang="zh-CN" altLang="en-US" b="1">
                <a:latin typeface="黑体" pitchFamily="49" charset="-122"/>
              </a:rPr>
              <a:t>	 	  视频</a:t>
            </a:r>
            <a:r>
              <a:rPr lang="en-US" altLang="zh-CN" b="1">
                <a:latin typeface="黑体" pitchFamily="49" charset="-122"/>
              </a:rPr>
              <a:t>(</a:t>
            </a:r>
            <a:r>
              <a:rPr lang="zh-CN" altLang="en-US" b="1">
                <a:latin typeface="黑体" pitchFamily="49" charset="-122"/>
              </a:rPr>
              <a:t>运动</a:t>
            </a:r>
            <a:r>
              <a:rPr lang="zh-CN" altLang="en-US" b="1">
                <a:latin typeface="黑体" pitchFamily="49" charset="-122"/>
                <a:sym typeface="Wingdings" pitchFamily="2" charset="2"/>
              </a:rPr>
              <a:t>图像</a:t>
            </a:r>
            <a:r>
              <a:rPr lang="en-US" altLang="zh-CN" b="1">
                <a:latin typeface="黑体" pitchFamily="49" charset="-122"/>
              </a:rPr>
              <a:t>):</a:t>
            </a:r>
          </a:p>
          <a:p>
            <a:pPr marL="311150" indent="-311150" defTabSz="755650" eaLnBrk="1" hangingPunct="1">
              <a:lnSpc>
                <a:spcPct val="120000"/>
              </a:lnSpc>
              <a:spcBef>
                <a:spcPct val="20000"/>
              </a:spcBef>
              <a:buClr>
                <a:schemeClr val="accent2"/>
              </a:buClr>
              <a:buFont typeface="Monotype Sorts" charset="2"/>
              <a:buNone/>
            </a:pPr>
            <a:r>
              <a:rPr lang="zh-CN" altLang="en-US" b="1">
                <a:latin typeface="黑体" pitchFamily="49" charset="-122"/>
              </a:rPr>
              <a:t>    </a:t>
            </a:r>
          </a:p>
          <a:p>
            <a:pPr marL="311150" indent="-311150" defTabSz="755650" eaLnBrk="1" hangingPunct="1">
              <a:lnSpc>
                <a:spcPct val="150000"/>
              </a:lnSpc>
              <a:spcBef>
                <a:spcPts val="600"/>
              </a:spcBef>
              <a:buClr>
                <a:schemeClr val="accent2"/>
              </a:buClr>
              <a:buFont typeface="Monotype Sorts" charset="2"/>
              <a:buNone/>
            </a:pPr>
            <a:r>
              <a:rPr lang="zh-CN" altLang="en-US" b="1">
                <a:latin typeface="黑体" pitchFamily="49" charset="-122"/>
              </a:rPr>
              <a:t>  传输</a:t>
            </a:r>
            <a:r>
              <a:rPr lang="en-US" altLang="zh-CN" b="1">
                <a:latin typeface="黑体" pitchFamily="49" charset="-122"/>
              </a:rPr>
              <a:t>:</a:t>
            </a:r>
            <a:r>
              <a:rPr lang="zh-CN" altLang="en-US" b="1">
                <a:latin typeface="黑体" pitchFamily="49" charset="-122"/>
              </a:rPr>
              <a:t>在</a:t>
            </a:r>
            <a:r>
              <a:rPr lang="en-US" altLang="zh-CN" b="1">
                <a:latin typeface="黑体" pitchFamily="49" charset="-122"/>
              </a:rPr>
              <a:t>ISDN(</a:t>
            </a:r>
            <a:r>
              <a:rPr lang="zh-CN" altLang="en-US" b="1">
                <a:latin typeface="黑体" pitchFamily="49" charset="-122"/>
              </a:rPr>
              <a:t>码率为</a:t>
            </a:r>
            <a:r>
              <a:rPr lang="en-US" altLang="zh-CN" b="1">
                <a:latin typeface="黑体" pitchFamily="49" charset="-122"/>
              </a:rPr>
              <a:t>64kbps-2M bps),</a:t>
            </a:r>
            <a:r>
              <a:rPr lang="zh-CN" altLang="en-US" b="1">
                <a:latin typeface="黑体" pitchFamily="49" charset="-122"/>
              </a:rPr>
              <a:t>无压缩传输上述每</a:t>
            </a:r>
          </a:p>
          <a:p>
            <a:pPr marL="311150" indent="-311150" defTabSz="755650" eaLnBrk="1" hangingPunct="1">
              <a:lnSpc>
                <a:spcPct val="150000"/>
              </a:lnSpc>
              <a:spcBef>
                <a:spcPts val="600"/>
              </a:spcBef>
              <a:buClr>
                <a:schemeClr val="accent2"/>
              </a:buClr>
              <a:buFont typeface="Monotype Sorts" charset="2"/>
              <a:buNone/>
            </a:pPr>
            <a:r>
              <a:rPr lang="zh-CN" altLang="en-US" b="1">
                <a:latin typeface="黑体" pitchFamily="49" charset="-122"/>
              </a:rPr>
              <a:t>       秒的视频信号约需要</a:t>
            </a:r>
            <a:r>
              <a:rPr lang="en-US" altLang="zh-CN" b="1">
                <a:latin typeface="黑体" pitchFamily="49" charset="-122"/>
              </a:rPr>
              <a:t>75</a:t>
            </a:r>
            <a:r>
              <a:rPr lang="zh-CN" altLang="en-US" b="1">
                <a:latin typeface="黑体" pitchFamily="49" charset="-122"/>
              </a:rPr>
              <a:t>秒</a:t>
            </a:r>
            <a:r>
              <a:rPr lang="en-US" altLang="zh-CN" b="1">
                <a:latin typeface="黑体" pitchFamily="49" charset="-122"/>
              </a:rPr>
              <a:t>(</a:t>
            </a:r>
            <a:r>
              <a:rPr lang="zh-CN" altLang="en-US" b="1">
                <a:latin typeface="黑体" pitchFamily="49" charset="-122"/>
              </a:rPr>
              <a:t>码率</a:t>
            </a:r>
            <a:r>
              <a:rPr lang="en-US" altLang="zh-CN" b="1">
                <a:latin typeface="黑体" pitchFamily="49" charset="-122"/>
              </a:rPr>
              <a:t>2Mbps)</a:t>
            </a:r>
          </a:p>
          <a:p>
            <a:pPr marL="311150" indent="-311150" defTabSz="755650" eaLnBrk="1" hangingPunct="1">
              <a:lnSpc>
                <a:spcPct val="150000"/>
              </a:lnSpc>
              <a:spcBef>
                <a:spcPts val="600"/>
              </a:spcBef>
              <a:buClr>
                <a:schemeClr val="accent2"/>
              </a:buClr>
              <a:buFont typeface="Monotype Sorts" charset="2"/>
              <a:buNone/>
            </a:pPr>
            <a:r>
              <a:rPr lang="zh-CN" altLang="en-US" b="1">
                <a:latin typeface="黑体" pitchFamily="49" charset="-122"/>
              </a:rPr>
              <a:t>  存储</a:t>
            </a:r>
            <a:r>
              <a:rPr lang="en-US" altLang="zh-CN" b="1">
                <a:latin typeface="黑体" pitchFamily="49" charset="-122"/>
              </a:rPr>
              <a:t>:</a:t>
            </a:r>
            <a:r>
              <a:rPr lang="zh-CN" altLang="en-US" b="1">
                <a:latin typeface="黑体" pitchFamily="49" charset="-122"/>
              </a:rPr>
              <a:t>软盘</a:t>
            </a:r>
            <a:r>
              <a:rPr lang="en-US" altLang="zh-CN" b="1">
                <a:latin typeface="黑体" pitchFamily="49" charset="-122"/>
              </a:rPr>
              <a:t>(</a:t>
            </a:r>
            <a:r>
              <a:rPr lang="zh-CN" altLang="en-US" b="1">
                <a:latin typeface="黑体" pitchFamily="49" charset="-122"/>
              </a:rPr>
              <a:t>存储容量</a:t>
            </a:r>
            <a:r>
              <a:rPr lang="en-US" altLang="zh-CN" b="1">
                <a:latin typeface="黑体" pitchFamily="49" charset="-122"/>
              </a:rPr>
              <a:t>1.4MBytes),</a:t>
            </a:r>
            <a:r>
              <a:rPr lang="zh-CN" altLang="en-US" b="1">
                <a:latin typeface="黑体" pitchFamily="49" charset="-122"/>
              </a:rPr>
              <a:t>无压缩最多存储</a:t>
            </a:r>
            <a:r>
              <a:rPr lang="en-US" altLang="zh-CN" b="1">
                <a:latin typeface="黑体" pitchFamily="49" charset="-122"/>
              </a:rPr>
              <a:t>2</a:t>
            </a:r>
            <a:r>
              <a:rPr lang="zh-CN" altLang="en-US" b="1">
                <a:latin typeface="黑体" pitchFamily="49" charset="-122"/>
              </a:rPr>
              <a:t>幅彩图</a:t>
            </a:r>
            <a:r>
              <a:rPr lang="en-US" altLang="zh-CN" b="1">
                <a:latin typeface="黑体" pitchFamily="49" charset="-122"/>
              </a:rPr>
              <a:t>VCD (</a:t>
            </a:r>
            <a:r>
              <a:rPr lang="zh-CN" altLang="en-US" b="1">
                <a:latin typeface="黑体" pitchFamily="49" charset="-122"/>
              </a:rPr>
              <a:t>存储容量 </a:t>
            </a:r>
            <a:r>
              <a:rPr lang="en-US" altLang="zh-CN" b="1">
                <a:latin typeface="黑体" pitchFamily="49" charset="-122"/>
              </a:rPr>
              <a:t>680MBytes),</a:t>
            </a:r>
            <a:r>
              <a:rPr lang="zh-CN" altLang="en-US" b="1">
                <a:latin typeface="黑体" pitchFamily="49" charset="-122"/>
              </a:rPr>
              <a:t>无压缩只能存储</a:t>
            </a:r>
            <a:r>
              <a:rPr lang="en-US" altLang="zh-CN" b="1">
                <a:latin typeface="黑体" pitchFamily="49" charset="-122"/>
              </a:rPr>
              <a:t>30</a:t>
            </a:r>
            <a:r>
              <a:rPr lang="zh-CN" altLang="en-US" b="1">
                <a:latin typeface="黑体" pitchFamily="49" charset="-122"/>
              </a:rPr>
              <a:t>多秒视频</a:t>
            </a:r>
          </a:p>
        </p:txBody>
      </p:sp>
      <p:graphicFrame>
        <p:nvGraphicFramePr>
          <p:cNvPr id="7173" name="Object 5"/>
          <p:cNvGraphicFramePr>
            <a:graphicFrameLocks noChangeAspect="1"/>
          </p:cNvGraphicFramePr>
          <p:nvPr/>
        </p:nvGraphicFramePr>
        <p:xfrm>
          <a:off x="3579813" y="1993900"/>
          <a:ext cx="4249737" cy="390525"/>
        </p:xfrm>
        <a:graphic>
          <a:graphicData uri="http://schemas.openxmlformats.org/presentationml/2006/ole">
            <p:oleObj spid="_x0000_s188418" r:id="rId3" imgW="2208200" imgH="203341" progId="Equation.3">
              <p:embed/>
            </p:oleObj>
          </a:graphicData>
        </a:graphic>
      </p:graphicFrame>
      <p:graphicFrame>
        <p:nvGraphicFramePr>
          <p:cNvPr id="7174" name="Object 6"/>
          <p:cNvGraphicFramePr>
            <a:graphicFrameLocks noChangeAspect="1"/>
          </p:cNvGraphicFramePr>
          <p:nvPr/>
        </p:nvGraphicFramePr>
        <p:xfrm>
          <a:off x="3508375" y="2509838"/>
          <a:ext cx="4681538" cy="395287"/>
        </p:xfrm>
        <a:graphic>
          <a:graphicData uri="http://schemas.openxmlformats.org/presentationml/2006/ole">
            <p:oleObj spid="_x0000_s188419" r:id="rId4" imgW="2398535" imgH="203341" progId="Equation.3">
              <p:embed/>
            </p:oleObj>
          </a:graphicData>
        </a:graphic>
      </p:graphicFrame>
      <p:graphicFrame>
        <p:nvGraphicFramePr>
          <p:cNvPr id="7175" name="Object 7"/>
          <p:cNvGraphicFramePr>
            <a:graphicFrameLocks noChangeAspect="1"/>
          </p:cNvGraphicFramePr>
          <p:nvPr/>
        </p:nvGraphicFramePr>
        <p:xfrm>
          <a:off x="2500313" y="3441700"/>
          <a:ext cx="6408737" cy="415925"/>
        </p:xfrm>
        <a:graphic>
          <a:graphicData uri="http://schemas.openxmlformats.org/presentationml/2006/ole">
            <p:oleObj spid="_x0000_s188420" r:id="rId5" imgW="3096429" imgH="203341" progId="Equation.3">
              <p:embed/>
            </p:oleObj>
          </a:graphicData>
        </a:graphic>
      </p:graphicFrame>
      <p:pic>
        <p:nvPicPr>
          <p:cNvPr id="7176" name="Picture 6" descr="https://ss0.bdstatic.com/94oJfD_bAAcT8t7mm9GUKT-xh_/timg?image&amp;quality=100&amp;size=b4000_4000&amp;sec=1460777813&amp;di=d00ba2322f97d1058ac80c20d44d30d2&amp;src=http://pica.nipic.com/2007-08-22/2007822112530766_2.jpg"/>
          <p:cNvPicPr>
            <a:picLocks noChangeAspect="1" noChangeArrowheads="1"/>
          </p:cNvPicPr>
          <p:nvPr/>
        </p:nvPicPr>
        <p:blipFill>
          <a:blip r:embed="rId6"/>
          <a:srcRect/>
          <a:stretch>
            <a:fillRect/>
          </a:stretch>
        </p:blipFill>
        <p:spPr bwMode="auto">
          <a:xfrm>
            <a:off x="965200" y="1724025"/>
            <a:ext cx="3633788" cy="2208213"/>
          </a:xfrm>
          <a:prstGeom prst="rect">
            <a:avLst/>
          </a:prstGeom>
          <a:noFill/>
          <a:ln w="9525">
            <a:noFill/>
            <a:miter lim="800000"/>
            <a:headEnd/>
            <a:tailEnd/>
          </a:ln>
        </p:spPr>
      </p:pic>
      <p:pic>
        <p:nvPicPr>
          <p:cNvPr id="7177" name="Picture 8" descr="http://b.hiphotos.baidu.com/baike/w%3D268/sign=22384172cffc1e17fdbf8b377291f67c/0b7b02087bf40ad103483187572c11dfa9ecce22.jpg"/>
          <p:cNvPicPr>
            <a:picLocks noChangeAspect="1" noChangeArrowheads="1"/>
          </p:cNvPicPr>
          <p:nvPr/>
        </p:nvPicPr>
        <p:blipFill>
          <a:blip r:embed="rId7"/>
          <a:srcRect t="10500" b="6250"/>
          <a:stretch>
            <a:fillRect/>
          </a:stretch>
        </p:blipFill>
        <p:spPr bwMode="auto">
          <a:xfrm>
            <a:off x="4598988" y="1724025"/>
            <a:ext cx="4310062" cy="220821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checkerboard(across)">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checkerboard(across)">
                                      <p:cBhvr>
                                        <p:cTn id="12" dur="500"/>
                                        <p:tgtEl>
                                          <p:spTgt spid="7172">
                                            <p:txEl>
                                              <p:pRg st="1" end="1"/>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7173"/>
                                        </p:tgtEl>
                                        <p:attrNameLst>
                                          <p:attrName>style.visibility</p:attrName>
                                        </p:attrNameLst>
                                      </p:cBhvr>
                                      <p:to>
                                        <p:strVal val="visible"/>
                                      </p:to>
                                    </p:set>
                                    <p:anim calcmode="lin" valueType="num">
                                      <p:cBhvr additive="base">
                                        <p:cTn id="15" dur="500" fill="hold"/>
                                        <p:tgtEl>
                                          <p:spTgt spid="7173"/>
                                        </p:tgtEl>
                                        <p:attrNameLst>
                                          <p:attrName>ppt_x</p:attrName>
                                        </p:attrNameLst>
                                      </p:cBhvr>
                                      <p:tavLst>
                                        <p:tav tm="0">
                                          <p:val>
                                            <p:strVal val="#ppt_x"/>
                                          </p:val>
                                        </p:tav>
                                        <p:tav tm="100000">
                                          <p:val>
                                            <p:strVal val="#ppt_x"/>
                                          </p:val>
                                        </p:tav>
                                      </p:tavLst>
                                    </p:anim>
                                    <p:anim calcmode="lin" valueType="num">
                                      <p:cBhvr additive="base">
                                        <p:cTn id="16"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172">
                                            <p:txEl>
                                              <p:pRg st="2" end="2"/>
                                            </p:txEl>
                                          </p:spTgt>
                                        </p:tgtEl>
                                        <p:attrNameLst>
                                          <p:attrName>style.visibility</p:attrName>
                                        </p:attrNameLst>
                                      </p:cBhvr>
                                      <p:to>
                                        <p:strVal val="visible"/>
                                      </p:to>
                                    </p:set>
                                    <p:animEffect transition="in" filter="checkerboard(across)">
                                      <p:cBhvr>
                                        <p:cTn id="21" dur="500"/>
                                        <p:tgtEl>
                                          <p:spTgt spid="7172">
                                            <p:txEl>
                                              <p:pRg st="2" end="2"/>
                                            </p:txEl>
                                          </p:spTgt>
                                        </p:tgtEl>
                                      </p:cBhvr>
                                    </p:animEffect>
                                  </p:childTnLst>
                                </p:cTn>
                              </p:par>
                              <p:par>
                                <p:cTn id="22" presetID="2" presetClass="entr" presetSubtype="4" fill="hold" nodeType="withEffect">
                                  <p:stCondLst>
                                    <p:cond delay="0"/>
                                  </p:stCondLst>
                                  <p:childTnLst>
                                    <p:set>
                                      <p:cBhvr>
                                        <p:cTn id="23" dur="1" fill="hold">
                                          <p:stCondLst>
                                            <p:cond delay="0"/>
                                          </p:stCondLst>
                                        </p:cTn>
                                        <p:tgtEl>
                                          <p:spTgt spid="7174"/>
                                        </p:tgtEl>
                                        <p:attrNameLst>
                                          <p:attrName>style.visibility</p:attrName>
                                        </p:attrNameLst>
                                      </p:cBhvr>
                                      <p:to>
                                        <p:strVal val="visible"/>
                                      </p:to>
                                    </p:set>
                                    <p:anim calcmode="lin" valueType="num">
                                      <p:cBhvr additive="base">
                                        <p:cTn id="24" dur="500" fill="hold"/>
                                        <p:tgtEl>
                                          <p:spTgt spid="7174"/>
                                        </p:tgtEl>
                                        <p:attrNameLst>
                                          <p:attrName>ppt_x</p:attrName>
                                        </p:attrNameLst>
                                      </p:cBhvr>
                                      <p:tavLst>
                                        <p:tav tm="0">
                                          <p:val>
                                            <p:strVal val="#ppt_x"/>
                                          </p:val>
                                        </p:tav>
                                        <p:tav tm="100000">
                                          <p:val>
                                            <p:strVal val="#ppt_x"/>
                                          </p:val>
                                        </p:tav>
                                      </p:tavLst>
                                    </p:anim>
                                    <p:anim calcmode="lin" valueType="num">
                                      <p:cBhvr additive="base">
                                        <p:cTn id="25"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7172">
                                            <p:txEl>
                                              <p:pRg st="3" end="3"/>
                                            </p:txEl>
                                          </p:spTgt>
                                        </p:tgtEl>
                                        <p:attrNameLst>
                                          <p:attrName>style.visibility</p:attrName>
                                        </p:attrNameLst>
                                      </p:cBhvr>
                                      <p:to>
                                        <p:strVal val="visible"/>
                                      </p:to>
                                    </p:set>
                                    <p:animEffect transition="in" filter="checkerboard(across)">
                                      <p:cBhvr>
                                        <p:cTn id="30" dur="500"/>
                                        <p:tgtEl>
                                          <p:spTgt spid="7172">
                                            <p:txEl>
                                              <p:pRg st="3" end="3"/>
                                            </p:txEl>
                                          </p:spTgt>
                                        </p:tgtEl>
                                      </p:cBhvr>
                                    </p:animEffect>
                                  </p:childTnLst>
                                </p:cTn>
                              </p:par>
                              <p:par>
                                <p:cTn id="31" presetID="2" presetClass="entr" presetSubtype="4" fill="hold" nodeType="withEffect">
                                  <p:stCondLst>
                                    <p:cond delay="0"/>
                                  </p:stCondLst>
                                  <p:childTnLst>
                                    <p:set>
                                      <p:cBhvr>
                                        <p:cTn id="32" dur="1" fill="hold">
                                          <p:stCondLst>
                                            <p:cond delay="0"/>
                                          </p:stCondLst>
                                        </p:cTn>
                                        <p:tgtEl>
                                          <p:spTgt spid="7175"/>
                                        </p:tgtEl>
                                        <p:attrNameLst>
                                          <p:attrName>style.visibility</p:attrName>
                                        </p:attrNameLst>
                                      </p:cBhvr>
                                      <p:to>
                                        <p:strVal val="visible"/>
                                      </p:to>
                                    </p:set>
                                    <p:anim calcmode="lin" valueType="num">
                                      <p:cBhvr additive="base">
                                        <p:cTn id="33" dur="500" fill="hold"/>
                                        <p:tgtEl>
                                          <p:spTgt spid="7175"/>
                                        </p:tgtEl>
                                        <p:attrNameLst>
                                          <p:attrName>ppt_x</p:attrName>
                                        </p:attrNameLst>
                                      </p:cBhvr>
                                      <p:tavLst>
                                        <p:tav tm="0">
                                          <p:val>
                                            <p:strVal val="#ppt_x"/>
                                          </p:val>
                                        </p:tav>
                                        <p:tav tm="100000">
                                          <p:val>
                                            <p:strVal val="#ppt_x"/>
                                          </p:val>
                                        </p:tav>
                                      </p:tavLst>
                                    </p:anim>
                                    <p:anim calcmode="lin" valueType="num">
                                      <p:cBhvr additive="base">
                                        <p:cTn id="34"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7172">
                                            <p:txEl>
                                              <p:pRg st="5" end="5"/>
                                            </p:txEl>
                                          </p:spTgt>
                                        </p:tgtEl>
                                        <p:attrNameLst>
                                          <p:attrName>style.visibility</p:attrName>
                                        </p:attrNameLst>
                                      </p:cBhvr>
                                      <p:to>
                                        <p:strVal val="visible"/>
                                      </p:to>
                                    </p:set>
                                    <p:animEffect transition="in" filter="checkerboard(across)">
                                      <p:cBhvr>
                                        <p:cTn id="39" dur="500"/>
                                        <p:tgtEl>
                                          <p:spTgt spid="7172">
                                            <p:txEl>
                                              <p:pRg st="5" end="5"/>
                                            </p:txEl>
                                          </p:spTgt>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7172">
                                            <p:txEl>
                                              <p:pRg st="6" end="6"/>
                                            </p:txEl>
                                          </p:spTgt>
                                        </p:tgtEl>
                                        <p:attrNameLst>
                                          <p:attrName>style.visibility</p:attrName>
                                        </p:attrNameLst>
                                      </p:cBhvr>
                                      <p:to>
                                        <p:strVal val="visible"/>
                                      </p:to>
                                    </p:set>
                                    <p:animEffect transition="in" filter="checkerboard(across)">
                                      <p:cBhvr>
                                        <p:cTn id="42" dur="500"/>
                                        <p:tgtEl>
                                          <p:spTgt spid="717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7172">
                                            <p:txEl>
                                              <p:pRg st="7" end="7"/>
                                            </p:txEl>
                                          </p:spTgt>
                                        </p:tgtEl>
                                        <p:attrNameLst>
                                          <p:attrName>style.visibility</p:attrName>
                                        </p:attrNameLst>
                                      </p:cBhvr>
                                      <p:to>
                                        <p:strVal val="visible"/>
                                      </p:to>
                                    </p:set>
                                    <p:animEffect transition="in" filter="checkerboard(across)">
                                      <p:cBhvr>
                                        <p:cTn id="47" dur="500"/>
                                        <p:tgtEl>
                                          <p:spTgt spid="717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7176"/>
                                        </p:tgtEl>
                                        <p:attrNameLst>
                                          <p:attrName>style.visibility</p:attrName>
                                        </p:attrNameLst>
                                      </p:cBhvr>
                                      <p:to>
                                        <p:strVal val="visible"/>
                                      </p:to>
                                    </p:set>
                                    <p:anim calcmode="lin" valueType="num">
                                      <p:cBhvr additive="base">
                                        <p:cTn id="52" dur="500" fill="hold"/>
                                        <p:tgtEl>
                                          <p:spTgt spid="7176"/>
                                        </p:tgtEl>
                                        <p:attrNameLst>
                                          <p:attrName>ppt_x</p:attrName>
                                        </p:attrNameLst>
                                      </p:cBhvr>
                                      <p:tavLst>
                                        <p:tav tm="0">
                                          <p:val>
                                            <p:strVal val="#ppt_x"/>
                                          </p:val>
                                        </p:tav>
                                        <p:tav tm="100000">
                                          <p:val>
                                            <p:strVal val="#ppt_x"/>
                                          </p:val>
                                        </p:tav>
                                      </p:tavLst>
                                    </p:anim>
                                    <p:anim calcmode="lin" valueType="num">
                                      <p:cBhvr additive="base">
                                        <p:cTn id="53" dur="500" fill="hold"/>
                                        <p:tgtEl>
                                          <p:spTgt spid="7176"/>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7177"/>
                                        </p:tgtEl>
                                        <p:attrNameLst>
                                          <p:attrName>style.visibility</p:attrName>
                                        </p:attrNameLst>
                                      </p:cBhvr>
                                      <p:to>
                                        <p:strVal val="visible"/>
                                      </p:to>
                                    </p:set>
                                    <p:anim calcmode="lin" valueType="num">
                                      <p:cBhvr additive="base">
                                        <p:cTn id="56" dur="500" fill="hold"/>
                                        <p:tgtEl>
                                          <p:spTgt spid="7177"/>
                                        </p:tgtEl>
                                        <p:attrNameLst>
                                          <p:attrName>ppt_x</p:attrName>
                                        </p:attrNameLst>
                                      </p:cBhvr>
                                      <p:tavLst>
                                        <p:tav tm="0">
                                          <p:val>
                                            <p:strVal val="#ppt_x"/>
                                          </p:val>
                                        </p:tav>
                                        <p:tav tm="100000">
                                          <p:val>
                                            <p:strVal val="#ppt_x"/>
                                          </p:val>
                                        </p:tav>
                                      </p:tavLst>
                                    </p:anim>
                                    <p:anim calcmode="lin" valueType="num">
                                      <p:cBhvr additive="base">
                                        <p:cTn id="57"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96962" y="489527"/>
            <a:ext cx="1907895" cy="461665"/>
          </a:xfrm>
          <a:prstGeom prst="rect">
            <a:avLst/>
          </a:prstGeom>
        </p:spPr>
        <p:txBody>
          <a:bodyPr wrap="none">
            <a:spAutoFit/>
          </a:bodyPr>
          <a:lstStyle/>
          <a:p>
            <a:r>
              <a:rPr lang="en-US" dirty="0" err="1"/>
              <a:t>abcbcabcabcd</a:t>
            </a:r>
            <a:endParaRPr lang="zh-CN" altLang="en-US" dirty="0"/>
          </a:p>
        </p:txBody>
      </p:sp>
      <p:pic>
        <p:nvPicPr>
          <p:cNvPr id="234499" name="Picture 3"/>
          <p:cNvPicPr>
            <a:picLocks noChangeAspect="1" noChangeArrowheads="1"/>
          </p:cNvPicPr>
          <p:nvPr/>
        </p:nvPicPr>
        <p:blipFill>
          <a:blip r:embed="rId2"/>
          <a:srcRect/>
          <a:stretch>
            <a:fillRect/>
          </a:stretch>
        </p:blipFill>
        <p:spPr bwMode="auto">
          <a:xfrm>
            <a:off x="2914938" y="1579128"/>
            <a:ext cx="6035097" cy="5260399"/>
          </a:xfrm>
          <a:prstGeom prst="rect">
            <a:avLst/>
          </a:prstGeom>
          <a:noFill/>
          <a:ln w="9525">
            <a:noFill/>
            <a:miter lim="800000"/>
            <a:headEnd/>
            <a:tailEnd/>
          </a:ln>
          <a:effectLst/>
        </p:spPr>
      </p:pic>
      <p:sp>
        <p:nvSpPr>
          <p:cNvPr id="5" name="TextBox 4"/>
          <p:cNvSpPr txBox="1"/>
          <p:nvPr/>
        </p:nvSpPr>
        <p:spPr>
          <a:xfrm>
            <a:off x="314961" y="1135936"/>
            <a:ext cx="1932077" cy="461665"/>
          </a:xfrm>
          <a:prstGeom prst="rect">
            <a:avLst/>
          </a:prstGeom>
          <a:noFill/>
        </p:spPr>
        <p:txBody>
          <a:bodyPr wrap="square" rtlCol="0">
            <a:spAutoFit/>
          </a:bodyPr>
          <a:lstStyle/>
          <a:p>
            <a:r>
              <a:rPr lang="zh-CN" altLang="en-US" dirty="0" smtClean="0"/>
              <a:t>初始字典：</a:t>
            </a:r>
            <a:endParaRPr lang="zh-CN" altLang="en-US" dirty="0"/>
          </a:p>
        </p:txBody>
      </p:sp>
      <p:graphicFrame>
        <p:nvGraphicFramePr>
          <p:cNvPr id="6" name="表格 5"/>
          <p:cNvGraphicFramePr>
            <a:graphicFrameLocks noGrp="1"/>
          </p:cNvGraphicFramePr>
          <p:nvPr/>
        </p:nvGraphicFramePr>
        <p:xfrm>
          <a:off x="339143" y="1597601"/>
          <a:ext cx="2414954" cy="1473200"/>
        </p:xfrm>
        <a:graphic>
          <a:graphicData uri="http://schemas.openxmlformats.org/drawingml/2006/table">
            <a:tbl>
              <a:tblPr firstRow="1" bandRow="1">
                <a:tableStyleId>{5C22544A-7EE6-4342-B048-85BDC9FD1C3A}</a:tableStyleId>
              </a:tblPr>
              <a:tblGrid>
                <a:gridCol w="1207477"/>
                <a:gridCol w="1207477"/>
              </a:tblGrid>
              <a:tr h="275302">
                <a:tc>
                  <a:txBody>
                    <a:bodyPr/>
                    <a:lstStyle/>
                    <a:p>
                      <a:pPr>
                        <a:lnSpc>
                          <a:spcPts val="1600"/>
                        </a:lnSpc>
                      </a:pPr>
                      <a:r>
                        <a:rPr lang="en-US" altLang="zh-CN" dirty="0" smtClean="0"/>
                        <a:t>symbol</a:t>
                      </a:r>
                      <a:endParaRPr lang="zh-CN" altLang="en-US" dirty="0"/>
                    </a:p>
                  </a:txBody>
                  <a:tcPr/>
                </a:tc>
                <a:tc>
                  <a:txBody>
                    <a:bodyPr/>
                    <a:lstStyle/>
                    <a:p>
                      <a:pPr>
                        <a:lnSpc>
                          <a:spcPts val="1600"/>
                        </a:lnSpc>
                      </a:pPr>
                      <a:r>
                        <a:rPr lang="en-US" altLang="zh-CN" dirty="0" smtClean="0"/>
                        <a:t>decimal</a:t>
                      </a:r>
                      <a:endParaRPr lang="zh-CN" altLang="en-US" dirty="0"/>
                    </a:p>
                  </a:txBody>
                  <a:tcPr/>
                </a:tc>
              </a:tr>
              <a:tr h="275302">
                <a:tc>
                  <a:txBody>
                    <a:bodyPr/>
                    <a:lstStyle/>
                    <a:p>
                      <a:pPr>
                        <a:lnSpc>
                          <a:spcPts val="1600"/>
                        </a:lnSpc>
                      </a:pPr>
                      <a:r>
                        <a:rPr lang="en-US" altLang="zh-CN" dirty="0" smtClean="0"/>
                        <a:t>a</a:t>
                      </a:r>
                      <a:endParaRPr lang="zh-CN" altLang="en-US" dirty="0"/>
                    </a:p>
                  </a:txBody>
                  <a:tcPr/>
                </a:tc>
                <a:tc>
                  <a:txBody>
                    <a:bodyPr/>
                    <a:lstStyle/>
                    <a:p>
                      <a:pPr>
                        <a:lnSpc>
                          <a:spcPts val="1600"/>
                        </a:lnSpc>
                      </a:pPr>
                      <a:r>
                        <a:rPr lang="en-US" altLang="zh-CN" dirty="0" smtClean="0"/>
                        <a:t>1</a:t>
                      </a:r>
                      <a:endParaRPr lang="zh-CN" altLang="en-US" dirty="0"/>
                    </a:p>
                  </a:txBody>
                  <a:tcPr/>
                </a:tc>
              </a:tr>
              <a:tr h="275302">
                <a:tc>
                  <a:txBody>
                    <a:bodyPr/>
                    <a:lstStyle/>
                    <a:p>
                      <a:pPr>
                        <a:lnSpc>
                          <a:spcPts val="1600"/>
                        </a:lnSpc>
                      </a:pPr>
                      <a:r>
                        <a:rPr lang="en-US" altLang="zh-CN" dirty="0" smtClean="0"/>
                        <a:t>b</a:t>
                      </a:r>
                      <a:endParaRPr lang="zh-CN" altLang="en-US" dirty="0"/>
                    </a:p>
                  </a:txBody>
                  <a:tcPr/>
                </a:tc>
                <a:tc>
                  <a:txBody>
                    <a:bodyPr/>
                    <a:lstStyle/>
                    <a:p>
                      <a:pPr>
                        <a:lnSpc>
                          <a:spcPts val="1600"/>
                        </a:lnSpc>
                      </a:pPr>
                      <a:r>
                        <a:rPr lang="en-US" altLang="zh-CN" dirty="0" smtClean="0"/>
                        <a:t>2</a:t>
                      </a:r>
                      <a:endParaRPr lang="zh-CN" altLang="en-US" dirty="0"/>
                    </a:p>
                  </a:txBody>
                  <a:tcPr/>
                </a:tc>
              </a:tr>
              <a:tr h="275302">
                <a:tc>
                  <a:txBody>
                    <a:bodyPr/>
                    <a:lstStyle/>
                    <a:p>
                      <a:pPr>
                        <a:lnSpc>
                          <a:spcPts val="1600"/>
                        </a:lnSpc>
                      </a:pPr>
                      <a:r>
                        <a:rPr lang="en-US" altLang="zh-CN" dirty="0" smtClean="0"/>
                        <a:t>c</a:t>
                      </a:r>
                      <a:endParaRPr lang="zh-CN" altLang="en-US" dirty="0"/>
                    </a:p>
                  </a:txBody>
                  <a:tcPr/>
                </a:tc>
                <a:tc>
                  <a:txBody>
                    <a:bodyPr/>
                    <a:lstStyle/>
                    <a:p>
                      <a:pPr>
                        <a:lnSpc>
                          <a:spcPts val="1600"/>
                        </a:lnSpc>
                      </a:pPr>
                      <a:r>
                        <a:rPr lang="en-US" altLang="zh-CN" dirty="0" smtClean="0"/>
                        <a:t>3</a:t>
                      </a:r>
                      <a:endParaRPr lang="zh-CN" altLang="en-US" dirty="0"/>
                    </a:p>
                  </a:txBody>
                  <a:tcPr/>
                </a:tc>
              </a:tr>
              <a:tr h="275302">
                <a:tc>
                  <a:txBody>
                    <a:bodyPr/>
                    <a:lstStyle/>
                    <a:p>
                      <a:pPr>
                        <a:lnSpc>
                          <a:spcPts val="1600"/>
                        </a:lnSpc>
                      </a:pPr>
                      <a:r>
                        <a:rPr lang="en-US" altLang="zh-CN" dirty="0" smtClean="0"/>
                        <a:t>d</a:t>
                      </a:r>
                      <a:endParaRPr lang="zh-CN" altLang="en-US" dirty="0"/>
                    </a:p>
                  </a:txBody>
                  <a:tcPr/>
                </a:tc>
                <a:tc>
                  <a:txBody>
                    <a:bodyPr/>
                    <a:lstStyle/>
                    <a:p>
                      <a:pPr>
                        <a:lnSpc>
                          <a:spcPts val="1600"/>
                        </a:lnSpc>
                      </a:pPr>
                      <a:r>
                        <a:rPr lang="en-US" altLang="zh-CN" dirty="0" smtClean="0"/>
                        <a:t>4</a:t>
                      </a:r>
                      <a:endParaRPr lang="zh-CN" altLang="en-US" dirty="0"/>
                    </a:p>
                  </a:txBody>
                  <a:tcPr/>
                </a:tc>
              </a:tr>
            </a:tbl>
          </a:graphicData>
        </a:graphic>
      </p:graphicFrame>
      <p:sp>
        <p:nvSpPr>
          <p:cNvPr id="7" name="TextBox 6"/>
          <p:cNvSpPr txBox="1"/>
          <p:nvPr/>
        </p:nvSpPr>
        <p:spPr>
          <a:xfrm>
            <a:off x="2914939" y="1135936"/>
            <a:ext cx="1932077" cy="461665"/>
          </a:xfrm>
          <a:prstGeom prst="rect">
            <a:avLst/>
          </a:prstGeom>
          <a:noFill/>
        </p:spPr>
        <p:txBody>
          <a:bodyPr wrap="square" rtlCol="0">
            <a:spAutoFit/>
          </a:bodyPr>
          <a:lstStyle/>
          <a:p>
            <a:r>
              <a:rPr lang="zh-CN" altLang="en-US" dirty="0" smtClean="0"/>
              <a:t>推算过程：</a:t>
            </a:r>
            <a:endParaRPr lang="zh-CN" altLang="en-US" dirty="0"/>
          </a:p>
        </p:txBody>
      </p:sp>
      <p:sp>
        <p:nvSpPr>
          <p:cNvPr id="9" name="TextBox 8"/>
          <p:cNvSpPr txBox="1"/>
          <p:nvPr/>
        </p:nvSpPr>
        <p:spPr>
          <a:xfrm>
            <a:off x="185652" y="3135453"/>
            <a:ext cx="1932077" cy="461665"/>
          </a:xfrm>
          <a:prstGeom prst="rect">
            <a:avLst/>
          </a:prstGeom>
          <a:noFill/>
        </p:spPr>
        <p:txBody>
          <a:bodyPr wrap="square" rtlCol="0">
            <a:spAutoFit/>
          </a:bodyPr>
          <a:lstStyle/>
          <a:p>
            <a:r>
              <a:rPr lang="zh-CN" altLang="en-US" dirty="0" smtClean="0"/>
              <a:t>新字典：</a:t>
            </a:r>
            <a:endParaRPr lang="zh-CN" altLang="en-US" dirty="0"/>
          </a:p>
        </p:txBody>
      </p:sp>
      <p:graphicFrame>
        <p:nvGraphicFramePr>
          <p:cNvPr id="10" name="表格 9"/>
          <p:cNvGraphicFramePr>
            <a:graphicFrameLocks noGrp="1"/>
          </p:cNvGraphicFramePr>
          <p:nvPr/>
        </p:nvGraphicFramePr>
        <p:xfrm>
          <a:off x="339143" y="3597118"/>
          <a:ext cx="2414954" cy="2961640"/>
        </p:xfrm>
        <a:graphic>
          <a:graphicData uri="http://schemas.openxmlformats.org/drawingml/2006/table">
            <a:tbl>
              <a:tblPr firstRow="1" bandRow="1">
                <a:tableStyleId>{5C22544A-7EE6-4342-B048-85BDC9FD1C3A}</a:tableStyleId>
              </a:tblPr>
              <a:tblGrid>
                <a:gridCol w="1048251"/>
                <a:gridCol w="1366703"/>
              </a:tblGrid>
              <a:tr h="252362">
                <a:tc>
                  <a:txBody>
                    <a:bodyPr/>
                    <a:lstStyle/>
                    <a:p>
                      <a:pPr>
                        <a:lnSpc>
                          <a:spcPts val="1400"/>
                        </a:lnSpc>
                      </a:pPr>
                      <a:r>
                        <a:rPr lang="en-US" altLang="zh-CN" dirty="0" smtClean="0"/>
                        <a:t>symbol</a:t>
                      </a:r>
                      <a:endParaRPr lang="zh-CN" altLang="en-US" dirty="0"/>
                    </a:p>
                  </a:txBody>
                  <a:tcPr/>
                </a:tc>
                <a:tc>
                  <a:txBody>
                    <a:bodyPr/>
                    <a:lstStyle/>
                    <a:p>
                      <a:pPr>
                        <a:lnSpc>
                          <a:spcPts val="1400"/>
                        </a:lnSpc>
                      </a:pPr>
                      <a:r>
                        <a:rPr lang="en-US" altLang="zh-CN" dirty="0" smtClean="0"/>
                        <a:t>decimal</a:t>
                      </a:r>
                      <a:endParaRPr lang="zh-CN" altLang="en-US" dirty="0"/>
                    </a:p>
                  </a:txBody>
                  <a:tcPr/>
                </a:tc>
              </a:tr>
              <a:tr h="252362">
                <a:tc>
                  <a:txBody>
                    <a:bodyPr/>
                    <a:lstStyle/>
                    <a:p>
                      <a:pPr>
                        <a:lnSpc>
                          <a:spcPts val="1400"/>
                        </a:lnSpc>
                      </a:pPr>
                      <a:r>
                        <a:rPr lang="en-US" altLang="zh-CN" dirty="0" smtClean="0"/>
                        <a:t>a</a:t>
                      </a:r>
                      <a:endParaRPr lang="zh-CN" altLang="en-US" dirty="0"/>
                    </a:p>
                  </a:txBody>
                  <a:tcPr/>
                </a:tc>
                <a:tc>
                  <a:txBody>
                    <a:bodyPr/>
                    <a:lstStyle/>
                    <a:p>
                      <a:pPr>
                        <a:lnSpc>
                          <a:spcPts val="1400"/>
                        </a:lnSpc>
                      </a:pPr>
                      <a:r>
                        <a:rPr lang="en-US" altLang="zh-CN" dirty="0" smtClean="0"/>
                        <a:t>1</a:t>
                      </a:r>
                      <a:endParaRPr lang="zh-CN" altLang="en-US" dirty="0"/>
                    </a:p>
                  </a:txBody>
                  <a:tcPr/>
                </a:tc>
              </a:tr>
              <a:tr h="252362">
                <a:tc>
                  <a:txBody>
                    <a:bodyPr/>
                    <a:lstStyle/>
                    <a:p>
                      <a:pPr>
                        <a:lnSpc>
                          <a:spcPts val="1400"/>
                        </a:lnSpc>
                      </a:pPr>
                      <a:r>
                        <a:rPr lang="en-US" altLang="zh-CN" dirty="0" smtClean="0"/>
                        <a:t>b</a:t>
                      </a:r>
                      <a:endParaRPr lang="zh-CN" altLang="en-US" dirty="0"/>
                    </a:p>
                  </a:txBody>
                  <a:tcPr/>
                </a:tc>
                <a:tc>
                  <a:txBody>
                    <a:bodyPr/>
                    <a:lstStyle/>
                    <a:p>
                      <a:pPr>
                        <a:lnSpc>
                          <a:spcPts val="1400"/>
                        </a:lnSpc>
                      </a:pPr>
                      <a:r>
                        <a:rPr lang="en-US" altLang="zh-CN" dirty="0" smtClean="0"/>
                        <a:t>2</a:t>
                      </a:r>
                      <a:endParaRPr lang="zh-CN" altLang="en-US" dirty="0"/>
                    </a:p>
                  </a:txBody>
                  <a:tcPr/>
                </a:tc>
              </a:tr>
              <a:tr h="252362">
                <a:tc>
                  <a:txBody>
                    <a:bodyPr/>
                    <a:lstStyle/>
                    <a:p>
                      <a:pPr>
                        <a:lnSpc>
                          <a:spcPts val="1400"/>
                        </a:lnSpc>
                      </a:pPr>
                      <a:r>
                        <a:rPr lang="en-US" altLang="zh-CN" dirty="0" smtClean="0"/>
                        <a:t>c</a:t>
                      </a:r>
                      <a:endParaRPr lang="zh-CN" altLang="en-US" dirty="0"/>
                    </a:p>
                  </a:txBody>
                  <a:tcPr/>
                </a:tc>
                <a:tc>
                  <a:txBody>
                    <a:bodyPr/>
                    <a:lstStyle/>
                    <a:p>
                      <a:pPr>
                        <a:lnSpc>
                          <a:spcPts val="1400"/>
                        </a:lnSpc>
                      </a:pPr>
                      <a:r>
                        <a:rPr lang="en-US" altLang="zh-CN" dirty="0" smtClean="0"/>
                        <a:t>3</a:t>
                      </a:r>
                      <a:endParaRPr lang="zh-CN" altLang="en-US" dirty="0"/>
                    </a:p>
                  </a:txBody>
                  <a:tcPr/>
                </a:tc>
              </a:tr>
              <a:tr h="252362">
                <a:tc>
                  <a:txBody>
                    <a:bodyPr/>
                    <a:lstStyle/>
                    <a:p>
                      <a:pPr>
                        <a:lnSpc>
                          <a:spcPts val="1400"/>
                        </a:lnSpc>
                      </a:pPr>
                      <a:r>
                        <a:rPr lang="en-US" altLang="zh-CN" dirty="0" smtClean="0"/>
                        <a:t>d</a:t>
                      </a:r>
                      <a:endParaRPr lang="zh-CN" altLang="en-US" dirty="0"/>
                    </a:p>
                  </a:txBody>
                  <a:tcPr/>
                </a:tc>
                <a:tc>
                  <a:txBody>
                    <a:bodyPr/>
                    <a:lstStyle/>
                    <a:p>
                      <a:pPr>
                        <a:lnSpc>
                          <a:spcPts val="1400"/>
                        </a:lnSpc>
                      </a:pPr>
                      <a:r>
                        <a:rPr lang="en-US" altLang="zh-CN" dirty="0" smtClean="0"/>
                        <a:t>4</a:t>
                      </a:r>
                      <a:endParaRPr lang="zh-CN" altLang="en-US" dirty="0"/>
                    </a:p>
                  </a:txBody>
                  <a:tcPr/>
                </a:tc>
              </a:tr>
              <a:tr h="252362">
                <a:tc>
                  <a:txBody>
                    <a:bodyPr/>
                    <a:lstStyle/>
                    <a:p>
                      <a:pPr>
                        <a:lnSpc>
                          <a:spcPts val="1400"/>
                        </a:lnSpc>
                      </a:pPr>
                      <a:r>
                        <a:rPr lang="en-US" altLang="zh-CN" dirty="0" err="1" smtClean="0"/>
                        <a:t>ab</a:t>
                      </a:r>
                      <a:endParaRPr lang="zh-CN" altLang="en-US" dirty="0"/>
                    </a:p>
                  </a:txBody>
                  <a:tcPr/>
                </a:tc>
                <a:tc>
                  <a:txBody>
                    <a:bodyPr/>
                    <a:lstStyle/>
                    <a:p>
                      <a:pPr>
                        <a:lnSpc>
                          <a:spcPts val="1400"/>
                        </a:lnSpc>
                      </a:pPr>
                      <a:r>
                        <a:rPr lang="en-US" altLang="zh-CN" dirty="0" smtClean="0"/>
                        <a:t>5</a:t>
                      </a:r>
                      <a:endParaRPr lang="zh-CN" altLang="en-US" dirty="0"/>
                    </a:p>
                  </a:txBody>
                  <a:tcPr/>
                </a:tc>
              </a:tr>
              <a:tr h="252362">
                <a:tc>
                  <a:txBody>
                    <a:bodyPr/>
                    <a:lstStyle/>
                    <a:p>
                      <a:pPr>
                        <a:lnSpc>
                          <a:spcPts val="1400"/>
                        </a:lnSpc>
                      </a:pPr>
                      <a:r>
                        <a:rPr lang="en-US" altLang="zh-CN" dirty="0" err="1" smtClean="0"/>
                        <a:t>bc</a:t>
                      </a:r>
                      <a:endParaRPr lang="zh-CN" altLang="en-US" dirty="0"/>
                    </a:p>
                  </a:txBody>
                  <a:tcPr/>
                </a:tc>
                <a:tc>
                  <a:txBody>
                    <a:bodyPr/>
                    <a:lstStyle/>
                    <a:p>
                      <a:pPr>
                        <a:lnSpc>
                          <a:spcPts val="1400"/>
                        </a:lnSpc>
                      </a:pPr>
                      <a:r>
                        <a:rPr lang="en-US" altLang="zh-CN" dirty="0" smtClean="0"/>
                        <a:t>6</a:t>
                      </a:r>
                      <a:endParaRPr lang="zh-CN" altLang="en-US" dirty="0"/>
                    </a:p>
                  </a:txBody>
                  <a:tcPr/>
                </a:tc>
              </a:tr>
              <a:tr h="252362">
                <a:tc>
                  <a:txBody>
                    <a:bodyPr/>
                    <a:lstStyle/>
                    <a:p>
                      <a:pPr>
                        <a:lnSpc>
                          <a:spcPts val="1400"/>
                        </a:lnSpc>
                      </a:pPr>
                      <a:r>
                        <a:rPr lang="en-US" altLang="zh-CN" dirty="0" err="1" smtClean="0"/>
                        <a:t>cb</a:t>
                      </a:r>
                      <a:endParaRPr lang="zh-CN" altLang="en-US" dirty="0"/>
                    </a:p>
                  </a:txBody>
                  <a:tcPr/>
                </a:tc>
                <a:tc>
                  <a:txBody>
                    <a:bodyPr/>
                    <a:lstStyle/>
                    <a:p>
                      <a:pPr>
                        <a:lnSpc>
                          <a:spcPts val="1400"/>
                        </a:lnSpc>
                      </a:pPr>
                      <a:r>
                        <a:rPr lang="en-US" altLang="zh-CN" dirty="0" smtClean="0"/>
                        <a:t>7</a:t>
                      </a:r>
                      <a:endParaRPr lang="zh-CN" altLang="en-US" dirty="0"/>
                    </a:p>
                  </a:txBody>
                  <a:tcPr/>
                </a:tc>
              </a:tr>
              <a:tr h="252362">
                <a:tc>
                  <a:txBody>
                    <a:bodyPr/>
                    <a:lstStyle/>
                    <a:p>
                      <a:pPr>
                        <a:lnSpc>
                          <a:spcPts val="1400"/>
                        </a:lnSpc>
                      </a:pPr>
                      <a:r>
                        <a:rPr lang="en-US" altLang="zh-CN" dirty="0" err="1" smtClean="0"/>
                        <a:t>bca</a:t>
                      </a:r>
                      <a:endParaRPr lang="zh-CN" altLang="en-US" dirty="0"/>
                    </a:p>
                  </a:txBody>
                  <a:tcPr/>
                </a:tc>
                <a:tc>
                  <a:txBody>
                    <a:bodyPr/>
                    <a:lstStyle/>
                    <a:p>
                      <a:pPr>
                        <a:lnSpc>
                          <a:spcPts val="1400"/>
                        </a:lnSpc>
                      </a:pPr>
                      <a:r>
                        <a:rPr lang="en-US" altLang="zh-CN" dirty="0" smtClean="0"/>
                        <a:t>8</a:t>
                      </a:r>
                      <a:endParaRPr lang="zh-CN" altLang="en-US" dirty="0"/>
                    </a:p>
                  </a:txBody>
                  <a:tcPr/>
                </a:tc>
              </a:tr>
              <a:tr h="252362">
                <a:tc>
                  <a:txBody>
                    <a:bodyPr/>
                    <a:lstStyle/>
                    <a:p>
                      <a:pPr>
                        <a:lnSpc>
                          <a:spcPts val="1400"/>
                        </a:lnSpc>
                      </a:pPr>
                      <a:r>
                        <a:rPr lang="en-US" altLang="zh-CN" dirty="0" err="1" smtClean="0"/>
                        <a:t>abc</a:t>
                      </a:r>
                      <a:endParaRPr lang="zh-CN" altLang="en-US" dirty="0"/>
                    </a:p>
                  </a:txBody>
                  <a:tcPr/>
                </a:tc>
                <a:tc>
                  <a:txBody>
                    <a:bodyPr/>
                    <a:lstStyle/>
                    <a:p>
                      <a:pPr>
                        <a:lnSpc>
                          <a:spcPts val="1400"/>
                        </a:lnSpc>
                      </a:pPr>
                      <a:r>
                        <a:rPr lang="en-US" altLang="zh-CN" dirty="0" smtClean="0"/>
                        <a:t>9</a:t>
                      </a:r>
                      <a:endParaRPr lang="zh-CN" altLang="en-US" dirty="0"/>
                    </a:p>
                  </a:txBody>
                  <a:tcPr/>
                </a:tc>
              </a:tr>
              <a:tr h="252362">
                <a:tc>
                  <a:txBody>
                    <a:bodyPr/>
                    <a:lstStyle/>
                    <a:p>
                      <a:pPr>
                        <a:lnSpc>
                          <a:spcPts val="1400"/>
                        </a:lnSpc>
                      </a:pPr>
                      <a:r>
                        <a:rPr lang="en-US" altLang="zh-CN" dirty="0" smtClean="0"/>
                        <a:t>ca</a:t>
                      </a:r>
                      <a:endParaRPr lang="zh-CN" altLang="en-US" dirty="0"/>
                    </a:p>
                  </a:txBody>
                  <a:tcPr/>
                </a:tc>
                <a:tc>
                  <a:txBody>
                    <a:bodyPr/>
                    <a:lstStyle/>
                    <a:p>
                      <a:pPr>
                        <a:lnSpc>
                          <a:spcPts val="1400"/>
                        </a:lnSpc>
                      </a:pPr>
                      <a:r>
                        <a:rPr lang="en-US" altLang="zh-CN" dirty="0" smtClean="0"/>
                        <a:t>10</a:t>
                      </a:r>
                      <a:endParaRPr lang="zh-CN" altLang="en-US" dirty="0"/>
                    </a:p>
                  </a:txBody>
                  <a:tcPr/>
                </a:tc>
              </a:tr>
            </a:tbl>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B9B0363-2A56-48E9-B1CB-14F2F50B8AD8}" type="slidenum">
              <a:rPr lang="zh-CN" altLang="en-US" sz="1300"/>
              <a:pPr algn="r" defTabSz="755650"/>
              <a:t>61</a:t>
            </a:fld>
            <a:endParaRPr lang="en-US" altLang="zh-CN" sz="1300"/>
          </a:p>
        </p:txBody>
      </p:sp>
      <p:sp>
        <p:nvSpPr>
          <p:cNvPr id="86019" name="Rectangle 2"/>
          <p:cNvSpPr>
            <a:spLocks noGrp="1" noChangeArrowheads="1"/>
          </p:cNvSpPr>
          <p:nvPr>
            <p:ph type="body" idx="4294967295"/>
          </p:nvPr>
        </p:nvSpPr>
        <p:spPr>
          <a:xfrm>
            <a:off x="590550" y="1204913"/>
            <a:ext cx="8077200" cy="5227637"/>
          </a:xfrm>
        </p:spPr>
        <p:txBody>
          <a:bodyPr/>
          <a:lstStyle/>
          <a:p>
            <a:pPr>
              <a:lnSpc>
                <a:spcPct val="140000"/>
              </a:lnSpc>
            </a:pPr>
            <a:r>
              <a:rPr lang="zh-CN" altLang="en-US" sz="3200" dirty="0" smtClean="0">
                <a:sym typeface="Arial" pitchFamily="34" charset="0"/>
              </a:rPr>
              <a:t>LZW编码实例</a:t>
            </a:r>
          </a:p>
          <a:p>
            <a:pPr>
              <a:lnSpc>
                <a:spcPct val="140000"/>
              </a:lnSpc>
            </a:pPr>
            <a:endParaRPr lang="zh-CN" altLang="en-US" sz="3200" dirty="0" smtClean="0">
              <a:sym typeface="Arial" pitchFamily="34" charset="0"/>
            </a:endParaRPr>
          </a:p>
          <a:p>
            <a:pPr>
              <a:lnSpc>
                <a:spcPct val="140000"/>
              </a:lnSpc>
            </a:pPr>
            <a:r>
              <a:rPr lang="zh-CN" altLang="en-US" sz="3200" dirty="0" smtClean="0">
                <a:sym typeface="Arial" pitchFamily="34" charset="0"/>
              </a:rPr>
              <a:t>ababcbababaaaaaaa</a:t>
            </a:r>
          </a:p>
          <a:p>
            <a:pPr>
              <a:lnSpc>
                <a:spcPct val="140000"/>
              </a:lnSpc>
            </a:pPr>
            <a:endParaRPr lang="zh-CN" altLang="en-US" sz="3200" dirty="0" smtClean="0">
              <a:sym typeface="Arial" pitchFamily="34" charset="0"/>
            </a:endParaRPr>
          </a:p>
          <a:p>
            <a:pPr>
              <a:lnSpc>
                <a:spcPct val="140000"/>
              </a:lnSpc>
            </a:pPr>
            <a:r>
              <a:rPr lang="zh-CN" altLang="en-US" sz="2800" dirty="0" smtClean="0">
                <a:sym typeface="Arial" pitchFamily="34" charset="0"/>
              </a:rPr>
              <a:t>0,1,3,2,4,7,0,9,10,0</a:t>
            </a:r>
          </a:p>
        </p:txBody>
      </p:sp>
      <p:sp>
        <p:nvSpPr>
          <p:cNvPr id="86020" name="Rectangle 3"/>
          <p:cNvSpPr>
            <a:spLocks noGrp="1" noChangeArrowheads="1"/>
          </p:cNvSpPr>
          <p:nvPr>
            <p:ph type="title" idx="4294967295"/>
          </p:nvPr>
        </p:nvSpPr>
        <p:spPr>
          <a:xfrm>
            <a:off x="1187450" y="203200"/>
            <a:ext cx="7591425" cy="727075"/>
          </a:xfrm>
          <a:noFill/>
        </p:spPr>
        <p:txBody>
          <a:bodyPr/>
          <a:lstStyle/>
          <a:p>
            <a:r>
              <a:rPr lang="zh-CN" altLang="en-US" dirty="0" smtClean="0"/>
              <a:t> </a:t>
            </a:r>
            <a:r>
              <a:rPr lang="zh-CN" altLang="en-US" dirty="0" smtClean="0">
                <a:ea typeface="Arial Unicode MS" pitchFamily="34" charset="-122"/>
                <a:cs typeface="Arial Unicode MS" pitchFamily="34" charset="-122"/>
                <a:sym typeface="Arial" pitchFamily="34" charset="0"/>
              </a:rPr>
              <a:t>LZW编码</a:t>
            </a:r>
          </a:p>
        </p:txBody>
      </p:sp>
      <p:graphicFrame>
        <p:nvGraphicFramePr>
          <p:cNvPr id="48133" name="Group 5"/>
          <p:cNvGraphicFramePr>
            <a:graphicFrameLocks noGrp="1"/>
          </p:cNvGraphicFramePr>
          <p:nvPr/>
        </p:nvGraphicFramePr>
        <p:xfrm>
          <a:off x="4978400" y="1166813"/>
          <a:ext cx="3800475" cy="5600702"/>
        </p:xfrm>
        <a:graphic>
          <a:graphicData uri="http://schemas.openxmlformats.org/drawingml/2006/table">
            <a:tbl>
              <a:tblPr/>
              <a:tblGrid>
                <a:gridCol w="1900238"/>
                <a:gridCol w="1900237"/>
              </a:tblGrid>
              <a:tr h="488950">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rgbClr val="FFFFFF"/>
                          </a:solidFill>
                          <a:effectLst/>
                          <a:latin typeface="黑体" pitchFamily="2" charset="-122"/>
                          <a:ea typeface="黑体" pitchFamily="2" charset="-122"/>
                        </a:rPr>
                        <a:t>编码</a:t>
                      </a:r>
                      <a:endParaRPr kumimoji="0" lang="zh-CN" altLang="en-US" sz="2800" b="0" i="0" u="none" strike="noStrike" cap="none" normalizeH="0" baseline="0" dirty="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rgbClr val="FFFFFF"/>
                          </a:solidFill>
                          <a:effectLst/>
                          <a:latin typeface="黑体" pitchFamily="2" charset="-122"/>
                          <a:ea typeface="黑体" pitchFamily="2" charset="-122"/>
                        </a:rPr>
                        <a:t>字符（串）</a:t>
                      </a:r>
                      <a:endParaRPr kumimoji="0" lang="zh-CN" altLang="en-US" sz="28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4F81BD"/>
                    </a:solidFill>
                  </a:tcPr>
                </a:tc>
              </a:tr>
              <a:tr h="427038">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80001"/>
                          </a:solidFill>
                          <a:effectLst/>
                          <a:latin typeface="黑体" pitchFamily="2" charset="-122"/>
                          <a:ea typeface="黑体" pitchFamily="2" charset="-122"/>
                        </a:rPr>
                        <a:t>0</a:t>
                      </a:r>
                      <a:endParaRPr kumimoji="0" lang="zh-CN" altLang="en-US"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80001"/>
                          </a:solidFill>
                          <a:effectLst/>
                          <a:latin typeface="黑体" pitchFamily="2" charset="-122"/>
                          <a:ea typeface="黑体" pitchFamily="2" charset="-122"/>
                        </a:rPr>
                        <a:t>a</a:t>
                      </a:r>
                      <a:endParaRPr kumimoji="0" lang="en-US" altLang="zh-CN"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D0D8E8"/>
                    </a:solidFill>
                  </a:tcPr>
                </a:tc>
              </a:tr>
              <a:tr h="425450">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80001"/>
                          </a:solidFill>
                          <a:effectLst/>
                          <a:latin typeface="黑体" pitchFamily="2" charset="-122"/>
                          <a:ea typeface="黑体" pitchFamily="2" charset="-122"/>
                        </a:rPr>
                        <a:t>1</a:t>
                      </a:r>
                      <a:endParaRPr kumimoji="0" lang="zh-CN" altLang="en-US"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80001"/>
                          </a:solidFill>
                          <a:effectLst/>
                          <a:latin typeface="黑体" pitchFamily="2" charset="-122"/>
                          <a:ea typeface="黑体" pitchFamily="2" charset="-122"/>
                        </a:rPr>
                        <a:t>b</a:t>
                      </a:r>
                      <a:endParaRPr kumimoji="0" lang="en-US" altLang="zh-CN"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E9EDF4"/>
                    </a:solidFill>
                  </a:tcPr>
                </a:tc>
              </a:tr>
              <a:tr h="425450">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80001"/>
                          </a:solidFill>
                          <a:effectLst/>
                          <a:latin typeface="黑体" pitchFamily="2" charset="-122"/>
                          <a:ea typeface="黑体" pitchFamily="2" charset="-122"/>
                        </a:rPr>
                        <a:t>2</a:t>
                      </a:r>
                      <a:endParaRPr kumimoji="0" lang="zh-CN" altLang="en-US"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80001"/>
                          </a:solidFill>
                          <a:effectLst/>
                          <a:latin typeface="黑体" pitchFamily="2" charset="-122"/>
                          <a:ea typeface="黑体" pitchFamily="2" charset="-122"/>
                        </a:rPr>
                        <a:t>c</a:t>
                      </a:r>
                      <a:endParaRPr kumimoji="0" lang="en-US" altLang="zh-CN"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D0D8E8"/>
                    </a:solidFill>
                  </a:tcPr>
                </a:tc>
              </a:tr>
              <a:tr h="425450">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80001"/>
                          </a:solidFill>
                          <a:effectLst/>
                          <a:latin typeface="黑体" pitchFamily="2" charset="-122"/>
                          <a:ea typeface="黑体" pitchFamily="2" charset="-122"/>
                        </a:rPr>
                        <a:t>3</a:t>
                      </a:r>
                      <a:endParaRPr kumimoji="0" lang="zh-CN" altLang="en-US"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080001"/>
                          </a:solidFill>
                          <a:effectLst/>
                          <a:latin typeface="黑体" pitchFamily="2" charset="-122"/>
                          <a:ea typeface="黑体" pitchFamily="2" charset="-122"/>
                        </a:rPr>
                        <a:t>ab</a:t>
                      </a:r>
                      <a:endParaRPr kumimoji="0" lang="en-US" altLang="zh-CN" sz="3200" b="0" i="0" u="none" strike="noStrike" cap="none" normalizeH="0" baseline="0" dirty="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E9EDF4"/>
                    </a:solidFill>
                  </a:tcPr>
                </a:tc>
              </a:tr>
              <a:tr h="427038">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80001"/>
                          </a:solidFill>
                          <a:effectLst/>
                          <a:latin typeface="黑体" pitchFamily="2" charset="-122"/>
                          <a:ea typeface="黑体" pitchFamily="2" charset="-122"/>
                        </a:rPr>
                        <a:t>4</a:t>
                      </a:r>
                      <a:endParaRPr kumimoji="0" lang="zh-CN" altLang="en-US"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80001"/>
                          </a:solidFill>
                          <a:effectLst/>
                          <a:latin typeface="黑体" pitchFamily="2" charset="-122"/>
                          <a:ea typeface="黑体" pitchFamily="2" charset="-122"/>
                        </a:rPr>
                        <a:t>ba</a:t>
                      </a:r>
                      <a:endParaRPr kumimoji="0" lang="en-US" altLang="zh-CN"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D0D8E8"/>
                    </a:solidFill>
                  </a:tcPr>
                </a:tc>
              </a:tr>
              <a:tr h="425450">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80001"/>
                          </a:solidFill>
                          <a:effectLst/>
                          <a:latin typeface="黑体" pitchFamily="2" charset="-122"/>
                          <a:ea typeface="黑体" pitchFamily="2" charset="-122"/>
                        </a:rPr>
                        <a:t>5</a:t>
                      </a:r>
                      <a:endParaRPr kumimoji="0" lang="zh-CN" altLang="en-US"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80001"/>
                          </a:solidFill>
                          <a:effectLst/>
                          <a:latin typeface="黑体" pitchFamily="2" charset="-122"/>
                          <a:ea typeface="黑体" pitchFamily="2" charset="-122"/>
                        </a:rPr>
                        <a:t>abc</a:t>
                      </a:r>
                      <a:endParaRPr kumimoji="0" lang="en-US" altLang="zh-CN"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E9EDF4"/>
                    </a:solidFill>
                  </a:tcPr>
                </a:tc>
              </a:tr>
              <a:tr h="425450">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80001"/>
                          </a:solidFill>
                          <a:effectLst/>
                          <a:latin typeface="黑体" pitchFamily="2" charset="-122"/>
                          <a:ea typeface="黑体" pitchFamily="2" charset="-122"/>
                        </a:rPr>
                        <a:t>6</a:t>
                      </a:r>
                      <a:endParaRPr kumimoji="0" lang="zh-CN" altLang="en-US"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80001"/>
                          </a:solidFill>
                          <a:effectLst/>
                          <a:latin typeface="黑体" pitchFamily="2" charset="-122"/>
                          <a:ea typeface="黑体" pitchFamily="2" charset="-122"/>
                        </a:rPr>
                        <a:t>cb</a:t>
                      </a:r>
                      <a:endParaRPr kumimoji="0" lang="en-US" altLang="zh-CN"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80001"/>
                          </a:solidFill>
                          <a:effectLst/>
                          <a:latin typeface="黑体" pitchFamily="2" charset="-122"/>
                          <a:ea typeface="黑体" pitchFamily="2" charset="-122"/>
                        </a:rPr>
                        <a:t>7</a:t>
                      </a:r>
                      <a:endParaRPr kumimoji="0" lang="zh-CN" altLang="en-US"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080001"/>
                          </a:solidFill>
                          <a:effectLst/>
                          <a:latin typeface="黑体" pitchFamily="2" charset="-122"/>
                          <a:ea typeface="黑体" pitchFamily="2" charset="-122"/>
                        </a:rPr>
                        <a:t>bab</a:t>
                      </a:r>
                      <a:endParaRPr kumimoji="0" lang="en-US" altLang="zh-CN" sz="3200" b="0" i="0" u="none" strike="noStrike" cap="none" normalizeH="0" baseline="0" dirty="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E9EDF4"/>
                    </a:solidFill>
                  </a:tcPr>
                </a:tc>
              </a:tr>
              <a:tr h="425450">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80001"/>
                          </a:solidFill>
                          <a:effectLst/>
                          <a:latin typeface="黑体" pitchFamily="2" charset="-122"/>
                          <a:ea typeface="黑体" pitchFamily="2" charset="-122"/>
                        </a:rPr>
                        <a:t>8</a:t>
                      </a:r>
                      <a:endParaRPr kumimoji="0" lang="zh-CN" altLang="en-US"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80001"/>
                          </a:solidFill>
                          <a:effectLst/>
                          <a:latin typeface="黑体" pitchFamily="2" charset="-122"/>
                          <a:ea typeface="黑体" pitchFamily="2" charset="-122"/>
                        </a:rPr>
                        <a:t>baba</a:t>
                      </a:r>
                      <a:endParaRPr kumimoji="0" lang="en-US" altLang="zh-CN"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D0D8E8"/>
                    </a:solidFill>
                  </a:tcPr>
                </a:tc>
              </a:tr>
              <a:tr h="425450">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80001"/>
                          </a:solidFill>
                          <a:effectLst/>
                          <a:latin typeface="黑体" pitchFamily="2" charset="-122"/>
                          <a:ea typeface="黑体" pitchFamily="2" charset="-122"/>
                        </a:rPr>
                        <a:t>9</a:t>
                      </a:r>
                      <a:endParaRPr kumimoji="0" lang="zh-CN" altLang="en-US"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80001"/>
                          </a:solidFill>
                          <a:effectLst/>
                          <a:latin typeface="黑体" pitchFamily="2" charset="-122"/>
                          <a:ea typeface="黑体" pitchFamily="2" charset="-122"/>
                        </a:rPr>
                        <a:t>aa</a:t>
                      </a:r>
                      <a:endParaRPr kumimoji="0" lang="en-US" altLang="zh-CN"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E9EDF4"/>
                    </a:solidFill>
                  </a:tcPr>
                </a:tc>
              </a:tr>
              <a:tr h="427038">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80001"/>
                          </a:solidFill>
                          <a:effectLst/>
                          <a:latin typeface="黑体" pitchFamily="2" charset="-122"/>
                          <a:ea typeface="黑体" pitchFamily="2" charset="-122"/>
                        </a:rPr>
                        <a:t>10</a:t>
                      </a:r>
                      <a:endParaRPr kumimoji="0" lang="zh-CN" altLang="en-US"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80001"/>
                          </a:solidFill>
                          <a:effectLst/>
                          <a:latin typeface="黑体" pitchFamily="2" charset="-122"/>
                          <a:ea typeface="黑体" pitchFamily="2" charset="-122"/>
                        </a:rPr>
                        <a:t>aaa</a:t>
                      </a:r>
                      <a:endParaRPr kumimoji="0" lang="en-US" altLang="zh-CN" sz="3200" b="0" i="0" u="none" strike="noStrike" cap="none" normalizeH="0" baseline="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D0D8E8"/>
                    </a:solidFill>
                  </a:tcPr>
                </a:tc>
              </a:tr>
              <a:tr h="425450">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80001"/>
                          </a:solidFill>
                          <a:effectLst/>
                          <a:latin typeface="黑体" pitchFamily="2" charset="-122"/>
                          <a:ea typeface="黑体" pitchFamily="2" charset="-122"/>
                        </a:rPr>
                        <a:t>11</a:t>
                      </a:r>
                      <a:endParaRPr kumimoji="0" lang="zh-CN" altLang="en-US" sz="3200" b="0" i="0" u="none" strike="noStrike" cap="none" normalizeH="0" baseline="0" dirty="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75565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080001"/>
                          </a:solidFill>
                          <a:effectLst/>
                          <a:latin typeface="黑体" pitchFamily="2" charset="-122"/>
                          <a:ea typeface="黑体" pitchFamily="2" charset="-122"/>
                        </a:rPr>
                        <a:t>aaaa</a:t>
                      </a:r>
                      <a:endParaRPr kumimoji="0" lang="en-US" altLang="zh-CN" sz="3200" b="0" i="0" u="none" strike="noStrike" cap="none" normalizeH="0" baseline="0" dirty="0" smtClean="0">
                        <a:ln>
                          <a:noFill/>
                        </a:ln>
                        <a:solidFill>
                          <a:schemeClr val="tx1"/>
                        </a:solidFill>
                        <a:effectLst/>
                        <a:latin typeface="黑体" pitchFamily="2" charset="-122"/>
                        <a:ea typeface="黑体" pitchFamily="2" charset="-122"/>
                      </a:endParaRPr>
                    </a:p>
                  </a:txBody>
                  <a:tcPr marL="54952" marR="54952" marT="24423" marB="24423" anchor="ctr" horzOverflow="overflow">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E2548EB7-E3EC-4511-86FD-0529B783353A}" type="slidenum">
              <a:rPr lang="zh-CN" altLang="en-US" sz="1300"/>
              <a:pPr algn="r" defTabSz="755650"/>
              <a:t>62</a:t>
            </a:fld>
            <a:endParaRPr lang="en-US" altLang="zh-CN" sz="1300"/>
          </a:p>
        </p:txBody>
      </p:sp>
      <p:sp>
        <p:nvSpPr>
          <p:cNvPr id="87043" name="Rectangle 2"/>
          <p:cNvSpPr>
            <a:spLocks noGrp="1" noChangeArrowheads="1"/>
          </p:cNvSpPr>
          <p:nvPr>
            <p:ph type="body" idx="4294967295"/>
          </p:nvPr>
        </p:nvSpPr>
        <p:spPr>
          <a:xfrm>
            <a:off x="401638" y="1281113"/>
            <a:ext cx="8305800" cy="4419600"/>
          </a:xfrm>
        </p:spPr>
        <p:txBody>
          <a:bodyPr/>
          <a:lstStyle/>
          <a:p>
            <a:r>
              <a:rPr lang="zh-CN" altLang="en-US" sz="3200" smtClean="0"/>
              <a:t>GIF和TIFF都使用LZW压缩法，以GIF为例进行介绍</a:t>
            </a:r>
            <a:endParaRPr lang="zh-CN" altLang="en-US" sz="3200" u="sng" smtClean="0">
              <a:sym typeface="Arial" pitchFamily="34" charset="0"/>
            </a:endParaRPr>
          </a:p>
          <a:p>
            <a:r>
              <a:rPr lang="zh-CN" altLang="en-US" sz="3200" smtClean="0"/>
              <a:t>GIF简介</a:t>
            </a:r>
          </a:p>
          <a:p>
            <a:pPr marL="812800" lvl="1" indent="-387350">
              <a:lnSpc>
                <a:spcPct val="150000"/>
              </a:lnSpc>
            </a:pPr>
            <a:r>
              <a:rPr lang="zh-CN" altLang="en-US" sz="2400" smtClean="0"/>
              <a:t>Graphics Interchange Format</a:t>
            </a:r>
          </a:p>
          <a:p>
            <a:pPr marL="812800" lvl="1" indent="-387350">
              <a:lnSpc>
                <a:spcPct val="150000"/>
              </a:lnSpc>
            </a:pPr>
            <a:r>
              <a:rPr lang="zh-CN" altLang="en-US" sz="2400" smtClean="0"/>
              <a:t>基于LZW算法的连续色调的无损压缩格式，压缩率一般在50%左右</a:t>
            </a:r>
          </a:p>
          <a:p>
            <a:pPr marL="812800" lvl="1" indent="-387350">
              <a:lnSpc>
                <a:spcPct val="150000"/>
              </a:lnSpc>
            </a:pPr>
            <a:r>
              <a:rPr lang="zh-CN" altLang="en-US" sz="2400" smtClean="0"/>
              <a:t>一个GIF文件中可以存多幅彩色图像-多图像（动图）</a:t>
            </a:r>
          </a:p>
          <a:p>
            <a:pPr marL="812800" lvl="1" indent="-387350">
              <a:lnSpc>
                <a:spcPct val="150000"/>
              </a:lnSpc>
            </a:pPr>
            <a:r>
              <a:rPr lang="zh-CN" altLang="en-US" sz="2400" smtClean="0"/>
              <a:t>只支持256色</a:t>
            </a:r>
          </a:p>
          <a:p>
            <a:pPr marL="812800" lvl="1" indent="-387350"/>
            <a:endParaRPr lang="zh-CN" altLang="en-US" sz="2400" smtClean="0"/>
          </a:p>
        </p:txBody>
      </p:sp>
      <p:sp>
        <p:nvSpPr>
          <p:cNvPr id="87044" name="Rectangle 3"/>
          <p:cNvSpPr>
            <a:spLocks noGrp="1" noChangeArrowheads="1"/>
          </p:cNvSpPr>
          <p:nvPr/>
        </p:nvSpPr>
        <p:spPr bwMode="auto">
          <a:xfrm>
            <a:off x="1187450" y="203200"/>
            <a:ext cx="7591425" cy="727075"/>
          </a:xfrm>
          <a:prstGeom prst="rect">
            <a:avLst/>
          </a:prstGeom>
          <a:noFill/>
          <a:ln w="9525">
            <a:noFill/>
            <a:miter lim="800000"/>
            <a:headEnd/>
            <a:tailEnd/>
          </a:ln>
        </p:spPr>
        <p:txBody>
          <a:bodyPr lIns="92075" tIns="46038" rIns="92075" bIns="46038" anchor="ctr"/>
          <a:lstStyle/>
          <a:p>
            <a:pPr algn="r" defTabSz="755650"/>
            <a:r>
              <a:rPr lang="zh-CN" altLang="en-US" sz="3600" b="1">
                <a:solidFill>
                  <a:srgbClr val="0033CC"/>
                </a:solidFill>
                <a:latin typeface="黑体" pitchFamily="49" charset="-122"/>
              </a:rPr>
              <a:t> </a:t>
            </a:r>
            <a:r>
              <a:rPr lang="zh-CN" altLang="en-US" sz="3600" b="1">
                <a:solidFill>
                  <a:srgbClr val="0033CC"/>
                </a:solidFill>
                <a:latin typeface="黑体" pitchFamily="49" charset="-122"/>
                <a:ea typeface="Arial Unicode MS" pitchFamily="34" charset="-122"/>
                <a:cs typeface="Arial Unicode MS" pitchFamily="34" charset="-122"/>
                <a:sym typeface="Arial" pitchFamily="34" charset="0"/>
              </a:rPr>
              <a:t>LZW编码</a:t>
            </a:r>
            <a:r>
              <a:rPr lang="en-US" altLang="zh-CN" sz="3600" b="1">
                <a:solidFill>
                  <a:srgbClr val="0033CC"/>
                </a:solidFill>
                <a:latin typeface="黑体" pitchFamily="49" charset="-122"/>
                <a:ea typeface="Arial Unicode MS" pitchFamily="34" charset="-122"/>
                <a:cs typeface="Arial Unicode MS" pitchFamily="34" charset="-122"/>
                <a:sym typeface="Arial" pitchFamily="34" charset="0"/>
              </a:rPr>
              <a:t>:</a:t>
            </a:r>
            <a:r>
              <a:rPr lang="zh-CN" altLang="en-US" sz="3600" b="1">
                <a:solidFill>
                  <a:srgbClr val="0033CC"/>
                </a:solidFill>
                <a:latin typeface="黑体" pitchFamily="49" charset="-122"/>
                <a:ea typeface="Arial Unicode MS" pitchFamily="34" charset="-122"/>
                <a:cs typeface="Arial Unicode MS" pitchFamily="34" charset="-122"/>
                <a:sym typeface="Arial" pitchFamily="34" charset="0"/>
              </a:rPr>
              <a:t>举例</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D991BE6-1329-4A42-9097-EAF77679D3FD}" type="slidenum">
              <a:rPr lang="zh-CN" altLang="en-US" sz="1300"/>
              <a:pPr algn="r" defTabSz="755650"/>
              <a:t>63</a:t>
            </a:fld>
            <a:endParaRPr lang="en-US" altLang="zh-CN" sz="1300"/>
          </a:p>
        </p:txBody>
      </p:sp>
      <p:sp>
        <p:nvSpPr>
          <p:cNvPr id="88067" name="Rectangle 2"/>
          <p:cNvSpPr>
            <a:spLocks noGrp="1" noChangeArrowheads="1"/>
          </p:cNvSpPr>
          <p:nvPr>
            <p:ph type="body" idx="4294967295"/>
          </p:nvPr>
        </p:nvSpPr>
        <p:spPr>
          <a:xfrm>
            <a:off x="447675" y="1325563"/>
            <a:ext cx="5865813" cy="4191000"/>
          </a:xfrm>
        </p:spPr>
        <p:txBody>
          <a:bodyPr/>
          <a:lstStyle/>
          <a:p>
            <a:r>
              <a:rPr lang="zh-CN" altLang="en-US" smtClean="0">
                <a:solidFill>
                  <a:srgbClr val="000000"/>
                </a:solidFill>
              </a:rPr>
              <a:t>文件结构</a:t>
            </a:r>
          </a:p>
          <a:p>
            <a:pPr marL="812800" lvl="1" indent="-387350"/>
            <a:r>
              <a:rPr lang="zh-CN" altLang="en-US" sz="2200" smtClean="0">
                <a:solidFill>
                  <a:schemeClr val="accent2"/>
                </a:solidFill>
              </a:rPr>
              <a:t>文件头信息</a:t>
            </a:r>
            <a:r>
              <a:rPr lang="zh-CN" altLang="en-US" sz="2200" smtClean="0">
                <a:solidFill>
                  <a:srgbClr val="000000"/>
                </a:solidFill>
              </a:rPr>
              <a:t>：标识（GIF）、版本号</a:t>
            </a:r>
          </a:p>
          <a:p>
            <a:pPr marL="812800" lvl="1" indent="-387350"/>
            <a:r>
              <a:rPr lang="zh-CN" altLang="en-US" sz="2200" smtClean="0">
                <a:solidFill>
                  <a:schemeClr val="accent2"/>
                </a:solidFill>
              </a:rPr>
              <a:t>屏幕描述</a:t>
            </a:r>
            <a:r>
              <a:rPr lang="zh-CN" altLang="en-US" sz="2200" smtClean="0">
                <a:solidFill>
                  <a:srgbClr val="000000"/>
                </a:solidFill>
              </a:rPr>
              <a:t>：屏幕长、宽、背景色等</a:t>
            </a:r>
          </a:p>
          <a:p>
            <a:pPr marL="812800" lvl="1" indent="-387350"/>
            <a:r>
              <a:rPr lang="zh-CN" altLang="en-US" sz="2200" smtClean="0">
                <a:solidFill>
                  <a:schemeClr val="accent2"/>
                </a:solidFill>
              </a:rPr>
              <a:t>全局调色板</a:t>
            </a:r>
            <a:r>
              <a:rPr lang="zh-CN" altLang="en-US" sz="2200" smtClean="0">
                <a:solidFill>
                  <a:srgbClr val="000000"/>
                </a:solidFill>
              </a:rPr>
              <a:t>：长度（256x3）</a:t>
            </a:r>
            <a:r>
              <a:rPr lang="zh-CN" altLang="en-US" sz="2200" smtClean="0">
                <a:solidFill>
                  <a:srgbClr val="000000"/>
                </a:solidFill>
                <a:latin typeface="Times New Roman" pitchFamily="18" charset="0"/>
              </a:rPr>
              <a:t>——</a:t>
            </a:r>
            <a:r>
              <a:rPr lang="zh-CN" altLang="en-US" sz="2200" smtClean="0">
                <a:solidFill>
                  <a:srgbClr val="000000"/>
                </a:solidFill>
              </a:rPr>
              <a:t>3个256色调色板</a:t>
            </a:r>
            <a:endParaRPr lang="zh-CN" altLang="en-US" sz="2200" smtClean="0">
              <a:solidFill>
                <a:srgbClr val="660066"/>
              </a:solidFill>
            </a:endParaRPr>
          </a:p>
          <a:p>
            <a:pPr marL="812800" lvl="1" indent="-387350"/>
            <a:r>
              <a:rPr lang="zh-CN" altLang="en-US" sz="2200" smtClean="0">
                <a:solidFill>
                  <a:schemeClr val="accent2"/>
                </a:solidFill>
              </a:rPr>
              <a:t>图像描述</a:t>
            </a:r>
            <a:r>
              <a:rPr lang="zh-CN" altLang="en-US" sz="2200" smtClean="0"/>
              <a:t>：描述图像块在屏幕上的左上角位置及宽高（可以有多个）</a:t>
            </a:r>
          </a:p>
          <a:p>
            <a:pPr marL="812800" lvl="1" indent="-387350"/>
            <a:r>
              <a:rPr lang="zh-CN" altLang="en-US" sz="2200" smtClean="0">
                <a:solidFill>
                  <a:schemeClr val="accent2"/>
                </a:solidFill>
              </a:rPr>
              <a:t>局部调色板</a:t>
            </a:r>
            <a:r>
              <a:rPr lang="zh-CN" altLang="en-US" sz="2200" smtClean="0"/>
              <a:t>: 长度（256x3）</a:t>
            </a:r>
            <a:r>
              <a:rPr lang="zh-CN" altLang="en-US" sz="2200" smtClean="0">
                <a:latin typeface="Times New Roman" pitchFamily="18" charset="0"/>
              </a:rPr>
              <a:t>—</a:t>
            </a:r>
            <a:r>
              <a:rPr lang="zh-CN" altLang="en-US" sz="2200" smtClean="0"/>
              <a:t>三个256色的调色板，每个图像可有一个</a:t>
            </a:r>
          </a:p>
          <a:p>
            <a:pPr marL="812800" lvl="1" indent="-387350"/>
            <a:r>
              <a:rPr lang="zh-CN" altLang="en-US" sz="2200" smtClean="0">
                <a:solidFill>
                  <a:schemeClr val="accent2"/>
                </a:solidFill>
              </a:rPr>
              <a:t>图像数据</a:t>
            </a:r>
            <a:r>
              <a:rPr lang="zh-CN" altLang="en-US" sz="2200" smtClean="0"/>
              <a:t>：用LZW方式压缩，用256字节的块来存放</a:t>
            </a:r>
          </a:p>
          <a:p>
            <a:pPr marL="812800" lvl="1" indent="-387350"/>
            <a:r>
              <a:rPr lang="zh-CN" altLang="en-US" sz="2200" smtClean="0">
                <a:solidFill>
                  <a:schemeClr val="accent2"/>
                </a:solidFill>
              </a:rPr>
              <a:t>扩充块描述</a:t>
            </a:r>
            <a:r>
              <a:rPr lang="zh-CN" altLang="en-US" sz="2200" smtClean="0"/>
              <a:t>：有四种扩充块</a:t>
            </a:r>
          </a:p>
          <a:p>
            <a:pPr marL="812800" lvl="1" indent="-387350"/>
            <a:r>
              <a:rPr lang="zh-CN" altLang="en-US" sz="2200" smtClean="0">
                <a:solidFill>
                  <a:schemeClr val="accent2"/>
                </a:solidFill>
              </a:rPr>
              <a:t>文件结尾</a:t>
            </a:r>
            <a:r>
              <a:rPr lang="zh-CN" altLang="en-US" sz="2200" smtClean="0"/>
              <a:t>：字符</a:t>
            </a:r>
            <a:r>
              <a:rPr lang="zh-CN" altLang="en-US" sz="2200" smtClean="0">
                <a:latin typeface="Times New Roman" pitchFamily="18" charset="0"/>
              </a:rPr>
              <a:t>“</a:t>
            </a:r>
            <a:r>
              <a:rPr lang="zh-CN" altLang="en-US" sz="2200" smtClean="0"/>
              <a:t>；</a:t>
            </a:r>
            <a:r>
              <a:rPr lang="zh-CN" altLang="en-US" sz="2200" smtClean="0">
                <a:latin typeface="Times New Roman" pitchFamily="18" charset="0"/>
              </a:rPr>
              <a:t>”</a:t>
            </a:r>
            <a:endParaRPr lang="zh-CN" altLang="en-US" sz="2200" smtClean="0"/>
          </a:p>
        </p:txBody>
      </p:sp>
      <p:sp>
        <p:nvSpPr>
          <p:cNvPr id="88068" name="Rectangle 3"/>
          <p:cNvSpPr>
            <a:spLocks noGrp="1" noChangeArrowheads="1"/>
          </p:cNvSpPr>
          <p:nvPr/>
        </p:nvSpPr>
        <p:spPr bwMode="auto">
          <a:xfrm>
            <a:off x="1187450" y="203200"/>
            <a:ext cx="7591425" cy="727075"/>
          </a:xfrm>
          <a:prstGeom prst="rect">
            <a:avLst/>
          </a:prstGeom>
          <a:noFill/>
          <a:ln w="9525">
            <a:noFill/>
            <a:miter lim="800000"/>
            <a:headEnd/>
            <a:tailEnd/>
          </a:ln>
        </p:spPr>
        <p:txBody>
          <a:bodyPr lIns="92075" tIns="46038" rIns="92075" bIns="46038" anchor="ctr"/>
          <a:lstStyle/>
          <a:p>
            <a:pPr algn="r" defTabSz="755650"/>
            <a:r>
              <a:rPr lang="zh-CN" altLang="en-US" sz="3600" b="1">
                <a:solidFill>
                  <a:srgbClr val="0033CC"/>
                </a:solidFill>
                <a:latin typeface="黑体" pitchFamily="49" charset="-122"/>
              </a:rPr>
              <a:t> </a:t>
            </a:r>
            <a:r>
              <a:rPr lang="zh-CN" altLang="en-US" sz="3600" b="1">
                <a:solidFill>
                  <a:srgbClr val="0033CC"/>
                </a:solidFill>
                <a:latin typeface="黑体" pitchFamily="49" charset="-122"/>
                <a:ea typeface="Arial Unicode MS" pitchFamily="34" charset="-122"/>
                <a:cs typeface="Arial Unicode MS" pitchFamily="34" charset="-122"/>
                <a:sym typeface="Arial" pitchFamily="34" charset="0"/>
              </a:rPr>
              <a:t>LZW编码</a:t>
            </a:r>
          </a:p>
        </p:txBody>
      </p:sp>
      <p:grpSp>
        <p:nvGrpSpPr>
          <p:cNvPr id="88069" name="组合 4"/>
          <p:cNvGrpSpPr>
            <a:grpSpLocks/>
          </p:cNvGrpSpPr>
          <p:nvPr/>
        </p:nvGrpSpPr>
        <p:grpSpPr bwMode="auto">
          <a:xfrm>
            <a:off x="6313488" y="1619250"/>
            <a:ext cx="2646362" cy="4419600"/>
            <a:chOff x="0" y="0"/>
            <a:chExt cx="2971800" cy="4419600"/>
          </a:xfrm>
        </p:grpSpPr>
        <p:sp>
          <p:nvSpPr>
            <p:cNvPr id="88070" name="Rectangle 3"/>
            <p:cNvSpPr>
              <a:spLocks noChangeArrowheads="1"/>
            </p:cNvSpPr>
            <p:nvPr/>
          </p:nvSpPr>
          <p:spPr bwMode="auto">
            <a:xfrm>
              <a:off x="0" y="0"/>
              <a:ext cx="2971800" cy="3810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660066"/>
                  </a:solidFill>
                </a:rPr>
                <a:t>文件头信息</a:t>
              </a:r>
            </a:p>
          </p:txBody>
        </p:sp>
        <p:sp>
          <p:nvSpPr>
            <p:cNvPr id="88071" name="Rectangle 4"/>
            <p:cNvSpPr>
              <a:spLocks noChangeArrowheads="1"/>
            </p:cNvSpPr>
            <p:nvPr/>
          </p:nvSpPr>
          <p:spPr bwMode="auto">
            <a:xfrm>
              <a:off x="0" y="1905000"/>
              <a:ext cx="2971800" cy="2133600"/>
            </a:xfrm>
            <a:prstGeom prst="rect">
              <a:avLst/>
            </a:prstGeom>
            <a:solidFill>
              <a:srgbClr val="FFFF00"/>
            </a:solidFill>
            <a:ln w="9525">
              <a:solidFill>
                <a:schemeClr val="tx1"/>
              </a:solidFill>
              <a:miter lim="800000"/>
              <a:headEnd/>
              <a:tailEnd/>
            </a:ln>
          </p:spPr>
          <p:txBody>
            <a:bodyPr wrap="none" anchor="ctr"/>
            <a:lstStyle/>
            <a:p>
              <a:pPr algn="ctr" eaLnBrk="1" hangingPunct="1"/>
              <a:r>
                <a:rPr lang="en-US" altLang="zh-CN" b="1">
                  <a:latin typeface="黑体" pitchFamily="49" charset="-122"/>
                </a:rPr>
                <a:t>LZW</a:t>
              </a:r>
              <a:r>
                <a:rPr lang="zh-CN" altLang="en-US" b="1">
                  <a:latin typeface="黑体" pitchFamily="49" charset="-122"/>
                </a:rPr>
                <a:t>压缩图像数据</a:t>
              </a:r>
            </a:p>
          </p:txBody>
        </p:sp>
        <p:sp>
          <p:nvSpPr>
            <p:cNvPr id="88072" name="Rectangle 5"/>
            <p:cNvSpPr>
              <a:spLocks noChangeArrowheads="1"/>
            </p:cNvSpPr>
            <p:nvPr/>
          </p:nvSpPr>
          <p:spPr bwMode="auto">
            <a:xfrm>
              <a:off x="0" y="762000"/>
              <a:ext cx="2971800" cy="381000"/>
            </a:xfrm>
            <a:prstGeom prst="rect">
              <a:avLst/>
            </a:prstGeom>
            <a:solidFill>
              <a:srgbClr val="33CC33"/>
            </a:solidFill>
            <a:ln w="9525">
              <a:solidFill>
                <a:schemeClr val="tx1"/>
              </a:solidFill>
              <a:miter lim="800000"/>
              <a:headEnd/>
              <a:tailEnd/>
            </a:ln>
          </p:spPr>
          <p:txBody>
            <a:bodyPr wrap="none" anchor="ctr"/>
            <a:lstStyle/>
            <a:p>
              <a:pPr algn="ctr" eaLnBrk="1" hangingPunct="1"/>
              <a:r>
                <a:rPr lang="zh-CN" altLang="en-US" b="1"/>
                <a:t>全局调色板</a:t>
              </a:r>
            </a:p>
          </p:txBody>
        </p:sp>
        <p:sp>
          <p:nvSpPr>
            <p:cNvPr id="88073" name="Rectangle 6"/>
            <p:cNvSpPr>
              <a:spLocks noChangeArrowheads="1"/>
            </p:cNvSpPr>
            <p:nvPr/>
          </p:nvSpPr>
          <p:spPr bwMode="auto">
            <a:xfrm>
              <a:off x="0" y="381000"/>
              <a:ext cx="2971800" cy="3810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660066"/>
                  </a:solidFill>
                </a:rPr>
                <a:t>屏幕描述</a:t>
              </a:r>
            </a:p>
          </p:txBody>
        </p:sp>
        <p:sp>
          <p:nvSpPr>
            <p:cNvPr id="88074" name="Rectangle 7"/>
            <p:cNvSpPr>
              <a:spLocks noChangeArrowheads="1"/>
            </p:cNvSpPr>
            <p:nvPr/>
          </p:nvSpPr>
          <p:spPr bwMode="auto">
            <a:xfrm>
              <a:off x="0" y="1143000"/>
              <a:ext cx="2971800" cy="381000"/>
            </a:xfrm>
            <a:prstGeom prst="rect">
              <a:avLst/>
            </a:prstGeom>
            <a:solidFill>
              <a:srgbClr val="33CC33"/>
            </a:solidFill>
            <a:ln w="9525">
              <a:solidFill>
                <a:schemeClr val="tx1"/>
              </a:solidFill>
              <a:miter lim="800000"/>
              <a:headEnd/>
              <a:tailEnd/>
            </a:ln>
          </p:spPr>
          <p:txBody>
            <a:bodyPr wrap="none" anchor="ctr"/>
            <a:lstStyle/>
            <a:p>
              <a:pPr algn="ctr" eaLnBrk="1" hangingPunct="1"/>
              <a:r>
                <a:rPr lang="zh-CN" altLang="en-US" b="1"/>
                <a:t>图像描述</a:t>
              </a:r>
            </a:p>
          </p:txBody>
        </p:sp>
        <p:sp>
          <p:nvSpPr>
            <p:cNvPr id="88075" name="Rectangle 8"/>
            <p:cNvSpPr>
              <a:spLocks noChangeArrowheads="1"/>
            </p:cNvSpPr>
            <p:nvPr/>
          </p:nvSpPr>
          <p:spPr bwMode="auto">
            <a:xfrm>
              <a:off x="0" y="1524000"/>
              <a:ext cx="2971800" cy="381000"/>
            </a:xfrm>
            <a:prstGeom prst="rect">
              <a:avLst/>
            </a:prstGeom>
            <a:solidFill>
              <a:srgbClr val="33CC33"/>
            </a:solidFill>
            <a:ln w="9525">
              <a:solidFill>
                <a:schemeClr val="tx1"/>
              </a:solidFill>
              <a:miter lim="800000"/>
              <a:headEnd/>
              <a:tailEnd/>
            </a:ln>
          </p:spPr>
          <p:txBody>
            <a:bodyPr wrap="none" anchor="ctr"/>
            <a:lstStyle/>
            <a:p>
              <a:pPr algn="ctr" eaLnBrk="1" hangingPunct="1"/>
              <a:r>
                <a:rPr lang="zh-CN" altLang="en-US" b="1"/>
                <a:t>局部调色板</a:t>
              </a:r>
            </a:p>
          </p:txBody>
        </p:sp>
        <p:sp>
          <p:nvSpPr>
            <p:cNvPr id="88076" name="Rectangle 9"/>
            <p:cNvSpPr>
              <a:spLocks noChangeArrowheads="1"/>
            </p:cNvSpPr>
            <p:nvPr/>
          </p:nvSpPr>
          <p:spPr bwMode="auto">
            <a:xfrm>
              <a:off x="0" y="4038600"/>
              <a:ext cx="2971800" cy="381000"/>
            </a:xfrm>
            <a:prstGeom prst="rect">
              <a:avLst/>
            </a:prstGeom>
            <a:solidFill>
              <a:srgbClr val="33CC33"/>
            </a:solidFill>
            <a:ln w="9525">
              <a:solidFill>
                <a:schemeClr val="tx1"/>
              </a:solidFill>
              <a:miter lim="800000"/>
              <a:headEnd/>
              <a:tailEnd/>
            </a:ln>
          </p:spPr>
          <p:txBody>
            <a:bodyPr wrap="none" anchor="ctr"/>
            <a:lstStyle/>
            <a:p>
              <a:pPr algn="ctr" eaLnBrk="1" hangingPunct="1"/>
              <a:r>
                <a:rPr lang="zh-CN" altLang="en-US" b="1"/>
                <a:t>扩充数据块</a:t>
              </a:r>
            </a:p>
          </p:txBody>
        </p:sp>
      </p:gr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E1A67BFA-17DE-4734-B24C-D62780AC8FDF}" type="slidenum">
              <a:rPr lang="zh-CN" altLang="en-US" sz="1300"/>
              <a:pPr algn="r" defTabSz="755650"/>
              <a:t>64</a:t>
            </a:fld>
            <a:endParaRPr lang="en-US" altLang="zh-CN" sz="1300"/>
          </a:p>
        </p:txBody>
      </p:sp>
      <p:sp>
        <p:nvSpPr>
          <p:cNvPr id="89091" name="Rectangle 2"/>
          <p:cNvSpPr>
            <a:spLocks noGrp="1" noChangeArrowheads="1"/>
          </p:cNvSpPr>
          <p:nvPr>
            <p:ph type="title" idx="4294967295"/>
          </p:nvPr>
        </p:nvSpPr>
        <p:spPr>
          <a:xfrm>
            <a:off x="1122363" y="114300"/>
            <a:ext cx="7772400" cy="885825"/>
          </a:xfrm>
        </p:spPr>
        <p:txBody>
          <a:bodyPr/>
          <a:lstStyle/>
          <a:p>
            <a:r>
              <a:rPr lang="zh-CN" altLang="en-US" smtClean="0">
                <a:ea typeface="Arial Unicode MS" pitchFamily="34" charset="-122"/>
                <a:cs typeface="Arial Unicode MS" pitchFamily="34" charset="-122"/>
                <a:sym typeface="Arial" pitchFamily="34" charset="0"/>
              </a:rPr>
              <a:t>统计编码（引子）</a:t>
            </a:r>
          </a:p>
        </p:txBody>
      </p:sp>
      <p:sp>
        <p:nvSpPr>
          <p:cNvPr id="89092" name="Rectangle 3"/>
          <p:cNvSpPr>
            <a:spLocks noGrp="1" noChangeArrowheads="1"/>
          </p:cNvSpPr>
          <p:nvPr>
            <p:ph type="body" idx="4294967295"/>
          </p:nvPr>
        </p:nvSpPr>
        <p:spPr>
          <a:xfrm>
            <a:off x="557213" y="1238250"/>
            <a:ext cx="7889875" cy="4349750"/>
          </a:xfrm>
        </p:spPr>
        <p:txBody>
          <a:bodyPr/>
          <a:lstStyle/>
          <a:p>
            <a:pPr>
              <a:lnSpc>
                <a:spcPct val="110000"/>
              </a:lnSpc>
              <a:spcBef>
                <a:spcPts val="600"/>
              </a:spcBef>
            </a:pPr>
            <a:r>
              <a:rPr lang="zh-CN" altLang="en-US" smtClean="0">
                <a:sym typeface="Arial" pitchFamily="34" charset="0"/>
              </a:rPr>
              <a:t>等长编码方式</a:t>
            </a:r>
            <a:endParaRPr lang="en-US" altLang="zh-CN" smtClean="0">
              <a:sym typeface="Arial" pitchFamily="34" charset="0"/>
            </a:endParaRPr>
          </a:p>
          <a:p>
            <a:pPr marL="808038" lvl="1" indent="-382588">
              <a:lnSpc>
                <a:spcPct val="110000"/>
              </a:lnSpc>
              <a:spcBef>
                <a:spcPts val="600"/>
              </a:spcBef>
              <a:buClr>
                <a:srgbClr val="0000FF"/>
              </a:buClr>
            </a:pPr>
            <a:r>
              <a:rPr lang="zh-CN" altLang="en-US" smtClean="0">
                <a:solidFill>
                  <a:srgbClr val="000000"/>
                </a:solidFill>
                <a:sym typeface="Arial" pitchFamily="34" charset="0"/>
              </a:rPr>
              <a:t>不管灰度出现的频率如何，为图像中出现的每个灰度级分配相同的比特数（该比特数由图像中出现的灰度级数目决定）</a:t>
            </a:r>
          </a:p>
          <a:p>
            <a:pPr marL="808038" lvl="1" indent="-382588">
              <a:lnSpc>
                <a:spcPct val="110000"/>
              </a:lnSpc>
              <a:spcBef>
                <a:spcPts val="600"/>
              </a:spcBef>
              <a:buClr>
                <a:srgbClr val="0000FF"/>
              </a:buClr>
            </a:pPr>
            <a:r>
              <a:rPr lang="zh-CN" altLang="en-US" smtClean="0">
                <a:solidFill>
                  <a:srgbClr val="000000"/>
                </a:solidFill>
                <a:sym typeface="Arial" pitchFamily="34" charset="0"/>
              </a:rPr>
              <a:t>等长编码总会存在编码冗余</a:t>
            </a:r>
          </a:p>
          <a:p>
            <a:pPr>
              <a:lnSpc>
                <a:spcPct val="110000"/>
              </a:lnSpc>
              <a:spcBef>
                <a:spcPts val="600"/>
              </a:spcBef>
              <a:buClr>
                <a:srgbClr val="0000FF"/>
              </a:buClr>
            </a:pPr>
            <a:r>
              <a:rPr lang="zh-CN" altLang="en-US" smtClean="0">
                <a:solidFill>
                  <a:srgbClr val="000000"/>
                </a:solidFill>
                <a:sym typeface="Arial" pitchFamily="34" charset="0"/>
              </a:rPr>
              <a:t>变长编码方式</a:t>
            </a:r>
            <a:endParaRPr lang="en-US" altLang="zh-CN" smtClean="0">
              <a:solidFill>
                <a:srgbClr val="000000"/>
              </a:solidFill>
              <a:sym typeface="Arial" pitchFamily="34" charset="0"/>
            </a:endParaRPr>
          </a:p>
          <a:p>
            <a:pPr marL="808038" lvl="1" indent="-382588">
              <a:lnSpc>
                <a:spcPct val="110000"/>
              </a:lnSpc>
              <a:spcBef>
                <a:spcPts val="600"/>
              </a:spcBef>
              <a:buClr>
                <a:srgbClr val="0000FF"/>
              </a:buClr>
            </a:pPr>
            <a:r>
              <a:rPr lang="zh-CN" altLang="en-US" smtClean="0">
                <a:solidFill>
                  <a:srgbClr val="000000"/>
                </a:solidFill>
                <a:sym typeface="Arial" pitchFamily="34" charset="0"/>
              </a:rPr>
              <a:t>用尽量少的比特数表达尽可能多的灰度级（以实现数据压缩）</a:t>
            </a:r>
          </a:p>
          <a:p>
            <a:pPr marL="808038" lvl="1" indent="-382588">
              <a:lnSpc>
                <a:spcPct val="110000"/>
              </a:lnSpc>
              <a:spcBef>
                <a:spcPts val="600"/>
              </a:spcBef>
              <a:buClr>
                <a:srgbClr val="0000FF"/>
              </a:buClr>
            </a:pPr>
            <a:r>
              <a:rPr lang="zh-CN" altLang="en-US" smtClean="0">
                <a:solidFill>
                  <a:srgbClr val="000000"/>
                </a:solidFill>
                <a:sym typeface="Arial" pitchFamily="34" charset="0"/>
              </a:rPr>
              <a:t>如何实现：短码字赋给出现频率高（高概率）的灰度级</a:t>
            </a:r>
            <a:endParaRPr lang="en-US" altLang="zh-CN" smtClean="0">
              <a:solidFill>
                <a:srgbClr val="000000"/>
              </a:solidFill>
              <a:sym typeface="Arial" pitchFamily="34"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CC430BB2-A1AB-49C6-AC9F-BEEF4E4F8C20}" type="slidenum">
              <a:rPr lang="zh-CN" altLang="en-US" sz="1300"/>
              <a:pPr algn="r" defTabSz="755650"/>
              <a:t>65</a:t>
            </a:fld>
            <a:endParaRPr lang="en-US" altLang="zh-CN" sz="1300"/>
          </a:p>
        </p:txBody>
      </p:sp>
      <p:sp>
        <p:nvSpPr>
          <p:cNvPr id="90115" name="Rectangle 2"/>
          <p:cNvSpPr>
            <a:spLocks noGrp="1" noChangeArrowheads="1"/>
          </p:cNvSpPr>
          <p:nvPr>
            <p:ph type="title" idx="4294967295"/>
          </p:nvPr>
        </p:nvSpPr>
        <p:spPr>
          <a:xfrm>
            <a:off x="1122363" y="114300"/>
            <a:ext cx="7772400" cy="885825"/>
          </a:xfrm>
        </p:spPr>
        <p:txBody>
          <a:bodyPr/>
          <a:lstStyle/>
          <a:p>
            <a:r>
              <a:rPr lang="zh-CN" altLang="en-US" smtClean="0">
                <a:ea typeface="Arial Unicode MS" pitchFamily="34" charset="-122"/>
                <a:cs typeface="Arial Unicode MS" pitchFamily="34" charset="-122"/>
                <a:sym typeface="Arial" pitchFamily="34" charset="0"/>
              </a:rPr>
              <a:t>统计编码</a:t>
            </a:r>
          </a:p>
        </p:txBody>
      </p:sp>
      <p:sp>
        <p:nvSpPr>
          <p:cNvPr id="64516" name="Rectangle 3"/>
          <p:cNvSpPr>
            <a:spLocks noGrp="1" noChangeArrowheads="1"/>
          </p:cNvSpPr>
          <p:nvPr>
            <p:ph type="body" idx="4294967295"/>
          </p:nvPr>
        </p:nvSpPr>
        <p:spPr>
          <a:xfrm>
            <a:off x="557213" y="1238250"/>
            <a:ext cx="7889875" cy="4349750"/>
          </a:xfrm>
        </p:spPr>
        <p:txBody>
          <a:bodyPr/>
          <a:lstStyle/>
          <a:p>
            <a:pPr>
              <a:lnSpc>
                <a:spcPct val="120000"/>
              </a:lnSpc>
              <a:spcBef>
                <a:spcPts val="600"/>
              </a:spcBef>
              <a:defRPr/>
            </a:pPr>
            <a:r>
              <a:rPr lang="zh-CN" altLang="en-US" dirty="0" smtClean="0">
                <a:sym typeface="Arial" pitchFamily="34" charset="0"/>
              </a:rPr>
              <a:t>统计编码</a:t>
            </a:r>
            <a:endParaRPr lang="en-US" altLang="zh-CN" dirty="0" smtClean="0">
              <a:sym typeface="Arial" pitchFamily="34" charset="0"/>
            </a:endParaRPr>
          </a:p>
          <a:p>
            <a:pPr lvl="1">
              <a:lnSpc>
                <a:spcPct val="120000"/>
              </a:lnSpc>
              <a:spcBef>
                <a:spcPts val="600"/>
              </a:spcBef>
              <a:defRPr/>
            </a:pPr>
            <a:r>
              <a:rPr lang="zh-CN" altLang="en-US" dirty="0" smtClean="0">
                <a:sym typeface="Arial" pitchFamily="34" charset="0"/>
              </a:rPr>
              <a:t>根据信息出现概率分布特性进行的压缩编码</a:t>
            </a:r>
            <a:endParaRPr lang="en-US" altLang="zh-CN" dirty="0" smtClean="0">
              <a:sym typeface="Arial" pitchFamily="34" charset="0"/>
            </a:endParaRPr>
          </a:p>
          <a:p>
            <a:pPr marL="365125" indent="-365125">
              <a:lnSpc>
                <a:spcPct val="120000"/>
              </a:lnSpc>
              <a:spcBef>
                <a:spcPts val="600"/>
              </a:spcBef>
              <a:defRPr/>
            </a:pPr>
            <a:r>
              <a:rPr lang="zh-CN" altLang="en-US" dirty="0" smtClean="0">
                <a:sym typeface="Arial" pitchFamily="34" charset="0"/>
              </a:rPr>
              <a:t>变长最佳编码定理</a:t>
            </a:r>
            <a:endParaRPr lang="en-US" altLang="zh-CN" dirty="0" smtClean="0">
              <a:sym typeface="Arial" pitchFamily="34" charset="0"/>
            </a:endParaRPr>
          </a:p>
          <a:p>
            <a:pPr marL="820738" lvl="1" indent="-457200">
              <a:lnSpc>
                <a:spcPct val="120000"/>
              </a:lnSpc>
              <a:spcBef>
                <a:spcPts val="600"/>
              </a:spcBef>
              <a:defRPr/>
            </a:pPr>
            <a:r>
              <a:rPr lang="zh-CN" altLang="en-US" dirty="0" smtClean="0">
                <a:sym typeface="Arial" pitchFamily="34" charset="0"/>
              </a:rPr>
              <a:t>在变长码中，对出现概率大的信息符号赋予短码字，而对于出现概率小的信息符号赋予长码字。如果码字长度严格按照所对应符号出现概率大小顺序排列，则编码结果平均码字长度一定小于任何其它排列方式</a:t>
            </a:r>
            <a:endParaRPr lang="en-US" altLang="zh-CN" dirty="0" smtClean="0">
              <a:sym typeface="Arial" pitchFamily="34" charset="0"/>
            </a:endParaRPr>
          </a:p>
          <a:p>
            <a:pPr marL="820738" lvl="1" indent="-457200">
              <a:lnSpc>
                <a:spcPct val="120000"/>
              </a:lnSpc>
              <a:spcBef>
                <a:spcPts val="600"/>
              </a:spcBef>
              <a:defRPr/>
            </a:pPr>
            <a:r>
              <a:rPr lang="zh-CN" altLang="en-US" dirty="0" smtClean="0">
                <a:solidFill>
                  <a:srgbClr val="FF0000"/>
                </a:solidFill>
              </a:rPr>
              <a:t>变长编码</a:t>
            </a:r>
            <a:r>
              <a:rPr lang="zh-CN" altLang="en-US" dirty="0" smtClean="0">
                <a:solidFill>
                  <a:srgbClr val="000099"/>
                </a:solidFill>
              </a:rPr>
              <a:t>是</a:t>
            </a:r>
            <a:r>
              <a:rPr lang="zh-CN" altLang="en-US" dirty="0" smtClean="0">
                <a:solidFill>
                  <a:srgbClr val="FF0000"/>
                </a:solidFill>
              </a:rPr>
              <a:t>统计编码</a:t>
            </a:r>
            <a:r>
              <a:rPr lang="zh-CN" altLang="en-US" dirty="0" smtClean="0">
                <a:solidFill>
                  <a:srgbClr val="000099"/>
                </a:solidFill>
              </a:rPr>
              <a:t>中最为主要的一种方法</a:t>
            </a:r>
            <a:endParaRPr lang="zh-CN" altLang="en-US" dirty="0" smtClean="0">
              <a:sym typeface="Arial" pitchFamily="34"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5F9FB99-DA41-4F5B-8183-BBA483738DF4}" type="slidenum">
              <a:rPr lang="zh-CN" altLang="en-US" sz="1300"/>
              <a:pPr algn="r" defTabSz="755650"/>
              <a:t>66</a:t>
            </a:fld>
            <a:endParaRPr lang="en-US" altLang="zh-CN" sz="1300"/>
          </a:p>
        </p:txBody>
      </p:sp>
      <p:sp>
        <p:nvSpPr>
          <p:cNvPr id="91139" name="Rectangle 2"/>
          <p:cNvSpPr>
            <a:spLocks noGrp="1" noChangeArrowheads="1"/>
          </p:cNvSpPr>
          <p:nvPr>
            <p:ph type="title" idx="4294967295"/>
          </p:nvPr>
        </p:nvSpPr>
        <p:spPr>
          <a:xfrm>
            <a:off x="1122363" y="114300"/>
            <a:ext cx="7772400" cy="885825"/>
          </a:xfrm>
        </p:spPr>
        <p:txBody>
          <a:bodyPr/>
          <a:lstStyle/>
          <a:p>
            <a:r>
              <a:rPr lang="zh-CN" altLang="en-US" smtClean="0"/>
              <a:t>哈</a:t>
            </a:r>
            <a:r>
              <a:rPr lang="zh-CN" altLang="en-US" smtClean="0">
                <a:ea typeface="Arial Unicode MS" pitchFamily="34" charset="-122"/>
                <a:cs typeface="Arial Unicode MS" pitchFamily="34" charset="-122"/>
                <a:sym typeface="Arial" pitchFamily="34" charset="0"/>
              </a:rPr>
              <a:t>夫曼编码</a:t>
            </a:r>
          </a:p>
        </p:txBody>
      </p:sp>
      <p:sp>
        <p:nvSpPr>
          <p:cNvPr id="91140" name="Rectangle 3"/>
          <p:cNvSpPr>
            <a:spLocks noGrp="1" noChangeArrowheads="1"/>
          </p:cNvSpPr>
          <p:nvPr>
            <p:ph type="body" idx="4294967295"/>
          </p:nvPr>
        </p:nvSpPr>
        <p:spPr>
          <a:xfrm>
            <a:off x="557213" y="1238250"/>
            <a:ext cx="7889875" cy="4349750"/>
          </a:xfrm>
        </p:spPr>
        <p:txBody>
          <a:bodyPr/>
          <a:lstStyle/>
          <a:p>
            <a:r>
              <a:rPr lang="zh-CN" altLang="en-US" smtClean="0">
                <a:sym typeface="Arial" pitchFamily="34" charset="0"/>
              </a:rPr>
              <a:t>基本思想</a:t>
            </a:r>
          </a:p>
          <a:p>
            <a:pPr marL="847725" lvl="1" indent="-422275" algn="just">
              <a:lnSpc>
                <a:spcPct val="150000"/>
              </a:lnSpc>
            </a:pPr>
            <a:r>
              <a:rPr lang="zh-CN" altLang="en-US" smtClean="0"/>
              <a:t>哈夫曼编码是根据最佳编码定理，应用哈夫曼算法而产生的一种编码方法</a:t>
            </a:r>
            <a:endParaRPr lang="en-US" altLang="zh-CN" smtClean="0"/>
          </a:p>
          <a:p>
            <a:pPr marL="847725" lvl="1" indent="-422275" algn="just">
              <a:lnSpc>
                <a:spcPct val="150000"/>
              </a:lnSpc>
            </a:pPr>
            <a:r>
              <a:rPr lang="zh-CN" altLang="en-US" smtClean="0">
                <a:sym typeface="Arial" pitchFamily="34" charset="0"/>
              </a:rPr>
              <a:t>统计符号的出现概率，建立一个概率统计表，将最常出现(概率大的)的符号用最短的编码，最少出现的符号用最长的编码</a:t>
            </a:r>
            <a:endParaRPr lang="en-US" altLang="zh-CN" smtClean="0">
              <a:sym typeface="Arial" pitchFamily="34" charset="0"/>
            </a:endParaRPr>
          </a:p>
          <a:p>
            <a:pPr marL="847725" lvl="1" indent="-422275" algn="just">
              <a:lnSpc>
                <a:spcPct val="150000"/>
              </a:lnSpc>
            </a:pPr>
            <a:r>
              <a:rPr lang="zh-CN" altLang="en-US" smtClean="0"/>
              <a:t>通过减少编码冗余来达到压缩的目的</a:t>
            </a:r>
            <a:endParaRPr lang="zh-CN" altLang="en-US" sz="3200"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nvSpPr>
        <p:spPr bwMode="auto">
          <a:xfrm>
            <a:off x="544513" y="1238250"/>
            <a:ext cx="7889875" cy="4349750"/>
          </a:xfrm>
          <a:prstGeom prst="rect">
            <a:avLst/>
          </a:prstGeom>
          <a:noFill/>
          <a:ln w="9525">
            <a:noFill/>
            <a:miter lim="800000"/>
            <a:headEnd/>
            <a:tailEnd/>
          </a:ln>
        </p:spPr>
        <p:txBody>
          <a:bodyPr lIns="84138" tIns="41275" rIns="84138" bIns="41275"/>
          <a:lstStyle/>
          <a:p>
            <a:pPr marL="311150" indent="-311150" defTabSz="755650">
              <a:spcBef>
                <a:spcPct val="20000"/>
              </a:spcBef>
              <a:buClr>
                <a:schemeClr val="accent2"/>
              </a:buClr>
              <a:buFont typeface="Arial" pitchFamily="34" charset="0"/>
              <a:buChar char="•"/>
            </a:pPr>
            <a:r>
              <a:rPr lang="zh-CN" altLang="en-US" sz="3600" b="1">
                <a:latin typeface="黑体" pitchFamily="49" charset="-122"/>
                <a:sym typeface="Arial" pitchFamily="34" charset="0"/>
              </a:rPr>
              <a:t>编码过程：</a:t>
            </a:r>
            <a:r>
              <a:rPr lang="zh-CN" altLang="en-US" sz="3200" b="1">
                <a:latin typeface="黑体" pitchFamily="49" charset="-122"/>
              </a:rPr>
              <a:t>建立概率统计表和编码树</a:t>
            </a:r>
          </a:p>
        </p:txBody>
      </p:sp>
      <p:sp>
        <p:nvSpPr>
          <p:cNvPr id="92163"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AC5F9B19-55F4-4939-ACBC-BDF718AABC87}" type="slidenum">
              <a:rPr lang="zh-CN" altLang="en-US" sz="1300"/>
              <a:pPr algn="r" defTabSz="755650"/>
              <a:t>67</a:t>
            </a:fld>
            <a:endParaRPr lang="en-US" altLang="zh-CN" sz="1300"/>
          </a:p>
        </p:txBody>
      </p:sp>
      <p:sp>
        <p:nvSpPr>
          <p:cNvPr id="92164" name="Rectangle 2"/>
          <p:cNvSpPr>
            <a:spLocks noGrp="1" noChangeArrowheads="1"/>
          </p:cNvSpPr>
          <p:nvPr>
            <p:ph type="body" idx="4294967295"/>
          </p:nvPr>
        </p:nvSpPr>
        <p:spPr>
          <a:xfrm>
            <a:off x="660400" y="2197100"/>
            <a:ext cx="7807325" cy="4191000"/>
          </a:xfrm>
        </p:spPr>
        <p:txBody>
          <a:bodyPr/>
          <a:lstStyle/>
          <a:p>
            <a:pPr algn="just">
              <a:buFontTx/>
              <a:buNone/>
            </a:pPr>
            <a:endParaRPr lang="zh-CN" altLang="en-US" sz="2400" smtClean="0">
              <a:solidFill>
                <a:srgbClr val="660066"/>
              </a:solidFill>
            </a:endParaRPr>
          </a:p>
          <a:p>
            <a:pPr lvl="1" algn="just">
              <a:buFontTx/>
              <a:buNone/>
            </a:pPr>
            <a:r>
              <a:rPr lang="zh-CN" altLang="en-US" sz="2400" smtClean="0"/>
              <a:t>	符号   概率     1	    2	 3	    4</a:t>
            </a:r>
          </a:p>
          <a:p>
            <a:pPr lvl="1" algn="just">
              <a:buFontTx/>
              <a:buNone/>
            </a:pPr>
            <a:r>
              <a:rPr lang="zh-CN" altLang="en-US" sz="2400" smtClean="0"/>
              <a:t>  a2	  0.4     0.4     0.4	0.4	   0.6</a:t>
            </a:r>
          </a:p>
          <a:p>
            <a:pPr lvl="1" algn="just">
              <a:buFontTx/>
              <a:buNone/>
            </a:pPr>
            <a:r>
              <a:rPr lang="zh-CN" altLang="en-US" sz="2400" smtClean="0"/>
              <a:t>  a6	  0.3     0.3     0.3	0.3	   0.4</a:t>
            </a:r>
          </a:p>
          <a:p>
            <a:pPr lvl="1" algn="just">
              <a:buFontTx/>
              <a:buNone/>
            </a:pPr>
            <a:r>
              <a:rPr lang="zh-CN" altLang="en-US" sz="2400" smtClean="0"/>
              <a:t>  a1	  0.1     0.1     0.2	0.3	</a:t>
            </a:r>
          </a:p>
          <a:p>
            <a:pPr lvl="1" algn="just">
              <a:buFontTx/>
              <a:buNone/>
            </a:pPr>
            <a:r>
              <a:rPr lang="zh-CN" altLang="en-US" sz="2400" smtClean="0"/>
              <a:t>  a4	  0.1     0.1     0.1	   </a:t>
            </a:r>
          </a:p>
          <a:p>
            <a:pPr lvl="1" algn="just">
              <a:buFontTx/>
              <a:buNone/>
            </a:pPr>
            <a:r>
              <a:rPr lang="zh-CN" altLang="en-US" sz="2400" smtClean="0"/>
              <a:t>  a3	  0.06    0.1	   </a:t>
            </a:r>
          </a:p>
          <a:p>
            <a:pPr lvl="1" algn="just">
              <a:buFontTx/>
              <a:buNone/>
            </a:pPr>
            <a:r>
              <a:rPr lang="zh-CN" altLang="en-US" sz="2400" smtClean="0"/>
              <a:t>  a5	  0.04	   </a:t>
            </a:r>
          </a:p>
        </p:txBody>
      </p:sp>
      <p:sp>
        <p:nvSpPr>
          <p:cNvPr id="92165" name="Line 3"/>
          <p:cNvSpPr>
            <a:spLocks noChangeShapeType="1"/>
          </p:cNvSpPr>
          <p:nvPr/>
        </p:nvSpPr>
        <p:spPr bwMode="auto">
          <a:xfrm>
            <a:off x="3303588" y="5054600"/>
            <a:ext cx="381000" cy="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92166" name="Line 4"/>
          <p:cNvSpPr>
            <a:spLocks noChangeShapeType="1"/>
          </p:cNvSpPr>
          <p:nvPr/>
        </p:nvSpPr>
        <p:spPr bwMode="auto">
          <a:xfrm>
            <a:off x="3303588" y="5588000"/>
            <a:ext cx="152400" cy="0"/>
          </a:xfrm>
          <a:prstGeom prst="line">
            <a:avLst/>
          </a:prstGeom>
          <a:noFill/>
          <a:ln w="28575">
            <a:solidFill>
              <a:srgbClr val="FF0000"/>
            </a:solidFill>
            <a:round/>
            <a:headEnd/>
            <a:tailEnd/>
          </a:ln>
        </p:spPr>
        <p:txBody>
          <a:bodyPr wrap="none" anchor="ctr"/>
          <a:lstStyle/>
          <a:p>
            <a:endParaRPr lang="zh-CN" altLang="en-US"/>
          </a:p>
        </p:txBody>
      </p:sp>
      <p:sp>
        <p:nvSpPr>
          <p:cNvPr id="92167" name="Line 5"/>
          <p:cNvSpPr>
            <a:spLocks noChangeShapeType="1"/>
          </p:cNvSpPr>
          <p:nvPr/>
        </p:nvSpPr>
        <p:spPr bwMode="auto">
          <a:xfrm flipV="1">
            <a:off x="3455988" y="5054600"/>
            <a:ext cx="0" cy="533400"/>
          </a:xfrm>
          <a:prstGeom prst="line">
            <a:avLst/>
          </a:prstGeom>
          <a:noFill/>
          <a:ln w="28575">
            <a:solidFill>
              <a:srgbClr val="FF0000"/>
            </a:solidFill>
            <a:round/>
            <a:headEnd/>
            <a:tailEnd/>
          </a:ln>
        </p:spPr>
        <p:txBody>
          <a:bodyPr wrap="none" anchor="ctr"/>
          <a:lstStyle/>
          <a:p>
            <a:endParaRPr lang="zh-CN" altLang="en-US"/>
          </a:p>
        </p:txBody>
      </p:sp>
      <p:sp>
        <p:nvSpPr>
          <p:cNvPr id="92168" name="Line 6"/>
          <p:cNvSpPr>
            <a:spLocks noChangeShapeType="1"/>
          </p:cNvSpPr>
          <p:nvPr/>
        </p:nvSpPr>
        <p:spPr bwMode="auto">
          <a:xfrm>
            <a:off x="4489450" y="4140200"/>
            <a:ext cx="457200" cy="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92169" name="Line 7"/>
          <p:cNvSpPr>
            <a:spLocks noChangeShapeType="1"/>
          </p:cNvSpPr>
          <p:nvPr/>
        </p:nvSpPr>
        <p:spPr bwMode="auto">
          <a:xfrm>
            <a:off x="4260850" y="5054600"/>
            <a:ext cx="228600" cy="0"/>
          </a:xfrm>
          <a:prstGeom prst="line">
            <a:avLst/>
          </a:prstGeom>
          <a:noFill/>
          <a:ln w="28575">
            <a:solidFill>
              <a:srgbClr val="FF0000"/>
            </a:solidFill>
            <a:round/>
            <a:headEnd/>
            <a:tailEnd/>
          </a:ln>
        </p:spPr>
        <p:txBody>
          <a:bodyPr wrap="none" anchor="ctr"/>
          <a:lstStyle/>
          <a:p>
            <a:endParaRPr lang="zh-CN" altLang="en-US"/>
          </a:p>
        </p:txBody>
      </p:sp>
      <p:sp>
        <p:nvSpPr>
          <p:cNvPr id="92170" name="Line 8"/>
          <p:cNvSpPr>
            <a:spLocks noChangeShapeType="1"/>
          </p:cNvSpPr>
          <p:nvPr/>
        </p:nvSpPr>
        <p:spPr bwMode="auto">
          <a:xfrm flipV="1">
            <a:off x="4489450" y="4140200"/>
            <a:ext cx="0" cy="914400"/>
          </a:xfrm>
          <a:prstGeom prst="line">
            <a:avLst/>
          </a:prstGeom>
          <a:noFill/>
          <a:ln w="28575">
            <a:solidFill>
              <a:srgbClr val="FF0000"/>
            </a:solidFill>
            <a:round/>
            <a:headEnd/>
            <a:tailEnd/>
          </a:ln>
        </p:spPr>
        <p:txBody>
          <a:bodyPr wrap="none" anchor="ctr"/>
          <a:lstStyle/>
          <a:p>
            <a:endParaRPr lang="zh-CN" altLang="en-US"/>
          </a:p>
        </p:txBody>
      </p:sp>
      <p:sp>
        <p:nvSpPr>
          <p:cNvPr id="92171" name="Line 9"/>
          <p:cNvSpPr>
            <a:spLocks noChangeShapeType="1"/>
          </p:cNvSpPr>
          <p:nvPr/>
        </p:nvSpPr>
        <p:spPr bwMode="auto">
          <a:xfrm>
            <a:off x="4260850" y="4597400"/>
            <a:ext cx="228600" cy="0"/>
          </a:xfrm>
          <a:prstGeom prst="line">
            <a:avLst/>
          </a:prstGeom>
          <a:noFill/>
          <a:ln w="28575">
            <a:solidFill>
              <a:srgbClr val="FF0000"/>
            </a:solidFill>
            <a:round/>
            <a:headEnd/>
            <a:tailEnd/>
          </a:ln>
        </p:spPr>
        <p:txBody>
          <a:bodyPr wrap="none" anchor="ctr"/>
          <a:lstStyle/>
          <a:p>
            <a:endParaRPr lang="zh-CN" altLang="en-US"/>
          </a:p>
        </p:txBody>
      </p:sp>
      <p:sp>
        <p:nvSpPr>
          <p:cNvPr id="92172" name="Line 10"/>
          <p:cNvSpPr>
            <a:spLocks noChangeShapeType="1"/>
          </p:cNvSpPr>
          <p:nvPr/>
        </p:nvSpPr>
        <p:spPr bwMode="auto">
          <a:xfrm>
            <a:off x="5522913" y="4140200"/>
            <a:ext cx="533400" cy="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92173" name="Line 11"/>
          <p:cNvSpPr>
            <a:spLocks noChangeShapeType="1"/>
          </p:cNvSpPr>
          <p:nvPr/>
        </p:nvSpPr>
        <p:spPr bwMode="auto">
          <a:xfrm>
            <a:off x="5522913" y="4673600"/>
            <a:ext cx="152400" cy="0"/>
          </a:xfrm>
          <a:prstGeom prst="line">
            <a:avLst/>
          </a:prstGeom>
          <a:noFill/>
          <a:ln w="28575">
            <a:solidFill>
              <a:srgbClr val="FF0000"/>
            </a:solidFill>
            <a:round/>
            <a:headEnd/>
            <a:tailEnd/>
          </a:ln>
        </p:spPr>
        <p:txBody>
          <a:bodyPr wrap="none" anchor="ctr"/>
          <a:lstStyle/>
          <a:p>
            <a:endParaRPr lang="zh-CN" altLang="en-US"/>
          </a:p>
        </p:txBody>
      </p:sp>
      <p:sp>
        <p:nvSpPr>
          <p:cNvPr id="92174" name="Line 12"/>
          <p:cNvSpPr>
            <a:spLocks noChangeShapeType="1"/>
          </p:cNvSpPr>
          <p:nvPr/>
        </p:nvSpPr>
        <p:spPr bwMode="auto">
          <a:xfrm flipV="1">
            <a:off x="5675313" y="4140200"/>
            <a:ext cx="0" cy="533400"/>
          </a:xfrm>
          <a:prstGeom prst="line">
            <a:avLst/>
          </a:prstGeom>
          <a:noFill/>
          <a:ln w="28575">
            <a:solidFill>
              <a:srgbClr val="FF0000"/>
            </a:solidFill>
            <a:round/>
            <a:headEnd/>
            <a:tailEnd/>
          </a:ln>
        </p:spPr>
        <p:txBody>
          <a:bodyPr wrap="none" anchor="ctr"/>
          <a:lstStyle/>
          <a:p>
            <a:endParaRPr lang="zh-CN" altLang="en-US"/>
          </a:p>
        </p:txBody>
      </p:sp>
      <p:sp>
        <p:nvSpPr>
          <p:cNvPr id="92175" name="Line 13"/>
          <p:cNvSpPr>
            <a:spLocks noChangeShapeType="1"/>
          </p:cNvSpPr>
          <p:nvPr/>
        </p:nvSpPr>
        <p:spPr bwMode="auto">
          <a:xfrm>
            <a:off x="6878638" y="3302000"/>
            <a:ext cx="381000" cy="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92176" name="Line 14"/>
          <p:cNvSpPr>
            <a:spLocks noChangeShapeType="1"/>
          </p:cNvSpPr>
          <p:nvPr/>
        </p:nvSpPr>
        <p:spPr bwMode="auto">
          <a:xfrm>
            <a:off x="6650038" y="4216400"/>
            <a:ext cx="228600" cy="0"/>
          </a:xfrm>
          <a:prstGeom prst="line">
            <a:avLst/>
          </a:prstGeom>
          <a:noFill/>
          <a:ln w="28575">
            <a:solidFill>
              <a:srgbClr val="FF0000"/>
            </a:solidFill>
            <a:round/>
            <a:headEnd/>
            <a:tailEnd/>
          </a:ln>
        </p:spPr>
        <p:txBody>
          <a:bodyPr wrap="none" anchor="ctr"/>
          <a:lstStyle/>
          <a:p>
            <a:endParaRPr lang="zh-CN" altLang="en-US"/>
          </a:p>
        </p:txBody>
      </p:sp>
      <p:sp>
        <p:nvSpPr>
          <p:cNvPr id="92177" name="Line 15"/>
          <p:cNvSpPr>
            <a:spLocks noChangeShapeType="1"/>
          </p:cNvSpPr>
          <p:nvPr/>
        </p:nvSpPr>
        <p:spPr bwMode="auto">
          <a:xfrm flipV="1">
            <a:off x="6878638" y="3302000"/>
            <a:ext cx="0" cy="914400"/>
          </a:xfrm>
          <a:prstGeom prst="line">
            <a:avLst/>
          </a:prstGeom>
          <a:noFill/>
          <a:ln w="28575">
            <a:solidFill>
              <a:srgbClr val="FF0000"/>
            </a:solidFill>
            <a:round/>
            <a:headEnd/>
            <a:tailEnd/>
          </a:ln>
        </p:spPr>
        <p:txBody>
          <a:bodyPr wrap="none" anchor="ctr"/>
          <a:lstStyle/>
          <a:p>
            <a:endParaRPr lang="zh-CN" altLang="en-US"/>
          </a:p>
        </p:txBody>
      </p:sp>
      <p:sp>
        <p:nvSpPr>
          <p:cNvPr id="92178" name="Line 16"/>
          <p:cNvSpPr>
            <a:spLocks noChangeShapeType="1"/>
          </p:cNvSpPr>
          <p:nvPr/>
        </p:nvSpPr>
        <p:spPr bwMode="auto">
          <a:xfrm>
            <a:off x="6650038" y="3759200"/>
            <a:ext cx="228600" cy="0"/>
          </a:xfrm>
          <a:prstGeom prst="line">
            <a:avLst/>
          </a:prstGeom>
          <a:noFill/>
          <a:ln w="28575">
            <a:solidFill>
              <a:srgbClr val="FF0000"/>
            </a:solidFill>
            <a:round/>
            <a:headEnd/>
            <a:tailEnd/>
          </a:ln>
        </p:spPr>
        <p:txBody>
          <a:bodyPr wrap="none" anchor="ctr"/>
          <a:lstStyle/>
          <a:p>
            <a:endParaRPr lang="zh-CN" altLang="en-US"/>
          </a:p>
        </p:txBody>
      </p:sp>
      <p:sp>
        <p:nvSpPr>
          <p:cNvPr id="92179" name="Rectangle 17"/>
          <p:cNvSpPr>
            <a:spLocks noGrp="1" noChangeArrowheads="1"/>
          </p:cNvSpPr>
          <p:nvPr>
            <p:ph type="title" idx="4294967295"/>
          </p:nvPr>
        </p:nvSpPr>
        <p:spPr>
          <a:xfrm>
            <a:off x="1122363" y="114300"/>
            <a:ext cx="7772400" cy="885825"/>
          </a:xfrm>
          <a:noFill/>
        </p:spPr>
        <p:txBody>
          <a:bodyPr/>
          <a:lstStyle/>
          <a:p>
            <a:r>
              <a:rPr lang="zh-CN" altLang="en-US" smtClean="0"/>
              <a:t>哈</a:t>
            </a:r>
            <a:r>
              <a:rPr lang="zh-CN" altLang="en-US" smtClean="0">
                <a:ea typeface="Arial Unicode MS" pitchFamily="34" charset="-122"/>
                <a:cs typeface="Arial Unicode MS" pitchFamily="34" charset="-122"/>
                <a:sym typeface="Arial" pitchFamily="34" charset="0"/>
              </a:rPr>
              <a:t>夫曼编码</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nvSpPr>
        <p:spPr bwMode="auto">
          <a:xfrm>
            <a:off x="466725" y="1165225"/>
            <a:ext cx="7889875" cy="4349750"/>
          </a:xfrm>
          <a:prstGeom prst="rect">
            <a:avLst/>
          </a:prstGeom>
          <a:noFill/>
          <a:ln w="9525">
            <a:noFill/>
            <a:miter lim="800000"/>
            <a:headEnd/>
            <a:tailEnd/>
          </a:ln>
        </p:spPr>
        <p:txBody>
          <a:bodyPr lIns="84138" tIns="41275" rIns="84138" bIns="41275"/>
          <a:lstStyle/>
          <a:p>
            <a:pPr marL="311150" indent="-311150" defTabSz="755650">
              <a:spcBef>
                <a:spcPct val="20000"/>
              </a:spcBef>
              <a:buClr>
                <a:schemeClr val="accent2"/>
              </a:buClr>
              <a:buFont typeface="Arial" pitchFamily="34" charset="0"/>
              <a:buChar char="•"/>
            </a:pPr>
            <a:r>
              <a:rPr lang="zh-CN" altLang="en-US" sz="3600" b="1">
                <a:latin typeface="黑体" pitchFamily="49" charset="-122"/>
                <a:sym typeface="Arial" pitchFamily="34" charset="0"/>
              </a:rPr>
              <a:t>编码过程：</a:t>
            </a:r>
            <a:r>
              <a:rPr lang="zh-CN" altLang="en-US" sz="3200" b="1">
                <a:latin typeface="黑体" pitchFamily="49" charset="-122"/>
              </a:rPr>
              <a:t>实际编码</a:t>
            </a:r>
          </a:p>
        </p:txBody>
      </p:sp>
      <p:sp>
        <p:nvSpPr>
          <p:cNvPr id="93187" name="灯片编号占位符 3"/>
          <p:cNvSpPr txBox="1">
            <a:spLocks noGrp="1" noChangeArrowheads="1"/>
          </p:cNvSpPr>
          <p:nvPr/>
        </p:nvSpPr>
        <p:spPr bwMode="auto">
          <a:xfrm>
            <a:off x="7350125" y="6432550"/>
            <a:ext cx="1751013" cy="334963"/>
          </a:xfrm>
          <a:prstGeom prst="rect">
            <a:avLst/>
          </a:prstGeom>
          <a:noFill/>
          <a:ln w="9525">
            <a:noFill/>
            <a:miter lim="800000"/>
            <a:headEnd/>
            <a:tailEnd/>
          </a:ln>
        </p:spPr>
        <p:txBody>
          <a:bodyPr wrap="none" lIns="84138" tIns="41275" rIns="84138" bIns="41275" anchor="ctr"/>
          <a:lstStyle/>
          <a:p>
            <a:pPr algn="r" defTabSz="755650"/>
            <a:fld id="{D8491A81-45AC-4CD3-AD37-ADF9DCD145CC}" type="slidenum">
              <a:rPr lang="zh-CN" altLang="en-US" sz="1300"/>
              <a:pPr algn="r" defTabSz="755650"/>
              <a:t>68</a:t>
            </a:fld>
            <a:endParaRPr lang="en-US" altLang="zh-CN" sz="1300"/>
          </a:p>
        </p:txBody>
      </p:sp>
      <p:sp>
        <p:nvSpPr>
          <p:cNvPr id="93188" name="Rectangle 2"/>
          <p:cNvSpPr>
            <a:spLocks noGrp="1" noChangeArrowheads="1"/>
          </p:cNvSpPr>
          <p:nvPr>
            <p:ph type="body" idx="4294967295"/>
          </p:nvPr>
        </p:nvSpPr>
        <p:spPr>
          <a:xfrm>
            <a:off x="234950" y="1874838"/>
            <a:ext cx="8921750" cy="3892550"/>
          </a:xfrm>
        </p:spPr>
        <p:txBody>
          <a:bodyPr/>
          <a:lstStyle/>
          <a:p>
            <a:pPr lvl="1" indent="-587375" algn="just">
              <a:lnSpc>
                <a:spcPct val="150000"/>
              </a:lnSpc>
              <a:buFontTx/>
              <a:buNone/>
            </a:pPr>
            <a:r>
              <a:rPr lang="zh-CN" altLang="en-US" sz="2400" smtClean="0"/>
              <a:t> 符号  概率  编码    1           2         3         4</a:t>
            </a:r>
          </a:p>
          <a:p>
            <a:pPr lvl="1" indent="-587375" algn="just">
              <a:lnSpc>
                <a:spcPct val="150000"/>
              </a:lnSpc>
              <a:buFontTx/>
              <a:buNone/>
            </a:pPr>
            <a:r>
              <a:rPr lang="zh-CN" altLang="en-US" sz="2400" smtClean="0"/>
              <a:t>A2   0.4   1      0.4  1  	0.4  1    0.4  1    0.6 0</a:t>
            </a:r>
          </a:p>
          <a:p>
            <a:pPr lvl="1" indent="-587375" algn="just">
              <a:lnSpc>
                <a:spcPct val="150000"/>
              </a:lnSpc>
              <a:buFontTx/>
              <a:buNone/>
            </a:pPr>
            <a:r>
              <a:rPr lang="zh-CN" altLang="en-US" sz="2400" smtClean="0"/>
              <a:t>A6   0.3   00     0.3  00    0.3  00   0.3</a:t>
            </a:r>
            <a:r>
              <a:rPr lang="zh-CN" altLang="en-US" sz="2400" smtClean="0">
                <a:solidFill>
                  <a:srgbClr val="660066"/>
                </a:solidFill>
              </a:rPr>
              <a:t>  </a:t>
            </a:r>
            <a:r>
              <a:rPr lang="zh-CN" altLang="en-US" sz="2400" smtClean="0">
                <a:solidFill>
                  <a:srgbClr val="FF0000"/>
                </a:solidFill>
              </a:rPr>
              <a:t>0</a:t>
            </a:r>
            <a:r>
              <a:rPr lang="zh-CN" altLang="en-US" sz="2400" smtClean="0"/>
              <a:t>0</a:t>
            </a:r>
            <a:r>
              <a:rPr lang="zh-CN" altLang="en-US" sz="2400" smtClean="0">
                <a:solidFill>
                  <a:srgbClr val="660066"/>
                </a:solidFill>
              </a:rPr>
              <a:t>   </a:t>
            </a:r>
            <a:r>
              <a:rPr lang="zh-CN" altLang="en-US" sz="2400" smtClean="0"/>
              <a:t>0.4 1</a:t>
            </a:r>
          </a:p>
          <a:p>
            <a:pPr lvl="1" indent="-587375" algn="just">
              <a:lnSpc>
                <a:spcPct val="150000"/>
              </a:lnSpc>
              <a:buFontTx/>
              <a:buNone/>
            </a:pPr>
            <a:r>
              <a:rPr lang="zh-CN" altLang="en-US" sz="2400" smtClean="0"/>
              <a:t>A1   0.1   011    0.1  011   0.2</a:t>
            </a:r>
            <a:r>
              <a:rPr lang="zh-CN" altLang="en-US" sz="2400" smtClean="0">
                <a:solidFill>
                  <a:srgbClr val="660066"/>
                </a:solidFill>
              </a:rPr>
              <a:t>  </a:t>
            </a:r>
            <a:r>
              <a:rPr lang="zh-CN" altLang="en-US" sz="2400" smtClean="0">
                <a:solidFill>
                  <a:srgbClr val="FF0000"/>
                </a:solidFill>
              </a:rPr>
              <a:t>01</a:t>
            </a:r>
            <a:r>
              <a:rPr lang="zh-CN" altLang="en-US" sz="2400" smtClean="0"/>
              <a:t>0  0.3</a:t>
            </a:r>
            <a:r>
              <a:rPr lang="zh-CN" altLang="en-US" sz="2400" smtClean="0">
                <a:solidFill>
                  <a:srgbClr val="660066"/>
                </a:solidFill>
              </a:rPr>
              <a:t>  </a:t>
            </a:r>
            <a:r>
              <a:rPr lang="zh-CN" altLang="en-US" sz="2400" smtClean="0">
                <a:solidFill>
                  <a:srgbClr val="FF0000"/>
                </a:solidFill>
              </a:rPr>
              <a:t>0</a:t>
            </a:r>
            <a:r>
              <a:rPr lang="zh-CN" altLang="en-US" sz="2400" smtClean="0"/>
              <a:t>1</a:t>
            </a:r>
          </a:p>
          <a:p>
            <a:pPr lvl="1" indent="-587375" algn="just">
              <a:lnSpc>
                <a:spcPct val="150000"/>
              </a:lnSpc>
              <a:buFontTx/>
              <a:buNone/>
            </a:pPr>
            <a:r>
              <a:rPr lang="zh-CN" altLang="en-US" sz="2400" smtClean="0"/>
              <a:t>A4   0.1   0100   0.1</a:t>
            </a:r>
            <a:r>
              <a:rPr lang="zh-CN" altLang="en-US" sz="2400" smtClean="0">
                <a:solidFill>
                  <a:srgbClr val="660066"/>
                </a:solidFill>
              </a:rPr>
              <a:t>  </a:t>
            </a:r>
            <a:r>
              <a:rPr lang="zh-CN" altLang="en-US" sz="2400" smtClean="0">
                <a:solidFill>
                  <a:srgbClr val="FF0000"/>
                </a:solidFill>
              </a:rPr>
              <a:t>010</a:t>
            </a:r>
            <a:r>
              <a:rPr lang="zh-CN" altLang="en-US" sz="2400" smtClean="0"/>
              <a:t>0</a:t>
            </a:r>
            <a:r>
              <a:rPr lang="zh-CN" altLang="en-US" sz="2400" smtClean="0">
                <a:solidFill>
                  <a:srgbClr val="660066"/>
                </a:solidFill>
              </a:rPr>
              <a:t>  </a:t>
            </a:r>
            <a:r>
              <a:rPr lang="zh-CN" altLang="en-US" sz="2400" smtClean="0"/>
              <a:t>0.1</a:t>
            </a:r>
            <a:r>
              <a:rPr lang="zh-CN" altLang="en-US" sz="2400" smtClean="0">
                <a:solidFill>
                  <a:srgbClr val="660066"/>
                </a:solidFill>
              </a:rPr>
              <a:t>  </a:t>
            </a:r>
            <a:r>
              <a:rPr lang="zh-CN" altLang="en-US" sz="2400" smtClean="0">
                <a:solidFill>
                  <a:srgbClr val="FF0000"/>
                </a:solidFill>
              </a:rPr>
              <a:t>01</a:t>
            </a:r>
            <a:r>
              <a:rPr lang="zh-CN" altLang="en-US" sz="2400" smtClean="0"/>
              <a:t>1</a:t>
            </a:r>
            <a:r>
              <a:rPr lang="zh-CN" altLang="en-US" sz="2400" smtClean="0">
                <a:solidFill>
                  <a:srgbClr val="660066"/>
                </a:solidFill>
              </a:rPr>
              <a:t> </a:t>
            </a:r>
          </a:p>
          <a:p>
            <a:pPr lvl="1" indent="-587375" algn="just">
              <a:lnSpc>
                <a:spcPct val="150000"/>
              </a:lnSpc>
              <a:buFontTx/>
              <a:buNone/>
            </a:pPr>
            <a:r>
              <a:rPr lang="zh-CN" altLang="en-US" sz="2400" smtClean="0"/>
              <a:t>A3   0.06</a:t>
            </a:r>
            <a:r>
              <a:rPr lang="zh-CN" altLang="en-US" sz="2400" smtClean="0">
                <a:solidFill>
                  <a:srgbClr val="660066"/>
                </a:solidFill>
              </a:rPr>
              <a:t>  </a:t>
            </a:r>
            <a:r>
              <a:rPr lang="zh-CN" altLang="en-US" sz="2400" smtClean="0">
                <a:solidFill>
                  <a:srgbClr val="FF0000"/>
                </a:solidFill>
              </a:rPr>
              <a:t>0101</a:t>
            </a:r>
            <a:r>
              <a:rPr lang="zh-CN" altLang="en-US" sz="2400" smtClean="0"/>
              <a:t>0  0.1</a:t>
            </a:r>
            <a:r>
              <a:rPr lang="zh-CN" altLang="en-US" sz="2400" smtClean="0">
                <a:solidFill>
                  <a:srgbClr val="660066"/>
                </a:solidFill>
              </a:rPr>
              <a:t>  </a:t>
            </a:r>
            <a:r>
              <a:rPr lang="zh-CN" altLang="en-US" sz="2400" smtClean="0">
                <a:solidFill>
                  <a:srgbClr val="FF0000"/>
                </a:solidFill>
              </a:rPr>
              <a:t>010</a:t>
            </a:r>
            <a:r>
              <a:rPr lang="zh-CN" altLang="en-US" sz="2400" smtClean="0"/>
              <a:t>1</a:t>
            </a:r>
            <a:r>
              <a:rPr lang="zh-CN" altLang="en-US" sz="2400" smtClean="0">
                <a:solidFill>
                  <a:srgbClr val="660066"/>
                </a:solidFill>
              </a:rPr>
              <a:t>    </a:t>
            </a:r>
          </a:p>
          <a:p>
            <a:pPr lvl="1" indent="-587375" algn="just">
              <a:lnSpc>
                <a:spcPct val="150000"/>
              </a:lnSpc>
              <a:buFontTx/>
              <a:buNone/>
            </a:pPr>
            <a:r>
              <a:rPr lang="zh-CN" altLang="en-US" sz="2400" smtClean="0"/>
              <a:t>A5   0.04</a:t>
            </a:r>
            <a:r>
              <a:rPr lang="zh-CN" altLang="en-US" sz="2400" smtClean="0">
                <a:solidFill>
                  <a:srgbClr val="660066"/>
                </a:solidFill>
              </a:rPr>
              <a:t>  </a:t>
            </a:r>
            <a:r>
              <a:rPr lang="zh-CN" altLang="en-US" sz="2400" smtClean="0">
                <a:solidFill>
                  <a:srgbClr val="FF0000"/>
                </a:solidFill>
              </a:rPr>
              <a:t>0101</a:t>
            </a:r>
            <a:r>
              <a:rPr lang="zh-CN" altLang="en-US" sz="2400" smtClean="0"/>
              <a:t>1</a:t>
            </a:r>
          </a:p>
        </p:txBody>
      </p:sp>
      <p:grpSp>
        <p:nvGrpSpPr>
          <p:cNvPr id="93189" name="组合 20"/>
          <p:cNvGrpSpPr>
            <a:grpSpLocks/>
          </p:cNvGrpSpPr>
          <p:nvPr/>
        </p:nvGrpSpPr>
        <p:grpSpPr bwMode="auto">
          <a:xfrm>
            <a:off x="6142038" y="4092575"/>
            <a:ext cx="304800" cy="595313"/>
            <a:chOff x="0" y="0"/>
            <a:chExt cx="304800" cy="381000"/>
          </a:xfrm>
        </p:grpSpPr>
        <p:sp>
          <p:nvSpPr>
            <p:cNvPr id="93205" name="Line 6"/>
            <p:cNvSpPr>
              <a:spLocks noChangeShapeType="1"/>
            </p:cNvSpPr>
            <p:nvPr/>
          </p:nvSpPr>
          <p:spPr bwMode="auto">
            <a:xfrm>
              <a:off x="228600" y="0"/>
              <a:ext cx="0" cy="381000"/>
            </a:xfrm>
            <a:prstGeom prst="line">
              <a:avLst/>
            </a:prstGeom>
            <a:noFill/>
            <a:ln w="28575">
              <a:solidFill>
                <a:srgbClr val="FF0000"/>
              </a:solidFill>
              <a:round/>
              <a:headEnd/>
              <a:tailEnd/>
            </a:ln>
          </p:spPr>
          <p:txBody>
            <a:bodyPr wrap="none" anchor="ctr"/>
            <a:lstStyle/>
            <a:p>
              <a:endParaRPr lang="zh-CN" altLang="en-US"/>
            </a:p>
          </p:txBody>
        </p:sp>
        <p:sp>
          <p:nvSpPr>
            <p:cNvPr id="93206" name="Line 7"/>
            <p:cNvSpPr>
              <a:spLocks noChangeShapeType="1"/>
            </p:cNvSpPr>
            <p:nvPr/>
          </p:nvSpPr>
          <p:spPr bwMode="auto">
            <a:xfrm flipH="1">
              <a:off x="0" y="0"/>
              <a:ext cx="304800" cy="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93207" name="Line 8"/>
            <p:cNvSpPr>
              <a:spLocks noChangeShapeType="1"/>
            </p:cNvSpPr>
            <p:nvPr/>
          </p:nvSpPr>
          <p:spPr bwMode="auto">
            <a:xfrm flipH="1">
              <a:off x="0" y="381000"/>
              <a:ext cx="228600" cy="0"/>
            </a:xfrm>
            <a:prstGeom prst="line">
              <a:avLst/>
            </a:prstGeom>
            <a:noFill/>
            <a:ln w="28575">
              <a:solidFill>
                <a:srgbClr val="FF0000"/>
              </a:solidFill>
              <a:round/>
              <a:headEnd/>
              <a:tailEnd type="triangle" w="med" len="med"/>
            </a:ln>
          </p:spPr>
          <p:txBody>
            <a:bodyPr wrap="none" anchor="ctr"/>
            <a:lstStyle/>
            <a:p>
              <a:endParaRPr lang="zh-CN" altLang="en-US"/>
            </a:p>
          </p:txBody>
        </p:sp>
      </p:grpSp>
      <p:grpSp>
        <p:nvGrpSpPr>
          <p:cNvPr id="93190" name="组合 22"/>
          <p:cNvGrpSpPr>
            <a:grpSpLocks/>
          </p:cNvGrpSpPr>
          <p:nvPr/>
        </p:nvGrpSpPr>
        <p:grpSpPr bwMode="auto">
          <a:xfrm>
            <a:off x="2925763" y="5326063"/>
            <a:ext cx="304800" cy="741362"/>
            <a:chOff x="0" y="0"/>
            <a:chExt cx="304800" cy="304800"/>
          </a:xfrm>
        </p:grpSpPr>
        <p:sp>
          <p:nvSpPr>
            <p:cNvPr id="93202" name="Line 12"/>
            <p:cNvSpPr>
              <a:spLocks noChangeShapeType="1"/>
            </p:cNvSpPr>
            <p:nvPr/>
          </p:nvSpPr>
          <p:spPr bwMode="auto">
            <a:xfrm>
              <a:off x="228600" y="0"/>
              <a:ext cx="0" cy="304800"/>
            </a:xfrm>
            <a:prstGeom prst="line">
              <a:avLst/>
            </a:prstGeom>
            <a:noFill/>
            <a:ln w="28575">
              <a:solidFill>
                <a:srgbClr val="FF0000"/>
              </a:solidFill>
              <a:round/>
              <a:headEnd/>
              <a:tailEnd/>
            </a:ln>
          </p:spPr>
          <p:txBody>
            <a:bodyPr wrap="none" anchor="ctr"/>
            <a:lstStyle/>
            <a:p>
              <a:endParaRPr lang="zh-CN" altLang="en-US"/>
            </a:p>
          </p:txBody>
        </p:sp>
        <p:sp>
          <p:nvSpPr>
            <p:cNvPr id="93203" name="Line 13"/>
            <p:cNvSpPr>
              <a:spLocks noChangeShapeType="1"/>
            </p:cNvSpPr>
            <p:nvPr/>
          </p:nvSpPr>
          <p:spPr bwMode="auto">
            <a:xfrm flipH="1">
              <a:off x="0" y="0"/>
              <a:ext cx="304800" cy="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93204" name="Line 14"/>
            <p:cNvSpPr>
              <a:spLocks noChangeShapeType="1"/>
            </p:cNvSpPr>
            <p:nvPr/>
          </p:nvSpPr>
          <p:spPr bwMode="auto">
            <a:xfrm flipH="1">
              <a:off x="0" y="304800"/>
              <a:ext cx="228600" cy="0"/>
            </a:xfrm>
            <a:prstGeom prst="line">
              <a:avLst/>
            </a:prstGeom>
            <a:noFill/>
            <a:ln w="28575">
              <a:solidFill>
                <a:srgbClr val="FF0000"/>
              </a:solidFill>
              <a:round/>
              <a:headEnd/>
              <a:tailEnd type="triangle" w="med" len="med"/>
            </a:ln>
          </p:spPr>
          <p:txBody>
            <a:bodyPr wrap="none" anchor="ctr"/>
            <a:lstStyle/>
            <a:p>
              <a:endParaRPr lang="zh-CN" altLang="en-US"/>
            </a:p>
          </p:txBody>
        </p:sp>
      </p:grpSp>
      <p:grpSp>
        <p:nvGrpSpPr>
          <p:cNvPr id="93191" name="组合 19"/>
          <p:cNvGrpSpPr>
            <a:grpSpLocks/>
          </p:cNvGrpSpPr>
          <p:nvPr/>
        </p:nvGrpSpPr>
        <p:grpSpPr bwMode="auto">
          <a:xfrm>
            <a:off x="7534275" y="2844800"/>
            <a:ext cx="400050" cy="1247775"/>
            <a:chOff x="0" y="0"/>
            <a:chExt cx="304800" cy="685800"/>
          </a:xfrm>
        </p:grpSpPr>
        <p:sp>
          <p:nvSpPr>
            <p:cNvPr id="93198" name="Line 3"/>
            <p:cNvSpPr>
              <a:spLocks noChangeShapeType="1"/>
            </p:cNvSpPr>
            <p:nvPr/>
          </p:nvSpPr>
          <p:spPr bwMode="auto">
            <a:xfrm>
              <a:off x="228600" y="0"/>
              <a:ext cx="0" cy="685800"/>
            </a:xfrm>
            <a:prstGeom prst="line">
              <a:avLst/>
            </a:prstGeom>
            <a:noFill/>
            <a:ln w="28575">
              <a:solidFill>
                <a:srgbClr val="FF0000"/>
              </a:solidFill>
              <a:round/>
              <a:headEnd/>
              <a:tailEnd/>
            </a:ln>
          </p:spPr>
          <p:txBody>
            <a:bodyPr wrap="none" anchor="ctr"/>
            <a:lstStyle/>
            <a:p>
              <a:endParaRPr lang="zh-CN" altLang="en-US"/>
            </a:p>
          </p:txBody>
        </p:sp>
        <p:sp>
          <p:nvSpPr>
            <p:cNvPr id="93199" name="Line 4"/>
            <p:cNvSpPr>
              <a:spLocks noChangeShapeType="1"/>
            </p:cNvSpPr>
            <p:nvPr/>
          </p:nvSpPr>
          <p:spPr bwMode="auto">
            <a:xfrm flipH="1">
              <a:off x="0" y="304800"/>
              <a:ext cx="228600" cy="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93200" name="Line 5"/>
            <p:cNvSpPr>
              <a:spLocks noChangeShapeType="1"/>
            </p:cNvSpPr>
            <p:nvPr/>
          </p:nvSpPr>
          <p:spPr bwMode="auto">
            <a:xfrm flipH="1">
              <a:off x="0" y="685800"/>
              <a:ext cx="228600" cy="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93201" name="Line 15"/>
            <p:cNvSpPr>
              <a:spLocks noChangeShapeType="1"/>
            </p:cNvSpPr>
            <p:nvPr/>
          </p:nvSpPr>
          <p:spPr bwMode="auto">
            <a:xfrm>
              <a:off x="228600" y="0"/>
              <a:ext cx="76200" cy="0"/>
            </a:xfrm>
            <a:prstGeom prst="line">
              <a:avLst/>
            </a:prstGeom>
            <a:noFill/>
            <a:ln w="28575">
              <a:solidFill>
                <a:srgbClr val="FF0000"/>
              </a:solidFill>
              <a:round/>
              <a:headEnd/>
              <a:tailEnd/>
            </a:ln>
          </p:spPr>
          <p:txBody>
            <a:bodyPr wrap="none" anchor="ctr"/>
            <a:lstStyle/>
            <a:p>
              <a:endParaRPr lang="zh-CN" altLang="en-US"/>
            </a:p>
          </p:txBody>
        </p:sp>
      </p:grpSp>
      <p:sp>
        <p:nvSpPr>
          <p:cNvPr id="93192" name="Rectangle 17"/>
          <p:cNvSpPr>
            <a:spLocks noGrp="1" noChangeArrowheads="1"/>
          </p:cNvSpPr>
          <p:nvPr>
            <p:ph type="title" idx="4294967295"/>
          </p:nvPr>
        </p:nvSpPr>
        <p:spPr>
          <a:xfrm>
            <a:off x="1122363" y="114300"/>
            <a:ext cx="7772400" cy="885825"/>
          </a:xfrm>
          <a:noFill/>
        </p:spPr>
        <p:txBody>
          <a:bodyPr/>
          <a:lstStyle/>
          <a:p>
            <a:r>
              <a:rPr lang="zh-CN" altLang="en-US" smtClean="0"/>
              <a:t>哈</a:t>
            </a:r>
            <a:r>
              <a:rPr lang="zh-CN" altLang="en-US" smtClean="0">
                <a:ea typeface="Arial Unicode MS" pitchFamily="34" charset="-122"/>
                <a:cs typeface="Arial Unicode MS" pitchFamily="34" charset="-122"/>
                <a:sym typeface="Arial" pitchFamily="34" charset="0"/>
              </a:rPr>
              <a:t>夫曼编码</a:t>
            </a:r>
          </a:p>
        </p:txBody>
      </p:sp>
      <p:grpSp>
        <p:nvGrpSpPr>
          <p:cNvPr id="93193" name="组合 21"/>
          <p:cNvGrpSpPr>
            <a:grpSpLocks/>
          </p:cNvGrpSpPr>
          <p:nvPr/>
        </p:nvGrpSpPr>
        <p:grpSpPr bwMode="auto">
          <a:xfrm>
            <a:off x="4595813" y="4149725"/>
            <a:ext cx="304800" cy="1176338"/>
            <a:chOff x="0" y="0"/>
            <a:chExt cx="304800" cy="777875"/>
          </a:xfrm>
        </p:grpSpPr>
        <p:sp>
          <p:nvSpPr>
            <p:cNvPr id="93194" name="Line 9"/>
            <p:cNvSpPr>
              <a:spLocks noChangeShapeType="1"/>
            </p:cNvSpPr>
            <p:nvPr/>
          </p:nvSpPr>
          <p:spPr bwMode="auto">
            <a:xfrm>
              <a:off x="228600" y="15875"/>
              <a:ext cx="0" cy="762000"/>
            </a:xfrm>
            <a:prstGeom prst="line">
              <a:avLst/>
            </a:prstGeom>
            <a:noFill/>
            <a:ln w="28575">
              <a:solidFill>
                <a:srgbClr val="FF0000"/>
              </a:solidFill>
              <a:round/>
              <a:headEnd/>
              <a:tailEnd/>
            </a:ln>
          </p:spPr>
          <p:txBody>
            <a:bodyPr wrap="none" anchor="ctr"/>
            <a:lstStyle/>
            <a:p>
              <a:endParaRPr lang="zh-CN" altLang="en-US"/>
            </a:p>
          </p:txBody>
        </p:sp>
        <p:sp>
          <p:nvSpPr>
            <p:cNvPr id="93195" name="Line 10"/>
            <p:cNvSpPr>
              <a:spLocks noChangeShapeType="1"/>
            </p:cNvSpPr>
            <p:nvPr/>
          </p:nvSpPr>
          <p:spPr bwMode="auto">
            <a:xfrm flipH="1">
              <a:off x="0" y="396875"/>
              <a:ext cx="228600" cy="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93196" name="Line 11"/>
            <p:cNvSpPr>
              <a:spLocks noChangeShapeType="1"/>
            </p:cNvSpPr>
            <p:nvPr/>
          </p:nvSpPr>
          <p:spPr bwMode="auto">
            <a:xfrm flipH="1">
              <a:off x="0" y="777875"/>
              <a:ext cx="228600" cy="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93197" name="Line 16"/>
            <p:cNvSpPr>
              <a:spLocks noChangeShapeType="1"/>
            </p:cNvSpPr>
            <p:nvPr/>
          </p:nvSpPr>
          <p:spPr bwMode="auto">
            <a:xfrm>
              <a:off x="228600" y="0"/>
              <a:ext cx="76200" cy="0"/>
            </a:xfrm>
            <a:prstGeom prst="line">
              <a:avLst/>
            </a:prstGeom>
            <a:noFill/>
            <a:ln w="28575">
              <a:solidFill>
                <a:srgbClr val="FF0000"/>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nvSpPr>
        <p:spPr bwMode="auto">
          <a:xfrm>
            <a:off x="466725" y="1089025"/>
            <a:ext cx="7889875" cy="4349750"/>
          </a:xfrm>
          <a:prstGeom prst="rect">
            <a:avLst/>
          </a:prstGeom>
          <a:noFill/>
          <a:ln w="9525">
            <a:noFill/>
            <a:miter lim="800000"/>
            <a:headEnd/>
            <a:tailEnd/>
          </a:ln>
        </p:spPr>
        <p:txBody>
          <a:bodyPr lIns="84138" tIns="41275" rIns="84138" bIns="41275"/>
          <a:lstStyle/>
          <a:p>
            <a:pPr marL="311150" indent="-311150" defTabSz="755650">
              <a:spcBef>
                <a:spcPct val="20000"/>
              </a:spcBef>
              <a:buClr>
                <a:schemeClr val="accent2"/>
              </a:buClr>
              <a:buFont typeface="Arial" pitchFamily="34" charset="0"/>
              <a:buChar char="•"/>
            </a:pPr>
            <a:r>
              <a:rPr lang="zh-CN" altLang="en-US" sz="3600" b="1">
                <a:latin typeface="黑体" pitchFamily="49" charset="-122"/>
                <a:sym typeface="Arial" pitchFamily="34" charset="0"/>
              </a:rPr>
              <a:t>平均码字长度</a:t>
            </a:r>
            <a:endParaRPr lang="en-US" altLang="zh-CN" sz="3600" b="1">
              <a:latin typeface="黑体" pitchFamily="49" charset="-122"/>
              <a:sym typeface="Arial" pitchFamily="34" charset="0"/>
            </a:endParaRPr>
          </a:p>
          <a:p>
            <a:pPr marL="311150" indent="-311150" defTabSz="755650">
              <a:spcBef>
                <a:spcPct val="20000"/>
              </a:spcBef>
              <a:buClr>
                <a:schemeClr val="accent2"/>
              </a:buClr>
              <a:buFont typeface="Arial" pitchFamily="34" charset="0"/>
              <a:buChar char="•"/>
            </a:pPr>
            <a:endParaRPr lang="en-US" altLang="zh-CN" sz="3600" b="1">
              <a:latin typeface="黑体" pitchFamily="49" charset="-122"/>
              <a:sym typeface="Arial" pitchFamily="34" charset="0"/>
            </a:endParaRPr>
          </a:p>
          <a:p>
            <a:pPr marL="311150" indent="-311150" defTabSz="755650">
              <a:spcBef>
                <a:spcPct val="20000"/>
              </a:spcBef>
              <a:buClr>
                <a:schemeClr val="accent2"/>
              </a:buClr>
              <a:buFont typeface="Arial" pitchFamily="34" charset="0"/>
              <a:buChar char="•"/>
            </a:pPr>
            <a:endParaRPr lang="en-US" altLang="zh-CN" b="1">
              <a:latin typeface="黑体" pitchFamily="49" charset="-122"/>
              <a:sym typeface="Arial" pitchFamily="34" charset="0"/>
            </a:endParaRPr>
          </a:p>
          <a:p>
            <a:pPr marL="311150" indent="-311150" defTabSz="755650">
              <a:spcBef>
                <a:spcPct val="20000"/>
              </a:spcBef>
              <a:buClr>
                <a:schemeClr val="accent2"/>
              </a:buClr>
              <a:buFont typeface="Arial" pitchFamily="34" charset="0"/>
              <a:buChar char="•"/>
            </a:pPr>
            <a:r>
              <a:rPr lang="zh-CN" altLang="en-US" sz="3600" b="1">
                <a:latin typeface="黑体" pitchFamily="49" charset="-122"/>
                <a:sym typeface="Arial" pitchFamily="34" charset="0"/>
              </a:rPr>
              <a:t>图像熵值：</a:t>
            </a:r>
            <a:endParaRPr lang="en-US" altLang="zh-CN" sz="3600" b="1">
              <a:latin typeface="黑体" pitchFamily="49" charset="-122"/>
              <a:sym typeface="Arial" pitchFamily="34" charset="0"/>
            </a:endParaRPr>
          </a:p>
          <a:p>
            <a:pPr marL="311150" indent="-311150" defTabSz="755650">
              <a:spcBef>
                <a:spcPct val="20000"/>
              </a:spcBef>
              <a:buClr>
                <a:schemeClr val="accent2"/>
              </a:buClr>
              <a:buFont typeface="Arial" pitchFamily="34" charset="0"/>
              <a:buChar char="•"/>
            </a:pPr>
            <a:endParaRPr lang="en-US" altLang="zh-CN" sz="3600" b="1">
              <a:latin typeface="黑体" pitchFamily="49" charset="-122"/>
              <a:sym typeface="Arial" pitchFamily="34" charset="0"/>
            </a:endParaRPr>
          </a:p>
          <a:p>
            <a:pPr marL="311150" indent="-311150" defTabSz="755650">
              <a:spcBef>
                <a:spcPct val="20000"/>
              </a:spcBef>
              <a:buClr>
                <a:schemeClr val="accent2"/>
              </a:buClr>
              <a:buFont typeface="Arial" pitchFamily="34" charset="0"/>
              <a:buChar char="•"/>
            </a:pPr>
            <a:endParaRPr lang="en-US" altLang="zh-CN" sz="3600" b="1">
              <a:latin typeface="黑体" pitchFamily="49" charset="-122"/>
              <a:sym typeface="Arial" pitchFamily="34" charset="0"/>
            </a:endParaRPr>
          </a:p>
          <a:p>
            <a:pPr marL="311150" indent="-311150" defTabSz="755650">
              <a:spcBef>
                <a:spcPct val="20000"/>
              </a:spcBef>
              <a:buClr>
                <a:schemeClr val="accent2"/>
              </a:buClr>
              <a:buFont typeface="Arial" pitchFamily="34" charset="0"/>
              <a:buChar char="•"/>
            </a:pPr>
            <a:endParaRPr lang="en-US" altLang="zh-CN" sz="2800" b="1">
              <a:latin typeface="黑体" pitchFamily="49" charset="-122"/>
              <a:sym typeface="Arial" pitchFamily="34" charset="0"/>
            </a:endParaRPr>
          </a:p>
          <a:p>
            <a:pPr marL="311150" indent="-311150" defTabSz="755650">
              <a:spcBef>
                <a:spcPct val="20000"/>
              </a:spcBef>
              <a:buClr>
                <a:schemeClr val="accent2"/>
              </a:buClr>
              <a:buFont typeface="Arial" pitchFamily="34" charset="0"/>
              <a:buChar char="•"/>
            </a:pPr>
            <a:r>
              <a:rPr lang="zh-CN" altLang="en-US" sz="3600" b="1">
                <a:latin typeface="黑体" pitchFamily="49" charset="-122"/>
                <a:sym typeface="Arial" pitchFamily="34" charset="0"/>
              </a:rPr>
              <a:t>编码效率：</a:t>
            </a:r>
            <a:endParaRPr lang="zh-CN" altLang="en-US" sz="3200" b="1">
              <a:latin typeface="黑体" pitchFamily="49" charset="-122"/>
            </a:endParaRPr>
          </a:p>
        </p:txBody>
      </p:sp>
      <p:sp>
        <p:nvSpPr>
          <p:cNvPr id="17416" name="灯片编号占位符 3"/>
          <p:cNvSpPr txBox="1">
            <a:spLocks noGrp="1" noChangeArrowheads="1"/>
          </p:cNvSpPr>
          <p:nvPr/>
        </p:nvSpPr>
        <p:spPr bwMode="auto">
          <a:xfrm>
            <a:off x="7350125" y="6432550"/>
            <a:ext cx="1751013" cy="334963"/>
          </a:xfrm>
          <a:prstGeom prst="rect">
            <a:avLst/>
          </a:prstGeom>
          <a:noFill/>
          <a:ln w="9525">
            <a:noFill/>
            <a:miter lim="800000"/>
            <a:headEnd/>
            <a:tailEnd/>
          </a:ln>
        </p:spPr>
        <p:txBody>
          <a:bodyPr wrap="none" lIns="84138" tIns="41275" rIns="84138" bIns="41275" anchor="ctr"/>
          <a:lstStyle/>
          <a:p>
            <a:pPr algn="r" defTabSz="755650"/>
            <a:fld id="{C64EEDE7-3DE6-4BE3-91F7-01A8BB4A00BD}" type="slidenum">
              <a:rPr lang="zh-CN" altLang="en-US" sz="1300"/>
              <a:pPr algn="r" defTabSz="755650"/>
              <a:t>69</a:t>
            </a:fld>
            <a:endParaRPr lang="en-US" altLang="zh-CN" sz="1300"/>
          </a:p>
        </p:txBody>
      </p:sp>
      <p:sp>
        <p:nvSpPr>
          <p:cNvPr id="17417" name="Rectangle 17"/>
          <p:cNvSpPr>
            <a:spLocks noGrp="1" noChangeArrowheads="1"/>
          </p:cNvSpPr>
          <p:nvPr>
            <p:ph type="title" idx="4294967295"/>
          </p:nvPr>
        </p:nvSpPr>
        <p:spPr>
          <a:xfrm>
            <a:off x="1122363" y="114300"/>
            <a:ext cx="7772400" cy="885825"/>
          </a:xfrm>
          <a:noFill/>
        </p:spPr>
        <p:txBody>
          <a:bodyPr/>
          <a:lstStyle/>
          <a:p>
            <a:r>
              <a:rPr lang="zh-CN" altLang="en-US" smtClean="0"/>
              <a:t>哈</a:t>
            </a:r>
            <a:r>
              <a:rPr lang="zh-CN" altLang="en-US" smtClean="0">
                <a:ea typeface="Arial Unicode MS" pitchFamily="34" charset="-122"/>
                <a:cs typeface="Arial Unicode MS" pitchFamily="34" charset="-122"/>
                <a:sym typeface="Arial" pitchFamily="34" charset="0"/>
              </a:rPr>
              <a:t>夫曼编码</a:t>
            </a:r>
          </a:p>
        </p:txBody>
      </p:sp>
      <p:graphicFrame>
        <p:nvGraphicFramePr>
          <p:cNvPr id="25" name="Object 2"/>
          <p:cNvGraphicFramePr>
            <a:graphicFrameLocks noChangeAspect="1"/>
          </p:cNvGraphicFramePr>
          <p:nvPr/>
        </p:nvGraphicFramePr>
        <p:xfrm>
          <a:off x="814388" y="1566863"/>
          <a:ext cx="2063750" cy="920750"/>
        </p:xfrm>
        <a:graphic>
          <a:graphicData uri="http://schemas.openxmlformats.org/presentationml/2006/ole">
            <p:oleObj spid="_x0000_s17410" name="Equation" r:id="rId5" imgW="825480" imgH="368280" progId="Equation.DSMT4">
              <p:embed/>
            </p:oleObj>
          </a:graphicData>
        </a:graphic>
      </p:graphicFrame>
      <p:graphicFrame>
        <p:nvGraphicFramePr>
          <p:cNvPr id="26" name="Object 3"/>
          <p:cNvGraphicFramePr>
            <a:graphicFrameLocks noChangeAspect="1"/>
          </p:cNvGraphicFramePr>
          <p:nvPr/>
        </p:nvGraphicFramePr>
        <p:xfrm>
          <a:off x="3027363" y="1746250"/>
          <a:ext cx="5951537" cy="1020763"/>
        </p:xfrm>
        <a:graphic>
          <a:graphicData uri="http://schemas.openxmlformats.org/presentationml/2006/ole">
            <p:oleObj spid="_x0000_s17411" name="Equation" r:id="rId6" imgW="2705040" imgH="393480" progId="Equation.DSMT4">
              <p:embed/>
            </p:oleObj>
          </a:graphicData>
        </a:graphic>
      </p:graphicFrame>
      <p:graphicFrame>
        <p:nvGraphicFramePr>
          <p:cNvPr id="29" name="Object 4"/>
          <p:cNvGraphicFramePr>
            <a:graphicFrameLocks noChangeAspect="1"/>
          </p:cNvGraphicFramePr>
          <p:nvPr/>
        </p:nvGraphicFramePr>
        <p:xfrm>
          <a:off x="3038475" y="2746375"/>
          <a:ext cx="3706813" cy="952500"/>
        </p:xfrm>
        <a:graphic>
          <a:graphicData uri="http://schemas.openxmlformats.org/presentationml/2006/ole">
            <p:oleObj spid="_x0000_s17412" name="Equation" r:id="rId7" imgW="1358640" imgH="368280" progId="Equation.DSMT4">
              <p:embed/>
            </p:oleObj>
          </a:graphicData>
        </a:graphic>
      </p:graphicFrame>
      <p:graphicFrame>
        <p:nvGraphicFramePr>
          <p:cNvPr id="30" name="Object 5"/>
          <p:cNvGraphicFramePr>
            <a:graphicFrameLocks noChangeAspect="1"/>
          </p:cNvGraphicFramePr>
          <p:nvPr/>
        </p:nvGraphicFramePr>
        <p:xfrm>
          <a:off x="3481388" y="3729038"/>
          <a:ext cx="4999037" cy="1544637"/>
        </p:xfrm>
        <a:graphic>
          <a:graphicData uri="http://schemas.openxmlformats.org/presentationml/2006/ole">
            <p:oleObj spid="_x0000_s17413" name="Equation" r:id="rId8" imgW="2273040" imgH="596880" progId="Equation.DSMT4">
              <p:embed/>
            </p:oleObj>
          </a:graphicData>
        </a:graphic>
      </p:graphicFrame>
      <p:graphicFrame>
        <p:nvGraphicFramePr>
          <p:cNvPr id="152584" name="Object 8"/>
          <p:cNvGraphicFramePr>
            <a:graphicFrameLocks noChangeAspect="1"/>
          </p:cNvGraphicFramePr>
          <p:nvPr/>
        </p:nvGraphicFramePr>
        <p:xfrm>
          <a:off x="3135313" y="5438775"/>
          <a:ext cx="4214812" cy="944563"/>
        </p:xfrm>
        <a:graphic>
          <a:graphicData uri="http://schemas.openxmlformats.org/presentationml/2006/ole">
            <p:oleObj spid="_x0000_s17414" name="Equation" r:id="rId9" imgW="1587240" imgH="35532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out)">
                                      <p:cBhvr>
                                        <p:cTn id="7" dur="500"/>
                                        <p:tgtEl>
                                          <p:spTgt spid="25"/>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ox(out)">
                                      <p:cBhvr>
                                        <p:cTn id="12" dur="500"/>
                                        <p:tgtEl>
                                          <p:spTgt spid="26"/>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ox(out)">
                                      <p:cBhvr>
                                        <p:cTn id="25" dur="500"/>
                                        <p:tgtEl>
                                          <p:spTgt spid="30"/>
                                        </p:tgtEl>
                                      </p:cBhvr>
                                    </p:animEffect>
                                  </p:childTnLst>
                                  <p:subTnLst>
                                    <p:audio>
                                      <p:cMediaNode>
                                        <p:cTn display="0" masterRel="sameClick">
                                          <p:stCondLst>
                                            <p:cond evt="begin" delay="0">
                                              <p:tn val="23"/>
                                            </p:cond>
                                          </p:stCondLst>
                                          <p:endCondLst>
                                            <p:cond evt="onStopAudio" delay="0">
                                              <p:tgtEl>
                                                <p:sldTgt/>
                                              </p:tgtEl>
                                            </p:cond>
                                          </p:endCondLst>
                                        </p:cTn>
                                        <p:tgtEl>
                                          <p:sndTgt r:embed="rId4" name="camera.wav" builtIn="1"/>
                                        </p:tgtEl>
                                      </p:cMediaNode>
                                    </p:audio>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6562">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52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4CD61F3-0A6F-4FFF-AFC8-8693D686DF49}" type="slidenum">
              <a:rPr lang="zh-CN" altLang="en-US" sz="1300">
                <a:latin typeface="黑体" pitchFamily="49" charset="-122"/>
              </a:rPr>
              <a:pPr algn="r" defTabSz="755650"/>
              <a:t>7</a:t>
            </a:fld>
            <a:endParaRPr lang="zh-CN" altLang="en-US" sz="1300">
              <a:latin typeface="黑体" pitchFamily="49" charset="-122"/>
            </a:endParaRPr>
          </a:p>
        </p:txBody>
      </p:sp>
      <p:sp>
        <p:nvSpPr>
          <p:cNvPr id="47107" name="Rectangle 2"/>
          <p:cNvSpPr>
            <a:spLocks noChangeArrowheads="1"/>
          </p:cNvSpPr>
          <p:nvPr/>
        </p:nvSpPr>
        <p:spPr bwMode="auto">
          <a:xfrm>
            <a:off x="668338" y="1217613"/>
            <a:ext cx="3952875" cy="4002087"/>
          </a:xfrm>
          <a:prstGeom prst="rect">
            <a:avLst/>
          </a:prstGeom>
          <a:noFill/>
          <a:ln w="9525">
            <a:noFill/>
            <a:miter lim="800000"/>
            <a:headEnd/>
            <a:tailEnd/>
          </a:ln>
        </p:spPr>
        <p:txBody>
          <a:bodyPr lIns="84138" tIns="41275" rIns="84138" bIns="41275"/>
          <a:lstStyle/>
          <a:p>
            <a:pPr marL="342900" indent="-342900">
              <a:lnSpc>
                <a:spcPct val="160000"/>
              </a:lnSpc>
              <a:spcBef>
                <a:spcPct val="20000"/>
              </a:spcBef>
              <a:buClr>
                <a:srgbClr val="0000FF"/>
              </a:buClr>
              <a:buSzPct val="80000"/>
              <a:buFont typeface="Wingdings" pitchFamily="2" charset="2"/>
              <a:buChar char="l"/>
            </a:pPr>
            <a:r>
              <a:rPr lang="zh-CN" altLang="en-US" sz="2800" b="1">
                <a:latin typeface="黑体" pitchFamily="49" charset="-122"/>
              </a:rPr>
              <a:t>数码相机图像尺寸</a:t>
            </a:r>
          </a:p>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30</a:t>
            </a:r>
            <a:r>
              <a:rPr lang="zh-CN" altLang="en-US" sz="2800" b="1">
                <a:latin typeface="黑体" pitchFamily="49" charset="-122"/>
              </a:rPr>
              <a:t>万 </a:t>
            </a:r>
            <a:r>
              <a:rPr lang="en-US" altLang="zh-CN" sz="2800" b="1">
                <a:latin typeface="黑体" pitchFamily="49" charset="-122"/>
              </a:rPr>
              <a:t>640×480 </a:t>
            </a:r>
          </a:p>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50</a:t>
            </a:r>
            <a:r>
              <a:rPr lang="zh-CN" altLang="en-US" sz="2800" b="1">
                <a:latin typeface="黑体" pitchFamily="49" charset="-122"/>
              </a:rPr>
              <a:t>万 </a:t>
            </a:r>
            <a:r>
              <a:rPr lang="en-US" altLang="zh-CN" sz="2800" b="1">
                <a:latin typeface="黑体" pitchFamily="49" charset="-122"/>
              </a:rPr>
              <a:t>800×600</a:t>
            </a:r>
          </a:p>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80</a:t>
            </a:r>
            <a:r>
              <a:rPr lang="zh-CN" altLang="en-US" sz="2800" b="1">
                <a:latin typeface="黑体" pitchFamily="49" charset="-122"/>
              </a:rPr>
              <a:t>万 </a:t>
            </a:r>
            <a:r>
              <a:rPr lang="en-US" altLang="zh-CN" sz="2800" b="1">
                <a:latin typeface="黑体" pitchFamily="49" charset="-122"/>
              </a:rPr>
              <a:t>1024×768</a:t>
            </a:r>
          </a:p>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130</a:t>
            </a:r>
            <a:r>
              <a:rPr lang="zh-CN" altLang="en-US" sz="2800" b="1">
                <a:latin typeface="黑体" pitchFamily="49" charset="-122"/>
              </a:rPr>
              <a:t>万 </a:t>
            </a:r>
            <a:r>
              <a:rPr lang="en-US" altLang="zh-CN" sz="2800" b="1">
                <a:latin typeface="黑体" pitchFamily="49" charset="-122"/>
              </a:rPr>
              <a:t>1280×960</a:t>
            </a:r>
          </a:p>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200</a:t>
            </a:r>
            <a:r>
              <a:rPr lang="zh-CN" altLang="en-US" sz="2800" b="1">
                <a:latin typeface="黑体" pitchFamily="49" charset="-122"/>
              </a:rPr>
              <a:t>万 </a:t>
            </a:r>
            <a:r>
              <a:rPr lang="en-US" altLang="zh-CN" sz="2800" b="1">
                <a:latin typeface="黑体" pitchFamily="49" charset="-122"/>
              </a:rPr>
              <a:t>1600×1200</a:t>
            </a:r>
          </a:p>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310</a:t>
            </a:r>
            <a:r>
              <a:rPr lang="zh-CN" altLang="en-US" sz="2800" b="1">
                <a:latin typeface="黑体" pitchFamily="49" charset="-122"/>
              </a:rPr>
              <a:t>万 </a:t>
            </a:r>
            <a:r>
              <a:rPr lang="en-US" altLang="zh-CN" sz="2800" b="1">
                <a:latin typeface="黑体" pitchFamily="49" charset="-122"/>
              </a:rPr>
              <a:t>2048×1536</a:t>
            </a:r>
            <a:endParaRPr lang="zh-CN" altLang="en-US" sz="2800" b="1">
              <a:latin typeface="黑体" pitchFamily="49" charset="-122"/>
            </a:endParaRPr>
          </a:p>
        </p:txBody>
      </p:sp>
      <p:sp>
        <p:nvSpPr>
          <p:cNvPr id="47108" name="Rectangle 3"/>
          <p:cNvSpPr>
            <a:spLocks noChangeArrowheads="1"/>
          </p:cNvSpPr>
          <p:nvPr/>
        </p:nvSpPr>
        <p:spPr bwMode="auto">
          <a:xfrm>
            <a:off x="1016000" y="346075"/>
            <a:ext cx="7772400" cy="592138"/>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图像压缩的必要性</a:t>
            </a:r>
          </a:p>
        </p:txBody>
      </p:sp>
      <p:sp>
        <p:nvSpPr>
          <p:cNvPr id="47109" name="Rectangle 2"/>
          <p:cNvSpPr>
            <a:spLocks noChangeArrowheads="1"/>
          </p:cNvSpPr>
          <p:nvPr/>
        </p:nvSpPr>
        <p:spPr bwMode="auto">
          <a:xfrm>
            <a:off x="4411663" y="1219200"/>
            <a:ext cx="4643437" cy="4002088"/>
          </a:xfrm>
          <a:prstGeom prst="rect">
            <a:avLst/>
          </a:prstGeom>
          <a:noFill/>
          <a:ln w="9525">
            <a:noFill/>
            <a:miter lim="800000"/>
            <a:headEnd/>
            <a:tailEnd/>
          </a:ln>
        </p:spPr>
        <p:txBody>
          <a:bodyPr lIns="84138" tIns="41275" rIns="84138" bIns="41275"/>
          <a:lstStyle/>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430</a:t>
            </a:r>
            <a:r>
              <a:rPr lang="zh-CN" altLang="en-US" sz="2800" b="1">
                <a:latin typeface="黑体" pitchFamily="49" charset="-122"/>
              </a:rPr>
              <a:t>万 </a:t>
            </a:r>
            <a:r>
              <a:rPr lang="en-US" altLang="zh-CN" sz="2800" b="1">
                <a:latin typeface="黑体" pitchFamily="49" charset="-122"/>
              </a:rPr>
              <a:t>2400×1800</a:t>
            </a:r>
          </a:p>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500</a:t>
            </a:r>
            <a:r>
              <a:rPr lang="zh-CN" altLang="en-US" sz="2800" b="1">
                <a:latin typeface="黑体" pitchFamily="49" charset="-122"/>
              </a:rPr>
              <a:t>万 </a:t>
            </a:r>
            <a:r>
              <a:rPr lang="en-US" altLang="zh-CN" sz="2800" b="1">
                <a:latin typeface="黑体" pitchFamily="49" charset="-122"/>
              </a:rPr>
              <a:t>2560×1920</a:t>
            </a:r>
          </a:p>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600</a:t>
            </a:r>
            <a:r>
              <a:rPr lang="zh-CN" altLang="en-US" sz="2800" b="1">
                <a:latin typeface="黑体" pitchFamily="49" charset="-122"/>
              </a:rPr>
              <a:t>万 </a:t>
            </a:r>
            <a:r>
              <a:rPr lang="en-US" altLang="zh-CN" sz="2800" b="1">
                <a:latin typeface="黑体" pitchFamily="49" charset="-122"/>
              </a:rPr>
              <a:t>3000×2000</a:t>
            </a:r>
          </a:p>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800</a:t>
            </a:r>
            <a:r>
              <a:rPr lang="zh-CN" altLang="en-US" sz="2800" b="1">
                <a:latin typeface="黑体" pitchFamily="49" charset="-122"/>
              </a:rPr>
              <a:t>万 </a:t>
            </a:r>
            <a:r>
              <a:rPr lang="en-US" altLang="zh-CN" sz="2800" b="1">
                <a:latin typeface="黑体" pitchFamily="49" charset="-122"/>
              </a:rPr>
              <a:t>3264×2488</a:t>
            </a:r>
          </a:p>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1100</a:t>
            </a:r>
            <a:r>
              <a:rPr lang="zh-CN" altLang="en-US" sz="2800" b="1">
                <a:latin typeface="黑体" pitchFamily="49" charset="-122"/>
              </a:rPr>
              <a:t>万 </a:t>
            </a:r>
            <a:r>
              <a:rPr lang="en-US" altLang="zh-CN" sz="2800" b="1">
                <a:latin typeface="黑体" pitchFamily="49" charset="-122"/>
              </a:rPr>
              <a:t>4080×2720</a:t>
            </a:r>
          </a:p>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1400</a:t>
            </a:r>
            <a:r>
              <a:rPr lang="zh-CN" altLang="en-US" sz="2800" b="1">
                <a:latin typeface="黑体" pitchFamily="49" charset="-122"/>
              </a:rPr>
              <a:t>万 </a:t>
            </a:r>
            <a:r>
              <a:rPr lang="en-US" altLang="zh-CN" sz="2800" b="1">
                <a:latin typeface="黑体" pitchFamily="49" charset="-122"/>
              </a:rPr>
              <a:t>4536×3024</a:t>
            </a:r>
          </a:p>
          <a:p>
            <a:pPr marL="800100" lvl="1" indent="-342900">
              <a:lnSpc>
                <a:spcPct val="160000"/>
              </a:lnSpc>
              <a:spcBef>
                <a:spcPct val="20000"/>
              </a:spcBef>
              <a:buClr>
                <a:srgbClr val="0000FF"/>
              </a:buClr>
              <a:buSzPct val="80000"/>
              <a:buFont typeface="Arial" pitchFamily="34" charset="0"/>
              <a:buChar char="•"/>
            </a:pPr>
            <a:r>
              <a:rPr lang="en-US" altLang="zh-CN" sz="2800" b="1">
                <a:latin typeface="黑体" pitchFamily="49" charset="-122"/>
              </a:rPr>
              <a:t>……</a:t>
            </a:r>
            <a:endParaRPr lang="zh-CN" altLang="en-US" sz="2800" b="1">
              <a:latin typeface="黑体" pitchFamily="49" charset="-122"/>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nvSpPr>
        <p:spPr bwMode="auto">
          <a:xfrm>
            <a:off x="466725" y="1165225"/>
            <a:ext cx="7889875" cy="4349750"/>
          </a:xfrm>
          <a:prstGeom prst="rect">
            <a:avLst/>
          </a:prstGeom>
          <a:noFill/>
          <a:ln w="9525">
            <a:noFill/>
            <a:miter lim="800000"/>
            <a:headEnd/>
            <a:tailEnd/>
          </a:ln>
        </p:spPr>
        <p:txBody>
          <a:bodyPr lIns="84138" tIns="41275" rIns="84138" bIns="41275"/>
          <a:lstStyle/>
          <a:p>
            <a:pPr marL="311150" indent="-311150" defTabSz="755650">
              <a:spcBef>
                <a:spcPct val="20000"/>
              </a:spcBef>
              <a:buClr>
                <a:schemeClr val="accent2"/>
              </a:buClr>
              <a:buFont typeface="Arial" pitchFamily="34" charset="0"/>
              <a:buChar char="•"/>
            </a:pPr>
            <a:r>
              <a:rPr lang="zh-CN" altLang="en-US" sz="3600" b="1">
                <a:latin typeface="黑体" pitchFamily="49" charset="-122"/>
                <a:sym typeface="Arial" pitchFamily="34" charset="0"/>
              </a:rPr>
              <a:t>解码过程：</a:t>
            </a:r>
          </a:p>
          <a:p>
            <a:pPr marL="1209675" lvl="2" indent="-206375" algn="just" defTabSz="755650">
              <a:spcBef>
                <a:spcPct val="20000"/>
              </a:spcBef>
              <a:buClr>
                <a:schemeClr val="accent2"/>
              </a:buClr>
            </a:pPr>
            <a:endParaRPr lang="zh-CN" altLang="en-US" sz="3200" b="1">
              <a:latin typeface="黑体" pitchFamily="49" charset="-122"/>
            </a:endParaRPr>
          </a:p>
          <a:p>
            <a:pPr marL="1209675" lvl="2" indent="-206375" algn="just" defTabSz="755650">
              <a:spcBef>
                <a:spcPct val="20000"/>
              </a:spcBef>
              <a:buClr>
                <a:schemeClr val="accent2"/>
              </a:buClr>
            </a:pPr>
            <a:r>
              <a:rPr lang="zh-CN" altLang="en-US" sz="3200" b="1">
                <a:latin typeface="黑体" pitchFamily="49" charset="-122"/>
              </a:rPr>
              <a:t>01010  011  1    1    00</a:t>
            </a:r>
          </a:p>
          <a:p>
            <a:pPr marL="1209675" lvl="2" indent="-206375" algn="just" defTabSz="755650">
              <a:spcBef>
                <a:spcPct val="20000"/>
              </a:spcBef>
              <a:buClr>
                <a:schemeClr val="accent2"/>
              </a:buClr>
            </a:pPr>
            <a:r>
              <a:rPr lang="zh-CN" altLang="en-US" sz="3200" b="1">
                <a:latin typeface="黑体" pitchFamily="49" charset="-122"/>
              </a:rPr>
              <a:t>a3     a1   a2   a2   a6</a:t>
            </a:r>
            <a:endParaRPr lang="zh-CN" altLang="en-US" sz="2800" b="1">
              <a:latin typeface="黑体" pitchFamily="49" charset="-122"/>
            </a:endParaRPr>
          </a:p>
          <a:p>
            <a:pPr marL="311150" indent="-311150" defTabSz="755650">
              <a:spcBef>
                <a:spcPct val="20000"/>
              </a:spcBef>
              <a:buClr>
                <a:schemeClr val="accent2"/>
              </a:buClr>
              <a:buFont typeface="Arial" pitchFamily="34" charset="0"/>
              <a:buChar char="•"/>
            </a:pPr>
            <a:endParaRPr lang="zh-CN" altLang="en-US" sz="2800" b="1">
              <a:latin typeface="黑体" pitchFamily="49" charset="-122"/>
            </a:endParaRPr>
          </a:p>
        </p:txBody>
      </p:sp>
      <p:sp>
        <p:nvSpPr>
          <p:cNvPr id="94211"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80A3C10C-06B7-443A-8E0A-B9A8292C1C57}" type="slidenum">
              <a:rPr lang="zh-CN" altLang="en-US" sz="1300"/>
              <a:pPr algn="r" defTabSz="755650"/>
              <a:t>70</a:t>
            </a:fld>
            <a:endParaRPr lang="en-US" altLang="zh-CN" sz="1300"/>
          </a:p>
        </p:txBody>
      </p:sp>
      <p:sp>
        <p:nvSpPr>
          <p:cNvPr id="94212" name="Rectangle 3"/>
          <p:cNvSpPr>
            <a:spLocks noGrp="1" noChangeArrowheads="1"/>
          </p:cNvSpPr>
          <p:nvPr>
            <p:ph type="title" idx="4294967295"/>
          </p:nvPr>
        </p:nvSpPr>
        <p:spPr>
          <a:xfrm>
            <a:off x="1122363" y="114300"/>
            <a:ext cx="7772400" cy="885825"/>
          </a:xfrm>
          <a:noFill/>
        </p:spPr>
        <p:txBody>
          <a:bodyPr/>
          <a:lstStyle/>
          <a:p>
            <a:r>
              <a:rPr lang="zh-CN" altLang="en-US" smtClean="0">
                <a:ea typeface="Arial Unicode MS" pitchFamily="34" charset="-122"/>
                <a:cs typeface="Arial Unicode MS" pitchFamily="34" charset="-122"/>
                <a:sym typeface="Arial" pitchFamily="34" charset="0"/>
              </a:rPr>
              <a:t>哈夫曼编码</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E62C3B0C-D24F-422C-999E-EEF9C6A4597C}" type="slidenum">
              <a:rPr lang="zh-CN" altLang="en-US" sz="1300"/>
              <a:pPr algn="r" defTabSz="755650"/>
              <a:t>71</a:t>
            </a:fld>
            <a:endParaRPr lang="en-US" altLang="zh-CN" sz="1300"/>
          </a:p>
        </p:txBody>
      </p:sp>
      <p:sp>
        <p:nvSpPr>
          <p:cNvPr id="95235" name="Rectangle 2"/>
          <p:cNvSpPr>
            <a:spLocks noGrp="1" noChangeArrowheads="1"/>
          </p:cNvSpPr>
          <p:nvPr>
            <p:ph type="body" idx="4294967295"/>
          </p:nvPr>
        </p:nvSpPr>
        <p:spPr>
          <a:xfrm>
            <a:off x="558800" y="1223963"/>
            <a:ext cx="8335963" cy="3581400"/>
          </a:xfrm>
        </p:spPr>
        <p:txBody>
          <a:bodyPr/>
          <a:lstStyle/>
          <a:p>
            <a:r>
              <a:rPr lang="zh-CN" altLang="en-US" smtClean="0">
                <a:sym typeface="Arial" pitchFamily="34" charset="0"/>
              </a:rPr>
              <a:t>算法实现</a:t>
            </a:r>
          </a:p>
          <a:p>
            <a:pPr marL="812800" lvl="1" indent="-387350">
              <a:lnSpc>
                <a:spcPct val="150000"/>
              </a:lnSpc>
              <a:spcBef>
                <a:spcPts val="600"/>
              </a:spcBef>
            </a:pPr>
            <a:r>
              <a:rPr lang="zh-CN" altLang="en-US" smtClean="0"/>
              <a:t>第一步：建立一系列的原数据缩减量</a:t>
            </a:r>
          </a:p>
          <a:p>
            <a:pPr marL="812800" lvl="1" indent="-387350">
              <a:lnSpc>
                <a:spcPct val="150000"/>
              </a:lnSpc>
              <a:spcBef>
                <a:spcPts val="600"/>
              </a:spcBef>
              <a:buFontTx/>
              <a:buNone/>
            </a:pPr>
            <a:r>
              <a:rPr lang="zh-CN" altLang="en-US" smtClean="0"/>
              <a:t>	通过对符号的概率排序，把最小概率的符号组成一个符号，以便在下一个原数据缩减量中替换它们</a:t>
            </a:r>
          </a:p>
          <a:p>
            <a:pPr marL="812800" lvl="1" indent="-387350">
              <a:lnSpc>
                <a:spcPct val="150000"/>
              </a:lnSpc>
              <a:spcBef>
                <a:spcPts val="600"/>
              </a:spcBef>
            </a:pPr>
            <a:r>
              <a:rPr lang="zh-CN" altLang="en-US" smtClean="0"/>
              <a:t>第二步：给每一个缩减的原始数据编码</a:t>
            </a:r>
          </a:p>
          <a:p>
            <a:pPr marL="812800" lvl="1" indent="-387350" algn="just">
              <a:lnSpc>
                <a:spcPct val="150000"/>
              </a:lnSpc>
              <a:spcBef>
                <a:spcPts val="600"/>
              </a:spcBef>
              <a:buFontTx/>
              <a:buNone/>
            </a:pPr>
            <a:r>
              <a:rPr lang="zh-CN" altLang="en-US" smtClean="0"/>
              <a:t>	从最少的原数据开始，向后进行到起始原数据</a:t>
            </a:r>
          </a:p>
        </p:txBody>
      </p:sp>
      <p:sp>
        <p:nvSpPr>
          <p:cNvPr id="95236" name="Rectangle 3"/>
          <p:cNvSpPr>
            <a:spLocks noGrp="1" noChangeArrowheads="1"/>
          </p:cNvSpPr>
          <p:nvPr>
            <p:ph type="title" idx="4294967295"/>
          </p:nvPr>
        </p:nvSpPr>
        <p:spPr>
          <a:xfrm>
            <a:off x="1122363" y="114300"/>
            <a:ext cx="7772400" cy="885825"/>
          </a:xfrm>
          <a:noFill/>
        </p:spPr>
        <p:txBody>
          <a:bodyPr/>
          <a:lstStyle/>
          <a:p>
            <a:r>
              <a:rPr lang="zh-CN" altLang="en-US" smtClean="0">
                <a:ea typeface="Arial Unicode MS" pitchFamily="34" charset="-122"/>
                <a:cs typeface="Arial Unicode MS" pitchFamily="34" charset="-122"/>
                <a:sym typeface="Arial" pitchFamily="34" charset="0"/>
              </a:rPr>
              <a:t>哈夫曼编码</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D61B5DFE-2050-4441-876E-5095B6DCCE8E}" type="slidenum">
              <a:rPr lang="zh-CN" altLang="en-US" sz="1300"/>
              <a:pPr algn="r" defTabSz="755650"/>
              <a:t>72</a:t>
            </a:fld>
            <a:endParaRPr lang="en-US" altLang="zh-CN" sz="1300"/>
          </a:p>
        </p:txBody>
      </p:sp>
      <p:sp>
        <p:nvSpPr>
          <p:cNvPr id="96259" name="Rectangle 2"/>
          <p:cNvSpPr>
            <a:spLocks noGrp="1" noChangeArrowheads="1"/>
          </p:cNvSpPr>
          <p:nvPr>
            <p:ph type="body" idx="4294967295"/>
          </p:nvPr>
        </p:nvSpPr>
        <p:spPr>
          <a:xfrm>
            <a:off x="558800" y="1244600"/>
            <a:ext cx="8335963" cy="4857750"/>
          </a:xfrm>
        </p:spPr>
        <p:txBody>
          <a:bodyPr/>
          <a:lstStyle/>
          <a:p>
            <a:pPr eaLnBrk="1" hangingPunct="1">
              <a:lnSpc>
                <a:spcPct val="120000"/>
              </a:lnSpc>
              <a:spcBef>
                <a:spcPts val="600"/>
              </a:spcBef>
            </a:pPr>
            <a:r>
              <a:rPr lang="zh-CN" altLang="en-US" smtClean="0">
                <a:sym typeface="Arial" pitchFamily="34" charset="0"/>
              </a:rPr>
              <a:t>优点：</a:t>
            </a:r>
          </a:p>
          <a:p>
            <a:pPr lvl="1" eaLnBrk="1" hangingPunct="1">
              <a:lnSpc>
                <a:spcPct val="120000"/>
              </a:lnSpc>
              <a:spcBef>
                <a:spcPts val="600"/>
              </a:spcBef>
            </a:pPr>
            <a:r>
              <a:rPr lang="zh-CN" altLang="en-US" smtClean="0">
                <a:latin typeface="Times New Roman" pitchFamily="18" charset="0"/>
              </a:rPr>
              <a:t>基础是统计源数据集中各信号的概率分布</a:t>
            </a:r>
          </a:p>
          <a:p>
            <a:pPr lvl="1" eaLnBrk="1" hangingPunct="1">
              <a:lnSpc>
                <a:spcPct val="120000"/>
              </a:lnSpc>
              <a:spcBef>
                <a:spcPts val="600"/>
              </a:spcBef>
            </a:pPr>
            <a:r>
              <a:rPr lang="zh-CN" altLang="en-US" smtClean="0">
                <a:latin typeface="Times New Roman" pitchFamily="18" charset="0"/>
              </a:rPr>
              <a:t>在无失真的编码方法中效率优于其他编码方法，是一种最佳变长码，其平均码长接近于熵值</a:t>
            </a:r>
          </a:p>
          <a:p>
            <a:pPr eaLnBrk="1" hangingPunct="1">
              <a:lnSpc>
                <a:spcPct val="120000"/>
              </a:lnSpc>
              <a:spcBef>
                <a:spcPts val="600"/>
              </a:spcBef>
            </a:pPr>
            <a:r>
              <a:rPr lang="zh-CN" altLang="en-US" smtClean="0">
                <a:sym typeface="Arial" pitchFamily="34" charset="0"/>
              </a:rPr>
              <a:t>缺点：</a:t>
            </a:r>
          </a:p>
          <a:p>
            <a:pPr lvl="1" eaLnBrk="1" hangingPunct="1">
              <a:lnSpc>
                <a:spcPct val="120000"/>
              </a:lnSpc>
              <a:spcBef>
                <a:spcPts val="600"/>
              </a:spcBef>
            </a:pPr>
            <a:r>
              <a:rPr lang="zh-CN" altLang="en-US" smtClean="0">
                <a:latin typeface="Times New Roman" pitchFamily="18" charset="0"/>
              </a:rPr>
              <a:t>信源数据成分复杂时，庞大信源集致使码表较大，码表生成计算量增加，编译码速度变慢</a:t>
            </a:r>
          </a:p>
          <a:p>
            <a:pPr lvl="1" eaLnBrk="1" hangingPunct="1">
              <a:lnSpc>
                <a:spcPct val="120000"/>
              </a:lnSpc>
              <a:spcBef>
                <a:spcPts val="600"/>
              </a:spcBef>
            </a:pPr>
            <a:r>
              <a:rPr lang="zh-CN" altLang="en-US" smtClean="0">
                <a:latin typeface="Times New Roman" pitchFamily="18" charset="0"/>
              </a:rPr>
              <a:t>不等长编码致使硬件译码电路实现困难，致使</a:t>
            </a:r>
            <a:r>
              <a:rPr lang="en-US" altLang="zh-CN" smtClean="0">
                <a:latin typeface="Times New Roman" pitchFamily="18" charset="0"/>
              </a:rPr>
              <a:t>Huffman</a:t>
            </a:r>
            <a:r>
              <a:rPr lang="zh-CN" altLang="en-US" smtClean="0">
                <a:latin typeface="Times New Roman" pitchFamily="18" charset="0"/>
              </a:rPr>
              <a:t>编码的实际应用受到限制</a:t>
            </a:r>
          </a:p>
        </p:txBody>
      </p:sp>
      <p:sp>
        <p:nvSpPr>
          <p:cNvPr id="96260" name="Rectangle 3"/>
          <p:cNvSpPr>
            <a:spLocks noGrp="1" noChangeArrowheads="1"/>
          </p:cNvSpPr>
          <p:nvPr>
            <p:ph type="title" idx="4294967295"/>
          </p:nvPr>
        </p:nvSpPr>
        <p:spPr>
          <a:xfrm>
            <a:off x="1122363" y="114300"/>
            <a:ext cx="7772400" cy="885825"/>
          </a:xfrm>
          <a:noFill/>
        </p:spPr>
        <p:txBody>
          <a:bodyPr/>
          <a:lstStyle/>
          <a:p>
            <a:r>
              <a:rPr lang="zh-CN" altLang="en-US" smtClean="0">
                <a:ea typeface="Arial Unicode MS" pitchFamily="34" charset="-122"/>
                <a:cs typeface="Arial Unicode MS" pitchFamily="34" charset="-122"/>
                <a:sym typeface="Arial" pitchFamily="34" charset="0"/>
              </a:rPr>
              <a:t>哈夫曼编码</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B3528EAD-7ACC-43D1-A3D8-86D9E70829CF}" type="slidenum">
              <a:rPr lang="zh-CN" altLang="en-US" sz="1300"/>
              <a:pPr algn="r" defTabSz="755650"/>
              <a:t>73</a:t>
            </a:fld>
            <a:endParaRPr lang="en-US" altLang="zh-CN" sz="1300"/>
          </a:p>
        </p:txBody>
      </p:sp>
      <p:sp>
        <p:nvSpPr>
          <p:cNvPr id="97283" name="Rectangle 2"/>
          <p:cNvSpPr>
            <a:spLocks noGrp="1" noChangeArrowheads="1"/>
          </p:cNvSpPr>
          <p:nvPr>
            <p:ph type="body" idx="4294967295"/>
          </p:nvPr>
        </p:nvSpPr>
        <p:spPr>
          <a:xfrm>
            <a:off x="558800" y="1244600"/>
            <a:ext cx="8335963" cy="4857750"/>
          </a:xfrm>
        </p:spPr>
        <p:txBody>
          <a:bodyPr/>
          <a:lstStyle/>
          <a:p>
            <a:r>
              <a:rPr lang="zh-CN" altLang="en-US" smtClean="0">
                <a:sym typeface="Arial" pitchFamily="34" charset="0"/>
              </a:rPr>
              <a:t>静态编码</a:t>
            </a:r>
          </a:p>
          <a:p>
            <a:pPr marL="846138" lvl="1" indent="-482600" algn="just">
              <a:lnSpc>
                <a:spcPct val="130000"/>
              </a:lnSpc>
            </a:pPr>
            <a:r>
              <a:rPr lang="zh-CN" altLang="en-US" smtClean="0">
                <a:latin typeface="方正超粗黑简体" pitchFamily="1" charset="-122"/>
              </a:rPr>
              <a:t>在压缩之前就建立好一个概率统计表和编码树</a:t>
            </a:r>
          </a:p>
          <a:p>
            <a:pPr marL="846138" lvl="1" indent="-482600" algn="just">
              <a:lnSpc>
                <a:spcPct val="130000"/>
              </a:lnSpc>
            </a:pPr>
            <a:r>
              <a:rPr lang="zh-CN" altLang="en-US" smtClean="0">
                <a:latin typeface="方正超粗黑简体" pitchFamily="1" charset="-122"/>
              </a:rPr>
              <a:t>算法速度快，但压缩效果不是最好</a:t>
            </a:r>
            <a:endParaRPr lang="zh-CN" altLang="en-US" smtClean="0"/>
          </a:p>
          <a:p>
            <a:pPr algn="just">
              <a:lnSpc>
                <a:spcPct val="130000"/>
              </a:lnSpc>
            </a:pPr>
            <a:r>
              <a:rPr lang="zh-CN" altLang="en-US" smtClean="0">
                <a:sym typeface="Arial" pitchFamily="34" charset="0"/>
              </a:rPr>
              <a:t>动态编码</a:t>
            </a:r>
          </a:p>
          <a:p>
            <a:pPr marL="846138" lvl="1" indent="-482600" algn="just">
              <a:lnSpc>
                <a:spcPct val="130000"/>
              </a:lnSpc>
            </a:pPr>
            <a:r>
              <a:rPr lang="zh-CN" altLang="en-US" smtClean="0">
                <a:latin typeface="方正超粗黑简体" pitchFamily="1" charset="-122"/>
              </a:rPr>
              <a:t>对每一个图像，临时建立概率统计表和编码树</a:t>
            </a:r>
          </a:p>
          <a:p>
            <a:pPr marL="846138" lvl="1" indent="-482600" algn="just">
              <a:lnSpc>
                <a:spcPct val="130000"/>
              </a:lnSpc>
            </a:pPr>
            <a:r>
              <a:rPr lang="zh-CN" altLang="en-US" smtClean="0">
                <a:latin typeface="方正超粗黑简体" pitchFamily="1" charset="-122"/>
              </a:rPr>
              <a:t>算法速度慢，但压缩效果最好</a:t>
            </a:r>
          </a:p>
        </p:txBody>
      </p:sp>
      <p:sp>
        <p:nvSpPr>
          <p:cNvPr id="97284" name="Rectangle 3"/>
          <p:cNvSpPr>
            <a:spLocks noGrp="1" noChangeArrowheads="1"/>
          </p:cNvSpPr>
          <p:nvPr>
            <p:ph type="title" idx="4294967295"/>
          </p:nvPr>
        </p:nvSpPr>
        <p:spPr>
          <a:xfrm>
            <a:off x="1122363" y="114300"/>
            <a:ext cx="7772400" cy="885825"/>
          </a:xfrm>
        </p:spPr>
        <p:txBody>
          <a:bodyPr/>
          <a:lstStyle/>
          <a:p>
            <a:r>
              <a:rPr lang="zh-CN" altLang="en-US" smtClean="0">
                <a:ea typeface="Arial Unicode MS" pitchFamily="34" charset="-122"/>
                <a:cs typeface="Arial Unicode MS" pitchFamily="34" charset="-122"/>
                <a:sym typeface="Arial" pitchFamily="34" charset="0"/>
              </a:rPr>
              <a:t>哈夫曼编码</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6EF7D863-2B28-4B68-B58E-3B8DC10C508B}" type="slidenum">
              <a:rPr lang="zh-CN" altLang="en-US" sz="1300"/>
              <a:pPr algn="r" defTabSz="755650"/>
              <a:t>74</a:t>
            </a:fld>
            <a:endParaRPr lang="en-US" altLang="zh-CN" sz="1300"/>
          </a:p>
        </p:txBody>
      </p:sp>
      <p:sp>
        <p:nvSpPr>
          <p:cNvPr id="98307" name="Rectangle 2"/>
          <p:cNvSpPr>
            <a:spLocks noGrp="1" noChangeArrowheads="1"/>
          </p:cNvSpPr>
          <p:nvPr>
            <p:ph type="title" idx="4294967295"/>
          </p:nvPr>
        </p:nvSpPr>
        <p:spPr>
          <a:xfrm>
            <a:off x="500063" y="268288"/>
            <a:ext cx="8342312" cy="638175"/>
          </a:xfrm>
        </p:spPr>
        <p:txBody>
          <a:bodyPr/>
          <a:lstStyle/>
          <a:p>
            <a:r>
              <a:rPr lang="zh-CN" altLang="en-US" smtClean="0">
                <a:ea typeface="Arial Unicode MS" pitchFamily="34" charset="-122"/>
                <a:cs typeface="Arial Unicode MS" pitchFamily="34" charset="-122"/>
                <a:sym typeface="Arial" pitchFamily="34" charset="0"/>
              </a:rPr>
              <a:t>无损预测编码</a:t>
            </a:r>
          </a:p>
        </p:txBody>
      </p:sp>
      <p:sp>
        <p:nvSpPr>
          <p:cNvPr id="70660" name="Rectangle 3"/>
          <p:cNvSpPr>
            <a:spLocks noGrp="1" noChangeArrowheads="1"/>
          </p:cNvSpPr>
          <p:nvPr>
            <p:ph type="body" idx="4294967295"/>
          </p:nvPr>
        </p:nvSpPr>
        <p:spPr>
          <a:xfrm>
            <a:off x="500063" y="1165225"/>
            <a:ext cx="8342312" cy="4930775"/>
          </a:xfrm>
        </p:spPr>
        <p:txBody>
          <a:bodyPr/>
          <a:lstStyle/>
          <a:p>
            <a:pPr marL="261938" indent="-261938">
              <a:lnSpc>
                <a:spcPct val="90000"/>
              </a:lnSpc>
              <a:tabLst>
                <a:tab pos="536575" algn="l"/>
              </a:tabLst>
              <a:defRPr/>
            </a:pPr>
            <a:r>
              <a:rPr lang="zh-CN" altLang="en-US" dirty="0" smtClean="0">
                <a:sym typeface="Arial" pitchFamily="34" charset="0"/>
              </a:rPr>
              <a:t>像素冗余</a:t>
            </a:r>
            <a:endParaRPr lang="en-US" altLang="zh-CN" dirty="0" smtClean="0">
              <a:sym typeface="Arial" pitchFamily="34" charset="0"/>
            </a:endParaRPr>
          </a:p>
          <a:p>
            <a:pPr marL="715963" lvl="1" indent="-352425">
              <a:lnSpc>
                <a:spcPct val="130000"/>
              </a:lnSpc>
              <a:spcBef>
                <a:spcPts val="0"/>
              </a:spcBef>
              <a:tabLst>
                <a:tab pos="715963" algn="l"/>
              </a:tabLst>
              <a:defRPr/>
            </a:pPr>
            <a:r>
              <a:rPr lang="zh-CN" altLang="en-US" sz="2600" dirty="0" smtClean="0">
                <a:solidFill>
                  <a:srgbClr val="000000"/>
                </a:solidFill>
              </a:rPr>
              <a:t>反映静止图像中像素间的</a:t>
            </a:r>
            <a:r>
              <a:rPr lang="zh-CN" altLang="en-US" sz="2600" i="1" u="sng" dirty="0" smtClean="0">
                <a:solidFill>
                  <a:srgbClr val="6600CC"/>
                </a:solidFill>
                <a:effectLst>
                  <a:outerShdw blurRad="38100" dist="38100" dir="2700000" algn="tl">
                    <a:srgbClr val="C0C0C0"/>
                  </a:outerShdw>
                </a:effectLst>
              </a:rPr>
              <a:t>空间相关</a:t>
            </a:r>
            <a:r>
              <a:rPr lang="zh-CN" altLang="en-US" sz="2600" dirty="0" smtClean="0">
                <a:solidFill>
                  <a:srgbClr val="000000"/>
                </a:solidFill>
              </a:rPr>
              <a:t>（结构、几何关系等）和视频序列中相邻帧间的</a:t>
            </a:r>
            <a:r>
              <a:rPr lang="zh-CN" altLang="en-US" sz="2600" i="1" u="sng" dirty="0" smtClean="0">
                <a:solidFill>
                  <a:srgbClr val="6600CC"/>
                </a:solidFill>
                <a:effectLst>
                  <a:outerShdw blurRad="38100" dist="38100" dir="2700000" algn="tl">
                    <a:srgbClr val="C0C0C0"/>
                  </a:outerShdw>
                </a:effectLst>
              </a:rPr>
              <a:t>时间相关</a:t>
            </a:r>
            <a:endParaRPr lang="en-US" altLang="zh-CN" sz="2600" i="1" u="sng" dirty="0" smtClean="0">
              <a:solidFill>
                <a:srgbClr val="6600CC"/>
              </a:solidFill>
              <a:effectLst>
                <a:outerShdw blurRad="38100" dist="38100" dir="2700000" algn="tl">
                  <a:srgbClr val="C0C0C0"/>
                </a:outerShdw>
              </a:effectLst>
            </a:endParaRPr>
          </a:p>
          <a:p>
            <a:pPr marL="715963" lvl="1" indent="-352425">
              <a:lnSpc>
                <a:spcPct val="130000"/>
              </a:lnSpc>
              <a:spcBef>
                <a:spcPts val="0"/>
              </a:spcBef>
              <a:tabLst>
                <a:tab pos="715963" algn="l"/>
              </a:tabLst>
              <a:defRPr/>
            </a:pPr>
            <a:r>
              <a:rPr lang="zh-CN" altLang="en-US" sz="2600" dirty="0" smtClean="0">
                <a:solidFill>
                  <a:srgbClr val="000000"/>
                </a:solidFill>
              </a:rPr>
              <a:t>如果图像中像素之间存在</a:t>
            </a:r>
            <a:r>
              <a:rPr lang="zh-CN" altLang="en-US" sz="2600" u="sng" dirty="0" smtClean="0">
                <a:solidFill>
                  <a:srgbClr val="C00000"/>
                </a:solidFill>
              </a:rPr>
              <a:t>空间相关</a:t>
            </a:r>
            <a:r>
              <a:rPr lang="zh-CN" altLang="en-US" sz="2600" dirty="0" smtClean="0">
                <a:solidFill>
                  <a:srgbClr val="000000"/>
                </a:solidFill>
              </a:rPr>
              <a:t>，则任何给定像素的值可以根据与这个像素相邻的像素进行预测，所以单个像素携带的信息相对较少</a:t>
            </a:r>
            <a:endParaRPr lang="en-US" altLang="zh-CN" sz="2600" dirty="0" smtClean="0">
              <a:solidFill>
                <a:srgbClr val="000000"/>
              </a:solidFill>
            </a:endParaRPr>
          </a:p>
          <a:p>
            <a:pPr marL="715963" lvl="1" indent="-352425">
              <a:lnSpc>
                <a:spcPct val="130000"/>
              </a:lnSpc>
              <a:spcBef>
                <a:spcPts val="0"/>
              </a:spcBef>
              <a:tabLst>
                <a:tab pos="715963" algn="l"/>
              </a:tabLst>
              <a:defRPr/>
            </a:pPr>
            <a:r>
              <a:rPr lang="zh-CN" altLang="en-US" sz="2600" dirty="0" smtClean="0">
                <a:solidFill>
                  <a:srgbClr val="000000"/>
                </a:solidFill>
              </a:rPr>
              <a:t>对于一幅图像，很多单个像素对视觉贡献是冗余的，其值可</a:t>
            </a:r>
            <a:r>
              <a:rPr lang="zh-CN" altLang="en-US" sz="2600" u="sng" dirty="0" smtClean="0">
                <a:solidFill>
                  <a:srgbClr val="000000"/>
                </a:solidFill>
                <a:effectLst>
                  <a:outerShdw blurRad="38100" dist="38100" dir="2700000" algn="tl">
                    <a:srgbClr val="C0C0C0"/>
                  </a:outerShdw>
                </a:effectLst>
              </a:rPr>
              <a:t>通过相邻像素值为基础进行预测</a:t>
            </a:r>
            <a:r>
              <a:rPr lang="zh-CN" altLang="en-US" dirty="0" smtClean="0">
                <a:solidFill>
                  <a:srgbClr val="000000"/>
                </a:solidFill>
                <a:latin typeface="楷体_GB2312" pitchFamily="49" charset="-122"/>
                <a:ea typeface="楷体_GB2312" pitchFamily="49" charset="-122"/>
              </a:rPr>
              <a:t>	</a:t>
            </a:r>
            <a:endParaRPr lang="zh-CN" altLang="en-US" dirty="0" smtClean="0">
              <a:sym typeface="Arial" pitchFamily="34" charset="0"/>
            </a:endParaRPr>
          </a:p>
        </p:txBody>
      </p:sp>
      <p:sp>
        <p:nvSpPr>
          <p:cNvPr id="7" name="Text Box 15"/>
          <p:cNvSpPr txBox="1">
            <a:spLocks noChangeArrowheads="1"/>
          </p:cNvSpPr>
          <p:nvPr/>
        </p:nvSpPr>
        <p:spPr bwMode="auto">
          <a:xfrm>
            <a:off x="1169988" y="5399088"/>
            <a:ext cx="6911975" cy="457200"/>
          </a:xfrm>
          <a:prstGeom prst="rect">
            <a:avLst/>
          </a:prstGeom>
          <a:noFill/>
          <a:ln w="9525">
            <a:noFill/>
            <a:miter lim="800000"/>
            <a:headEnd/>
            <a:tailEnd/>
          </a:ln>
        </p:spPr>
        <p:txBody>
          <a:bodyPr>
            <a:spAutoFit/>
          </a:bodyPr>
          <a:lstStyle/>
          <a:p>
            <a:pPr>
              <a:spcBef>
                <a:spcPct val="50000"/>
              </a:spcBef>
            </a:pPr>
            <a:r>
              <a:rPr lang="zh-CN" altLang="en-US" b="1">
                <a:solidFill>
                  <a:srgbClr val="000000"/>
                </a:solidFill>
                <a:latin typeface="黑体" pitchFamily="49" charset="-122"/>
              </a:rPr>
              <a:t>例：原图像数据：</a:t>
            </a:r>
            <a:r>
              <a:rPr lang="en-US" altLang="zh-CN" b="1">
                <a:solidFill>
                  <a:srgbClr val="000000"/>
                </a:solidFill>
                <a:latin typeface="黑体" pitchFamily="49" charset="-122"/>
              </a:rPr>
              <a:t>234  223  231  238  235</a:t>
            </a:r>
          </a:p>
        </p:txBody>
      </p:sp>
      <p:sp>
        <p:nvSpPr>
          <p:cNvPr id="8" name="Text Box 16"/>
          <p:cNvSpPr txBox="1">
            <a:spLocks noChangeArrowheads="1"/>
          </p:cNvSpPr>
          <p:nvPr/>
        </p:nvSpPr>
        <p:spPr bwMode="auto">
          <a:xfrm>
            <a:off x="1303338" y="5975350"/>
            <a:ext cx="6911975" cy="457200"/>
          </a:xfrm>
          <a:prstGeom prst="rect">
            <a:avLst/>
          </a:prstGeom>
          <a:noFill/>
          <a:ln w="9525">
            <a:noFill/>
            <a:miter lim="800000"/>
            <a:headEnd/>
            <a:tailEnd/>
          </a:ln>
        </p:spPr>
        <p:txBody>
          <a:bodyPr>
            <a:spAutoFit/>
          </a:bodyPr>
          <a:lstStyle/>
          <a:p>
            <a:pPr>
              <a:spcBef>
                <a:spcPct val="50000"/>
              </a:spcBef>
            </a:pPr>
            <a:r>
              <a:rPr lang="en-US" altLang="zh-CN" b="1">
                <a:solidFill>
                  <a:srgbClr val="000000"/>
                </a:solidFill>
                <a:latin typeface="黑体" pitchFamily="49" charset="-122"/>
              </a:rPr>
              <a:t>   </a:t>
            </a:r>
            <a:r>
              <a:rPr lang="zh-CN" altLang="en-US" b="1">
                <a:solidFill>
                  <a:srgbClr val="000000"/>
                </a:solidFill>
                <a:latin typeface="黑体" pitchFamily="49" charset="-122"/>
              </a:rPr>
              <a:t>压缩后数据：</a:t>
            </a:r>
            <a:r>
              <a:rPr lang="en-US" altLang="zh-CN" b="1">
                <a:solidFill>
                  <a:srgbClr val="000000"/>
                </a:solidFill>
                <a:latin typeface="黑体" pitchFamily="49" charset="-122"/>
              </a:rPr>
              <a:t>234  -11   8    7   -3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4F5CF855-AB91-447F-B40C-FD497F0937F5}" type="slidenum">
              <a:rPr lang="zh-CN" altLang="en-US" sz="1300"/>
              <a:pPr algn="r" defTabSz="755650"/>
              <a:t>75</a:t>
            </a:fld>
            <a:endParaRPr lang="en-US" altLang="zh-CN" sz="1300"/>
          </a:p>
        </p:txBody>
      </p:sp>
      <p:sp>
        <p:nvSpPr>
          <p:cNvPr id="99331" name="Rectangle 2"/>
          <p:cNvSpPr>
            <a:spLocks noGrp="1" noChangeArrowheads="1"/>
          </p:cNvSpPr>
          <p:nvPr>
            <p:ph type="title" idx="4294967295"/>
          </p:nvPr>
        </p:nvSpPr>
        <p:spPr>
          <a:xfrm>
            <a:off x="500063" y="268288"/>
            <a:ext cx="8342312" cy="638175"/>
          </a:xfrm>
        </p:spPr>
        <p:txBody>
          <a:bodyPr/>
          <a:lstStyle/>
          <a:p>
            <a:r>
              <a:rPr lang="zh-CN" altLang="en-US" smtClean="0">
                <a:ea typeface="Arial Unicode MS" pitchFamily="34" charset="-122"/>
                <a:cs typeface="Arial Unicode MS" pitchFamily="34" charset="-122"/>
                <a:sym typeface="Arial" pitchFamily="34" charset="0"/>
              </a:rPr>
              <a:t>无损预测编码</a:t>
            </a:r>
          </a:p>
        </p:txBody>
      </p:sp>
      <p:sp>
        <p:nvSpPr>
          <p:cNvPr id="99332" name="Rectangle 3"/>
          <p:cNvSpPr>
            <a:spLocks noGrp="1" noChangeArrowheads="1"/>
          </p:cNvSpPr>
          <p:nvPr>
            <p:ph type="body" idx="4294967295"/>
          </p:nvPr>
        </p:nvSpPr>
        <p:spPr>
          <a:xfrm>
            <a:off x="500063" y="1165225"/>
            <a:ext cx="8342312" cy="4930775"/>
          </a:xfrm>
        </p:spPr>
        <p:txBody>
          <a:bodyPr/>
          <a:lstStyle/>
          <a:p>
            <a:pPr marL="261938" indent="-261938">
              <a:lnSpc>
                <a:spcPct val="90000"/>
              </a:lnSpc>
              <a:tabLst>
                <a:tab pos="536575" algn="l"/>
              </a:tabLst>
            </a:pPr>
            <a:r>
              <a:rPr lang="zh-CN" altLang="en-US" smtClean="0">
                <a:sym typeface="Arial" pitchFamily="34" charset="0"/>
              </a:rPr>
              <a:t>编码思想</a:t>
            </a:r>
          </a:p>
          <a:p>
            <a:pPr marL="623888" lvl="1" indent="-361950" algn="just">
              <a:lnSpc>
                <a:spcPct val="150000"/>
              </a:lnSpc>
              <a:tabLst>
                <a:tab pos="536575" algn="l"/>
              </a:tabLst>
            </a:pPr>
            <a:r>
              <a:rPr lang="zh-CN" altLang="en-US" sz="2600" smtClean="0">
                <a:sym typeface="Arial" pitchFamily="34" charset="0"/>
              </a:rPr>
              <a:t>去除像素冗余</a:t>
            </a:r>
          </a:p>
          <a:p>
            <a:pPr marL="623888" lvl="1" indent="-361950" algn="just">
              <a:lnSpc>
                <a:spcPct val="150000"/>
              </a:lnSpc>
              <a:tabLst>
                <a:tab pos="536575" algn="l"/>
              </a:tabLst>
            </a:pPr>
            <a:r>
              <a:rPr lang="zh-CN" altLang="en-US" sz="2600" smtClean="0">
                <a:sym typeface="Arial" pitchFamily="34" charset="0"/>
              </a:rPr>
              <a:t>认为相邻像素的信息有冗余，当前像素值可以用以前的像素值来预测</a:t>
            </a:r>
          </a:p>
          <a:p>
            <a:pPr marL="623888" lvl="1" indent="-361950" algn="just">
              <a:lnSpc>
                <a:spcPct val="150000"/>
              </a:lnSpc>
              <a:tabLst>
                <a:tab pos="536575" algn="l"/>
              </a:tabLst>
            </a:pPr>
            <a:r>
              <a:rPr lang="zh-CN" altLang="en-US" sz="2600" smtClean="0">
                <a:sym typeface="Arial" pitchFamily="34" charset="0"/>
              </a:rPr>
              <a:t>对当前像素值</a:t>
            </a:r>
            <a:r>
              <a:rPr lang="zh-CN" altLang="en-US" sz="2600" i="1" smtClean="0">
                <a:latin typeface="High Tower Text" pitchFamily="18" charset="0"/>
                <a:sym typeface="Arial" pitchFamily="34" charset="0"/>
              </a:rPr>
              <a:t>fn</a:t>
            </a:r>
            <a:r>
              <a:rPr lang="zh-CN" altLang="en-US" sz="2600" smtClean="0">
                <a:sym typeface="Arial" pitchFamily="34" charset="0"/>
              </a:rPr>
              <a:t>，通过预测器得到一个预测值</a:t>
            </a:r>
            <a:r>
              <a:rPr lang="zh-CN" altLang="en-US" sz="2600" i="1" smtClean="0">
                <a:latin typeface="High Tower Text" pitchFamily="18" charset="0"/>
                <a:sym typeface="Arial" pitchFamily="34" charset="0"/>
              </a:rPr>
              <a:t>fn</a:t>
            </a:r>
            <a:r>
              <a:rPr lang="en-US" altLang="zh-CN" sz="2600" i="1" smtClean="0">
                <a:latin typeface="High Tower Text" pitchFamily="18" charset="0"/>
                <a:sym typeface="Arial" pitchFamily="34" charset="0"/>
              </a:rPr>
              <a:t>’</a:t>
            </a:r>
            <a:r>
              <a:rPr lang="zh-CN" altLang="en-US" sz="2600" smtClean="0">
                <a:sym typeface="Arial" pitchFamily="34" charset="0"/>
              </a:rPr>
              <a:t>，对当前值和预测值求差，对差编码，作为压缩数据流中的下一个元素。由于差比原数据要小，因而编码要小，可用变长编码</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E8761661-005B-4E09-946C-6A5039A982DD}" type="slidenum">
              <a:rPr lang="zh-CN" altLang="en-US" sz="1300"/>
              <a:pPr algn="r" defTabSz="755650"/>
              <a:t>76</a:t>
            </a:fld>
            <a:endParaRPr lang="en-US" altLang="zh-CN" sz="1300"/>
          </a:p>
        </p:txBody>
      </p:sp>
      <p:sp>
        <p:nvSpPr>
          <p:cNvPr id="18437" name="Rectangle 2"/>
          <p:cNvSpPr>
            <a:spLocks noGrp="1" noChangeArrowheads="1"/>
          </p:cNvSpPr>
          <p:nvPr>
            <p:ph type="body" idx="4294967295"/>
          </p:nvPr>
        </p:nvSpPr>
        <p:spPr>
          <a:xfrm>
            <a:off x="434975" y="1128713"/>
            <a:ext cx="8620125" cy="4800600"/>
          </a:xfrm>
        </p:spPr>
        <p:txBody>
          <a:bodyPr/>
          <a:lstStyle/>
          <a:p>
            <a:pPr>
              <a:lnSpc>
                <a:spcPct val="125000"/>
              </a:lnSpc>
              <a:spcBef>
                <a:spcPct val="0"/>
              </a:spcBef>
            </a:pPr>
            <a:r>
              <a:rPr lang="zh-CN" altLang="en-US" sz="2800" smtClean="0">
                <a:solidFill>
                  <a:srgbClr val="000000"/>
                </a:solidFill>
                <a:sym typeface="Arial" pitchFamily="34" charset="0"/>
              </a:rPr>
              <a:t>大多数情况下，fn的预测是通过m个以前像素的线性组合来生成的,即：</a:t>
            </a:r>
            <a:r>
              <a:rPr lang="zh-CN" altLang="en-US" sz="2800" smtClean="0"/>
              <a:t>		</a:t>
            </a:r>
            <a:r>
              <a:rPr lang="zh-CN" altLang="en-US" sz="2800" smtClean="0">
                <a:solidFill>
                  <a:srgbClr val="FF0000"/>
                </a:solidFill>
              </a:rPr>
              <a:t>	</a:t>
            </a:r>
          </a:p>
          <a:p>
            <a:pPr>
              <a:lnSpc>
                <a:spcPct val="125000"/>
              </a:lnSpc>
              <a:spcBef>
                <a:spcPct val="0"/>
              </a:spcBef>
              <a:buFontTx/>
              <a:buNone/>
            </a:pPr>
            <a:endParaRPr lang="zh-CN" altLang="en-US" smtClean="0">
              <a:solidFill>
                <a:srgbClr val="FF0000"/>
              </a:solidFill>
            </a:endParaRPr>
          </a:p>
          <a:p>
            <a:pPr>
              <a:lnSpc>
                <a:spcPct val="125000"/>
              </a:lnSpc>
              <a:spcBef>
                <a:spcPct val="0"/>
              </a:spcBef>
              <a:buFontTx/>
              <a:buNone/>
            </a:pPr>
            <a:r>
              <a:rPr lang="zh-CN" altLang="en-US" sz="2800" smtClean="0">
                <a:solidFill>
                  <a:srgbClr val="000000"/>
                </a:solidFill>
                <a:sym typeface="Arial" pitchFamily="34" charset="0"/>
              </a:rPr>
              <a:t>	在一维线性(行预测)预测编码中，预测器为： </a:t>
            </a:r>
          </a:p>
          <a:p>
            <a:pPr>
              <a:lnSpc>
                <a:spcPct val="125000"/>
              </a:lnSpc>
              <a:spcBef>
                <a:spcPct val="0"/>
              </a:spcBef>
              <a:buFontTx/>
              <a:buNone/>
            </a:pPr>
            <a:r>
              <a:rPr lang="zh-CN" altLang="en-US" sz="2800" smtClean="0">
                <a:solidFill>
                  <a:srgbClr val="000000"/>
                </a:solidFill>
                <a:sym typeface="Arial" pitchFamily="34" charset="0"/>
              </a:rPr>
              <a:t>	</a:t>
            </a:r>
          </a:p>
          <a:p>
            <a:pPr>
              <a:lnSpc>
                <a:spcPct val="125000"/>
              </a:lnSpc>
              <a:spcBef>
                <a:spcPct val="0"/>
              </a:spcBef>
              <a:buFontTx/>
              <a:buNone/>
            </a:pPr>
            <a:endParaRPr lang="zh-CN" altLang="en-US" sz="2800" smtClean="0">
              <a:solidFill>
                <a:srgbClr val="000000"/>
              </a:solidFill>
              <a:sym typeface="Arial" pitchFamily="34" charset="0"/>
            </a:endParaRPr>
          </a:p>
          <a:p>
            <a:pPr>
              <a:lnSpc>
                <a:spcPct val="125000"/>
              </a:lnSpc>
              <a:spcBef>
                <a:spcPct val="0"/>
              </a:spcBef>
              <a:buFontTx/>
              <a:buNone/>
            </a:pPr>
            <a:r>
              <a:rPr lang="zh-CN" altLang="en-US" sz="2800" smtClean="0">
                <a:solidFill>
                  <a:srgbClr val="000000"/>
                </a:solidFill>
                <a:sym typeface="Arial" pitchFamily="34" charset="0"/>
              </a:rPr>
              <a:t>	</a:t>
            </a:r>
            <a:r>
              <a:rPr lang="zh-CN" altLang="en-US" sz="2800" smtClean="0">
                <a:sym typeface="Arial" pitchFamily="34" charset="0"/>
              </a:rPr>
              <a:t>其中，round为取最近整数，</a:t>
            </a:r>
            <a:r>
              <a:rPr lang="zh-CN" altLang="en-US" sz="2800" smtClean="0">
                <a:sym typeface="Symbol" pitchFamily="18" charset="2"/>
              </a:rPr>
              <a:t></a:t>
            </a:r>
            <a:r>
              <a:rPr lang="zh-CN" altLang="en-US" sz="2800" smtClean="0">
                <a:sym typeface="Arial" pitchFamily="34" charset="0"/>
              </a:rPr>
              <a:t>i为预测系数(可为1/m)，x,y分别为列变量和行变量</a:t>
            </a:r>
          </a:p>
          <a:p>
            <a:pPr>
              <a:lnSpc>
                <a:spcPct val="125000"/>
              </a:lnSpc>
              <a:spcBef>
                <a:spcPct val="0"/>
              </a:spcBef>
              <a:buFontTx/>
              <a:buNone/>
            </a:pPr>
            <a:endParaRPr lang="zh-CN" altLang="en-US" sz="1000" smtClean="0">
              <a:sym typeface="Arial" pitchFamily="34" charset="0"/>
            </a:endParaRPr>
          </a:p>
          <a:p>
            <a:pPr>
              <a:lnSpc>
                <a:spcPct val="125000"/>
              </a:lnSpc>
              <a:spcBef>
                <a:spcPct val="0"/>
              </a:spcBef>
              <a:buFontTx/>
              <a:buNone/>
            </a:pPr>
            <a:r>
              <a:rPr lang="zh-CN" altLang="en-US" sz="2800" smtClean="0">
                <a:sym typeface="Arial" pitchFamily="34" charset="0"/>
              </a:rPr>
              <a:t>	注：前m个像素不能用此法编码，可用哈夫曼编码</a:t>
            </a:r>
          </a:p>
        </p:txBody>
      </p:sp>
      <p:sp>
        <p:nvSpPr>
          <p:cNvPr id="18438" name="Rectangle 3"/>
          <p:cNvSpPr>
            <a:spLocks noGrp="1" noChangeArrowheads="1"/>
          </p:cNvSpPr>
          <p:nvPr>
            <p:ph type="title" idx="4294967295"/>
          </p:nvPr>
        </p:nvSpPr>
        <p:spPr>
          <a:xfrm>
            <a:off x="500063" y="280988"/>
            <a:ext cx="8610600" cy="638175"/>
          </a:xfrm>
          <a:noFill/>
        </p:spPr>
        <p:txBody>
          <a:bodyPr/>
          <a:lstStyle/>
          <a:p>
            <a:r>
              <a:rPr lang="zh-CN" altLang="en-US" smtClean="0">
                <a:sym typeface="Arial" pitchFamily="34" charset="0"/>
              </a:rPr>
              <a:t>无损预测编码</a:t>
            </a:r>
          </a:p>
        </p:txBody>
      </p:sp>
      <p:graphicFrame>
        <p:nvGraphicFramePr>
          <p:cNvPr id="18434" name="Object 5"/>
          <p:cNvGraphicFramePr>
            <a:graphicFrameLocks noChangeAspect="1"/>
          </p:cNvGraphicFramePr>
          <p:nvPr/>
        </p:nvGraphicFramePr>
        <p:xfrm>
          <a:off x="2636838" y="1862138"/>
          <a:ext cx="3502025" cy="1128712"/>
        </p:xfrm>
        <a:graphic>
          <a:graphicData uri="http://schemas.openxmlformats.org/presentationml/2006/ole">
            <p:oleObj spid="_x0000_s18434" name="Equation" r:id="rId3" imgW="1143000" imgH="368280" progId="Equation.DSMT4">
              <p:embed/>
            </p:oleObj>
          </a:graphicData>
        </a:graphic>
      </p:graphicFrame>
      <p:graphicFrame>
        <p:nvGraphicFramePr>
          <p:cNvPr id="18435" name="Object 6"/>
          <p:cNvGraphicFramePr>
            <a:graphicFrameLocks noChangeAspect="1"/>
          </p:cNvGraphicFramePr>
          <p:nvPr/>
        </p:nvGraphicFramePr>
        <p:xfrm>
          <a:off x="2051050" y="3414713"/>
          <a:ext cx="5253038" cy="1128712"/>
        </p:xfrm>
        <a:graphic>
          <a:graphicData uri="http://schemas.openxmlformats.org/presentationml/2006/ole">
            <p:oleObj spid="_x0000_s18435" name="Equation" r:id="rId4" imgW="1714320" imgH="368280" progId="Equation.DSMT4">
              <p:embed/>
            </p:oleObj>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5560A9D8-118B-485A-BC09-BEEE4FE3A6C8}" type="slidenum">
              <a:rPr lang="zh-CN" altLang="en-US" sz="1300"/>
              <a:pPr algn="r" defTabSz="755650"/>
              <a:t>77</a:t>
            </a:fld>
            <a:endParaRPr lang="en-US" altLang="zh-CN" sz="1300"/>
          </a:p>
        </p:txBody>
      </p:sp>
      <p:sp>
        <p:nvSpPr>
          <p:cNvPr id="59395" name="Rectangle 2"/>
          <p:cNvSpPr>
            <a:spLocks noGrp="1" noChangeArrowheads="1"/>
          </p:cNvSpPr>
          <p:nvPr>
            <p:ph type="body" idx="4294967295"/>
          </p:nvPr>
        </p:nvSpPr>
        <p:spPr>
          <a:xfrm>
            <a:off x="338138" y="1123950"/>
            <a:ext cx="8077200" cy="5643563"/>
          </a:xfrm>
        </p:spPr>
        <p:txBody>
          <a:bodyPr/>
          <a:lstStyle/>
          <a:p>
            <a:pPr>
              <a:buFontTx/>
              <a:buNone/>
            </a:pPr>
            <a:r>
              <a:rPr lang="zh-CN" altLang="en-US" sz="3200" smtClean="0">
                <a:sym typeface="Arial" pitchFamily="34" charset="0"/>
              </a:rPr>
              <a:t>举例：</a:t>
            </a:r>
          </a:p>
          <a:p>
            <a:pPr>
              <a:buFontTx/>
              <a:buNone/>
            </a:pPr>
            <a:r>
              <a:rPr lang="zh-CN" altLang="en-US" sz="2000" smtClean="0">
                <a:sym typeface="Arial" pitchFamily="34" charset="0"/>
              </a:rPr>
              <a:t>	</a:t>
            </a:r>
            <a:r>
              <a:rPr lang="zh-CN" altLang="en-US" sz="2000" smtClean="0"/>
              <a:t>F = {154,159,</a:t>
            </a:r>
            <a:r>
              <a:rPr lang="zh-CN" altLang="en-US" sz="2000" smtClean="0">
                <a:solidFill>
                  <a:srgbClr val="FF0000"/>
                </a:solidFill>
              </a:rPr>
              <a:t>151,149,139,121,112,109,129</a:t>
            </a:r>
            <a:r>
              <a:rPr lang="zh-CN" altLang="en-US" sz="2000" smtClean="0"/>
              <a:t>}</a:t>
            </a:r>
          </a:p>
          <a:p>
            <a:pPr>
              <a:buFontTx/>
              <a:buNone/>
            </a:pPr>
            <a:r>
              <a:rPr lang="zh-CN" altLang="en-US" sz="2000" b="0" smtClean="0">
                <a:sym typeface="Symbol" pitchFamily="18" charset="2"/>
              </a:rPr>
              <a:t>	</a:t>
            </a:r>
            <a:r>
              <a:rPr lang="zh-CN" altLang="en-US" sz="2000" smtClean="0">
                <a:sym typeface="Symbol" pitchFamily="18" charset="2"/>
              </a:rPr>
              <a:t>m</a:t>
            </a:r>
            <a:r>
              <a:rPr lang="zh-CN" altLang="en-US" sz="2000" b="0" smtClean="0">
                <a:sym typeface="Symbol" pitchFamily="18" charset="2"/>
              </a:rPr>
              <a:t> = 2</a:t>
            </a:r>
            <a:r>
              <a:rPr lang="zh-CN" altLang="en-US" sz="2000" smtClean="0">
                <a:sym typeface="Symbol" pitchFamily="18" charset="2"/>
              </a:rPr>
              <a:t>，  = 1/2</a:t>
            </a:r>
            <a:endParaRPr lang="zh-CN" altLang="en-US" sz="2000" smtClean="0"/>
          </a:p>
          <a:p>
            <a:pPr>
              <a:buFontTx/>
              <a:buNone/>
            </a:pPr>
            <a:r>
              <a:rPr lang="zh-CN" altLang="en-US" sz="2000" smtClean="0">
                <a:sym typeface="Arial" pitchFamily="34" charset="0"/>
              </a:rPr>
              <a:t>	即：</a:t>
            </a:r>
          </a:p>
          <a:p>
            <a:pPr>
              <a:buFontTx/>
              <a:buNone/>
            </a:pPr>
            <a:r>
              <a:rPr lang="zh-CN" altLang="en-US" sz="2400" smtClean="0"/>
              <a:t>	</a:t>
            </a:r>
            <a:endParaRPr lang="zh-CN" altLang="en-US" sz="1800" smtClean="0"/>
          </a:p>
          <a:p>
            <a:pPr algn="just">
              <a:lnSpc>
                <a:spcPct val="120000"/>
              </a:lnSpc>
              <a:spcBef>
                <a:spcPts val="300"/>
              </a:spcBef>
              <a:buFontTx/>
              <a:buNone/>
            </a:pPr>
            <a:r>
              <a:rPr lang="zh-CN" altLang="en-US" sz="2000" smtClean="0"/>
              <a:t>	预测值  </a:t>
            </a:r>
          </a:p>
          <a:p>
            <a:pPr algn="just">
              <a:lnSpc>
                <a:spcPct val="120000"/>
              </a:lnSpc>
              <a:spcBef>
                <a:spcPts val="300"/>
              </a:spcBef>
              <a:buFontTx/>
              <a:buNone/>
            </a:pPr>
            <a:r>
              <a:rPr lang="zh-CN" altLang="en-US" sz="2000" smtClean="0"/>
              <a:t>		f2 = 1/2  * (154 + 159) </a:t>
            </a:r>
            <a:r>
              <a:rPr lang="zh-CN" altLang="en-US" sz="2000" smtClean="0">
                <a:sym typeface="Symbol" pitchFamily="18" charset="2"/>
              </a:rPr>
              <a:t></a:t>
            </a:r>
            <a:r>
              <a:rPr lang="zh-CN" altLang="en-US" sz="2000" smtClean="0"/>
              <a:t> 156    e2 = </a:t>
            </a:r>
            <a:r>
              <a:rPr lang="zh-CN" altLang="en-US" sz="2000" smtClean="0">
                <a:solidFill>
                  <a:srgbClr val="FF0000"/>
                </a:solidFill>
              </a:rPr>
              <a:t>151 </a:t>
            </a:r>
            <a:r>
              <a:rPr lang="zh-CN" altLang="en-US" sz="2000" smtClean="0"/>
              <a:t>- 156 = -5</a:t>
            </a:r>
          </a:p>
          <a:p>
            <a:pPr algn="just">
              <a:lnSpc>
                <a:spcPct val="120000"/>
              </a:lnSpc>
              <a:spcBef>
                <a:spcPts val="300"/>
              </a:spcBef>
              <a:buFontTx/>
              <a:buNone/>
            </a:pPr>
            <a:r>
              <a:rPr lang="zh-CN" altLang="en-US" sz="2000" smtClean="0"/>
              <a:t>		f3 = 1/2  * (159 + 151) = 155    e3 = </a:t>
            </a:r>
            <a:r>
              <a:rPr lang="zh-CN" altLang="en-US" sz="2000" smtClean="0">
                <a:solidFill>
                  <a:srgbClr val="FF0000"/>
                </a:solidFill>
              </a:rPr>
              <a:t>149 </a:t>
            </a:r>
            <a:r>
              <a:rPr lang="zh-CN" altLang="en-US" sz="2000" smtClean="0">
                <a:latin typeface="Times New Roman" pitchFamily="18" charset="0"/>
              </a:rPr>
              <a:t>–</a:t>
            </a:r>
            <a:r>
              <a:rPr lang="zh-CN" altLang="en-US" sz="2000" smtClean="0"/>
              <a:t> 155 =</a:t>
            </a:r>
            <a:r>
              <a:rPr lang="zh-CN" altLang="en-US" sz="2000" smtClean="0">
                <a:solidFill>
                  <a:srgbClr val="FF0000"/>
                </a:solidFill>
              </a:rPr>
              <a:t> </a:t>
            </a:r>
            <a:r>
              <a:rPr lang="zh-CN" altLang="en-US" sz="2000" smtClean="0"/>
              <a:t>-6</a:t>
            </a:r>
          </a:p>
          <a:p>
            <a:pPr algn="just">
              <a:lnSpc>
                <a:spcPct val="120000"/>
              </a:lnSpc>
              <a:spcBef>
                <a:spcPts val="300"/>
              </a:spcBef>
              <a:buFontTx/>
              <a:buNone/>
            </a:pPr>
            <a:r>
              <a:rPr lang="zh-CN" altLang="en-US" sz="2000" smtClean="0"/>
              <a:t>		f4 = 1/2  * (151 + 149) = 150    e4 = </a:t>
            </a:r>
            <a:r>
              <a:rPr lang="zh-CN" altLang="en-US" sz="2000" smtClean="0">
                <a:solidFill>
                  <a:srgbClr val="FF0000"/>
                </a:solidFill>
              </a:rPr>
              <a:t>139 </a:t>
            </a:r>
            <a:r>
              <a:rPr lang="zh-CN" altLang="en-US" sz="2000" smtClean="0">
                <a:latin typeface="Times New Roman" pitchFamily="18" charset="0"/>
              </a:rPr>
              <a:t>–</a:t>
            </a:r>
            <a:r>
              <a:rPr lang="zh-CN" altLang="en-US" sz="2000" smtClean="0"/>
              <a:t> 150 = -11</a:t>
            </a:r>
          </a:p>
          <a:p>
            <a:pPr algn="just">
              <a:lnSpc>
                <a:spcPct val="120000"/>
              </a:lnSpc>
              <a:spcBef>
                <a:spcPts val="300"/>
              </a:spcBef>
              <a:buFontTx/>
              <a:buNone/>
            </a:pPr>
            <a:r>
              <a:rPr lang="zh-CN" altLang="en-US" sz="2000" smtClean="0"/>
              <a:t>		f5 = 1/2  * (149 + 139) = 144    e5 = </a:t>
            </a:r>
            <a:r>
              <a:rPr lang="zh-CN" altLang="en-US" sz="2000" smtClean="0">
                <a:solidFill>
                  <a:srgbClr val="FF0000"/>
                </a:solidFill>
              </a:rPr>
              <a:t>121 </a:t>
            </a:r>
            <a:r>
              <a:rPr lang="zh-CN" altLang="en-US" sz="2000" smtClean="0">
                <a:latin typeface="Times New Roman" pitchFamily="18" charset="0"/>
              </a:rPr>
              <a:t>–</a:t>
            </a:r>
            <a:r>
              <a:rPr lang="zh-CN" altLang="en-US" sz="2000" smtClean="0"/>
              <a:t> 144 =</a:t>
            </a:r>
            <a:r>
              <a:rPr lang="zh-CN" altLang="en-US" sz="2000" smtClean="0">
                <a:solidFill>
                  <a:srgbClr val="FF0000"/>
                </a:solidFill>
              </a:rPr>
              <a:t> </a:t>
            </a:r>
            <a:r>
              <a:rPr lang="zh-CN" altLang="en-US" sz="2000" smtClean="0"/>
              <a:t>-23</a:t>
            </a:r>
          </a:p>
          <a:p>
            <a:pPr algn="just">
              <a:lnSpc>
                <a:spcPct val="120000"/>
              </a:lnSpc>
              <a:spcBef>
                <a:spcPts val="300"/>
              </a:spcBef>
              <a:buFontTx/>
              <a:buNone/>
            </a:pPr>
            <a:r>
              <a:rPr lang="zh-CN" altLang="en-US" sz="2000" smtClean="0"/>
              <a:t>		f6 = 1/2  * (139 + 121) = 130    e6 = </a:t>
            </a:r>
            <a:r>
              <a:rPr lang="zh-CN" altLang="en-US" sz="2000" smtClean="0">
                <a:solidFill>
                  <a:srgbClr val="FF0000"/>
                </a:solidFill>
              </a:rPr>
              <a:t>112 </a:t>
            </a:r>
            <a:r>
              <a:rPr lang="zh-CN" altLang="en-US" sz="2000" smtClean="0">
                <a:latin typeface="Times New Roman" pitchFamily="18" charset="0"/>
              </a:rPr>
              <a:t>–</a:t>
            </a:r>
            <a:r>
              <a:rPr lang="zh-CN" altLang="en-US" sz="2000" smtClean="0"/>
              <a:t> 130 = -18</a:t>
            </a:r>
          </a:p>
          <a:p>
            <a:pPr algn="just">
              <a:lnSpc>
                <a:spcPct val="120000"/>
              </a:lnSpc>
              <a:spcBef>
                <a:spcPts val="300"/>
              </a:spcBef>
              <a:buFontTx/>
              <a:buNone/>
            </a:pPr>
            <a:r>
              <a:rPr lang="zh-CN" altLang="en-US" sz="2000" smtClean="0"/>
              <a:t>		f7 = 1/2  * (121 + 112) </a:t>
            </a:r>
            <a:r>
              <a:rPr lang="zh-CN" altLang="en-US" sz="2000" smtClean="0">
                <a:sym typeface="Symbol" pitchFamily="18" charset="2"/>
              </a:rPr>
              <a:t></a:t>
            </a:r>
            <a:r>
              <a:rPr lang="zh-CN" altLang="en-US" sz="2000" smtClean="0"/>
              <a:t> 116    e6 = </a:t>
            </a:r>
            <a:r>
              <a:rPr lang="zh-CN" altLang="en-US" sz="2000" smtClean="0">
                <a:solidFill>
                  <a:srgbClr val="FF0000"/>
                </a:solidFill>
              </a:rPr>
              <a:t>109 </a:t>
            </a:r>
            <a:r>
              <a:rPr lang="zh-CN" altLang="en-US" sz="2000" smtClean="0">
                <a:latin typeface="Times New Roman" pitchFamily="18" charset="0"/>
              </a:rPr>
              <a:t>–</a:t>
            </a:r>
            <a:r>
              <a:rPr lang="zh-CN" altLang="en-US" sz="2000" smtClean="0"/>
              <a:t> 116 = -7</a:t>
            </a:r>
          </a:p>
          <a:p>
            <a:pPr algn="just">
              <a:lnSpc>
                <a:spcPct val="120000"/>
              </a:lnSpc>
              <a:spcBef>
                <a:spcPts val="300"/>
              </a:spcBef>
              <a:buFontTx/>
              <a:buNone/>
            </a:pPr>
            <a:r>
              <a:rPr lang="zh-CN" altLang="en-US" sz="2000" smtClean="0"/>
              <a:t>		f8 = 1/2  * (112 + 109) </a:t>
            </a:r>
            <a:r>
              <a:rPr lang="zh-CN" altLang="en-US" sz="2000" smtClean="0">
                <a:sym typeface="Symbol" pitchFamily="18" charset="2"/>
              </a:rPr>
              <a:t></a:t>
            </a:r>
            <a:r>
              <a:rPr lang="zh-CN" altLang="en-US" sz="2000" smtClean="0"/>
              <a:t> 110    e6 = </a:t>
            </a:r>
            <a:r>
              <a:rPr lang="zh-CN" altLang="en-US" sz="2000" smtClean="0">
                <a:solidFill>
                  <a:srgbClr val="FF0000"/>
                </a:solidFill>
              </a:rPr>
              <a:t>129 </a:t>
            </a:r>
            <a:r>
              <a:rPr lang="zh-CN" altLang="en-US" sz="2000" smtClean="0">
                <a:latin typeface="Times New Roman" pitchFamily="18" charset="0"/>
              </a:rPr>
              <a:t>–</a:t>
            </a:r>
            <a:r>
              <a:rPr lang="zh-CN" altLang="en-US" sz="2000" smtClean="0"/>
              <a:t> 110 = 19</a:t>
            </a:r>
          </a:p>
        </p:txBody>
      </p:sp>
      <p:sp>
        <p:nvSpPr>
          <p:cNvPr id="19461" name="Rectangle 3"/>
          <p:cNvSpPr>
            <a:spLocks noChangeArrowheads="1"/>
          </p:cNvSpPr>
          <p:nvPr/>
        </p:nvSpPr>
        <p:spPr bwMode="auto">
          <a:xfrm>
            <a:off x="7329488" y="3625850"/>
            <a:ext cx="990600" cy="2819400"/>
          </a:xfrm>
          <a:prstGeom prst="rect">
            <a:avLst/>
          </a:prstGeom>
          <a:noFill/>
          <a:ln w="9525">
            <a:solidFill>
              <a:schemeClr val="tx1"/>
            </a:solidFill>
            <a:prstDash val="dash"/>
            <a:miter lim="800000"/>
            <a:headEnd/>
            <a:tailEnd/>
          </a:ln>
        </p:spPr>
        <p:txBody>
          <a:bodyPr wrap="none" anchor="ctr"/>
          <a:lstStyle/>
          <a:p>
            <a:endParaRPr lang="zh-CN" altLang="en-US"/>
          </a:p>
        </p:txBody>
      </p:sp>
      <p:sp>
        <p:nvSpPr>
          <p:cNvPr id="19462" name="Rectangle 4"/>
          <p:cNvSpPr>
            <a:spLocks noGrp="1" noChangeArrowheads="1"/>
          </p:cNvSpPr>
          <p:nvPr>
            <p:ph type="title" idx="4294967295"/>
          </p:nvPr>
        </p:nvSpPr>
        <p:spPr>
          <a:xfrm>
            <a:off x="436563" y="282575"/>
            <a:ext cx="8555037" cy="638175"/>
          </a:xfrm>
          <a:noFill/>
        </p:spPr>
        <p:txBody>
          <a:bodyPr/>
          <a:lstStyle/>
          <a:p>
            <a:r>
              <a:rPr lang="zh-CN" altLang="en-US" smtClean="0">
                <a:sym typeface="Arial" pitchFamily="34" charset="0"/>
              </a:rPr>
              <a:t>无损预测编码</a:t>
            </a:r>
          </a:p>
        </p:txBody>
      </p:sp>
      <p:graphicFrame>
        <p:nvGraphicFramePr>
          <p:cNvPr id="19458" name="Object 6"/>
          <p:cNvGraphicFramePr>
            <a:graphicFrameLocks noChangeAspect="1"/>
          </p:cNvGraphicFramePr>
          <p:nvPr/>
        </p:nvGraphicFramePr>
        <p:xfrm>
          <a:off x="2344738" y="2654300"/>
          <a:ext cx="3984625" cy="568325"/>
        </p:xfrm>
        <a:graphic>
          <a:graphicData uri="http://schemas.openxmlformats.org/presentationml/2006/ole">
            <p:oleObj spid="_x0000_s19458" name="Equation" r:id="rId3" imgW="1333440" imgH="1904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5" end="5"/>
                                            </p:txEl>
                                          </p:spTgt>
                                        </p:tgtEl>
                                        <p:attrNameLst>
                                          <p:attrName>style.visibility</p:attrName>
                                        </p:attrNameLst>
                                      </p:cBhvr>
                                      <p:to>
                                        <p:strVal val="visible"/>
                                      </p:to>
                                    </p:set>
                                    <p:animEffect transition="in" filter="blinds(horizontal)">
                                      <p:cBhvr>
                                        <p:cTn id="7" dur="500"/>
                                        <p:tgtEl>
                                          <p:spTgt spid="5939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9395">
                                            <p:txEl>
                                              <p:pRg st="6" end="6"/>
                                            </p:txEl>
                                          </p:spTgt>
                                        </p:tgtEl>
                                        <p:attrNameLst>
                                          <p:attrName>style.visibility</p:attrName>
                                        </p:attrNameLst>
                                      </p:cBhvr>
                                      <p:to>
                                        <p:strVal val="visible"/>
                                      </p:to>
                                    </p:set>
                                    <p:animEffect transition="in" filter="blinds(horizontal)">
                                      <p:cBhvr>
                                        <p:cTn id="10" dur="500"/>
                                        <p:tgtEl>
                                          <p:spTgt spid="59395">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9395">
                                            <p:txEl>
                                              <p:pRg st="7" end="7"/>
                                            </p:txEl>
                                          </p:spTgt>
                                        </p:tgtEl>
                                        <p:attrNameLst>
                                          <p:attrName>style.visibility</p:attrName>
                                        </p:attrNameLst>
                                      </p:cBhvr>
                                      <p:to>
                                        <p:strVal val="visible"/>
                                      </p:to>
                                    </p:set>
                                    <p:animEffect transition="in" filter="blinds(horizontal)">
                                      <p:cBhvr>
                                        <p:cTn id="13" dur="500"/>
                                        <p:tgtEl>
                                          <p:spTgt spid="59395">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9395">
                                            <p:txEl>
                                              <p:pRg st="8" end="8"/>
                                            </p:txEl>
                                          </p:spTgt>
                                        </p:tgtEl>
                                        <p:attrNameLst>
                                          <p:attrName>style.visibility</p:attrName>
                                        </p:attrNameLst>
                                      </p:cBhvr>
                                      <p:to>
                                        <p:strVal val="visible"/>
                                      </p:to>
                                    </p:set>
                                    <p:animEffect transition="in" filter="blinds(horizontal)">
                                      <p:cBhvr>
                                        <p:cTn id="16" dur="500"/>
                                        <p:tgtEl>
                                          <p:spTgt spid="59395">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9395">
                                            <p:txEl>
                                              <p:pRg st="9" end="9"/>
                                            </p:txEl>
                                          </p:spTgt>
                                        </p:tgtEl>
                                        <p:attrNameLst>
                                          <p:attrName>style.visibility</p:attrName>
                                        </p:attrNameLst>
                                      </p:cBhvr>
                                      <p:to>
                                        <p:strVal val="visible"/>
                                      </p:to>
                                    </p:set>
                                    <p:animEffect transition="in" filter="blinds(horizontal)">
                                      <p:cBhvr>
                                        <p:cTn id="19" dur="500"/>
                                        <p:tgtEl>
                                          <p:spTgt spid="59395">
                                            <p:txEl>
                                              <p:pRg st="9" end="9"/>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9395">
                                            <p:txEl>
                                              <p:pRg st="10" end="10"/>
                                            </p:txEl>
                                          </p:spTgt>
                                        </p:tgtEl>
                                        <p:attrNameLst>
                                          <p:attrName>style.visibility</p:attrName>
                                        </p:attrNameLst>
                                      </p:cBhvr>
                                      <p:to>
                                        <p:strVal val="visible"/>
                                      </p:to>
                                    </p:set>
                                    <p:animEffect transition="in" filter="blinds(horizontal)">
                                      <p:cBhvr>
                                        <p:cTn id="22" dur="500"/>
                                        <p:tgtEl>
                                          <p:spTgt spid="59395">
                                            <p:txEl>
                                              <p:pRg st="10" end="1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9395">
                                            <p:txEl>
                                              <p:pRg st="11" end="11"/>
                                            </p:txEl>
                                          </p:spTgt>
                                        </p:tgtEl>
                                        <p:attrNameLst>
                                          <p:attrName>style.visibility</p:attrName>
                                        </p:attrNameLst>
                                      </p:cBhvr>
                                      <p:to>
                                        <p:strVal val="visible"/>
                                      </p:to>
                                    </p:set>
                                    <p:animEffect transition="in" filter="blinds(horizontal)">
                                      <p:cBhvr>
                                        <p:cTn id="25" dur="500"/>
                                        <p:tgtEl>
                                          <p:spTgt spid="59395">
                                            <p:txEl>
                                              <p:pRg st="11" end="1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9395">
                                            <p:txEl>
                                              <p:pRg st="12" end="12"/>
                                            </p:txEl>
                                          </p:spTgt>
                                        </p:tgtEl>
                                        <p:attrNameLst>
                                          <p:attrName>style.visibility</p:attrName>
                                        </p:attrNameLst>
                                      </p:cBhvr>
                                      <p:to>
                                        <p:strVal val="visible"/>
                                      </p:to>
                                    </p:set>
                                    <p:animEffect transition="in" filter="blinds(horizontal)">
                                      <p:cBhvr>
                                        <p:cTn id="28" dur="500"/>
                                        <p:tgtEl>
                                          <p:spTgt spid="593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3FCF96D5-8A6A-407B-A499-58F1C09C745C}" type="slidenum">
              <a:rPr lang="zh-CN" altLang="en-US" sz="1300"/>
              <a:pPr algn="r" defTabSz="755650"/>
              <a:t>78</a:t>
            </a:fld>
            <a:endParaRPr lang="en-US" altLang="zh-CN" sz="1300"/>
          </a:p>
        </p:txBody>
      </p:sp>
      <p:sp>
        <p:nvSpPr>
          <p:cNvPr id="100355" name="Rectangle 2"/>
          <p:cNvSpPr>
            <a:spLocks noGrp="1" noChangeArrowheads="1"/>
          </p:cNvSpPr>
          <p:nvPr>
            <p:ph type="body" idx="4294967295"/>
          </p:nvPr>
        </p:nvSpPr>
        <p:spPr>
          <a:xfrm>
            <a:off x="558800" y="1254125"/>
            <a:ext cx="7848600" cy="5178425"/>
          </a:xfrm>
        </p:spPr>
        <p:txBody>
          <a:bodyPr/>
          <a:lstStyle/>
          <a:p>
            <a:r>
              <a:rPr lang="zh-CN" altLang="en-US" smtClean="0">
                <a:sym typeface="Arial" pitchFamily="34" charset="0"/>
              </a:rPr>
              <a:t>无损预测编码：</a:t>
            </a:r>
            <a:r>
              <a:rPr lang="zh-CN" altLang="en-US" smtClean="0"/>
              <a:t>编码</a:t>
            </a:r>
          </a:p>
          <a:p>
            <a:pPr marL="812800" lvl="1" indent="-355600" algn="just">
              <a:lnSpc>
                <a:spcPct val="120000"/>
              </a:lnSpc>
            </a:pPr>
            <a:r>
              <a:rPr lang="zh-CN" altLang="en-US" smtClean="0">
                <a:sym typeface="Arial" pitchFamily="34" charset="0"/>
              </a:rPr>
              <a:t>第一步：压缩头处理</a:t>
            </a:r>
          </a:p>
          <a:p>
            <a:pPr marL="812800" lvl="1" indent="-355600" algn="just">
              <a:lnSpc>
                <a:spcPct val="120000"/>
              </a:lnSpc>
            </a:pPr>
            <a:r>
              <a:rPr lang="zh-CN" altLang="en-US" smtClean="0">
                <a:sym typeface="Arial" pitchFamily="34" charset="0"/>
              </a:rPr>
              <a:t>第二步：对每一个符号：f(x,y)，由前面的值，通过预测器，求出预测值r(x,y)</a:t>
            </a:r>
          </a:p>
          <a:p>
            <a:pPr marL="812800" lvl="1" indent="-355600" algn="just">
              <a:lnSpc>
                <a:spcPct val="120000"/>
              </a:lnSpc>
            </a:pPr>
            <a:r>
              <a:rPr lang="zh-CN" altLang="en-US" smtClean="0">
                <a:sym typeface="Arial" pitchFamily="34" charset="0"/>
              </a:rPr>
              <a:t>第三步：求出预测误差 </a:t>
            </a:r>
          </a:p>
          <a:p>
            <a:pPr marL="812800" lvl="2" indent="-355600" algn="just">
              <a:lnSpc>
                <a:spcPct val="120000"/>
              </a:lnSpc>
              <a:buFontTx/>
              <a:buNone/>
            </a:pPr>
            <a:r>
              <a:rPr lang="zh-CN" altLang="en-US" sz="2800" smtClean="0">
                <a:sym typeface="Arial" pitchFamily="34" charset="0"/>
              </a:rPr>
              <a:t>		e(x,y) = f(x,y) - r(x,y)</a:t>
            </a:r>
          </a:p>
          <a:p>
            <a:pPr marL="812800" lvl="1" indent="-355600" algn="just">
              <a:lnSpc>
                <a:spcPct val="120000"/>
              </a:lnSpc>
            </a:pPr>
            <a:r>
              <a:rPr lang="zh-CN" altLang="en-US" smtClean="0">
                <a:sym typeface="Arial" pitchFamily="34" charset="0"/>
              </a:rPr>
              <a:t>第四步：对误差e(x,y)编码，作为压缩值</a:t>
            </a:r>
          </a:p>
          <a:p>
            <a:pPr marL="812800" lvl="1" indent="-355600" algn="just">
              <a:lnSpc>
                <a:spcPct val="120000"/>
              </a:lnSpc>
            </a:pPr>
            <a:r>
              <a:rPr lang="zh-CN" altLang="en-US" smtClean="0">
                <a:sym typeface="Arial" pitchFamily="34" charset="0"/>
              </a:rPr>
              <a:t>重复二、三、四步</a:t>
            </a:r>
          </a:p>
        </p:txBody>
      </p:sp>
      <p:sp>
        <p:nvSpPr>
          <p:cNvPr id="100356" name="Rectangle 4"/>
          <p:cNvSpPr>
            <a:spLocks noGrp="1" noChangeArrowheads="1"/>
          </p:cNvSpPr>
          <p:nvPr/>
        </p:nvSpPr>
        <p:spPr bwMode="auto">
          <a:xfrm>
            <a:off x="436563" y="282575"/>
            <a:ext cx="8555037" cy="638175"/>
          </a:xfrm>
          <a:prstGeom prst="rect">
            <a:avLst/>
          </a:prstGeom>
          <a:noFill/>
          <a:ln w="9525">
            <a:noFill/>
            <a:miter lim="800000"/>
            <a:headEnd/>
            <a:tailEnd/>
          </a:ln>
        </p:spPr>
        <p:txBody>
          <a:bodyPr lIns="92075" tIns="46038" rIns="92075" bIns="46038" anchor="ctr"/>
          <a:lstStyle/>
          <a:p>
            <a:pPr algn="r" defTabSz="755650"/>
            <a:r>
              <a:rPr lang="zh-CN" altLang="en-US" sz="3600" b="1">
                <a:solidFill>
                  <a:srgbClr val="0033CC"/>
                </a:solidFill>
                <a:latin typeface="黑体" pitchFamily="49" charset="-122"/>
                <a:sym typeface="Arial" pitchFamily="34" charset="0"/>
              </a:rPr>
              <a:t>无损预测编码</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C34D1894-64CF-49D3-8754-48D1F98512FE}" type="slidenum">
              <a:rPr lang="zh-CN" altLang="en-US" sz="1300"/>
              <a:pPr algn="r" defTabSz="755650"/>
              <a:t>79</a:t>
            </a:fld>
            <a:endParaRPr lang="en-US" altLang="zh-CN" sz="1300"/>
          </a:p>
        </p:txBody>
      </p:sp>
      <p:sp>
        <p:nvSpPr>
          <p:cNvPr id="101379" name="Rectangle 2"/>
          <p:cNvSpPr>
            <a:spLocks noGrp="1" noChangeArrowheads="1"/>
          </p:cNvSpPr>
          <p:nvPr>
            <p:ph type="body" idx="4294967295"/>
          </p:nvPr>
        </p:nvSpPr>
        <p:spPr>
          <a:xfrm>
            <a:off x="358775" y="1360488"/>
            <a:ext cx="8145463" cy="1257300"/>
          </a:xfrm>
        </p:spPr>
        <p:txBody>
          <a:bodyPr/>
          <a:lstStyle/>
          <a:p>
            <a:r>
              <a:rPr lang="zh-CN" altLang="en-US" smtClean="0">
                <a:sym typeface="Arial" pitchFamily="34" charset="0"/>
              </a:rPr>
              <a:t>无损预测编码：</a:t>
            </a:r>
            <a:r>
              <a:rPr lang="zh-CN" altLang="en-US" smtClean="0"/>
              <a:t>编码</a:t>
            </a:r>
          </a:p>
        </p:txBody>
      </p:sp>
      <p:sp>
        <p:nvSpPr>
          <p:cNvPr id="101380" name="Line 3"/>
          <p:cNvSpPr>
            <a:spLocks noChangeShapeType="1"/>
          </p:cNvSpPr>
          <p:nvPr/>
        </p:nvSpPr>
        <p:spPr bwMode="auto">
          <a:xfrm>
            <a:off x="1522413" y="3200400"/>
            <a:ext cx="35814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1381" name="Oval 4"/>
          <p:cNvSpPr>
            <a:spLocks noChangeArrowheads="1"/>
          </p:cNvSpPr>
          <p:nvPr/>
        </p:nvSpPr>
        <p:spPr bwMode="auto">
          <a:xfrm>
            <a:off x="5103813" y="2819400"/>
            <a:ext cx="838200" cy="838200"/>
          </a:xfrm>
          <a:prstGeom prst="ellipse">
            <a:avLst/>
          </a:prstGeom>
          <a:solidFill>
            <a:srgbClr val="FF3399"/>
          </a:solidFill>
          <a:ln w="9525">
            <a:solidFill>
              <a:schemeClr val="tx1"/>
            </a:solidFill>
            <a:round/>
            <a:headEnd/>
            <a:tailEnd/>
          </a:ln>
        </p:spPr>
        <p:txBody>
          <a:bodyPr wrap="none" anchor="ctr"/>
          <a:lstStyle/>
          <a:p>
            <a:pPr algn="ctr" eaLnBrk="1" hangingPunct="1"/>
            <a:r>
              <a:rPr lang="en-US" altLang="zh-CN" b="1">
                <a:solidFill>
                  <a:srgbClr val="FFFF00"/>
                </a:solidFill>
              </a:rPr>
              <a:t>+</a:t>
            </a:r>
            <a:r>
              <a:rPr lang="en-US" altLang="zh-CN" b="1">
                <a:solidFill>
                  <a:srgbClr val="FFFF00"/>
                </a:solidFill>
                <a:sym typeface="Symbol" pitchFamily="18" charset="2"/>
              </a:rPr>
              <a:t></a:t>
            </a:r>
          </a:p>
          <a:p>
            <a:pPr algn="ctr" eaLnBrk="1" hangingPunct="1"/>
            <a:r>
              <a:rPr lang="en-US" altLang="zh-CN" b="1">
                <a:solidFill>
                  <a:srgbClr val="FFFF00"/>
                </a:solidFill>
                <a:sym typeface="Symbol" pitchFamily="18" charset="2"/>
              </a:rPr>
              <a:t>-</a:t>
            </a:r>
            <a:endParaRPr lang="en-US" altLang="zh-CN" b="1"/>
          </a:p>
        </p:txBody>
      </p:sp>
      <p:sp>
        <p:nvSpPr>
          <p:cNvPr id="101382" name="Rectangle 5"/>
          <p:cNvSpPr>
            <a:spLocks noChangeArrowheads="1"/>
          </p:cNvSpPr>
          <p:nvPr/>
        </p:nvSpPr>
        <p:spPr bwMode="auto">
          <a:xfrm>
            <a:off x="6399213" y="2743200"/>
            <a:ext cx="1295400" cy="914400"/>
          </a:xfrm>
          <a:prstGeom prst="rect">
            <a:avLst/>
          </a:prstGeom>
          <a:solidFill>
            <a:srgbClr val="FF3399"/>
          </a:solidFill>
          <a:ln w="9525">
            <a:solidFill>
              <a:schemeClr val="tx1"/>
            </a:solidFill>
            <a:miter lim="800000"/>
            <a:headEnd/>
            <a:tailEnd/>
          </a:ln>
        </p:spPr>
        <p:txBody>
          <a:bodyPr wrap="none" lIns="0" tIns="0" rIns="0" bIns="0" anchor="ctr"/>
          <a:lstStyle/>
          <a:p>
            <a:pPr algn="ctr" eaLnBrk="1" hangingPunct="1"/>
            <a:r>
              <a:rPr lang="zh-CN" altLang="en-US" b="1">
                <a:solidFill>
                  <a:srgbClr val="FFFF00"/>
                </a:solidFill>
              </a:rPr>
              <a:t>符号</a:t>
            </a:r>
          </a:p>
          <a:p>
            <a:pPr algn="ctr" eaLnBrk="1" hangingPunct="1"/>
            <a:r>
              <a:rPr lang="zh-CN" altLang="en-US" b="1">
                <a:solidFill>
                  <a:srgbClr val="FFFF00"/>
                </a:solidFill>
              </a:rPr>
              <a:t>编码</a:t>
            </a:r>
            <a:endParaRPr lang="zh-CN" altLang="en-US" b="1"/>
          </a:p>
        </p:txBody>
      </p:sp>
      <p:sp>
        <p:nvSpPr>
          <p:cNvPr id="101383" name="Rectangle 6"/>
          <p:cNvSpPr>
            <a:spLocks noChangeArrowheads="1"/>
          </p:cNvSpPr>
          <p:nvPr/>
        </p:nvSpPr>
        <p:spPr bwMode="auto">
          <a:xfrm>
            <a:off x="2132013" y="3886200"/>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预测器</a:t>
            </a:r>
            <a:endParaRPr lang="zh-CN" altLang="en-US" b="1"/>
          </a:p>
        </p:txBody>
      </p:sp>
      <p:sp>
        <p:nvSpPr>
          <p:cNvPr id="101384" name="Rectangle 7"/>
          <p:cNvSpPr>
            <a:spLocks noChangeArrowheads="1"/>
          </p:cNvSpPr>
          <p:nvPr/>
        </p:nvSpPr>
        <p:spPr bwMode="auto">
          <a:xfrm>
            <a:off x="3656013" y="3886200"/>
            <a:ext cx="1447800" cy="914400"/>
          </a:xfrm>
          <a:prstGeom prst="rect">
            <a:avLst/>
          </a:prstGeom>
          <a:solidFill>
            <a:srgbClr val="FF3399"/>
          </a:solidFill>
          <a:ln w="9525">
            <a:solidFill>
              <a:schemeClr val="tx1"/>
            </a:solidFill>
            <a:miter lim="800000"/>
            <a:headEnd/>
            <a:tailEnd/>
          </a:ln>
        </p:spPr>
        <p:txBody>
          <a:bodyPr wrap="none" anchor="ctr"/>
          <a:lstStyle/>
          <a:p>
            <a:pPr algn="ctr"/>
            <a:r>
              <a:rPr lang="zh-CN" altLang="en-US" b="1">
                <a:solidFill>
                  <a:srgbClr val="FFFF00"/>
                </a:solidFill>
              </a:rPr>
              <a:t>最接近</a:t>
            </a:r>
          </a:p>
          <a:p>
            <a:pPr algn="ctr"/>
            <a:r>
              <a:rPr lang="zh-CN" altLang="en-US" b="1">
                <a:solidFill>
                  <a:srgbClr val="FFFF00"/>
                </a:solidFill>
              </a:rPr>
              <a:t>的整数</a:t>
            </a:r>
            <a:endParaRPr lang="zh-CN" altLang="en-US"/>
          </a:p>
        </p:txBody>
      </p:sp>
      <p:sp>
        <p:nvSpPr>
          <p:cNvPr id="101385" name="Line 8"/>
          <p:cNvSpPr>
            <a:spLocks noChangeShapeType="1"/>
          </p:cNvSpPr>
          <p:nvPr/>
        </p:nvSpPr>
        <p:spPr bwMode="auto">
          <a:xfrm>
            <a:off x="5103813" y="4343400"/>
            <a:ext cx="457200" cy="0"/>
          </a:xfrm>
          <a:prstGeom prst="line">
            <a:avLst/>
          </a:prstGeom>
          <a:noFill/>
          <a:ln w="38100">
            <a:solidFill>
              <a:schemeClr val="tx1"/>
            </a:solidFill>
            <a:round/>
            <a:headEnd/>
            <a:tailEnd/>
          </a:ln>
        </p:spPr>
        <p:txBody>
          <a:bodyPr wrap="none" anchor="ctr"/>
          <a:lstStyle/>
          <a:p>
            <a:endParaRPr lang="zh-CN" altLang="en-US"/>
          </a:p>
        </p:txBody>
      </p:sp>
      <p:sp>
        <p:nvSpPr>
          <p:cNvPr id="101386" name="Line 9"/>
          <p:cNvSpPr>
            <a:spLocks noChangeShapeType="1"/>
          </p:cNvSpPr>
          <p:nvPr/>
        </p:nvSpPr>
        <p:spPr bwMode="auto">
          <a:xfrm flipV="1">
            <a:off x="5561013" y="3657600"/>
            <a:ext cx="0" cy="6858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1387" name="Line 10"/>
          <p:cNvSpPr>
            <a:spLocks noChangeShapeType="1"/>
          </p:cNvSpPr>
          <p:nvPr/>
        </p:nvSpPr>
        <p:spPr bwMode="auto">
          <a:xfrm>
            <a:off x="1827213" y="3200400"/>
            <a:ext cx="0" cy="1143000"/>
          </a:xfrm>
          <a:prstGeom prst="line">
            <a:avLst/>
          </a:prstGeom>
          <a:noFill/>
          <a:ln w="38100">
            <a:solidFill>
              <a:schemeClr val="tx1"/>
            </a:solidFill>
            <a:round/>
            <a:headEnd/>
            <a:tailEnd/>
          </a:ln>
        </p:spPr>
        <p:txBody>
          <a:bodyPr wrap="none" anchor="ctr"/>
          <a:lstStyle/>
          <a:p>
            <a:endParaRPr lang="zh-CN" altLang="en-US"/>
          </a:p>
        </p:txBody>
      </p:sp>
      <p:sp>
        <p:nvSpPr>
          <p:cNvPr id="101388" name="Line 11"/>
          <p:cNvSpPr>
            <a:spLocks noChangeShapeType="1"/>
          </p:cNvSpPr>
          <p:nvPr/>
        </p:nvSpPr>
        <p:spPr bwMode="auto">
          <a:xfrm>
            <a:off x="1827213" y="4343400"/>
            <a:ext cx="3048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1389" name="Line 12"/>
          <p:cNvSpPr>
            <a:spLocks noChangeShapeType="1"/>
          </p:cNvSpPr>
          <p:nvPr/>
        </p:nvSpPr>
        <p:spPr bwMode="auto">
          <a:xfrm>
            <a:off x="3351213" y="4343400"/>
            <a:ext cx="3048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1390" name="Line 13"/>
          <p:cNvSpPr>
            <a:spLocks noChangeShapeType="1"/>
          </p:cNvSpPr>
          <p:nvPr/>
        </p:nvSpPr>
        <p:spPr bwMode="auto">
          <a:xfrm>
            <a:off x="5942013" y="32004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1391" name="Line 14"/>
          <p:cNvSpPr>
            <a:spLocks noChangeShapeType="1"/>
          </p:cNvSpPr>
          <p:nvPr/>
        </p:nvSpPr>
        <p:spPr bwMode="auto">
          <a:xfrm>
            <a:off x="7694613" y="32004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1392" name="Rectangle 15"/>
          <p:cNvSpPr>
            <a:spLocks noChangeArrowheads="1"/>
          </p:cNvSpPr>
          <p:nvPr/>
        </p:nvSpPr>
        <p:spPr bwMode="auto">
          <a:xfrm>
            <a:off x="7446963" y="3840163"/>
            <a:ext cx="1409700" cy="457200"/>
          </a:xfrm>
          <a:prstGeom prst="rect">
            <a:avLst/>
          </a:prstGeom>
          <a:noFill/>
          <a:ln w="9525">
            <a:noFill/>
            <a:miter lim="800000"/>
            <a:headEnd/>
            <a:tailEnd/>
          </a:ln>
        </p:spPr>
        <p:txBody>
          <a:bodyPr wrap="none" anchor="ctr">
            <a:spAutoFit/>
          </a:bodyPr>
          <a:lstStyle/>
          <a:p>
            <a:pPr algn="ctr" eaLnBrk="1" hangingPunct="1"/>
            <a:r>
              <a:rPr lang="zh-CN" altLang="en-US" b="1">
                <a:solidFill>
                  <a:srgbClr val="000099"/>
                </a:solidFill>
              </a:rPr>
              <a:t>压缩图像</a:t>
            </a:r>
            <a:endParaRPr lang="zh-CN" altLang="en-US" b="1">
              <a:solidFill>
                <a:srgbClr val="FFFF00"/>
              </a:solidFill>
            </a:endParaRPr>
          </a:p>
        </p:txBody>
      </p:sp>
      <p:sp>
        <p:nvSpPr>
          <p:cNvPr id="101393" name="Rectangle 16"/>
          <p:cNvSpPr>
            <a:spLocks noChangeArrowheads="1"/>
          </p:cNvSpPr>
          <p:nvPr/>
        </p:nvSpPr>
        <p:spPr bwMode="auto">
          <a:xfrm>
            <a:off x="763588" y="2743200"/>
            <a:ext cx="1409700" cy="457200"/>
          </a:xfrm>
          <a:prstGeom prst="rect">
            <a:avLst/>
          </a:prstGeom>
          <a:noFill/>
          <a:ln w="9525">
            <a:noFill/>
            <a:miter lim="800000"/>
            <a:headEnd/>
            <a:tailEnd/>
          </a:ln>
        </p:spPr>
        <p:txBody>
          <a:bodyPr wrap="none" anchor="ctr">
            <a:spAutoFit/>
          </a:bodyPr>
          <a:lstStyle/>
          <a:p>
            <a:pPr algn="ctr" eaLnBrk="1" hangingPunct="1"/>
            <a:r>
              <a:rPr lang="zh-CN" altLang="en-US" b="1">
                <a:solidFill>
                  <a:srgbClr val="000099"/>
                </a:solidFill>
              </a:rPr>
              <a:t>输入图像</a:t>
            </a:r>
            <a:endParaRPr lang="zh-CN" altLang="en-US" b="1">
              <a:solidFill>
                <a:srgbClr val="FFFF00"/>
              </a:solidFill>
            </a:endParaRPr>
          </a:p>
        </p:txBody>
      </p:sp>
      <p:sp>
        <p:nvSpPr>
          <p:cNvPr id="101394" name="Rectangle 17"/>
          <p:cNvSpPr>
            <a:spLocks noChangeArrowheads="1"/>
          </p:cNvSpPr>
          <p:nvPr/>
        </p:nvSpPr>
        <p:spPr bwMode="auto">
          <a:xfrm>
            <a:off x="5865813" y="2286000"/>
            <a:ext cx="519112" cy="584200"/>
          </a:xfrm>
          <a:prstGeom prst="rect">
            <a:avLst/>
          </a:prstGeom>
          <a:noFill/>
          <a:ln w="9525">
            <a:noFill/>
            <a:miter lim="800000"/>
            <a:headEnd/>
            <a:tailEnd/>
          </a:ln>
        </p:spPr>
        <p:txBody>
          <a:bodyPr wrap="none" anchor="ctr">
            <a:spAutoFit/>
          </a:bodyPr>
          <a:lstStyle/>
          <a:p>
            <a:pPr algn="ctr" eaLnBrk="1" hangingPunct="1"/>
            <a:r>
              <a:rPr lang="en-US" altLang="zh-CN" sz="3200" b="1" i="1">
                <a:solidFill>
                  <a:srgbClr val="000099"/>
                </a:solidFill>
              </a:rPr>
              <a:t>e</a:t>
            </a:r>
            <a:r>
              <a:rPr lang="en-US" altLang="zh-CN" sz="3200" b="1" baseline="-25000">
                <a:solidFill>
                  <a:srgbClr val="000099"/>
                </a:solidFill>
              </a:rPr>
              <a:t>n</a:t>
            </a:r>
            <a:endParaRPr lang="en-US" altLang="zh-CN" b="1">
              <a:solidFill>
                <a:srgbClr val="FFFF00"/>
              </a:solidFill>
            </a:endParaRPr>
          </a:p>
        </p:txBody>
      </p:sp>
      <p:sp>
        <p:nvSpPr>
          <p:cNvPr id="101395" name="Rectangle 18"/>
          <p:cNvSpPr>
            <a:spLocks noChangeArrowheads="1"/>
          </p:cNvSpPr>
          <p:nvPr/>
        </p:nvSpPr>
        <p:spPr bwMode="auto">
          <a:xfrm>
            <a:off x="3068638" y="2438400"/>
            <a:ext cx="473075" cy="584200"/>
          </a:xfrm>
          <a:prstGeom prst="rect">
            <a:avLst/>
          </a:prstGeom>
          <a:noFill/>
          <a:ln w="9525">
            <a:noFill/>
            <a:miter lim="800000"/>
            <a:headEnd/>
            <a:tailEnd/>
          </a:ln>
        </p:spPr>
        <p:txBody>
          <a:bodyPr wrap="none" anchor="ctr">
            <a:spAutoFit/>
          </a:bodyPr>
          <a:lstStyle/>
          <a:p>
            <a:pPr algn="ctr" eaLnBrk="1" hangingPunct="1"/>
            <a:r>
              <a:rPr lang="en-US" altLang="zh-CN" sz="3200" b="1" i="1">
                <a:solidFill>
                  <a:srgbClr val="000099"/>
                </a:solidFill>
              </a:rPr>
              <a:t>f</a:t>
            </a:r>
            <a:r>
              <a:rPr lang="en-US" altLang="zh-CN" sz="3200" b="1" baseline="-25000">
                <a:solidFill>
                  <a:srgbClr val="000099"/>
                </a:solidFill>
              </a:rPr>
              <a:t>n</a:t>
            </a:r>
            <a:endParaRPr lang="en-US" altLang="zh-CN" b="1">
              <a:solidFill>
                <a:srgbClr val="FFFF00"/>
              </a:solidFill>
            </a:endParaRPr>
          </a:p>
        </p:txBody>
      </p:sp>
      <p:sp>
        <p:nvSpPr>
          <p:cNvPr id="101396" name="Rectangle 19"/>
          <p:cNvSpPr>
            <a:spLocks noChangeArrowheads="1"/>
          </p:cNvSpPr>
          <p:nvPr/>
        </p:nvSpPr>
        <p:spPr bwMode="auto">
          <a:xfrm>
            <a:off x="5548313" y="4068763"/>
            <a:ext cx="496887" cy="584200"/>
          </a:xfrm>
          <a:prstGeom prst="rect">
            <a:avLst/>
          </a:prstGeom>
          <a:noFill/>
          <a:ln w="9525">
            <a:noFill/>
            <a:miter lim="800000"/>
            <a:headEnd/>
            <a:tailEnd/>
          </a:ln>
        </p:spPr>
        <p:txBody>
          <a:bodyPr wrap="none" anchor="ctr">
            <a:spAutoFit/>
          </a:bodyPr>
          <a:lstStyle/>
          <a:p>
            <a:pPr algn="ctr" eaLnBrk="1" hangingPunct="1"/>
            <a:r>
              <a:rPr lang="en-US" altLang="zh-CN" sz="3200" b="1" i="1">
                <a:solidFill>
                  <a:srgbClr val="000099"/>
                </a:solidFill>
              </a:rPr>
              <a:t>r</a:t>
            </a:r>
            <a:r>
              <a:rPr lang="en-US" altLang="zh-CN" sz="3200" b="1" baseline="-25000">
                <a:solidFill>
                  <a:srgbClr val="000099"/>
                </a:solidFill>
              </a:rPr>
              <a:t>n</a:t>
            </a:r>
          </a:p>
        </p:txBody>
      </p:sp>
      <p:sp>
        <p:nvSpPr>
          <p:cNvPr id="101397" name="Rectangle 4"/>
          <p:cNvSpPr>
            <a:spLocks noGrp="1" noChangeArrowheads="1"/>
          </p:cNvSpPr>
          <p:nvPr/>
        </p:nvSpPr>
        <p:spPr bwMode="auto">
          <a:xfrm>
            <a:off x="436563" y="282575"/>
            <a:ext cx="8555037" cy="638175"/>
          </a:xfrm>
          <a:prstGeom prst="rect">
            <a:avLst/>
          </a:prstGeom>
          <a:noFill/>
          <a:ln w="9525">
            <a:noFill/>
            <a:miter lim="800000"/>
            <a:headEnd/>
            <a:tailEnd/>
          </a:ln>
        </p:spPr>
        <p:txBody>
          <a:bodyPr lIns="92075" tIns="46038" rIns="92075" bIns="46038" anchor="ctr"/>
          <a:lstStyle/>
          <a:p>
            <a:pPr algn="r" defTabSz="755650"/>
            <a:r>
              <a:rPr lang="zh-CN" altLang="en-US" sz="3600" b="1">
                <a:solidFill>
                  <a:srgbClr val="0033CC"/>
                </a:solidFill>
                <a:latin typeface="黑体" pitchFamily="49" charset="-122"/>
                <a:sym typeface="Arial" pitchFamily="34" charset="0"/>
              </a:rPr>
              <a:t>无损预测编码</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B1AF86DF-1E34-44B6-81E0-D76874A06467}" type="slidenum">
              <a:rPr lang="zh-CN" altLang="en-US" sz="1300">
                <a:latin typeface="黑体" pitchFamily="49" charset="-122"/>
              </a:rPr>
              <a:pPr algn="r" defTabSz="755650"/>
              <a:t>8</a:t>
            </a:fld>
            <a:endParaRPr lang="zh-CN" altLang="en-US" sz="1300">
              <a:latin typeface="黑体" pitchFamily="49" charset="-122"/>
            </a:endParaRPr>
          </a:p>
        </p:txBody>
      </p:sp>
      <p:sp>
        <p:nvSpPr>
          <p:cNvPr id="48131" name="Rectangle 2"/>
          <p:cNvSpPr>
            <a:spLocks noChangeArrowheads="1"/>
          </p:cNvSpPr>
          <p:nvPr/>
        </p:nvSpPr>
        <p:spPr bwMode="auto">
          <a:xfrm>
            <a:off x="668338" y="1217613"/>
            <a:ext cx="5332412" cy="4002087"/>
          </a:xfrm>
          <a:prstGeom prst="rect">
            <a:avLst/>
          </a:prstGeom>
          <a:noFill/>
          <a:ln w="9525">
            <a:noFill/>
            <a:miter lim="800000"/>
            <a:headEnd/>
            <a:tailEnd/>
          </a:ln>
        </p:spPr>
        <p:txBody>
          <a:bodyPr lIns="84138" tIns="41275" rIns="84138" bIns="41275"/>
          <a:lstStyle/>
          <a:p>
            <a:pPr marL="342900" indent="-342900">
              <a:lnSpc>
                <a:spcPct val="160000"/>
              </a:lnSpc>
              <a:spcBef>
                <a:spcPct val="20000"/>
              </a:spcBef>
              <a:buClr>
                <a:srgbClr val="0000FF"/>
              </a:buClr>
              <a:buSzPct val="100000"/>
              <a:buFont typeface="Arial" pitchFamily="34" charset="0"/>
              <a:buChar char="•"/>
            </a:pPr>
            <a:r>
              <a:rPr lang="zh-CN" altLang="en-US" sz="2800" b="1">
                <a:latin typeface="黑体" pitchFamily="49" charset="-122"/>
              </a:rPr>
              <a:t>运动图像（数字视频）尺寸</a:t>
            </a:r>
          </a:p>
        </p:txBody>
      </p:sp>
      <p:sp>
        <p:nvSpPr>
          <p:cNvPr id="48132"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图像压缩的必要性</a:t>
            </a:r>
          </a:p>
        </p:txBody>
      </p:sp>
      <p:grpSp>
        <p:nvGrpSpPr>
          <p:cNvPr id="48133" name="组合 36"/>
          <p:cNvGrpSpPr>
            <a:grpSpLocks/>
          </p:cNvGrpSpPr>
          <p:nvPr/>
        </p:nvGrpSpPr>
        <p:grpSpPr bwMode="auto">
          <a:xfrm>
            <a:off x="344488" y="1666875"/>
            <a:ext cx="8745537" cy="4986338"/>
            <a:chOff x="0" y="0"/>
            <a:chExt cx="9415511" cy="5204084"/>
          </a:xfrm>
        </p:grpSpPr>
        <p:grpSp>
          <p:nvGrpSpPr>
            <p:cNvPr id="48134" name="组合 11"/>
            <p:cNvGrpSpPr>
              <a:grpSpLocks/>
            </p:cNvGrpSpPr>
            <p:nvPr/>
          </p:nvGrpSpPr>
          <p:grpSpPr bwMode="auto">
            <a:xfrm>
              <a:off x="604770" y="806621"/>
              <a:ext cx="7543800" cy="3892038"/>
              <a:chOff x="0" y="0"/>
              <a:chExt cx="13824000" cy="7780038"/>
            </a:xfrm>
          </p:grpSpPr>
          <p:sp>
            <p:nvSpPr>
              <p:cNvPr id="48152" name="矩形 10"/>
              <p:cNvSpPr>
                <a:spLocks noChangeArrowheads="1"/>
              </p:cNvSpPr>
              <p:nvPr/>
            </p:nvSpPr>
            <p:spPr bwMode="auto">
              <a:xfrm>
                <a:off x="470" y="426"/>
                <a:ext cx="13824412" cy="7776026"/>
              </a:xfrm>
              <a:prstGeom prst="rect">
                <a:avLst/>
              </a:prstGeom>
              <a:solidFill>
                <a:srgbClr val="BFBFBF"/>
              </a:solidFill>
              <a:ln w="9525">
                <a:noFill/>
                <a:miter lim="800000"/>
                <a:headEnd/>
                <a:tailEnd/>
              </a:ln>
            </p:spPr>
            <p:txBody>
              <a:bodyPr lIns="0" tIns="0" rIns="0" bIns="0"/>
              <a:lstStyle/>
              <a:p>
                <a:endParaRPr lang="zh-CN" altLang="en-US">
                  <a:latin typeface="黑体" pitchFamily="49" charset="-122"/>
                </a:endParaRPr>
              </a:p>
            </p:txBody>
          </p:sp>
          <p:sp>
            <p:nvSpPr>
              <p:cNvPr id="48153" name="矩形 9"/>
              <p:cNvSpPr>
                <a:spLocks noChangeArrowheads="1"/>
              </p:cNvSpPr>
              <p:nvPr/>
            </p:nvSpPr>
            <p:spPr bwMode="auto">
              <a:xfrm>
                <a:off x="470" y="3888439"/>
                <a:ext cx="6912205" cy="3888013"/>
              </a:xfrm>
              <a:prstGeom prst="rect">
                <a:avLst/>
              </a:prstGeom>
              <a:solidFill>
                <a:srgbClr val="7F7F7F"/>
              </a:solidFill>
              <a:ln w="9525">
                <a:noFill/>
                <a:miter lim="800000"/>
                <a:headEnd/>
                <a:tailEnd/>
              </a:ln>
            </p:spPr>
            <p:txBody>
              <a:bodyPr lIns="0" tIns="0" rIns="0" bIns="0"/>
              <a:lstStyle/>
              <a:p>
                <a:endParaRPr lang="zh-CN" altLang="en-US">
                  <a:latin typeface="黑体" pitchFamily="49" charset="-122"/>
                </a:endParaRPr>
              </a:p>
            </p:txBody>
          </p:sp>
          <p:sp>
            <p:nvSpPr>
              <p:cNvPr id="48154" name="矩形 8"/>
              <p:cNvSpPr>
                <a:spLocks noChangeArrowheads="1"/>
              </p:cNvSpPr>
              <p:nvPr/>
            </p:nvSpPr>
            <p:spPr bwMode="auto">
              <a:xfrm>
                <a:off x="470" y="5173404"/>
                <a:ext cx="3886745" cy="2593112"/>
              </a:xfrm>
              <a:prstGeom prst="rect">
                <a:avLst/>
              </a:prstGeom>
              <a:solidFill>
                <a:srgbClr val="595959"/>
              </a:solidFill>
              <a:ln w="9525">
                <a:noFill/>
                <a:miter lim="800000"/>
                <a:headEnd/>
                <a:tailEnd/>
              </a:ln>
            </p:spPr>
            <p:txBody>
              <a:bodyPr lIns="0" tIns="0" rIns="0" bIns="0"/>
              <a:lstStyle/>
              <a:p>
                <a:endParaRPr lang="zh-CN" altLang="en-US">
                  <a:latin typeface="黑体" pitchFamily="49" charset="-122"/>
                </a:endParaRPr>
              </a:p>
            </p:txBody>
          </p:sp>
          <p:sp>
            <p:nvSpPr>
              <p:cNvPr id="48155" name="矩形 7"/>
              <p:cNvSpPr>
                <a:spLocks noChangeArrowheads="1"/>
              </p:cNvSpPr>
              <p:nvPr/>
            </p:nvSpPr>
            <p:spPr bwMode="auto">
              <a:xfrm>
                <a:off x="470" y="5706597"/>
                <a:ext cx="2593252" cy="2073165"/>
              </a:xfrm>
              <a:prstGeom prst="rect">
                <a:avLst/>
              </a:prstGeom>
              <a:solidFill>
                <a:srgbClr val="262626"/>
              </a:solidFill>
              <a:ln w="9525">
                <a:noFill/>
                <a:miter lim="800000"/>
                <a:headEnd/>
                <a:tailEnd/>
              </a:ln>
            </p:spPr>
            <p:txBody>
              <a:bodyPr lIns="0" tIns="0" rIns="0" bIns="0"/>
              <a:lstStyle/>
              <a:p>
                <a:endParaRPr lang="zh-CN" altLang="en-US">
                  <a:latin typeface="黑体" pitchFamily="49" charset="-122"/>
                </a:endParaRPr>
              </a:p>
            </p:txBody>
          </p:sp>
        </p:grpSp>
        <p:cxnSp>
          <p:nvCxnSpPr>
            <p:cNvPr id="48135" name="直接箭头连接符 13"/>
            <p:cNvCxnSpPr>
              <a:cxnSpLocks noChangeShapeType="1"/>
            </p:cNvCxnSpPr>
            <p:nvPr/>
          </p:nvCxnSpPr>
          <p:spPr bwMode="auto">
            <a:xfrm>
              <a:off x="604770" y="4699359"/>
              <a:ext cx="7887624" cy="0"/>
            </a:xfrm>
            <a:prstGeom prst="straightConnector1">
              <a:avLst/>
            </a:prstGeom>
            <a:noFill/>
            <a:ln w="38100">
              <a:solidFill>
                <a:schemeClr val="tx1"/>
              </a:solidFill>
              <a:round/>
              <a:headEnd/>
              <a:tailEnd type="arrow" w="med" len="med"/>
            </a:ln>
          </p:spPr>
        </p:cxnSp>
        <p:cxnSp>
          <p:nvCxnSpPr>
            <p:cNvPr id="48136" name="直接箭头连接符 15"/>
            <p:cNvCxnSpPr>
              <a:cxnSpLocks noChangeShapeType="1"/>
            </p:cNvCxnSpPr>
            <p:nvPr/>
          </p:nvCxnSpPr>
          <p:spPr bwMode="auto">
            <a:xfrm flipH="1" flipV="1">
              <a:off x="604770" y="378238"/>
              <a:ext cx="15474" cy="4323896"/>
            </a:xfrm>
            <a:prstGeom prst="straightConnector1">
              <a:avLst/>
            </a:prstGeom>
            <a:noFill/>
            <a:ln w="38100">
              <a:solidFill>
                <a:schemeClr val="tx1"/>
              </a:solidFill>
              <a:round/>
              <a:headEnd/>
              <a:tailEnd type="arrow" w="med" len="med"/>
            </a:ln>
          </p:spPr>
        </p:cxnSp>
        <p:pic>
          <p:nvPicPr>
            <p:cNvPr id="48137" name="TextBox 17"/>
            <p:cNvPicPr>
              <a:picLocks noChangeArrowheads="1"/>
            </p:cNvPicPr>
            <p:nvPr/>
          </p:nvPicPr>
          <p:blipFill>
            <a:blip r:embed="rId2"/>
            <a:srcRect/>
            <a:stretch>
              <a:fillRect/>
            </a:stretch>
          </p:blipFill>
          <p:spPr bwMode="auto">
            <a:xfrm>
              <a:off x="600445" y="3814351"/>
              <a:ext cx="1424170" cy="553484"/>
            </a:xfrm>
            <a:prstGeom prst="rect">
              <a:avLst/>
            </a:prstGeom>
            <a:noFill/>
            <a:ln w="9525">
              <a:noFill/>
              <a:miter lim="800000"/>
              <a:headEnd/>
              <a:tailEnd/>
            </a:ln>
          </p:spPr>
        </p:pic>
        <p:sp>
          <p:nvSpPr>
            <p:cNvPr id="48138" name="TextBox 18"/>
            <p:cNvSpPr txBox="1">
              <a:spLocks noChangeArrowheads="1"/>
            </p:cNvSpPr>
            <p:nvPr/>
          </p:nvSpPr>
          <p:spPr bwMode="auto">
            <a:xfrm>
              <a:off x="0" y="1212285"/>
              <a:ext cx="451669" cy="867243"/>
            </a:xfrm>
            <a:prstGeom prst="rect">
              <a:avLst/>
            </a:prstGeom>
            <a:noFill/>
            <a:ln w="9525">
              <a:noFill/>
              <a:miter lim="800000"/>
              <a:headEnd/>
              <a:tailEnd/>
            </a:ln>
          </p:spPr>
          <p:txBody>
            <a:bodyPr>
              <a:spAutoFit/>
            </a:bodyPr>
            <a:lstStyle/>
            <a:p>
              <a:r>
                <a:rPr lang="zh-CN" altLang="en-US" b="1"/>
                <a:t>垂直</a:t>
              </a:r>
            </a:p>
          </p:txBody>
        </p:sp>
        <p:sp>
          <p:nvSpPr>
            <p:cNvPr id="48139" name="TextBox 19"/>
            <p:cNvSpPr txBox="1">
              <a:spLocks noChangeArrowheads="1"/>
            </p:cNvSpPr>
            <p:nvPr/>
          </p:nvSpPr>
          <p:spPr bwMode="auto">
            <a:xfrm>
              <a:off x="1081289" y="3312196"/>
              <a:ext cx="721819" cy="461665"/>
            </a:xfrm>
            <a:prstGeom prst="rect">
              <a:avLst/>
            </a:prstGeom>
            <a:noFill/>
            <a:ln w="9525">
              <a:noFill/>
              <a:miter lim="800000"/>
              <a:headEnd/>
              <a:tailEnd/>
            </a:ln>
          </p:spPr>
          <p:txBody>
            <a:bodyPr>
              <a:spAutoFit/>
            </a:bodyPr>
            <a:lstStyle/>
            <a:p>
              <a:pPr algn="ctr"/>
              <a:r>
                <a:rPr lang="en-US" altLang="zh-CN" b="1">
                  <a:latin typeface="黑体" pitchFamily="49" charset="-122"/>
                </a:rPr>
                <a:t>720</a:t>
              </a:r>
            </a:p>
          </p:txBody>
        </p:sp>
        <p:pic>
          <p:nvPicPr>
            <p:cNvPr id="48140" name="TextBox 20"/>
            <p:cNvPicPr>
              <a:picLocks noChangeArrowheads="1"/>
            </p:cNvPicPr>
            <p:nvPr/>
          </p:nvPicPr>
          <p:blipFill>
            <a:blip r:embed="rId3"/>
            <a:srcRect/>
            <a:stretch>
              <a:fillRect/>
            </a:stretch>
          </p:blipFill>
          <p:spPr bwMode="auto">
            <a:xfrm>
              <a:off x="1663650" y="3279952"/>
              <a:ext cx="1430733" cy="553484"/>
            </a:xfrm>
            <a:prstGeom prst="rect">
              <a:avLst/>
            </a:prstGeom>
            <a:noFill/>
            <a:ln w="9525">
              <a:noFill/>
              <a:miter lim="800000"/>
              <a:headEnd/>
              <a:tailEnd/>
            </a:ln>
          </p:spPr>
        </p:pic>
        <p:pic>
          <p:nvPicPr>
            <p:cNvPr id="48141" name="TextBox 21"/>
            <p:cNvPicPr>
              <a:picLocks noChangeArrowheads="1"/>
            </p:cNvPicPr>
            <p:nvPr/>
          </p:nvPicPr>
          <p:blipFill>
            <a:blip r:embed="rId4"/>
            <a:srcRect/>
            <a:stretch>
              <a:fillRect/>
            </a:stretch>
          </p:blipFill>
          <p:spPr bwMode="auto">
            <a:xfrm>
              <a:off x="3245332" y="2656487"/>
              <a:ext cx="1312599" cy="553484"/>
            </a:xfrm>
            <a:prstGeom prst="rect">
              <a:avLst/>
            </a:prstGeom>
            <a:noFill/>
            <a:ln w="9525">
              <a:noFill/>
              <a:miter lim="800000"/>
              <a:headEnd/>
              <a:tailEnd/>
            </a:ln>
          </p:spPr>
        </p:pic>
        <p:pic>
          <p:nvPicPr>
            <p:cNvPr id="48142" name="TextBox 22"/>
            <p:cNvPicPr>
              <a:picLocks noChangeArrowheads="1"/>
            </p:cNvPicPr>
            <p:nvPr/>
          </p:nvPicPr>
          <p:blipFill>
            <a:blip r:embed="rId5"/>
            <a:srcRect/>
            <a:stretch>
              <a:fillRect/>
            </a:stretch>
          </p:blipFill>
          <p:spPr bwMode="auto">
            <a:xfrm>
              <a:off x="6946861" y="709748"/>
              <a:ext cx="1424170" cy="553484"/>
            </a:xfrm>
            <a:prstGeom prst="rect">
              <a:avLst/>
            </a:prstGeom>
            <a:noFill/>
            <a:ln w="9525">
              <a:noFill/>
              <a:miter lim="800000"/>
              <a:headEnd/>
              <a:tailEnd/>
            </a:ln>
          </p:spPr>
        </p:pic>
        <p:sp>
          <p:nvSpPr>
            <p:cNvPr id="48143" name="TextBox 25"/>
            <p:cNvSpPr txBox="1">
              <a:spLocks noChangeArrowheads="1"/>
            </p:cNvSpPr>
            <p:nvPr/>
          </p:nvSpPr>
          <p:spPr bwMode="auto">
            <a:xfrm>
              <a:off x="1297414" y="4722282"/>
              <a:ext cx="5129420" cy="481802"/>
            </a:xfrm>
            <a:prstGeom prst="rect">
              <a:avLst/>
            </a:prstGeom>
            <a:noFill/>
            <a:ln w="9525">
              <a:noFill/>
              <a:miter lim="800000"/>
              <a:headEnd/>
              <a:tailEnd/>
            </a:ln>
          </p:spPr>
          <p:txBody>
            <a:bodyPr>
              <a:spAutoFit/>
            </a:bodyPr>
            <a:lstStyle/>
            <a:p>
              <a:pPr algn="ctr"/>
              <a:r>
                <a:rPr lang="zh-CN" altLang="en-US" b="1"/>
                <a:t>水平</a:t>
              </a:r>
            </a:p>
          </p:txBody>
        </p:sp>
        <p:sp>
          <p:nvSpPr>
            <p:cNvPr id="48144" name="TextBox 26"/>
            <p:cNvSpPr txBox="1">
              <a:spLocks noChangeArrowheads="1"/>
            </p:cNvSpPr>
            <p:nvPr/>
          </p:nvSpPr>
          <p:spPr bwMode="auto">
            <a:xfrm>
              <a:off x="902869" y="3015721"/>
              <a:ext cx="1085889" cy="461665"/>
            </a:xfrm>
            <a:prstGeom prst="rect">
              <a:avLst/>
            </a:prstGeom>
            <a:noFill/>
            <a:ln w="9525">
              <a:noFill/>
              <a:miter lim="800000"/>
              <a:headEnd/>
              <a:tailEnd/>
            </a:ln>
          </p:spPr>
          <p:txBody>
            <a:bodyPr>
              <a:spAutoFit/>
            </a:bodyPr>
            <a:lstStyle/>
            <a:p>
              <a:pPr algn="ctr"/>
              <a:r>
                <a:rPr lang="en-US" altLang="zh-CN" b="1">
                  <a:latin typeface="黑体" pitchFamily="49" charset="-122"/>
                </a:rPr>
                <a:t>1080</a:t>
              </a:r>
            </a:p>
          </p:txBody>
        </p:sp>
        <p:sp>
          <p:nvSpPr>
            <p:cNvPr id="48145" name="TextBox 27"/>
            <p:cNvSpPr txBox="1">
              <a:spLocks noChangeArrowheads="1"/>
            </p:cNvSpPr>
            <p:nvPr/>
          </p:nvSpPr>
          <p:spPr bwMode="auto">
            <a:xfrm>
              <a:off x="967689" y="2317724"/>
              <a:ext cx="935169" cy="461665"/>
            </a:xfrm>
            <a:prstGeom prst="rect">
              <a:avLst/>
            </a:prstGeom>
            <a:noFill/>
            <a:ln w="9525">
              <a:noFill/>
              <a:miter lim="800000"/>
              <a:headEnd/>
              <a:tailEnd/>
            </a:ln>
          </p:spPr>
          <p:txBody>
            <a:bodyPr>
              <a:spAutoFit/>
            </a:bodyPr>
            <a:lstStyle/>
            <a:p>
              <a:pPr algn="ctr"/>
              <a:r>
                <a:rPr lang="en-US" altLang="zh-CN" b="1">
                  <a:latin typeface="黑体" pitchFamily="49" charset="-122"/>
                </a:rPr>
                <a:t>1920</a:t>
              </a:r>
            </a:p>
          </p:txBody>
        </p:sp>
        <p:sp>
          <p:nvSpPr>
            <p:cNvPr id="48146" name="TextBox 28"/>
            <p:cNvSpPr txBox="1">
              <a:spLocks noChangeArrowheads="1"/>
            </p:cNvSpPr>
            <p:nvPr/>
          </p:nvSpPr>
          <p:spPr bwMode="auto">
            <a:xfrm>
              <a:off x="818064" y="438846"/>
              <a:ext cx="1181174" cy="461665"/>
            </a:xfrm>
            <a:prstGeom prst="rect">
              <a:avLst/>
            </a:prstGeom>
            <a:noFill/>
            <a:ln w="9525">
              <a:noFill/>
              <a:miter lim="800000"/>
              <a:headEnd/>
              <a:tailEnd/>
            </a:ln>
          </p:spPr>
          <p:txBody>
            <a:bodyPr>
              <a:spAutoFit/>
            </a:bodyPr>
            <a:lstStyle/>
            <a:p>
              <a:pPr algn="ctr"/>
              <a:r>
                <a:rPr lang="en-US" altLang="zh-CN" b="1">
                  <a:latin typeface="黑体" pitchFamily="49" charset="-122"/>
                </a:rPr>
                <a:t>3840</a:t>
              </a:r>
            </a:p>
          </p:txBody>
        </p:sp>
        <p:sp>
          <p:nvSpPr>
            <p:cNvPr id="48147" name="TextBox 29"/>
            <p:cNvSpPr txBox="1">
              <a:spLocks noChangeArrowheads="1"/>
            </p:cNvSpPr>
            <p:nvPr/>
          </p:nvSpPr>
          <p:spPr bwMode="auto">
            <a:xfrm rot="5400000">
              <a:off x="1889152" y="4099741"/>
              <a:ext cx="721819" cy="461665"/>
            </a:xfrm>
            <a:prstGeom prst="rect">
              <a:avLst/>
            </a:prstGeom>
            <a:noFill/>
            <a:ln w="9525">
              <a:noFill/>
              <a:miter lim="800000"/>
              <a:headEnd/>
              <a:tailEnd/>
            </a:ln>
          </p:spPr>
          <p:txBody>
            <a:bodyPr>
              <a:spAutoFit/>
            </a:bodyPr>
            <a:lstStyle/>
            <a:p>
              <a:pPr algn="ctr"/>
              <a:r>
                <a:rPr lang="en-US" altLang="zh-CN" b="1">
                  <a:latin typeface="黑体" pitchFamily="49" charset="-122"/>
                </a:rPr>
                <a:t>576</a:t>
              </a:r>
            </a:p>
          </p:txBody>
        </p:sp>
        <p:sp>
          <p:nvSpPr>
            <p:cNvPr id="48148" name="TextBox 30"/>
            <p:cNvSpPr txBox="1">
              <a:spLocks noChangeArrowheads="1"/>
            </p:cNvSpPr>
            <p:nvPr/>
          </p:nvSpPr>
          <p:spPr bwMode="auto">
            <a:xfrm rot="5400000">
              <a:off x="2573552" y="4119141"/>
              <a:ext cx="721819" cy="461665"/>
            </a:xfrm>
            <a:prstGeom prst="rect">
              <a:avLst/>
            </a:prstGeom>
            <a:noFill/>
            <a:ln w="9525">
              <a:noFill/>
              <a:miter lim="800000"/>
              <a:headEnd/>
              <a:tailEnd/>
            </a:ln>
          </p:spPr>
          <p:txBody>
            <a:bodyPr>
              <a:spAutoFit/>
            </a:bodyPr>
            <a:lstStyle/>
            <a:p>
              <a:pPr algn="ctr"/>
              <a:r>
                <a:rPr lang="en-US" altLang="zh-CN" b="1">
                  <a:latin typeface="黑体" pitchFamily="49" charset="-122"/>
                </a:rPr>
                <a:t>720</a:t>
              </a:r>
            </a:p>
          </p:txBody>
        </p:sp>
        <p:sp>
          <p:nvSpPr>
            <p:cNvPr id="48149" name="TextBox 31"/>
            <p:cNvSpPr txBox="1">
              <a:spLocks noChangeArrowheads="1"/>
            </p:cNvSpPr>
            <p:nvPr/>
          </p:nvSpPr>
          <p:spPr bwMode="auto">
            <a:xfrm rot="5400000">
              <a:off x="4145072" y="4078037"/>
              <a:ext cx="903776" cy="461665"/>
            </a:xfrm>
            <a:prstGeom prst="rect">
              <a:avLst/>
            </a:prstGeom>
            <a:noFill/>
            <a:ln w="9525">
              <a:noFill/>
              <a:miter lim="800000"/>
              <a:headEnd/>
              <a:tailEnd/>
            </a:ln>
          </p:spPr>
          <p:txBody>
            <a:bodyPr>
              <a:spAutoFit/>
            </a:bodyPr>
            <a:lstStyle/>
            <a:p>
              <a:pPr algn="ctr"/>
              <a:r>
                <a:rPr lang="en-US" altLang="zh-CN" b="1">
                  <a:latin typeface="黑体" pitchFamily="49" charset="-122"/>
                </a:rPr>
                <a:t>1080</a:t>
              </a:r>
            </a:p>
          </p:txBody>
        </p:sp>
        <p:sp>
          <p:nvSpPr>
            <p:cNvPr id="48150" name="TextBox 32"/>
            <p:cNvSpPr txBox="1">
              <a:spLocks noChangeArrowheads="1"/>
            </p:cNvSpPr>
            <p:nvPr/>
          </p:nvSpPr>
          <p:spPr bwMode="auto">
            <a:xfrm rot="5400000">
              <a:off x="7852448" y="4061413"/>
              <a:ext cx="903776" cy="461665"/>
            </a:xfrm>
            <a:prstGeom prst="rect">
              <a:avLst/>
            </a:prstGeom>
            <a:noFill/>
            <a:ln w="9525">
              <a:noFill/>
              <a:miter lim="800000"/>
              <a:headEnd/>
              <a:tailEnd/>
            </a:ln>
          </p:spPr>
          <p:txBody>
            <a:bodyPr>
              <a:spAutoFit/>
            </a:bodyPr>
            <a:lstStyle/>
            <a:p>
              <a:pPr algn="ctr"/>
              <a:r>
                <a:rPr lang="en-US" altLang="zh-CN" b="1">
                  <a:latin typeface="黑体" pitchFamily="49" charset="-122"/>
                </a:rPr>
                <a:t>2160</a:t>
              </a:r>
            </a:p>
          </p:txBody>
        </p:sp>
        <p:sp>
          <p:nvSpPr>
            <p:cNvPr id="48151" name="TextBox 33"/>
            <p:cNvSpPr txBox="1">
              <a:spLocks noChangeArrowheads="1"/>
            </p:cNvSpPr>
            <p:nvPr/>
          </p:nvSpPr>
          <p:spPr bwMode="auto">
            <a:xfrm>
              <a:off x="7420895" y="0"/>
              <a:ext cx="1994616" cy="610246"/>
            </a:xfrm>
            <a:prstGeom prst="rect">
              <a:avLst/>
            </a:prstGeom>
            <a:noFill/>
            <a:ln w="9525">
              <a:noFill/>
              <a:miter lim="800000"/>
              <a:headEnd/>
              <a:tailEnd/>
            </a:ln>
          </p:spPr>
          <p:txBody>
            <a:bodyPr>
              <a:spAutoFit/>
            </a:bodyPr>
            <a:lstStyle/>
            <a:p>
              <a:pPr algn="ctr"/>
              <a:r>
                <a:rPr lang="zh-CN" altLang="en-US" sz="3200" b="1">
                  <a:latin typeface="黑体" pitchFamily="49" charset="-122"/>
                </a:rPr>
                <a:t>超高清</a:t>
              </a:r>
              <a:r>
                <a:rPr lang="en-US" altLang="zh-CN" sz="3200" b="1">
                  <a:latin typeface="黑体" pitchFamily="49" charset="-122"/>
                </a:rPr>
                <a:t>…</a:t>
              </a:r>
              <a:endParaRPr lang="zh-CN" altLang="en-US" sz="3200" b="1">
                <a:latin typeface="黑体" pitchFamily="49" charset="-122"/>
              </a:endParaRPr>
            </a:p>
          </p:txBody>
        </p:sp>
      </p:gr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C6F35175-422C-414C-99CA-12B750736456}" type="slidenum">
              <a:rPr lang="zh-CN" altLang="en-US" sz="1300"/>
              <a:pPr algn="r" defTabSz="755650"/>
              <a:t>80</a:t>
            </a:fld>
            <a:endParaRPr lang="en-US" altLang="zh-CN" sz="1300"/>
          </a:p>
        </p:txBody>
      </p:sp>
      <p:sp>
        <p:nvSpPr>
          <p:cNvPr id="102403" name="Rectangle 2"/>
          <p:cNvSpPr>
            <a:spLocks noGrp="1" noChangeArrowheads="1"/>
          </p:cNvSpPr>
          <p:nvPr>
            <p:ph type="body" idx="4294967295"/>
          </p:nvPr>
        </p:nvSpPr>
        <p:spPr>
          <a:xfrm>
            <a:off x="703263" y="1298575"/>
            <a:ext cx="7772400" cy="5133975"/>
          </a:xfrm>
        </p:spPr>
        <p:txBody>
          <a:bodyPr/>
          <a:lstStyle/>
          <a:p>
            <a:pPr>
              <a:lnSpc>
                <a:spcPct val="80000"/>
              </a:lnSpc>
            </a:pPr>
            <a:r>
              <a:rPr lang="zh-CN" altLang="en-US" smtClean="0">
                <a:sym typeface="Arial" pitchFamily="34" charset="0"/>
              </a:rPr>
              <a:t>无损预测编码：</a:t>
            </a:r>
            <a:r>
              <a:rPr lang="zh-CN" altLang="en-US" smtClean="0"/>
              <a:t>解码</a:t>
            </a:r>
          </a:p>
          <a:p>
            <a:pPr marL="844550" lvl="1" indent="-387350" algn="just">
              <a:lnSpc>
                <a:spcPct val="130000"/>
              </a:lnSpc>
            </a:pPr>
            <a:r>
              <a:rPr lang="zh-CN" altLang="en-US" smtClean="0"/>
              <a:t>第一步：对头解压缩</a:t>
            </a:r>
          </a:p>
          <a:p>
            <a:pPr marL="844550" lvl="1" indent="-387350" algn="just">
              <a:lnSpc>
                <a:spcPct val="130000"/>
              </a:lnSpc>
            </a:pPr>
            <a:r>
              <a:rPr lang="zh-CN" altLang="en-US" smtClean="0"/>
              <a:t>第二步：对每一个预测误差的编码解码，得到预测误差 e(x,y)</a:t>
            </a:r>
          </a:p>
          <a:p>
            <a:pPr marL="844550" lvl="1" indent="-387350" algn="just">
              <a:lnSpc>
                <a:spcPct val="130000"/>
              </a:lnSpc>
            </a:pPr>
            <a:r>
              <a:rPr lang="zh-CN" altLang="en-US" smtClean="0"/>
              <a:t>第三步：由前面的值，得到预测值r(x,y)</a:t>
            </a:r>
          </a:p>
          <a:p>
            <a:pPr marL="844550" lvl="1" indent="-387350" algn="just">
              <a:lnSpc>
                <a:spcPct val="130000"/>
              </a:lnSpc>
            </a:pPr>
            <a:r>
              <a:rPr lang="zh-CN" altLang="en-US" smtClean="0"/>
              <a:t>第四步：误差e(x,y)，与预测值r(x,y)相加，得到解码f(x,y)</a:t>
            </a:r>
          </a:p>
          <a:p>
            <a:pPr marL="844550" lvl="1" indent="-387350" algn="just">
              <a:lnSpc>
                <a:spcPct val="130000"/>
              </a:lnSpc>
            </a:pPr>
            <a:r>
              <a:rPr lang="zh-CN" altLang="en-US" smtClean="0"/>
              <a:t>重复二、三、四步</a:t>
            </a:r>
            <a:endParaRPr lang="zh-CN" altLang="en-US" smtClean="0">
              <a:solidFill>
                <a:srgbClr val="660066"/>
              </a:solidFill>
            </a:endParaRPr>
          </a:p>
        </p:txBody>
      </p:sp>
      <p:sp>
        <p:nvSpPr>
          <p:cNvPr id="102404" name="Rectangle 4"/>
          <p:cNvSpPr>
            <a:spLocks noGrp="1" noChangeArrowheads="1"/>
          </p:cNvSpPr>
          <p:nvPr/>
        </p:nvSpPr>
        <p:spPr bwMode="auto">
          <a:xfrm>
            <a:off x="436563" y="282575"/>
            <a:ext cx="8555037" cy="638175"/>
          </a:xfrm>
          <a:prstGeom prst="rect">
            <a:avLst/>
          </a:prstGeom>
          <a:noFill/>
          <a:ln w="9525">
            <a:noFill/>
            <a:miter lim="800000"/>
            <a:headEnd/>
            <a:tailEnd/>
          </a:ln>
        </p:spPr>
        <p:txBody>
          <a:bodyPr lIns="92075" tIns="46038" rIns="92075" bIns="46038" anchor="ctr"/>
          <a:lstStyle/>
          <a:p>
            <a:pPr algn="r" defTabSz="755650"/>
            <a:r>
              <a:rPr lang="zh-CN" altLang="en-US" sz="3600" b="1">
                <a:solidFill>
                  <a:srgbClr val="0033CC"/>
                </a:solidFill>
                <a:latin typeface="黑体" pitchFamily="49" charset="-122"/>
                <a:sym typeface="Arial" pitchFamily="34" charset="0"/>
              </a:rPr>
              <a:t>无损预测编码</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66E91136-C463-4AF2-A5EA-A23F35423ACE}" type="slidenum">
              <a:rPr lang="zh-CN" altLang="en-US" sz="1300"/>
              <a:pPr algn="r" defTabSz="755650"/>
              <a:t>81</a:t>
            </a:fld>
            <a:endParaRPr lang="en-US" altLang="zh-CN" sz="1300"/>
          </a:p>
        </p:txBody>
      </p:sp>
      <p:sp>
        <p:nvSpPr>
          <p:cNvPr id="103427" name="Rectangle 2"/>
          <p:cNvSpPr>
            <a:spLocks noGrp="1" noChangeArrowheads="1"/>
          </p:cNvSpPr>
          <p:nvPr>
            <p:ph type="body" idx="4294967295"/>
          </p:nvPr>
        </p:nvSpPr>
        <p:spPr>
          <a:xfrm>
            <a:off x="615950" y="1449388"/>
            <a:ext cx="7724775" cy="1168400"/>
          </a:xfrm>
        </p:spPr>
        <p:txBody>
          <a:bodyPr/>
          <a:lstStyle/>
          <a:p>
            <a:pPr>
              <a:lnSpc>
                <a:spcPct val="90000"/>
              </a:lnSpc>
            </a:pPr>
            <a:r>
              <a:rPr lang="zh-CN" altLang="en-US" smtClean="0">
                <a:sym typeface="Arial" pitchFamily="34" charset="0"/>
              </a:rPr>
              <a:t>无损预测编码：</a:t>
            </a:r>
            <a:r>
              <a:rPr lang="zh-CN" altLang="en-US" sz="3200" smtClean="0"/>
              <a:t>解码</a:t>
            </a:r>
            <a:endParaRPr lang="zh-CN" altLang="en-US" u="sng" smtClean="0">
              <a:sym typeface="Arial" pitchFamily="34" charset="0"/>
            </a:endParaRPr>
          </a:p>
          <a:p>
            <a:pPr lvl="2" algn="just">
              <a:lnSpc>
                <a:spcPct val="90000"/>
              </a:lnSpc>
            </a:pPr>
            <a:endParaRPr lang="zh-CN" altLang="en-US" sz="3200" smtClean="0"/>
          </a:p>
        </p:txBody>
      </p:sp>
      <p:sp>
        <p:nvSpPr>
          <p:cNvPr id="103428" name="Line 3"/>
          <p:cNvSpPr>
            <a:spLocks noChangeShapeType="1"/>
          </p:cNvSpPr>
          <p:nvPr/>
        </p:nvSpPr>
        <p:spPr bwMode="auto">
          <a:xfrm>
            <a:off x="1654175" y="3733800"/>
            <a:ext cx="838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3429" name="Oval 4"/>
          <p:cNvSpPr>
            <a:spLocks noChangeArrowheads="1"/>
          </p:cNvSpPr>
          <p:nvPr/>
        </p:nvSpPr>
        <p:spPr bwMode="auto">
          <a:xfrm>
            <a:off x="4244975" y="3276600"/>
            <a:ext cx="838200" cy="838200"/>
          </a:xfrm>
          <a:prstGeom prst="ellipse">
            <a:avLst/>
          </a:prstGeom>
          <a:solidFill>
            <a:srgbClr val="FF3399"/>
          </a:solidFill>
          <a:ln w="9525">
            <a:solidFill>
              <a:schemeClr val="tx1"/>
            </a:solidFill>
            <a:round/>
            <a:headEnd/>
            <a:tailEnd/>
          </a:ln>
        </p:spPr>
        <p:txBody>
          <a:bodyPr wrap="none" anchor="ctr"/>
          <a:lstStyle/>
          <a:p>
            <a:pPr algn="ctr" eaLnBrk="1" hangingPunct="1"/>
            <a:r>
              <a:rPr lang="en-US" altLang="zh-CN" b="1">
                <a:solidFill>
                  <a:srgbClr val="FFFF00"/>
                </a:solidFill>
              </a:rPr>
              <a:t>+</a:t>
            </a:r>
            <a:r>
              <a:rPr lang="en-US" altLang="zh-CN" b="1">
                <a:solidFill>
                  <a:srgbClr val="FFFF00"/>
                </a:solidFill>
                <a:sym typeface="Symbol" pitchFamily="18" charset="2"/>
              </a:rPr>
              <a:t> </a:t>
            </a:r>
          </a:p>
          <a:p>
            <a:pPr algn="ctr" eaLnBrk="1" hangingPunct="1"/>
            <a:r>
              <a:rPr lang="en-US" altLang="zh-CN" b="1">
                <a:solidFill>
                  <a:srgbClr val="FFFF00"/>
                </a:solidFill>
              </a:rPr>
              <a:t>+</a:t>
            </a:r>
          </a:p>
        </p:txBody>
      </p:sp>
      <p:sp>
        <p:nvSpPr>
          <p:cNvPr id="103430" name="Rectangle 5"/>
          <p:cNvSpPr>
            <a:spLocks noChangeArrowheads="1"/>
          </p:cNvSpPr>
          <p:nvPr/>
        </p:nvSpPr>
        <p:spPr bwMode="auto">
          <a:xfrm>
            <a:off x="2492375" y="3200400"/>
            <a:ext cx="12954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符号</a:t>
            </a:r>
          </a:p>
          <a:p>
            <a:pPr algn="ctr" eaLnBrk="1" hangingPunct="1"/>
            <a:r>
              <a:rPr lang="zh-CN" altLang="en-US" b="1">
                <a:solidFill>
                  <a:srgbClr val="FFFF00"/>
                </a:solidFill>
              </a:rPr>
              <a:t>解码</a:t>
            </a:r>
            <a:endParaRPr lang="zh-CN" altLang="en-US" b="1"/>
          </a:p>
        </p:txBody>
      </p:sp>
      <p:sp>
        <p:nvSpPr>
          <p:cNvPr id="103431" name="Rectangle 6"/>
          <p:cNvSpPr>
            <a:spLocks noChangeArrowheads="1"/>
          </p:cNvSpPr>
          <p:nvPr/>
        </p:nvSpPr>
        <p:spPr bwMode="auto">
          <a:xfrm>
            <a:off x="5311775" y="4267200"/>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预测器</a:t>
            </a:r>
            <a:endParaRPr lang="zh-CN" altLang="en-US" b="1"/>
          </a:p>
        </p:txBody>
      </p:sp>
      <p:sp>
        <p:nvSpPr>
          <p:cNvPr id="103432" name="Line 7"/>
          <p:cNvSpPr>
            <a:spLocks noChangeShapeType="1"/>
          </p:cNvSpPr>
          <p:nvPr/>
        </p:nvSpPr>
        <p:spPr bwMode="auto">
          <a:xfrm>
            <a:off x="4702175" y="4724400"/>
            <a:ext cx="609600" cy="0"/>
          </a:xfrm>
          <a:prstGeom prst="line">
            <a:avLst/>
          </a:prstGeom>
          <a:noFill/>
          <a:ln w="38100">
            <a:solidFill>
              <a:schemeClr val="tx1"/>
            </a:solidFill>
            <a:round/>
            <a:headEnd/>
            <a:tailEnd/>
          </a:ln>
        </p:spPr>
        <p:txBody>
          <a:bodyPr wrap="none" anchor="ctr"/>
          <a:lstStyle/>
          <a:p>
            <a:endParaRPr lang="zh-CN" altLang="en-US"/>
          </a:p>
        </p:txBody>
      </p:sp>
      <p:sp>
        <p:nvSpPr>
          <p:cNvPr id="103433" name="Line 8"/>
          <p:cNvSpPr>
            <a:spLocks noChangeShapeType="1"/>
          </p:cNvSpPr>
          <p:nvPr/>
        </p:nvSpPr>
        <p:spPr bwMode="auto">
          <a:xfrm flipV="1">
            <a:off x="4702175" y="4038600"/>
            <a:ext cx="0" cy="6858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3434" name="Line 9"/>
          <p:cNvSpPr>
            <a:spLocks noChangeShapeType="1"/>
          </p:cNvSpPr>
          <p:nvPr/>
        </p:nvSpPr>
        <p:spPr bwMode="auto">
          <a:xfrm>
            <a:off x="7140575" y="3733800"/>
            <a:ext cx="0" cy="990600"/>
          </a:xfrm>
          <a:prstGeom prst="line">
            <a:avLst/>
          </a:prstGeom>
          <a:noFill/>
          <a:ln w="38100">
            <a:solidFill>
              <a:schemeClr val="tx1"/>
            </a:solidFill>
            <a:round/>
            <a:headEnd/>
            <a:tailEnd/>
          </a:ln>
        </p:spPr>
        <p:txBody>
          <a:bodyPr wrap="none" anchor="ctr"/>
          <a:lstStyle/>
          <a:p>
            <a:endParaRPr lang="zh-CN" altLang="en-US"/>
          </a:p>
        </p:txBody>
      </p:sp>
      <p:sp>
        <p:nvSpPr>
          <p:cNvPr id="103435" name="Line 10"/>
          <p:cNvSpPr>
            <a:spLocks noChangeShapeType="1"/>
          </p:cNvSpPr>
          <p:nvPr/>
        </p:nvSpPr>
        <p:spPr bwMode="auto">
          <a:xfrm flipH="1">
            <a:off x="6530975" y="4724400"/>
            <a:ext cx="6096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3436" name="Line 11"/>
          <p:cNvSpPr>
            <a:spLocks noChangeShapeType="1"/>
          </p:cNvSpPr>
          <p:nvPr/>
        </p:nvSpPr>
        <p:spPr bwMode="auto">
          <a:xfrm>
            <a:off x="3787775" y="3733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3437" name="Line 12"/>
          <p:cNvSpPr>
            <a:spLocks noChangeShapeType="1"/>
          </p:cNvSpPr>
          <p:nvPr/>
        </p:nvSpPr>
        <p:spPr bwMode="auto">
          <a:xfrm>
            <a:off x="5083175" y="3733800"/>
            <a:ext cx="32004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3438" name="Rectangle 13"/>
          <p:cNvSpPr>
            <a:spLocks noChangeArrowheads="1"/>
          </p:cNvSpPr>
          <p:nvPr/>
        </p:nvSpPr>
        <p:spPr bwMode="auto">
          <a:xfrm>
            <a:off x="7285038" y="3886200"/>
            <a:ext cx="1716087" cy="457200"/>
          </a:xfrm>
          <a:prstGeom prst="rect">
            <a:avLst/>
          </a:prstGeom>
          <a:noFill/>
          <a:ln w="9525">
            <a:noFill/>
            <a:miter lim="800000"/>
            <a:headEnd/>
            <a:tailEnd/>
          </a:ln>
        </p:spPr>
        <p:txBody>
          <a:bodyPr wrap="none" anchor="ctr">
            <a:spAutoFit/>
          </a:bodyPr>
          <a:lstStyle/>
          <a:p>
            <a:pPr algn="ctr" eaLnBrk="1" hangingPunct="1"/>
            <a:r>
              <a:rPr lang="zh-CN" altLang="en-US" b="1">
                <a:solidFill>
                  <a:srgbClr val="000099"/>
                </a:solidFill>
              </a:rPr>
              <a:t>解压缩图像</a:t>
            </a:r>
            <a:endParaRPr lang="zh-CN" altLang="en-US" b="1">
              <a:solidFill>
                <a:srgbClr val="FFFF00"/>
              </a:solidFill>
            </a:endParaRPr>
          </a:p>
        </p:txBody>
      </p:sp>
      <p:sp>
        <p:nvSpPr>
          <p:cNvPr id="103439" name="Rectangle 14"/>
          <p:cNvSpPr>
            <a:spLocks noChangeArrowheads="1"/>
          </p:cNvSpPr>
          <p:nvPr/>
        </p:nvSpPr>
        <p:spPr bwMode="auto">
          <a:xfrm>
            <a:off x="895350" y="3276600"/>
            <a:ext cx="1409700" cy="457200"/>
          </a:xfrm>
          <a:prstGeom prst="rect">
            <a:avLst/>
          </a:prstGeom>
          <a:noFill/>
          <a:ln w="9525">
            <a:noFill/>
            <a:miter lim="800000"/>
            <a:headEnd/>
            <a:tailEnd/>
          </a:ln>
        </p:spPr>
        <p:txBody>
          <a:bodyPr wrap="none" anchor="ctr">
            <a:spAutoFit/>
          </a:bodyPr>
          <a:lstStyle/>
          <a:p>
            <a:pPr algn="ctr" eaLnBrk="1" hangingPunct="1"/>
            <a:r>
              <a:rPr lang="zh-CN" altLang="en-US" b="1">
                <a:solidFill>
                  <a:srgbClr val="000099"/>
                </a:solidFill>
              </a:rPr>
              <a:t>压缩图像</a:t>
            </a:r>
            <a:endParaRPr lang="zh-CN" altLang="en-US" b="1">
              <a:solidFill>
                <a:srgbClr val="FFFF00"/>
              </a:solidFill>
            </a:endParaRPr>
          </a:p>
        </p:txBody>
      </p:sp>
      <p:sp>
        <p:nvSpPr>
          <p:cNvPr id="103440" name="Rectangle 15"/>
          <p:cNvSpPr>
            <a:spLocks noChangeArrowheads="1"/>
          </p:cNvSpPr>
          <p:nvPr/>
        </p:nvSpPr>
        <p:spPr bwMode="auto">
          <a:xfrm>
            <a:off x="3863975" y="2895600"/>
            <a:ext cx="519113" cy="584200"/>
          </a:xfrm>
          <a:prstGeom prst="rect">
            <a:avLst/>
          </a:prstGeom>
          <a:noFill/>
          <a:ln w="9525">
            <a:noFill/>
            <a:miter lim="800000"/>
            <a:headEnd/>
            <a:tailEnd/>
          </a:ln>
        </p:spPr>
        <p:txBody>
          <a:bodyPr wrap="none" anchor="ctr">
            <a:spAutoFit/>
          </a:bodyPr>
          <a:lstStyle/>
          <a:p>
            <a:pPr algn="ctr" eaLnBrk="1" hangingPunct="1"/>
            <a:r>
              <a:rPr lang="en-US" altLang="zh-CN" sz="3200" b="1" i="1">
                <a:solidFill>
                  <a:srgbClr val="000099"/>
                </a:solidFill>
              </a:rPr>
              <a:t>e</a:t>
            </a:r>
            <a:r>
              <a:rPr lang="en-US" altLang="zh-CN" sz="3200" b="1" baseline="-25000">
                <a:solidFill>
                  <a:srgbClr val="000099"/>
                </a:solidFill>
              </a:rPr>
              <a:t>n</a:t>
            </a:r>
            <a:endParaRPr lang="en-US" altLang="zh-CN" b="1">
              <a:solidFill>
                <a:srgbClr val="FFFF00"/>
              </a:solidFill>
            </a:endParaRPr>
          </a:p>
        </p:txBody>
      </p:sp>
      <p:sp>
        <p:nvSpPr>
          <p:cNvPr id="103441" name="Rectangle 16"/>
          <p:cNvSpPr>
            <a:spLocks noChangeArrowheads="1"/>
          </p:cNvSpPr>
          <p:nvPr/>
        </p:nvSpPr>
        <p:spPr bwMode="auto">
          <a:xfrm>
            <a:off x="6149975" y="2971800"/>
            <a:ext cx="473075" cy="584200"/>
          </a:xfrm>
          <a:prstGeom prst="rect">
            <a:avLst/>
          </a:prstGeom>
          <a:noFill/>
          <a:ln w="9525">
            <a:noFill/>
            <a:miter lim="800000"/>
            <a:headEnd/>
            <a:tailEnd/>
          </a:ln>
        </p:spPr>
        <p:txBody>
          <a:bodyPr wrap="none" anchor="ctr">
            <a:spAutoFit/>
          </a:bodyPr>
          <a:lstStyle/>
          <a:p>
            <a:pPr algn="ctr" eaLnBrk="1" hangingPunct="1"/>
            <a:r>
              <a:rPr lang="en-US" altLang="zh-CN" sz="3200" b="1" i="1">
                <a:solidFill>
                  <a:srgbClr val="000099"/>
                </a:solidFill>
              </a:rPr>
              <a:t>f</a:t>
            </a:r>
            <a:r>
              <a:rPr lang="en-US" altLang="zh-CN" sz="3200" b="1" baseline="-25000">
                <a:solidFill>
                  <a:srgbClr val="000099"/>
                </a:solidFill>
              </a:rPr>
              <a:t>n</a:t>
            </a:r>
            <a:endParaRPr lang="en-US" altLang="zh-CN" b="1">
              <a:solidFill>
                <a:srgbClr val="FFFF00"/>
              </a:solidFill>
            </a:endParaRPr>
          </a:p>
        </p:txBody>
      </p:sp>
      <p:sp>
        <p:nvSpPr>
          <p:cNvPr id="103442" name="Rectangle 17"/>
          <p:cNvSpPr>
            <a:spLocks noChangeArrowheads="1"/>
          </p:cNvSpPr>
          <p:nvPr/>
        </p:nvSpPr>
        <p:spPr bwMode="auto">
          <a:xfrm>
            <a:off x="4083050" y="4572000"/>
            <a:ext cx="647700" cy="584200"/>
          </a:xfrm>
          <a:prstGeom prst="rect">
            <a:avLst/>
          </a:prstGeom>
          <a:noFill/>
          <a:ln w="9525">
            <a:noFill/>
            <a:miter lim="800000"/>
            <a:headEnd/>
            <a:tailEnd/>
          </a:ln>
        </p:spPr>
        <p:txBody>
          <a:bodyPr wrap="none" anchor="ctr">
            <a:spAutoFit/>
          </a:bodyPr>
          <a:lstStyle/>
          <a:p>
            <a:pPr algn="ctr" eaLnBrk="1" hangingPunct="1"/>
            <a:r>
              <a:rPr lang="zh-CN" altLang="en-US" baseline="30000">
                <a:solidFill>
                  <a:srgbClr val="660066"/>
                </a:solidFill>
                <a:sym typeface="Symbol" pitchFamily="18" charset="2"/>
              </a:rPr>
              <a:t></a:t>
            </a:r>
            <a:r>
              <a:rPr lang="zh-CN" altLang="en-US" baseline="30000">
                <a:solidFill>
                  <a:srgbClr val="660066"/>
                </a:solidFill>
              </a:rPr>
              <a:t> </a:t>
            </a:r>
            <a:r>
              <a:rPr lang="en-US" altLang="zh-CN" sz="3200" b="1" i="1">
                <a:solidFill>
                  <a:srgbClr val="000099"/>
                </a:solidFill>
              </a:rPr>
              <a:t>f</a:t>
            </a:r>
            <a:r>
              <a:rPr lang="en-US" altLang="zh-CN" sz="3200" b="1" baseline="-25000">
                <a:solidFill>
                  <a:srgbClr val="000099"/>
                </a:solidFill>
              </a:rPr>
              <a:t>n</a:t>
            </a:r>
          </a:p>
        </p:txBody>
      </p:sp>
      <p:sp>
        <p:nvSpPr>
          <p:cNvPr id="103443" name="Rectangle 4"/>
          <p:cNvSpPr>
            <a:spLocks noGrp="1" noChangeArrowheads="1"/>
          </p:cNvSpPr>
          <p:nvPr/>
        </p:nvSpPr>
        <p:spPr bwMode="auto">
          <a:xfrm>
            <a:off x="436563" y="282575"/>
            <a:ext cx="8555037" cy="638175"/>
          </a:xfrm>
          <a:prstGeom prst="rect">
            <a:avLst/>
          </a:prstGeom>
          <a:noFill/>
          <a:ln w="9525">
            <a:noFill/>
            <a:miter lim="800000"/>
            <a:headEnd/>
            <a:tailEnd/>
          </a:ln>
        </p:spPr>
        <p:txBody>
          <a:bodyPr lIns="92075" tIns="46038" rIns="92075" bIns="46038" anchor="ctr"/>
          <a:lstStyle/>
          <a:p>
            <a:pPr algn="r" defTabSz="755650"/>
            <a:r>
              <a:rPr lang="zh-CN" altLang="en-US" sz="3600" b="1">
                <a:solidFill>
                  <a:srgbClr val="0033CC"/>
                </a:solidFill>
                <a:latin typeface="黑体" pitchFamily="49" charset="-122"/>
                <a:sym typeface="Arial" pitchFamily="34" charset="0"/>
              </a:rPr>
              <a:t>无损预测编码</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D5797EB8-ECB5-4A8B-AD3B-2C61CF73ABEE}" type="slidenum">
              <a:rPr lang="zh-CN" altLang="en-US" sz="1300"/>
              <a:pPr algn="r" defTabSz="755650"/>
              <a:t>82</a:t>
            </a:fld>
            <a:endParaRPr lang="en-US" altLang="zh-CN" sz="1300"/>
          </a:p>
        </p:txBody>
      </p:sp>
      <p:sp>
        <p:nvSpPr>
          <p:cNvPr id="104451" name="Rectangle 2"/>
          <p:cNvSpPr>
            <a:spLocks noGrp="1" noChangeArrowheads="1"/>
          </p:cNvSpPr>
          <p:nvPr>
            <p:ph type="title" idx="4294967295"/>
          </p:nvPr>
        </p:nvSpPr>
        <p:spPr/>
        <p:txBody>
          <a:bodyPr/>
          <a:lstStyle/>
          <a:p>
            <a:r>
              <a:rPr lang="zh-CN" altLang="en-US" smtClean="0"/>
              <a:t>内容提要</a:t>
            </a:r>
          </a:p>
        </p:txBody>
      </p:sp>
      <p:sp>
        <p:nvSpPr>
          <p:cNvPr id="104452" name="Rectangle 3"/>
          <p:cNvSpPr>
            <a:spLocks noGrp="1" noChangeArrowheads="1"/>
          </p:cNvSpPr>
          <p:nvPr>
            <p:ph type="body" idx="4294967295"/>
          </p:nvPr>
        </p:nvSpPr>
        <p:spPr>
          <a:xfrm>
            <a:off x="733425" y="1577975"/>
            <a:ext cx="8016875" cy="4711700"/>
          </a:xfrm>
        </p:spPr>
        <p:txBody>
          <a:bodyPr/>
          <a:lstStyle/>
          <a:p>
            <a:pPr marL="536575" indent="-536575">
              <a:lnSpc>
                <a:spcPct val="150000"/>
              </a:lnSpc>
              <a:spcBef>
                <a:spcPct val="0"/>
              </a:spcBef>
              <a:buSzPct val="80000"/>
              <a:buFont typeface="Wingdings" pitchFamily="2" charset="2"/>
              <a:buChar char="n"/>
            </a:pPr>
            <a:r>
              <a:rPr lang="zh-CN" altLang="en-US" smtClean="0"/>
              <a:t>图像压缩基本概念</a:t>
            </a:r>
          </a:p>
          <a:p>
            <a:pPr marL="536575" indent="-536575">
              <a:lnSpc>
                <a:spcPct val="150000"/>
              </a:lnSpc>
              <a:spcBef>
                <a:spcPct val="0"/>
              </a:spcBef>
              <a:buSzPct val="80000"/>
              <a:buFont typeface="Wingdings" pitchFamily="2" charset="2"/>
              <a:buChar char="n"/>
            </a:pPr>
            <a:r>
              <a:rPr lang="zh-CN" altLang="en-US" smtClean="0"/>
              <a:t>图像无损压缩</a:t>
            </a:r>
            <a:endParaRPr lang="en-US" altLang="zh-CN" smtClean="0"/>
          </a:p>
          <a:p>
            <a:pPr marL="536575" indent="-536575">
              <a:lnSpc>
                <a:spcPct val="150000"/>
              </a:lnSpc>
              <a:spcBef>
                <a:spcPct val="0"/>
              </a:spcBef>
              <a:buSzPct val="80000"/>
              <a:buFont typeface="Wingdings" pitchFamily="2" charset="2"/>
              <a:buChar char="n"/>
            </a:pPr>
            <a:r>
              <a:rPr lang="zh-CN" altLang="en-US" sz="4000" smtClean="0">
                <a:solidFill>
                  <a:srgbClr val="FF0000"/>
                </a:solidFill>
              </a:rPr>
              <a:t>图像有损压缩</a:t>
            </a:r>
          </a:p>
          <a:p>
            <a:pPr marL="536575" indent="-536575">
              <a:lnSpc>
                <a:spcPct val="150000"/>
              </a:lnSpc>
              <a:spcBef>
                <a:spcPct val="0"/>
              </a:spcBef>
              <a:buSzPct val="80000"/>
              <a:buFont typeface="Wingdings" pitchFamily="2" charset="2"/>
              <a:buChar char="n"/>
            </a:pPr>
            <a:r>
              <a:rPr lang="zh-CN" altLang="en-US" smtClean="0"/>
              <a:t>图像压缩标准</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1417638" y="2209800"/>
            <a:ext cx="6477000" cy="3336925"/>
          </a:xfrm>
        </p:spPr>
        <p:txBody>
          <a:bodyPr/>
          <a:lstStyle/>
          <a:p>
            <a:pPr>
              <a:lnSpc>
                <a:spcPct val="120000"/>
              </a:lnSpc>
            </a:pPr>
            <a:r>
              <a:rPr lang="zh-CN" altLang="en-US" smtClean="0"/>
              <a:t>图像有损压缩的基本思想</a:t>
            </a:r>
            <a:endParaRPr lang="en-US" altLang="zh-CN" smtClean="0"/>
          </a:p>
          <a:p>
            <a:pPr>
              <a:lnSpc>
                <a:spcPct val="120000"/>
              </a:lnSpc>
            </a:pPr>
            <a:r>
              <a:rPr lang="zh-CN" altLang="en-US" smtClean="0"/>
              <a:t>有损预测压缩</a:t>
            </a:r>
          </a:p>
          <a:p>
            <a:pPr algn="just">
              <a:lnSpc>
                <a:spcPct val="120000"/>
              </a:lnSpc>
            </a:pPr>
            <a:r>
              <a:rPr lang="zh-CN" altLang="en-US" smtClean="0"/>
              <a:t>变换编码</a:t>
            </a:r>
            <a:endParaRPr lang="en-US" altLang="zh-CN" smtClean="0"/>
          </a:p>
          <a:p>
            <a:pPr algn="just">
              <a:lnSpc>
                <a:spcPct val="120000"/>
              </a:lnSpc>
            </a:pPr>
            <a:r>
              <a:rPr lang="zh-CN" altLang="en-US" smtClean="0"/>
              <a:t>量化器</a:t>
            </a:r>
            <a:endParaRPr lang="en-US" altLang="zh-CN" smtClean="0"/>
          </a:p>
        </p:txBody>
      </p:sp>
      <p:sp>
        <p:nvSpPr>
          <p:cNvPr id="105475" name="Text Box 4"/>
          <p:cNvSpPr txBox="1">
            <a:spLocks noChangeArrowheads="1"/>
          </p:cNvSpPr>
          <p:nvPr/>
        </p:nvSpPr>
        <p:spPr bwMode="auto">
          <a:xfrm>
            <a:off x="106363" y="76200"/>
            <a:ext cx="549275"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a:p>
        </p:txBody>
      </p:sp>
      <p:sp>
        <p:nvSpPr>
          <p:cNvPr id="5" name="Rectangle 15"/>
          <p:cNvSpPr txBox="1">
            <a:spLocks noChangeArrowheads="1"/>
          </p:cNvSpPr>
          <p:nvPr/>
        </p:nvSpPr>
        <p:spPr bwMode="auto">
          <a:xfrm>
            <a:off x="971550" y="114300"/>
            <a:ext cx="7831138" cy="87312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dirty="0">
                <a:solidFill>
                  <a:srgbClr val="0033CC"/>
                </a:solidFill>
                <a:latin typeface="+mj-lt"/>
                <a:ea typeface="+mj-ea"/>
                <a:cs typeface="+mj-cs"/>
                <a:sym typeface="Arial" pitchFamily="34" charset="0"/>
              </a:rPr>
              <a:t>图像有损压缩</a:t>
            </a:r>
          </a:p>
        </p:txBody>
      </p:sp>
      <p:sp>
        <p:nvSpPr>
          <p:cNvPr id="105477"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F47B9350-8959-4978-BDA1-B1BFB9ABAC3C}" type="slidenum">
              <a:rPr lang="zh-CN" altLang="en-US" sz="1300"/>
              <a:pPr algn="r" defTabSz="755650"/>
              <a:t>83</a:t>
            </a:fld>
            <a:endParaRPr lang="en-US" altLang="zh-CN" sz="130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D7CB7A2A-32FB-409B-92D1-E7F47E955A8D}" type="slidenum">
              <a:rPr lang="zh-CN" altLang="en-US" sz="1300"/>
              <a:pPr algn="r" defTabSz="755650"/>
              <a:t>84</a:t>
            </a:fld>
            <a:endParaRPr lang="en-US" altLang="zh-CN" sz="1300"/>
          </a:p>
        </p:txBody>
      </p:sp>
      <p:sp>
        <p:nvSpPr>
          <p:cNvPr id="106499" name="Rectangle 2"/>
          <p:cNvSpPr>
            <a:spLocks noGrp="1" noChangeArrowheads="1"/>
          </p:cNvSpPr>
          <p:nvPr>
            <p:ph type="title" idx="4294967295"/>
          </p:nvPr>
        </p:nvSpPr>
        <p:spPr>
          <a:xfrm>
            <a:off x="1122363" y="114300"/>
            <a:ext cx="7772400" cy="885825"/>
          </a:xfrm>
        </p:spPr>
        <p:txBody>
          <a:bodyPr/>
          <a:lstStyle/>
          <a:p>
            <a:r>
              <a:rPr lang="zh-CN" altLang="en-US" smtClean="0">
                <a:ea typeface="Arial Unicode MS" pitchFamily="34" charset="-122"/>
                <a:cs typeface="Arial Unicode MS" pitchFamily="34" charset="-122"/>
                <a:sym typeface="Arial" pitchFamily="34" charset="0"/>
              </a:rPr>
              <a:t>图像有损压缩基本思想</a:t>
            </a:r>
          </a:p>
        </p:txBody>
      </p:sp>
      <p:sp>
        <p:nvSpPr>
          <p:cNvPr id="106500" name="Rectangle 3"/>
          <p:cNvSpPr>
            <a:spLocks noGrp="1" noChangeArrowheads="1"/>
          </p:cNvSpPr>
          <p:nvPr>
            <p:ph type="body" idx="4294967295"/>
          </p:nvPr>
        </p:nvSpPr>
        <p:spPr>
          <a:xfrm>
            <a:off x="557213" y="1238250"/>
            <a:ext cx="8337550" cy="4349750"/>
          </a:xfrm>
        </p:spPr>
        <p:txBody>
          <a:bodyPr/>
          <a:lstStyle/>
          <a:p>
            <a:pPr>
              <a:lnSpc>
                <a:spcPct val="130000"/>
              </a:lnSpc>
              <a:spcBef>
                <a:spcPct val="0"/>
              </a:spcBef>
            </a:pPr>
            <a:r>
              <a:rPr lang="zh-CN" altLang="en-US" sz="3400" smtClean="0">
                <a:sym typeface="Arial" pitchFamily="34" charset="0"/>
              </a:rPr>
              <a:t>有损压缩</a:t>
            </a:r>
            <a:r>
              <a:rPr lang="zh-CN" altLang="en-US" sz="3400" smtClean="0"/>
              <a:t>：</a:t>
            </a:r>
            <a:endParaRPr lang="en-US" altLang="zh-CN" sz="3400" smtClean="0"/>
          </a:p>
          <a:p>
            <a:pPr lvl="1">
              <a:lnSpc>
                <a:spcPct val="130000"/>
              </a:lnSpc>
              <a:spcBef>
                <a:spcPct val="0"/>
              </a:spcBef>
            </a:pPr>
            <a:r>
              <a:rPr lang="zh-CN" altLang="en-US" sz="2600" smtClean="0"/>
              <a:t>通过牺牲图像准确率来达到加大压缩率目的</a:t>
            </a:r>
            <a:endParaRPr lang="en-US" altLang="zh-CN" sz="2600" smtClean="0"/>
          </a:p>
          <a:p>
            <a:pPr lvl="1">
              <a:lnSpc>
                <a:spcPct val="130000"/>
              </a:lnSpc>
              <a:spcBef>
                <a:spcPct val="0"/>
              </a:spcBef>
            </a:pPr>
            <a:r>
              <a:rPr lang="zh-CN" altLang="en-US" sz="2600" smtClean="0"/>
              <a:t>如果我们容忍解压缩后的结果中有一定的误差，那么压缩率可以显著提高</a:t>
            </a:r>
            <a:endParaRPr lang="en-US" altLang="zh-CN" sz="2600" smtClean="0"/>
          </a:p>
          <a:p>
            <a:pPr>
              <a:lnSpc>
                <a:spcPct val="130000"/>
              </a:lnSpc>
              <a:spcBef>
                <a:spcPct val="0"/>
              </a:spcBef>
            </a:pPr>
            <a:r>
              <a:rPr lang="zh-CN" altLang="en-US" sz="3400" smtClean="0">
                <a:sym typeface="Arial" pitchFamily="34" charset="0"/>
              </a:rPr>
              <a:t>压缩比：</a:t>
            </a:r>
            <a:endParaRPr lang="en-US" altLang="zh-CN" sz="3400" smtClean="0">
              <a:sym typeface="Arial" pitchFamily="34" charset="0"/>
            </a:endParaRPr>
          </a:p>
          <a:p>
            <a:pPr lvl="1">
              <a:lnSpc>
                <a:spcPct val="130000"/>
              </a:lnSpc>
              <a:spcBef>
                <a:spcPct val="0"/>
              </a:spcBef>
            </a:pPr>
            <a:r>
              <a:rPr lang="zh-CN" altLang="en-US" sz="2600" smtClean="0"/>
              <a:t>大于</a:t>
            </a:r>
            <a:r>
              <a:rPr lang="en-US" altLang="zh-CN" sz="2600" smtClean="0"/>
              <a:t>30:1</a:t>
            </a:r>
            <a:r>
              <a:rPr lang="zh-CN" altLang="en-US" sz="2600" smtClean="0"/>
              <a:t>时，仍然能够重构图像；可达</a:t>
            </a:r>
            <a:r>
              <a:rPr lang="en-US" altLang="zh-CN" sz="2600" smtClean="0"/>
              <a:t>100</a:t>
            </a:r>
            <a:r>
              <a:rPr lang="zh-CN" altLang="en-US" sz="2600" smtClean="0"/>
              <a:t>倍！</a:t>
            </a:r>
            <a:endParaRPr lang="en-US" altLang="zh-CN" sz="2600" smtClean="0"/>
          </a:p>
          <a:p>
            <a:pPr lvl="1">
              <a:lnSpc>
                <a:spcPct val="130000"/>
              </a:lnSpc>
              <a:spcBef>
                <a:spcPct val="0"/>
              </a:spcBef>
            </a:pPr>
            <a:r>
              <a:rPr lang="en-US" altLang="zh-CN" sz="2600" smtClean="0"/>
              <a:t>10:1</a:t>
            </a:r>
            <a:r>
              <a:rPr lang="zh-CN" altLang="en-US" sz="2600" smtClean="0"/>
              <a:t>到</a:t>
            </a:r>
            <a:r>
              <a:rPr lang="en-US" altLang="zh-CN" sz="2600" smtClean="0"/>
              <a:t>20:1</a:t>
            </a:r>
            <a:r>
              <a:rPr lang="zh-CN" altLang="en-US" sz="2600" smtClean="0"/>
              <a:t>时，重构图像与原图像几乎没有差别</a:t>
            </a:r>
            <a:endParaRPr lang="en-US" altLang="zh-CN" sz="2600" smtClean="0"/>
          </a:p>
          <a:p>
            <a:pPr lvl="1">
              <a:lnSpc>
                <a:spcPct val="130000"/>
              </a:lnSpc>
              <a:spcBef>
                <a:spcPct val="0"/>
              </a:spcBef>
            </a:pPr>
            <a:r>
              <a:rPr lang="zh-CN" altLang="en-US" sz="2600" smtClean="0"/>
              <a:t>无损压缩的压缩比很少有能超过</a:t>
            </a:r>
            <a:r>
              <a:rPr lang="en-US" altLang="zh-CN" sz="2600" smtClean="0"/>
              <a:t>3:1</a:t>
            </a:r>
            <a:r>
              <a:rPr lang="zh-CN" altLang="en-US" sz="2600" smtClean="0"/>
              <a:t>的</a:t>
            </a:r>
            <a:endParaRPr lang="en-US" altLang="zh-CN" sz="2600" smtClean="0"/>
          </a:p>
          <a:p>
            <a:pPr>
              <a:lnSpc>
                <a:spcPct val="130000"/>
              </a:lnSpc>
              <a:spcBef>
                <a:spcPct val="0"/>
              </a:spcBef>
            </a:pPr>
            <a:r>
              <a:rPr lang="zh-CN" altLang="en-US" sz="3400" smtClean="0">
                <a:sym typeface="Arial" pitchFamily="34" charset="0"/>
              </a:rPr>
              <a:t>与无损压缩根本差别：</a:t>
            </a:r>
            <a:r>
              <a:rPr lang="zh-CN" altLang="en-US" sz="3400" smtClean="0">
                <a:solidFill>
                  <a:srgbClr val="FF0000"/>
                </a:solidFill>
                <a:sym typeface="Arial" pitchFamily="34" charset="0"/>
              </a:rPr>
              <a:t>增加量化模块</a:t>
            </a:r>
            <a:endParaRPr lang="zh-CN" altLang="en-US" smtClean="0">
              <a:solidFill>
                <a:srgbClr val="FF0000"/>
              </a:solidFill>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FA39AC86-ACF5-4E1C-BAB7-E125479607F4}" type="slidenum">
              <a:rPr lang="zh-CN" altLang="en-US" sz="1300"/>
              <a:pPr algn="r" defTabSz="755650"/>
              <a:t>85</a:t>
            </a:fld>
            <a:endParaRPr lang="en-US" altLang="zh-CN" sz="1300"/>
          </a:p>
        </p:txBody>
      </p:sp>
      <p:sp>
        <p:nvSpPr>
          <p:cNvPr id="48131" name="Rectangle 2"/>
          <p:cNvSpPr>
            <a:spLocks noGrp="1" noChangeArrowheads="1"/>
          </p:cNvSpPr>
          <p:nvPr>
            <p:ph type="body" idx="4294967295"/>
          </p:nvPr>
        </p:nvSpPr>
        <p:spPr>
          <a:xfrm>
            <a:off x="688975" y="1295400"/>
            <a:ext cx="7312025" cy="4267200"/>
          </a:xfrm>
        </p:spPr>
        <p:txBody>
          <a:bodyPr/>
          <a:lstStyle/>
          <a:p>
            <a:r>
              <a:rPr lang="zh-CN" altLang="en-US" smtClean="0">
                <a:sym typeface="Arial" pitchFamily="34" charset="0"/>
              </a:rPr>
              <a:t>信源编码与解码模型</a:t>
            </a:r>
          </a:p>
          <a:p>
            <a:pPr marL="742950" lvl="1" indent="-285750"/>
            <a:r>
              <a:rPr lang="zh-CN" altLang="en-US" smtClean="0"/>
              <a:t>信源编码模型</a:t>
            </a:r>
          </a:p>
          <a:p>
            <a:pPr marL="742950" lvl="1" indent="-285750"/>
            <a:endParaRPr lang="zh-CN" altLang="en-US" smtClean="0"/>
          </a:p>
          <a:p>
            <a:pPr marL="742950" lvl="1" indent="-285750"/>
            <a:endParaRPr lang="zh-CN" altLang="en-US" smtClean="0"/>
          </a:p>
          <a:p>
            <a:pPr marL="742950" lvl="1" indent="-285750"/>
            <a:endParaRPr lang="zh-CN" altLang="en-US" sz="4800" smtClean="0"/>
          </a:p>
          <a:p>
            <a:pPr marL="742950" lvl="1" indent="-285750"/>
            <a:r>
              <a:rPr lang="zh-CN" altLang="en-US" smtClean="0"/>
              <a:t>信源解码模型</a:t>
            </a:r>
          </a:p>
        </p:txBody>
      </p:sp>
      <p:sp>
        <p:nvSpPr>
          <p:cNvPr id="48132" name="Rectangle 3"/>
          <p:cNvSpPr>
            <a:spLocks noChangeArrowheads="1"/>
          </p:cNvSpPr>
          <p:nvPr/>
        </p:nvSpPr>
        <p:spPr bwMode="auto">
          <a:xfrm>
            <a:off x="2346325" y="5137150"/>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符号</a:t>
            </a:r>
          </a:p>
          <a:p>
            <a:pPr algn="ctr" eaLnBrk="1" hangingPunct="1"/>
            <a:r>
              <a:rPr lang="zh-CN" altLang="en-US" b="1">
                <a:solidFill>
                  <a:srgbClr val="FFFF00"/>
                </a:solidFill>
              </a:rPr>
              <a:t>解码器</a:t>
            </a:r>
          </a:p>
        </p:txBody>
      </p:sp>
      <p:sp>
        <p:nvSpPr>
          <p:cNvPr id="48133" name="Rectangle 4"/>
          <p:cNvSpPr>
            <a:spLocks noChangeArrowheads="1"/>
          </p:cNvSpPr>
          <p:nvPr/>
        </p:nvSpPr>
        <p:spPr bwMode="auto">
          <a:xfrm>
            <a:off x="5668963" y="5153025"/>
            <a:ext cx="1219200" cy="914400"/>
          </a:xfrm>
          <a:prstGeom prst="rect">
            <a:avLst/>
          </a:prstGeom>
          <a:solidFill>
            <a:srgbClr val="FF3399"/>
          </a:solidFill>
          <a:ln w="9525">
            <a:solidFill>
              <a:schemeClr val="tx1"/>
            </a:solidFill>
            <a:miter lim="800000"/>
            <a:headEnd/>
            <a:tailEnd/>
          </a:ln>
        </p:spPr>
        <p:txBody>
          <a:bodyPr wrap="none" anchor="ctr"/>
          <a:lstStyle/>
          <a:p>
            <a:pPr algn="ctr"/>
            <a:r>
              <a:rPr lang="zh-CN" altLang="en-US" b="1">
                <a:solidFill>
                  <a:srgbClr val="FFFF00"/>
                </a:solidFill>
              </a:rPr>
              <a:t>反向</a:t>
            </a:r>
          </a:p>
          <a:p>
            <a:pPr algn="ctr"/>
            <a:r>
              <a:rPr lang="zh-CN" altLang="en-US" b="1">
                <a:solidFill>
                  <a:srgbClr val="FFFF00"/>
                </a:solidFill>
              </a:rPr>
              <a:t>映射器</a:t>
            </a:r>
          </a:p>
        </p:txBody>
      </p:sp>
      <p:sp>
        <p:nvSpPr>
          <p:cNvPr id="48134" name="Line 5"/>
          <p:cNvSpPr>
            <a:spLocks noChangeShapeType="1"/>
          </p:cNvSpPr>
          <p:nvPr/>
        </p:nvSpPr>
        <p:spPr bwMode="auto">
          <a:xfrm>
            <a:off x="1965325" y="559435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35" name="Line 6"/>
          <p:cNvSpPr>
            <a:spLocks noChangeShapeType="1"/>
          </p:cNvSpPr>
          <p:nvPr/>
        </p:nvSpPr>
        <p:spPr bwMode="auto">
          <a:xfrm>
            <a:off x="3565525" y="559435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36" name="Line 7"/>
          <p:cNvSpPr>
            <a:spLocks noChangeShapeType="1"/>
          </p:cNvSpPr>
          <p:nvPr/>
        </p:nvSpPr>
        <p:spPr bwMode="auto">
          <a:xfrm>
            <a:off x="6888163" y="5610225"/>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7529" name="Rectangle 8"/>
          <p:cNvSpPr>
            <a:spLocks noChangeArrowheads="1"/>
          </p:cNvSpPr>
          <p:nvPr/>
        </p:nvSpPr>
        <p:spPr bwMode="auto">
          <a:xfrm>
            <a:off x="2362200" y="2857500"/>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映射器</a:t>
            </a:r>
            <a:endParaRPr lang="zh-CN" altLang="en-US"/>
          </a:p>
        </p:txBody>
      </p:sp>
      <p:sp>
        <p:nvSpPr>
          <p:cNvPr id="107530" name="Rectangle 9"/>
          <p:cNvSpPr>
            <a:spLocks noChangeArrowheads="1"/>
          </p:cNvSpPr>
          <p:nvPr/>
        </p:nvSpPr>
        <p:spPr bwMode="auto">
          <a:xfrm>
            <a:off x="4038600" y="2887663"/>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量化器</a:t>
            </a:r>
            <a:endParaRPr lang="zh-CN" altLang="en-US"/>
          </a:p>
        </p:txBody>
      </p:sp>
      <p:sp>
        <p:nvSpPr>
          <p:cNvPr id="107531" name="Rectangle 10"/>
          <p:cNvSpPr>
            <a:spLocks noChangeArrowheads="1"/>
          </p:cNvSpPr>
          <p:nvPr/>
        </p:nvSpPr>
        <p:spPr bwMode="auto">
          <a:xfrm>
            <a:off x="5715000" y="2857500"/>
            <a:ext cx="10668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符号</a:t>
            </a:r>
          </a:p>
          <a:p>
            <a:pPr algn="ctr" eaLnBrk="1" hangingPunct="1"/>
            <a:r>
              <a:rPr lang="zh-CN" altLang="en-US" b="1">
                <a:solidFill>
                  <a:srgbClr val="FFFF00"/>
                </a:solidFill>
              </a:rPr>
              <a:t>编码器</a:t>
            </a:r>
            <a:endParaRPr lang="zh-CN" altLang="en-US"/>
          </a:p>
        </p:txBody>
      </p:sp>
      <p:sp>
        <p:nvSpPr>
          <p:cNvPr id="107532" name="Line 11"/>
          <p:cNvSpPr>
            <a:spLocks noChangeShapeType="1"/>
          </p:cNvSpPr>
          <p:nvPr/>
        </p:nvSpPr>
        <p:spPr bwMode="auto">
          <a:xfrm>
            <a:off x="3581400" y="33147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7533" name="Line 12"/>
          <p:cNvSpPr>
            <a:spLocks noChangeShapeType="1"/>
          </p:cNvSpPr>
          <p:nvPr/>
        </p:nvSpPr>
        <p:spPr bwMode="auto">
          <a:xfrm>
            <a:off x="5257800" y="3344863"/>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7534" name="Line 13"/>
          <p:cNvSpPr>
            <a:spLocks noChangeShapeType="1"/>
          </p:cNvSpPr>
          <p:nvPr/>
        </p:nvSpPr>
        <p:spPr bwMode="auto">
          <a:xfrm>
            <a:off x="6781800" y="331470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7535" name="Line 14"/>
          <p:cNvSpPr>
            <a:spLocks noChangeShapeType="1"/>
          </p:cNvSpPr>
          <p:nvPr/>
        </p:nvSpPr>
        <p:spPr bwMode="auto">
          <a:xfrm>
            <a:off x="1981200" y="331470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7536" name="Rectangle 15"/>
          <p:cNvSpPr>
            <a:spLocks noGrp="1" noChangeArrowheads="1"/>
          </p:cNvSpPr>
          <p:nvPr>
            <p:ph type="title" idx="4294967295"/>
          </p:nvPr>
        </p:nvSpPr>
        <p:spPr>
          <a:xfrm>
            <a:off x="971550" y="114300"/>
            <a:ext cx="7831138" cy="873125"/>
          </a:xfrm>
        </p:spPr>
        <p:txBody>
          <a:bodyPr/>
          <a:lstStyle/>
          <a:p>
            <a:r>
              <a:rPr lang="zh-CN" altLang="en-US" smtClean="0">
                <a:sym typeface="Arial" pitchFamily="34" charset="0"/>
              </a:rPr>
              <a:t>图像有损压缩</a:t>
            </a:r>
            <a:r>
              <a:rPr lang="zh-CN" altLang="en-US" smtClean="0">
                <a:ea typeface="Arial Unicode MS" pitchFamily="34" charset="-122"/>
                <a:cs typeface="Arial Unicode MS" pitchFamily="34" charset="-122"/>
                <a:sym typeface="Arial" pitchFamily="34" charset="0"/>
              </a:rPr>
              <a:t>基本思想</a:t>
            </a:r>
            <a:endParaRPr lang="zh-CN" altLang="en-US" smtClean="0">
              <a:sym typeface="Arial" pitchFamily="34" charset="0"/>
            </a:endParaRPr>
          </a:p>
        </p:txBody>
      </p:sp>
      <p:sp>
        <p:nvSpPr>
          <p:cNvPr id="17" name="Rectangle 9"/>
          <p:cNvSpPr>
            <a:spLocks noChangeArrowheads="1"/>
          </p:cNvSpPr>
          <p:nvPr/>
        </p:nvSpPr>
        <p:spPr bwMode="auto">
          <a:xfrm>
            <a:off x="4038600" y="5143500"/>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反向</a:t>
            </a:r>
            <a:endParaRPr lang="en-US" altLang="zh-CN" b="1">
              <a:solidFill>
                <a:srgbClr val="FFFF00"/>
              </a:solidFill>
            </a:endParaRPr>
          </a:p>
          <a:p>
            <a:pPr algn="ctr" eaLnBrk="1" hangingPunct="1"/>
            <a:r>
              <a:rPr lang="zh-CN" altLang="en-US" b="1">
                <a:solidFill>
                  <a:srgbClr val="FFFF00"/>
                </a:solidFill>
              </a:rPr>
              <a:t>量化器</a:t>
            </a:r>
            <a:endParaRPr lang="zh-CN" altLang="en-US"/>
          </a:p>
        </p:txBody>
      </p:sp>
      <p:sp>
        <p:nvSpPr>
          <p:cNvPr id="18" name="Line 12"/>
          <p:cNvSpPr>
            <a:spLocks noChangeShapeType="1"/>
          </p:cNvSpPr>
          <p:nvPr/>
        </p:nvSpPr>
        <p:spPr bwMode="auto">
          <a:xfrm>
            <a:off x="5257800" y="56007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0" name="椭圆 19"/>
          <p:cNvSpPr>
            <a:spLocks noChangeArrowheads="1"/>
          </p:cNvSpPr>
          <p:nvPr/>
        </p:nvSpPr>
        <p:spPr bwMode="auto">
          <a:xfrm>
            <a:off x="3902075" y="4621213"/>
            <a:ext cx="1600200" cy="1882775"/>
          </a:xfrm>
          <a:prstGeom prst="ellipse">
            <a:avLst/>
          </a:prstGeom>
          <a:noFill/>
          <a:ln w="38100" algn="ctr">
            <a:solidFill>
              <a:srgbClr val="FF0000"/>
            </a:solidFill>
            <a:round/>
            <a:headEnd/>
            <a:tailEnd/>
          </a:ln>
        </p:spPr>
        <p:txBody>
          <a:bodyPr lIns="0" tIns="0" rIns="0" bIns="0"/>
          <a:lstStyle/>
          <a:p>
            <a:endParaRPr lang="zh-CN" altLang="en-US">
              <a:solidFill>
                <a:srgbClr val="FF0000"/>
              </a:solidFill>
            </a:endParaRPr>
          </a:p>
        </p:txBody>
      </p:sp>
      <p:sp>
        <p:nvSpPr>
          <p:cNvPr id="21" name="椭圆 20"/>
          <p:cNvSpPr>
            <a:spLocks noChangeArrowheads="1"/>
          </p:cNvSpPr>
          <p:nvPr/>
        </p:nvSpPr>
        <p:spPr bwMode="auto">
          <a:xfrm>
            <a:off x="3902075" y="2403475"/>
            <a:ext cx="1600200" cy="1882775"/>
          </a:xfrm>
          <a:prstGeom prst="ellipse">
            <a:avLst/>
          </a:prstGeom>
          <a:noFill/>
          <a:ln w="38100" algn="ctr">
            <a:solidFill>
              <a:srgbClr val="FF0000"/>
            </a:solidFill>
            <a:round/>
            <a:headEnd/>
            <a:tailEnd/>
          </a:ln>
        </p:spPr>
        <p:txBody>
          <a:bodyPr lIns="0" tIns="0" rIns="0" bIns="0"/>
          <a:lstStyle/>
          <a:p>
            <a:endParaRPr lang="zh-CN" altLang="en-US">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5" end="5"/>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48132"/>
                                        </p:tgtEl>
                                        <p:attrNameLst>
                                          <p:attrName>style.visibility</p:attrName>
                                        </p:attrNameLst>
                                      </p:cBhvr>
                                      <p:to>
                                        <p:strVal val="visible"/>
                                      </p:to>
                                    </p:set>
                                    <p:animEffect transition="in" filter="wipe(left)">
                                      <p:cBhvr>
                                        <p:cTn id="9" dur="500"/>
                                        <p:tgtEl>
                                          <p:spTgt spid="48132"/>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wipe(left)">
                                      <p:cBhvr>
                                        <p:cTn id="12" dur="500"/>
                                        <p:tgtEl>
                                          <p:spTgt spid="4813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8134"/>
                                        </p:tgtEl>
                                        <p:attrNameLst>
                                          <p:attrName>style.visibility</p:attrName>
                                        </p:attrNameLst>
                                      </p:cBhvr>
                                      <p:to>
                                        <p:strVal val="visible"/>
                                      </p:to>
                                    </p:set>
                                    <p:animEffect transition="in" filter="wipe(left)">
                                      <p:cBhvr>
                                        <p:cTn id="15" dur="500"/>
                                        <p:tgtEl>
                                          <p:spTgt spid="4813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135"/>
                                        </p:tgtEl>
                                        <p:attrNameLst>
                                          <p:attrName>style.visibility</p:attrName>
                                        </p:attrNameLst>
                                      </p:cBhvr>
                                      <p:to>
                                        <p:strVal val="visible"/>
                                      </p:to>
                                    </p:set>
                                    <p:animEffect transition="in" filter="wipe(left)">
                                      <p:cBhvr>
                                        <p:cTn id="18" dur="500"/>
                                        <p:tgtEl>
                                          <p:spTgt spid="4813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8136"/>
                                        </p:tgtEl>
                                        <p:attrNameLst>
                                          <p:attrName>style.visibility</p:attrName>
                                        </p:attrNameLst>
                                      </p:cBhvr>
                                      <p:to>
                                        <p:strVal val="visible"/>
                                      </p:to>
                                    </p:set>
                                    <p:animEffect transition="in" filter="wipe(left)">
                                      <p:cBhvr>
                                        <p:cTn id="21" dur="500"/>
                                        <p:tgtEl>
                                          <p:spTgt spid="4813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checkerboard(across)">
                                      <p:cBhvr>
                                        <p:cTn id="32" dur="500"/>
                                        <p:tgtEl>
                                          <p:spTgt spid="20"/>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heckerboard(across)">
                                      <p:cBhvr>
                                        <p:cTn id="35" dur="500"/>
                                        <p:tgtEl>
                                          <p:spTgt spid="21"/>
                                        </p:tgtEl>
                                      </p:cBhvr>
                                    </p:animEffect>
                                  </p:childTnLst>
                                </p:cTn>
                              </p:par>
                            </p:childTnLst>
                          </p:cTn>
                        </p:par>
                        <p:par>
                          <p:cTn id="36" fill="hold">
                            <p:stCondLst>
                              <p:cond delay="500"/>
                            </p:stCondLst>
                            <p:childTnLst>
                              <p:par>
                                <p:cTn id="37" presetID="35" presetClass="emph" presetSubtype="0" fill="hold" grpId="1" nodeType="afterEffect">
                                  <p:stCondLst>
                                    <p:cond delay="0"/>
                                  </p:stCondLst>
                                  <p:childTnLst>
                                    <p:anim calcmode="discrete" valueType="str">
                                      <p:cBhvr>
                                        <p:cTn id="38" dur="1000" fill="hold"/>
                                        <p:tgtEl>
                                          <p:spTgt spid="20"/>
                                        </p:tgtEl>
                                        <p:attrNameLst>
                                          <p:attrName>style.visibility</p:attrName>
                                        </p:attrNameLst>
                                      </p:cBhvr>
                                      <p:tavLst>
                                        <p:tav tm="0">
                                          <p:val>
                                            <p:strVal val="hidden"/>
                                          </p:val>
                                        </p:tav>
                                        <p:tav tm="50000">
                                          <p:val>
                                            <p:strVal val="visible"/>
                                          </p:val>
                                        </p:tav>
                                      </p:tavLst>
                                    </p:anim>
                                  </p:childTnLst>
                                </p:cTn>
                              </p:par>
                              <p:par>
                                <p:cTn id="39" presetID="35" presetClass="emph" presetSubtype="0" fill="hold" grpId="1" nodeType="withEffect">
                                  <p:stCondLst>
                                    <p:cond delay="0"/>
                                  </p:stCondLst>
                                  <p:childTnLst>
                                    <p:anim calcmode="discrete" valueType="str">
                                      <p:cBhvr>
                                        <p:cTn id="40" dur="10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P spid="48133" grpId="0" animBg="1"/>
      <p:bldP spid="48134" grpId="0" animBg="1"/>
      <p:bldP spid="48135" grpId="0" animBg="1"/>
      <p:bldP spid="48136" grpId="0" animBg="1"/>
      <p:bldP spid="17" grpId="0" animBg="1"/>
      <p:bldP spid="18" grpId="0" animBg="1"/>
      <p:bldP spid="20" grpId="0" animBg="1"/>
      <p:bldP spid="20" grpId="1" animBg="1"/>
      <p:bldP spid="21" grpId="0" animBg="1"/>
      <p:bldP spid="21" grpId="1"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9F083F1C-D402-467B-8123-883FF9CC8BBB}" type="slidenum">
              <a:rPr lang="zh-CN" altLang="en-US" sz="1300"/>
              <a:pPr algn="r" defTabSz="755650"/>
              <a:t>86</a:t>
            </a:fld>
            <a:endParaRPr lang="en-US" altLang="zh-CN" sz="1300"/>
          </a:p>
        </p:txBody>
      </p:sp>
      <p:sp>
        <p:nvSpPr>
          <p:cNvPr id="108547" name="Rectangle 2"/>
          <p:cNvSpPr>
            <a:spLocks noGrp="1" noChangeArrowheads="1"/>
          </p:cNvSpPr>
          <p:nvPr>
            <p:ph type="body" idx="4294967295"/>
          </p:nvPr>
        </p:nvSpPr>
        <p:spPr>
          <a:xfrm>
            <a:off x="688975" y="1295400"/>
            <a:ext cx="7312025" cy="4267200"/>
          </a:xfrm>
        </p:spPr>
        <p:txBody>
          <a:bodyPr/>
          <a:lstStyle/>
          <a:p>
            <a:r>
              <a:rPr lang="zh-CN" altLang="en-US" smtClean="0">
                <a:sym typeface="Arial" pitchFamily="34" charset="0"/>
              </a:rPr>
              <a:t>信源编码与解码模型</a:t>
            </a:r>
          </a:p>
          <a:p>
            <a:pPr marL="742950" lvl="1" indent="-285750"/>
            <a:r>
              <a:rPr lang="zh-CN" altLang="en-US" smtClean="0"/>
              <a:t>信源编码模型</a:t>
            </a:r>
          </a:p>
          <a:p>
            <a:pPr marL="742950" lvl="1" indent="-285750"/>
            <a:endParaRPr lang="zh-CN" altLang="en-US" smtClean="0"/>
          </a:p>
          <a:p>
            <a:pPr marL="742950" lvl="1" indent="-285750"/>
            <a:endParaRPr lang="zh-CN" altLang="en-US" smtClean="0"/>
          </a:p>
          <a:p>
            <a:pPr marL="742950" lvl="1" indent="-285750"/>
            <a:endParaRPr lang="en-US" altLang="zh-CN" sz="4800" smtClean="0"/>
          </a:p>
          <a:p>
            <a:pPr marL="1104900" lvl="2" indent="-285750"/>
            <a:r>
              <a:rPr lang="zh-CN" altLang="en-US" sz="3200" smtClean="0"/>
              <a:t>预测编码</a:t>
            </a:r>
            <a:r>
              <a:rPr lang="en-US" altLang="zh-CN" sz="3200" smtClean="0"/>
              <a:t>	</a:t>
            </a:r>
          </a:p>
          <a:p>
            <a:pPr marL="1104900" lvl="2" indent="-285750"/>
            <a:r>
              <a:rPr lang="zh-CN" altLang="en-US" sz="3200" smtClean="0"/>
              <a:t>变换编码</a:t>
            </a:r>
            <a:r>
              <a:rPr lang="en-US" altLang="zh-CN" sz="3200" smtClean="0"/>
              <a:t>	</a:t>
            </a:r>
          </a:p>
          <a:p>
            <a:pPr marL="1104900" lvl="2" indent="-285750"/>
            <a:r>
              <a:rPr lang="zh-CN" altLang="en-US" sz="3200" smtClean="0"/>
              <a:t>量化器</a:t>
            </a:r>
            <a:r>
              <a:rPr lang="en-US" altLang="zh-CN" sz="3200" smtClean="0"/>
              <a:t>	</a:t>
            </a:r>
            <a:endParaRPr lang="zh-CN" altLang="en-US" sz="3200" smtClean="0"/>
          </a:p>
        </p:txBody>
      </p:sp>
      <p:sp>
        <p:nvSpPr>
          <p:cNvPr id="108548" name="Rectangle 8"/>
          <p:cNvSpPr>
            <a:spLocks noChangeArrowheads="1"/>
          </p:cNvSpPr>
          <p:nvPr/>
        </p:nvSpPr>
        <p:spPr bwMode="auto">
          <a:xfrm>
            <a:off x="2362200" y="2857500"/>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映射器</a:t>
            </a:r>
            <a:endParaRPr lang="zh-CN" altLang="en-US"/>
          </a:p>
        </p:txBody>
      </p:sp>
      <p:sp>
        <p:nvSpPr>
          <p:cNvPr id="108549" name="Rectangle 9"/>
          <p:cNvSpPr>
            <a:spLocks noChangeArrowheads="1"/>
          </p:cNvSpPr>
          <p:nvPr/>
        </p:nvSpPr>
        <p:spPr bwMode="auto">
          <a:xfrm>
            <a:off x="4038600" y="2887663"/>
            <a:ext cx="12192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量化器</a:t>
            </a:r>
            <a:endParaRPr lang="zh-CN" altLang="en-US"/>
          </a:p>
        </p:txBody>
      </p:sp>
      <p:sp>
        <p:nvSpPr>
          <p:cNvPr id="108550" name="Rectangle 10"/>
          <p:cNvSpPr>
            <a:spLocks noChangeArrowheads="1"/>
          </p:cNvSpPr>
          <p:nvPr/>
        </p:nvSpPr>
        <p:spPr bwMode="auto">
          <a:xfrm>
            <a:off x="5715000" y="2857500"/>
            <a:ext cx="1066800" cy="914400"/>
          </a:xfrm>
          <a:prstGeom prst="rect">
            <a:avLst/>
          </a:prstGeom>
          <a:solidFill>
            <a:srgbClr val="FF3399"/>
          </a:solidFill>
          <a:ln w="9525">
            <a:solidFill>
              <a:schemeClr val="tx1"/>
            </a:solidFill>
            <a:miter lim="800000"/>
            <a:headEnd/>
            <a:tailEnd/>
          </a:ln>
        </p:spPr>
        <p:txBody>
          <a:bodyPr wrap="none" anchor="ctr"/>
          <a:lstStyle/>
          <a:p>
            <a:pPr algn="ctr" eaLnBrk="1" hangingPunct="1"/>
            <a:r>
              <a:rPr lang="zh-CN" altLang="en-US" b="1">
                <a:solidFill>
                  <a:srgbClr val="FFFF00"/>
                </a:solidFill>
              </a:rPr>
              <a:t>符号</a:t>
            </a:r>
          </a:p>
          <a:p>
            <a:pPr algn="ctr" eaLnBrk="1" hangingPunct="1"/>
            <a:r>
              <a:rPr lang="zh-CN" altLang="en-US" b="1">
                <a:solidFill>
                  <a:srgbClr val="FFFF00"/>
                </a:solidFill>
              </a:rPr>
              <a:t>编码器</a:t>
            </a:r>
            <a:endParaRPr lang="zh-CN" altLang="en-US"/>
          </a:p>
        </p:txBody>
      </p:sp>
      <p:sp>
        <p:nvSpPr>
          <p:cNvPr id="108551" name="Line 11"/>
          <p:cNvSpPr>
            <a:spLocks noChangeShapeType="1"/>
          </p:cNvSpPr>
          <p:nvPr/>
        </p:nvSpPr>
        <p:spPr bwMode="auto">
          <a:xfrm>
            <a:off x="3581400" y="33147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8552" name="Line 12"/>
          <p:cNvSpPr>
            <a:spLocks noChangeShapeType="1"/>
          </p:cNvSpPr>
          <p:nvPr/>
        </p:nvSpPr>
        <p:spPr bwMode="auto">
          <a:xfrm>
            <a:off x="5257800" y="3344863"/>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8553" name="Line 13"/>
          <p:cNvSpPr>
            <a:spLocks noChangeShapeType="1"/>
          </p:cNvSpPr>
          <p:nvPr/>
        </p:nvSpPr>
        <p:spPr bwMode="auto">
          <a:xfrm>
            <a:off x="6781800" y="331470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8554" name="Line 14"/>
          <p:cNvSpPr>
            <a:spLocks noChangeShapeType="1"/>
          </p:cNvSpPr>
          <p:nvPr/>
        </p:nvSpPr>
        <p:spPr bwMode="auto">
          <a:xfrm>
            <a:off x="1981200" y="331470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8555" name="Rectangle 15"/>
          <p:cNvSpPr>
            <a:spLocks noGrp="1" noChangeArrowheads="1"/>
          </p:cNvSpPr>
          <p:nvPr>
            <p:ph type="title" idx="4294967295"/>
          </p:nvPr>
        </p:nvSpPr>
        <p:spPr>
          <a:xfrm>
            <a:off x="971550" y="114300"/>
            <a:ext cx="7831138" cy="873125"/>
          </a:xfrm>
        </p:spPr>
        <p:txBody>
          <a:bodyPr/>
          <a:lstStyle/>
          <a:p>
            <a:r>
              <a:rPr lang="zh-CN" altLang="en-US" smtClean="0">
                <a:sym typeface="Arial" pitchFamily="34" charset="0"/>
              </a:rPr>
              <a:t>图像有损压缩</a:t>
            </a:r>
            <a:r>
              <a:rPr lang="zh-CN" altLang="en-US" smtClean="0">
                <a:ea typeface="Arial Unicode MS" pitchFamily="34" charset="-122"/>
                <a:cs typeface="Arial Unicode MS" pitchFamily="34" charset="-122"/>
                <a:sym typeface="Arial" pitchFamily="34" charset="0"/>
              </a:rPr>
              <a:t>基本思想</a:t>
            </a:r>
            <a:endParaRPr lang="zh-CN" altLang="en-US" smtClean="0">
              <a:sym typeface="Arial" pitchFamily="34"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body" idx="1"/>
          </p:nvPr>
        </p:nvSpPr>
        <p:spPr>
          <a:xfrm>
            <a:off x="655638" y="1279525"/>
            <a:ext cx="7239000" cy="4267200"/>
          </a:xfrm>
        </p:spPr>
        <p:txBody>
          <a:bodyPr/>
          <a:lstStyle/>
          <a:p>
            <a:pPr>
              <a:lnSpc>
                <a:spcPct val="120000"/>
              </a:lnSpc>
            </a:pPr>
            <a:r>
              <a:rPr lang="zh-CN" altLang="en-US" dirty="0" smtClean="0"/>
              <a:t>有损预测的基本思想</a:t>
            </a:r>
          </a:p>
          <a:p>
            <a:pPr algn="just">
              <a:lnSpc>
                <a:spcPct val="120000"/>
              </a:lnSpc>
            </a:pPr>
            <a:r>
              <a:rPr lang="en-US" altLang="zh-CN" dirty="0" smtClean="0"/>
              <a:t>DM</a:t>
            </a:r>
            <a:r>
              <a:rPr lang="zh-CN" altLang="en-US" dirty="0" smtClean="0"/>
              <a:t>有损预测编码</a:t>
            </a:r>
          </a:p>
          <a:p>
            <a:pPr algn="just">
              <a:lnSpc>
                <a:spcPct val="120000"/>
              </a:lnSpc>
            </a:pPr>
            <a:r>
              <a:rPr lang="zh-CN" altLang="en-US" dirty="0" smtClean="0"/>
              <a:t>最优预测器</a:t>
            </a:r>
          </a:p>
          <a:p>
            <a:pPr lvl="1" algn="just">
              <a:lnSpc>
                <a:spcPct val="120000"/>
              </a:lnSpc>
            </a:pPr>
            <a:r>
              <a:rPr lang="en-US" altLang="zh-CN" sz="3200" dirty="0" smtClean="0"/>
              <a:t>Markov</a:t>
            </a:r>
            <a:r>
              <a:rPr lang="zh-CN" altLang="en-US" sz="3200" dirty="0" smtClean="0"/>
              <a:t>预测器</a:t>
            </a:r>
          </a:p>
        </p:txBody>
      </p:sp>
      <p:sp>
        <p:nvSpPr>
          <p:cNvPr id="109571" name="Text Box 4"/>
          <p:cNvSpPr txBox="1">
            <a:spLocks noChangeArrowheads="1"/>
          </p:cNvSpPr>
          <p:nvPr/>
        </p:nvSpPr>
        <p:spPr bwMode="auto">
          <a:xfrm>
            <a:off x="106363" y="76200"/>
            <a:ext cx="549275"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a:p>
        </p:txBody>
      </p:sp>
      <p:sp>
        <p:nvSpPr>
          <p:cNvPr id="5" name="Rectangle 15"/>
          <p:cNvSpPr txBox="1">
            <a:spLocks noChangeArrowheads="1"/>
          </p:cNvSpPr>
          <p:nvPr/>
        </p:nvSpPr>
        <p:spPr bwMode="auto">
          <a:xfrm>
            <a:off x="971550" y="114300"/>
            <a:ext cx="7831138" cy="87312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dirty="0">
                <a:solidFill>
                  <a:srgbClr val="0033CC"/>
                </a:solidFill>
                <a:latin typeface="+mj-lt"/>
                <a:ea typeface="+mj-ea"/>
                <a:cs typeface="+mj-cs"/>
                <a:sym typeface="Arial" pitchFamily="34" charset="0"/>
              </a:rPr>
              <a:t>有损预测压缩</a:t>
            </a:r>
          </a:p>
        </p:txBody>
      </p:sp>
      <p:sp>
        <p:nvSpPr>
          <p:cNvPr id="109573"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72412A12-A789-4913-ADBA-F7BFFBA4B8C2}" type="slidenum">
              <a:rPr lang="zh-CN" altLang="en-US" sz="1300"/>
              <a:pPr algn="r" defTabSz="755650"/>
              <a:t>87</a:t>
            </a:fld>
            <a:endParaRPr lang="en-US" altLang="zh-CN" sz="130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3"/>
          <p:cNvSpPr>
            <a:spLocks noGrp="1" noChangeArrowheads="1"/>
          </p:cNvSpPr>
          <p:nvPr>
            <p:ph type="body" idx="1"/>
          </p:nvPr>
        </p:nvSpPr>
        <p:spPr>
          <a:xfrm>
            <a:off x="655638" y="1279525"/>
            <a:ext cx="8153400" cy="4648200"/>
          </a:xfrm>
        </p:spPr>
        <p:txBody>
          <a:bodyPr/>
          <a:lstStyle/>
          <a:p>
            <a:pPr>
              <a:lnSpc>
                <a:spcPct val="120000"/>
              </a:lnSpc>
            </a:pPr>
            <a:r>
              <a:rPr lang="zh-CN" altLang="en-US" smtClean="0"/>
              <a:t>有损预测的基本思想</a:t>
            </a:r>
            <a:endParaRPr lang="en-US" altLang="zh-CN" smtClean="0"/>
          </a:p>
          <a:p>
            <a:pPr lvl="1">
              <a:lnSpc>
                <a:spcPct val="120000"/>
              </a:lnSpc>
            </a:pPr>
            <a:r>
              <a:rPr lang="zh-CN" altLang="en-US" smtClean="0"/>
              <a:t>对无损预测压缩</a:t>
            </a:r>
            <a:r>
              <a:rPr lang="zh-CN" altLang="en-US" u="sng" smtClean="0"/>
              <a:t>误差进行变换量化</a:t>
            </a:r>
            <a:r>
              <a:rPr lang="zh-CN" altLang="en-US" smtClean="0"/>
              <a:t>，通过消除视觉心理冗余，达到对图像进一步压缩的目的</a:t>
            </a:r>
            <a:endParaRPr lang="zh-CN" altLang="en-US" sz="3600" smtClean="0"/>
          </a:p>
          <a:p>
            <a:pPr lvl="1" algn="just">
              <a:lnSpc>
                <a:spcPct val="120000"/>
              </a:lnSpc>
            </a:pPr>
            <a:r>
              <a:rPr lang="zh-CN" altLang="en-US" smtClean="0">
                <a:solidFill>
                  <a:srgbClr val="FF0000"/>
                </a:solidFill>
              </a:rPr>
              <a:t>算法的演变</a:t>
            </a:r>
            <a:endParaRPr lang="zh-CN" altLang="en-US" smtClean="0"/>
          </a:p>
          <a:p>
            <a:pPr lvl="2" algn="just">
              <a:lnSpc>
                <a:spcPct val="120000"/>
              </a:lnSpc>
              <a:buFontTx/>
              <a:buNone/>
            </a:pPr>
            <a:r>
              <a:rPr lang="en-US" altLang="zh-CN" sz="2800" smtClean="0"/>
              <a:t>a) </a:t>
            </a:r>
            <a:r>
              <a:rPr lang="zh-CN" altLang="en-US" sz="2800" smtClean="0"/>
              <a:t>无损预测压缩的基础：</a:t>
            </a:r>
            <a:endParaRPr lang="zh-CN" altLang="en-US" smtClean="0"/>
          </a:p>
          <a:p>
            <a:pPr lvl="2" algn="just">
              <a:lnSpc>
                <a:spcPct val="120000"/>
              </a:lnSpc>
            </a:pPr>
            <a:r>
              <a:rPr lang="zh-CN" altLang="en-US" smtClean="0"/>
              <a:t> </a:t>
            </a:r>
            <a:r>
              <a:rPr lang="zh-CN" altLang="en-US" sz="2800" smtClean="0"/>
              <a:t>原图像值  与预测值   之间的误差  </a:t>
            </a:r>
            <a:r>
              <a:rPr lang="en-US" altLang="zh-CN" sz="2800" smtClean="0"/>
              <a:t>:</a:t>
            </a:r>
            <a:endParaRPr lang="zh-CN" altLang="en-US" sz="2800" smtClean="0">
              <a:solidFill>
                <a:srgbClr val="A1010C"/>
              </a:solidFill>
            </a:endParaRPr>
          </a:p>
          <a:p>
            <a:pPr lvl="2" algn="just">
              <a:lnSpc>
                <a:spcPct val="120000"/>
              </a:lnSpc>
              <a:buFontTx/>
              <a:buNone/>
            </a:pPr>
            <a:r>
              <a:rPr lang="zh-CN" altLang="en-US" sz="2800" smtClean="0">
                <a:solidFill>
                  <a:srgbClr val="A1010C"/>
                </a:solidFill>
              </a:rPr>
              <a:t>	</a:t>
            </a:r>
            <a:r>
              <a:rPr lang="zh-CN" altLang="en-US" sz="2800" smtClean="0">
                <a:solidFill>
                  <a:srgbClr val="FF0000"/>
                </a:solidFill>
              </a:rPr>
              <a:t>	</a:t>
            </a:r>
            <a:endParaRPr lang="en-US" altLang="zh-CN" sz="2800" smtClean="0">
              <a:solidFill>
                <a:srgbClr val="FF0000"/>
              </a:solidFill>
            </a:endParaRPr>
          </a:p>
          <a:p>
            <a:pPr lvl="2" algn="just">
              <a:lnSpc>
                <a:spcPct val="120000"/>
              </a:lnSpc>
            </a:pPr>
            <a:r>
              <a:rPr lang="en-US" altLang="zh-CN" sz="2800" smtClean="0"/>
              <a:t> </a:t>
            </a:r>
            <a:r>
              <a:rPr lang="zh-CN" altLang="en-US" sz="2800" smtClean="0"/>
              <a:t>解码与编码使用相同的预测器</a:t>
            </a:r>
          </a:p>
        </p:txBody>
      </p:sp>
      <p:sp>
        <p:nvSpPr>
          <p:cNvPr id="20487" name="Text Box 4"/>
          <p:cNvSpPr txBox="1">
            <a:spLocks noChangeArrowheads="1"/>
          </p:cNvSpPr>
          <p:nvPr/>
        </p:nvSpPr>
        <p:spPr bwMode="auto">
          <a:xfrm>
            <a:off x="106363" y="76200"/>
            <a:ext cx="549275"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a:p>
        </p:txBody>
      </p:sp>
      <p:sp>
        <p:nvSpPr>
          <p:cNvPr id="5" name="Rectangle 15"/>
          <p:cNvSpPr txBox="1">
            <a:spLocks noChangeArrowheads="1"/>
          </p:cNvSpPr>
          <p:nvPr/>
        </p:nvSpPr>
        <p:spPr bwMode="auto">
          <a:xfrm>
            <a:off x="971550" y="114300"/>
            <a:ext cx="7831138" cy="87312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dirty="0">
                <a:solidFill>
                  <a:srgbClr val="0033CC"/>
                </a:solidFill>
                <a:latin typeface="+mj-lt"/>
                <a:ea typeface="+mj-ea"/>
                <a:cs typeface="+mj-cs"/>
                <a:sym typeface="Arial" pitchFamily="34" charset="0"/>
              </a:rPr>
              <a:t>有损预测压缩</a:t>
            </a:r>
          </a:p>
        </p:txBody>
      </p:sp>
      <p:graphicFrame>
        <p:nvGraphicFramePr>
          <p:cNvPr id="20482" name="Object 6"/>
          <p:cNvGraphicFramePr>
            <a:graphicFrameLocks noChangeAspect="1"/>
          </p:cNvGraphicFramePr>
          <p:nvPr/>
        </p:nvGraphicFramePr>
        <p:xfrm>
          <a:off x="3711575" y="4956175"/>
          <a:ext cx="2022475" cy="661988"/>
        </p:xfrm>
        <a:graphic>
          <a:graphicData uri="http://schemas.openxmlformats.org/presentationml/2006/ole">
            <p:oleObj spid="_x0000_s20482" name="Equation" r:id="rId3" imgW="660240" imgH="215640" progId="Equation.DSMT4">
              <p:embed/>
            </p:oleObj>
          </a:graphicData>
        </a:graphic>
      </p:graphicFrame>
      <p:graphicFrame>
        <p:nvGraphicFramePr>
          <p:cNvPr id="20483" name="Object 4"/>
          <p:cNvGraphicFramePr>
            <a:graphicFrameLocks noChangeAspect="1"/>
          </p:cNvGraphicFramePr>
          <p:nvPr/>
        </p:nvGraphicFramePr>
        <p:xfrm>
          <a:off x="7443788" y="4279900"/>
          <a:ext cx="511175" cy="646113"/>
        </p:xfrm>
        <a:graphic>
          <a:graphicData uri="http://schemas.openxmlformats.org/presentationml/2006/ole">
            <p:oleObj spid="_x0000_s20483" name="Equation" r:id="rId4" imgW="139680" imgH="190440" progId="Equation.DSMT4">
              <p:embed/>
            </p:oleObj>
          </a:graphicData>
        </a:graphic>
      </p:graphicFrame>
      <p:graphicFrame>
        <p:nvGraphicFramePr>
          <p:cNvPr id="20484" name="Object 4"/>
          <p:cNvGraphicFramePr>
            <a:graphicFrameLocks noChangeAspect="1"/>
          </p:cNvGraphicFramePr>
          <p:nvPr/>
        </p:nvGraphicFramePr>
        <p:xfrm>
          <a:off x="5216525" y="4222750"/>
          <a:ext cx="517525" cy="733425"/>
        </p:xfrm>
        <a:graphic>
          <a:graphicData uri="http://schemas.openxmlformats.org/presentationml/2006/ole">
            <p:oleObj spid="_x0000_s20484" name="Equation" r:id="rId5" imgW="152280" imgH="215640" progId="Equation.DSMT4">
              <p:embed/>
            </p:oleObj>
          </a:graphicData>
        </a:graphic>
      </p:graphicFrame>
      <p:graphicFrame>
        <p:nvGraphicFramePr>
          <p:cNvPr id="20485" name="Object 7"/>
          <p:cNvGraphicFramePr>
            <a:graphicFrameLocks noChangeAspect="1"/>
          </p:cNvGraphicFramePr>
          <p:nvPr/>
        </p:nvGraphicFramePr>
        <p:xfrm>
          <a:off x="3360738" y="4310063"/>
          <a:ext cx="488950" cy="644525"/>
        </p:xfrm>
        <a:graphic>
          <a:graphicData uri="http://schemas.openxmlformats.org/presentationml/2006/ole">
            <p:oleObj spid="_x0000_s20485" name="Equation" r:id="rId6" imgW="152280" imgH="190440" progId="Equation.DSMT4">
              <p:embed/>
            </p:oleObj>
          </a:graphicData>
        </a:graphic>
      </p:graphicFrame>
      <p:sp>
        <p:nvSpPr>
          <p:cNvPr id="20489"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2D87AE4-5980-4AA9-9D13-657ACCE129D1}" type="slidenum">
              <a:rPr lang="zh-CN" altLang="en-US" sz="1300"/>
              <a:pPr algn="r" defTabSz="755650"/>
              <a:t>88</a:t>
            </a:fld>
            <a:endParaRPr lang="en-US" altLang="zh-CN" sz="13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3"/>
          <p:cNvSpPr>
            <a:spLocks noGrp="1" noChangeArrowheads="1"/>
          </p:cNvSpPr>
          <p:nvPr>
            <p:ph type="body" idx="1"/>
          </p:nvPr>
        </p:nvSpPr>
        <p:spPr>
          <a:xfrm>
            <a:off x="655638" y="1249363"/>
            <a:ext cx="7239000" cy="1066800"/>
          </a:xfrm>
        </p:spPr>
        <p:txBody>
          <a:bodyPr/>
          <a:lstStyle/>
          <a:p>
            <a:pPr>
              <a:lnSpc>
                <a:spcPct val="60000"/>
              </a:lnSpc>
              <a:buFontTx/>
              <a:buNone/>
            </a:pPr>
            <a:endParaRPr lang="en-US" altLang="zh-CN" baseline="-25000" smtClean="0">
              <a:latin typeface="Times New Roman" pitchFamily="18" charset="0"/>
            </a:endParaRPr>
          </a:p>
          <a:p>
            <a:pPr>
              <a:lnSpc>
                <a:spcPct val="60000"/>
              </a:lnSpc>
            </a:pPr>
            <a:r>
              <a:rPr lang="zh-CN" altLang="en-US" smtClean="0"/>
              <a:t>编码	</a:t>
            </a:r>
            <a:endParaRPr lang="en-US" altLang="zh-CN" sz="2800" baseline="-25000" smtClean="0">
              <a:solidFill>
                <a:srgbClr val="FF0000"/>
              </a:solidFill>
              <a:latin typeface="Times New Roman" pitchFamily="18" charset="0"/>
            </a:endParaRPr>
          </a:p>
        </p:txBody>
      </p:sp>
      <p:sp>
        <p:nvSpPr>
          <p:cNvPr id="21512" name="Text Box 4"/>
          <p:cNvSpPr txBox="1">
            <a:spLocks noChangeArrowheads="1"/>
          </p:cNvSpPr>
          <p:nvPr/>
        </p:nvSpPr>
        <p:spPr bwMode="auto">
          <a:xfrm>
            <a:off x="106363" y="76200"/>
            <a:ext cx="549275"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a:p>
        </p:txBody>
      </p:sp>
      <p:sp>
        <p:nvSpPr>
          <p:cNvPr id="23" name="Rectangle 15"/>
          <p:cNvSpPr txBox="1">
            <a:spLocks noChangeArrowheads="1"/>
          </p:cNvSpPr>
          <p:nvPr/>
        </p:nvSpPr>
        <p:spPr bwMode="auto">
          <a:xfrm>
            <a:off x="971550" y="114300"/>
            <a:ext cx="7831138" cy="87312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dirty="0">
                <a:solidFill>
                  <a:srgbClr val="0033CC"/>
                </a:solidFill>
                <a:latin typeface="+mj-lt"/>
                <a:ea typeface="+mj-ea"/>
                <a:cs typeface="+mj-cs"/>
                <a:sym typeface="Arial" pitchFamily="34" charset="0"/>
              </a:rPr>
              <a:t>有损预测压缩</a:t>
            </a:r>
          </a:p>
        </p:txBody>
      </p:sp>
      <p:graphicFrame>
        <p:nvGraphicFramePr>
          <p:cNvPr id="21506" name="Object 6"/>
          <p:cNvGraphicFramePr>
            <a:graphicFrameLocks noChangeAspect="1"/>
          </p:cNvGraphicFramePr>
          <p:nvPr/>
        </p:nvGraphicFramePr>
        <p:xfrm>
          <a:off x="1373188" y="2316163"/>
          <a:ext cx="7156450" cy="1128712"/>
        </p:xfrm>
        <a:graphic>
          <a:graphicData uri="http://schemas.openxmlformats.org/presentationml/2006/ole">
            <p:oleObj spid="_x0000_s21506" name="Equation" r:id="rId3" imgW="2336760" imgH="368280" progId="Equation.DSMT4">
              <p:embed/>
            </p:oleObj>
          </a:graphicData>
        </a:graphic>
      </p:graphicFrame>
      <p:grpSp>
        <p:nvGrpSpPr>
          <p:cNvPr id="21514" name="组合 29"/>
          <p:cNvGrpSpPr>
            <a:grpSpLocks/>
          </p:cNvGrpSpPr>
          <p:nvPr/>
        </p:nvGrpSpPr>
        <p:grpSpPr bwMode="auto">
          <a:xfrm>
            <a:off x="661988" y="3640138"/>
            <a:ext cx="8335962" cy="2379662"/>
            <a:chOff x="692150" y="4020343"/>
            <a:chExt cx="8335963" cy="2380457"/>
          </a:xfrm>
        </p:grpSpPr>
        <p:sp>
          <p:nvSpPr>
            <p:cNvPr id="99333" name="Line 5"/>
            <p:cNvSpPr>
              <a:spLocks noChangeShapeType="1"/>
            </p:cNvSpPr>
            <p:nvPr/>
          </p:nvSpPr>
          <p:spPr bwMode="auto">
            <a:xfrm>
              <a:off x="1447800" y="4800065"/>
              <a:ext cx="3581400" cy="0"/>
            </a:xfrm>
            <a:prstGeom prst="line">
              <a:avLst/>
            </a:prstGeom>
            <a:noFill/>
            <a:ln w="28575">
              <a:solidFill>
                <a:srgbClr val="FF0000"/>
              </a:solidFill>
              <a:round/>
              <a:headEnd/>
              <a:tailEnd type="triangle" w="med" len="med"/>
            </a:ln>
            <a:effectLst/>
          </p:spPr>
          <p:txBody>
            <a:bodyPr wrap="none" anchor="ctr"/>
            <a:lstStyle/>
            <a:p>
              <a:pPr algn="ctr">
                <a:defRPr/>
              </a:pPr>
              <a:endParaRPr lang="zh-CN" altLang="en-US">
                <a:latin typeface="+mn-ea"/>
                <a:ea typeface="+mn-ea"/>
              </a:endParaRPr>
            </a:p>
          </p:txBody>
        </p:sp>
        <p:sp>
          <p:nvSpPr>
            <p:cNvPr id="99334" name="Oval 6"/>
            <p:cNvSpPr>
              <a:spLocks noChangeArrowheads="1"/>
            </p:cNvSpPr>
            <p:nvPr/>
          </p:nvSpPr>
          <p:spPr bwMode="auto">
            <a:xfrm>
              <a:off x="5029201" y="4418938"/>
              <a:ext cx="838200" cy="838480"/>
            </a:xfrm>
            <a:prstGeom prst="ellipse">
              <a:avLst/>
            </a:prstGeom>
            <a:solidFill>
              <a:srgbClr val="FF3399"/>
            </a:solidFill>
            <a:ln w="9525">
              <a:solidFill>
                <a:schemeClr val="tx1"/>
              </a:solidFill>
              <a:round/>
              <a:headEnd/>
              <a:tailEnd/>
            </a:ln>
            <a:effectLst/>
          </p:spPr>
          <p:txBody>
            <a:bodyPr wrap="none" anchor="ctr"/>
            <a:lstStyle/>
            <a:p>
              <a:pPr algn="ctr" eaLnBrk="1" hangingPunct="1">
                <a:defRPr/>
              </a:pPr>
              <a:r>
                <a:rPr lang="en-US" altLang="zh-CN" b="1">
                  <a:solidFill>
                    <a:srgbClr val="FFFF00"/>
                  </a:solidFill>
                  <a:latin typeface="+mn-ea"/>
                  <a:ea typeface="+mn-ea"/>
                </a:rPr>
                <a:t>+</a:t>
              </a:r>
              <a:r>
                <a:rPr lang="en-US" altLang="zh-CN" b="1">
                  <a:solidFill>
                    <a:srgbClr val="FFFF00"/>
                  </a:solidFill>
                  <a:latin typeface="+mn-ea"/>
                  <a:ea typeface="+mn-ea"/>
                  <a:sym typeface="Symbol" pitchFamily="18" charset="2"/>
                </a:rPr>
                <a:t></a:t>
              </a:r>
            </a:p>
            <a:p>
              <a:pPr algn="ctr" eaLnBrk="1" hangingPunct="1">
                <a:defRPr/>
              </a:pPr>
              <a:r>
                <a:rPr lang="en-US" altLang="zh-CN" b="1">
                  <a:solidFill>
                    <a:srgbClr val="FFFF00"/>
                  </a:solidFill>
                  <a:latin typeface="+mn-ea"/>
                  <a:ea typeface="+mn-ea"/>
                  <a:sym typeface="Symbol" pitchFamily="18" charset="2"/>
                </a:rPr>
                <a:t>-</a:t>
              </a:r>
              <a:endParaRPr lang="en-US" altLang="zh-CN" b="1">
                <a:latin typeface="+mn-ea"/>
                <a:ea typeface="+mn-ea"/>
              </a:endParaRPr>
            </a:p>
          </p:txBody>
        </p:sp>
        <p:sp>
          <p:nvSpPr>
            <p:cNvPr id="99335" name="Rectangle 7"/>
            <p:cNvSpPr>
              <a:spLocks noChangeArrowheads="1"/>
            </p:cNvSpPr>
            <p:nvPr/>
          </p:nvSpPr>
          <p:spPr bwMode="auto">
            <a:xfrm>
              <a:off x="6324601" y="4342713"/>
              <a:ext cx="1295400" cy="914705"/>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dirty="0">
                  <a:solidFill>
                    <a:srgbClr val="FFFF00"/>
                  </a:solidFill>
                  <a:effectLst>
                    <a:outerShdw blurRad="38100" dist="38100" dir="2700000" algn="tl">
                      <a:srgbClr val="000000"/>
                    </a:outerShdw>
                  </a:effectLst>
                  <a:latin typeface="+mn-ea"/>
                  <a:ea typeface="+mn-ea"/>
                </a:rPr>
                <a:t>符号</a:t>
              </a:r>
            </a:p>
            <a:p>
              <a:pPr algn="ctr" eaLnBrk="1" hangingPunct="1">
                <a:defRPr/>
              </a:pPr>
              <a:r>
                <a:rPr lang="zh-CN" altLang="en-US" dirty="0">
                  <a:solidFill>
                    <a:srgbClr val="FFFF00"/>
                  </a:solidFill>
                  <a:effectLst>
                    <a:outerShdw blurRad="38100" dist="38100" dir="2700000" algn="tl">
                      <a:srgbClr val="000000"/>
                    </a:outerShdw>
                  </a:effectLst>
                  <a:latin typeface="+mn-ea"/>
                  <a:ea typeface="+mn-ea"/>
                </a:rPr>
                <a:t>编码</a:t>
              </a:r>
              <a:endParaRPr lang="zh-CN" altLang="en-US" dirty="0">
                <a:effectLst>
                  <a:outerShdw blurRad="38100" dist="38100" dir="2700000" algn="tl">
                    <a:srgbClr val="FFFFFF"/>
                  </a:outerShdw>
                </a:effectLst>
                <a:latin typeface="+mn-ea"/>
                <a:ea typeface="+mn-ea"/>
              </a:endParaRPr>
            </a:p>
          </p:txBody>
        </p:sp>
        <p:sp>
          <p:nvSpPr>
            <p:cNvPr id="99336" name="Rectangle 8"/>
            <p:cNvSpPr>
              <a:spLocks noChangeArrowheads="1"/>
            </p:cNvSpPr>
            <p:nvPr/>
          </p:nvSpPr>
          <p:spPr bwMode="auto">
            <a:xfrm>
              <a:off x="2057400" y="5486095"/>
              <a:ext cx="1219200" cy="914705"/>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a:solidFill>
                    <a:srgbClr val="FFFF00"/>
                  </a:solidFill>
                  <a:effectLst>
                    <a:outerShdw blurRad="38100" dist="38100" dir="2700000" algn="tl">
                      <a:srgbClr val="000000"/>
                    </a:outerShdw>
                  </a:effectLst>
                  <a:latin typeface="+mn-ea"/>
                  <a:ea typeface="+mn-ea"/>
                </a:rPr>
                <a:t>预测器</a:t>
              </a:r>
              <a:endParaRPr lang="zh-CN" altLang="en-US">
                <a:effectLst>
                  <a:outerShdw blurRad="38100" dist="38100" dir="2700000" algn="tl">
                    <a:srgbClr val="FFFFFF"/>
                  </a:outerShdw>
                </a:effectLst>
                <a:latin typeface="+mn-ea"/>
                <a:ea typeface="+mn-ea"/>
              </a:endParaRPr>
            </a:p>
          </p:txBody>
        </p:sp>
        <p:sp>
          <p:nvSpPr>
            <p:cNvPr id="99337" name="Rectangle 9"/>
            <p:cNvSpPr>
              <a:spLocks noChangeArrowheads="1"/>
            </p:cNvSpPr>
            <p:nvPr/>
          </p:nvSpPr>
          <p:spPr bwMode="auto">
            <a:xfrm>
              <a:off x="3581400" y="5486095"/>
              <a:ext cx="1295400" cy="914705"/>
            </a:xfrm>
            <a:prstGeom prst="rect">
              <a:avLst/>
            </a:prstGeom>
            <a:solidFill>
              <a:srgbClr val="FF3399"/>
            </a:solidFill>
            <a:ln w="9525">
              <a:solidFill>
                <a:schemeClr val="tx1"/>
              </a:solidFill>
              <a:miter lim="800000"/>
              <a:headEnd/>
              <a:tailEnd/>
            </a:ln>
            <a:effectLst/>
          </p:spPr>
          <p:txBody>
            <a:bodyPr wrap="none" anchor="ctr"/>
            <a:lstStyle/>
            <a:p>
              <a:pPr algn="ctr">
                <a:defRPr/>
              </a:pPr>
              <a:r>
                <a:rPr lang="zh-CN" altLang="en-US">
                  <a:solidFill>
                    <a:srgbClr val="FFFF00"/>
                  </a:solidFill>
                  <a:effectLst>
                    <a:outerShdw blurRad="38100" dist="38100" dir="2700000" algn="tl">
                      <a:srgbClr val="000000"/>
                    </a:outerShdw>
                  </a:effectLst>
                  <a:latin typeface="+mn-ea"/>
                  <a:ea typeface="+mn-ea"/>
                </a:rPr>
                <a:t>最接近</a:t>
              </a:r>
            </a:p>
            <a:p>
              <a:pPr algn="ctr">
                <a:defRPr/>
              </a:pPr>
              <a:r>
                <a:rPr lang="zh-CN" altLang="en-US">
                  <a:solidFill>
                    <a:srgbClr val="FFFF00"/>
                  </a:solidFill>
                  <a:effectLst>
                    <a:outerShdw blurRad="38100" dist="38100" dir="2700000" algn="tl">
                      <a:srgbClr val="000000"/>
                    </a:outerShdw>
                  </a:effectLst>
                  <a:latin typeface="+mn-ea"/>
                  <a:ea typeface="+mn-ea"/>
                </a:rPr>
                <a:t>的整数</a:t>
              </a:r>
              <a:endParaRPr lang="zh-CN" altLang="en-US">
                <a:effectLst>
                  <a:outerShdw blurRad="38100" dist="38100" dir="2700000" algn="tl">
                    <a:srgbClr val="FFFFFF"/>
                  </a:outerShdw>
                </a:effectLst>
                <a:latin typeface="+mn-ea"/>
                <a:ea typeface="+mn-ea"/>
              </a:endParaRPr>
            </a:p>
          </p:txBody>
        </p:sp>
        <p:sp>
          <p:nvSpPr>
            <p:cNvPr id="99338" name="Line 10"/>
            <p:cNvSpPr>
              <a:spLocks noChangeShapeType="1"/>
            </p:cNvSpPr>
            <p:nvPr/>
          </p:nvSpPr>
          <p:spPr bwMode="auto">
            <a:xfrm>
              <a:off x="4876801" y="5943447"/>
              <a:ext cx="609600" cy="0"/>
            </a:xfrm>
            <a:prstGeom prst="line">
              <a:avLst/>
            </a:prstGeom>
            <a:noFill/>
            <a:ln w="38100">
              <a:solidFill>
                <a:srgbClr val="FF0000"/>
              </a:solidFill>
              <a:round/>
              <a:headEnd/>
              <a:tailEnd/>
            </a:ln>
            <a:effectLst/>
          </p:spPr>
          <p:txBody>
            <a:bodyPr wrap="none" anchor="ctr"/>
            <a:lstStyle/>
            <a:p>
              <a:pPr algn="ctr">
                <a:defRPr/>
              </a:pPr>
              <a:endParaRPr lang="zh-CN" altLang="en-US">
                <a:latin typeface="+mn-ea"/>
                <a:ea typeface="+mn-ea"/>
              </a:endParaRPr>
            </a:p>
          </p:txBody>
        </p:sp>
        <p:sp>
          <p:nvSpPr>
            <p:cNvPr id="99339" name="Line 11"/>
            <p:cNvSpPr>
              <a:spLocks noChangeShapeType="1"/>
            </p:cNvSpPr>
            <p:nvPr/>
          </p:nvSpPr>
          <p:spPr bwMode="auto">
            <a:xfrm flipV="1">
              <a:off x="5486401" y="5257418"/>
              <a:ext cx="0" cy="686029"/>
            </a:xfrm>
            <a:prstGeom prst="line">
              <a:avLst/>
            </a:prstGeom>
            <a:noFill/>
            <a:ln w="38100">
              <a:solidFill>
                <a:srgbClr val="FF0000"/>
              </a:solidFill>
              <a:round/>
              <a:headEnd/>
              <a:tailEnd type="triangle" w="med" len="med"/>
            </a:ln>
            <a:effectLst/>
          </p:spPr>
          <p:txBody>
            <a:bodyPr wrap="none" anchor="ctr"/>
            <a:lstStyle/>
            <a:p>
              <a:pPr algn="ctr">
                <a:defRPr/>
              </a:pPr>
              <a:endParaRPr lang="zh-CN" altLang="en-US">
                <a:latin typeface="+mn-ea"/>
                <a:ea typeface="+mn-ea"/>
              </a:endParaRPr>
            </a:p>
          </p:txBody>
        </p:sp>
        <p:sp>
          <p:nvSpPr>
            <p:cNvPr id="99340" name="Line 12"/>
            <p:cNvSpPr>
              <a:spLocks noChangeShapeType="1"/>
            </p:cNvSpPr>
            <p:nvPr/>
          </p:nvSpPr>
          <p:spPr bwMode="auto">
            <a:xfrm>
              <a:off x="1752600" y="4800065"/>
              <a:ext cx="0" cy="1143382"/>
            </a:xfrm>
            <a:prstGeom prst="line">
              <a:avLst/>
            </a:prstGeom>
            <a:noFill/>
            <a:ln w="38100">
              <a:solidFill>
                <a:schemeClr val="tx1"/>
              </a:solidFill>
              <a:round/>
              <a:headEnd/>
              <a:tailEnd/>
            </a:ln>
            <a:effectLst/>
          </p:spPr>
          <p:txBody>
            <a:bodyPr wrap="none" anchor="ctr"/>
            <a:lstStyle/>
            <a:p>
              <a:pPr algn="ctr">
                <a:defRPr/>
              </a:pPr>
              <a:endParaRPr lang="zh-CN" altLang="en-US">
                <a:latin typeface="+mn-ea"/>
                <a:ea typeface="+mn-ea"/>
              </a:endParaRPr>
            </a:p>
          </p:txBody>
        </p:sp>
        <p:sp>
          <p:nvSpPr>
            <p:cNvPr id="99341" name="Line 13"/>
            <p:cNvSpPr>
              <a:spLocks noChangeShapeType="1"/>
            </p:cNvSpPr>
            <p:nvPr/>
          </p:nvSpPr>
          <p:spPr bwMode="auto">
            <a:xfrm>
              <a:off x="1752600" y="5943447"/>
              <a:ext cx="3048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99342" name="Line 14"/>
            <p:cNvSpPr>
              <a:spLocks noChangeShapeType="1"/>
            </p:cNvSpPr>
            <p:nvPr/>
          </p:nvSpPr>
          <p:spPr bwMode="auto">
            <a:xfrm>
              <a:off x="3276600" y="5943447"/>
              <a:ext cx="3048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99343" name="Line 15"/>
            <p:cNvSpPr>
              <a:spLocks noChangeShapeType="1"/>
            </p:cNvSpPr>
            <p:nvPr/>
          </p:nvSpPr>
          <p:spPr bwMode="auto">
            <a:xfrm>
              <a:off x="5867401" y="4800065"/>
              <a:ext cx="4572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99344" name="Line 16"/>
            <p:cNvSpPr>
              <a:spLocks noChangeShapeType="1"/>
            </p:cNvSpPr>
            <p:nvPr/>
          </p:nvSpPr>
          <p:spPr bwMode="auto">
            <a:xfrm>
              <a:off x="7620001" y="4800065"/>
              <a:ext cx="4572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99345" name="Rectangle 17"/>
            <p:cNvSpPr>
              <a:spLocks noChangeArrowheads="1"/>
            </p:cNvSpPr>
            <p:nvPr/>
          </p:nvSpPr>
          <p:spPr bwMode="auto">
            <a:xfrm>
              <a:off x="7624763" y="4952516"/>
              <a:ext cx="1403350" cy="457353"/>
            </a:xfrm>
            <a:prstGeom prst="rect">
              <a:avLst/>
            </a:prstGeom>
            <a:noFill/>
            <a:ln w="9525">
              <a:noFill/>
              <a:miter lim="800000"/>
              <a:headEnd/>
              <a:tailEnd/>
            </a:ln>
            <a:effectLst/>
          </p:spPr>
          <p:txBody>
            <a:bodyPr wrap="none" anchor="ctr">
              <a:spAutoFit/>
            </a:bodyPr>
            <a:lstStyle/>
            <a:p>
              <a:pPr algn="ctr" eaLnBrk="1" hangingPunct="1">
                <a:defRPr/>
              </a:pPr>
              <a:r>
                <a:rPr lang="zh-CN" altLang="en-US">
                  <a:solidFill>
                    <a:srgbClr val="000099"/>
                  </a:solidFill>
                  <a:latin typeface="+mn-ea"/>
                  <a:ea typeface="+mn-ea"/>
                </a:rPr>
                <a:t>压缩图像</a:t>
              </a:r>
              <a:endParaRPr lang="zh-CN" altLang="en-US">
                <a:solidFill>
                  <a:srgbClr val="FFFF00"/>
                </a:solidFill>
                <a:latin typeface="+mn-ea"/>
                <a:ea typeface="+mn-ea"/>
              </a:endParaRPr>
            </a:p>
          </p:txBody>
        </p:sp>
        <p:sp>
          <p:nvSpPr>
            <p:cNvPr id="99346" name="Rectangle 18"/>
            <p:cNvSpPr>
              <a:spLocks noChangeArrowheads="1"/>
            </p:cNvSpPr>
            <p:nvPr/>
          </p:nvSpPr>
          <p:spPr bwMode="auto">
            <a:xfrm>
              <a:off x="692150" y="4342713"/>
              <a:ext cx="1403350" cy="457353"/>
            </a:xfrm>
            <a:prstGeom prst="rect">
              <a:avLst/>
            </a:prstGeom>
            <a:noFill/>
            <a:ln w="9525">
              <a:noFill/>
              <a:miter lim="800000"/>
              <a:headEnd/>
              <a:tailEnd/>
            </a:ln>
            <a:effectLst/>
          </p:spPr>
          <p:txBody>
            <a:bodyPr wrap="none" anchor="ctr">
              <a:spAutoFit/>
            </a:bodyPr>
            <a:lstStyle/>
            <a:p>
              <a:pPr algn="ctr" eaLnBrk="1" hangingPunct="1">
                <a:defRPr/>
              </a:pPr>
              <a:r>
                <a:rPr lang="zh-CN" altLang="en-US">
                  <a:solidFill>
                    <a:srgbClr val="000099"/>
                  </a:solidFill>
                  <a:latin typeface="+mn-ea"/>
                  <a:ea typeface="+mn-ea"/>
                </a:rPr>
                <a:t>输入图像</a:t>
              </a:r>
              <a:endParaRPr lang="zh-CN" altLang="en-US">
                <a:solidFill>
                  <a:srgbClr val="FFFF00"/>
                </a:solidFill>
                <a:latin typeface="+mn-ea"/>
                <a:ea typeface="+mn-ea"/>
              </a:endParaRPr>
            </a:p>
          </p:txBody>
        </p:sp>
        <p:graphicFrame>
          <p:nvGraphicFramePr>
            <p:cNvPr id="21508" name="Object 4"/>
            <p:cNvGraphicFramePr>
              <a:graphicFrameLocks noChangeAspect="1"/>
            </p:cNvGraphicFramePr>
            <p:nvPr/>
          </p:nvGraphicFramePr>
          <p:xfrm>
            <a:off x="5532437" y="5667375"/>
            <a:ext cx="517525" cy="733425"/>
          </p:xfrm>
          <a:graphic>
            <a:graphicData uri="http://schemas.openxmlformats.org/presentationml/2006/ole">
              <p:oleObj spid="_x0000_s21508" name="Equation" r:id="rId4" imgW="152280" imgH="215640" progId="Equation.DSMT4">
                <p:embed/>
              </p:oleObj>
            </a:graphicData>
          </a:graphic>
        </p:graphicFrame>
        <p:graphicFrame>
          <p:nvGraphicFramePr>
            <p:cNvPr id="21509" name="Object 5"/>
            <p:cNvGraphicFramePr>
              <a:graphicFrameLocks noChangeAspect="1"/>
            </p:cNvGraphicFramePr>
            <p:nvPr/>
          </p:nvGraphicFramePr>
          <p:xfrm>
            <a:off x="3269298" y="4203383"/>
            <a:ext cx="488950" cy="644525"/>
          </p:xfrm>
          <a:graphic>
            <a:graphicData uri="http://schemas.openxmlformats.org/presentationml/2006/ole">
              <p:oleObj spid="_x0000_s21509" name="Equation" r:id="rId5" imgW="152280" imgH="190440" progId="Equation.DSMT4">
                <p:embed/>
              </p:oleObj>
            </a:graphicData>
          </a:graphic>
        </p:graphicFrame>
        <p:graphicFrame>
          <p:nvGraphicFramePr>
            <p:cNvPr id="21510" name="Object 6"/>
            <p:cNvGraphicFramePr>
              <a:graphicFrameLocks noChangeAspect="1"/>
            </p:cNvGraphicFramePr>
            <p:nvPr/>
          </p:nvGraphicFramePr>
          <p:xfrm>
            <a:off x="5794374" y="4020343"/>
            <a:ext cx="511175" cy="646113"/>
          </p:xfrm>
          <a:graphic>
            <a:graphicData uri="http://schemas.openxmlformats.org/presentationml/2006/ole">
              <p:oleObj spid="_x0000_s21510" name="Equation" r:id="rId6" imgW="139680" imgH="190440" progId="Equation.DSMT4">
                <p:embed/>
              </p:oleObj>
            </a:graphicData>
          </a:graphic>
        </p:graphicFrame>
      </p:grpSp>
      <p:graphicFrame>
        <p:nvGraphicFramePr>
          <p:cNvPr id="21507" name="Object 3"/>
          <p:cNvGraphicFramePr>
            <a:graphicFrameLocks noChangeAspect="1"/>
          </p:cNvGraphicFramePr>
          <p:nvPr/>
        </p:nvGraphicFramePr>
        <p:xfrm>
          <a:off x="3433763" y="1325563"/>
          <a:ext cx="2022475" cy="661987"/>
        </p:xfrm>
        <a:graphic>
          <a:graphicData uri="http://schemas.openxmlformats.org/presentationml/2006/ole">
            <p:oleObj spid="_x0000_s21507" name="Equation" r:id="rId7" imgW="660240" imgH="215640" progId="Equation.DSMT4">
              <p:embed/>
            </p:oleObj>
          </a:graphicData>
        </a:graphic>
      </p:graphicFrame>
      <p:sp>
        <p:nvSpPr>
          <p:cNvPr id="21515"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2D1C3385-E26D-475F-972A-E07E4D6B1A1A}" type="slidenum">
              <a:rPr lang="zh-CN" altLang="en-US" sz="1300"/>
              <a:pPr algn="r" defTabSz="755650"/>
              <a:t>89</a:t>
            </a:fld>
            <a:endParaRPr lang="en-US" altLang="zh-CN" sz="13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73C889B6-E48F-4893-8B7B-559BB3D2EE63}" type="slidenum">
              <a:rPr lang="zh-CN" altLang="en-US" sz="1300">
                <a:latin typeface="黑体" pitchFamily="49" charset="-122"/>
              </a:rPr>
              <a:pPr algn="r" defTabSz="755650"/>
              <a:t>9</a:t>
            </a:fld>
            <a:endParaRPr lang="zh-CN" altLang="en-US" sz="1300">
              <a:latin typeface="黑体" pitchFamily="49" charset="-122"/>
            </a:endParaRPr>
          </a:p>
        </p:txBody>
      </p:sp>
      <p:sp>
        <p:nvSpPr>
          <p:cNvPr id="49155" name="Rectangle 2"/>
          <p:cNvSpPr>
            <a:spLocks noChangeArrowheads="1"/>
          </p:cNvSpPr>
          <p:nvPr/>
        </p:nvSpPr>
        <p:spPr bwMode="auto">
          <a:xfrm>
            <a:off x="436563" y="1266825"/>
            <a:ext cx="8475662" cy="4668838"/>
          </a:xfrm>
          <a:prstGeom prst="rect">
            <a:avLst/>
          </a:prstGeom>
          <a:noFill/>
          <a:ln w="9525">
            <a:noFill/>
            <a:miter lim="800000"/>
            <a:headEnd/>
            <a:tailEnd/>
          </a:ln>
        </p:spPr>
        <p:txBody>
          <a:bodyPr lIns="84138" tIns="41275" rIns="84138" bIns="41275"/>
          <a:lstStyle/>
          <a:p>
            <a:pPr marL="342900" indent="-342900">
              <a:lnSpc>
                <a:spcPct val="160000"/>
              </a:lnSpc>
              <a:spcBef>
                <a:spcPct val="20000"/>
              </a:spcBef>
              <a:buClr>
                <a:schemeClr val="accent2"/>
              </a:buClr>
              <a:buSzPct val="100000"/>
              <a:buFont typeface="Arial" pitchFamily="34" charset="0"/>
              <a:buChar char="•"/>
            </a:pPr>
            <a:r>
              <a:rPr lang="zh-CN" altLang="en-US" sz="2800" b="1">
                <a:latin typeface="黑体" pitchFamily="49" charset="-122"/>
              </a:rPr>
              <a:t>从信息论观点看，描述图像信源的数据由</a:t>
            </a:r>
            <a:r>
              <a:rPr lang="zh-CN" altLang="en-US" sz="2800" b="1">
                <a:solidFill>
                  <a:schemeClr val="accent2"/>
                </a:solidFill>
                <a:latin typeface="黑体" pitchFamily="49" charset="-122"/>
              </a:rPr>
              <a:t>有用数据</a:t>
            </a:r>
            <a:r>
              <a:rPr lang="en-US" altLang="zh-CN" sz="2800" b="1">
                <a:solidFill>
                  <a:schemeClr val="accent2"/>
                </a:solidFill>
                <a:latin typeface="黑体" pitchFamily="49" charset="-122"/>
              </a:rPr>
              <a:t>(</a:t>
            </a:r>
            <a:r>
              <a:rPr lang="zh-CN" altLang="en-US" sz="2800" b="1">
                <a:solidFill>
                  <a:schemeClr val="accent2"/>
                </a:solidFill>
                <a:latin typeface="黑体" pitchFamily="49" charset="-122"/>
              </a:rPr>
              <a:t>信息</a:t>
            </a:r>
            <a:r>
              <a:rPr lang="en-US" altLang="zh-CN" sz="2800" b="1">
                <a:solidFill>
                  <a:schemeClr val="accent2"/>
                </a:solidFill>
                <a:latin typeface="黑体" pitchFamily="49" charset="-122"/>
              </a:rPr>
              <a:t>)</a:t>
            </a:r>
            <a:r>
              <a:rPr lang="zh-CN" altLang="en-US" sz="2800" b="1">
                <a:latin typeface="黑体" pitchFamily="49" charset="-122"/>
              </a:rPr>
              <a:t>和</a:t>
            </a:r>
            <a:r>
              <a:rPr lang="zh-CN" altLang="en-US" sz="2800" b="1">
                <a:solidFill>
                  <a:schemeClr val="accent2"/>
                </a:solidFill>
                <a:latin typeface="黑体" pitchFamily="49" charset="-122"/>
              </a:rPr>
              <a:t>冗余数据</a:t>
            </a:r>
            <a:r>
              <a:rPr lang="zh-CN" altLang="en-US" sz="2800" b="1">
                <a:latin typeface="黑体" pitchFamily="49" charset="-122"/>
              </a:rPr>
              <a:t>两部分组成</a:t>
            </a:r>
          </a:p>
          <a:p>
            <a:pPr marL="342900" indent="-342900">
              <a:lnSpc>
                <a:spcPct val="160000"/>
              </a:lnSpc>
              <a:spcBef>
                <a:spcPct val="20000"/>
              </a:spcBef>
              <a:buClr>
                <a:schemeClr val="accent2"/>
              </a:buClr>
              <a:buSzPct val="100000"/>
              <a:buFont typeface="Arial" pitchFamily="34" charset="0"/>
              <a:buChar char="•"/>
            </a:pPr>
            <a:r>
              <a:rPr lang="zh-CN" altLang="en-US" sz="2800" b="1">
                <a:solidFill>
                  <a:schemeClr val="accent2"/>
                </a:solidFill>
                <a:latin typeface="黑体" pitchFamily="49" charset="-122"/>
              </a:rPr>
              <a:t>数据冗余</a:t>
            </a:r>
            <a:r>
              <a:rPr lang="zh-CN" altLang="en-US" sz="2800" b="1">
                <a:latin typeface="黑体" pitchFamily="49" charset="-122"/>
              </a:rPr>
              <a:t>：包括编码（表示）冗余、像素（空间）冗余、心理视觉冗余</a:t>
            </a:r>
          </a:p>
          <a:p>
            <a:pPr marL="342900" indent="-342900">
              <a:lnSpc>
                <a:spcPct val="160000"/>
              </a:lnSpc>
              <a:spcBef>
                <a:spcPct val="20000"/>
              </a:spcBef>
              <a:buClr>
                <a:schemeClr val="accent2"/>
              </a:buClr>
              <a:buSzPct val="100000"/>
              <a:buFont typeface="Arial" pitchFamily="34" charset="0"/>
              <a:buChar char="•"/>
            </a:pPr>
            <a:r>
              <a:rPr lang="zh-CN" altLang="en-US" sz="2800" b="1">
                <a:latin typeface="黑体" pitchFamily="49" charset="-122"/>
              </a:rPr>
              <a:t>如果能减少或消除其中的一种或多种冗余，就能取得数据压缩的效果，因此图像信息的压缩是可能的</a:t>
            </a:r>
          </a:p>
        </p:txBody>
      </p:sp>
      <p:sp>
        <p:nvSpPr>
          <p:cNvPr id="49156" name="Rectangle 3"/>
          <p:cNvSpPr>
            <a:spLocks noChangeArrowheads="1"/>
          </p:cNvSpPr>
          <p:nvPr/>
        </p:nvSpPr>
        <p:spPr bwMode="auto">
          <a:xfrm>
            <a:off x="1028700" y="360363"/>
            <a:ext cx="7772400" cy="592137"/>
          </a:xfrm>
          <a:prstGeom prst="rect">
            <a:avLst/>
          </a:prstGeom>
          <a:noFill/>
          <a:ln w="9525">
            <a:noFill/>
            <a:miter lim="800000"/>
            <a:headEnd/>
            <a:tailEnd/>
          </a:ln>
        </p:spPr>
        <p:txBody>
          <a:bodyPr lIns="92075" tIns="46038" rIns="92075" bIns="46038" anchor="ctr"/>
          <a:lstStyle/>
          <a:p>
            <a:pPr algn="r"/>
            <a:r>
              <a:rPr lang="zh-CN" altLang="en-US" sz="3600" b="1">
                <a:solidFill>
                  <a:srgbClr val="0033CC"/>
                </a:solidFill>
                <a:latin typeface="黑体" pitchFamily="49" charset="-122"/>
              </a:rPr>
              <a:t>图像压缩的可能性</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3"/>
          <p:cNvSpPr>
            <a:spLocks noGrp="1" noChangeArrowheads="1"/>
          </p:cNvSpPr>
          <p:nvPr>
            <p:ph type="body" idx="1"/>
          </p:nvPr>
        </p:nvSpPr>
        <p:spPr>
          <a:xfrm>
            <a:off x="692150" y="1584325"/>
            <a:ext cx="7315200" cy="914400"/>
          </a:xfrm>
        </p:spPr>
        <p:txBody>
          <a:bodyPr/>
          <a:lstStyle/>
          <a:p>
            <a:pPr>
              <a:lnSpc>
                <a:spcPct val="150000"/>
              </a:lnSpc>
              <a:spcBef>
                <a:spcPts val="600"/>
              </a:spcBef>
            </a:pPr>
            <a:r>
              <a:rPr lang="zh-CN" altLang="en-US" smtClean="0"/>
              <a:t>解码</a:t>
            </a:r>
            <a:r>
              <a:rPr lang="en-US" altLang="zh-CN" smtClean="0"/>
              <a:t>: </a:t>
            </a:r>
            <a:endParaRPr lang="en-US" altLang="zh-CN" sz="2800" baseline="-25000" smtClean="0">
              <a:solidFill>
                <a:srgbClr val="FF0000"/>
              </a:solidFill>
              <a:latin typeface="Times New Roman" pitchFamily="18" charset="0"/>
            </a:endParaRPr>
          </a:p>
        </p:txBody>
      </p:sp>
      <p:sp>
        <p:nvSpPr>
          <p:cNvPr id="22535" name="Text Box 4"/>
          <p:cNvSpPr txBox="1">
            <a:spLocks noChangeArrowheads="1"/>
          </p:cNvSpPr>
          <p:nvPr/>
        </p:nvSpPr>
        <p:spPr bwMode="auto">
          <a:xfrm>
            <a:off x="106363" y="76200"/>
            <a:ext cx="549275"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a:p>
        </p:txBody>
      </p:sp>
      <p:sp>
        <p:nvSpPr>
          <p:cNvPr id="20" name="Rectangle 15"/>
          <p:cNvSpPr txBox="1">
            <a:spLocks noChangeArrowheads="1"/>
          </p:cNvSpPr>
          <p:nvPr/>
        </p:nvSpPr>
        <p:spPr bwMode="auto">
          <a:xfrm>
            <a:off x="971550" y="114300"/>
            <a:ext cx="7831138" cy="87312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dirty="0">
                <a:solidFill>
                  <a:srgbClr val="0033CC"/>
                </a:solidFill>
                <a:latin typeface="+mj-lt"/>
                <a:ea typeface="+mj-ea"/>
                <a:cs typeface="+mj-cs"/>
                <a:sym typeface="Arial" pitchFamily="34" charset="0"/>
              </a:rPr>
              <a:t>有损预测压缩</a:t>
            </a:r>
          </a:p>
        </p:txBody>
      </p:sp>
      <p:graphicFrame>
        <p:nvGraphicFramePr>
          <p:cNvPr id="22530" name="Object 6"/>
          <p:cNvGraphicFramePr>
            <a:graphicFrameLocks noChangeAspect="1"/>
          </p:cNvGraphicFramePr>
          <p:nvPr/>
        </p:nvGraphicFramePr>
        <p:xfrm>
          <a:off x="3160713" y="1766888"/>
          <a:ext cx="1944687" cy="661987"/>
        </p:xfrm>
        <a:graphic>
          <a:graphicData uri="http://schemas.openxmlformats.org/presentationml/2006/ole">
            <p:oleObj spid="_x0000_s22530" name="Equation" r:id="rId3" imgW="634680" imgH="215640" progId="Equation.DSMT4">
              <p:embed/>
            </p:oleObj>
          </a:graphicData>
        </a:graphic>
      </p:graphicFrame>
      <p:grpSp>
        <p:nvGrpSpPr>
          <p:cNvPr id="22537" name="组合 26"/>
          <p:cNvGrpSpPr>
            <a:grpSpLocks/>
          </p:cNvGrpSpPr>
          <p:nvPr/>
        </p:nvGrpSpPr>
        <p:grpSpPr bwMode="auto">
          <a:xfrm>
            <a:off x="463550" y="3074988"/>
            <a:ext cx="8443913" cy="2609850"/>
            <a:chOff x="692150" y="3075463"/>
            <a:chExt cx="8443913" cy="2609057"/>
          </a:xfrm>
        </p:grpSpPr>
        <p:sp>
          <p:nvSpPr>
            <p:cNvPr id="100357" name="Line 5"/>
            <p:cNvSpPr>
              <a:spLocks noChangeShapeType="1"/>
            </p:cNvSpPr>
            <p:nvPr/>
          </p:nvSpPr>
          <p:spPr bwMode="auto">
            <a:xfrm>
              <a:off x="1447800" y="3932453"/>
              <a:ext cx="838200" cy="0"/>
            </a:xfrm>
            <a:prstGeom prst="line">
              <a:avLst/>
            </a:prstGeom>
            <a:noFill/>
            <a:ln w="28575">
              <a:solidFill>
                <a:schemeClr val="tx1"/>
              </a:solidFill>
              <a:round/>
              <a:headEnd/>
              <a:tailEnd type="triangle" w="med" len="med"/>
            </a:ln>
            <a:effectLst/>
          </p:spPr>
          <p:txBody>
            <a:bodyPr wrap="none" anchor="ctr"/>
            <a:lstStyle/>
            <a:p>
              <a:pPr>
                <a:defRPr/>
              </a:pPr>
              <a:endParaRPr lang="zh-CN" altLang="en-US">
                <a:latin typeface="+mn-ea"/>
                <a:ea typeface="+mn-ea"/>
              </a:endParaRPr>
            </a:p>
          </p:txBody>
        </p:sp>
        <p:sp>
          <p:nvSpPr>
            <p:cNvPr id="100358" name="Oval 6"/>
            <p:cNvSpPr>
              <a:spLocks noChangeArrowheads="1"/>
            </p:cNvSpPr>
            <p:nvPr/>
          </p:nvSpPr>
          <p:spPr bwMode="auto">
            <a:xfrm>
              <a:off x="4038600" y="3475391"/>
              <a:ext cx="838200" cy="837945"/>
            </a:xfrm>
            <a:prstGeom prst="ellipse">
              <a:avLst/>
            </a:prstGeom>
            <a:solidFill>
              <a:srgbClr val="FF3399"/>
            </a:solidFill>
            <a:ln w="9525">
              <a:solidFill>
                <a:schemeClr val="tx1"/>
              </a:solidFill>
              <a:round/>
              <a:headEnd/>
              <a:tailEnd/>
            </a:ln>
            <a:effectLst/>
          </p:spPr>
          <p:txBody>
            <a:bodyPr wrap="none" anchor="ctr"/>
            <a:lstStyle/>
            <a:p>
              <a:pPr eaLnBrk="1" hangingPunct="1">
                <a:defRPr/>
              </a:pPr>
              <a:r>
                <a:rPr lang="en-US" altLang="zh-CN" b="1">
                  <a:solidFill>
                    <a:srgbClr val="FFFF00"/>
                  </a:solidFill>
                  <a:latin typeface="+mn-ea"/>
                  <a:ea typeface="+mn-ea"/>
                </a:rPr>
                <a:t>+</a:t>
              </a:r>
              <a:r>
                <a:rPr lang="en-US" altLang="zh-CN" b="1">
                  <a:solidFill>
                    <a:srgbClr val="FFFF00"/>
                  </a:solidFill>
                  <a:latin typeface="+mn-ea"/>
                  <a:ea typeface="+mn-ea"/>
                  <a:sym typeface="Symbol" pitchFamily="18" charset="2"/>
                </a:rPr>
                <a:t> </a:t>
              </a:r>
            </a:p>
            <a:p>
              <a:pPr eaLnBrk="1" hangingPunct="1">
                <a:defRPr/>
              </a:pPr>
              <a:r>
                <a:rPr lang="en-US" altLang="zh-CN" b="1">
                  <a:solidFill>
                    <a:srgbClr val="FFFF00"/>
                  </a:solidFill>
                  <a:latin typeface="+mn-ea"/>
                  <a:ea typeface="+mn-ea"/>
                </a:rPr>
                <a:t>+</a:t>
              </a:r>
            </a:p>
          </p:txBody>
        </p:sp>
        <p:sp>
          <p:nvSpPr>
            <p:cNvPr id="100359" name="Rectangle 7"/>
            <p:cNvSpPr>
              <a:spLocks noChangeArrowheads="1"/>
            </p:cNvSpPr>
            <p:nvPr/>
          </p:nvSpPr>
          <p:spPr bwMode="auto">
            <a:xfrm>
              <a:off x="2286000" y="3399215"/>
              <a:ext cx="1295400" cy="914122"/>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b="1" dirty="0">
                  <a:solidFill>
                    <a:srgbClr val="FFFF00"/>
                  </a:solidFill>
                  <a:latin typeface="+mn-ea"/>
                  <a:ea typeface="+mn-ea"/>
                </a:rPr>
                <a:t>符号</a:t>
              </a:r>
            </a:p>
            <a:p>
              <a:pPr algn="ctr" eaLnBrk="1" hangingPunct="1">
                <a:defRPr/>
              </a:pPr>
              <a:r>
                <a:rPr lang="zh-CN" altLang="en-US" b="1" dirty="0">
                  <a:solidFill>
                    <a:srgbClr val="FFFF00"/>
                  </a:solidFill>
                  <a:latin typeface="+mn-ea"/>
                  <a:ea typeface="+mn-ea"/>
                </a:rPr>
                <a:t>解码</a:t>
              </a:r>
              <a:endParaRPr lang="zh-CN" altLang="en-US" b="1" dirty="0">
                <a:latin typeface="+mn-ea"/>
                <a:ea typeface="+mn-ea"/>
              </a:endParaRPr>
            </a:p>
          </p:txBody>
        </p:sp>
        <p:sp>
          <p:nvSpPr>
            <p:cNvPr id="100360" name="Rectangle 8"/>
            <p:cNvSpPr>
              <a:spLocks noChangeArrowheads="1"/>
            </p:cNvSpPr>
            <p:nvPr/>
          </p:nvSpPr>
          <p:spPr bwMode="auto">
            <a:xfrm>
              <a:off x="5105400" y="4465690"/>
              <a:ext cx="1219200" cy="914122"/>
            </a:xfrm>
            <a:prstGeom prst="rect">
              <a:avLst/>
            </a:prstGeom>
            <a:solidFill>
              <a:srgbClr val="FF3399"/>
            </a:solidFill>
            <a:ln w="9525">
              <a:solidFill>
                <a:schemeClr val="tx1"/>
              </a:solidFill>
              <a:miter lim="800000"/>
              <a:headEnd/>
              <a:tailEnd/>
            </a:ln>
            <a:effectLst/>
          </p:spPr>
          <p:txBody>
            <a:bodyPr wrap="none" anchor="ctr"/>
            <a:lstStyle/>
            <a:p>
              <a:pPr eaLnBrk="1" hangingPunct="1">
                <a:defRPr/>
              </a:pPr>
              <a:r>
                <a:rPr lang="zh-CN" altLang="en-US" b="1" dirty="0">
                  <a:solidFill>
                    <a:srgbClr val="FFFF00"/>
                  </a:solidFill>
                  <a:latin typeface="+mn-ea"/>
                  <a:ea typeface="+mn-ea"/>
                </a:rPr>
                <a:t>预测器</a:t>
              </a:r>
              <a:endParaRPr lang="zh-CN" altLang="en-US" b="1" dirty="0">
                <a:latin typeface="+mn-ea"/>
                <a:ea typeface="+mn-ea"/>
              </a:endParaRPr>
            </a:p>
          </p:txBody>
        </p:sp>
        <p:sp>
          <p:nvSpPr>
            <p:cNvPr id="100361" name="Line 9"/>
            <p:cNvSpPr>
              <a:spLocks noChangeShapeType="1"/>
            </p:cNvSpPr>
            <p:nvPr/>
          </p:nvSpPr>
          <p:spPr bwMode="auto">
            <a:xfrm>
              <a:off x="4495800" y="4922752"/>
              <a:ext cx="609600" cy="0"/>
            </a:xfrm>
            <a:prstGeom prst="line">
              <a:avLst/>
            </a:prstGeom>
            <a:noFill/>
            <a:ln w="38100">
              <a:solidFill>
                <a:schemeClr val="tx1"/>
              </a:solidFill>
              <a:round/>
              <a:headEnd/>
              <a:tailEnd/>
            </a:ln>
            <a:effectLst/>
          </p:spPr>
          <p:txBody>
            <a:bodyPr wrap="none" anchor="ctr"/>
            <a:lstStyle/>
            <a:p>
              <a:pPr>
                <a:defRPr/>
              </a:pPr>
              <a:endParaRPr lang="zh-CN" altLang="en-US">
                <a:latin typeface="+mn-ea"/>
                <a:ea typeface="+mn-ea"/>
              </a:endParaRPr>
            </a:p>
          </p:txBody>
        </p:sp>
        <p:sp>
          <p:nvSpPr>
            <p:cNvPr id="100362" name="Line 10"/>
            <p:cNvSpPr>
              <a:spLocks noChangeShapeType="1"/>
            </p:cNvSpPr>
            <p:nvPr/>
          </p:nvSpPr>
          <p:spPr bwMode="auto">
            <a:xfrm flipV="1">
              <a:off x="4495800" y="4237160"/>
              <a:ext cx="0" cy="685592"/>
            </a:xfrm>
            <a:prstGeom prst="line">
              <a:avLst/>
            </a:prstGeom>
            <a:noFill/>
            <a:ln w="38100">
              <a:solidFill>
                <a:schemeClr val="tx1"/>
              </a:solidFill>
              <a:round/>
              <a:headEnd/>
              <a:tailEnd type="triangle" w="med" len="med"/>
            </a:ln>
            <a:effectLst/>
          </p:spPr>
          <p:txBody>
            <a:bodyPr wrap="none" anchor="ctr"/>
            <a:lstStyle/>
            <a:p>
              <a:pPr>
                <a:defRPr/>
              </a:pPr>
              <a:endParaRPr lang="zh-CN" altLang="en-US">
                <a:latin typeface="+mn-ea"/>
                <a:ea typeface="+mn-ea"/>
              </a:endParaRPr>
            </a:p>
          </p:txBody>
        </p:sp>
        <p:sp>
          <p:nvSpPr>
            <p:cNvPr id="100363" name="Line 11"/>
            <p:cNvSpPr>
              <a:spLocks noChangeShapeType="1"/>
            </p:cNvSpPr>
            <p:nvPr/>
          </p:nvSpPr>
          <p:spPr bwMode="auto">
            <a:xfrm>
              <a:off x="6934200" y="3932453"/>
              <a:ext cx="0" cy="990299"/>
            </a:xfrm>
            <a:prstGeom prst="line">
              <a:avLst/>
            </a:prstGeom>
            <a:noFill/>
            <a:ln w="38100">
              <a:solidFill>
                <a:schemeClr val="tx1"/>
              </a:solidFill>
              <a:round/>
              <a:headEnd/>
              <a:tailEnd/>
            </a:ln>
            <a:effectLst/>
          </p:spPr>
          <p:txBody>
            <a:bodyPr wrap="none" anchor="ctr"/>
            <a:lstStyle/>
            <a:p>
              <a:pPr>
                <a:defRPr/>
              </a:pPr>
              <a:endParaRPr lang="zh-CN" altLang="en-US">
                <a:latin typeface="+mn-ea"/>
                <a:ea typeface="+mn-ea"/>
              </a:endParaRPr>
            </a:p>
          </p:txBody>
        </p:sp>
        <p:sp>
          <p:nvSpPr>
            <p:cNvPr id="100364" name="Line 12"/>
            <p:cNvSpPr>
              <a:spLocks noChangeShapeType="1"/>
            </p:cNvSpPr>
            <p:nvPr/>
          </p:nvSpPr>
          <p:spPr bwMode="auto">
            <a:xfrm flipH="1">
              <a:off x="6324600" y="4922752"/>
              <a:ext cx="609600" cy="0"/>
            </a:xfrm>
            <a:prstGeom prst="line">
              <a:avLst/>
            </a:prstGeom>
            <a:noFill/>
            <a:ln w="38100">
              <a:solidFill>
                <a:schemeClr val="tx1"/>
              </a:solidFill>
              <a:round/>
              <a:headEnd/>
              <a:tailEnd type="triangle" w="med" len="med"/>
            </a:ln>
            <a:effectLst/>
          </p:spPr>
          <p:txBody>
            <a:bodyPr wrap="none" anchor="ctr"/>
            <a:lstStyle/>
            <a:p>
              <a:pPr>
                <a:defRPr/>
              </a:pPr>
              <a:endParaRPr lang="zh-CN" altLang="en-US">
                <a:latin typeface="+mn-ea"/>
                <a:ea typeface="+mn-ea"/>
              </a:endParaRPr>
            </a:p>
          </p:txBody>
        </p:sp>
        <p:sp>
          <p:nvSpPr>
            <p:cNvPr id="100365" name="Line 13"/>
            <p:cNvSpPr>
              <a:spLocks noChangeShapeType="1"/>
            </p:cNvSpPr>
            <p:nvPr/>
          </p:nvSpPr>
          <p:spPr bwMode="auto">
            <a:xfrm>
              <a:off x="3581400" y="3932453"/>
              <a:ext cx="457200" cy="0"/>
            </a:xfrm>
            <a:prstGeom prst="line">
              <a:avLst/>
            </a:prstGeom>
            <a:noFill/>
            <a:ln w="38100">
              <a:solidFill>
                <a:schemeClr val="tx1"/>
              </a:solidFill>
              <a:round/>
              <a:headEnd/>
              <a:tailEnd type="triangle" w="med" len="med"/>
            </a:ln>
            <a:effectLst/>
          </p:spPr>
          <p:txBody>
            <a:bodyPr wrap="none" anchor="ctr"/>
            <a:lstStyle/>
            <a:p>
              <a:pPr>
                <a:defRPr/>
              </a:pPr>
              <a:endParaRPr lang="zh-CN" altLang="en-US">
                <a:latin typeface="+mn-ea"/>
                <a:ea typeface="+mn-ea"/>
              </a:endParaRPr>
            </a:p>
          </p:txBody>
        </p:sp>
        <p:sp>
          <p:nvSpPr>
            <p:cNvPr id="100366" name="Line 14"/>
            <p:cNvSpPr>
              <a:spLocks noChangeShapeType="1"/>
            </p:cNvSpPr>
            <p:nvPr/>
          </p:nvSpPr>
          <p:spPr bwMode="auto">
            <a:xfrm>
              <a:off x="4876800" y="3932453"/>
              <a:ext cx="3200400" cy="0"/>
            </a:xfrm>
            <a:prstGeom prst="line">
              <a:avLst/>
            </a:prstGeom>
            <a:noFill/>
            <a:ln w="38100">
              <a:solidFill>
                <a:schemeClr val="tx1"/>
              </a:solidFill>
              <a:round/>
              <a:headEnd/>
              <a:tailEnd type="triangle" w="med" len="med"/>
            </a:ln>
            <a:effectLst/>
          </p:spPr>
          <p:txBody>
            <a:bodyPr wrap="none" anchor="ctr"/>
            <a:lstStyle/>
            <a:p>
              <a:pPr>
                <a:defRPr/>
              </a:pPr>
              <a:endParaRPr lang="zh-CN" altLang="en-US">
                <a:latin typeface="+mn-ea"/>
                <a:ea typeface="+mn-ea"/>
              </a:endParaRPr>
            </a:p>
          </p:txBody>
        </p:sp>
        <p:sp>
          <p:nvSpPr>
            <p:cNvPr id="100367" name="Rectangle 15"/>
            <p:cNvSpPr>
              <a:spLocks noChangeArrowheads="1"/>
            </p:cNvSpPr>
            <p:nvPr/>
          </p:nvSpPr>
          <p:spPr bwMode="auto">
            <a:xfrm>
              <a:off x="7427913" y="4160983"/>
              <a:ext cx="1708150" cy="457061"/>
            </a:xfrm>
            <a:prstGeom prst="rect">
              <a:avLst/>
            </a:prstGeom>
            <a:noFill/>
            <a:ln w="9525">
              <a:noFill/>
              <a:miter lim="800000"/>
              <a:headEnd/>
              <a:tailEnd/>
            </a:ln>
            <a:effectLst/>
          </p:spPr>
          <p:txBody>
            <a:bodyPr wrap="none" anchor="ctr">
              <a:spAutoFit/>
            </a:bodyPr>
            <a:lstStyle/>
            <a:p>
              <a:pPr eaLnBrk="1" hangingPunct="1">
                <a:defRPr/>
              </a:pPr>
              <a:r>
                <a:rPr lang="zh-CN" altLang="en-US">
                  <a:solidFill>
                    <a:srgbClr val="000099"/>
                  </a:solidFill>
                  <a:latin typeface="+mn-ea"/>
                  <a:ea typeface="+mn-ea"/>
                </a:rPr>
                <a:t>解压缩图像</a:t>
              </a:r>
              <a:endParaRPr lang="zh-CN" altLang="en-US">
                <a:solidFill>
                  <a:srgbClr val="FFFF00"/>
                </a:solidFill>
                <a:latin typeface="+mn-ea"/>
                <a:ea typeface="+mn-ea"/>
              </a:endParaRPr>
            </a:p>
          </p:txBody>
        </p:sp>
        <p:sp>
          <p:nvSpPr>
            <p:cNvPr id="100368" name="Rectangle 16"/>
            <p:cNvSpPr>
              <a:spLocks noChangeArrowheads="1"/>
            </p:cNvSpPr>
            <p:nvPr/>
          </p:nvSpPr>
          <p:spPr bwMode="auto">
            <a:xfrm>
              <a:off x="692150" y="3475391"/>
              <a:ext cx="1403350" cy="457061"/>
            </a:xfrm>
            <a:prstGeom prst="rect">
              <a:avLst/>
            </a:prstGeom>
            <a:noFill/>
            <a:ln w="9525">
              <a:noFill/>
              <a:miter lim="800000"/>
              <a:headEnd/>
              <a:tailEnd/>
            </a:ln>
            <a:effectLst/>
          </p:spPr>
          <p:txBody>
            <a:bodyPr wrap="none" anchor="ctr">
              <a:spAutoFit/>
            </a:bodyPr>
            <a:lstStyle/>
            <a:p>
              <a:pPr eaLnBrk="1" hangingPunct="1">
                <a:defRPr/>
              </a:pPr>
              <a:r>
                <a:rPr lang="zh-CN" altLang="en-US" dirty="0">
                  <a:solidFill>
                    <a:srgbClr val="000099"/>
                  </a:solidFill>
                  <a:latin typeface="+mn-ea"/>
                  <a:ea typeface="+mn-ea"/>
                </a:rPr>
                <a:t>压缩图像</a:t>
              </a:r>
              <a:endParaRPr lang="zh-CN" altLang="en-US" dirty="0">
                <a:solidFill>
                  <a:srgbClr val="FFFF00"/>
                </a:solidFill>
                <a:latin typeface="+mn-ea"/>
                <a:ea typeface="+mn-ea"/>
              </a:endParaRPr>
            </a:p>
          </p:txBody>
        </p:sp>
        <p:graphicFrame>
          <p:nvGraphicFramePr>
            <p:cNvPr id="22531" name="Object 3"/>
            <p:cNvGraphicFramePr>
              <a:graphicFrameLocks noChangeAspect="1"/>
            </p:cNvGraphicFramePr>
            <p:nvPr/>
          </p:nvGraphicFramePr>
          <p:xfrm>
            <a:off x="4359275" y="4951095"/>
            <a:ext cx="517525" cy="733425"/>
          </p:xfrm>
          <a:graphic>
            <a:graphicData uri="http://schemas.openxmlformats.org/presentationml/2006/ole">
              <p:oleObj spid="_x0000_s22531" name="Equation" r:id="rId4" imgW="152280" imgH="215640" progId="Equation.DSMT4">
                <p:embed/>
              </p:oleObj>
            </a:graphicData>
          </a:graphic>
        </p:graphicFrame>
        <p:graphicFrame>
          <p:nvGraphicFramePr>
            <p:cNvPr id="22532" name="Object 4"/>
            <p:cNvGraphicFramePr>
              <a:graphicFrameLocks noChangeAspect="1"/>
            </p:cNvGraphicFramePr>
            <p:nvPr/>
          </p:nvGraphicFramePr>
          <p:xfrm>
            <a:off x="5860098" y="3212783"/>
            <a:ext cx="488950" cy="644525"/>
          </p:xfrm>
          <a:graphic>
            <a:graphicData uri="http://schemas.openxmlformats.org/presentationml/2006/ole">
              <p:oleObj spid="_x0000_s22532" name="Equation" r:id="rId5" imgW="152280" imgH="190440" progId="Equation.DSMT4">
                <p:embed/>
              </p:oleObj>
            </a:graphicData>
          </a:graphic>
        </p:graphicFrame>
        <p:graphicFrame>
          <p:nvGraphicFramePr>
            <p:cNvPr id="22533" name="Object 5"/>
            <p:cNvGraphicFramePr>
              <a:graphicFrameLocks noChangeAspect="1"/>
            </p:cNvGraphicFramePr>
            <p:nvPr/>
          </p:nvGraphicFramePr>
          <p:xfrm>
            <a:off x="3581400" y="3075463"/>
            <a:ext cx="511175" cy="646113"/>
          </p:xfrm>
          <a:graphic>
            <a:graphicData uri="http://schemas.openxmlformats.org/presentationml/2006/ole">
              <p:oleObj spid="_x0000_s22533" name="Equation" r:id="rId6" imgW="139680" imgH="190440" progId="Equation.DSMT4">
                <p:embed/>
              </p:oleObj>
            </a:graphicData>
          </a:graphic>
        </p:graphicFrame>
      </p:grpSp>
      <p:sp>
        <p:nvSpPr>
          <p:cNvPr id="2253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F03B884E-67A0-481D-9AF8-71D2F998EB5E}" type="slidenum">
              <a:rPr lang="zh-CN" altLang="en-US" sz="1300"/>
              <a:pPr algn="r" defTabSz="755650"/>
              <a:t>90</a:t>
            </a:fld>
            <a:endParaRPr lang="en-US" altLang="zh-CN" sz="130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a:xfrm>
            <a:off x="625475" y="1371600"/>
            <a:ext cx="7543800" cy="4114800"/>
          </a:xfrm>
        </p:spPr>
        <p:txBody>
          <a:bodyPr/>
          <a:lstStyle/>
          <a:p>
            <a:pPr>
              <a:lnSpc>
                <a:spcPct val="150000"/>
              </a:lnSpc>
            </a:pPr>
            <a:r>
              <a:rPr lang="zh-CN" altLang="en-US" smtClean="0"/>
              <a:t>算法的演变</a:t>
            </a:r>
          </a:p>
          <a:p>
            <a:pPr lvl="1" algn="just">
              <a:lnSpc>
                <a:spcPct val="120000"/>
              </a:lnSpc>
              <a:spcBef>
                <a:spcPts val="600"/>
              </a:spcBef>
              <a:buFontTx/>
              <a:buNone/>
            </a:pPr>
            <a:r>
              <a:rPr lang="en-US" altLang="zh-CN" sz="3200" smtClean="0"/>
              <a:t>b) </a:t>
            </a:r>
            <a:r>
              <a:rPr lang="zh-CN" altLang="en-US" sz="3200" smtClean="0"/>
              <a:t>有损预测编码的演变</a:t>
            </a:r>
            <a:r>
              <a:rPr lang="en-US" altLang="zh-CN" sz="3200" smtClean="0">
                <a:latin typeface="Times New Roman" pitchFamily="18" charset="0"/>
              </a:rPr>
              <a:t>—</a:t>
            </a:r>
            <a:r>
              <a:rPr lang="zh-CN" altLang="en-US" sz="3200" smtClean="0"/>
              <a:t>引入量化：</a:t>
            </a:r>
            <a:endParaRPr lang="zh-CN" altLang="en-US" smtClean="0">
              <a:solidFill>
                <a:srgbClr val="A1010C"/>
              </a:solidFill>
            </a:endParaRPr>
          </a:p>
          <a:p>
            <a:pPr lvl="1" algn="just">
              <a:lnSpc>
                <a:spcPct val="120000"/>
              </a:lnSpc>
              <a:spcBef>
                <a:spcPts val="600"/>
              </a:spcBef>
              <a:buFontTx/>
              <a:buNone/>
            </a:pPr>
            <a:r>
              <a:rPr lang="zh-CN" altLang="en-US" sz="3200" smtClean="0"/>
              <a:t>将  量化：</a:t>
            </a:r>
            <a:r>
              <a:rPr lang="zh-CN" altLang="en-US" sz="3200" smtClean="0">
                <a:solidFill>
                  <a:srgbClr val="A1010C"/>
                </a:solidFill>
              </a:rPr>
              <a:t> </a:t>
            </a:r>
            <a:r>
              <a:rPr lang="en-US" altLang="zh-CN" sz="3200" i="1" smtClean="0">
                <a:solidFill>
                  <a:srgbClr val="FF0000"/>
                </a:solidFill>
              </a:rPr>
              <a:t>          </a:t>
            </a:r>
            <a:r>
              <a:rPr lang="zh-CN" altLang="en-US" sz="3200" smtClean="0"/>
              <a:t>用</a:t>
            </a:r>
          </a:p>
          <a:p>
            <a:pPr lvl="1" algn="just">
              <a:lnSpc>
                <a:spcPct val="150000"/>
              </a:lnSpc>
              <a:buFontTx/>
              <a:buNone/>
            </a:pPr>
            <a:r>
              <a:rPr lang="zh-CN" altLang="en-US" sz="2000" smtClean="0"/>
              <a:t>	</a:t>
            </a:r>
            <a:endParaRPr lang="en-US" altLang="zh-CN" sz="1800" smtClean="0">
              <a:solidFill>
                <a:srgbClr val="A1010C"/>
              </a:solidFill>
            </a:endParaRPr>
          </a:p>
          <a:p>
            <a:pPr lvl="1" algn="just">
              <a:lnSpc>
                <a:spcPct val="150000"/>
              </a:lnSpc>
              <a:buFontTx/>
              <a:buNone/>
            </a:pPr>
            <a:r>
              <a:rPr lang="zh-CN" altLang="en-US" sz="3200" smtClean="0"/>
              <a:t>近似</a:t>
            </a:r>
            <a:endParaRPr lang="en-US" altLang="zh-CN" sz="3200" smtClean="0"/>
          </a:p>
          <a:p>
            <a:pPr lvl="1" algn="just">
              <a:lnSpc>
                <a:spcPct val="150000"/>
              </a:lnSpc>
              <a:buFontTx/>
              <a:buNone/>
            </a:pPr>
            <a:r>
              <a:rPr lang="zh-CN" altLang="en-US" sz="3200" smtClean="0"/>
              <a:t>编码： </a:t>
            </a:r>
            <a:endParaRPr lang="en-US" altLang="zh-CN" sz="3200" smtClean="0">
              <a:solidFill>
                <a:srgbClr val="FF0000"/>
              </a:solidFill>
            </a:endParaRPr>
          </a:p>
          <a:p>
            <a:pPr lvl="1" algn="just">
              <a:lnSpc>
                <a:spcPct val="150000"/>
              </a:lnSpc>
              <a:buFontTx/>
              <a:buNone/>
            </a:pPr>
            <a:r>
              <a:rPr lang="zh-CN" altLang="en-US" sz="3200" smtClean="0"/>
              <a:t>解码：</a:t>
            </a:r>
            <a:endParaRPr lang="en-US" altLang="zh-CN" sz="3200" baseline="-25000" smtClean="0">
              <a:solidFill>
                <a:srgbClr val="FF0000"/>
              </a:solidFill>
            </a:endParaRPr>
          </a:p>
        </p:txBody>
      </p:sp>
      <p:sp>
        <p:nvSpPr>
          <p:cNvPr id="23562" name="Rectangle 5"/>
          <p:cNvSpPr>
            <a:spLocks noChangeArrowheads="1"/>
          </p:cNvSpPr>
          <p:nvPr/>
        </p:nvSpPr>
        <p:spPr bwMode="auto">
          <a:xfrm>
            <a:off x="5154613" y="3673475"/>
            <a:ext cx="438150" cy="609600"/>
          </a:xfrm>
          <a:prstGeom prst="rect">
            <a:avLst/>
          </a:prstGeom>
          <a:noFill/>
          <a:ln w="19050">
            <a:solidFill>
              <a:srgbClr val="FF0000"/>
            </a:solidFill>
            <a:prstDash val="dash"/>
            <a:miter lim="800000"/>
            <a:headEnd/>
            <a:tailEnd/>
          </a:ln>
        </p:spPr>
        <p:txBody>
          <a:bodyPr wrap="none" anchor="ctr"/>
          <a:lstStyle/>
          <a:p>
            <a:endParaRPr lang="zh-CN" altLang="en-US">
              <a:solidFill>
                <a:srgbClr val="FF0000"/>
              </a:solidFill>
            </a:endParaRPr>
          </a:p>
        </p:txBody>
      </p:sp>
      <p:sp>
        <p:nvSpPr>
          <p:cNvPr id="5" name="Rectangle 15"/>
          <p:cNvSpPr txBox="1">
            <a:spLocks noChangeArrowheads="1"/>
          </p:cNvSpPr>
          <p:nvPr/>
        </p:nvSpPr>
        <p:spPr bwMode="auto">
          <a:xfrm>
            <a:off x="971550" y="114300"/>
            <a:ext cx="7831138" cy="87312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dirty="0">
                <a:solidFill>
                  <a:srgbClr val="0033CC"/>
                </a:solidFill>
                <a:latin typeface="+mj-lt"/>
                <a:ea typeface="+mj-ea"/>
                <a:cs typeface="+mj-cs"/>
                <a:sym typeface="Arial" pitchFamily="34" charset="0"/>
              </a:rPr>
              <a:t>有损预测压缩</a:t>
            </a:r>
          </a:p>
        </p:txBody>
      </p:sp>
      <p:graphicFrame>
        <p:nvGraphicFramePr>
          <p:cNvPr id="23554" name="Object 6"/>
          <p:cNvGraphicFramePr>
            <a:graphicFrameLocks noChangeAspect="1"/>
          </p:cNvGraphicFramePr>
          <p:nvPr/>
        </p:nvGraphicFramePr>
        <p:xfrm>
          <a:off x="3136900" y="2997200"/>
          <a:ext cx="1866900" cy="584200"/>
        </p:xfrm>
        <a:graphic>
          <a:graphicData uri="http://schemas.openxmlformats.org/presentationml/2006/ole">
            <p:oleObj spid="_x0000_s23554" name="Equation" r:id="rId3" imgW="609480" imgH="190440" progId="Equation.DSMT4">
              <p:embed/>
            </p:oleObj>
          </a:graphicData>
        </a:graphic>
      </p:graphicFrame>
      <p:graphicFrame>
        <p:nvGraphicFramePr>
          <p:cNvPr id="23555" name="Object 3"/>
          <p:cNvGraphicFramePr>
            <a:graphicFrameLocks noChangeAspect="1"/>
          </p:cNvGraphicFramePr>
          <p:nvPr/>
        </p:nvGraphicFramePr>
        <p:xfrm>
          <a:off x="1539875" y="2935288"/>
          <a:ext cx="511175" cy="646112"/>
        </p:xfrm>
        <a:graphic>
          <a:graphicData uri="http://schemas.openxmlformats.org/presentationml/2006/ole">
            <p:oleObj spid="_x0000_s23555" name="Equation" r:id="rId4" imgW="139680" imgH="190440" progId="Equation.DSMT4">
              <p:embed/>
            </p:oleObj>
          </a:graphicData>
        </a:graphic>
      </p:graphicFrame>
      <p:graphicFrame>
        <p:nvGraphicFramePr>
          <p:cNvPr id="23556" name="Object 4"/>
          <p:cNvGraphicFramePr>
            <a:graphicFrameLocks noChangeAspect="1"/>
          </p:cNvGraphicFramePr>
          <p:nvPr/>
        </p:nvGraphicFramePr>
        <p:xfrm>
          <a:off x="3648075" y="3621088"/>
          <a:ext cx="1944688" cy="661987"/>
        </p:xfrm>
        <a:graphic>
          <a:graphicData uri="http://schemas.openxmlformats.org/presentationml/2006/ole">
            <p:oleObj spid="_x0000_s23556" name="Equation" r:id="rId5" imgW="634680" imgH="215640" progId="Equation.DSMT4">
              <p:embed/>
            </p:oleObj>
          </a:graphicData>
        </a:graphic>
      </p:graphicFrame>
      <p:graphicFrame>
        <p:nvGraphicFramePr>
          <p:cNvPr id="23557" name="Object 5"/>
          <p:cNvGraphicFramePr>
            <a:graphicFrameLocks noChangeAspect="1"/>
          </p:cNvGraphicFramePr>
          <p:nvPr/>
        </p:nvGraphicFramePr>
        <p:xfrm>
          <a:off x="2051050" y="4278313"/>
          <a:ext cx="488950" cy="644525"/>
        </p:xfrm>
        <a:graphic>
          <a:graphicData uri="http://schemas.openxmlformats.org/presentationml/2006/ole">
            <p:oleObj spid="_x0000_s23557" name="Equation" r:id="rId6" imgW="152280" imgH="190440" progId="Equation.DSMT4">
              <p:embed/>
            </p:oleObj>
          </a:graphicData>
        </a:graphic>
      </p:graphicFrame>
      <p:graphicFrame>
        <p:nvGraphicFramePr>
          <p:cNvPr id="23558" name="Object 6"/>
          <p:cNvGraphicFramePr>
            <a:graphicFrameLocks noChangeAspect="1"/>
          </p:cNvGraphicFramePr>
          <p:nvPr/>
        </p:nvGraphicFramePr>
        <p:xfrm>
          <a:off x="3910013" y="4329113"/>
          <a:ext cx="1306512" cy="593725"/>
        </p:xfrm>
        <a:graphic>
          <a:graphicData uri="http://schemas.openxmlformats.org/presentationml/2006/ole">
            <p:oleObj spid="_x0000_s23558" name="Equation" r:id="rId7" imgW="419040" imgH="190440" progId="Equation.DSMT4">
              <p:embed/>
            </p:oleObj>
          </a:graphicData>
        </a:graphic>
      </p:graphicFrame>
      <p:graphicFrame>
        <p:nvGraphicFramePr>
          <p:cNvPr id="169991" name="Object 7"/>
          <p:cNvGraphicFramePr>
            <a:graphicFrameLocks noChangeAspect="1"/>
          </p:cNvGraphicFramePr>
          <p:nvPr/>
        </p:nvGraphicFramePr>
        <p:xfrm>
          <a:off x="3259138" y="5078413"/>
          <a:ext cx="2644775" cy="661987"/>
        </p:xfrm>
        <a:graphic>
          <a:graphicData uri="http://schemas.openxmlformats.org/presentationml/2006/ole">
            <p:oleObj spid="_x0000_s23559" name="Equation" r:id="rId8" imgW="863280" imgH="215640" progId="Equation.DSMT4">
              <p:embed/>
            </p:oleObj>
          </a:graphicData>
        </a:graphic>
      </p:graphicFrame>
      <p:graphicFrame>
        <p:nvGraphicFramePr>
          <p:cNvPr id="169992" name="Object 8"/>
          <p:cNvGraphicFramePr>
            <a:graphicFrameLocks noChangeAspect="1"/>
          </p:cNvGraphicFramePr>
          <p:nvPr/>
        </p:nvGraphicFramePr>
        <p:xfrm>
          <a:off x="3633788" y="5832475"/>
          <a:ext cx="1944687" cy="661988"/>
        </p:xfrm>
        <a:graphic>
          <a:graphicData uri="http://schemas.openxmlformats.org/presentationml/2006/ole">
            <p:oleObj spid="_x0000_s23560" name="Equation" r:id="rId9" imgW="634680" imgH="215640" progId="Equation.DSMT4">
              <p:embed/>
            </p:oleObj>
          </a:graphicData>
        </a:graphic>
      </p:graphicFrame>
      <p:sp>
        <p:nvSpPr>
          <p:cNvPr id="23564" name="Rectangle 5"/>
          <p:cNvSpPr>
            <a:spLocks noChangeArrowheads="1"/>
          </p:cNvSpPr>
          <p:nvPr/>
        </p:nvSpPr>
        <p:spPr bwMode="auto">
          <a:xfrm>
            <a:off x="3113088" y="2971800"/>
            <a:ext cx="2041525" cy="609600"/>
          </a:xfrm>
          <a:prstGeom prst="rect">
            <a:avLst/>
          </a:prstGeom>
          <a:noFill/>
          <a:ln w="19050">
            <a:solidFill>
              <a:srgbClr val="FF0000"/>
            </a:solidFill>
            <a:prstDash val="dash"/>
            <a:miter lim="800000"/>
            <a:headEnd/>
            <a:tailEnd/>
          </a:ln>
        </p:spPr>
        <p:txBody>
          <a:bodyPr wrap="none" anchor="ctr"/>
          <a:lstStyle/>
          <a:p>
            <a:endParaRPr lang="zh-CN" altLang="en-US">
              <a:solidFill>
                <a:srgbClr val="FF0000"/>
              </a:solidFill>
            </a:endParaRPr>
          </a:p>
        </p:txBody>
      </p:sp>
      <p:sp>
        <p:nvSpPr>
          <p:cNvPr id="23565"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CA033220-252E-4CF0-8128-96B2DD494E7D}" type="slidenum">
              <a:rPr lang="zh-CN" altLang="en-US" sz="1300"/>
              <a:pPr algn="r" defTabSz="755650"/>
              <a:t>91</a:t>
            </a:fld>
            <a:endParaRPr lang="en-US" altLang="zh-CN" sz="13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21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99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9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3"/>
          <p:cNvSpPr>
            <a:spLocks noGrp="1" noChangeArrowheads="1"/>
          </p:cNvSpPr>
          <p:nvPr>
            <p:ph type="body" idx="1"/>
          </p:nvPr>
        </p:nvSpPr>
        <p:spPr>
          <a:xfrm>
            <a:off x="822325" y="1477963"/>
            <a:ext cx="6400800" cy="1066800"/>
          </a:xfrm>
        </p:spPr>
        <p:txBody>
          <a:bodyPr/>
          <a:lstStyle/>
          <a:p>
            <a:pPr>
              <a:lnSpc>
                <a:spcPct val="150000"/>
              </a:lnSpc>
            </a:pPr>
            <a:r>
              <a:rPr lang="zh-CN" altLang="en-US" smtClean="0"/>
              <a:t>有损预测编码</a:t>
            </a:r>
            <a:endParaRPr lang="en-US" altLang="zh-CN" sz="4400" smtClean="0">
              <a:solidFill>
                <a:srgbClr val="FF0000"/>
              </a:solidFill>
            </a:endParaRPr>
          </a:p>
        </p:txBody>
      </p:sp>
      <p:sp>
        <p:nvSpPr>
          <p:cNvPr id="24584" name="Text Box 4"/>
          <p:cNvSpPr txBox="1">
            <a:spLocks noChangeArrowheads="1"/>
          </p:cNvSpPr>
          <p:nvPr/>
        </p:nvSpPr>
        <p:spPr bwMode="auto">
          <a:xfrm>
            <a:off x="106363" y="76200"/>
            <a:ext cx="549275"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a:p>
        </p:txBody>
      </p:sp>
      <p:sp>
        <p:nvSpPr>
          <p:cNvPr id="24" name="Rectangle 15"/>
          <p:cNvSpPr txBox="1">
            <a:spLocks noChangeArrowheads="1"/>
          </p:cNvSpPr>
          <p:nvPr/>
        </p:nvSpPr>
        <p:spPr bwMode="auto">
          <a:xfrm>
            <a:off x="971550" y="114300"/>
            <a:ext cx="7831138" cy="87312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dirty="0">
                <a:solidFill>
                  <a:srgbClr val="0033CC"/>
                </a:solidFill>
                <a:latin typeface="+mj-lt"/>
                <a:ea typeface="+mj-ea"/>
                <a:cs typeface="+mj-cs"/>
                <a:sym typeface="Arial" pitchFamily="34" charset="0"/>
              </a:rPr>
              <a:t>有损预测压缩</a:t>
            </a:r>
          </a:p>
        </p:txBody>
      </p:sp>
      <p:graphicFrame>
        <p:nvGraphicFramePr>
          <p:cNvPr id="171017" name="Object 6"/>
          <p:cNvGraphicFramePr>
            <a:graphicFrameLocks noChangeAspect="1"/>
          </p:cNvGraphicFramePr>
          <p:nvPr/>
        </p:nvGraphicFramePr>
        <p:xfrm>
          <a:off x="4313238" y="1639888"/>
          <a:ext cx="2644775" cy="661987"/>
        </p:xfrm>
        <a:graphic>
          <a:graphicData uri="http://schemas.openxmlformats.org/presentationml/2006/ole">
            <p:oleObj spid="_x0000_s24578" name="Equation" r:id="rId3" imgW="863280" imgH="215640" progId="Equation.DSMT4">
              <p:embed/>
            </p:oleObj>
          </a:graphicData>
        </a:graphic>
      </p:graphicFrame>
      <p:sp>
        <p:nvSpPr>
          <p:cNvPr id="24587"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3EA0CB0E-5A26-4A81-9B1D-42885A805517}" type="slidenum">
              <a:rPr lang="zh-CN" altLang="en-US" sz="1300"/>
              <a:pPr algn="r" defTabSz="755650"/>
              <a:t>92</a:t>
            </a:fld>
            <a:endParaRPr lang="en-US" altLang="zh-CN" sz="1300"/>
          </a:p>
        </p:txBody>
      </p:sp>
      <p:grpSp>
        <p:nvGrpSpPr>
          <p:cNvPr id="27" name="组合 29"/>
          <p:cNvGrpSpPr>
            <a:grpSpLocks/>
          </p:cNvGrpSpPr>
          <p:nvPr/>
        </p:nvGrpSpPr>
        <p:grpSpPr bwMode="auto">
          <a:xfrm>
            <a:off x="661988" y="3640138"/>
            <a:ext cx="8335962" cy="2379662"/>
            <a:chOff x="692150" y="4020343"/>
            <a:chExt cx="8335963" cy="2380457"/>
          </a:xfrm>
        </p:grpSpPr>
        <p:sp>
          <p:nvSpPr>
            <p:cNvPr id="28" name="Line 5"/>
            <p:cNvSpPr>
              <a:spLocks noChangeShapeType="1"/>
            </p:cNvSpPr>
            <p:nvPr/>
          </p:nvSpPr>
          <p:spPr bwMode="auto">
            <a:xfrm>
              <a:off x="1447800" y="4800065"/>
              <a:ext cx="3581400" cy="0"/>
            </a:xfrm>
            <a:prstGeom prst="line">
              <a:avLst/>
            </a:prstGeom>
            <a:noFill/>
            <a:ln w="28575">
              <a:solidFill>
                <a:srgbClr val="FF0000"/>
              </a:solidFill>
              <a:round/>
              <a:headEnd/>
              <a:tailEnd type="triangle" w="med" len="med"/>
            </a:ln>
            <a:effectLst/>
          </p:spPr>
          <p:txBody>
            <a:bodyPr wrap="none" anchor="ctr"/>
            <a:lstStyle/>
            <a:p>
              <a:pPr algn="ctr">
                <a:defRPr/>
              </a:pPr>
              <a:endParaRPr lang="zh-CN" altLang="en-US">
                <a:latin typeface="+mn-ea"/>
                <a:ea typeface="+mn-ea"/>
              </a:endParaRPr>
            </a:p>
          </p:txBody>
        </p:sp>
        <p:sp>
          <p:nvSpPr>
            <p:cNvPr id="29" name="Oval 6"/>
            <p:cNvSpPr>
              <a:spLocks noChangeArrowheads="1"/>
            </p:cNvSpPr>
            <p:nvPr/>
          </p:nvSpPr>
          <p:spPr bwMode="auto">
            <a:xfrm>
              <a:off x="5029201" y="4418938"/>
              <a:ext cx="838200" cy="838480"/>
            </a:xfrm>
            <a:prstGeom prst="ellipse">
              <a:avLst/>
            </a:prstGeom>
            <a:solidFill>
              <a:srgbClr val="FF3399"/>
            </a:solidFill>
            <a:ln w="9525">
              <a:solidFill>
                <a:schemeClr val="tx1"/>
              </a:solidFill>
              <a:round/>
              <a:headEnd/>
              <a:tailEnd/>
            </a:ln>
            <a:effectLst/>
          </p:spPr>
          <p:txBody>
            <a:bodyPr wrap="none" anchor="ctr"/>
            <a:lstStyle/>
            <a:p>
              <a:pPr algn="ctr" eaLnBrk="1" hangingPunct="1">
                <a:defRPr/>
              </a:pPr>
              <a:r>
                <a:rPr lang="en-US" altLang="zh-CN" b="1">
                  <a:solidFill>
                    <a:srgbClr val="FFFF00"/>
                  </a:solidFill>
                  <a:latin typeface="+mn-ea"/>
                  <a:ea typeface="+mn-ea"/>
                </a:rPr>
                <a:t>+</a:t>
              </a:r>
              <a:r>
                <a:rPr lang="en-US" altLang="zh-CN" b="1">
                  <a:solidFill>
                    <a:srgbClr val="FFFF00"/>
                  </a:solidFill>
                  <a:latin typeface="+mn-ea"/>
                  <a:ea typeface="+mn-ea"/>
                  <a:sym typeface="Symbol" pitchFamily="18" charset="2"/>
                </a:rPr>
                <a:t></a:t>
              </a:r>
            </a:p>
            <a:p>
              <a:pPr algn="ctr" eaLnBrk="1" hangingPunct="1">
                <a:defRPr/>
              </a:pPr>
              <a:r>
                <a:rPr lang="en-US" altLang="zh-CN" b="1">
                  <a:solidFill>
                    <a:srgbClr val="FFFF00"/>
                  </a:solidFill>
                  <a:latin typeface="+mn-ea"/>
                  <a:ea typeface="+mn-ea"/>
                  <a:sym typeface="Symbol" pitchFamily="18" charset="2"/>
                </a:rPr>
                <a:t>-</a:t>
              </a:r>
              <a:endParaRPr lang="en-US" altLang="zh-CN" b="1">
                <a:latin typeface="+mn-ea"/>
                <a:ea typeface="+mn-ea"/>
              </a:endParaRPr>
            </a:p>
          </p:txBody>
        </p:sp>
        <p:sp>
          <p:nvSpPr>
            <p:cNvPr id="30" name="Rectangle 7"/>
            <p:cNvSpPr>
              <a:spLocks noChangeArrowheads="1"/>
            </p:cNvSpPr>
            <p:nvPr/>
          </p:nvSpPr>
          <p:spPr bwMode="auto">
            <a:xfrm>
              <a:off x="6324601" y="4342713"/>
              <a:ext cx="1295400" cy="914705"/>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dirty="0">
                  <a:solidFill>
                    <a:srgbClr val="FFFF00"/>
                  </a:solidFill>
                  <a:effectLst>
                    <a:outerShdw blurRad="38100" dist="38100" dir="2700000" algn="tl">
                      <a:srgbClr val="000000"/>
                    </a:outerShdw>
                  </a:effectLst>
                  <a:latin typeface="+mn-ea"/>
                  <a:ea typeface="+mn-ea"/>
                </a:rPr>
                <a:t>符号</a:t>
              </a:r>
            </a:p>
            <a:p>
              <a:pPr algn="ctr" eaLnBrk="1" hangingPunct="1">
                <a:defRPr/>
              </a:pPr>
              <a:r>
                <a:rPr lang="zh-CN" altLang="en-US" dirty="0">
                  <a:solidFill>
                    <a:srgbClr val="FFFF00"/>
                  </a:solidFill>
                  <a:effectLst>
                    <a:outerShdw blurRad="38100" dist="38100" dir="2700000" algn="tl">
                      <a:srgbClr val="000000"/>
                    </a:outerShdw>
                  </a:effectLst>
                  <a:latin typeface="+mn-ea"/>
                  <a:ea typeface="+mn-ea"/>
                </a:rPr>
                <a:t>编码</a:t>
              </a:r>
              <a:endParaRPr lang="zh-CN" altLang="en-US" dirty="0">
                <a:effectLst>
                  <a:outerShdw blurRad="38100" dist="38100" dir="2700000" algn="tl">
                    <a:srgbClr val="FFFFFF"/>
                  </a:outerShdw>
                </a:effectLst>
                <a:latin typeface="+mn-ea"/>
                <a:ea typeface="+mn-ea"/>
              </a:endParaRPr>
            </a:p>
          </p:txBody>
        </p:sp>
        <p:sp>
          <p:nvSpPr>
            <p:cNvPr id="31" name="Rectangle 8"/>
            <p:cNvSpPr>
              <a:spLocks noChangeArrowheads="1"/>
            </p:cNvSpPr>
            <p:nvPr/>
          </p:nvSpPr>
          <p:spPr bwMode="auto">
            <a:xfrm>
              <a:off x="2057400" y="5486095"/>
              <a:ext cx="1219200" cy="914705"/>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a:solidFill>
                    <a:srgbClr val="FFFF00"/>
                  </a:solidFill>
                  <a:effectLst>
                    <a:outerShdw blurRad="38100" dist="38100" dir="2700000" algn="tl">
                      <a:srgbClr val="000000"/>
                    </a:outerShdw>
                  </a:effectLst>
                  <a:latin typeface="+mn-ea"/>
                  <a:ea typeface="+mn-ea"/>
                </a:rPr>
                <a:t>预测器</a:t>
              </a:r>
              <a:endParaRPr lang="zh-CN" altLang="en-US">
                <a:effectLst>
                  <a:outerShdw blurRad="38100" dist="38100" dir="2700000" algn="tl">
                    <a:srgbClr val="FFFFFF"/>
                  </a:outerShdw>
                </a:effectLst>
                <a:latin typeface="+mn-ea"/>
                <a:ea typeface="+mn-ea"/>
              </a:endParaRPr>
            </a:p>
          </p:txBody>
        </p:sp>
        <p:sp>
          <p:nvSpPr>
            <p:cNvPr id="32" name="Rectangle 9"/>
            <p:cNvSpPr>
              <a:spLocks noChangeArrowheads="1"/>
            </p:cNvSpPr>
            <p:nvPr/>
          </p:nvSpPr>
          <p:spPr bwMode="auto">
            <a:xfrm>
              <a:off x="3581400" y="5486095"/>
              <a:ext cx="1295400" cy="914705"/>
            </a:xfrm>
            <a:prstGeom prst="rect">
              <a:avLst/>
            </a:prstGeom>
            <a:solidFill>
              <a:srgbClr val="FF3399"/>
            </a:solidFill>
            <a:ln w="9525">
              <a:solidFill>
                <a:schemeClr val="tx1"/>
              </a:solidFill>
              <a:miter lim="800000"/>
              <a:headEnd/>
              <a:tailEnd/>
            </a:ln>
            <a:effectLst/>
          </p:spPr>
          <p:txBody>
            <a:bodyPr wrap="none" anchor="ctr"/>
            <a:lstStyle/>
            <a:p>
              <a:pPr algn="ctr">
                <a:defRPr/>
              </a:pPr>
              <a:r>
                <a:rPr lang="zh-CN" altLang="en-US">
                  <a:solidFill>
                    <a:srgbClr val="FFFF00"/>
                  </a:solidFill>
                  <a:effectLst>
                    <a:outerShdw blurRad="38100" dist="38100" dir="2700000" algn="tl">
                      <a:srgbClr val="000000"/>
                    </a:outerShdw>
                  </a:effectLst>
                  <a:latin typeface="+mn-ea"/>
                  <a:ea typeface="+mn-ea"/>
                </a:rPr>
                <a:t>最接近</a:t>
              </a:r>
            </a:p>
            <a:p>
              <a:pPr algn="ctr">
                <a:defRPr/>
              </a:pPr>
              <a:r>
                <a:rPr lang="zh-CN" altLang="en-US">
                  <a:solidFill>
                    <a:srgbClr val="FFFF00"/>
                  </a:solidFill>
                  <a:effectLst>
                    <a:outerShdw blurRad="38100" dist="38100" dir="2700000" algn="tl">
                      <a:srgbClr val="000000"/>
                    </a:outerShdw>
                  </a:effectLst>
                  <a:latin typeface="+mn-ea"/>
                  <a:ea typeface="+mn-ea"/>
                </a:rPr>
                <a:t>的整数</a:t>
              </a:r>
              <a:endParaRPr lang="zh-CN" altLang="en-US">
                <a:effectLst>
                  <a:outerShdw blurRad="38100" dist="38100" dir="2700000" algn="tl">
                    <a:srgbClr val="FFFFFF"/>
                  </a:outerShdw>
                </a:effectLst>
                <a:latin typeface="+mn-ea"/>
                <a:ea typeface="+mn-ea"/>
              </a:endParaRPr>
            </a:p>
          </p:txBody>
        </p:sp>
        <p:sp>
          <p:nvSpPr>
            <p:cNvPr id="33" name="Line 10"/>
            <p:cNvSpPr>
              <a:spLocks noChangeShapeType="1"/>
            </p:cNvSpPr>
            <p:nvPr/>
          </p:nvSpPr>
          <p:spPr bwMode="auto">
            <a:xfrm>
              <a:off x="4876801" y="5943447"/>
              <a:ext cx="609600" cy="0"/>
            </a:xfrm>
            <a:prstGeom prst="line">
              <a:avLst/>
            </a:prstGeom>
            <a:noFill/>
            <a:ln w="38100">
              <a:solidFill>
                <a:srgbClr val="FF0000"/>
              </a:solidFill>
              <a:round/>
              <a:headEnd/>
              <a:tailEnd/>
            </a:ln>
            <a:effectLst/>
          </p:spPr>
          <p:txBody>
            <a:bodyPr wrap="none" anchor="ctr"/>
            <a:lstStyle/>
            <a:p>
              <a:pPr algn="ctr">
                <a:defRPr/>
              </a:pPr>
              <a:endParaRPr lang="zh-CN" altLang="en-US">
                <a:latin typeface="+mn-ea"/>
                <a:ea typeface="+mn-ea"/>
              </a:endParaRPr>
            </a:p>
          </p:txBody>
        </p:sp>
        <p:sp>
          <p:nvSpPr>
            <p:cNvPr id="34" name="Line 11"/>
            <p:cNvSpPr>
              <a:spLocks noChangeShapeType="1"/>
            </p:cNvSpPr>
            <p:nvPr/>
          </p:nvSpPr>
          <p:spPr bwMode="auto">
            <a:xfrm flipV="1">
              <a:off x="5486401" y="5257418"/>
              <a:ext cx="0" cy="686029"/>
            </a:xfrm>
            <a:prstGeom prst="line">
              <a:avLst/>
            </a:prstGeom>
            <a:noFill/>
            <a:ln w="38100">
              <a:solidFill>
                <a:srgbClr val="FF0000"/>
              </a:solidFill>
              <a:round/>
              <a:headEnd/>
              <a:tailEnd type="triangle" w="med" len="med"/>
            </a:ln>
            <a:effectLst/>
          </p:spPr>
          <p:txBody>
            <a:bodyPr wrap="none" anchor="ctr"/>
            <a:lstStyle/>
            <a:p>
              <a:pPr algn="ctr">
                <a:defRPr/>
              </a:pPr>
              <a:endParaRPr lang="zh-CN" altLang="en-US">
                <a:latin typeface="+mn-ea"/>
                <a:ea typeface="+mn-ea"/>
              </a:endParaRPr>
            </a:p>
          </p:txBody>
        </p:sp>
        <p:sp>
          <p:nvSpPr>
            <p:cNvPr id="35" name="Line 12"/>
            <p:cNvSpPr>
              <a:spLocks noChangeShapeType="1"/>
            </p:cNvSpPr>
            <p:nvPr/>
          </p:nvSpPr>
          <p:spPr bwMode="auto">
            <a:xfrm>
              <a:off x="1752600" y="4800065"/>
              <a:ext cx="0" cy="1143382"/>
            </a:xfrm>
            <a:prstGeom prst="line">
              <a:avLst/>
            </a:prstGeom>
            <a:noFill/>
            <a:ln w="38100">
              <a:solidFill>
                <a:schemeClr val="tx1"/>
              </a:solidFill>
              <a:round/>
              <a:headEnd/>
              <a:tailEnd/>
            </a:ln>
            <a:effectLst/>
          </p:spPr>
          <p:txBody>
            <a:bodyPr wrap="none" anchor="ctr"/>
            <a:lstStyle/>
            <a:p>
              <a:pPr algn="ctr">
                <a:defRPr/>
              </a:pPr>
              <a:endParaRPr lang="zh-CN" altLang="en-US">
                <a:latin typeface="+mn-ea"/>
                <a:ea typeface="+mn-ea"/>
              </a:endParaRPr>
            </a:p>
          </p:txBody>
        </p:sp>
        <p:sp>
          <p:nvSpPr>
            <p:cNvPr id="36" name="Line 13"/>
            <p:cNvSpPr>
              <a:spLocks noChangeShapeType="1"/>
            </p:cNvSpPr>
            <p:nvPr/>
          </p:nvSpPr>
          <p:spPr bwMode="auto">
            <a:xfrm>
              <a:off x="1752600" y="5943447"/>
              <a:ext cx="3048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37" name="Line 14"/>
            <p:cNvSpPr>
              <a:spLocks noChangeShapeType="1"/>
            </p:cNvSpPr>
            <p:nvPr/>
          </p:nvSpPr>
          <p:spPr bwMode="auto">
            <a:xfrm>
              <a:off x="3276600" y="5943447"/>
              <a:ext cx="3048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38" name="Line 15"/>
            <p:cNvSpPr>
              <a:spLocks noChangeShapeType="1"/>
            </p:cNvSpPr>
            <p:nvPr/>
          </p:nvSpPr>
          <p:spPr bwMode="auto">
            <a:xfrm>
              <a:off x="5867401" y="4800065"/>
              <a:ext cx="4572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39" name="Line 16"/>
            <p:cNvSpPr>
              <a:spLocks noChangeShapeType="1"/>
            </p:cNvSpPr>
            <p:nvPr/>
          </p:nvSpPr>
          <p:spPr bwMode="auto">
            <a:xfrm>
              <a:off x="7620001" y="4800065"/>
              <a:ext cx="4572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40" name="Rectangle 17"/>
            <p:cNvSpPr>
              <a:spLocks noChangeArrowheads="1"/>
            </p:cNvSpPr>
            <p:nvPr/>
          </p:nvSpPr>
          <p:spPr bwMode="auto">
            <a:xfrm>
              <a:off x="7624763" y="4952516"/>
              <a:ext cx="1403350" cy="457353"/>
            </a:xfrm>
            <a:prstGeom prst="rect">
              <a:avLst/>
            </a:prstGeom>
            <a:noFill/>
            <a:ln w="9525">
              <a:noFill/>
              <a:miter lim="800000"/>
              <a:headEnd/>
              <a:tailEnd/>
            </a:ln>
            <a:effectLst/>
          </p:spPr>
          <p:txBody>
            <a:bodyPr wrap="none" anchor="ctr">
              <a:spAutoFit/>
            </a:bodyPr>
            <a:lstStyle/>
            <a:p>
              <a:pPr algn="ctr" eaLnBrk="1" hangingPunct="1">
                <a:defRPr/>
              </a:pPr>
              <a:r>
                <a:rPr lang="zh-CN" altLang="en-US">
                  <a:solidFill>
                    <a:srgbClr val="000099"/>
                  </a:solidFill>
                  <a:latin typeface="+mn-ea"/>
                  <a:ea typeface="+mn-ea"/>
                </a:rPr>
                <a:t>压缩图像</a:t>
              </a:r>
              <a:endParaRPr lang="zh-CN" altLang="en-US">
                <a:solidFill>
                  <a:srgbClr val="FFFF00"/>
                </a:solidFill>
                <a:latin typeface="+mn-ea"/>
                <a:ea typeface="+mn-ea"/>
              </a:endParaRPr>
            </a:p>
          </p:txBody>
        </p:sp>
        <p:sp>
          <p:nvSpPr>
            <p:cNvPr id="41" name="Rectangle 18"/>
            <p:cNvSpPr>
              <a:spLocks noChangeArrowheads="1"/>
            </p:cNvSpPr>
            <p:nvPr/>
          </p:nvSpPr>
          <p:spPr bwMode="auto">
            <a:xfrm>
              <a:off x="692150" y="4342713"/>
              <a:ext cx="1403350" cy="457353"/>
            </a:xfrm>
            <a:prstGeom prst="rect">
              <a:avLst/>
            </a:prstGeom>
            <a:noFill/>
            <a:ln w="9525">
              <a:noFill/>
              <a:miter lim="800000"/>
              <a:headEnd/>
              <a:tailEnd/>
            </a:ln>
            <a:effectLst/>
          </p:spPr>
          <p:txBody>
            <a:bodyPr wrap="none" anchor="ctr">
              <a:spAutoFit/>
            </a:bodyPr>
            <a:lstStyle/>
            <a:p>
              <a:pPr algn="ctr" eaLnBrk="1" hangingPunct="1">
                <a:defRPr/>
              </a:pPr>
              <a:r>
                <a:rPr lang="zh-CN" altLang="en-US">
                  <a:solidFill>
                    <a:srgbClr val="000099"/>
                  </a:solidFill>
                  <a:latin typeface="+mn-ea"/>
                  <a:ea typeface="+mn-ea"/>
                </a:rPr>
                <a:t>输入图像</a:t>
              </a:r>
              <a:endParaRPr lang="zh-CN" altLang="en-US">
                <a:solidFill>
                  <a:srgbClr val="FFFF00"/>
                </a:solidFill>
                <a:latin typeface="+mn-ea"/>
                <a:ea typeface="+mn-ea"/>
              </a:endParaRPr>
            </a:p>
          </p:txBody>
        </p:sp>
        <p:graphicFrame>
          <p:nvGraphicFramePr>
            <p:cNvPr id="42" name="Object 4"/>
            <p:cNvGraphicFramePr>
              <a:graphicFrameLocks noChangeAspect="1"/>
            </p:cNvGraphicFramePr>
            <p:nvPr/>
          </p:nvGraphicFramePr>
          <p:xfrm>
            <a:off x="5532437" y="5667375"/>
            <a:ext cx="517525" cy="733425"/>
          </p:xfrm>
          <a:graphic>
            <a:graphicData uri="http://schemas.openxmlformats.org/presentationml/2006/ole">
              <p:oleObj spid="_x0000_s24603" name="Equation" r:id="rId4" imgW="152280" imgH="215640" progId="Equation.DSMT4">
                <p:embed/>
              </p:oleObj>
            </a:graphicData>
          </a:graphic>
        </p:graphicFrame>
        <p:graphicFrame>
          <p:nvGraphicFramePr>
            <p:cNvPr id="43" name="Object 5"/>
            <p:cNvGraphicFramePr>
              <a:graphicFrameLocks noChangeAspect="1"/>
            </p:cNvGraphicFramePr>
            <p:nvPr/>
          </p:nvGraphicFramePr>
          <p:xfrm>
            <a:off x="3269298" y="4203383"/>
            <a:ext cx="488950" cy="644525"/>
          </p:xfrm>
          <a:graphic>
            <a:graphicData uri="http://schemas.openxmlformats.org/presentationml/2006/ole">
              <p:oleObj spid="_x0000_s24604" name="Equation" r:id="rId5" imgW="152280" imgH="190440" progId="Equation.DSMT4">
                <p:embed/>
              </p:oleObj>
            </a:graphicData>
          </a:graphic>
        </p:graphicFrame>
        <p:graphicFrame>
          <p:nvGraphicFramePr>
            <p:cNvPr id="44" name="Object 6"/>
            <p:cNvGraphicFramePr>
              <a:graphicFrameLocks noChangeAspect="1"/>
            </p:cNvGraphicFramePr>
            <p:nvPr/>
          </p:nvGraphicFramePr>
          <p:xfrm>
            <a:off x="5794374" y="4020343"/>
            <a:ext cx="511175" cy="646113"/>
          </p:xfrm>
          <a:graphic>
            <a:graphicData uri="http://schemas.openxmlformats.org/presentationml/2006/ole">
              <p:oleObj spid="_x0000_s24605" name="Equation" r:id="rId6" imgW="139680" imgH="1904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1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type="body" idx="1"/>
          </p:nvPr>
        </p:nvSpPr>
        <p:spPr>
          <a:xfrm>
            <a:off x="806450" y="1371600"/>
            <a:ext cx="6705600" cy="1143000"/>
          </a:xfrm>
        </p:spPr>
        <p:txBody>
          <a:bodyPr/>
          <a:lstStyle/>
          <a:p>
            <a:pPr>
              <a:lnSpc>
                <a:spcPct val="150000"/>
              </a:lnSpc>
            </a:pPr>
            <a:r>
              <a:rPr lang="zh-CN" altLang="en-US" smtClean="0"/>
              <a:t>有损预测解码</a:t>
            </a:r>
            <a:endParaRPr lang="en-US" altLang="zh-CN" baseline="-25000" smtClean="0">
              <a:solidFill>
                <a:srgbClr val="FF0000"/>
              </a:solidFill>
            </a:endParaRPr>
          </a:p>
        </p:txBody>
      </p:sp>
      <p:sp>
        <p:nvSpPr>
          <p:cNvPr id="25607" name="Text Box 4"/>
          <p:cNvSpPr txBox="1">
            <a:spLocks noChangeArrowheads="1"/>
          </p:cNvSpPr>
          <p:nvPr/>
        </p:nvSpPr>
        <p:spPr bwMode="auto">
          <a:xfrm>
            <a:off x="106363" y="76200"/>
            <a:ext cx="549275"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a:p>
        </p:txBody>
      </p:sp>
      <p:sp>
        <p:nvSpPr>
          <p:cNvPr id="20" name="Rectangle 15"/>
          <p:cNvSpPr txBox="1">
            <a:spLocks noChangeArrowheads="1"/>
          </p:cNvSpPr>
          <p:nvPr/>
        </p:nvSpPr>
        <p:spPr bwMode="auto">
          <a:xfrm>
            <a:off x="971550" y="114300"/>
            <a:ext cx="7831138" cy="87312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dirty="0">
                <a:solidFill>
                  <a:srgbClr val="0033CC"/>
                </a:solidFill>
                <a:latin typeface="+mj-lt"/>
                <a:ea typeface="+mj-ea"/>
                <a:cs typeface="+mj-cs"/>
                <a:sym typeface="Arial" pitchFamily="34" charset="0"/>
              </a:rPr>
              <a:t>有损预测压缩</a:t>
            </a:r>
          </a:p>
        </p:txBody>
      </p:sp>
      <p:grpSp>
        <p:nvGrpSpPr>
          <p:cNvPr id="25609" name="组合 25"/>
          <p:cNvGrpSpPr>
            <a:grpSpLocks/>
          </p:cNvGrpSpPr>
          <p:nvPr/>
        </p:nvGrpSpPr>
        <p:grpSpPr bwMode="auto">
          <a:xfrm>
            <a:off x="600075" y="3197225"/>
            <a:ext cx="8255000" cy="2581275"/>
            <a:chOff x="812800" y="3334543"/>
            <a:chExt cx="8255000" cy="2580482"/>
          </a:xfrm>
        </p:grpSpPr>
        <p:sp>
          <p:nvSpPr>
            <p:cNvPr id="139269" name="Line 5"/>
            <p:cNvSpPr>
              <a:spLocks noChangeShapeType="1"/>
            </p:cNvSpPr>
            <p:nvPr/>
          </p:nvSpPr>
          <p:spPr bwMode="auto">
            <a:xfrm>
              <a:off x="1568450" y="4191530"/>
              <a:ext cx="838200" cy="0"/>
            </a:xfrm>
            <a:prstGeom prst="line">
              <a:avLst/>
            </a:prstGeom>
            <a:noFill/>
            <a:ln w="28575">
              <a:solidFill>
                <a:schemeClr val="tx1"/>
              </a:solidFill>
              <a:round/>
              <a:headEnd/>
              <a:tailEnd type="triangle" w="med" len="med"/>
            </a:ln>
            <a:effectLst/>
          </p:spPr>
          <p:txBody>
            <a:bodyPr wrap="none" anchor="ctr"/>
            <a:lstStyle/>
            <a:p>
              <a:pPr>
                <a:defRPr/>
              </a:pPr>
              <a:endParaRPr lang="zh-CN" altLang="en-US">
                <a:latin typeface="+mn-ea"/>
                <a:ea typeface="+mn-ea"/>
              </a:endParaRPr>
            </a:p>
          </p:txBody>
        </p:sp>
        <p:sp>
          <p:nvSpPr>
            <p:cNvPr id="139270" name="Oval 6"/>
            <p:cNvSpPr>
              <a:spLocks noChangeArrowheads="1"/>
            </p:cNvSpPr>
            <p:nvPr/>
          </p:nvSpPr>
          <p:spPr bwMode="auto">
            <a:xfrm>
              <a:off x="4159250" y="3734470"/>
              <a:ext cx="838200" cy="837942"/>
            </a:xfrm>
            <a:prstGeom prst="ellipse">
              <a:avLst/>
            </a:prstGeom>
            <a:solidFill>
              <a:srgbClr val="FF3399"/>
            </a:solidFill>
            <a:ln w="9525">
              <a:solidFill>
                <a:schemeClr val="tx1"/>
              </a:solidFill>
              <a:round/>
              <a:headEnd/>
              <a:tailEnd/>
            </a:ln>
            <a:effectLst/>
          </p:spPr>
          <p:txBody>
            <a:bodyPr wrap="none" anchor="ctr"/>
            <a:lstStyle/>
            <a:p>
              <a:pPr eaLnBrk="1" hangingPunct="1">
                <a:defRPr/>
              </a:pPr>
              <a:r>
                <a:rPr lang="en-US" altLang="zh-CN" b="1">
                  <a:solidFill>
                    <a:srgbClr val="FFFF00"/>
                  </a:solidFill>
                  <a:latin typeface="+mn-ea"/>
                  <a:ea typeface="+mn-ea"/>
                </a:rPr>
                <a:t>+</a:t>
              </a:r>
              <a:r>
                <a:rPr lang="en-US" altLang="zh-CN" b="1">
                  <a:solidFill>
                    <a:srgbClr val="FFFF00"/>
                  </a:solidFill>
                  <a:latin typeface="+mn-ea"/>
                  <a:ea typeface="+mn-ea"/>
                  <a:sym typeface="Symbol" pitchFamily="18" charset="2"/>
                </a:rPr>
                <a:t> </a:t>
              </a:r>
            </a:p>
            <a:p>
              <a:pPr eaLnBrk="1" hangingPunct="1">
                <a:defRPr/>
              </a:pPr>
              <a:r>
                <a:rPr lang="en-US" altLang="zh-CN" b="1">
                  <a:solidFill>
                    <a:srgbClr val="FFFF00"/>
                  </a:solidFill>
                  <a:latin typeface="+mn-ea"/>
                  <a:ea typeface="+mn-ea"/>
                </a:rPr>
                <a:t>+</a:t>
              </a:r>
            </a:p>
          </p:txBody>
        </p:sp>
        <p:sp>
          <p:nvSpPr>
            <p:cNvPr id="139271" name="Rectangle 7"/>
            <p:cNvSpPr>
              <a:spLocks noChangeArrowheads="1"/>
            </p:cNvSpPr>
            <p:nvPr/>
          </p:nvSpPr>
          <p:spPr bwMode="auto">
            <a:xfrm>
              <a:off x="2406650" y="3658294"/>
              <a:ext cx="1295400" cy="914119"/>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b="1" dirty="0">
                  <a:solidFill>
                    <a:srgbClr val="FFFF00"/>
                  </a:solidFill>
                  <a:latin typeface="+mn-ea"/>
                  <a:ea typeface="+mn-ea"/>
                </a:rPr>
                <a:t>符号</a:t>
              </a:r>
            </a:p>
            <a:p>
              <a:pPr algn="ctr" eaLnBrk="1" hangingPunct="1">
                <a:defRPr/>
              </a:pPr>
              <a:r>
                <a:rPr lang="zh-CN" altLang="en-US" b="1" dirty="0">
                  <a:solidFill>
                    <a:srgbClr val="FFFF00"/>
                  </a:solidFill>
                  <a:latin typeface="+mn-ea"/>
                  <a:ea typeface="+mn-ea"/>
                </a:rPr>
                <a:t>解码</a:t>
              </a:r>
              <a:endParaRPr lang="zh-CN" altLang="en-US" b="1" dirty="0">
                <a:latin typeface="+mn-ea"/>
                <a:ea typeface="+mn-ea"/>
              </a:endParaRPr>
            </a:p>
          </p:txBody>
        </p:sp>
        <p:sp>
          <p:nvSpPr>
            <p:cNvPr id="139272" name="Rectangle 8"/>
            <p:cNvSpPr>
              <a:spLocks noChangeArrowheads="1"/>
            </p:cNvSpPr>
            <p:nvPr/>
          </p:nvSpPr>
          <p:spPr bwMode="auto">
            <a:xfrm>
              <a:off x="5226050" y="4724766"/>
              <a:ext cx="1219200" cy="914119"/>
            </a:xfrm>
            <a:prstGeom prst="rect">
              <a:avLst/>
            </a:prstGeom>
            <a:solidFill>
              <a:srgbClr val="FF3399"/>
            </a:solidFill>
            <a:ln w="9525">
              <a:solidFill>
                <a:schemeClr val="tx1"/>
              </a:solidFill>
              <a:miter lim="800000"/>
              <a:headEnd/>
              <a:tailEnd/>
            </a:ln>
            <a:effectLst/>
          </p:spPr>
          <p:txBody>
            <a:bodyPr wrap="none" anchor="ctr"/>
            <a:lstStyle/>
            <a:p>
              <a:pPr eaLnBrk="1" hangingPunct="1">
                <a:defRPr/>
              </a:pPr>
              <a:r>
                <a:rPr lang="zh-CN" altLang="en-US" b="1">
                  <a:solidFill>
                    <a:srgbClr val="FFFF00"/>
                  </a:solidFill>
                  <a:latin typeface="+mn-ea"/>
                  <a:ea typeface="+mn-ea"/>
                </a:rPr>
                <a:t>预测器</a:t>
              </a:r>
              <a:endParaRPr lang="zh-CN" altLang="en-US" b="1">
                <a:latin typeface="+mn-ea"/>
                <a:ea typeface="+mn-ea"/>
              </a:endParaRPr>
            </a:p>
          </p:txBody>
        </p:sp>
        <p:sp>
          <p:nvSpPr>
            <p:cNvPr id="139273" name="Line 9"/>
            <p:cNvSpPr>
              <a:spLocks noChangeShapeType="1"/>
            </p:cNvSpPr>
            <p:nvPr/>
          </p:nvSpPr>
          <p:spPr bwMode="auto">
            <a:xfrm>
              <a:off x="4616450" y="5181825"/>
              <a:ext cx="609600" cy="0"/>
            </a:xfrm>
            <a:prstGeom prst="line">
              <a:avLst/>
            </a:prstGeom>
            <a:noFill/>
            <a:ln w="38100">
              <a:solidFill>
                <a:schemeClr val="tx1"/>
              </a:solidFill>
              <a:round/>
              <a:headEnd/>
              <a:tailEnd/>
            </a:ln>
            <a:effectLst/>
          </p:spPr>
          <p:txBody>
            <a:bodyPr wrap="none" anchor="ctr"/>
            <a:lstStyle/>
            <a:p>
              <a:pPr>
                <a:defRPr/>
              </a:pPr>
              <a:endParaRPr lang="zh-CN" altLang="en-US">
                <a:latin typeface="+mn-ea"/>
                <a:ea typeface="+mn-ea"/>
              </a:endParaRPr>
            </a:p>
          </p:txBody>
        </p:sp>
        <p:sp>
          <p:nvSpPr>
            <p:cNvPr id="139274" name="Line 10"/>
            <p:cNvSpPr>
              <a:spLocks noChangeShapeType="1"/>
            </p:cNvSpPr>
            <p:nvPr/>
          </p:nvSpPr>
          <p:spPr bwMode="auto">
            <a:xfrm flipV="1">
              <a:off x="4616450" y="4496236"/>
              <a:ext cx="0" cy="685589"/>
            </a:xfrm>
            <a:prstGeom prst="line">
              <a:avLst/>
            </a:prstGeom>
            <a:noFill/>
            <a:ln w="38100">
              <a:solidFill>
                <a:schemeClr val="tx1"/>
              </a:solidFill>
              <a:round/>
              <a:headEnd/>
              <a:tailEnd type="triangle" w="med" len="med"/>
            </a:ln>
            <a:effectLst/>
          </p:spPr>
          <p:txBody>
            <a:bodyPr wrap="none" anchor="ctr"/>
            <a:lstStyle/>
            <a:p>
              <a:pPr>
                <a:defRPr/>
              </a:pPr>
              <a:endParaRPr lang="zh-CN" altLang="en-US">
                <a:latin typeface="+mn-ea"/>
                <a:ea typeface="+mn-ea"/>
              </a:endParaRPr>
            </a:p>
          </p:txBody>
        </p:sp>
        <p:sp>
          <p:nvSpPr>
            <p:cNvPr id="139275" name="Line 11"/>
            <p:cNvSpPr>
              <a:spLocks noChangeShapeType="1"/>
            </p:cNvSpPr>
            <p:nvPr/>
          </p:nvSpPr>
          <p:spPr bwMode="auto">
            <a:xfrm>
              <a:off x="7054850" y="4191530"/>
              <a:ext cx="0" cy="990296"/>
            </a:xfrm>
            <a:prstGeom prst="line">
              <a:avLst/>
            </a:prstGeom>
            <a:noFill/>
            <a:ln w="38100">
              <a:solidFill>
                <a:schemeClr val="tx1"/>
              </a:solidFill>
              <a:round/>
              <a:headEnd/>
              <a:tailEnd/>
            </a:ln>
            <a:effectLst/>
          </p:spPr>
          <p:txBody>
            <a:bodyPr wrap="none" anchor="ctr"/>
            <a:lstStyle/>
            <a:p>
              <a:pPr>
                <a:defRPr/>
              </a:pPr>
              <a:endParaRPr lang="zh-CN" altLang="en-US">
                <a:latin typeface="+mn-ea"/>
                <a:ea typeface="+mn-ea"/>
              </a:endParaRPr>
            </a:p>
          </p:txBody>
        </p:sp>
        <p:sp>
          <p:nvSpPr>
            <p:cNvPr id="139276" name="Line 12"/>
            <p:cNvSpPr>
              <a:spLocks noChangeShapeType="1"/>
            </p:cNvSpPr>
            <p:nvPr/>
          </p:nvSpPr>
          <p:spPr bwMode="auto">
            <a:xfrm flipH="1">
              <a:off x="6445250" y="5181825"/>
              <a:ext cx="609600" cy="0"/>
            </a:xfrm>
            <a:prstGeom prst="line">
              <a:avLst/>
            </a:prstGeom>
            <a:noFill/>
            <a:ln w="38100">
              <a:solidFill>
                <a:schemeClr val="tx1"/>
              </a:solidFill>
              <a:round/>
              <a:headEnd/>
              <a:tailEnd type="triangle" w="med" len="med"/>
            </a:ln>
            <a:effectLst/>
          </p:spPr>
          <p:txBody>
            <a:bodyPr wrap="none" anchor="ctr"/>
            <a:lstStyle/>
            <a:p>
              <a:pPr>
                <a:defRPr/>
              </a:pPr>
              <a:endParaRPr lang="zh-CN" altLang="en-US">
                <a:latin typeface="+mn-ea"/>
                <a:ea typeface="+mn-ea"/>
              </a:endParaRPr>
            </a:p>
          </p:txBody>
        </p:sp>
        <p:sp>
          <p:nvSpPr>
            <p:cNvPr id="139277" name="Line 13"/>
            <p:cNvSpPr>
              <a:spLocks noChangeShapeType="1"/>
            </p:cNvSpPr>
            <p:nvPr/>
          </p:nvSpPr>
          <p:spPr bwMode="auto">
            <a:xfrm>
              <a:off x="3702050" y="4191530"/>
              <a:ext cx="457200" cy="0"/>
            </a:xfrm>
            <a:prstGeom prst="line">
              <a:avLst/>
            </a:prstGeom>
            <a:noFill/>
            <a:ln w="38100">
              <a:solidFill>
                <a:schemeClr val="tx1"/>
              </a:solidFill>
              <a:round/>
              <a:headEnd/>
              <a:tailEnd type="triangle" w="med" len="med"/>
            </a:ln>
            <a:effectLst/>
          </p:spPr>
          <p:txBody>
            <a:bodyPr wrap="none" anchor="ctr"/>
            <a:lstStyle/>
            <a:p>
              <a:pPr>
                <a:defRPr/>
              </a:pPr>
              <a:endParaRPr lang="zh-CN" altLang="en-US">
                <a:latin typeface="+mn-ea"/>
                <a:ea typeface="+mn-ea"/>
              </a:endParaRPr>
            </a:p>
          </p:txBody>
        </p:sp>
        <p:sp>
          <p:nvSpPr>
            <p:cNvPr id="139278" name="Line 14"/>
            <p:cNvSpPr>
              <a:spLocks noChangeShapeType="1"/>
            </p:cNvSpPr>
            <p:nvPr/>
          </p:nvSpPr>
          <p:spPr bwMode="auto">
            <a:xfrm>
              <a:off x="4997450" y="4191530"/>
              <a:ext cx="3200400" cy="0"/>
            </a:xfrm>
            <a:prstGeom prst="line">
              <a:avLst/>
            </a:prstGeom>
            <a:noFill/>
            <a:ln w="38100">
              <a:solidFill>
                <a:schemeClr val="tx1"/>
              </a:solidFill>
              <a:round/>
              <a:headEnd/>
              <a:tailEnd type="triangle" w="med" len="med"/>
            </a:ln>
            <a:effectLst/>
          </p:spPr>
          <p:txBody>
            <a:bodyPr wrap="none" anchor="ctr"/>
            <a:lstStyle/>
            <a:p>
              <a:pPr>
                <a:defRPr/>
              </a:pPr>
              <a:endParaRPr lang="zh-CN" altLang="en-US">
                <a:latin typeface="+mn-ea"/>
                <a:ea typeface="+mn-ea"/>
              </a:endParaRPr>
            </a:p>
          </p:txBody>
        </p:sp>
        <p:sp>
          <p:nvSpPr>
            <p:cNvPr id="139279" name="Rectangle 15"/>
            <p:cNvSpPr>
              <a:spLocks noChangeArrowheads="1"/>
            </p:cNvSpPr>
            <p:nvPr/>
          </p:nvSpPr>
          <p:spPr bwMode="auto">
            <a:xfrm>
              <a:off x="7359650" y="4420059"/>
              <a:ext cx="1708150" cy="457060"/>
            </a:xfrm>
            <a:prstGeom prst="rect">
              <a:avLst/>
            </a:prstGeom>
            <a:noFill/>
            <a:ln w="9525">
              <a:noFill/>
              <a:miter lim="800000"/>
              <a:headEnd/>
              <a:tailEnd/>
            </a:ln>
            <a:effectLst/>
          </p:spPr>
          <p:txBody>
            <a:bodyPr wrap="none" anchor="ctr">
              <a:spAutoFit/>
            </a:bodyPr>
            <a:lstStyle/>
            <a:p>
              <a:pPr eaLnBrk="1" hangingPunct="1">
                <a:defRPr/>
              </a:pPr>
              <a:r>
                <a:rPr lang="zh-CN" altLang="en-US">
                  <a:solidFill>
                    <a:srgbClr val="000099"/>
                  </a:solidFill>
                  <a:latin typeface="+mn-ea"/>
                  <a:ea typeface="+mn-ea"/>
                </a:rPr>
                <a:t>解压缩图像</a:t>
              </a:r>
              <a:endParaRPr lang="zh-CN" altLang="en-US">
                <a:solidFill>
                  <a:srgbClr val="FFFF00"/>
                </a:solidFill>
                <a:latin typeface="+mn-ea"/>
                <a:ea typeface="+mn-ea"/>
              </a:endParaRPr>
            </a:p>
          </p:txBody>
        </p:sp>
        <p:sp>
          <p:nvSpPr>
            <p:cNvPr id="139280" name="Rectangle 16"/>
            <p:cNvSpPr>
              <a:spLocks noChangeArrowheads="1"/>
            </p:cNvSpPr>
            <p:nvPr/>
          </p:nvSpPr>
          <p:spPr bwMode="auto">
            <a:xfrm>
              <a:off x="812800" y="3734470"/>
              <a:ext cx="1403350" cy="457060"/>
            </a:xfrm>
            <a:prstGeom prst="rect">
              <a:avLst/>
            </a:prstGeom>
            <a:noFill/>
            <a:ln w="9525">
              <a:noFill/>
              <a:miter lim="800000"/>
              <a:headEnd/>
              <a:tailEnd/>
            </a:ln>
            <a:effectLst/>
          </p:spPr>
          <p:txBody>
            <a:bodyPr wrap="none" anchor="ctr">
              <a:spAutoFit/>
            </a:bodyPr>
            <a:lstStyle/>
            <a:p>
              <a:pPr eaLnBrk="1" hangingPunct="1">
                <a:defRPr/>
              </a:pPr>
              <a:r>
                <a:rPr lang="zh-CN" altLang="en-US" dirty="0">
                  <a:solidFill>
                    <a:srgbClr val="000099"/>
                  </a:solidFill>
                  <a:latin typeface="+mn-ea"/>
                  <a:ea typeface="+mn-ea"/>
                </a:rPr>
                <a:t>压缩图像</a:t>
              </a:r>
              <a:endParaRPr lang="zh-CN" altLang="en-US" dirty="0">
                <a:solidFill>
                  <a:srgbClr val="FFFF00"/>
                </a:solidFill>
                <a:latin typeface="+mn-ea"/>
                <a:ea typeface="+mn-ea"/>
              </a:endParaRPr>
            </a:p>
          </p:txBody>
        </p:sp>
        <p:graphicFrame>
          <p:nvGraphicFramePr>
            <p:cNvPr id="25603" name="Object 2"/>
            <p:cNvGraphicFramePr>
              <a:graphicFrameLocks noChangeAspect="1"/>
            </p:cNvGraphicFramePr>
            <p:nvPr/>
          </p:nvGraphicFramePr>
          <p:xfrm>
            <a:off x="4098925" y="5181600"/>
            <a:ext cx="517525" cy="733425"/>
          </p:xfrm>
          <a:graphic>
            <a:graphicData uri="http://schemas.openxmlformats.org/presentationml/2006/ole">
              <p:oleObj spid="_x0000_s25603" name="Equation" r:id="rId3" imgW="152280" imgH="215640" progId="Equation.DSMT4">
                <p:embed/>
              </p:oleObj>
            </a:graphicData>
          </a:graphic>
        </p:graphicFrame>
        <p:graphicFrame>
          <p:nvGraphicFramePr>
            <p:cNvPr id="25604" name="Object 3"/>
            <p:cNvGraphicFramePr>
              <a:graphicFrameLocks noChangeAspect="1"/>
            </p:cNvGraphicFramePr>
            <p:nvPr/>
          </p:nvGraphicFramePr>
          <p:xfrm>
            <a:off x="7491413" y="3448050"/>
            <a:ext cx="530225" cy="644525"/>
          </p:xfrm>
          <a:graphic>
            <a:graphicData uri="http://schemas.openxmlformats.org/presentationml/2006/ole">
              <p:oleObj spid="_x0000_s25604" name="Equation" r:id="rId4" imgW="164880" imgH="190440" progId="Equation.DSMT4">
                <p:embed/>
              </p:oleObj>
            </a:graphicData>
          </a:graphic>
        </p:graphicFrame>
        <p:graphicFrame>
          <p:nvGraphicFramePr>
            <p:cNvPr id="25605" name="Object 5"/>
            <p:cNvGraphicFramePr>
              <a:graphicFrameLocks noChangeAspect="1"/>
            </p:cNvGraphicFramePr>
            <p:nvPr/>
          </p:nvGraphicFramePr>
          <p:xfrm>
            <a:off x="3843337" y="3334543"/>
            <a:ext cx="511175" cy="646113"/>
          </p:xfrm>
          <a:graphic>
            <a:graphicData uri="http://schemas.openxmlformats.org/presentationml/2006/ole">
              <p:oleObj spid="_x0000_s25605" name="Equation" r:id="rId5" imgW="139680" imgH="190440" progId="Equation.DSMT4">
                <p:embed/>
              </p:oleObj>
            </a:graphicData>
          </a:graphic>
        </p:graphicFrame>
      </p:grpSp>
      <p:graphicFrame>
        <p:nvGraphicFramePr>
          <p:cNvPr id="172038" name="Object 6"/>
          <p:cNvGraphicFramePr>
            <a:graphicFrameLocks noChangeAspect="1"/>
          </p:cNvGraphicFramePr>
          <p:nvPr/>
        </p:nvGraphicFramePr>
        <p:xfrm>
          <a:off x="4605338" y="1611313"/>
          <a:ext cx="1944687" cy="661987"/>
        </p:xfrm>
        <a:graphic>
          <a:graphicData uri="http://schemas.openxmlformats.org/presentationml/2006/ole">
            <p:oleObj spid="_x0000_s25602" name="Equation" r:id="rId6" imgW="634680" imgH="215640" progId="Equation.DSMT4">
              <p:embed/>
            </p:oleObj>
          </a:graphicData>
        </a:graphic>
      </p:graphicFrame>
      <p:sp>
        <p:nvSpPr>
          <p:cNvPr id="25610"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037CCA4A-537C-49E5-90FA-023C24461572}" type="slidenum">
              <a:rPr lang="zh-CN" altLang="en-US" sz="1300"/>
              <a:pPr algn="r" defTabSz="755650"/>
              <a:t>93</a:t>
            </a:fld>
            <a:endParaRPr lang="en-US" altLang="zh-CN" sz="130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3"/>
          <p:cNvSpPr>
            <a:spLocks noGrp="1" noChangeArrowheads="1"/>
          </p:cNvSpPr>
          <p:nvPr>
            <p:ph type="body" idx="1"/>
          </p:nvPr>
        </p:nvSpPr>
        <p:spPr>
          <a:xfrm>
            <a:off x="806450" y="1371600"/>
            <a:ext cx="7996238" cy="1143000"/>
          </a:xfrm>
        </p:spPr>
        <p:txBody>
          <a:bodyPr/>
          <a:lstStyle/>
          <a:p>
            <a:pPr>
              <a:lnSpc>
                <a:spcPct val="150000"/>
              </a:lnSpc>
              <a:spcBef>
                <a:spcPct val="0"/>
              </a:spcBef>
            </a:pPr>
            <a:r>
              <a:rPr lang="zh-CN" altLang="en-US" smtClean="0"/>
              <a:t>有损预测解码</a:t>
            </a:r>
            <a:endParaRPr lang="en-US" altLang="zh-CN" smtClean="0"/>
          </a:p>
          <a:p>
            <a:pPr marL="808038" lvl="1" indent="-382588">
              <a:lnSpc>
                <a:spcPct val="125000"/>
              </a:lnSpc>
              <a:spcBef>
                <a:spcPct val="0"/>
              </a:spcBef>
            </a:pPr>
            <a:r>
              <a:rPr lang="zh-CN" altLang="en-US" smtClean="0"/>
              <a:t>上述方案的</a:t>
            </a:r>
            <a:r>
              <a:rPr lang="zh-CN" altLang="en-US" u="sng" smtClean="0"/>
              <a:t>压缩编码</a:t>
            </a:r>
            <a:r>
              <a:rPr lang="zh-CN" altLang="en-US" smtClean="0"/>
              <a:t>中，预测器的输入是  ，而</a:t>
            </a:r>
            <a:r>
              <a:rPr lang="zh-CN" altLang="en-US" u="sng" smtClean="0"/>
              <a:t>解压缩中</a:t>
            </a:r>
            <a:r>
              <a:rPr lang="zh-CN" altLang="en-US" smtClean="0"/>
              <a:t>的预测器的输入是</a:t>
            </a:r>
            <a:r>
              <a:rPr lang="en-US" altLang="zh-CN" smtClean="0">
                <a:sym typeface="Symbol" pitchFamily="18" charset="2"/>
              </a:rPr>
              <a:t>   </a:t>
            </a:r>
            <a:r>
              <a:rPr lang="zh-CN" altLang="en-US" smtClean="0"/>
              <a:t>，要使用相同的预测器，</a:t>
            </a:r>
            <a:r>
              <a:rPr lang="zh-CN" altLang="en-US" u="sng" smtClean="0"/>
              <a:t>编码方案</a:t>
            </a:r>
            <a:r>
              <a:rPr lang="zh-CN" altLang="en-US" smtClean="0"/>
              <a:t>要进行修改</a:t>
            </a:r>
            <a:endParaRPr lang="en-US" altLang="zh-CN" baseline="-25000" smtClean="0">
              <a:solidFill>
                <a:srgbClr val="FF0000"/>
              </a:solidFill>
            </a:endParaRPr>
          </a:p>
        </p:txBody>
      </p:sp>
      <p:sp>
        <p:nvSpPr>
          <p:cNvPr id="26631" name="Text Box 4"/>
          <p:cNvSpPr txBox="1">
            <a:spLocks noChangeArrowheads="1"/>
          </p:cNvSpPr>
          <p:nvPr/>
        </p:nvSpPr>
        <p:spPr bwMode="auto">
          <a:xfrm>
            <a:off x="106363" y="76200"/>
            <a:ext cx="549275"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a:p>
        </p:txBody>
      </p:sp>
      <p:sp>
        <p:nvSpPr>
          <p:cNvPr id="20" name="Rectangle 15"/>
          <p:cNvSpPr txBox="1">
            <a:spLocks noChangeArrowheads="1"/>
          </p:cNvSpPr>
          <p:nvPr/>
        </p:nvSpPr>
        <p:spPr bwMode="auto">
          <a:xfrm>
            <a:off x="971550" y="114300"/>
            <a:ext cx="7831138" cy="87312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dirty="0">
                <a:solidFill>
                  <a:srgbClr val="0033CC"/>
                </a:solidFill>
                <a:latin typeface="+mj-lt"/>
                <a:ea typeface="+mj-ea"/>
                <a:cs typeface="+mj-cs"/>
                <a:sym typeface="Arial" pitchFamily="34" charset="0"/>
              </a:rPr>
              <a:t>有损预测压缩</a:t>
            </a:r>
          </a:p>
        </p:txBody>
      </p:sp>
      <p:graphicFrame>
        <p:nvGraphicFramePr>
          <p:cNvPr id="26626" name="Object 3"/>
          <p:cNvGraphicFramePr>
            <a:graphicFrameLocks noChangeAspect="1"/>
          </p:cNvGraphicFramePr>
          <p:nvPr/>
        </p:nvGraphicFramePr>
        <p:xfrm>
          <a:off x="8142288" y="2192338"/>
          <a:ext cx="488950" cy="644525"/>
        </p:xfrm>
        <a:graphic>
          <a:graphicData uri="http://schemas.openxmlformats.org/presentationml/2006/ole">
            <p:oleObj spid="_x0000_s26626" name="Equation" r:id="rId3" imgW="152280" imgH="190440" progId="Equation.DSMT4">
              <p:embed/>
            </p:oleObj>
          </a:graphicData>
        </a:graphic>
      </p:graphicFrame>
      <p:graphicFrame>
        <p:nvGraphicFramePr>
          <p:cNvPr id="26627" name="Object 3"/>
          <p:cNvGraphicFramePr>
            <a:graphicFrameLocks noChangeAspect="1"/>
          </p:cNvGraphicFramePr>
          <p:nvPr/>
        </p:nvGraphicFramePr>
        <p:xfrm>
          <a:off x="6702425" y="2790825"/>
          <a:ext cx="530225" cy="644525"/>
        </p:xfrm>
        <a:graphic>
          <a:graphicData uri="http://schemas.openxmlformats.org/presentationml/2006/ole">
            <p:oleObj spid="_x0000_s26627" name="Equation" r:id="rId4" imgW="164880" imgH="190440" progId="Equation.DSMT4">
              <p:embed/>
            </p:oleObj>
          </a:graphicData>
        </a:graphic>
      </p:graphicFrame>
      <p:sp>
        <p:nvSpPr>
          <p:cNvPr id="24" name="Rectangle 5"/>
          <p:cNvSpPr>
            <a:spLocks noChangeArrowheads="1"/>
          </p:cNvSpPr>
          <p:nvPr/>
        </p:nvSpPr>
        <p:spPr bwMode="auto">
          <a:xfrm>
            <a:off x="6172200" y="4937125"/>
            <a:ext cx="1219200" cy="914400"/>
          </a:xfrm>
          <a:prstGeom prst="rect">
            <a:avLst/>
          </a:prstGeom>
          <a:solidFill>
            <a:srgbClr val="FF3399"/>
          </a:solidFill>
          <a:ln w="9525">
            <a:solidFill>
              <a:schemeClr val="tx1"/>
            </a:solidFill>
            <a:miter lim="800000"/>
            <a:headEnd/>
            <a:tailEnd/>
          </a:ln>
        </p:spPr>
        <p:txBody>
          <a:bodyPr wrap="none" anchor="ctr"/>
          <a:lstStyle/>
          <a:p>
            <a:pPr eaLnBrk="1" hangingPunct="1">
              <a:defRPr/>
            </a:pPr>
            <a:r>
              <a:rPr lang="zh-CN" altLang="en-US" b="1">
                <a:solidFill>
                  <a:srgbClr val="FFFF00"/>
                </a:solidFill>
                <a:latin typeface="+mn-ea"/>
                <a:ea typeface="+mn-ea"/>
              </a:rPr>
              <a:t>预测器</a:t>
            </a:r>
            <a:endParaRPr lang="zh-CN" altLang="en-US" b="1">
              <a:latin typeface="+mn-ea"/>
              <a:ea typeface="+mn-ea"/>
            </a:endParaRPr>
          </a:p>
        </p:txBody>
      </p:sp>
      <p:sp>
        <p:nvSpPr>
          <p:cNvPr id="25" name="Line 6"/>
          <p:cNvSpPr>
            <a:spLocks noChangeShapeType="1"/>
          </p:cNvSpPr>
          <p:nvPr/>
        </p:nvSpPr>
        <p:spPr bwMode="auto">
          <a:xfrm>
            <a:off x="5562600" y="5394325"/>
            <a:ext cx="609600" cy="0"/>
          </a:xfrm>
          <a:prstGeom prst="line">
            <a:avLst/>
          </a:prstGeom>
          <a:noFill/>
          <a:ln w="38100">
            <a:solidFill>
              <a:schemeClr val="tx1"/>
            </a:solidFill>
            <a:round/>
            <a:headEnd/>
            <a:tailEnd/>
          </a:ln>
        </p:spPr>
        <p:txBody>
          <a:bodyPr wrap="none" anchor="ctr"/>
          <a:lstStyle/>
          <a:p>
            <a:pPr>
              <a:defRPr/>
            </a:pPr>
            <a:endParaRPr lang="zh-CN" altLang="en-US" b="1">
              <a:latin typeface="+mn-ea"/>
              <a:ea typeface="+mn-ea"/>
            </a:endParaRPr>
          </a:p>
        </p:txBody>
      </p:sp>
      <p:sp>
        <p:nvSpPr>
          <p:cNvPr id="26" name="Line 7"/>
          <p:cNvSpPr>
            <a:spLocks noChangeShapeType="1"/>
          </p:cNvSpPr>
          <p:nvPr/>
        </p:nvSpPr>
        <p:spPr bwMode="auto">
          <a:xfrm flipH="1">
            <a:off x="7391400" y="5394325"/>
            <a:ext cx="609600" cy="0"/>
          </a:xfrm>
          <a:prstGeom prst="line">
            <a:avLst/>
          </a:prstGeom>
          <a:noFill/>
          <a:ln w="38100">
            <a:solidFill>
              <a:schemeClr val="tx1"/>
            </a:solidFill>
            <a:round/>
            <a:headEnd/>
            <a:tailEnd type="triangle" w="med" len="med"/>
          </a:ln>
        </p:spPr>
        <p:txBody>
          <a:bodyPr wrap="none" anchor="ctr"/>
          <a:lstStyle/>
          <a:p>
            <a:pPr>
              <a:defRPr/>
            </a:pPr>
            <a:endParaRPr lang="zh-CN" altLang="en-US">
              <a:latin typeface="+mn-ea"/>
              <a:ea typeface="+mn-ea"/>
            </a:endParaRPr>
          </a:p>
        </p:txBody>
      </p:sp>
      <p:sp>
        <p:nvSpPr>
          <p:cNvPr id="27" name="Rectangle 8"/>
          <p:cNvSpPr>
            <a:spLocks noChangeArrowheads="1"/>
          </p:cNvSpPr>
          <p:nvPr/>
        </p:nvSpPr>
        <p:spPr bwMode="auto">
          <a:xfrm>
            <a:off x="2133600" y="4937125"/>
            <a:ext cx="1219200" cy="914400"/>
          </a:xfrm>
          <a:prstGeom prst="rect">
            <a:avLst/>
          </a:prstGeom>
          <a:solidFill>
            <a:srgbClr val="FF3399"/>
          </a:solidFill>
          <a:ln w="9525">
            <a:solidFill>
              <a:schemeClr val="tx1"/>
            </a:solidFill>
            <a:miter lim="800000"/>
            <a:headEnd/>
            <a:tailEnd/>
          </a:ln>
        </p:spPr>
        <p:txBody>
          <a:bodyPr wrap="none" anchor="ctr"/>
          <a:lstStyle/>
          <a:p>
            <a:pPr eaLnBrk="1" hangingPunct="1">
              <a:defRPr/>
            </a:pPr>
            <a:r>
              <a:rPr lang="zh-CN" altLang="en-US" b="1">
                <a:solidFill>
                  <a:srgbClr val="FFFF00"/>
                </a:solidFill>
                <a:latin typeface="+mn-ea"/>
                <a:ea typeface="+mn-ea"/>
              </a:rPr>
              <a:t>预测器</a:t>
            </a:r>
            <a:endParaRPr lang="zh-CN" altLang="en-US" b="1">
              <a:latin typeface="+mn-ea"/>
              <a:ea typeface="+mn-ea"/>
            </a:endParaRPr>
          </a:p>
        </p:txBody>
      </p:sp>
      <p:sp>
        <p:nvSpPr>
          <p:cNvPr id="28" name="Line 9"/>
          <p:cNvSpPr>
            <a:spLocks noChangeShapeType="1"/>
          </p:cNvSpPr>
          <p:nvPr/>
        </p:nvSpPr>
        <p:spPr bwMode="auto">
          <a:xfrm>
            <a:off x="3352800" y="5394325"/>
            <a:ext cx="762000" cy="0"/>
          </a:xfrm>
          <a:prstGeom prst="line">
            <a:avLst/>
          </a:prstGeom>
          <a:noFill/>
          <a:ln w="38100">
            <a:solidFill>
              <a:schemeClr val="tx1"/>
            </a:solidFill>
            <a:round/>
            <a:headEnd/>
            <a:tailEnd/>
          </a:ln>
        </p:spPr>
        <p:txBody>
          <a:bodyPr wrap="none" anchor="ctr"/>
          <a:lstStyle/>
          <a:p>
            <a:pPr>
              <a:defRPr/>
            </a:pPr>
            <a:endParaRPr lang="zh-CN" altLang="en-US" b="1">
              <a:latin typeface="+mn-ea"/>
              <a:ea typeface="+mn-ea"/>
            </a:endParaRPr>
          </a:p>
        </p:txBody>
      </p:sp>
      <p:sp>
        <p:nvSpPr>
          <p:cNvPr id="29" name="Line 10"/>
          <p:cNvSpPr>
            <a:spLocks noChangeShapeType="1"/>
          </p:cNvSpPr>
          <p:nvPr/>
        </p:nvSpPr>
        <p:spPr bwMode="auto">
          <a:xfrm flipV="1">
            <a:off x="4114800" y="4708525"/>
            <a:ext cx="0" cy="685800"/>
          </a:xfrm>
          <a:prstGeom prst="line">
            <a:avLst/>
          </a:prstGeom>
          <a:noFill/>
          <a:ln w="38100">
            <a:solidFill>
              <a:schemeClr val="tx1"/>
            </a:solidFill>
            <a:round/>
            <a:headEnd/>
            <a:tailEnd type="triangle" w="med" len="med"/>
          </a:ln>
        </p:spPr>
        <p:txBody>
          <a:bodyPr wrap="none" anchor="ctr"/>
          <a:lstStyle/>
          <a:p>
            <a:pPr>
              <a:defRPr/>
            </a:pPr>
            <a:endParaRPr lang="zh-CN" altLang="en-US" b="1">
              <a:latin typeface="+mn-ea"/>
              <a:ea typeface="+mn-ea"/>
            </a:endParaRPr>
          </a:p>
        </p:txBody>
      </p:sp>
      <p:sp>
        <p:nvSpPr>
          <p:cNvPr id="30" name="Line 11"/>
          <p:cNvSpPr>
            <a:spLocks noChangeShapeType="1"/>
          </p:cNvSpPr>
          <p:nvPr/>
        </p:nvSpPr>
        <p:spPr bwMode="auto">
          <a:xfrm>
            <a:off x="1460500" y="5394325"/>
            <a:ext cx="673100" cy="0"/>
          </a:xfrm>
          <a:prstGeom prst="line">
            <a:avLst/>
          </a:prstGeom>
          <a:noFill/>
          <a:ln w="38100">
            <a:solidFill>
              <a:schemeClr val="tx1"/>
            </a:solidFill>
            <a:round/>
            <a:headEnd/>
            <a:tailEnd type="triangle" w="med" len="med"/>
          </a:ln>
        </p:spPr>
        <p:txBody>
          <a:bodyPr wrap="none" anchor="ctr"/>
          <a:lstStyle/>
          <a:p>
            <a:pPr>
              <a:defRPr/>
            </a:pPr>
            <a:endParaRPr lang="zh-CN" altLang="en-US" b="1">
              <a:latin typeface="+mn-ea"/>
              <a:ea typeface="+mn-ea"/>
            </a:endParaRPr>
          </a:p>
        </p:txBody>
      </p:sp>
      <p:sp>
        <p:nvSpPr>
          <p:cNvPr id="31" name="Line 12"/>
          <p:cNvSpPr>
            <a:spLocks noChangeShapeType="1"/>
          </p:cNvSpPr>
          <p:nvPr/>
        </p:nvSpPr>
        <p:spPr bwMode="auto">
          <a:xfrm flipV="1">
            <a:off x="5562600" y="4708525"/>
            <a:ext cx="0" cy="685800"/>
          </a:xfrm>
          <a:prstGeom prst="line">
            <a:avLst/>
          </a:prstGeom>
          <a:noFill/>
          <a:ln w="38100">
            <a:solidFill>
              <a:schemeClr val="tx1"/>
            </a:solidFill>
            <a:round/>
            <a:headEnd/>
            <a:tailEnd type="triangle" w="med" len="med"/>
          </a:ln>
        </p:spPr>
        <p:txBody>
          <a:bodyPr wrap="none" anchor="ctr"/>
          <a:lstStyle/>
          <a:p>
            <a:pPr>
              <a:defRPr/>
            </a:pPr>
            <a:endParaRPr lang="zh-CN" altLang="en-US" b="1">
              <a:latin typeface="+mn-ea"/>
              <a:ea typeface="+mn-ea"/>
            </a:endParaRPr>
          </a:p>
        </p:txBody>
      </p:sp>
      <p:sp>
        <p:nvSpPr>
          <p:cNvPr id="32" name="Rectangle 13"/>
          <p:cNvSpPr>
            <a:spLocks noChangeArrowheads="1"/>
          </p:cNvSpPr>
          <p:nvPr/>
        </p:nvSpPr>
        <p:spPr bwMode="auto">
          <a:xfrm>
            <a:off x="1066800" y="4357688"/>
            <a:ext cx="1008063" cy="585787"/>
          </a:xfrm>
          <a:prstGeom prst="rect">
            <a:avLst/>
          </a:prstGeom>
          <a:noFill/>
          <a:ln w="9525">
            <a:noFill/>
            <a:miter lim="800000"/>
            <a:headEnd/>
            <a:tailEnd/>
          </a:ln>
        </p:spPr>
        <p:txBody>
          <a:bodyPr wrap="none">
            <a:spAutoFit/>
          </a:bodyPr>
          <a:lstStyle/>
          <a:p>
            <a:pPr>
              <a:defRPr/>
            </a:pPr>
            <a:r>
              <a:rPr lang="zh-CN" altLang="en-US" sz="3200" b="1" u="sng">
                <a:solidFill>
                  <a:schemeClr val="accent2"/>
                </a:solidFill>
                <a:latin typeface="+mn-ea"/>
                <a:ea typeface="+mn-ea"/>
              </a:rPr>
              <a:t>编码</a:t>
            </a:r>
          </a:p>
        </p:txBody>
      </p:sp>
      <p:sp>
        <p:nvSpPr>
          <p:cNvPr id="34" name="Rectangle 15"/>
          <p:cNvSpPr>
            <a:spLocks noChangeArrowheads="1"/>
          </p:cNvSpPr>
          <p:nvPr/>
        </p:nvSpPr>
        <p:spPr bwMode="auto">
          <a:xfrm>
            <a:off x="4572000" y="4403725"/>
            <a:ext cx="1008063" cy="585788"/>
          </a:xfrm>
          <a:prstGeom prst="rect">
            <a:avLst/>
          </a:prstGeom>
          <a:noFill/>
          <a:ln w="9525">
            <a:noFill/>
            <a:miter lim="800000"/>
            <a:headEnd/>
            <a:tailEnd/>
          </a:ln>
        </p:spPr>
        <p:txBody>
          <a:bodyPr wrap="none">
            <a:spAutoFit/>
          </a:bodyPr>
          <a:lstStyle/>
          <a:p>
            <a:pPr>
              <a:defRPr/>
            </a:pPr>
            <a:r>
              <a:rPr lang="zh-CN" altLang="en-US" sz="3200" b="1" u="sng">
                <a:solidFill>
                  <a:schemeClr val="accent2"/>
                </a:solidFill>
                <a:latin typeface="+mn-ea"/>
                <a:ea typeface="+mn-ea"/>
              </a:rPr>
              <a:t>解压</a:t>
            </a:r>
          </a:p>
        </p:txBody>
      </p:sp>
      <p:graphicFrame>
        <p:nvGraphicFramePr>
          <p:cNvPr id="26628" name="Object 4"/>
          <p:cNvGraphicFramePr>
            <a:graphicFrameLocks noChangeAspect="1"/>
          </p:cNvGraphicFramePr>
          <p:nvPr/>
        </p:nvGraphicFramePr>
        <p:xfrm>
          <a:off x="971550" y="5119688"/>
          <a:ext cx="488950" cy="644525"/>
        </p:xfrm>
        <a:graphic>
          <a:graphicData uri="http://schemas.openxmlformats.org/presentationml/2006/ole">
            <p:oleObj spid="_x0000_s26628" name="Equation" r:id="rId5" imgW="152280" imgH="190440" progId="Equation.DSMT4">
              <p:embed/>
            </p:oleObj>
          </a:graphicData>
        </a:graphic>
      </p:graphicFrame>
      <p:graphicFrame>
        <p:nvGraphicFramePr>
          <p:cNvPr id="26629" name="Object 5"/>
          <p:cNvGraphicFramePr>
            <a:graphicFrameLocks noChangeAspect="1"/>
          </p:cNvGraphicFramePr>
          <p:nvPr/>
        </p:nvGraphicFramePr>
        <p:xfrm>
          <a:off x="8272463" y="5207000"/>
          <a:ext cx="530225" cy="644525"/>
        </p:xfrm>
        <a:graphic>
          <a:graphicData uri="http://schemas.openxmlformats.org/presentationml/2006/ole">
            <p:oleObj spid="_x0000_s26629" name="Equation" r:id="rId6" imgW="164880" imgH="190440" progId="Equation.DSMT4">
              <p:embed/>
            </p:oleObj>
          </a:graphicData>
        </a:graphic>
      </p:graphicFrame>
      <p:sp>
        <p:nvSpPr>
          <p:cNvPr id="26643"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16F4A4B-AFEC-4847-889C-DDE0062811A1}" type="slidenum">
              <a:rPr lang="zh-CN" altLang="en-US" sz="1300"/>
              <a:pPr algn="r" defTabSz="755650"/>
              <a:t>94</a:t>
            </a:fld>
            <a:endParaRPr lang="en-US" altLang="zh-CN" sz="130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Rectangle 3"/>
          <p:cNvSpPr>
            <a:spLocks noGrp="1" noChangeArrowheads="1"/>
          </p:cNvSpPr>
          <p:nvPr>
            <p:ph type="body" idx="1"/>
          </p:nvPr>
        </p:nvSpPr>
        <p:spPr>
          <a:xfrm>
            <a:off x="806450" y="1371600"/>
            <a:ext cx="7996238" cy="1143000"/>
          </a:xfrm>
        </p:spPr>
        <p:txBody>
          <a:bodyPr/>
          <a:lstStyle/>
          <a:p>
            <a:pPr>
              <a:lnSpc>
                <a:spcPct val="150000"/>
              </a:lnSpc>
              <a:spcBef>
                <a:spcPct val="0"/>
              </a:spcBef>
            </a:pPr>
            <a:r>
              <a:rPr lang="zh-CN" altLang="en-US" smtClean="0"/>
              <a:t>修改后的有损预测编码</a:t>
            </a:r>
          </a:p>
        </p:txBody>
      </p:sp>
      <p:sp>
        <p:nvSpPr>
          <p:cNvPr id="27658" name="Text Box 4"/>
          <p:cNvSpPr txBox="1">
            <a:spLocks noChangeArrowheads="1"/>
          </p:cNvSpPr>
          <p:nvPr/>
        </p:nvSpPr>
        <p:spPr bwMode="auto">
          <a:xfrm>
            <a:off x="106363" y="76200"/>
            <a:ext cx="549275" cy="92075"/>
          </a:xfrm>
          <a:prstGeom prst="rect">
            <a:avLst/>
          </a:prstGeom>
          <a:noFill/>
          <a:ln w="9525">
            <a:noFill/>
            <a:miter lim="800000"/>
            <a:headEnd/>
            <a:tailEnd/>
          </a:ln>
        </p:spPr>
        <p:txBody>
          <a:bodyPr vert="eaVert" wrap="none" anchor="ctr">
            <a:spAutoFit/>
          </a:bodyPr>
          <a:lstStyle/>
          <a:p>
            <a:pPr eaLnBrk="1" hangingPunct="1">
              <a:spcBef>
                <a:spcPct val="50000"/>
              </a:spcBef>
            </a:pPr>
            <a:endParaRPr lang="zh-CN" altLang="zh-CN"/>
          </a:p>
        </p:txBody>
      </p:sp>
      <p:sp>
        <p:nvSpPr>
          <p:cNvPr id="20" name="Rectangle 15"/>
          <p:cNvSpPr txBox="1">
            <a:spLocks noChangeArrowheads="1"/>
          </p:cNvSpPr>
          <p:nvPr/>
        </p:nvSpPr>
        <p:spPr bwMode="auto">
          <a:xfrm>
            <a:off x="971550" y="114300"/>
            <a:ext cx="7831138" cy="873125"/>
          </a:xfrm>
          <a:prstGeom prst="rect">
            <a:avLst/>
          </a:prstGeom>
          <a:noFill/>
          <a:ln w="9525">
            <a:noFill/>
            <a:miter lim="800000"/>
            <a:headEnd/>
            <a:tailEnd/>
          </a:ln>
        </p:spPr>
        <p:txBody>
          <a:bodyPr lIns="92075" tIns="46038" rIns="92075" bIns="46038" anchor="ctr"/>
          <a:lstStyle/>
          <a:p>
            <a:pPr algn="r" defTabSz="755650">
              <a:buFontTx/>
              <a:buNone/>
              <a:defRPr/>
            </a:pPr>
            <a:r>
              <a:rPr lang="zh-CN" altLang="en-US" sz="3600" b="1" kern="0" dirty="0">
                <a:solidFill>
                  <a:srgbClr val="0033CC"/>
                </a:solidFill>
                <a:latin typeface="+mj-lt"/>
                <a:ea typeface="+mj-ea"/>
                <a:cs typeface="+mj-cs"/>
                <a:sym typeface="Arial" pitchFamily="34" charset="0"/>
              </a:rPr>
              <a:t>有损预测压缩</a:t>
            </a:r>
          </a:p>
        </p:txBody>
      </p:sp>
      <p:graphicFrame>
        <p:nvGraphicFramePr>
          <p:cNvPr id="171017" name="Object 6"/>
          <p:cNvGraphicFramePr>
            <a:graphicFrameLocks noChangeAspect="1"/>
          </p:cNvGraphicFramePr>
          <p:nvPr/>
        </p:nvGraphicFramePr>
        <p:xfrm>
          <a:off x="3597275" y="2481263"/>
          <a:ext cx="2209800" cy="554037"/>
        </p:xfrm>
        <a:graphic>
          <a:graphicData uri="http://schemas.openxmlformats.org/presentationml/2006/ole">
            <p:oleObj spid="_x0000_s27650" name="Equation" r:id="rId3" imgW="863280" imgH="215640" progId="Equation.DSMT4">
              <p:embed/>
            </p:oleObj>
          </a:graphicData>
        </a:graphic>
      </p:graphicFrame>
      <p:grpSp>
        <p:nvGrpSpPr>
          <p:cNvPr id="27660" name="组合 70"/>
          <p:cNvGrpSpPr>
            <a:grpSpLocks/>
          </p:cNvGrpSpPr>
          <p:nvPr/>
        </p:nvGrpSpPr>
        <p:grpSpPr bwMode="auto">
          <a:xfrm>
            <a:off x="692150" y="2892425"/>
            <a:ext cx="8172450" cy="3097213"/>
            <a:chOff x="692150" y="3304054"/>
            <a:chExt cx="8172450" cy="3096748"/>
          </a:xfrm>
        </p:grpSpPr>
        <p:graphicFrame>
          <p:nvGraphicFramePr>
            <p:cNvPr id="27651" name="Object 3"/>
            <p:cNvGraphicFramePr>
              <a:graphicFrameLocks noChangeAspect="1"/>
            </p:cNvGraphicFramePr>
            <p:nvPr/>
          </p:nvGraphicFramePr>
          <p:xfrm>
            <a:off x="2071688" y="3305642"/>
            <a:ext cx="488950" cy="644525"/>
          </p:xfrm>
          <a:graphic>
            <a:graphicData uri="http://schemas.openxmlformats.org/presentationml/2006/ole">
              <p:oleObj spid="_x0000_s27651" name="Equation" r:id="rId4" imgW="152280" imgH="190440" progId="Equation.DSMT4">
                <p:embed/>
              </p:oleObj>
            </a:graphicData>
          </a:graphic>
        </p:graphicFrame>
        <p:graphicFrame>
          <p:nvGraphicFramePr>
            <p:cNvPr id="27652" name="Object 4"/>
            <p:cNvGraphicFramePr>
              <a:graphicFrameLocks noChangeAspect="1"/>
            </p:cNvGraphicFramePr>
            <p:nvPr/>
          </p:nvGraphicFramePr>
          <p:xfrm>
            <a:off x="4651375" y="4859238"/>
            <a:ext cx="530225" cy="644723"/>
          </p:xfrm>
          <a:graphic>
            <a:graphicData uri="http://schemas.openxmlformats.org/presentationml/2006/ole">
              <p:oleObj spid="_x0000_s27652" name="Equation" r:id="rId5" imgW="164880" imgH="190440" progId="Equation.DSMT4">
                <p:embed/>
              </p:oleObj>
            </a:graphicData>
          </a:graphic>
        </p:graphicFrame>
        <p:grpSp>
          <p:nvGrpSpPr>
            <p:cNvPr id="27662" name="Group 41"/>
            <p:cNvGrpSpPr>
              <a:grpSpLocks/>
            </p:cNvGrpSpPr>
            <p:nvPr/>
          </p:nvGrpSpPr>
          <p:grpSpPr bwMode="auto">
            <a:xfrm>
              <a:off x="6477000" y="3657600"/>
              <a:ext cx="2387600" cy="990600"/>
              <a:chOff x="4080" y="2304"/>
              <a:chExt cx="1504" cy="624"/>
            </a:xfrm>
          </p:grpSpPr>
          <p:sp>
            <p:nvSpPr>
              <p:cNvPr id="33" name="Rectangle 7"/>
              <p:cNvSpPr>
                <a:spLocks noChangeArrowheads="1"/>
              </p:cNvSpPr>
              <p:nvPr/>
            </p:nvSpPr>
            <p:spPr bwMode="auto">
              <a:xfrm>
                <a:off x="4080" y="2352"/>
                <a:ext cx="624" cy="576"/>
              </a:xfrm>
              <a:prstGeom prst="rect">
                <a:avLst/>
              </a:prstGeom>
              <a:solidFill>
                <a:srgbClr val="FF3399"/>
              </a:solidFill>
              <a:ln w="9525">
                <a:solidFill>
                  <a:schemeClr val="tx1"/>
                </a:solidFill>
                <a:miter lim="800000"/>
                <a:headEnd/>
                <a:tailEnd/>
              </a:ln>
            </p:spPr>
            <p:txBody>
              <a:bodyPr wrap="none" anchor="ctr"/>
              <a:lstStyle/>
              <a:p>
                <a:pPr eaLnBrk="1" hangingPunct="1">
                  <a:defRPr/>
                </a:pPr>
                <a:r>
                  <a:rPr lang="zh-CN" altLang="en-US" b="1">
                    <a:solidFill>
                      <a:srgbClr val="FFFF00"/>
                    </a:solidFill>
                    <a:latin typeface="+mn-ea"/>
                    <a:ea typeface="+mn-ea"/>
                  </a:rPr>
                  <a:t>符号</a:t>
                </a:r>
              </a:p>
              <a:p>
                <a:pPr eaLnBrk="1" hangingPunct="1">
                  <a:defRPr/>
                </a:pPr>
                <a:r>
                  <a:rPr lang="zh-CN" altLang="en-US" b="1">
                    <a:solidFill>
                      <a:srgbClr val="FFFF00"/>
                    </a:solidFill>
                    <a:latin typeface="+mn-ea"/>
                    <a:ea typeface="+mn-ea"/>
                  </a:rPr>
                  <a:t>编码</a:t>
                </a:r>
                <a:endParaRPr lang="zh-CN" altLang="en-US" b="1">
                  <a:latin typeface="+mn-ea"/>
                  <a:ea typeface="+mn-ea"/>
                </a:endParaRPr>
              </a:p>
            </p:txBody>
          </p:sp>
          <p:sp>
            <p:nvSpPr>
              <p:cNvPr id="35" name="Line 16"/>
              <p:cNvSpPr>
                <a:spLocks noChangeShapeType="1"/>
              </p:cNvSpPr>
              <p:nvPr/>
            </p:nvSpPr>
            <p:spPr bwMode="auto">
              <a:xfrm>
                <a:off x="4704" y="2640"/>
                <a:ext cx="624" cy="0"/>
              </a:xfrm>
              <a:prstGeom prst="line">
                <a:avLst/>
              </a:prstGeom>
              <a:noFill/>
              <a:ln w="38100">
                <a:solidFill>
                  <a:schemeClr val="tx1"/>
                </a:solidFill>
                <a:round/>
                <a:headEnd/>
                <a:tailEnd type="triangle" w="med" len="med"/>
              </a:ln>
            </p:spPr>
            <p:txBody>
              <a:bodyPr wrap="none" anchor="ctr"/>
              <a:lstStyle/>
              <a:p>
                <a:pPr>
                  <a:defRPr/>
                </a:pPr>
                <a:endParaRPr lang="zh-CN" altLang="en-US">
                  <a:latin typeface="+mn-ea"/>
                  <a:ea typeface="+mn-ea"/>
                </a:endParaRPr>
              </a:p>
            </p:txBody>
          </p:sp>
          <p:sp>
            <p:nvSpPr>
              <p:cNvPr id="36" name="Rectangle 17"/>
              <p:cNvSpPr>
                <a:spLocks noChangeArrowheads="1"/>
              </p:cNvSpPr>
              <p:nvPr/>
            </p:nvSpPr>
            <p:spPr bwMode="auto">
              <a:xfrm>
                <a:off x="4700" y="2304"/>
                <a:ext cx="884" cy="288"/>
              </a:xfrm>
              <a:prstGeom prst="rect">
                <a:avLst/>
              </a:prstGeom>
              <a:noFill/>
              <a:ln w="9525">
                <a:noFill/>
                <a:miter lim="800000"/>
                <a:headEnd/>
                <a:tailEnd/>
              </a:ln>
            </p:spPr>
            <p:txBody>
              <a:bodyPr wrap="none" anchor="ctr">
                <a:spAutoFit/>
              </a:bodyPr>
              <a:lstStyle/>
              <a:p>
                <a:pPr eaLnBrk="1" hangingPunct="1">
                  <a:defRPr/>
                </a:pPr>
                <a:r>
                  <a:rPr lang="zh-CN" altLang="en-US">
                    <a:solidFill>
                      <a:srgbClr val="000099"/>
                    </a:solidFill>
                    <a:latin typeface="+mn-ea"/>
                    <a:ea typeface="+mn-ea"/>
                  </a:rPr>
                  <a:t>压缩图像</a:t>
                </a:r>
                <a:endParaRPr lang="zh-CN" altLang="en-US">
                  <a:solidFill>
                    <a:srgbClr val="FFFF00"/>
                  </a:solidFill>
                  <a:latin typeface="+mn-ea"/>
                  <a:ea typeface="+mn-ea"/>
                </a:endParaRPr>
              </a:p>
            </p:txBody>
          </p:sp>
        </p:grpSp>
        <p:grpSp>
          <p:nvGrpSpPr>
            <p:cNvPr id="27663" name="Group 40"/>
            <p:cNvGrpSpPr>
              <a:grpSpLocks/>
            </p:cNvGrpSpPr>
            <p:nvPr/>
          </p:nvGrpSpPr>
          <p:grpSpPr bwMode="auto">
            <a:xfrm>
              <a:off x="2438400" y="3810002"/>
              <a:ext cx="1676400" cy="838200"/>
              <a:chOff x="1536" y="2400"/>
              <a:chExt cx="1056" cy="528"/>
            </a:xfrm>
          </p:grpSpPr>
          <p:sp>
            <p:nvSpPr>
              <p:cNvPr id="38" name="Oval 6"/>
              <p:cNvSpPr>
                <a:spLocks noChangeArrowheads="1"/>
              </p:cNvSpPr>
              <p:nvPr/>
            </p:nvSpPr>
            <p:spPr bwMode="auto">
              <a:xfrm>
                <a:off x="1536" y="2400"/>
                <a:ext cx="528" cy="528"/>
              </a:xfrm>
              <a:prstGeom prst="ellipse">
                <a:avLst/>
              </a:prstGeom>
              <a:solidFill>
                <a:srgbClr val="FF3399"/>
              </a:solidFill>
              <a:ln w="9525">
                <a:solidFill>
                  <a:schemeClr val="tx1"/>
                </a:solidFill>
                <a:round/>
                <a:headEnd/>
                <a:tailEnd/>
              </a:ln>
            </p:spPr>
            <p:txBody>
              <a:bodyPr wrap="none" anchor="ctr"/>
              <a:lstStyle/>
              <a:p>
                <a:pPr eaLnBrk="1" hangingPunct="1">
                  <a:defRPr/>
                </a:pPr>
                <a:r>
                  <a:rPr lang="en-US" altLang="zh-CN" b="1">
                    <a:solidFill>
                      <a:srgbClr val="FFFF00"/>
                    </a:solidFill>
                    <a:latin typeface="+mn-ea"/>
                    <a:ea typeface="+mn-ea"/>
                  </a:rPr>
                  <a:t>+</a:t>
                </a:r>
                <a:r>
                  <a:rPr lang="en-US" altLang="zh-CN" b="1">
                    <a:solidFill>
                      <a:srgbClr val="FFFF00"/>
                    </a:solidFill>
                    <a:latin typeface="+mn-ea"/>
                    <a:ea typeface="+mn-ea"/>
                    <a:sym typeface="Symbol" pitchFamily="18" charset="2"/>
                  </a:rPr>
                  <a:t></a:t>
                </a:r>
              </a:p>
              <a:p>
                <a:pPr eaLnBrk="1" hangingPunct="1">
                  <a:defRPr/>
                </a:pPr>
                <a:r>
                  <a:rPr lang="en-US" altLang="zh-CN" b="1">
                    <a:solidFill>
                      <a:srgbClr val="FFFF00"/>
                    </a:solidFill>
                    <a:latin typeface="+mn-ea"/>
                    <a:ea typeface="+mn-ea"/>
                    <a:sym typeface="Symbol" pitchFamily="18" charset="2"/>
                  </a:rPr>
                  <a:t>-</a:t>
                </a:r>
                <a:endParaRPr lang="en-US" altLang="zh-CN" b="1">
                  <a:latin typeface="+mn-ea"/>
                  <a:ea typeface="+mn-ea"/>
                </a:endParaRPr>
              </a:p>
            </p:txBody>
          </p:sp>
          <p:sp>
            <p:nvSpPr>
              <p:cNvPr id="39" name="Line 15"/>
              <p:cNvSpPr>
                <a:spLocks noChangeShapeType="1"/>
              </p:cNvSpPr>
              <p:nvPr/>
            </p:nvSpPr>
            <p:spPr bwMode="auto">
              <a:xfrm>
                <a:off x="2064" y="2640"/>
                <a:ext cx="528" cy="0"/>
              </a:xfrm>
              <a:prstGeom prst="line">
                <a:avLst/>
              </a:prstGeom>
              <a:noFill/>
              <a:ln w="38100">
                <a:solidFill>
                  <a:schemeClr val="tx1"/>
                </a:solidFill>
                <a:round/>
                <a:headEnd/>
                <a:tailEnd type="triangle" w="med" len="med"/>
              </a:ln>
            </p:spPr>
            <p:txBody>
              <a:bodyPr wrap="none" anchor="ctr"/>
              <a:lstStyle/>
              <a:p>
                <a:pPr>
                  <a:defRPr/>
                </a:pPr>
                <a:endParaRPr lang="zh-CN" altLang="en-US">
                  <a:latin typeface="+mn-ea"/>
                  <a:ea typeface="+mn-ea"/>
                </a:endParaRPr>
              </a:p>
            </p:txBody>
          </p:sp>
        </p:grpSp>
        <p:grpSp>
          <p:nvGrpSpPr>
            <p:cNvPr id="27664" name="Group 35"/>
            <p:cNvGrpSpPr>
              <a:grpSpLocks/>
            </p:cNvGrpSpPr>
            <p:nvPr/>
          </p:nvGrpSpPr>
          <p:grpSpPr bwMode="auto">
            <a:xfrm>
              <a:off x="692150" y="3733800"/>
              <a:ext cx="1746250" cy="457200"/>
              <a:chOff x="436" y="2352"/>
              <a:chExt cx="1100" cy="288"/>
            </a:xfrm>
          </p:grpSpPr>
          <p:sp>
            <p:nvSpPr>
              <p:cNvPr id="42" name="Line 5"/>
              <p:cNvSpPr>
                <a:spLocks noChangeShapeType="1"/>
              </p:cNvSpPr>
              <p:nvPr/>
            </p:nvSpPr>
            <p:spPr bwMode="auto">
              <a:xfrm>
                <a:off x="624" y="2640"/>
                <a:ext cx="912" cy="0"/>
              </a:xfrm>
              <a:prstGeom prst="line">
                <a:avLst/>
              </a:prstGeom>
              <a:noFill/>
              <a:ln w="28575">
                <a:solidFill>
                  <a:schemeClr val="tx1"/>
                </a:solidFill>
                <a:round/>
                <a:headEnd/>
                <a:tailEnd type="triangle" w="med" len="med"/>
              </a:ln>
            </p:spPr>
            <p:txBody>
              <a:bodyPr wrap="none" anchor="ctr"/>
              <a:lstStyle/>
              <a:p>
                <a:pPr>
                  <a:defRPr/>
                </a:pPr>
                <a:endParaRPr lang="zh-CN" altLang="en-US">
                  <a:latin typeface="+mn-ea"/>
                  <a:ea typeface="+mn-ea"/>
                </a:endParaRPr>
              </a:p>
            </p:txBody>
          </p:sp>
          <p:sp>
            <p:nvSpPr>
              <p:cNvPr id="43" name="Rectangle 18"/>
              <p:cNvSpPr>
                <a:spLocks noChangeArrowheads="1"/>
              </p:cNvSpPr>
              <p:nvPr/>
            </p:nvSpPr>
            <p:spPr bwMode="auto">
              <a:xfrm>
                <a:off x="436" y="2352"/>
                <a:ext cx="884" cy="288"/>
              </a:xfrm>
              <a:prstGeom prst="rect">
                <a:avLst/>
              </a:prstGeom>
              <a:noFill/>
              <a:ln w="9525">
                <a:noFill/>
                <a:miter lim="800000"/>
                <a:headEnd/>
                <a:tailEnd/>
              </a:ln>
            </p:spPr>
            <p:txBody>
              <a:bodyPr wrap="none" anchor="ctr">
                <a:spAutoFit/>
              </a:bodyPr>
              <a:lstStyle/>
              <a:p>
                <a:pPr eaLnBrk="1" hangingPunct="1">
                  <a:defRPr/>
                </a:pPr>
                <a:r>
                  <a:rPr lang="zh-CN" altLang="en-US">
                    <a:solidFill>
                      <a:srgbClr val="000099"/>
                    </a:solidFill>
                    <a:latin typeface="+mn-ea"/>
                    <a:ea typeface="+mn-ea"/>
                  </a:rPr>
                  <a:t>输入图像</a:t>
                </a:r>
                <a:endParaRPr lang="zh-CN" altLang="en-US">
                  <a:solidFill>
                    <a:srgbClr val="FFFF00"/>
                  </a:solidFill>
                  <a:latin typeface="+mn-ea"/>
                  <a:ea typeface="+mn-ea"/>
                </a:endParaRPr>
              </a:p>
            </p:txBody>
          </p:sp>
        </p:grpSp>
        <p:sp>
          <p:nvSpPr>
            <p:cNvPr id="45" name="Rectangle 22"/>
            <p:cNvSpPr>
              <a:spLocks noChangeArrowheads="1"/>
            </p:cNvSpPr>
            <p:nvPr/>
          </p:nvSpPr>
          <p:spPr bwMode="auto">
            <a:xfrm>
              <a:off x="4114800" y="3734202"/>
              <a:ext cx="1066800" cy="914263"/>
            </a:xfrm>
            <a:prstGeom prst="rect">
              <a:avLst/>
            </a:prstGeom>
            <a:solidFill>
              <a:srgbClr val="FF3399"/>
            </a:solidFill>
            <a:ln w="9525">
              <a:solidFill>
                <a:schemeClr val="tx1"/>
              </a:solidFill>
              <a:miter lim="800000"/>
              <a:headEnd/>
              <a:tailEnd/>
            </a:ln>
          </p:spPr>
          <p:txBody>
            <a:bodyPr wrap="none" anchor="ctr"/>
            <a:lstStyle/>
            <a:p>
              <a:pPr eaLnBrk="1" hangingPunct="1">
                <a:defRPr/>
              </a:pPr>
              <a:r>
                <a:rPr lang="zh-CN" altLang="en-US" b="1">
                  <a:solidFill>
                    <a:srgbClr val="FFFF00"/>
                  </a:solidFill>
                  <a:latin typeface="+mn-ea"/>
                  <a:ea typeface="+mn-ea"/>
                </a:rPr>
                <a:t>量化器</a:t>
              </a:r>
              <a:endParaRPr lang="zh-CN" altLang="en-US" b="1">
                <a:latin typeface="+mn-ea"/>
                <a:ea typeface="+mn-ea"/>
              </a:endParaRPr>
            </a:p>
          </p:txBody>
        </p:sp>
        <p:grpSp>
          <p:nvGrpSpPr>
            <p:cNvPr id="27666" name="Group 36"/>
            <p:cNvGrpSpPr>
              <a:grpSpLocks/>
            </p:cNvGrpSpPr>
            <p:nvPr/>
          </p:nvGrpSpPr>
          <p:grpSpPr bwMode="auto">
            <a:xfrm>
              <a:off x="5181600" y="4114800"/>
              <a:ext cx="1295400" cy="1524000"/>
              <a:chOff x="3264" y="2592"/>
              <a:chExt cx="816" cy="960"/>
            </a:xfrm>
          </p:grpSpPr>
          <p:sp>
            <p:nvSpPr>
              <p:cNvPr id="49" name="Line 11"/>
              <p:cNvSpPr>
                <a:spLocks noChangeShapeType="1"/>
              </p:cNvSpPr>
              <p:nvPr/>
            </p:nvSpPr>
            <p:spPr bwMode="auto">
              <a:xfrm flipH="1" flipV="1">
                <a:off x="3696" y="3552"/>
                <a:ext cx="192" cy="0"/>
              </a:xfrm>
              <a:prstGeom prst="line">
                <a:avLst/>
              </a:prstGeom>
              <a:noFill/>
              <a:ln w="38100">
                <a:solidFill>
                  <a:srgbClr val="FF0000"/>
                </a:solidFill>
                <a:round/>
                <a:headEnd/>
                <a:tailEnd type="triangle" w="med" len="med"/>
              </a:ln>
            </p:spPr>
            <p:txBody>
              <a:bodyPr wrap="none" anchor="ctr"/>
              <a:lstStyle/>
              <a:p>
                <a:pPr>
                  <a:defRPr/>
                </a:pPr>
                <a:endParaRPr lang="zh-CN" altLang="en-US">
                  <a:latin typeface="+mn-ea"/>
                  <a:ea typeface="+mn-ea"/>
                </a:endParaRPr>
              </a:p>
            </p:txBody>
          </p:sp>
          <p:sp>
            <p:nvSpPr>
              <p:cNvPr id="50" name="Line 23"/>
              <p:cNvSpPr>
                <a:spLocks noChangeShapeType="1"/>
              </p:cNvSpPr>
              <p:nvPr/>
            </p:nvSpPr>
            <p:spPr bwMode="auto">
              <a:xfrm>
                <a:off x="3264" y="2640"/>
                <a:ext cx="816" cy="0"/>
              </a:xfrm>
              <a:prstGeom prst="line">
                <a:avLst/>
              </a:prstGeom>
              <a:noFill/>
              <a:ln w="38100">
                <a:solidFill>
                  <a:schemeClr val="tx1"/>
                </a:solidFill>
                <a:round/>
                <a:headEnd/>
                <a:tailEnd type="triangle" w="med" len="med"/>
              </a:ln>
            </p:spPr>
            <p:txBody>
              <a:bodyPr wrap="none" anchor="ctr"/>
              <a:lstStyle/>
              <a:p>
                <a:pPr>
                  <a:defRPr/>
                </a:pPr>
                <a:endParaRPr lang="zh-CN" altLang="en-US">
                  <a:latin typeface="+mn-ea"/>
                  <a:ea typeface="+mn-ea"/>
                </a:endParaRPr>
              </a:p>
            </p:txBody>
          </p:sp>
          <p:sp>
            <p:nvSpPr>
              <p:cNvPr id="51" name="Line 26"/>
              <p:cNvSpPr>
                <a:spLocks noChangeShapeType="1"/>
              </p:cNvSpPr>
              <p:nvPr/>
            </p:nvSpPr>
            <p:spPr bwMode="auto">
              <a:xfrm>
                <a:off x="3888" y="2640"/>
                <a:ext cx="0" cy="912"/>
              </a:xfrm>
              <a:prstGeom prst="line">
                <a:avLst/>
              </a:prstGeom>
              <a:noFill/>
              <a:ln w="28575">
                <a:solidFill>
                  <a:srgbClr val="FF0000"/>
                </a:solidFill>
                <a:round/>
                <a:headEnd/>
                <a:tailEnd/>
              </a:ln>
            </p:spPr>
            <p:txBody>
              <a:bodyPr wrap="none" anchor="ctr"/>
              <a:lstStyle/>
              <a:p>
                <a:pPr>
                  <a:defRPr/>
                </a:pPr>
                <a:endParaRPr lang="zh-CN" altLang="en-US">
                  <a:latin typeface="+mn-ea"/>
                  <a:ea typeface="+mn-ea"/>
                </a:endParaRPr>
              </a:p>
            </p:txBody>
          </p:sp>
          <p:sp>
            <p:nvSpPr>
              <p:cNvPr id="52" name="Oval 28"/>
              <p:cNvSpPr>
                <a:spLocks noChangeArrowheads="1"/>
              </p:cNvSpPr>
              <p:nvPr/>
            </p:nvSpPr>
            <p:spPr bwMode="auto">
              <a:xfrm>
                <a:off x="3840" y="2592"/>
                <a:ext cx="96" cy="96"/>
              </a:xfrm>
              <a:prstGeom prst="ellipse">
                <a:avLst/>
              </a:prstGeom>
              <a:solidFill>
                <a:schemeClr val="tx1"/>
              </a:solidFill>
              <a:ln w="9525">
                <a:solidFill>
                  <a:schemeClr val="tx1"/>
                </a:solidFill>
                <a:round/>
                <a:headEnd/>
                <a:tailEnd/>
              </a:ln>
            </p:spPr>
            <p:txBody>
              <a:bodyPr wrap="none" anchor="ctr"/>
              <a:lstStyle/>
              <a:p>
                <a:pPr>
                  <a:defRPr/>
                </a:pPr>
                <a:endParaRPr lang="zh-CN" altLang="en-US">
                  <a:latin typeface="+mn-ea"/>
                  <a:ea typeface="+mn-ea"/>
                </a:endParaRPr>
              </a:p>
            </p:txBody>
          </p:sp>
        </p:grpSp>
        <p:grpSp>
          <p:nvGrpSpPr>
            <p:cNvPr id="27667" name="Group 39"/>
            <p:cNvGrpSpPr>
              <a:grpSpLocks/>
            </p:cNvGrpSpPr>
            <p:nvPr/>
          </p:nvGrpSpPr>
          <p:grpSpPr bwMode="auto">
            <a:xfrm>
              <a:off x="2819400" y="4648200"/>
              <a:ext cx="1752600" cy="1447800"/>
              <a:chOff x="1776" y="2928"/>
              <a:chExt cx="1104" cy="912"/>
            </a:xfrm>
          </p:grpSpPr>
          <p:sp>
            <p:nvSpPr>
              <p:cNvPr id="54" name="Rectangle 8"/>
              <p:cNvSpPr>
                <a:spLocks noChangeArrowheads="1"/>
              </p:cNvSpPr>
              <p:nvPr/>
            </p:nvSpPr>
            <p:spPr bwMode="auto">
              <a:xfrm>
                <a:off x="2112" y="3264"/>
                <a:ext cx="768" cy="576"/>
              </a:xfrm>
              <a:prstGeom prst="rect">
                <a:avLst/>
              </a:prstGeom>
              <a:solidFill>
                <a:srgbClr val="FF3399"/>
              </a:solidFill>
              <a:ln w="9525">
                <a:solidFill>
                  <a:schemeClr val="tx1"/>
                </a:solidFill>
                <a:miter lim="800000"/>
                <a:headEnd/>
                <a:tailEnd/>
              </a:ln>
            </p:spPr>
            <p:txBody>
              <a:bodyPr wrap="none" anchor="ctr"/>
              <a:lstStyle/>
              <a:p>
                <a:pPr eaLnBrk="1" hangingPunct="1">
                  <a:defRPr/>
                </a:pPr>
                <a:r>
                  <a:rPr lang="zh-CN" altLang="en-US" b="1">
                    <a:solidFill>
                      <a:srgbClr val="FFFF00"/>
                    </a:solidFill>
                    <a:latin typeface="+mn-ea"/>
                    <a:ea typeface="+mn-ea"/>
                  </a:rPr>
                  <a:t>预测器</a:t>
                </a:r>
                <a:endParaRPr lang="zh-CN" altLang="en-US" b="1">
                  <a:latin typeface="+mn-ea"/>
                  <a:ea typeface="+mn-ea"/>
                </a:endParaRPr>
              </a:p>
            </p:txBody>
          </p:sp>
          <p:sp>
            <p:nvSpPr>
              <p:cNvPr id="55" name="Line 31"/>
              <p:cNvSpPr>
                <a:spLocks noChangeShapeType="1"/>
              </p:cNvSpPr>
              <p:nvPr/>
            </p:nvSpPr>
            <p:spPr bwMode="auto">
              <a:xfrm flipV="1">
                <a:off x="1776" y="2928"/>
                <a:ext cx="0" cy="624"/>
              </a:xfrm>
              <a:prstGeom prst="line">
                <a:avLst/>
              </a:prstGeom>
              <a:noFill/>
              <a:ln w="28575">
                <a:solidFill>
                  <a:schemeClr val="tx1"/>
                </a:solidFill>
                <a:round/>
                <a:headEnd/>
                <a:tailEnd type="triangle" w="med" len="med"/>
              </a:ln>
            </p:spPr>
            <p:txBody>
              <a:bodyPr wrap="none" anchor="ctr"/>
              <a:lstStyle/>
              <a:p>
                <a:pPr>
                  <a:defRPr/>
                </a:pPr>
                <a:endParaRPr lang="zh-CN" altLang="en-US">
                  <a:latin typeface="+mn-ea"/>
                  <a:ea typeface="+mn-ea"/>
                </a:endParaRPr>
              </a:p>
            </p:txBody>
          </p:sp>
        </p:grpSp>
        <p:grpSp>
          <p:nvGrpSpPr>
            <p:cNvPr id="27668" name="Group 37"/>
            <p:cNvGrpSpPr>
              <a:grpSpLocks/>
            </p:cNvGrpSpPr>
            <p:nvPr/>
          </p:nvGrpSpPr>
          <p:grpSpPr bwMode="auto">
            <a:xfrm>
              <a:off x="2819401" y="5562602"/>
              <a:ext cx="2667000" cy="838200"/>
              <a:chOff x="1776" y="3504"/>
              <a:chExt cx="1680" cy="528"/>
            </a:xfrm>
          </p:grpSpPr>
          <p:sp>
            <p:nvSpPr>
              <p:cNvPr id="57" name="Line 12"/>
              <p:cNvSpPr>
                <a:spLocks noChangeShapeType="1"/>
              </p:cNvSpPr>
              <p:nvPr/>
            </p:nvSpPr>
            <p:spPr bwMode="auto">
              <a:xfrm>
                <a:off x="1920" y="3552"/>
                <a:ext cx="0" cy="480"/>
              </a:xfrm>
              <a:prstGeom prst="line">
                <a:avLst/>
              </a:prstGeom>
              <a:noFill/>
              <a:ln w="38100">
                <a:solidFill>
                  <a:srgbClr val="FF0000"/>
                </a:solidFill>
                <a:round/>
                <a:headEnd/>
                <a:tailEnd/>
              </a:ln>
            </p:spPr>
            <p:txBody>
              <a:bodyPr wrap="none" anchor="ctr"/>
              <a:lstStyle/>
              <a:p>
                <a:pPr>
                  <a:defRPr/>
                </a:pPr>
                <a:endParaRPr lang="zh-CN" altLang="en-US">
                  <a:latin typeface="+mn-ea"/>
                  <a:ea typeface="+mn-ea"/>
                </a:endParaRPr>
              </a:p>
            </p:txBody>
          </p:sp>
          <p:sp>
            <p:nvSpPr>
              <p:cNvPr id="58" name="Line 13"/>
              <p:cNvSpPr>
                <a:spLocks noChangeShapeType="1"/>
              </p:cNvSpPr>
              <p:nvPr/>
            </p:nvSpPr>
            <p:spPr bwMode="auto">
              <a:xfrm flipV="1">
                <a:off x="3456" y="3792"/>
                <a:ext cx="0" cy="240"/>
              </a:xfrm>
              <a:prstGeom prst="line">
                <a:avLst/>
              </a:prstGeom>
              <a:noFill/>
              <a:ln w="38100">
                <a:solidFill>
                  <a:srgbClr val="FF0000"/>
                </a:solidFill>
                <a:round/>
                <a:headEnd/>
                <a:tailEnd type="triangle" w="med" len="med"/>
              </a:ln>
            </p:spPr>
            <p:txBody>
              <a:bodyPr wrap="none" anchor="ctr"/>
              <a:lstStyle/>
              <a:p>
                <a:pPr>
                  <a:defRPr/>
                </a:pPr>
                <a:endParaRPr lang="zh-CN" altLang="en-US">
                  <a:latin typeface="+mn-ea"/>
                  <a:ea typeface="+mn-ea"/>
                </a:endParaRPr>
              </a:p>
            </p:txBody>
          </p:sp>
          <p:sp>
            <p:nvSpPr>
              <p:cNvPr id="60" name="Line 29"/>
              <p:cNvSpPr>
                <a:spLocks noChangeShapeType="1"/>
              </p:cNvSpPr>
              <p:nvPr/>
            </p:nvSpPr>
            <p:spPr bwMode="auto">
              <a:xfrm>
                <a:off x="1920" y="4032"/>
                <a:ext cx="1536" cy="0"/>
              </a:xfrm>
              <a:prstGeom prst="line">
                <a:avLst/>
              </a:prstGeom>
              <a:noFill/>
              <a:ln w="28575">
                <a:solidFill>
                  <a:srgbClr val="FF0000"/>
                </a:solidFill>
                <a:round/>
                <a:headEnd/>
                <a:tailEnd/>
              </a:ln>
            </p:spPr>
            <p:txBody>
              <a:bodyPr wrap="none" anchor="ctr"/>
              <a:lstStyle/>
              <a:p>
                <a:pPr>
                  <a:defRPr/>
                </a:pPr>
                <a:endParaRPr lang="zh-CN" altLang="en-US">
                  <a:latin typeface="+mn-ea"/>
                  <a:ea typeface="+mn-ea"/>
                </a:endParaRPr>
              </a:p>
            </p:txBody>
          </p:sp>
          <p:sp>
            <p:nvSpPr>
              <p:cNvPr id="61" name="Line 30"/>
              <p:cNvSpPr>
                <a:spLocks noChangeShapeType="1"/>
              </p:cNvSpPr>
              <p:nvPr/>
            </p:nvSpPr>
            <p:spPr bwMode="auto">
              <a:xfrm flipH="1">
                <a:off x="1776" y="3552"/>
                <a:ext cx="336" cy="0"/>
              </a:xfrm>
              <a:prstGeom prst="line">
                <a:avLst/>
              </a:prstGeom>
              <a:noFill/>
              <a:ln w="28575">
                <a:solidFill>
                  <a:schemeClr val="tx1"/>
                </a:solidFill>
                <a:round/>
                <a:headEnd/>
                <a:tailEnd/>
              </a:ln>
            </p:spPr>
            <p:txBody>
              <a:bodyPr wrap="none" anchor="ctr"/>
              <a:lstStyle/>
              <a:p>
                <a:pPr>
                  <a:defRPr/>
                </a:pPr>
                <a:endParaRPr lang="zh-CN" altLang="en-US">
                  <a:latin typeface="+mn-ea"/>
                  <a:ea typeface="+mn-ea"/>
                </a:endParaRPr>
              </a:p>
            </p:txBody>
          </p:sp>
          <p:sp>
            <p:nvSpPr>
              <p:cNvPr id="62" name="Oval 32"/>
              <p:cNvSpPr>
                <a:spLocks noChangeArrowheads="1"/>
              </p:cNvSpPr>
              <p:nvPr/>
            </p:nvSpPr>
            <p:spPr bwMode="auto">
              <a:xfrm>
                <a:off x="1872" y="3504"/>
                <a:ext cx="96" cy="96"/>
              </a:xfrm>
              <a:prstGeom prst="ellipse">
                <a:avLst/>
              </a:prstGeom>
              <a:solidFill>
                <a:schemeClr val="tx1"/>
              </a:solidFill>
              <a:ln w="9525">
                <a:solidFill>
                  <a:schemeClr val="tx1"/>
                </a:solidFill>
                <a:round/>
                <a:headEnd/>
                <a:tailEnd/>
              </a:ln>
            </p:spPr>
            <p:txBody>
              <a:bodyPr wrap="none" anchor="ctr"/>
              <a:lstStyle/>
              <a:p>
                <a:pPr>
                  <a:defRPr/>
                </a:pPr>
                <a:endParaRPr lang="zh-CN" altLang="en-US">
                  <a:latin typeface="+mn-ea"/>
                  <a:ea typeface="+mn-ea"/>
                </a:endParaRPr>
              </a:p>
            </p:txBody>
          </p:sp>
        </p:grpSp>
        <p:grpSp>
          <p:nvGrpSpPr>
            <p:cNvPr id="27669" name="Group 38"/>
            <p:cNvGrpSpPr>
              <a:grpSpLocks/>
            </p:cNvGrpSpPr>
            <p:nvPr/>
          </p:nvGrpSpPr>
          <p:grpSpPr bwMode="auto">
            <a:xfrm>
              <a:off x="4572000" y="5181600"/>
              <a:ext cx="1295400" cy="838200"/>
              <a:chOff x="2880" y="3264"/>
              <a:chExt cx="816" cy="528"/>
            </a:xfrm>
          </p:grpSpPr>
          <p:sp>
            <p:nvSpPr>
              <p:cNvPr id="64" name="Line 14"/>
              <p:cNvSpPr>
                <a:spLocks noChangeShapeType="1"/>
              </p:cNvSpPr>
              <p:nvPr/>
            </p:nvSpPr>
            <p:spPr bwMode="auto">
              <a:xfrm flipH="1">
                <a:off x="2880" y="3552"/>
                <a:ext cx="288" cy="0"/>
              </a:xfrm>
              <a:prstGeom prst="line">
                <a:avLst/>
              </a:prstGeom>
              <a:noFill/>
              <a:ln w="38100">
                <a:solidFill>
                  <a:schemeClr val="tx1"/>
                </a:solidFill>
                <a:round/>
                <a:headEnd/>
                <a:tailEnd type="triangle" w="med" len="med"/>
              </a:ln>
            </p:spPr>
            <p:txBody>
              <a:bodyPr wrap="none" anchor="ctr"/>
              <a:lstStyle/>
              <a:p>
                <a:pPr>
                  <a:defRPr/>
                </a:pPr>
                <a:endParaRPr lang="zh-CN" altLang="en-US">
                  <a:latin typeface="+mn-ea"/>
                  <a:ea typeface="+mn-ea"/>
                </a:endParaRPr>
              </a:p>
            </p:txBody>
          </p:sp>
          <p:sp>
            <p:nvSpPr>
              <p:cNvPr id="65" name="Oval 25"/>
              <p:cNvSpPr>
                <a:spLocks noChangeArrowheads="1"/>
              </p:cNvSpPr>
              <p:nvPr/>
            </p:nvSpPr>
            <p:spPr bwMode="auto">
              <a:xfrm>
                <a:off x="3168" y="3264"/>
                <a:ext cx="528" cy="528"/>
              </a:xfrm>
              <a:prstGeom prst="ellipse">
                <a:avLst/>
              </a:prstGeom>
              <a:solidFill>
                <a:srgbClr val="FF3399"/>
              </a:solidFill>
              <a:ln w="9525">
                <a:solidFill>
                  <a:schemeClr val="tx1"/>
                </a:solidFill>
                <a:round/>
                <a:headEnd/>
                <a:tailEnd/>
              </a:ln>
            </p:spPr>
            <p:txBody>
              <a:bodyPr wrap="none" anchor="ctr"/>
              <a:lstStyle/>
              <a:p>
                <a:pPr eaLnBrk="1" hangingPunct="1">
                  <a:defRPr/>
                </a:pPr>
                <a:r>
                  <a:rPr lang="en-US" altLang="zh-CN" b="1">
                    <a:solidFill>
                      <a:srgbClr val="FFFF00"/>
                    </a:solidFill>
                    <a:latin typeface="+mn-ea"/>
                    <a:ea typeface="+mn-ea"/>
                  </a:rPr>
                  <a:t>+</a:t>
                </a:r>
                <a:r>
                  <a:rPr lang="en-US" altLang="zh-CN" b="1">
                    <a:solidFill>
                      <a:srgbClr val="FFFF00"/>
                    </a:solidFill>
                    <a:latin typeface="+mn-ea"/>
                    <a:ea typeface="+mn-ea"/>
                    <a:sym typeface="Symbol" pitchFamily="18" charset="2"/>
                  </a:rPr>
                  <a:t></a:t>
                </a:r>
              </a:p>
              <a:p>
                <a:pPr eaLnBrk="1" hangingPunct="1">
                  <a:defRPr/>
                </a:pPr>
                <a:r>
                  <a:rPr lang="en-US" altLang="zh-CN" b="1">
                    <a:solidFill>
                      <a:srgbClr val="FFFF00"/>
                    </a:solidFill>
                    <a:latin typeface="+mn-ea"/>
                    <a:ea typeface="+mn-ea"/>
                    <a:sym typeface="Symbol" pitchFamily="18" charset="2"/>
                  </a:rPr>
                  <a:t>+</a:t>
                </a:r>
                <a:endParaRPr lang="en-US" altLang="zh-CN" b="1">
                  <a:latin typeface="+mn-ea"/>
                  <a:ea typeface="+mn-ea"/>
                </a:endParaRPr>
              </a:p>
            </p:txBody>
          </p:sp>
        </p:grpSp>
        <p:graphicFrame>
          <p:nvGraphicFramePr>
            <p:cNvPr id="27653" name="Object 5"/>
            <p:cNvGraphicFramePr>
              <a:graphicFrameLocks noChangeAspect="1"/>
            </p:cNvGraphicFramePr>
            <p:nvPr/>
          </p:nvGraphicFramePr>
          <p:xfrm>
            <a:off x="5356225" y="3380294"/>
            <a:ext cx="511175" cy="646312"/>
          </p:xfrm>
          <a:graphic>
            <a:graphicData uri="http://schemas.openxmlformats.org/presentationml/2006/ole">
              <p:oleObj spid="_x0000_s27653" name="Equation" r:id="rId6" imgW="139680" imgH="190440" progId="Equation.DSMT4">
                <p:embed/>
              </p:oleObj>
            </a:graphicData>
          </a:graphic>
        </p:graphicFrame>
        <p:graphicFrame>
          <p:nvGraphicFramePr>
            <p:cNvPr id="27654" name="Object 6"/>
            <p:cNvGraphicFramePr>
              <a:graphicFrameLocks noChangeAspect="1"/>
            </p:cNvGraphicFramePr>
            <p:nvPr/>
          </p:nvGraphicFramePr>
          <p:xfrm>
            <a:off x="3505518" y="3304054"/>
            <a:ext cx="511175" cy="646113"/>
          </p:xfrm>
          <a:graphic>
            <a:graphicData uri="http://schemas.openxmlformats.org/presentationml/2006/ole">
              <p:oleObj spid="_x0000_s27654" name="Equation" r:id="rId7" imgW="139680" imgH="190440" progId="Equation.DSMT4">
                <p:embed/>
              </p:oleObj>
            </a:graphicData>
          </a:graphic>
        </p:graphicFrame>
        <p:graphicFrame>
          <p:nvGraphicFramePr>
            <p:cNvPr id="27655" name="Object 2"/>
            <p:cNvGraphicFramePr>
              <a:graphicFrameLocks noChangeAspect="1"/>
            </p:cNvGraphicFramePr>
            <p:nvPr/>
          </p:nvGraphicFramePr>
          <p:xfrm>
            <a:off x="2225675" y="4981350"/>
            <a:ext cx="517525" cy="733650"/>
          </p:xfrm>
          <a:graphic>
            <a:graphicData uri="http://schemas.openxmlformats.org/presentationml/2006/ole">
              <p:oleObj spid="_x0000_s27655" name="Equation" r:id="rId8" imgW="152280" imgH="215640" progId="Equation.DSMT4">
                <p:embed/>
              </p:oleObj>
            </a:graphicData>
          </a:graphic>
        </p:graphicFrame>
        <p:graphicFrame>
          <p:nvGraphicFramePr>
            <p:cNvPr id="172038" name="Object 8"/>
            <p:cNvGraphicFramePr>
              <a:graphicFrameLocks noChangeAspect="1"/>
            </p:cNvGraphicFramePr>
            <p:nvPr/>
          </p:nvGraphicFramePr>
          <p:xfrm>
            <a:off x="5867400" y="5688806"/>
            <a:ext cx="1944687" cy="661987"/>
          </p:xfrm>
          <a:graphic>
            <a:graphicData uri="http://schemas.openxmlformats.org/presentationml/2006/ole">
              <p:oleObj spid="_x0000_s27656" name="Equation" r:id="rId9" imgW="634680" imgH="215640" progId="Equation.DSMT4">
                <p:embed/>
              </p:oleObj>
            </a:graphicData>
          </a:graphic>
        </p:graphicFrame>
      </p:grpSp>
      <p:sp>
        <p:nvSpPr>
          <p:cNvPr id="27661" name="灯片编号占位符 3"/>
          <p:cNvSpPr txBox="1">
            <a:spLocks noGrp="1" noChangeArrowheads="1"/>
          </p:cNvSpPr>
          <p:nvPr/>
        </p:nvSpPr>
        <p:spPr bwMode="auto">
          <a:xfrm>
            <a:off x="7304088" y="6416675"/>
            <a:ext cx="1751012" cy="334963"/>
          </a:xfrm>
          <a:prstGeom prst="rect">
            <a:avLst/>
          </a:prstGeom>
          <a:noFill/>
          <a:ln w="9525">
            <a:noFill/>
            <a:miter lim="800000"/>
            <a:headEnd/>
            <a:tailEnd/>
          </a:ln>
        </p:spPr>
        <p:txBody>
          <a:bodyPr wrap="none" lIns="84138" tIns="41275" rIns="84138" bIns="41275" anchor="ctr"/>
          <a:lstStyle/>
          <a:p>
            <a:pPr algn="r" defTabSz="755650"/>
            <a:fld id="{7BBB3A24-7DBA-45A6-8197-4E45B9533AED}" type="slidenum">
              <a:rPr lang="zh-CN" altLang="en-US" sz="1300"/>
              <a:pPr algn="r" defTabSz="755650"/>
              <a:t>95</a:t>
            </a:fld>
            <a:endParaRPr lang="en-US" altLang="zh-CN" sz="130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5B7F323-7CD3-456B-9724-71FD6CC7FC9A}" type="slidenum">
              <a:rPr lang="zh-CN" altLang="en-US" sz="1300"/>
              <a:pPr algn="r" defTabSz="755650"/>
              <a:t>96</a:t>
            </a:fld>
            <a:endParaRPr lang="en-US" altLang="zh-CN" sz="1300"/>
          </a:p>
        </p:txBody>
      </p:sp>
      <p:sp>
        <p:nvSpPr>
          <p:cNvPr id="110595"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7" name="Rectangle 3"/>
          <p:cNvSpPr txBox="1">
            <a:spLocks noChangeArrowheads="1"/>
          </p:cNvSpPr>
          <p:nvPr/>
        </p:nvSpPr>
        <p:spPr>
          <a:xfrm>
            <a:off x="720725" y="1382713"/>
            <a:ext cx="7767638" cy="4343400"/>
          </a:xfrm>
          <a:prstGeom prst="rect">
            <a:avLst/>
          </a:prstGeom>
        </p:spPr>
        <p:txBody>
          <a:bodyPr/>
          <a:lstStyle/>
          <a:p>
            <a:pPr marL="311150" indent="-311150" defTabSz="755650">
              <a:lnSpc>
                <a:spcPct val="150000"/>
              </a:lnSpc>
              <a:spcBef>
                <a:spcPct val="20000"/>
              </a:spcBef>
              <a:buClr>
                <a:schemeClr val="accent2"/>
              </a:buClr>
              <a:buFontTx/>
              <a:buChar char="•"/>
              <a:defRPr/>
            </a:pPr>
            <a:r>
              <a:rPr lang="zh-CN" altLang="en-US" sz="3600" b="1" kern="0" dirty="0">
                <a:latin typeface="+mn-lt"/>
                <a:ea typeface="+mn-ea"/>
              </a:rPr>
              <a:t>变换编码的基本思想</a:t>
            </a:r>
          </a:p>
          <a:p>
            <a:pPr marL="311150" indent="-311150" defTabSz="755650">
              <a:lnSpc>
                <a:spcPct val="150000"/>
              </a:lnSpc>
              <a:spcBef>
                <a:spcPct val="20000"/>
              </a:spcBef>
              <a:buClr>
                <a:schemeClr val="accent2"/>
              </a:buClr>
              <a:buFontTx/>
              <a:buChar char="•"/>
              <a:defRPr/>
            </a:pPr>
            <a:r>
              <a:rPr lang="zh-CN" altLang="en-US" sz="3600" b="1" kern="0" dirty="0">
                <a:latin typeface="+mn-lt"/>
                <a:ea typeface="+mn-ea"/>
              </a:rPr>
              <a:t>实现变换压缩算法的主要问题</a:t>
            </a:r>
          </a:p>
          <a:p>
            <a:pPr marL="674688" lvl="1" indent="-249238" defTabSz="755650">
              <a:lnSpc>
                <a:spcPct val="150000"/>
              </a:lnSpc>
              <a:spcBef>
                <a:spcPct val="20000"/>
              </a:spcBef>
              <a:buClr>
                <a:schemeClr val="accent2"/>
              </a:buClr>
              <a:buFontTx/>
              <a:buChar char="–"/>
              <a:defRPr/>
            </a:pPr>
            <a:r>
              <a:rPr lang="zh-CN" altLang="en-US" sz="3200" b="1" kern="0" dirty="0">
                <a:latin typeface="+mn-lt"/>
                <a:ea typeface="+mn-ea"/>
              </a:rPr>
              <a:t>子图尺寸的选择</a:t>
            </a:r>
          </a:p>
          <a:p>
            <a:pPr marL="674688" lvl="1" indent="-249238" defTabSz="755650">
              <a:lnSpc>
                <a:spcPct val="150000"/>
              </a:lnSpc>
              <a:spcBef>
                <a:spcPct val="20000"/>
              </a:spcBef>
              <a:buClr>
                <a:schemeClr val="accent2"/>
              </a:buClr>
              <a:buFontTx/>
              <a:buChar char="–"/>
              <a:defRPr/>
            </a:pPr>
            <a:r>
              <a:rPr lang="zh-CN" altLang="en-US" sz="3200" b="1" kern="0" dirty="0">
                <a:latin typeface="+mn-lt"/>
                <a:ea typeface="+mn-ea"/>
              </a:rPr>
              <a:t>变换的选择</a:t>
            </a:r>
          </a:p>
          <a:p>
            <a:pPr marL="674688" lvl="1" indent="-249238" defTabSz="755650">
              <a:lnSpc>
                <a:spcPct val="150000"/>
              </a:lnSpc>
              <a:spcBef>
                <a:spcPct val="20000"/>
              </a:spcBef>
              <a:buClr>
                <a:schemeClr val="accent2"/>
              </a:buClr>
              <a:buFontTx/>
              <a:buChar char="–"/>
              <a:defRPr/>
            </a:pPr>
            <a:r>
              <a:rPr lang="zh-CN" altLang="en-US" sz="3200" b="1" kern="0" dirty="0">
                <a:latin typeface="+mn-lt"/>
                <a:ea typeface="+mn-ea"/>
              </a:rPr>
              <a:t>压缩的位分配</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16B5C126-7099-4549-8EB6-5650F62414D6}" type="slidenum">
              <a:rPr lang="zh-CN" altLang="en-US" sz="1300"/>
              <a:pPr algn="r" defTabSz="755650"/>
              <a:t>97</a:t>
            </a:fld>
            <a:endParaRPr lang="en-US" altLang="zh-CN" sz="1300"/>
          </a:p>
        </p:txBody>
      </p:sp>
      <p:sp>
        <p:nvSpPr>
          <p:cNvPr id="111619"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7" name="Rectangle 3"/>
          <p:cNvSpPr txBox="1">
            <a:spLocks noChangeArrowheads="1"/>
          </p:cNvSpPr>
          <p:nvPr/>
        </p:nvSpPr>
        <p:spPr>
          <a:xfrm>
            <a:off x="720725" y="1439863"/>
            <a:ext cx="7767638" cy="4343400"/>
          </a:xfrm>
          <a:prstGeom prst="rect">
            <a:avLst/>
          </a:prstGeom>
        </p:spPr>
        <p:txBody>
          <a:bodyPr/>
          <a:lstStyle/>
          <a:p>
            <a:pPr marL="311150" indent="-311150" defTabSz="755650">
              <a:spcBef>
                <a:spcPct val="20000"/>
              </a:spcBef>
              <a:buClr>
                <a:schemeClr val="accent2"/>
              </a:buClr>
              <a:buFontTx/>
              <a:buChar char="•"/>
              <a:defRPr/>
            </a:pPr>
            <a:r>
              <a:rPr lang="zh-CN" altLang="en-US" sz="3600" b="1" kern="0" dirty="0">
                <a:latin typeface="+mn-lt"/>
                <a:ea typeface="+mn-ea"/>
              </a:rPr>
              <a:t>变换编码的基本思想</a:t>
            </a:r>
          </a:p>
          <a:p>
            <a:pPr marL="768350" lvl="1" indent="-311150" defTabSz="755650">
              <a:spcBef>
                <a:spcPct val="20000"/>
              </a:spcBef>
              <a:buClr>
                <a:schemeClr val="accent2"/>
              </a:buClr>
              <a:buFont typeface="黑体" pitchFamily="2" charset="-122"/>
              <a:buChar char="-"/>
              <a:defRPr/>
            </a:pPr>
            <a:r>
              <a:rPr lang="zh-CN" altLang="en-US" sz="2800" b="1" kern="0" dirty="0">
                <a:latin typeface="+mn-lt"/>
                <a:ea typeface="+mn-ea"/>
              </a:rPr>
              <a:t>用一个可逆的、线性的变换（如</a:t>
            </a:r>
            <a:r>
              <a:rPr lang="en-US" altLang="zh-CN" sz="2800" b="1" kern="0" dirty="0">
                <a:latin typeface="+mn-lt"/>
                <a:ea typeface="+mn-ea"/>
              </a:rPr>
              <a:t>DCT,DWT</a:t>
            </a:r>
            <a:r>
              <a:rPr lang="zh-CN" altLang="en-US" sz="2800" b="1" kern="0" dirty="0">
                <a:latin typeface="+mn-lt"/>
                <a:ea typeface="+mn-ea"/>
              </a:rPr>
              <a:t>等），把图像</a:t>
            </a:r>
            <a:r>
              <a:rPr lang="zh-CN" altLang="en-US" sz="2800" b="1" kern="0" dirty="0">
                <a:solidFill>
                  <a:schemeClr val="accent2"/>
                </a:solidFill>
                <a:latin typeface="+mn-lt"/>
                <a:ea typeface="+mn-ea"/>
              </a:rPr>
              <a:t>映射到变换系数空间</a:t>
            </a:r>
            <a:endParaRPr lang="en-US" altLang="zh-CN" sz="2800" b="1" kern="0" dirty="0">
              <a:solidFill>
                <a:schemeClr val="accent2"/>
              </a:solidFill>
              <a:latin typeface="+mn-lt"/>
              <a:ea typeface="+mn-ea"/>
            </a:endParaRPr>
          </a:p>
          <a:p>
            <a:pPr marL="768350" lvl="1" indent="-311150" defTabSz="755650">
              <a:spcBef>
                <a:spcPct val="20000"/>
              </a:spcBef>
              <a:buClr>
                <a:schemeClr val="accent2"/>
              </a:buClr>
              <a:buFont typeface="黑体" pitchFamily="2" charset="-122"/>
              <a:buChar char="-"/>
              <a:defRPr/>
            </a:pPr>
            <a:r>
              <a:rPr lang="zh-CN" altLang="en-US" sz="2800" b="1" dirty="0">
                <a:solidFill>
                  <a:schemeClr val="accent2"/>
                </a:solidFill>
              </a:rPr>
              <a:t>把分散在原空间的图像数据在新的空间中得到</a:t>
            </a:r>
            <a:r>
              <a:rPr lang="zh-CN" altLang="en-US" sz="2800" b="1" dirty="0">
                <a:solidFill>
                  <a:srgbClr val="FF0000"/>
                </a:solidFill>
              </a:rPr>
              <a:t>集中</a:t>
            </a:r>
            <a:r>
              <a:rPr lang="zh-CN" altLang="en-US" sz="2800" b="1" dirty="0">
                <a:solidFill>
                  <a:schemeClr val="accent2"/>
                </a:solidFill>
              </a:rPr>
              <a:t>（少量系数上）</a:t>
            </a:r>
            <a:endParaRPr lang="en-US" altLang="zh-CN" sz="2800" b="1" kern="0" dirty="0">
              <a:latin typeface="+mn-lt"/>
              <a:ea typeface="+mn-ea"/>
            </a:endParaRPr>
          </a:p>
          <a:p>
            <a:pPr marL="768350" lvl="1" indent="-311150" defTabSz="755650">
              <a:spcBef>
                <a:spcPct val="20000"/>
              </a:spcBef>
              <a:buClr>
                <a:schemeClr val="accent2"/>
              </a:buClr>
              <a:buFont typeface="黑体" pitchFamily="2" charset="-122"/>
              <a:buChar char="-"/>
              <a:defRPr/>
            </a:pPr>
            <a:r>
              <a:rPr lang="zh-CN" altLang="en-US" sz="2800" b="1" kern="0" dirty="0">
                <a:latin typeface="+mn-lt"/>
                <a:ea typeface="+mn-ea"/>
              </a:rPr>
              <a:t>对于大多数自然图像，重要系数的数量是比较少的，因而可以用量化（或完全抛弃），且仅以较小的图像失真为代价</a:t>
            </a:r>
            <a:endParaRPr lang="en-US" altLang="zh-CN" sz="2800" b="1" kern="0" dirty="0">
              <a:latin typeface="+mn-lt"/>
              <a:ea typeface="+mn-ea"/>
            </a:endParaRPr>
          </a:p>
          <a:p>
            <a:pPr marL="768350" lvl="1" indent="-311150" defTabSz="755650">
              <a:spcBef>
                <a:spcPct val="20000"/>
              </a:spcBef>
              <a:buClr>
                <a:schemeClr val="accent2"/>
              </a:buClr>
              <a:buFont typeface="黑体" pitchFamily="2" charset="-122"/>
              <a:buChar char="-"/>
              <a:defRPr/>
            </a:pPr>
            <a:r>
              <a:rPr lang="zh-CN" altLang="en-US" sz="2800" b="1" kern="0" dirty="0">
                <a:latin typeface="+mn-lt"/>
                <a:ea typeface="+mn-ea"/>
              </a:rPr>
              <a:t>在重建图像进行解码时，所损失的将是一些不重要的信息，几乎不会引起图像的失真</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9B8214EE-E0B0-4891-B626-677AD5B30097}" type="slidenum">
              <a:rPr lang="zh-CN" altLang="en-US" sz="1300"/>
              <a:pPr algn="r" defTabSz="755650"/>
              <a:t>98</a:t>
            </a:fld>
            <a:endParaRPr lang="en-US" altLang="zh-CN" sz="1300"/>
          </a:p>
        </p:txBody>
      </p:sp>
      <p:sp>
        <p:nvSpPr>
          <p:cNvPr id="112643"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7" name="Rectangle 3"/>
          <p:cNvSpPr txBox="1">
            <a:spLocks noChangeArrowheads="1"/>
          </p:cNvSpPr>
          <p:nvPr/>
        </p:nvSpPr>
        <p:spPr>
          <a:xfrm>
            <a:off x="720725" y="1439863"/>
            <a:ext cx="7767638" cy="4343400"/>
          </a:xfrm>
          <a:prstGeom prst="rect">
            <a:avLst/>
          </a:prstGeom>
        </p:spPr>
        <p:txBody>
          <a:bodyPr/>
          <a:lstStyle/>
          <a:p>
            <a:pPr marL="311150" indent="-311150" defTabSz="755650">
              <a:spcBef>
                <a:spcPct val="20000"/>
              </a:spcBef>
              <a:buClr>
                <a:schemeClr val="accent2"/>
              </a:buClr>
              <a:buFontTx/>
              <a:buChar char="•"/>
              <a:defRPr/>
            </a:pPr>
            <a:r>
              <a:rPr lang="zh-CN" altLang="en-US" sz="3600" b="1" kern="0" dirty="0">
                <a:latin typeface="+mn-lt"/>
                <a:ea typeface="+mn-ea"/>
              </a:rPr>
              <a:t>变换编码的基本思想</a:t>
            </a:r>
            <a:r>
              <a:rPr lang="en-US" altLang="zh-CN" sz="3600" b="1" kern="0" dirty="0">
                <a:latin typeface="+mn-lt"/>
                <a:ea typeface="+mn-ea"/>
              </a:rPr>
              <a:t>-</a:t>
            </a:r>
            <a:r>
              <a:rPr lang="zh-CN" altLang="en-US" sz="3600" b="1" kern="0" dirty="0">
                <a:latin typeface="+mn-lt"/>
                <a:ea typeface="+mn-ea"/>
              </a:rPr>
              <a:t>举例</a:t>
            </a:r>
            <a:endParaRPr lang="en-US" altLang="zh-CN" sz="3600" b="1" kern="0" dirty="0">
              <a:latin typeface="+mn-lt"/>
              <a:ea typeface="+mn-ea"/>
            </a:endParaRPr>
          </a:p>
          <a:p>
            <a:pPr marL="311150" indent="-311150" defTabSz="755650">
              <a:spcBef>
                <a:spcPct val="20000"/>
              </a:spcBef>
              <a:buClr>
                <a:schemeClr val="accent2"/>
              </a:buClr>
              <a:defRPr/>
            </a:pPr>
            <a:endParaRPr lang="en-US" altLang="zh-CN" sz="2000" b="1" kern="0" dirty="0">
              <a:latin typeface="+mn-lt"/>
              <a:ea typeface="+mn-ea"/>
            </a:endParaRPr>
          </a:p>
          <a:p>
            <a:pPr marL="311150" indent="-311150" defTabSz="755650">
              <a:spcBef>
                <a:spcPct val="20000"/>
              </a:spcBef>
              <a:buClr>
                <a:schemeClr val="accent2"/>
              </a:buClr>
              <a:defRPr/>
            </a:pPr>
            <a:r>
              <a:rPr lang="en-US" altLang="zh-CN" sz="2800" b="1" kern="0" dirty="0">
                <a:latin typeface="+mn-lt"/>
                <a:ea typeface="+mn-ea"/>
              </a:rPr>
              <a:t>       </a:t>
            </a:r>
            <a:r>
              <a:rPr lang="zh-CN" altLang="en-US" sz="2800" b="1" kern="0" dirty="0">
                <a:latin typeface="+mn-lt"/>
                <a:ea typeface="+mn-ea"/>
              </a:rPr>
              <a:t>原始图像			相应的</a:t>
            </a:r>
            <a:r>
              <a:rPr lang="en-US" altLang="zh-CN" sz="2800" b="1" kern="0" dirty="0">
                <a:latin typeface="+mn-lt"/>
                <a:ea typeface="+mn-ea"/>
              </a:rPr>
              <a:t>DCT</a:t>
            </a:r>
            <a:r>
              <a:rPr lang="zh-CN" altLang="en-US" sz="2800" b="1" kern="0" dirty="0">
                <a:latin typeface="+mn-lt"/>
                <a:ea typeface="+mn-ea"/>
              </a:rPr>
              <a:t>系数</a:t>
            </a:r>
          </a:p>
        </p:txBody>
      </p:sp>
      <p:sp>
        <p:nvSpPr>
          <p:cNvPr id="112645" name="Rectangle 5"/>
          <p:cNvSpPr>
            <a:spLocks noChangeArrowheads="1"/>
          </p:cNvSpPr>
          <p:nvPr/>
        </p:nvSpPr>
        <p:spPr bwMode="auto">
          <a:xfrm>
            <a:off x="533400" y="3140075"/>
            <a:ext cx="4114800" cy="3013075"/>
          </a:xfrm>
          <a:prstGeom prst="rect">
            <a:avLst/>
          </a:prstGeom>
          <a:noFill/>
          <a:ln w="9525">
            <a:noFill/>
            <a:miter lim="800000"/>
            <a:headEnd/>
            <a:tailEnd/>
          </a:ln>
        </p:spPr>
        <p:txBody>
          <a:bodyPr anchor="ctr">
            <a:spAutoFit/>
          </a:bodyPr>
          <a:lstStyle/>
          <a:p>
            <a:r>
              <a:rPr lang="en-US" altLang="zh-CN" b="1">
                <a:solidFill>
                  <a:srgbClr val="660066"/>
                </a:solidFill>
              </a:rPr>
              <a:t>52  55	61  66	 70   61   64  73</a:t>
            </a:r>
          </a:p>
          <a:p>
            <a:r>
              <a:rPr lang="en-US" altLang="zh-CN" b="1">
                <a:solidFill>
                  <a:srgbClr val="660066"/>
                </a:solidFill>
              </a:rPr>
              <a:t>63  59	66  90	 109 85   69  72</a:t>
            </a:r>
          </a:p>
          <a:p>
            <a:r>
              <a:rPr lang="en-US" altLang="zh-CN" b="1">
                <a:solidFill>
                  <a:srgbClr val="660066"/>
                </a:solidFill>
              </a:rPr>
              <a:t>62  59	68  113 144 104 66  73</a:t>
            </a:r>
          </a:p>
          <a:p>
            <a:r>
              <a:rPr lang="en-US" altLang="zh-CN" b="1">
                <a:solidFill>
                  <a:srgbClr val="660066"/>
                </a:solidFill>
              </a:rPr>
              <a:t>63  58	71  122 154 106 70  69</a:t>
            </a:r>
          </a:p>
          <a:p>
            <a:r>
              <a:rPr lang="en-US" altLang="zh-CN" b="1">
                <a:solidFill>
                  <a:srgbClr val="660066"/>
                </a:solidFill>
              </a:rPr>
              <a:t>67  61	68  104 126 88   68  70</a:t>
            </a:r>
          </a:p>
          <a:p>
            <a:r>
              <a:rPr lang="en-US" altLang="zh-CN" b="1">
                <a:solidFill>
                  <a:srgbClr val="660066"/>
                </a:solidFill>
              </a:rPr>
              <a:t>79  65	60  70	 77   68   58  75</a:t>
            </a:r>
          </a:p>
          <a:p>
            <a:r>
              <a:rPr lang="en-US" altLang="zh-CN" b="1">
                <a:solidFill>
                  <a:srgbClr val="660066"/>
                </a:solidFill>
              </a:rPr>
              <a:t>85  71	64  59	 55   61   65  83</a:t>
            </a:r>
          </a:p>
          <a:p>
            <a:r>
              <a:rPr lang="en-US" altLang="zh-CN" b="1">
                <a:solidFill>
                  <a:srgbClr val="660066"/>
                </a:solidFill>
              </a:rPr>
              <a:t>87  79	69  68	 65   76   78  94</a:t>
            </a:r>
            <a:endParaRPr lang="en-US" altLang="zh-CN">
              <a:solidFill>
                <a:srgbClr val="660066"/>
              </a:solidFill>
            </a:endParaRPr>
          </a:p>
        </p:txBody>
      </p:sp>
      <p:sp>
        <p:nvSpPr>
          <p:cNvPr id="112646" name="Rectangle 6"/>
          <p:cNvSpPr>
            <a:spLocks noChangeArrowheads="1"/>
          </p:cNvSpPr>
          <p:nvPr/>
        </p:nvSpPr>
        <p:spPr bwMode="auto">
          <a:xfrm>
            <a:off x="4667250" y="3140075"/>
            <a:ext cx="4095750" cy="3013075"/>
          </a:xfrm>
          <a:prstGeom prst="rect">
            <a:avLst/>
          </a:prstGeom>
          <a:noFill/>
          <a:ln w="9525">
            <a:noFill/>
            <a:miter lim="800000"/>
            <a:headEnd/>
            <a:tailEnd/>
          </a:ln>
        </p:spPr>
        <p:txBody>
          <a:bodyPr wrap="none" anchor="ctr">
            <a:spAutoFit/>
          </a:bodyPr>
          <a:lstStyle/>
          <a:p>
            <a:r>
              <a:rPr lang="en-US" altLang="zh-CN" b="1">
                <a:solidFill>
                  <a:srgbClr val="FF0000"/>
                </a:solidFill>
              </a:rPr>
              <a:t>-415 -29 -62	25   55	-20 -1	 3</a:t>
            </a:r>
          </a:p>
          <a:p>
            <a:r>
              <a:rPr lang="en-US" altLang="zh-CN" b="1">
                <a:solidFill>
                  <a:srgbClr val="FF0000"/>
                </a:solidFill>
              </a:rPr>
              <a:t> 7     -21 -62	9     11	-7   -6	 6</a:t>
            </a:r>
          </a:p>
          <a:p>
            <a:r>
              <a:rPr lang="en-US" altLang="zh-CN" b="1">
                <a:solidFill>
                  <a:srgbClr val="FF0000"/>
                </a:solidFill>
              </a:rPr>
              <a:t>-46    8    77   -25  -30	 10   7	-5</a:t>
            </a:r>
          </a:p>
          <a:p>
            <a:r>
              <a:rPr lang="en-US" altLang="zh-CN" b="1">
                <a:solidFill>
                  <a:srgbClr val="FF0000"/>
                </a:solidFill>
              </a:rPr>
              <a:t>-50    13  35   -15  -9	 6     0	 3</a:t>
            </a:r>
          </a:p>
          <a:p>
            <a:r>
              <a:rPr lang="en-US" altLang="zh-CN" b="1">
                <a:solidFill>
                  <a:srgbClr val="FF0000"/>
                </a:solidFill>
              </a:rPr>
              <a:t> 11   -8   -13   -2    -1	 1    -4	 1</a:t>
            </a:r>
          </a:p>
          <a:p>
            <a:r>
              <a:rPr lang="en-US" altLang="zh-CN" b="1">
                <a:solidFill>
                  <a:srgbClr val="FF0000"/>
                </a:solidFill>
              </a:rPr>
              <a:t>-10    1    3     -3    -1	 0     2	-1</a:t>
            </a:r>
          </a:p>
          <a:p>
            <a:r>
              <a:rPr lang="en-US" altLang="zh-CN" b="1">
                <a:solidFill>
                  <a:srgbClr val="FF0000"/>
                </a:solidFill>
              </a:rPr>
              <a:t>-4     -1    2    -1      2	-3     1	-2</a:t>
            </a:r>
          </a:p>
          <a:p>
            <a:r>
              <a:rPr lang="en-US" altLang="zh-CN" b="1">
                <a:solidFill>
                  <a:srgbClr val="FF0000"/>
                </a:solidFill>
              </a:rPr>
              <a:t>-1     -1   -1    -2    -1	-1     0	-1</a:t>
            </a:r>
            <a:endParaRPr lang="en-US" altLang="zh-CN"/>
          </a:p>
        </p:txBody>
      </p:sp>
      <p:sp>
        <p:nvSpPr>
          <p:cNvPr id="112647" name="Rectangle 7"/>
          <p:cNvSpPr>
            <a:spLocks noChangeArrowheads="1"/>
          </p:cNvSpPr>
          <p:nvPr/>
        </p:nvSpPr>
        <p:spPr bwMode="auto">
          <a:xfrm>
            <a:off x="4667250" y="3063875"/>
            <a:ext cx="4171950" cy="3200400"/>
          </a:xfrm>
          <a:prstGeom prst="rect">
            <a:avLst/>
          </a:prstGeom>
          <a:noFill/>
          <a:ln w="12700">
            <a:solidFill>
              <a:schemeClr val="accent2"/>
            </a:solidFill>
            <a:miter lim="800000"/>
            <a:headEnd/>
            <a:tailEnd/>
          </a:ln>
        </p:spPr>
        <p:txBody>
          <a:bodyPr wrap="none" anchor="ctr"/>
          <a:lstStyle/>
          <a:p>
            <a:endParaRPr lang="zh-CN" altLang="en-US"/>
          </a:p>
        </p:txBody>
      </p:sp>
      <p:sp>
        <p:nvSpPr>
          <p:cNvPr id="112648" name="Rectangle 8"/>
          <p:cNvSpPr>
            <a:spLocks noChangeArrowheads="1"/>
          </p:cNvSpPr>
          <p:nvPr/>
        </p:nvSpPr>
        <p:spPr bwMode="auto">
          <a:xfrm>
            <a:off x="533400" y="3063875"/>
            <a:ext cx="3886200" cy="3200400"/>
          </a:xfrm>
          <a:prstGeom prst="rect">
            <a:avLst/>
          </a:prstGeom>
          <a:noFill/>
          <a:ln w="12700">
            <a:solidFill>
              <a:schemeClr val="accent2"/>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3905250" y="212725"/>
            <a:ext cx="5046663" cy="854075"/>
          </a:xfrm>
        </p:spPr>
        <p:txBody>
          <a:bodyPr/>
          <a:lstStyle/>
          <a:p>
            <a:r>
              <a:rPr lang="zh-CN" altLang="en-US" smtClean="0">
                <a:sym typeface="Arial" pitchFamily="34" charset="0"/>
              </a:rPr>
              <a:t>变换编码</a:t>
            </a:r>
          </a:p>
        </p:txBody>
      </p:sp>
      <p:sp>
        <p:nvSpPr>
          <p:cNvPr id="7" name="Rectangle 3"/>
          <p:cNvSpPr txBox="1">
            <a:spLocks noChangeArrowheads="1"/>
          </p:cNvSpPr>
          <p:nvPr/>
        </p:nvSpPr>
        <p:spPr>
          <a:xfrm>
            <a:off x="720725" y="1439863"/>
            <a:ext cx="7767638" cy="4343400"/>
          </a:xfrm>
          <a:prstGeom prst="rect">
            <a:avLst/>
          </a:prstGeom>
        </p:spPr>
        <p:txBody>
          <a:bodyPr/>
          <a:lstStyle/>
          <a:p>
            <a:pPr marL="311150" indent="-311150" defTabSz="755650">
              <a:spcBef>
                <a:spcPct val="20000"/>
              </a:spcBef>
              <a:buClr>
                <a:schemeClr val="accent2"/>
              </a:buClr>
              <a:buFontTx/>
              <a:buChar char="•"/>
              <a:defRPr/>
            </a:pPr>
            <a:r>
              <a:rPr lang="zh-CN" altLang="en-US" sz="3600" b="1" kern="0" dirty="0">
                <a:latin typeface="+mn-lt"/>
                <a:ea typeface="+mn-ea"/>
              </a:rPr>
              <a:t>变换编码的基本思想</a:t>
            </a:r>
            <a:endParaRPr lang="en-US" altLang="zh-CN" sz="3600" b="1" kern="0" dirty="0">
              <a:latin typeface="+mn-lt"/>
              <a:ea typeface="+mn-ea"/>
            </a:endParaRPr>
          </a:p>
          <a:p>
            <a:pPr marL="768350" lvl="1" indent="-311150" defTabSz="755650">
              <a:spcBef>
                <a:spcPct val="20000"/>
              </a:spcBef>
              <a:buClr>
                <a:schemeClr val="accent2"/>
              </a:buClr>
              <a:buFont typeface="黑体" pitchFamily="2" charset="-122"/>
              <a:buChar char="-"/>
              <a:defRPr/>
            </a:pPr>
            <a:r>
              <a:rPr lang="zh-CN" altLang="en-US" sz="2800" b="1" kern="0" dirty="0">
                <a:latin typeface="+mn-lt"/>
                <a:ea typeface="+mn-ea"/>
              </a:rPr>
              <a:t>编码流程</a:t>
            </a:r>
            <a:endParaRPr lang="en-US" altLang="zh-CN" sz="2800" b="1" kern="0" dirty="0">
              <a:latin typeface="+mn-lt"/>
              <a:ea typeface="+mn-ea"/>
            </a:endParaRPr>
          </a:p>
          <a:p>
            <a:pPr marL="768350" lvl="1" indent="-311150" defTabSz="755650">
              <a:spcBef>
                <a:spcPct val="20000"/>
              </a:spcBef>
              <a:buClr>
                <a:schemeClr val="accent2"/>
              </a:buClr>
              <a:buFont typeface="黑体" pitchFamily="2" charset="-122"/>
              <a:buChar char="-"/>
              <a:defRPr/>
            </a:pPr>
            <a:endParaRPr lang="en-US" altLang="zh-CN" sz="2800" b="1" kern="0" dirty="0">
              <a:latin typeface="+mn-lt"/>
              <a:ea typeface="+mn-ea"/>
            </a:endParaRPr>
          </a:p>
          <a:p>
            <a:pPr marL="768350" lvl="1" indent="-311150" defTabSz="755650">
              <a:spcBef>
                <a:spcPct val="20000"/>
              </a:spcBef>
              <a:buClr>
                <a:schemeClr val="accent2"/>
              </a:buClr>
              <a:buFont typeface="黑体" pitchFamily="2" charset="-122"/>
              <a:buChar char="-"/>
              <a:defRPr/>
            </a:pPr>
            <a:endParaRPr lang="en-US" altLang="zh-CN" sz="2800" b="1" kern="0" dirty="0">
              <a:latin typeface="+mn-lt"/>
              <a:ea typeface="+mn-ea"/>
            </a:endParaRPr>
          </a:p>
          <a:p>
            <a:pPr marL="768350" lvl="1" indent="-311150" defTabSz="755650">
              <a:spcBef>
                <a:spcPct val="20000"/>
              </a:spcBef>
              <a:buClr>
                <a:schemeClr val="accent2"/>
              </a:buClr>
              <a:buFont typeface="黑体" pitchFamily="2" charset="-122"/>
              <a:buChar char="-"/>
              <a:defRPr/>
            </a:pPr>
            <a:endParaRPr lang="en-US" altLang="zh-CN" sz="2800" b="1" kern="0" dirty="0">
              <a:latin typeface="+mn-lt"/>
              <a:ea typeface="+mn-ea"/>
            </a:endParaRPr>
          </a:p>
          <a:p>
            <a:pPr marL="768350" lvl="1" indent="-311150" defTabSz="755650">
              <a:spcBef>
                <a:spcPct val="20000"/>
              </a:spcBef>
              <a:buClr>
                <a:schemeClr val="accent2"/>
              </a:buClr>
              <a:buFont typeface="黑体" pitchFamily="2" charset="-122"/>
              <a:buChar char="-"/>
              <a:defRPr/>
            </a:pPr>
            <a:endParaRPr lang="en-US" altLang="zh-CN" sz="1600" b="1" kern="0" dirty="0">
              <a:latin typeface="+mn-lt"/>
              <a:ea typeface="+mn-ea"/>
            </a:endParaRPr>
          </a:p>
          <a:p>
            <a:pPr marL="768350" lvl="1" indent="-311150" defTabSz="755650">
              <a:spcBef>
                <a:spcPct val="20000"/>
              </a:spcBef>
              <a:buClr>
                <a:schemeClr val="accent2"/>
              </a:buClr>
              <a:buFont typeface="黑体" pitchFamily="2" charset="-122"/>
              <a:buChar char="-"/>
              <a:defRPr/>
            </a:pPr>
            <a:r>
              <a:rPr lang="zh-CN" altLang="en-US" sz="2800" b="1" kern="0" dirty="0"/>
              <a:t>解码流程</a:t>
            </a:r>
          </a:p>
          <a:p>
            <a:pPr marL="768350" lvl="1" indent="-311150" defTabSz="755650">
              <a:spcBef>
                <a:spcPct val="20000"/>
              </a:spcBef>
              <a:buClr>
                <a:schemeClr val="accent2"/>
              </a:buClr>
              <a:buFont typeface="黑体" pitchFamily="2" charset="-122"/>
              <a:buChar char="-"/>
              <a:defRPr/>
            </a:pPr>
            <a:endParaRPr lang="zh-CN" altLang="en-US" sz="2800" b="1" kern="0" dirty="0">
              <a:latin typeface="+mn-lt"/>
              <a:ea typeface="+mn-ea"/>
            </a:endParaRPr>
          </a:p>
          <a:p>
            <a:pPr marL="768350" lvl="1" indent="-311150" defTabSz="755650">
              <a:spcBef>
                <a:spcPct val="20000"/>
              </a:spcBef>
              <a:buClr>
                <a:schemeClr val="accent2"/>
              </a:buClr>
              <a:buFont typeface="黑体" pitchFamily="2" charset="-122"/>
              <a:buChar char="-"/>
              <a:defRPr/>
            </a:pPr>
            <a:endParaRPr lang="en-US" altLang="zh-CN" sz="2000" b="1" kern="0" dirty="0">
              <a:latin typeface="+mn-lt"/>
              <a:ea typeface="+mn-ea"/>
            </a:endParaRPr>
          </a:p>
          <a:p>
            <a:pPr marL="311150" indent="-311150" defTabSz="755650">
              <a:spcBef>
                <a:spcPct val="20000"/>
              </a:spcBef>
              <a:buClr>
                <a:schemeClr val="accent2"/>
              </a:buClr>
              <a:defRPr/>
            </a:pPr>
            <a:r>
              <a:rPr lang="en-US" altLang="zh-CN" sz="2800" b="1" kern="0" dirty="0">
                <a:latin typeface="+mn-lt"/>
                <a:ea typeface="+mn-ea"/>
              </a:rPr>
              <a:t> </a:t>
            </a:r>
            <a:endParaRPr lang="zh-CN" altLang="en-US" sz="2800" b="1" kern="0" dirty="0">
              <a:latin typeface="+mn-lt"/>
              <a:ea typeface="+mn-ea"/>
            </a:endParaRPr>
          </a:p>
        </p:txBody>
      </p:sp>
      <p:grpSp>
        <p:nvGrpSpPr>
          <p:cNvPr id="113668" name="组合 72"/>
          <p:cNvGrpSpPr>
            <a:grpSpLocks/>
          </p:cNvGrpSpPr>
          <p:nvPr/>
        </p:nvGrpSpPr>
        <p:grpSpPr bwMode="auto">
          <a:xfrm>
            <a:off x="944563" y="2590800"/>
            <a:ext cx="8193087" cy="1447800"/>
            <a:chOff x="944563" y="3276600"/>
            <a:chExt cx="8193087" cy="1447800"/>
          </a:xfrm>
        </p:grpSpPr>
        <p:sp>
          <p:nvSpPr>
            <p:cNvPr id="58" name="Rectangle 10"/>
            <p:cNvSpPr>
              <a:spLocks noChangeArrowheads="1"/>
            </p:cNvSpPr>
            <p:nvPr/>
          </p:nvSpPr>
          <p:spPr bwMode="auto">
            <a:xfrm>
              <a:off x="3429000" y="3810000"/>
              <a:ext cx="1219200" cy="914400"/>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a:solidFill>
                    <a:srgbClr val="FFFF00"/>
                  </a:solidFill>
                  <a:effectLst>
                    <a:outerShdw blurRad="38100" dist="38100" dir="2700000" algn="tl">
                      <a:srgbClr val="000000"/>
                    </a:outerShdw>
                  </a:effectLst>
                  <a:latin typeface="+mn-ea"/>
                  <a:ea typeface="+mn-ea"/>
                </a:rPr>
                <a:t>正向变换</a:t>
              </a:r>
              <a:endParaRPr lang="zh-CN" altLang="en-US">
                <a:effectLst>
                  <a:outerShdw blurRad="38100" dist="38100" dir="2700000" algn="tl">
                    <a:srgbClr val="FFFFFF"/>
                  </a:outerShdw>
                </a:effectLst>
                <a:latin typeface="+mn-ea"/>
                <a:ea typeface="+mn-ea"/>
              </a:endParaRPr>
            </a:p>
          </p:txBody>
        </p:sp>
        <p:sp>
          <p:nvSpPr>
            <p:cNvPr id="59" name="Rectangle 11"/>
            <p:cNvSpPr>
              <a:spLocks noChangeArrowheads="1"/>
            </p:cNvSpPr>
            <p:nvPr/>
          </p:nvSpPr>
          <p:spPr bwMode="auto">
            <a:xfrm>
              <a:off x="5105400" y="3810000"/>
              <a:ext cx="1219200" cy="914400"/>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a:solidFill>
                    <a:srgbClr val="FFFF00"/>
                  </a:solidFill>
                  <a:effectLst>
                    <a:outerShdw blurRad="38100" dist="38100" dir="2700000" algn="tl">
                      <a:srgbClr val="000000"/>
                    </a:outerShdw>
                  </a:effectLst>
                  <a:latin typeface="+mn-ea"/>
                  <a:ea typeface="+mn-ea"/>
                </a:rPr>
                <a:t>量化器</a:t>
              </a:r>
              <a:endParaRPr lang="zh-CN" altLang="en-US">
                <a:effectLst>
                  <a:outerShdw blurRad="38100" dist="38100" dir="2700000" algn="tl">
                    <a:srgbClr val="FFFFFF"/>
                  </a:outerShdw>
                </a:effectLst>
                <a:latin typeface="+mn-ea"/>
                <a:ea typeface="+mn-ea"/>
              </a:endParaRPr>
            </a:p>
          </p:txBody>
        </p:sp>
        <p:sp>
          <p:nvSpPr>
            <p:cNvPr id="60" name="Rectangle 12"/>
            <p:cNvSpPr>
              <a:spLocks noChangeArrowheads="1"/>
            </p:cNvSpPr>
            <p:nvPr/>
          </p:nvSpPr>
          <p:spPr bwMode="auto">
            <a:xfrm>
              <a:off x="6781800" y="3810000"/>
              <a:ext cx="1066800" cy="914400"/>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a:solidFill>
                    <a:srgbClr val="FFFF00"/>
                  </a:solidFill>
                  <a:effectLst>
                    <a:outerShdw blurRad="38100" dist="38100" dir="2700000" algn="tl">
                      <a:srgbClr val="000000"/>
                    </a:outerShdw>
                  </a:effectLst>
                  <a:latin typeface="+mn-ea"/>
                  <a:ea typeface="+mn-ea"/>
                </a:rPr>
                <a:t>符号</a:t>
              </a:r>
            </a:p>
            <a:p>
              <a:pPr algn="ctr" eaLnBrk="1" hangingPunct="1">
                <a:defRPr/>
              </a:pPr>
              <a:r>
                <a:rPr lang="zh-CN" altLang="en-US">
                  <a:solidFill>
                    <a:srgbClr val="FFFF00"/>
                  </a:solidFill>
                  <a:effectLst>
                    <a:outerShdw blurRad="38100" dist="38100" dir="2700000" algn="tl">
                      <a:srgbClr val="000000"/>
                    </a:outerShdw>
                  </a:effectLst>
                  <a:latin typeface="+mn-ea"/>
                  <a:ea typeface="+mn-ea"/>
                </a:rPr>
                <a:t>编码器</a:t>
              </a:r>
              <a:endParaRPr lang="zh-CN" altLang="en-US">
                <a:effectLst>
                  <a:outerShdw blurRad="38100" dist="38100" dir="2700000" algn="tl">
                    <a:srgbClr val="FFFFFF"/>
                  </a:outerShdw>
                </a:effectLst>
                <a:latin typeface="+mn-ea"/>
                <a:ea typeface="+mn-ea"/>
              </a:endParaRPr>
            </a:p>
          </p:txBody>
        </p:sp>
        <p:sp>
          <p:nvSpPr>
            <p:cNvPr id="61" name="Line 13"/>
            <p:cNvSpPr>
              <a:spLocks noChangeShapeType="1"/>
            </p:cNvSpPr>
            <p:nvPr/>
          </p:nvSpPr>
          <p:spPr bwMode="auto">
            <a:xfrm>
              <a:off x="4648200" y="4267200"/>
              <a:ext cx="4572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62" name="Line 14"/>
            <p:cNvSpPr>
              <a:spLocks noChangeShapeType="1"/>
            </p:cNvSpPr>
            <p:nvPr/>
          </p:nvSpPr>
          <p:spPr bwMode="auto">
            <a:xfrm>
              <a:off x="6324600" y="4267200"/>
              <a:ext cx="4572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63" name="Line 15"/>
            <p:cNvSpPr>
              <a:spLocks noChangeShapeType="1"/>
            </p:cNvSpPr>
            <p:nvPr/>
          </p:nvSpPr>
          <p:spPr bwMode="auto">
            <a:xfrm>
              <a:off x="7848600" y="4267200"/>
              <a:ext cx="3810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64" name="Line 16"/>
            <p:cNvSpPr>
              <a:spLocks noChangeShapeType="1"/>
            </p:cNvSpPr>
            <p:nvPr/>
          </p:nvSpPr>
          <p:spPr bwMode="auto">
            <a:xfrm>
              <a:off x="3048000" y="4267200"/>
              <a:ext cx="3810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65" name="Rectangle 17"/>
            <p:cNvSpPr>
              <a:spLocks noChangeArrowheads="1"/>
            </p:cNvSpPr>
            <p:nvPr/>
          </p:nvSpPr>
          <p:spPr bwMode="auto">
            <a:xfrm>
              <a:off x="1828800" y="3810000"/>
              <a:ext cx="1219200" cy="914400"/>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dirty="0">
                  <a:solidFill>
                    <a:srgbClr val="FFFF00"/>
                  </a:solidFill>
                  <a:effectLst>
                    <a:outerShdw blurRad="38100" dist="38100" dir="2700000" algn="tl">
                      <a:srgbClr val="000000"/>
                    </a:outerShdw>
                  </a:effectLst>
                  <a:latin typeface="+mn-ea"/>
                  <a:ea typeface="+mn-ea"/>
                </a:rPr>
                <a:t>构造</a:t>
              </a:r>
              <a:r>
                <a:rPr lang="en-US" altLang="zh-CN" dirty="0" err="1">
                  <a:solidFill>
                    <a:srgbClr val="FFFF00"/>
                  </a:solidFill>
                  <a:effectLst>
                    <a:outerShdw blurRad="38100" dist="38100" dir="2700000" algn="tl">
                      <a:srgbClr val="000000"/>
                    </a:outerShdw>
                  </a:effectLst>
                  <a:latin typeface="+mn-ea"/>
                  <a:ea typeface="+mn-ea"/>
                </a:rPr>
                <a:t>nxn</a:t>
              </a:r>
              <a:endParaRPr lang="en-US" altLang="zh-CN" dirty="0">
                <a:solidFill>
                  <a:srgbClr val="FFFF00"/>
                </a:solidFill>
                <a:effectLst>
                  <a:outerShdw blurRad="38100" dist="38100" dir="2700000" algn="tl">
                    <a:srgbClr val="000000"/>
                  </a:outerShdw>
                </a:effectLst>
                <a:latin typeface="+mn-ea"/>
                <a:ea typeface="+mn-ea"/>
              </a:endParaRPr>
            </a:p>
            <a:p>
              <a:pPr algn="ctr" eaLnBrk="1" hangingPunct="1">
                <a:defRPr/>
              </a:pPr>
              <a:r>
                <a:rPr lang="zh-CN" altLang="en-US" dirty="0">
                  <a:solidFill>
                    <a:srgbClr val="FFFF00"/>
                  </a:solidFill>
                  <a:effectLst>
                    <a:outerShdw blurRad="38100" dist="38100" dir="2700000" algn="tl">
                      <a:srgbClr val="000000"/>
                    </a:outerShdw>
                  </a:effectLst>
                  <a:latin typeface="+mn-ea"/>
                  <a:ea typeface="+mn-ea"/>
                </a:rPr>
                <a:t>的子图</a:t>
              </a:r>
              <a:endParaRPr lang="zh-CN" altLang="en-US" dirty="0">
                <a:effectLst>
                  <a:outerShdw blurRad="38100" dist="38100" dir="2700000" algn="tl">
                    <a:srgbClr val="FFFFFF"/>
                  </a:outerShdw>
                </a:effectLst>
                <a:latin typeface="+mn-ea"/>
                <a:ea typeface="+mn-ea"/>
              </a:endParaRPr>
            </a:p>
          </p:txBody>
        </p:sp>
        <p:sp>
          <p:nvSpPr>
            <p:cNvPr id="66" name="Line 18"/>
            <p:cNvSpPr>
              <a:spLocks noChangeShapeType="1"/>
            </p:cNvSpPr>
            <p:nvPr/>
          </p:nvSpPr>
          <p:spPr bwMode="auto">
            <a:xfrm>
              <a:off x="1447800" y="4267200"/>
              <a:ext cx="3810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69" name="Text Box 21"/>
            <p:cNvSpPr txBox="1">
              <a:spLocks noChangeArrowheads="1"/>
            </p:cNvSpPr>
            <p:nvPr/>
          </p:nvSpPr>
          <p:spPr bwMode="auto">
            <a:xfrm>
              <a:off x="944563" y="3351213"/>
              <a:ext cx="1878012" cy="460375"/>
            </a:xfrm>
            <a:prstGeom prst="rect">
              <a:avLst/>
            </a:prstGeom>
            <a:noFill/>
            <a:ln w="9525">
              <a:noFill/>
              <a:miter lim="800000"/>
              <a:headEnd/>
              <a:tailEnd/>
            </a:ln>
            <a:effectLst/>
          </p:spPr>
          <p:txBody>
            <a:bodyPr wrap="none" anchor="ctr">
              <a:spAutoFit/>
            </a:bodyPr>
            <a:lstStyle/>
            <a:p>
              <a:pPr algn="ctr" eaLnBrk="1" hangingPunct="1">
                <a:defRPr/>
              </a:pPr>
              <a:r>
                <a:rPr lang="zh-CN" altLang="en-US" dirty="0">
                  <a:solidFill>
                    <a:srgbClr val="000099"/>
                  </a:solidFill>
                  <a:latin typeface="+mn-ea"/>
                  <a:ea typeface="+mn-ea"/>
                </a:rPr>
                <a:t>输入图像</a:t>
              </a:r>
              <a:r>
                <a:rPr lang="en-US" altLang="zh-CN" dirty="0" err="1">
                  <a:solidFill>
                    <a:srgbClr val="000099"/>
                  </a:solidFill>
                  <a:latin typeface="+mn-ea"/>
                  <a:ea typeface="+mn-ea"/>
                </a:rPr>
                <a:t>NxN</a:t>
              </a:r>
              <a:endParaRPr lang="en-US" altLang="zh-CN" dirty="0">
                <a:latin typeface="+mn-ea"/>
                <a:ea typeface="+mn-ea"/>
              </a:endParaRPr>
            </a:p>
          </p:txBody>
        </p:sp>
        <p:sp>
          <p:nvSpPr>
            <p:cNvPr id="70" name="Text Box 22"/>
            <p:cNvSpPr txBox="1">
              <a:spLocks noChangeArrowheads="1"/>
            </p:cNvSpPr>
            <p:nvPr/>
          </p:nvSpPr>
          <p:spPr bwMode="auto">
            <a:xfrm>
              <a:off x="7734300" y="3276600"/>
              <a:ext cx="1403350" cy="457200"/>
            </a:xfrm>
            <a:prstGeom prst="rect">
              <a:avLst/>
            </a:prstGeom>
            <a:noFill/>
            <a:ln w="9525">
              <a:noFill/>
              <a:miter lim="800000"/>
              <a:headEnd/>
              <a:tailEnd/>
            </a:ln>
            <a:effectLst/>
          </p:spPr>
          <p:txBody>
            <a:bodyPr wrap="none" anchor="ctr">
              <a:spAutoFit/>
            </a:bodyPr>
            <a:lstStyle/>
            <a:p>
              <a:pPr algn="ctr" eaLnBrk="1" hangingPunct="1">
                <a:defRPr/>
              </a:pPr>
              <a:r>
                <a:rPr lang="zh-CN" altLang="en-US">
                  <a:solidFill>
                    <a:srgbClr val="000099"/>
                  </a:solidFill>
                  <a:latin typeface="+mn-ea"/>
                  <a:ea typeface="+mn-ea"/>
                </a:rPr>
                <a:t>压缩图像</a:t>
              </a:r>
              <a:endParaRPr lang="zh-CN" altLang="en-US">
                <a:latin typeface="+mn-ea"/>
                <a:ea typeface="+mn-ea"/>
              </a:endParaRPr>
            </a:p>
          </p:txBody>
        </p:sp>
      </p:grpSp>
      <p:sp>
        <p:nvSpPr>
          <p:cNvPr id="113669" name="灯片编号占位符 3"/>
          <p:cNvSpPr txBox="1">
            <a:spLocks noGrp="1" noChangeArrowheads="1"/>
          </p:cNvSpPr>
          <p:nvPr/>
        </p:nvSpPr>
        <p:spPr bwMode="auto">
          <a:xfrm>
            <a:off x="7304088" y="6432550"/>
            <a:ext cx="1751012" cy="334963"/>
          </a:xfrm>
          <a:prstGeom prst="rect">
            <a:avLst/>
          </a:prstGeom>
          <a:noFill/>
          <a:ln w="9525">
            <a:noFill/>
            <a:miter lim="800000"/>
            <a:headEnd/>
            <a:tailEnd/>
          </a:ln>
        </p:spPr>
        <p:txBody>
          <a:bodyPr wrap="none" lIns="84138" tIns="41275" rIns="84138" bIns="41275" anchor="ctr"/>
          <a:lstStyle/>
          <a:p>
            <a:pPr algn="r" defTabSz="755650"/>
            <a:fld id="{E1C6DCB0-A773-44E8-8A6E-2119DB9C646C}" type="slidenum">
              <a:rPr lang="zh-CN" altLang="en-US" sz="1300"/>
              <a:pPr algn="r" defTabSz="755650"/>
              <a:t>99</a:t>
            </a:fld>
            <a:endParaRPr lang="en-US" altLang="zh-CN" sz="1300"/>
          </a:p>
        </p:txBody>
      </p:sp>
      <p:grpSp>
        <p:nvGrpSpPr>
          <p:cNvPr id="113670" name="组合 28"/>
          <p:cNvGrpSpPr>
            <a:grpSpLocks/>
          </p:cNvGrpSpPr>
          <p:nvPr/>
        </p:nvGrpSpPr>
        <p:grpSpPr bwMode="auto">
          <a:xfrm>
            <a:off x="690563" y="4827588"/>
            <a:ext cx="8453437" cy="1268412"/>
            <a:chOff x="690563" y="4827062"/>
            <a:chExt cx="8453437" cy="1268938"/>
          </a:xfrm>
        </p:grpSpPr>
        <p:grpSp>
          <p:nvGrpSpPr>
            <p:cNvPr id="113671" name="组合 73"/>
            <p:cNvGrpSpPr>
              <a:grpSpLocks/>
            </p:cNvGrpSpPr>
            <p:nvPr/>
          </p:nvGrpSpPr>
          <p:grpSpPr bwMode="auto">
            <a:xfrm>
              <a:off x="690563" y="4827062"/>
              <a:ext cx="8453437" cy="1268938"/>
              <a:chOff x="690563" y="5055662"/>
              <a:chExt cx="8453437" cy="1268938"/>
            </a:xfrm>
          </p:grpSpPr>
          <p:sp>
            <p:nvSpPr>
              <p:cNvPr id="53" name="Rectangle 5"/>
              <p:cNvSpPr>
                <a:spLocks noChangeArrowheads="1"/>
              </p:cNvSpPr>
              <p:nvPr/>
            </p:nvSpPr>
            <p:spPr bwMode="auto">
              <a:xfrm>
                <a:off x="3444875" y="5409821"/>
                <a:ext cx="1219200" cy="914779"/>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dirty="0">
                    <a:solidFill>
                      <a:srgbClr val="FFFF00"/>
                    </a:solidFill>
                    <a:effectLst>
                      <a:outerShdw blurRad="38100" dist="38100" dir="2700000" algn="tl">
                        <a:srgbClr val="000000"/>
                      </a:outerShdw>
                    </a:effectLst>
                    <a:latin typeface="+mn-ea"/>
                    <a:ea typeface="+mn-ea"/>
                  </a:rPr>
                  <a:t>反向</a:t>
                </a:r>
                <a:endParaRPr lang="en-US" altLang="zh-CN" dirty="0">
                  <a:solidFill>
                    <a:srgbClr val="FFFF00"/>
                  </a:solidFill>
                  <a:effectLst>
                    <a:outerShdw blurRad="38100" dist="38100" dir="2700000" algn="tl">
                      <a:srgbClr val="000000"/>
                    </a:outerShdw>
                  </a:effectLst>
                  <a:latin typeface="+mn-ea"/>
                  <a:ea typeface="+mn-ea"/>
                </a:endParaRPr>
              </a:p>
              <a:p>
                <a:pPr algn="ctr" eaLnBrk="1" hangingPunct="1">
                  <a:defRPr/>
                </a:pPr>
                <a:r>
                  <a:rPr lang="zh-CN" altLang="en-US" dirty="0">
                    <a:solidFill>
                      <a:srgbClr val="FFFF00"/>
                    </a:solidFill>
                    <a:effectLst>
                      <a:outerShdw blurRad="38100" dist="38100" dir="2700000" algn="tl">
                        <a:srgbClr val="000000"/>
                      </a:outerShdw>
                    </a:effectLst>
                    <a:latin typeface="+mn-ea"/>
                    <a:ea typeface="+mn-ea"/>
                  </a:rPr>
                  <a:t>量化器</a:t>
                </a:r>
              </a:p>
            </p:txBody>
          </p:sp>
          <p:sp>
            <p:nvSpPr>
              <p:cNvPr id="54" name="Rectangle 6"/>
              <p:cNvSpPr>
                <a:spLocks noChangeArrowheads="1"/>
              </p:cNvSpPr>
              <p:nvPr/>
            </p:nvSpPr>
            <p:spPr bwMode="auto">
              <a:xfrm>
                <a:off x="5121275" y="5409821"/>
                <a:ext cx="1219200" cy="914779"/>
              </a:xfrm>
              <a:prstGeom prst="rect">
                <a:avLst/>
              </a:prstGeom>
              <a:solidFill>
                <a:srgbClr val="FF3399"/>
              </a:solidFill>
              <a:ln w="9525">
                <a:solidFill>
                  <a:schemeClr val="tx1"/>
                </a:solidFill>
                <a:miter lim="800000"/>
                <a:headEnd/>
                <a:tailEnd/>
              </a:ln>
              <a:effectLst/>
            </p:spPr>
            <p:txBody>
              <a:bodyPr wrap="none" anchor="ctr"/>
              <a:lstStyle/>
              <a:p>
                <a:pPr algn="ctr">
                  <a:defRPr/>
                </a:pPr>
                <a:r>
                  <a:rPr lang="zh-CN" altLang="en-US">
                    <a:solidFill>
                      <a:srgbClr val="FFFF00"/>
                    </a:solidFill>
                    <a:effectLst>
                      <a:outerShdw blurRad="38100" dist="38100" dir="2700000" algn="tl">
                        <a:srgbClr val="000000"/>
                      </a:outerShdw>
                    </a:effectLst>
                    <a:latin typeface="+mn-ea"/>
                    <a:ea typeface="+mn-ea"/>
                  </a:rPr>
                  <a:t>逆向变换</a:t>
                </a:r>
              </a:p>
            </p:txBody>
          </p:sp>
          <p:sp>
            <p:nvSpPr>
              <p:cNvPr id="55" name="Line 7"/>
              <p:cNvSpPr>
                <a:spLocks noChangeShapeType="1"/>
              </p:cNvSpPr>
              <p:nvPr/>
            </p:nvSpPr>
            <p:spPr bwMode="auto">
              <a:xfrm>
                <a:off x="3063875" y="5867210"/>
                <a:ext cx="3810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56" name="Line 8"/>
              <p:cNvSpPr>
                <a:spLocks noChangeShapeType="1"/>
              </p:cNvSpPr>
              <p:nvPr/>
            </p:nvSpPr>
            <p:spPr bwMode="auto">
              <a:xfrm>
                <a:off x="4664075" y="5867210"/>
                <a:ext cx="4572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57" name="Line 9"/>
              <p:cNvSpPr>
                <a:spLocks noChangeShapeType="1"/>
              </p:cNvSpPr>
              <p:nvPr/>
            </p:nvSpPr>
            <p:spPr bwMode="auto">
              <a:xfrm>
                <a:off x="6340475" y="5867210"/>
                <a:ext cx="3810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67" name="Line 19"/>
              <p:cNvSpPr>
                <a:spLocks noChangeShapeType="1"/>
              </p:cNvSpPr>
              <p:nvPr/>
            </p:nvSpPr>
            <p:spPr bwMode="auto">
              <a:xfrm>
                <a:off x="7940675" y="5867210"/>
                <a:ext cx="3810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sp>
            <p:nvSpPr>
              <p:cNvPr id="68" name="Rectangle 20"/>
              <p:cNvSpPr>
                <a:spLocks noChangeArrowheads="1"/>
              </p:cNvSpPr>
              <p:nvPr/>
            </p:nvSpPr>
            <p:spPr bwMode="auto">
              <a:xfrm>
                <a:off x="6721475" y="5409821"/>
                <a:ext cx="1219200" cy="914779"/>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dirty="0">
                    <a:solidFill>
                      <a:srgbClr val="FFFF00"/>
                    </a:solidFill>
                    <a:effectLst>
                      <a:outerShdw blurRad="38100" dist="38100" dir="2700000" algn="tl">
                        <a:srgbClr val="000000"/>
                      </a:outerShdw>
                    </a:effectLst>
                    <a:latin typeface="+mn-ea"/>
                    <a:ea typeface="+mn-ea"/>
                  </a:rPr>
                  <a:t>合成</a:t>
                </a:r>
                <a:r>
                  <a:rPr lang="en-US" altLang="zh-CN" dirty="0" err="1">
                    <a:solidFill>
                      <a:srgbClr val="FFFF00"/>
                    </a:solidFill>
                    <a:effectLst>
                      <a:outerShdw blurRad="38100" dist="38100" dir="2700000" algn="tl">
                        <a:srgbClr val="000000"/>
                      </a:outerShdw>
                    </a:effectLst>
                    <a:latin typeface="+mn-ea"/>
                    <a:ea typeface="+mn-ea"/>
                  </a:rPr>
                  <a:t>nxn</a:t>
                </a:r>
                <a:endParaRPr lang="en-US" altLang="zh-CN" dirty="0">
                  <a:solidFill>
                    <a:srgbClr val="FFFF00"/>
                  </a:solidFill>
                  <a:effectLst>
                    <a:outerShdw blurRad="38100" dist="38100" dir="2700000" algn="tl">
                      <a:srgbClr val="000000"/>
                    </a:outerShdw>
                  </a:effectLst>
                  <a:latin typeface="+mn-ea"/>
                  <a:ea typeface="+mn-ea"/>
                </a:endParaRPr>
              </a:p>
              <a:p>
                <a:pPr algn="ctr" eaLnBrk="1" hangingPunct="1">
                  <a:defRPr/>
                </a:pPr>
                <a:r>
                  <a:rPr lang="zh-CN" altLang="en-US" dirty="0">
                    <a:solidFill>
                      <a:srgbClr val="FFFF00"/>
                    </a:solidFill>
                    <a:effectLst>
                      <a:outerShdw blurRad="38100" dist="38100" dir="2700000" algn="tl">
                        <a:srgbClr val="000000"/>
                      </a:outerShdw>
                    </a:effectLst>
                    <a:latin typeface="+mn-ea"/>
                    <a:ea typeface="+mn-ea"/>
                  </a:rPr>
                  <a:t>的子图</a:t>
                </a:r>
                <a:endParaRPr lang="zh-CN" altLang="en-US" dirty="0">
                  <a:effectLst>
                    <a:outerShdw blurRad="38100" dist="38100" dir="2700000" algn="tl">
                      <a:srgbClr val="FFFFFF"/>
                    </a:outerShdw>
                  </a:effectLst>
                  <a:latin typeface="+mn-ea"/>
                  <a:ea typeface="+mn-ea"/>
                </a:endParaRPr>
              </a:p>
            </p:txBody>
          </p:sp>
          <p:sp>
            <p:nvSpPr>
              <p:cNvPr id="71" name="Text Box 23"/>
              <p:cNvSpPr txBox="1">
                <a:spLocks noChangeArrowheads="1"/>
              </p:cNvSpPr>
              <p:nvPr/>
            </p:nvSpPr>
            <p:spPr bwMode="auto">
              <a:xfrm>
                <a:off x="690563" y="5055662"/>
                <a:ext cx="1122362" cy="830606"/>
              </a:xfrm>
              <a:prstGeom prst="rect">
                <a:avLst/>
              </a:prstGeom>
              <a:noFill/>
              <a:ln w="9525">
                <a:noFill/>
                <a:miter lim="800000"/>
                <a:headEnd/>
                <a:tailEnd/>
              </a:ln>
              <a:effectLst/>
            </p:spPr>
            <p:txBody>
              <a:bodyPr anchor="ctr">
                <a:spAutoFit/>
              </a:bodyPr>
              <a:lstStyle/>
              <a:p>
                <a:pPr algn="ctr" eaLnBrk="1" hangingPunct="1">
                  <a:defRPr/>
                </a:pPr>
                <a:r>
                  <a:rPr lang="zh-CN" altLang="en-US" dirty="0">
                    <a:solidFill>
                      <a:srgbClr val="000099"/>
                    </a:solidFill>
                    <a:latin typeface="+mn-ea"/>
                    <a:ea typeface="+mn-ea"/>
                  </a:rPr>
                  <a:t>压缩的图像</a:t>
                </a:r>
                <a:endParaRPr lang="zh-CN" altLang="en-US" dirty="0">
                  <a:latin typeface="+mn-ea"/>
                  <a:ea typeface="+mn-ea"/>
                </a:endParaRPr>
              </a:p>
            </p:txBody>
          </p:sp>
          <p:sp>
            <p:nvSpPr>
              <p:cNvPr id="72" name="Text Box 24"/>
              <p:cNvSpPr txBox="1">
                <a:spLocks noChangeArrowheads="1"/>
              </p:cNvSpPr>
              <p:nvPr/>
            </p:nvSpPr>
            <p:spPr bwMode="auto">
              <a:xfrm>
                <a:off x="7740650" y="5055662"/>
                <a:ext cx="1403350" cy="457390"/>
              </a:xfrm>
              <a:prstGeom prst="rect">
                <a:avLst/>
              </a:prstGeom>
              <a:noFill/>
              <a:ln w="9525">
                <a:noFill/>
                <a:miter lim="800000"/>
                <a:headEnd/>
                <a:tailEnd/>
              </a:ln>
              <a:effectLst/>
            </p:spPr>
            <p:txBody>
              <a:bodyPr wrap="none" anchor="ctr">
                <a:spAutoFit/>
              </a:bodyPr>
              <a:lstStyle/>
              <a:p>
                <a:pPr algn="ctr" eaLnBrk="1" hangingPunct="1">
                  <a:defRPr/>
                </a:pPr>
                <a:r>
                  <a:rPr lang="zh-CN" altLang="en-US" dirty="0">
                    <a:solidFill>
                      <a:srgbClr val="000099"/>
                    </a:solidFill>
                    <a:latin typeface="+mn-ea"/>
                    <a:ea typeface="+mn-ea"/>
                  </a:rPr>
                  <a:t>解压图像</a:t>
                </a:r>
                <a:endParaRPr lang="zh-CN" altLang="en-US" dirty="0">
                  <a:latin typeface="+mn-ea"/>
                  <a:ea typeface="+mn-ea"/>
                </a:endParaRPr>
              </a:p>
            </p:txBody>
          </p:sp>
        </p:grpSp>
        <p:sp>
          <p:nvSpPr>
            <p:cNvPr id="27" name="Rectangle 5"/>
            <p:cNvSpPr>
              <a:spLocks noChangeArrowheads="1"/>
            </p:cNvSpPr>
            <p:nvPr/>
          </p:nvSpPr>
          <p:spPr bwMode="auto">
            <a:xfrm>
              <a:off x="1812925" y="5181221"/>
              <a:ext cx="1219200" cy="914779"/>
            </a:xfrm>
            <a:prstGeom prst="rect">
              <a:avLst/>
            </a:prstGeom>
            <a:solidFill>
              <a:srgbClr val="FF3399"/>
            </a:solidFill>
            <a:ln w="9525">
              <a:solidFill>
                <a:schemeClr val="tx1"/>
              </a:solidFill>
              <a:miter lim="800000"/>
              <a:headEnd/>
              <a:tailEnd/>
            </a:ln>
            <a:effectLst/>
          </p:spPr>
          <p:txBody>
            <a:bodyPr wrap="none" anchor="ctr"/>
            <a:lstStyle/>
            <a:p>
              <a:pPr algn="ctr" eaLnBrk="1" hangingPunct="1">
                <a:defRPr/>
              </a:pPr>
              <a:r>
                <a:rPr lang="zh-CN" altLang="en-US" dirty="0">
                  <a:solidFill>
                    <a:srgbClr val="FFFF00"/>
                  </a:solidFill>
                  <a:effectLst>
                    <a:outerShdw blurRad="38100" dist="38100" dir="2700000" algn="tl">
                      <a:srgbClr val="000000"/>
                    </a:outerShdw>
                  </a:effectLst>
                  <a:latin typeface="+mn-ea"/>
                  <a:ea typeface="+mn-ea"/>
                </a:rPr>
                <a:t>符号</a:t>
              </a:r>
            </a:p>
            <a:p>
              <a:pPr algn="ctr" eaLnBrk="1" hangingPunct="1">
                <a:defRPr/>
              </a:pPr>
              <a:r>
                <a:rPr lang="zh-CN" altLang="en-US" dirty="0">
                  <a:solidFill>
                    <a:srgbClr val="FFFF00"/>
                  </a:solidFill>
                  <a:effectLst>
                    <a:outerShdw blurRad="38100" dist="38100" dir="2700000" algn="tl">
                      <a:srgbClr val="000000"/>
                    </a:outerShdw>
                  </a:effectLst>
                  <a:latin typeface="+mn-ea"/>
                  <a:ea typeface="+mn-ea"/>
                </a:rPr>
                <a:t>解码器</a:t>
              </a:r>
            </a:p>
          </p:txBody>
        </p:sp>
        <p:sp>
          <p:nvSpPr>
            <p:cNvPr id="28" name="Line 7"/>
            <p:cNvSpPr>
              <a:spLocks noChangeShapeType="1"/>
            </p:cNvSpPr>
            <p:nvPr/>
          </p:nvSpPr>
          <p:spPr bwMode="auto">
            <a:xfrm>
              <a:off x="1431925" y="5638610"/>
              <a:ext cx="381000" cy="0"/>
            </a:xfrm>
            <a:prstGeom prst="line">
              <a:avLst/>
            </a:prstGeom>
            <a:noFill/>
            <a:ln w="38100">
              <a:solidFill>
                <a:schemeClr val="tx1"/>
              </a:solidFill>
              <a:round/>
              <a:headEnd/>
              <a:tailEnd type="triangle" w="med" len="med"/>
            </a:ln>
            <a:effectLst/>
          </p:spPr>
          <p:txBody>
            <a:bodyPr wrap="none" anchor="ctr"/>
            <a:lstStyle/>
            <a:p>
              <a:pPr algn="ctr">
                <a:defRPr/>
              </a:pPr>
              <a:endParaRPr lang="zh-CN" altLang="en-US">
                <a:latin typeface="+mn-ea"/>
                <a:ea typeface="+mn-ea"/>
              </a:endParaRP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ISA Standard Template">
  <a:themeElements>
    <a:clrScheme name="">
      <a:dk1>
        <a:srgbClr val="000000"/>
      </a:dk1>
      <a:lt1>
        <a:srgbClr val="FFFFFF"/>
      </a:lt1>
      <a:dk2>
        <a:srgbClr val="000000"/>
      </a:dk2>
      <a:lt2>
        <a:srgbClr val="808080"/>
      </a:lt2>
      <a:accent1>
        <a:srgbClr val="810000"/>
      </a:accent1>
      <a:accent2>
        <a:srgbClr val="0000FF"/>
      </a:accent2>
      <a:accent3>
        <a:srgbClr val="FFFFFF"/>
      </a:accent3>
      <a:accent4>
        <a:srgbClr val="000000"/>
      </a:accent4>
      <a:accent5>
        <a:srgbClr val="C1AAAA"/>
      </a:accent5>
      <a:accent6>
        <a:srgbClr val="0000E7"/>
      </a:accent6>
      <a:hlink>
        <a:srgbClr val="FF8100"/>
      </a:hlink>
      <a:folHlink>
        <a:srgbClr val="C20000"/>
      </a:folHlink>
    </a:clrScheme>
    <a:fontScheme name="#DISA Standard Template">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DISA Standard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A Standard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ISA Standard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A Standard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A Standard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A Standard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ISA Standard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A Standard Template">
  <a:themeElements>
    <a:clrScheme name="">
      <a:dk1>
        <a:srgbClr val="000000"/>
      </a:dk1>
      <a:lt1>
        <a:srgbClr val="FFFFFF"/>
      </a:lt1>
      <a:dk2>
        <a:srgbClr val="000000"/>
      </a:dk2>
      <a:lt2>
        <a:srgbClr val="808080"/>
      </a:lt2>
      <a:accent1>
        <a:srgbClr val="810000"/>
      </a:accent1>
      <a:accent2>
        <a:srgbClr val="0000FF"/>
      </a:accent2>
      <a:accent3>
        <a:srgbClr val="FFFFFF"/>
      </a:accent3>
      <a:accent4>
        <a:srgbClr val="000000"/>
      </a:accent4>
      <a:accent5>
        <a:srgbClr val="C1AAAA"/>
      </a:accent5>
      <a:accent6>
        <a:srgbClr val="0000E7"/>
      </a:accent6>
      <a:hlink>
        <a:srgbClr val="FF8100"/>
      </a:hlink>
      <a:folHlink>
        <a:srgbClr val="C20000"/>
      </a:folHlink>
    </a:clrScheme>
    <a:fontScheme name="1_#DISA Standard Template">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1_#DISA Standard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ISA Standard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DISA Standard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ISA Standard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ISA Standard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ISA Standard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DISA Standard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1187</TotalTime>
  <Pages>0</Pages>
  <Words>7723</Words>
  <Characters>0</Characters>
  <Application>Microsoft PowerPoint</Application>
  <DocSecurity>0</DocSecurity>
  <PresentationFormat>全屏显示(4:3)</PresentationFormat>
  <Lines>0</Lines>
  <Paragraphs>1979</Paragraphs>
  <Slides>149</Slides>
  <Notes>14</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149</vt:i4>
      </vt:variant>
    </vt:vector>
  </HeadingPairs>
  <TitlesOfParts>
    <vt:vector size="155" baseType="lpstr">
      <vt:lpstr>#DISA Standard Template</vt:lpstr>
      <vt:lpstr>1_#DISA Standard Template</vt:lpstr>
      <vt:lpstr>Microsoft 公式 3.0</vt:lpstr>
      <vt:lpstr>Equation</vt:lpstr>
      <vt:lpstr>MathType 6.0 Equation</vt:lpstr>
      <vt:lpstr>Document</vt:lpstr>
      <vt:lpstr>幻灯片 1</vt:lpstr>
      <vt:lpstr>内容提要</vt:lpstr>
      <vt:lpstr>内容提要</vt:lpstr>
      <vt:lpstr> 图像压缩的基本概念</vt:lpstr>
      <vt:lpstr>幻灯片 5</vt:lpstr>
      <vt:lpstr>幻灯片 6</vt:lpstr>
      <vt:lpstr>幻灯片 7</vt:lpstr>
      <vt:lpstr>幻灯片 8</vt:lpstr>
      <vt:lpstr>幻灯片 9</vt:lpstr>
      <vt:lpstr>数据冗余（1）</vt:lpstr>
      <vt:lpstr>数据冗余（2）</vt:lpstr>
      <vt:lpstr>数据冗余（3）</vt:lpstr>
      <vt:lpstr>数据冗余（4）</vt:lpstr>
      <vt:lpstr>数据冗余（5）</vt:lpstr>
      <vt:lpstr>幻灯片 15</vt:lpstr>
      <vt:lpstr>图像压缩的可能性 </vt:lpstr>
      <vt:lpstr>幻灯片 17</vt:lpstr>
      <vt:lpstr>图像压缩的技术指标 </vt:lpstr>
      <vt:lpstr>图像压缩的技术指标 </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保真度标准</vt:lpstr>
      <vt:lpstr>客观保真度（1）</vt:lpstr>
      <vt:lpstr>客观保真度（2）</vt:lpstr>
      <vt:lpstr>客观保真度（3）</vt:lpstr>
      <vt:lpstr>客观保真度（4）</vt:lpstr>
      <vt:lpstr>主观保真度标准</vt:lpstr>
      <vt:lpstr>主观保真度标准</vt:lpstr>
      <vt:lpstr>主观保真度标准</vt:lpstr>
      <vt:lpstr>保真度标准</vt:lpstr>
      <vt:lpstr>保真度标准</vt:lpstr>
      <vt:lpstr>图像压缩模型（1）</vt:lpstr>
      <vt:lpstr>图像压缩模型（2）</vt:lpstr>
      <vt:lpstr>图像压缩模型（3）</vt:lpstr>
      <vt:lpstr>图像压缩技术分类</vt:lpstr>
      <vt:lpstr>内容提要</vt:lpstr>
      <vt:lpstr>图像无损压缩</vt:lpstr>
      <vt:lpstr>图像无损压缩</vt:lpstr>
      <vt:lpstr>行程编码（RLE）</vt:lpstr>
      <vt:lpstr>行程编码（RLE）</vt:lpstr>
      <vt:lpstr>行程编码（RLE）</vt:lpstr>
      <vt:lpstr> 行程编码（RLE）</vt:lpstr>
      <vt:lpstr> 行程编码（RLE）：举例</vt:lpstr>
      <vt:lpstr> 行程编码（RLE）</vt:lpstr>
      <vt:lpstr> 行程编码（RLE）</vt:lpstr>
      <vt:lpstr>幻灯片 55</vt:lpstr>
      <vt:lpstr> 行程编码（RLE）</vt:lpstr>
      <vt:lpstr>幻灯片 57</vt:lpstr>
      <vt:lpstr>幻灯片 58</vt:lpstr>
      <vt:lpstr>幻灯片 59</vt:lpstr>
      <vt:lpstr>幻灯片 60</vt:lpstr>
      <vt:lpstr> LZW编码</vt:lpstr>
      <vt:lpstr>幻灯片 62</vt:lpstr>
      <vt:lpstr>幻灯片 63</vt:lpstr>
      <vt:lpstr>统计编码（引子）</vt:lpstr>
      <vt:lpstr>统计编码</vt:lpstr>
      <vt:lpstr>哈夫曼编码</vt:lpstr>
      <vt:lpstr>哈夫曼编码</vt:lpstr>
      <vt:lpstr>哈夫曼编码</vt:lpstr>
      <vt:lpstr>哈夫曼编码</vt:lpstr>
      <vt:lpstr>哈夫曼编码</vt:lpstr>
      <vt:lpstr>哈夫曼编码</vt:lpstr>
      <vt:lpstr>哈夫曼编码</vt:lpstr>
      <vt:lpstr>哈夫曼编码</vt:lpstr>
      <vt:lpstr>无损预测编码</vt:lpstr>
      <vt:lpstr>无损预测编码</vt:lpstr>
      <vt:lpstr>无损预测编码</vt:lpstr>
      <vt:lpstr>无损预测编码</vt:lpstr>
      <vt:lpstr>幻灯片 78</vt:lpstr>
      <vt:lpstr>幻灯片 79</vt:lpstr>
      <vt:lpstr>幻灯片 80</vt:lpstr>
      <vt:lpstr>幻灯片 81</vt:lpstr>
      <vt:lpstr>内容提要</vt:lpstr>
      <vt:lpstr>幻灯片 83</vt:lpstr>
      <vt:lpstr>图像有损压缩基本思想</vt:lpstr>
      <vt:lpstr>图像有损压缩基本思想</vt:lpstr>
      <vt:lpstr>图像有损压缩基本思想</vt:lpstr>
      <vt:lpstr>幻灯片 87</vt:lpstr>
      <vt:lpstr>幻灯片 88</vt:lpstr>
      <vt:lpstr>幻灯片 89</vt:lpstr>
      <vt:lpstr>幻灯片 90</vt:lpstr>
      <vt:lpstr>幻灯片 91</vt:lpstr>
      <vt:lpstr>幻灯片 92</vt:lpstr>
      <vt:lpstr>幻灯片 93</vt:lpstr>
      <vt:lpstr>幻灯片 94</vt:lpstr>
      <vt:lpstr>幻灯片 95</vt:lpstr>
      <vt:lpstr>变换编码</vt:lpstr>
      <vt:lpstr>变换编码</vt:lpstr>
      <vt:lpstr>变换编码</vt:lpstr>
      <vt:lpstr>变换编码</vt:lpstr>
      <vt:lpstr>变换编码</vt:lpstr>
      <vt:lpstr>变换编码</vt:lpstr>
      <vt:lpstr>变换编码</vt:lpstr>
      <vt:lpstr>变换编码</vt:lpstr>
      <vt:lpstr>变换编码</vt:lpstr>
      <vt:lpstr>变换编码</vt:lpstr>
      <vt:lpstr>幻灯片 106</vt:lpstr>
      <vt:lpstr>幻灯片 107</vt:lpstr>
      <vt:lpstr>幻灯片 108</vt:lpstr>
      <vt:lpstr>变换编码</vt:lpstr>
      <vt:lpstr>变换编码</vt:lpstr>
      <vt:lpstr>变换编码</vt:lpstr>
      <vt:lpstr>变换编码</vt:lpstr>
      <vt:lpstr>变换编码</vt:lpstr>
      <vt:lpstr>比特分配</vt:lpstr>
      <vt:lpstr>比特分配</vt:lpstr>
      <vt:lpstr>比特分配</vt:lpstr>
      <vt:lpstr>比特分配</vt:lpstr>
      <vt:lpstr>幻灯片 118</vt:lpstr>
      <vt:lpstr>量化器</vt:lpstr>
      <vt:lpstr>量化器</vt:lpstr>
      <vt:lpstr>量化器</vt:lpstr>
      <vt:lpstr>量化器</vt:lpstr>
      <vt:lpstr>量化器</vt:lpstr>
      <vt:lpstr>内容提要</vt:lpstr>
      <vt:lpstr>图像压缩标准</vt:lpstr>
      <vt:lpstr>压缩标准简介</vt:lpstr>
      <vt:lpstr>图像压缩标准</vt:lpstr>
      <vt:lpstr>图像压缩标准</vt:lpstr>
      <vt:lpstr>图像压缩标准</vt:lpstr>
      <vt:lpstr>JPEG图像压缩标准</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vector>
  </TitlesOfParts>
  <Company>Defense Information Systems Agency</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Elena Wright</dc:creator>
  <cp:lastModifiedBy>Jin</cp:lastModifiedBy>
  <cp:revision>2199</cp:revision>
  <cp:lastPrinted>2002-02-27T13:57:29Z</cp:lastPrinted>
  <dcterms:created xsi:type="dcterms:W3CDTF">2001-09-04T19:14:03Z</dcterms:created>
  <dcterms:modified xsi:type="dcterms:W3CDTF">2020-06-08T05:57:21Z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2052-9.1.0.4637</vt:lpwstr>
  </property>
</Properties>
</file>