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5"/>
  </p:notesMasterIdLst>
  <p:handoutMasterIdLst>
    <p:handoutMasterId r:id="rId56"/>
  </p:handoutMasterIdLst>
  <p:sldIdLst>
    <p:sldId id="356" r:id="rId2"/>
    <p:sldId id="297" r:id="rId3"/>
    <p:sldId id="298" r:id="rId4"/>
    <p:sldId id="370" r:id="rId5"/>
    <p:sldId id="371" r:id="rId6"/>
    <p:sldId id="372" r:id="rId7"/>
    <p:sldId id="373" r:id="rId8"/>
    <p:sldId id="299" r:id="rId9"/>
    <p:sldId id="374" r:id="rId10"/>
    <p:sldId id="375" r:id="rId11"/>
    <p:sldId id="376" r:id="rId12"/>
    <p:sldId id="377" r:id="rId13"/>
    <p:sldId id="300" r:id="rId14"/>
    <p:sldId id="301" r:id="rId15"/>
    <p:sldId id="312" r:id="rId16"/>
    <p:sldId id="313" r:id="rId17"/>
    <p:sldId id="319" r:id="rId18"/>
    <p:sldId id="320" r:id="rId19"/>
    <p:sldId id="322" r:id="rId20"/>
    <p:sldId id="323" r:id="rId21"/>
    <p:sldId id="326" r:id="rId22"/>
    <p:sldId id="327" r:id="rId23"/>
    <p:sldId id="328" r:id="rId24"/>
    <p:sldId id="302" r:id="rId25"/>
    <p:sldId id="304" r:id="rId26"/>
    <p:sldId id="378" r:id="rId27"/>
    <p:sldId id="305" r:id="rId28"/>
    <p:sldId id="379" r:id="rId29"/>
    <p:sldId id="306" r:id="rId30"/>
    <p:sldId id="380" r:id="rId31"/>
    <p:sldId id="381" r:id="rId32"/>
    <p:sldId id="308" r:id="rId33"/>
    <p:sldId id="382" r:id="rId34"/>
    <p:sldId id="383" r:id="rId35"/>
    <p:sldId id="384" r:id="rId36"/>
    <p:sldId id="414" r:id="rId37"/>
    <p:sldId id="415" r:id="rId38"/>
    <p:sldId id="416" r:id="rId39"/>
    <p:sldId id="417" r:id="rId40"/>
    <p:sldId id="418" r:id="rId41"/>
    <p:sldId id="419" r:id="rId42"/>
    <p:sldId id="420" r:id="rId43"/>
    <p:sldId id="385" r:id="rId44"/>
    <p:sldId id="386" r:id="rId45"/>
    <p:sldId id="387" r:id="rId46"/>
    <p:sldId id="388" r:id="rId47"/>
    <p:sldId id="389" r:id="rId48"/>
    <p:sldId id="390" r:id="rId49"/>
    <p:sldId id="391" r:id="rId50"/>
    <p:sldId id="392" r:id="rId51"/>
    <p:sldId id="393" r:id="rId52"/>
    <p:sldId id="395" r:id="rId53"/>
    <p:sldId id="355" r:id="rId54"/>
  </p:sldIdLst>
  <p:sldSz cx="9144000" cy="6858000" type="screen4x3"/>
  <p:notesSz cx="6858000" cy="9144000"/>
  <p:defaultTextStyle>
    <a:defPPr>
      <a:defRPr lang="en-GB"/>
    </a:defPPr>
    <a:lvl1pPr algn="l" rtl="0" eaLnBrk="0" fontAlgn="base" hangingPunct="0">
      <a:spcBef>
        <a:spcPct val="20000"/>
      </a:spcBef>
      <a:spcAft>
        <a:spcPct val="0"/>
      </a:spcAft>
      <a:buClr>
        <a:schemeClr val="bg1"/>
      </a:buClr>
      <a:buChar char="•"/>
      <a:defRPr sz="2400" b="1" kern="1200">
        <a:solidFill>
          <a:schemeClr val="tx1"/>
        </a:solidFill>
        <a:latin typeface="Times New Roman" panose="02020603050405020304" pitchFamily="18" charset="0"/>
        <a:ea typeface="+mn-ea"/>
        <a:cs typeface="+mn-cs"/>
      </a:defRPr>
    </a:lvl1pPr>
    <a:lvl2pPr marL="457200" algn="l" rtl="0" eaLnBrk="0" fontAlgn="base" hangingPunct="0">
      <a:spcBef>
        <a:spcPct val="20000"/>
      </a:spcBef>
      <a:spcAft>
        <a:spcPct val="0"/>
      </a:spcAft>
      <a:buClr>
        <a:schemeClr val="bg1"/>
      </a:buClr>
      <a:buChar char="•"/>
      <a:defRPr sz="2400" b="1" kern="1200">
        <a:solidFill>
          <a:schemeClr val="tx1"/>
        </a:solidFill>
        <a:latin typeface="Times New Roman" panose="02020603050405020304" pitchFamily="18" charset="0"/>
        <a:ea typeface="+mn-ea"/>
        <a:cs typeface="+mn-cs"/>
      </a:defRPr>
    </a:lvl2pPr>
    <a:lvl3pPr marL="914400" algn="l" rtl="0" eaLnBrk="0" fontAlgn="base" hangingPunct="0">
      <a:spcBef>
        <a:spcPct val="20000"/>
      </a:spcBef>
      <a:spcAft>
        <a:spcPct val="0"/>
      </a:spcAft>
      <a:buClr>
        <a:schemeClr val="bg1"/>
      </a:buClr>
      <a:buChar char="•"/>
      <a:defRPr sz="2400" b="1" kern="1200">
        <a:solidFill>
          <a:schemeClr val="tx1"/>
        </a:solidFill>
        <a:latin typeface="Times New Roman" panose="02020603050405020304" pitchFamily="18" charset="0"/>
        <a:ea typeface="+mn-ea"/>
        <a:cs typeface="+mn-cs"/>
      </a:defRPr>
    </a:lvl3pPr>
    <a:lvl4pPr marL="1371600" algn="l" rtl="0" eaLnBrk="0" fontAlgn="base" hangingPunct="0">
      <a:spcBef>
        <a:spcPct val="20000"/>
      </a:spcBef>
      <a:spcAft>
        <a:spcPct val="0"/>
      </a:spcAft>
      <a:buClr>
        <a:schemeClr val="bg1"/>
      </a:buClr>
      <a:buChar char="•"/>
      <a:defRPr sz="2400" b="1" kern="1200">
        <a:solidFill>
          <a:schemeClr val="tx1"/>
        </a:solidFill>
        <a:latin typeface="Times New Roman" panose="02020603050405020304" pitchFamily="18" charset="0"/>
        <a:ea typeface="+mn-ea"/>
        <a:cs typeface="+mn-cs"/>
      </a:defRPr>
    </a:lvl4pPr>
    <a:lvl5pPr marL="1828800" algn="l" rtl="0" eaLnBrk="0" fontAlgn="base" hangingPunct="0">
      <a:spcBef>
        <a:spcPct val="20000"/>
      </a:spcBef>
      <a:spcAft>
        <a:spcPct val="0"/>
      </a:spcAft>
      <a:buClr>
        <a:schemeClr val="bg1"/>
      </a:buClr>
      <a:buChar char="•"/>
      <a:defRPr sz="2400" b="1" kern="1200">
        <a:solidFill>
          <a:schemeClr val="tx1"/>
        </a:solidFill>
        <a:latin typeface="Times New Roman" panose="02020603050405020304" pitchFamily="18" charset="0"/>
        <a:ea typeface="+mn-ea"/>
        <a:cs typeface="+mn-cs"/>
      </a:defRPr>
    </a:lvl5pPr>
    <a:lvl6pPr marL="2286000" algn="l" defTabSz="914400" rtl="0" eaLnBrk="1" latinLnBrk="0" hangingPunct="1">
      <a:defRPr sz="2400" b="1" kern="1200">
        <a:solidFill>
          <a:schemeClr val="tx1"/>
        </a:solidFill>
        <a:latin typeface="Times New Roman" panose="02020603050405020304" pitchFamily="18" charset="0"/>
        <a:ea typeface="+mn-ea"/>
        <a:cs typeface="+mn-cs"/>
      </a:defRPr>
    </a:lvl6pPr>
    <a:lvl7pPr marL="2743200" algn="l" defTabSz="914400" rtl="0" eaLnBrk="1" latinLnBrk="0" hangingPunct="1">
      <a:defRPr sz="2400" b="1" kern="1200">
        <a:solidFill>
          <a:schemeClr val="tx1"/>
        </a:solidFill>
        <a:latin typeface="Times New Roman" panose="02020603050405020304" pitchFamily="18" charset="0"/>
        <a:ea typeface="+mn-ea"/>
        <a:cs typeface="+mn-cs"/>
      </a:defRPr>
    </a:lvl7pPr>
    <a:lvl8pPr marL="3200400" algn="l" defTabSz="914400" rtl="0" eaLnBrk="1" latinLnBrk="0" hangingPunct="1">
      <a:defRPr sz="2400" b="1" kern="1200">
        <a:solidFill>
          <a:schemeClr val="tx1"/>
        </a:solidFill>
        <a:latin typeface="Times New Roman" panose="02020603050405020304" pitchFamily="18" charset="0"/>
        <a:ea typeface="+mn-ea"/>
        <a:cs typeface="+mn-cs"/>
      </a:defRPr>
    </a:lvl8pPr>
    <a:lvl9pPr marL="3657600" algn="l" defTabSz="914400" rtl="0" eaLnBrk="1" latinLnBrk="0" hangingPunct="1">
      <a:defRPr sz="24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91" d="100"/>
          <a:sy n="91" d="100"/>
        </p:scale>
        <p:origin x="1136"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A0926A4-3A14-4438-A582-12FB9D272498}"/>
              </a:ext>
            </a:extLst>
          </p:cNvPr>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a:extLst>
              <a:ext uri="{FF2B5EF4-FFF2-40B4-BE49-F238E27FC236}">
                <a16:creationId xmlns:a16="http://schemas.microsoft.com/office/drawing/2014/main" id="{C5B7524B-4DC2-46F0-A15E-64C783DADEE2}"/>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r>
              <a:rPr lang="zh-CN" altLang="en-US" dirty="0"/>
              <a:t>对于</a:t>
            </a:r>
            <a:r>
              <a:rPr lang="en-US" altLang="zh-CN" dirty="0"/>
              <a:t>positive</a:t>
            </a:r>
            <a:r>
              <a:rPr lang="en-US" altLang="zh-CN" baseline="0" dirty="0"/>
              <a:t> externality</a:t>
            </a:r>
            <a:r>
              <a:rPr lang="zh-CN" altLang="en-US" baseline="0" dirty="0"/>
              <a:t>的分析作为课后作业讨论。</a:t>
            </a:r>
            <a:endParaRPr lang="zh-CN" altLang="en-US" dirty="0"/>
          </a:p>
        </p:txBody>
      </p:sp>
      <p:sp>
        <p:nvSpPr>
          <p:cNvPr id="4" name="灯片编号占位符 3"/>
          <p:cNvSpPr>
            <a:spLocks noGrp="1"/>
          </p:cNvSpPr>
          <p:nvPr>
            <p:ph type="sldNum" sz="quarter" idx="10"/>
          </p:nvPr>
        </p:nvSpPr>
        <p:spPr/>
        <p:txBody>
          <a:bodyPr/>
          <a:lstStyle/>
          <a:p>
            <a:fld id="{E6D0B80D-E595-2945-844B-2AD5DD7826B9}" type="slidenum">
              <a:rPr lang="en-US" smtClean="0"/>
              <a:t>10</a:t>
            </a:fld>
            <a:endParaRPr lang="en-US"/>
          </a:p>
        </p:txBody>
      </p:sp>
    </p:spTree>
    <p:extLst>
      <p:ext uri="{BB962C8B-B14F-4D97-AF65-F5344CB8AC3E}">
        <p14:creationId xmlns:p14="http://schemas.microsoft.com/office/powerpoint/2010/main" val="1635216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ru-RU" altLang="x-none"/>
          </a:p>
        </p:txBody>
      </p:sp>
      <p:sp>
        <p:nvSpPr>
          <p:cNvPr id="3584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76F5ED9-A274-3642-9A44-3ED0A6CB8262}" type="slidenum">
              <a:rPr lang="en-US" altLang="x-none">
                <a:latin typeface="Calibri" charset="0"/>
              </a:rPr>
              <a:pPr eaLnBrk="1" hangingPunct="1"/>
              <a:t>36</a:t>
            </a:fld>
            <a:endParaRPr lang="en-US" altLang="x-none">
              <a:latin typeface="Calibri" charset="0"/>
            </a:endParaRPr>
          </a:p>
        </p:txBody>
      </p:sp>
    </p:spTree>
    <p:extLst>
      <p:ext uri="{BB962C8B-B14F-4D97-AF65-F5344CB8AC3E}">
        <p14:creationId xmlns:p14="http://schemas.microsoft.com/office/powerpoint/2010/main" val="942928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2B70C-E340-40B7-BC88-F3B19B505B69}"/>
              </a:ext>
            </a:extLst>
          </p:cNvPr>
          <p:cNvSpPr>
            <a:spLocks noGrp="1"/>
          </p:cNvSpPr>
          <p:nvPr>
            <p:ph type="ctrTitle"/>
          </p:nvPr>
        </p:nvSpPr>
        <p:spPr>
          <a:xfrm>
            <a:off x="1143000" y="1122363"/>
            <a:ext cx="6858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AB8FD04C-D02A-45D7-BA5E-1EF06A9B20DA}"/>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Tree>
    <p:extLst>
      <p:ext uri="{BB962C8B-B14F-4D97-AF65-F5344CB8AC3E}">
        <p14:creationId xmlns:p14="http://schemas.microsoft.com/office/powerpoint/2010/main" val="4234196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0DECB-4723-431E-8B97-1D181F569D37}"/>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1FC3F1C0-AC10-434C-976D-6394A77574EB}"/>
              </a:ext>
            </a:extLst>
          </p:cNvPr>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427762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775559-91D8-4D1B-856F-2409BEC452E6}"/>
              </a:ext>
            </a:extLst>
          </p:cNvPr>
          <p:cNvSpPr>
            <a:spLocks noGrp="1"/>
          </p:cNvSpPr>
          <p:nvPr>
            <p:ph type="title" orient="vert"/>
          </p:nvPr>
        </p:nvSpPr>
        <p:spPr>
          <a:xfrm>
            <a:off x="6515100" y="228600"/>
            <a:ext cx="1943100" cy="5867400"/>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140C3566-A982-43CE-912B-D629B29E20FA}"/>
              </a:ext>
            </a:extLst>
          </p:cNvPr>
          <p:cNvSpPr>
            <a:spLocks noGrp="1"/>
          </p:cNvSpPr>
          <p:nvPr>
            <p:ph type="body" orient="vert" idx="1"/>
          </p:nvPr>
        </p:nvSpPr>
        <p:spPr>
          <a:xfrm>
            <a:off x="685800" y="228600"/>
            <a:ext cx="5676900" cy="5867400"/>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05456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B6113-8F45-444E-9571-51569A4586AC}"/>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66757B6E-1184-45FA-BD8F-155204651282}"/>
              </a:ext>
            </a:extLst>
          </p:cNvPr>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405479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891BE-5E5A-40CC-9850-3BA42CD38F81}"/>
              </a:ext>
            </a:extLst>
          </p:cNvPr>
          <p:cNvSpPr>
            <a:spLocks noGrp="1"/>
          </p:cNvSpPr>
          <p:nvPr>
            <p:ph type="title"/>
          </p:nvPr>
        </p:nvSpPr>
        <p:spPr>
          <a:xfrm>
            <a:off x="623888" y="1709738"/>
            <a:ext cx="78867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6C7FE384-DECD-491F-9341-3FE631BF415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Edit Master text styles</a:t>
            </a:r>
          </a:p>
        </p:txBody>
      </p:sp>
    </p:spTree>
    <p:extLst>
      <p:ext uri="{BB962C8B-B14F-4D97-AF65-F5344CB8AC3E}">
        <p14:creationId xmlns:p14="http://schemas.microsoft.com/office/powerpoint/2010/main" val="3452732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39D05-3A6B-4BF2-A101-AD2739E17F75}"/>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C6BDB97C-639B-43C8-8006-B4FD70189807}"/>
              </a:ext>
            </a:extLst>
          </p:cNvPr>
          <p:cNvSpPr>
            <a:spLocks noGrp="1"/>
          </p:cNvSpPr>
          <p:nvPr>
            <p:ph sz="half" idx="1"/>
          </p:nvPr>
        </p:nvSpPr>
        <p:spPr>
          <a:xfrm>
            <a:off x="685800" y="1981200"/>
            <a:ext cx="3810000" cy="41148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2DFE5D34-410F-4C53-9217-DDF236B9C5A7}"/>
              </a:ext>
            </a:extLst>
          </p:cNvPr>
          <p:cNvSpPr>
            <a:spLocks noGrp="1"/>
          </p:cNvSpPr>
          <p:nvPr>
            <p:ph sz="half" idx="2"/>
          </p:nvPr>
        </p:nvSpPr>
        <p:spPr>
          <a:xfrm>
            <a:off x="4648200" y="1981200"/>
            <a:ext cx="3810000" cy="41148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653887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44DC3-4E06-42D1-85DE-DD1E3C9393EA}"/>
              </a:ext>
            </a:extLst>
          </p:cNvPr>
          <p:cNvSpPr>
            <a:spLocks noGrp="1"/>
          </p:cNvSpPr>
          <p:nvPr>
            <p:ph type="title"/>
          </p:nvPr>
        </p:nvSpPr>
        <p:spPr>
          <a:xfrm>
            <a:off x="630238" y="365125"/>
            <a:ext cx="78867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DA2F939F-5CAC-47EB-9DE6-460DEA7CDF2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a:extLst>
              <a:ext uri="{FF2B5EF4-FFF2-40B4-BE49-F238E27FC236}">
                <a16:creationId xmlns:a16="http://schemas.microsoft.com/office/drawing/2014/main" id="{095D5FF3-369B-421C-BB93-E196BA7159BA}"/>
              </a:ext>
            </a:extLst>
          </p:cNvPr>
          <p:cNvSpPr>
            <a:spLocks noGrp="1"/>
          </p:cNvSpPr>
          <p:nvPr>
            <p:ph sz="half" idx="2"/>
          </p:nvPr>
        </p:nvSpPr>
        <p:spPr>
          <a:xfrm>
            <a:off x="630238" y="2505075"/>
            <a:ext cx="386873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EFC7BB8A-2B3E-4600-AC0B-DE0603CC963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a:extLst>
              <a:ext uri="{FF2B5EF4-FFF2-40B4-BE49-F238E27FC236}">
                <a16:creationId xmlns:a16="http://schemas.microsoft.com/office/drawing/2014/main" id="{EAEA80DA-6915-4DA2-A478-C0397BC40D06}"/>
              </a:ext>
            </a:extLst>
          </p:cNvPr>
          <p:cNvSpPr>
            <a:spLocks noGrp="1"/>
          </p:cNvSpPr>
          <p:nvPr>
            <p:ph sz="quarter" idx="4"/>
          </p:nvPr>
        </p:nvSpPr>
        <p:spPr>
          <a:xfrm>
            <a:off x="4629150" y="2505075"/>
            <a:ext cx="38877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067975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2D524-7FE7-4C27-A058-908684E05495}"/>
              </a:ext>
            </a:extLst>
          </p:cNvPr>
          <p:cNvSpPr>
            <a:spLocks noGrp="1"/>
          </p:cNvSpPr>
          <p:nvPr>
            <p:ph type="title"/>
          </p:nvPr>
        </p:nvSpPr>
        <p:spPr/>
        <p:txBody>
          <a:bodyPr/>
          <a:lstStyle/>
          <a:p>
            <a:r>
              <a:rPr lang="en-US" altLang="zh-CN"/>
              <a:t>Click to edit Master title style</a:t>
            </a:r>
            <a:endParaRPr lang="zh-CN" altLang="en-US"/>
          </a:p>
        </p:txBody>
      </p:sp>
    </p:spTree>
    <p:extLst>
      <p:ext uri="{BB962C8B-B14F-4D97-AF65-F5344CB8AC3E}">
        <p14:creationId xmlns:p14="http://schemas.microsoft.com/office/powerpoint/2010/main" val="1763833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4025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6DAD-0128-482F-AE61-570F2EC8F098}"/>
              </a:ext>
            </a:extLst>
          </p:cNvPr>
          <p:cNvSpPr>
            <a:spLocks noGrp="1"/>
          </p:cNvSpPr>
          <p:nvPr>
            <p:ph type="title"/>
          </p:nvPr>
        </p:nvSpPr>
        <p:spPr>
          <a:xfrm>
            <a:off x="630238" y="457200"/>
            <a:ext cx="2949575"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D5CACB0-B8B2-40FC-A29E-2A1275DA70D5}"/>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634A2023-5D4A-4A61-BE15-7EE8EE71CB0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Tree>
    <p:extLst>
      <p:ext uri="{BB962C8B-B14F-4D97-AF65-F5344CB8AC3E}">
        <p14:creationId xmlns:p14="http://schemas.microsoft.com/office/powerpoint/2010/main" val="3110615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19D71-0EDE-4885-ABE1-3238FE2D13AC}"/>
              </a:ext>
            </a:extLst>
          </p:cNvPr>
          <p:cNvSpPr>
            <a:spLocks noGrp="1"/>
          </p:cNvSpPr>
          <p:nvPr>
            <p:ph type="title"/>
          </p:nvPr>
        </p:nvSpPr>
        <p:spPr>
          <a:xfrm>
            <a:off x="630238" y="457200"/>
            <a:ext cx="2949575"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EF82C41F-0A71-44E8-9A42-5AD465C84E88}"/>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761AE538-1EB6-40DC-AE02-1DAA742CC73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Tree>
    <p:extLst>
      <p:ext uri="{BB962C8B-B14F-4D97-AF65-F5344CB8AC3E}">
        <p14:creationId xmlns:p14="http://schemas.microsoft.com/office/powerpoint/2010/main" val="2871870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89804"/>
                <a:invGamma/>
              </a:schemeClr>
            </a:gs>
          </a:gsLst>
          <a:lin ang="2700000" scaled="1"/>
        </a:gradFill>
        <a:effectLst/>
      </p:bgPr>
    </p:bg>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918D1B66-2147-42A4-BC2D-30C08D8D2347}"/>
              </a:ext>
            </a:extLst>
          </p:cNvPr>
          <p:cNvSpPr>
            <a:spLocks noGrp="1" noChangeArrowheads="1"/>
          </p:cNvSpPr>
          <p:nvPr>
            <p:ph type="title"/>
          </p:nvPr>
        </p:nvSpPr>
        <p:spPr bwMode="auto">
          <a:xfrm>
            <a:off x="685800" y="22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en-GB" altLang="zh-CN"/>
              <a:t>Click to edit Master title style</a:t>
            </a:r>
          </a:p>
        </p:txBody>
      </p:sp>
      <p:sp>
        <p:nvSpPr>
          <p:cNvPr id="95235" name="Rectangle 3">
            <a:extLst>
              <a:ext uri="{FF2B5EF4-FFF2-40B4-BE49-F238E27FC236}">
                <a16:creationId xmlns:a16="http://schemas.microsoft.com/office/drawing/2014/main" id="{D12737E3-9E9C-422E-B034-D9066EDF3D94}"/>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p>
        </p:txBody>
      </p:sp>
      <p:sp>
        <p:nvSpPr>
          <p:cNvPr id="95236" name="Rectangle 4">
            <a:extLst>
              <a:ext uri="{FF2B5EF4-FFF2-40B4-BE49-F238E27FC236}">
                <a16:creationId xmlns:a16="http://schemas.microsoft.com/office/drawing/2014/main" id="{104ADBFC-2090-4DBC-934A-3399286FFF8E}"/>
              </a:ext>
            </a:extLst>
          </p:cNvPr>
          <p:cNvSpPr>
            <a:spLocks noChangeArrowheads="1"/>
          </p:cNvSpPr>
          <p:nvPr/>
        </p:nvSpPr>
        <p:spPr bwMode="auto">
          <a:xfrm>
            <a:off x="1139825" y="6470650"/>
            <a:ext cx="2357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37" name="Rectangle 5">
            <a:extLst>
              <a:ext uri="{FF2B5EF4-FFF2-40B4-BE49-F238E27FC236}">
                <a16:creationId xmlns:a16="http://schemas.microsoft.com/office/drawing/2014/main" id="{D8D68F99-EDB7-462F-BDA8-CB76DB3F1F8C}"/>
              </a:ext>
            </a:extLst>
          </p:cNvPr>
          <p:cNvSpPr>
            <a:spLocks noChangeArrowheads="1"/>
          </p:cNvSpPr>
          <p:nvPr/>
        </p:nvSpPr>
        <p:spPr bwMode="auto">
          <a:xfrm>
            <a:off x="1096963" y="6451600"/>
            <a:ext cx="22653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eaLnBrk="0" fontAlgn="base" hangingPunct="0">
        <a:spcBef>
          <a:spcPct val="0"/>
        </a:spcBef>
        <a:spcAft>
          <a:spcPct val="0"/>
        </a:spcAft>
        <a:defRPr sz="4400" b="1" kern="1200">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defRPr>
      </a:lvl2pPr>
      <a:lvl3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defRPr>
      </a:lvl3pPr>
      <a:lvl4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defRPr>
      </a:lvl4pPr>
      <a:lvl5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defRPr>
      </a:lvl5pPr>
      <a:lvl6pPr marL="457200"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defRPr>
      </a:lvl6pPr>
      <a:lvl7pPr marL="914400"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defRPr>
      </a:lvl7pPr>
      <a:lvl8pPr marL="1371600"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defRPr>
      </a:lvl8pPr>
      <a:lvl9pPr marL="1828800"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1"/>
        </a:buClr>
        <a:buChar char="•"/>
        <a:tabLst>
          <a:tab pos="333375" algn="l"/>
          <a:tab pos="857250" algn="l"/>
        </a:tabLst>
        <a:defRPr sz="32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tabLst>
          <a:tab pos="333375" algn="l"/>
          <a:tab pos="857250" algn="l"/>
        </a:tabLst>
        <a:defRPr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Char char="–"/>
        <a:tabLst>
          <a:tab pos="333375" algn="l"/>
          <a:tab pos="857250" algn="l"/>
        </a:tabLst>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tabLst>
          <a:tab pos="333375" algn="l"/>
          <a:tab pos="857250" algn="l"/>
        </a:tabLst>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Char char="–"/>
        <a:tabLst>
          <a:tab pos="333375" algn="l"/>
          <a:tab pos="8572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6.emf"/></Relationships>
</file>

<file path=ppt/slides/_rels/slide4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a:latin typeface="Constantia" pitchFamily="18" charset="0"/>
              </a:rPr>
              <a:t>Economic Principles</a:t>
            </a:r>
            <a:br>
              <a:rPr lang="en-US" altLang="zh-CN" dirty="0">
                <a:latin typeface="Constantia" pitchFamily="18" charset="0"/>
              </a:rPr>
            </a:br>
            <a:r>
              <a:rPr lang="en-US" altLang="zh-CN" sz="2700" i="1" dirty="0">
                <a:latin typeface="Constantia" pitchFamily="18" charset="0"/>
              </a:rPr>
              <a:t>for</a:t>
            </a:r>
            <a:br>
              <a:rPr lang="en-US" altLang="zh-CN" dirty="0">
                <a:latin typeface="Constantia" pitchFamily="18" charset="0"/>
              </a:rPr>
            </a:br>
            <a:r>
              <a:rPr lang="en-US" altLang="zh-CN" dirty="0">
                <a:latin typeface="Constantia" pitchFamily="18" charset="0"/>
              </a:rPr>
              <a:t>BUAA Engineers</a:t>
            </a:r>
            <a:endParaRPr lang="zh-CN" altLang="en-US" dirty="0">
              <a:latin typeface="Constantia" pitchFamily="18" charset="0"/>
            </a:endParaRPr>
          </a:p>
        </p:txBody>
      </p:sp>
      <p:sp>
        <p:nvSpPr>
          <p:cNvPr id="3" name="副标题 2"/>
          <p:cNvSpPr>
            <a:spLocks noGrp="1"/>
          </p:cNvSpPr>
          <p:nvPr>
            <p:ph type="subTitle" idx="1"/>
          </p:nvPr>
        </p:nvSpPr>
        <p:spPr>
          <a:xfrm>
            <a:off x="251520" y="4340696"/>
            <a:ext cx="8892480" cy="1752600"/>
          </a:xfrm>
        </p:spPr>
        <p:txBody>
          <a:bodyPr>
            <a:normAutofit/>
          </a:bodyPr>
          <a:lstStyle/>
          <a:p>
            <a:pPr algn="l"/>
            <a:r>
              <a:rPr lang="en-US" altLang="zh-CN" dirty="0">
                <a:latin typeface="Constantia" pitchFamily="18" charset="0"/>
              </a:rPr>
              <a:t>Instructor: </a:t>
            </a:r>
            <a:r>
              <a:rPr lang="en-US" altLang="zh-CN" dirty="0" err="1">
                <a:latin typeface="Constantia" pitchFamily="18" charset="0"/>
              </a:rPr>
              <a:t>Xueying</a:t>
            </a:r>
            <a:r>
              <a:rPr lang="en-US" altLang="zh-CN" dirty="0">
                <a:latin typeface="Constantia" pitchFamily="18" charset="0"/>
              </a:rPr>
              <a:t> YU</a:t>
            </a:r>
          </a:p>
          <a:p>
            <a:pPr algn="l"/>
            <a:r>
              <a:rPr lang="en-US" altLang="zh-CN" dirty="0">
                <a:latin typeface="Constantia" pitchFamily="18" charset="0"/>
              </a:rPr>
              <a:t>Facilitation: School of Economics and Management</a:t>
            </a:r>
          </a:p>
          <a:p>
            <a:pPr algn="l"/>
            <a:r>
              <a:rPr lang="en-US" altLang="zh-CN" dirty="0">
                <a:latin typeface="Constantia" pitchFamily="18" charset="0"/>
              </a:rPr>
              <a:t>Email: xueying@buaa.edu.cn</a:t>
            </a:r>
            <a:endParaRPr lang="zh-CN" altLang="en-US" dirty="0">
              <a:latin typeface="Constantia" pitchFamily="18" charset="0"/>
            </a:endParaRPr>
          </a:p>
        </p:txBody>
      </p:sp>
    </p:spTree>
    <p:extLst>
      <p:ext uri="{BB962C8B-B14F-4D97-AF65-F5344CB8AC3E}">
        <p14:creationId xmlns:p14="http://schemas.microsoft.com/office/powerpoint/2010/main" val="1252777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zh-CN" sz="3200" b="1" dirty="0">
                <a:solidFill>
                  <a:srgbClr val="FF0000"/>
                </a:solidFill>
                <a:latin typeface="Century Schoolbook" pitchFamily="18" charset="0"/>
              </a:rPr>
              <a:t>How do Externalities Cause Market Failure?</a:t>
            </a:r>
            <a:endParaRPr lang="en-US" sz="3200" dirty="0">
              <a:solidFill>
                <a:srgbClr val="FF0000"/>
              </a:solidFill>
              <a:latin typeface="Century Schoolbook" pitchFamily="18" charset="0"/>
            </a:endParaRPr>
          </a:p>
        </p:txBody>
      </p:sp>
      <p:sp>
        <p:nvSpPr>
          <p:cNvPr id="5" name="Slide Number Placeholder 4"/>
          <p:cNvSpPr>
            <a:spLocks noGrp="1"/>
          </p:cNvSpPr>
          <p:nvPr>
            <p:ph type="sldNum" sz="quarter" idx="12"/>
          </p:nvPr>
        </p:nvSpPr>
        <p:spPr/>
        <p:txBody>
          <a:bodyPr/>
          <a:lstStyle/>
          <a:p>
            <a:fld id="{724B1833-C2BD-40AB-A124-5A10A61F7883}" type="slidenum">
              <a:rPr lang="en-US" smtClean="0"/>
              <a:t>10</a:t>
            </a:fld>
            <a:endParaRPr lang="en-US"/>
          </a:p>
        </p:txBody>
      </p:sp>
      <p:pic>
        <p:nvPicPr>
          <p:cNvPr id="5122" name="Picture 2" descr="C:\Users\Administrator\Desktop\slide 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8933" y="1340768"/>
            <a:ext cx="4953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851920" y="5641503"/>
            <a:ext cx="423514" cy="307777"/>
          </a:xfrm>
          <a:prstGeom prst="rect">
            <a:avLst/>
          </a:prstGeom>
          <a:noFill/>
        </p:spPr>
        <p:txBody>
          <a:bodyPr wrap="none" rtlCol="0">
            <a:spAutoFit/>
          </a:bodyPr>
          <a:lstStyle/>
          <a:p>
            <a:r>
              <a:rPr lang="en-US" altLang="zh-CN" sz="1400" b="1" dirty="0">
                <a:latin typeface="Arial" pitchFamily="34" charset="0"/>
                <a:cs typeface="Arial" pitchFamily="34" charset="0"/>
              </a:rPr>
              <a:t>Q2</a:t>
            </a:r>
            <a:endParaRPr lang="zh-CN" altLang="en-US" sz="1400" b="1" dirty="0">
              <a:latin typeface="Arial" pitchFamily="34" charset="0"/>
              <a:cs typeface="Arial" pitchFamily="34" charset="0"/>
            </a:endParaRPr>
          </a:p>
        </p:txBody>
      </p:sp>
      <p:cxnSp>
        <p:nvCxnSpPr>
          <p:cNvPr id="8" name="直接箭头连接符 7"/>
          <p:cNvCxnSpPr>
            <a:endCxn id="6" idx="2"/>
          </p:cNvCxnSpPr>
          <p:nvPr/>
        </p:nvCxnSpPr>
        <p:spPr>
          <a:xfrm flipV="1">
            <a:off x="4063677" y="5949280"/>
            <a:ext cx="0" cy="21602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idx="1"/>
          </p:nvPr>
        </p:nvSpPr>
        <p:spPr>
          <a:xfrm>
            <a:off x="1403648" y="6135613"/>
            <a:ext cx="6624736" cy="722387"/>
          </a:xfrm>
          <a:ln>
            <a:solidFill>
              <a:schemeClr val="tx1"/>
            </a:solidFill>
          </a:ln>
        </p:spPr>
        <p:txBody>
          <a:bodyPr>
            <a:noAutofit/>
          </a:bodyPr>
          <a:lstStyle/>
          <a:p>
            <a:pPr marL="57150" indent="0">
              <a:buNone/>
            </a:pPr>
            <a:r>
              <a:rPr lang="en-US" altLang="zh-CN" sz="2200" dirty="0">
                <a:solidFill>
                  <a:srgbClr val="FF0000"/>
                </a:solidFill>
                <a:latin typeface="Century Schoolbook" pitchFamily="18" charset="0"/>
              </a:rPr>
              <a:t>Q2&lt;Q1: </a:t>
            </a:r>
            <a:r>
              <a:rPr lang="en-US" altLang="zh-CN" sz="2200" dirty="0">
                <a:latin typeface="Century Schoolbook" pitchFamily="18" charset="0"/>
              </a:rPr>
              <a:t>In the absence of regulation, the market yields too much of a bad thing. </a:t>
            </a:r>
            <a:endParaRPr lang="en-US" sz="2200" dirty="0"/>
          </a:p>
        </p:txBody>
      </p:sp>
      <p:cxnSp>
        <p:nvCxnSpPr>
          <p:cNvPr id="10" name="直接箭头连接符 9"/>
          <p:cNvCxnSpPr/>
          <p:nvPr/>
        </p:nvCxnSpPr>
        <p:spPr>
          <a:xfrm flipH="1">
            <a:off x="4572000" y="3789040"/>
            <a:ext cx="2016224"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Content Placeholder 2"/>
          <p:cNvSpPr txBox="1">
            <a:spLocks/>
          </p:cNvSpPr>
          <p:nvPr/>
        </p:nvSpPr>
        <p:spPr>
          <a:xfrm>
            <a:off x="6619428" y="1988840"/>
            <a:ext cx="2484834" cy="2448272"/>
          </a:xfrm>
          <a:prstGeom prst="rect">
            <a:avLst/>
          </a:prstGeom>
          <a:ln>
            <a:solidFill>
              <a:schemeClr val="tx1"/>
            </a:solidFill>
          </a:ln>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buFont typeface="Arial" pitchFamily="34" charset="0"/>
              <a:buNone/>
            </a:pPr>
            <a:r>
              <a:rPr lang="en-US" altLang="zh-CN" sz="2200" dirty="0">
                <a:latin typeface="Century Schoolbook" pitchFamily="18" charset="0"/>
              </a:rPr>
              <a:t>The difference between the avoided pollution damage and the lost consumer and producer surplus</a:t>
            </a:r>
            <a:endParaRPr lang="en-US" sz="2200" dirty="0"/>
          </a:p>
        </p:txBody>
      </p:sp>
      <p:cxnSp>
        <p:nvCxnSpPr>
          <p:cNvPr id="15" name="直接箭头连接符 14"/>
          <p:cNvCxnSpPr/>
          <p:nvPr/>
        </p:nvCxnSpPr>
        <p:spPr>
          <a:xfrm flipV="1">
            <a:off x="1979712" y="4221088"/>
            <a:ext cx="2295722" cy="3600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Content Placeholder 2"/>
          <p:cNvSpPr txBox="1">
            <a:spLocks/>
          </p:cNvSpPr>
          <p:nvPr/>
        </p:nvSpPr>
        <p:spPr>
          <a:xfrm>
            <a:off x="66725" y="3262933"/>
            <a:ext cx="1872208" cy="1818456"/>
          </a:xfrm>
          <a:prstGeom prst="rect">
            <a:avLst/>
          </a:prstGeom>
          <a:ln>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buFont typeface="Arial" pitchFamily="34" charset="0"/>
              <a:buNone/>
            </a:pPr>
            <a:r>
              <a:rPr lang="en-US" altLang="zh-CN" sz="2200" dirty="0">
                <a:latin typeface="Century Schoolbook" pitchFamily="18" charset="0"/>
              </a:rPr>
              <a:t>Lost consumer and producer surplus</a:t>
            </a:r>
            <a:endParaRPr lang="en-US" sz="2200" dirty="0"/>
          </a:p>
        </p:txBody>
      </p:sp>
    </p:spTree>
    <p:extLst>
      <p:ext uri="{BB962C8B-B14F-4D97-AF65-F5344CB8AC3E}">
        <p14:creationId xmlns:p14="http://schemas.microsoft.com/office/powerpoint/2010/main" val="2109887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a:solidFill>
                  <a:srgbClr val="FF0000"/>
                </a:solidFill>
                <a:latin typeface="Century Schoolbook" pitchFamily="18" charset="0"/>
              </a:rPr>
              <a:t>DDT and the Birth of the US Environmental Movement</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724B1833-C2BD-40AB-A124-5A10A61F7883}" type="slidenum">
              <a:rPr lang="en-US" smtClean="0"/>
              <a:t>11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905000"/>
            <a:ext cx="3810000" cy="2920505"/>
          </a:xfrm>
          <a:prstGeom prst="rect">
            <a:avLst/>
          </a:prstGeom>
        </p:spPr>
      </p:pic>
      <p:sp>
        <p:nvSpPr>
          <p:cNvPr id="7" name="TextBox 6"/>
          <p:cNvSpPr txBox="1"/>
          <p:nvPr/>
        </p:nvSpPr>
        <p:spPr>
          <a:xfrm>
            <a:off x="609600" y="4800600"/>
            <a:ext cx="4191000" cy="461665"/>
          </a:xfrm>
          <a:prstGeom prst="rect">
            <a:avLst/>
          </a:prstGeom>
          <a:noFill/>
        </p:spPr>
        <p:txBody>
          <a:bodyPr wrap="square" rtlCol="0">
            <a:spAutoFit/>
          </a:bodyPr>
          <a:lstStyle/>
          <a:p>
            <a:r>
              <a:rPr lang="en-US" sz="1200" dirty="0">
                <a:latin typeface="Century Schoolbook" pitchFamily="18" charset="0"/>
              </a:rPr>
              <a:t>The publication of Silent Spring by Rachel Carson in 1962 helped lead to the US ban of DDT in 1973.</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0" y="2209800"/>
            <a:ext cx="2514600" cy="1854517"/>
          </a:xfrm>
          <a:prstGeom prst="rect">
            <a:avLst/>
          </a:prstGeom>
        </p:spPr>
      </p:pic>
      <p:sp>
        <p:nvSpPr>
          <p:cNvPr id="9" name="TextBox 8"/>
          <p:cNvSpPr txBox="1"/>
          <p:nvPr/>
        </p:nvSpPr>
        <p:spPr>
          <a:xfrm>
            <a:off x="5410200" y="4114800"/>
            <a:ext cx="2373923" cy="1015663"/>
          </a:xfrm>
          <a:prstGeom prst="rect">
            <a:avLst/>
          </a:prstGeom>
          <a:noFill/>
        </p:spPr>
        <p:txBody>
          <a:bodyPr wrap="square" rtlCol="0">
            <a:spAutoFit/>
          </a:bodyPr>
          <a:lstStyle/>
          <a:p>
            <a:r>
              <a:rPr lang="en-US" sz="1200" dirty="0">
                <a:latin typeface="Century Schoolbook" pitchFamily="18" charset="0"/>
              </a:rPr>
              <a:t>The resurgence of the Peregrine Falcon from near extinction  is largely attributed to the ban on DDT in the US.</a:t>
            </a:r>
          </a:p>
        </p:txBody>
      </p:sp>
    </p:spTree>
    <p:extLst>
      <p:ext uri="{BB962C8B-B14F-4D97-AF65-F5344CB8AC3E}">
        <p14:creationId xmlns:p14="http://schemas.microsoft.com/office/powerpoint/2010/main" val="1735955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a:solidFill>
                  <a:srgbClr val="FF0000"/>
                </a:solidFill>
                <a:latin typeface="Century Schoolbook" pitchFamily="18" charset="0"/>
              </a:rPr>
              <a:t>“Under the Dome” and the Rise of the China’s Environmental Concern</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724B1833-C2BD-40AB-A124-5A10A61F7883}" type="slidenum">
              <a:rPr lang="en-US" smtClean="0"/>
              <a:t>12</a:t>
            </a:fld>
            <a:endParaRPr lang="en-US"/>
          </a:p>
        </p:txBody>
      </p:sp>
      <p:sp>
        <p:nvSpPr>
          <p:cNvPr id="9" name="TextBox 8"/>
          <p:cNvSpPr txBox="1"/>
          <p:nvPr/>
        </p:nvSpPr>
        <p:spPr>
          <a:xfrm>
            <a:off x="5849565" y="5661248"/>
            <a:ext cx="2373923" cy="830997"/>
          </a:xfrm>
          <a:prstGeom prst="rect">
            <a:avLst/>
          </a:prstGeom>
          <a:noFill/>
        </p:spPr>
        <p:txBody>
          <a:bodyPr wrap="square" rtlCol="0">
            <a:spAutoFit/>
          </a:bodyPr>
          <a:lstStyle/>
          <a:p>
            <a:r>
              <a:rPr lang="en-US" sz="1200" dirty="0">
                <a:latin typeface="Century Schoolbook" pitchFamily="18" charset="0"/>
              </a:rPr>
              <a:t>Awareness is the first part of the battle, and Chai's video has already had an outsize impact</a:t>
            </a:r>
          </a:p>
        </p:txBody>
      </p:sp>
      <p:pic>
        <p:nvPicPr>
          <p:cNvPr id="1026" name="Picture 2" descr="https://timgsa.baidu.com/timg?image&amp;quality=80&amp;size=b9999_10000&amp;sec=1505970664250&amp;di=af62b5d5afec358dfa28bff06bbb4b86&amp;imgtype=0&amp;src=http%3A%2F%2Fimg1.i21st.cn%2Fuploads%2Farticle%2Ftranslate%2F9e%2FIMG_5980%2F1.thum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4" y="1700808"/>
            <a:ext cx="4694219" cy="29218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搜狗搜索大数据解读柴静《穹顶之下》后网民关注热点"/>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3762" y="3356992"/>
            <a:ext cx="4125530" cy="2088232"/>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4973762" y="1701908"/>
            <a:ext cx="4170238" cy="1007012"/>
          </a:xfrm>
          <a:prstGeom prst="rect">
            <a:avLst/>
          </a:prstGeom>
        </p:spPr>
        <p:txBody>
          <a:bodyPr wrap="square">
            <a:spAutoFit/>
          </a:bodyPr>
          <a:lstStyle/>
          <a:p>
            <a:r>
              <a:rPr lang="en-US" altLang="zh-CN" sz="1200" dirty="0">
                <a:latin typeface="Century Schoolbook" pitchFamily="18" charset="0"/>
              </a:rPr>
              <a:t>Environmental Minister Chen </a:t>
            </a:r>
            <a:r>
              <a:rPr lang="en-US" altLang="zh-CN" sz="1200" dirty="0" err="1">
                <a:latin typeface="Century Schoolbook" pitchFamily="18" charset="0"/>
              </a:rPr>
              <a:t>Jining</a:t>
            </a:r>
            <a:r>
              <a:rPr lang="en-US" altLang="zh-CN" sz="1200" dirty="0">
                <a:latin typeface="Century Schoolbook" pitchFamily="18" charset="0"/>
              </a:rPr>
              <a:t> reportedly praised Under the Dome, comparing it to Silent Spring--which helped galvanize the U.S. environmental movement by exposing the deleterious effects of pesticides.</a:t>
            </a:r>
            <a:endParaRPr lang="zh-CN" altLang="en-US" sz="1200" dirty="0">
              <a:latin typeface="Century Schoolbook" pitchFamily="18" charset="0"/>
            </a:endParaRPr>
          </a:p>
        </p:txBody>
      </p:sp>
      <p:sp>
        <p:nvSpPr>
          <p:cNvPr id="14" name="TextBox 13"/>
          <p:cNvSpPr txBox="1"/>
          <p:nvPr/>
        </p:nvSpPr>
        <p:spPr>
          <a:xfrm>
            <a:off x="155574" y="4941168"/>
            <a:ext cx="4191000" cy="646331"/>
          </a:xfrm>
          <a:prstGeom prst="rect">
            <a:avLst/>
          </a:prstGeom>
          <a:noFill/>
        </p:spPr>
        <p:txBody>
          <a:bodyPr wrap="square" rtlCol="0">
            <a:spAutoFit/>
          </a:bodyPr>
          <a:lstStyle/>
          <a:p>
            <a:r>
              <a:rPr lang="en-US" sz="1200" dirty="0">
                <a:latin typeface="Century Schoolbook" pitchFamily="18" charset="0"/>
              </a:rPr>
              <a:t>The release of the documentary “Under the Dome” on February 28, 2015 by Chai Jing helped raise awareness of the dangers to human life posed by air pollution.</a:t>
            </a:r>
          </a:p>
        </p:txBody>
      </p:sp>
    </p:spTree>
    <p:extLst>
      <p:ext uri="{BB962C8B-B14F-4D97-AF65-F5344CB8AC3E}">
        <p14:creationId xmlns:p14="http://schemas.microsoft.com/office/powerpoint/2010/main" val="490201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507288" cy="1143000"/>
          </a:xfrm>
        </p:spPr>
        <p:txBody>
          <a:bodyPr>
            <a:normAutofit/>
          </a:bodyPr>
          <a:lstStyle/>
          <a:p>
            <a:pPr algn="l"/>
            <a:r>
              <a:rPr lang="en-US" altLang="zh-CN" sz="3200" b="1" dirty="0">
                <a:latin typeface="Constantia" pitchFamily="18" charset="0"/>
              </a:rPr>
              <a:t>How to solve the problems associated with externality </a:t>
            </a:r>
            <a:endParaRPr lang="zh-CN" altLang="en-US" sz="3200" b="1" dirty="0">
              <a:latin typeface="Constantia" pitchFamily="18" charset="0"/>
            </a:endParaRPr>
          </a:p>
        </p:txBody>
      </p:sp>
      <p:sp>
        <p:nvSpPr>
          <p:cNvPr id="3" name="内容占位符 2"/>
          <p:cNvSpPr>
            <a:spLocks noGrp="1"/>
          </p:cNvSpPr>
          <p:nvPr>
            <p:ph idx="1"/>
          </p:nvPr>
        </p:nvSpPr>
        <p:spPr/>
        <p:txBody>
          <a:bodyPr>
            <a:normAutofit/>
          </a:bodyPr>
          <a:lstStyle/>
          <a:p>
            <a:r>
              <a:rPr lang="en-US" altLang="zh-CN" sz="2400" dirty="0">
                <a:latin typeface="Constantia" pitchFamily="18" charset="0"/>
              </a:rPr>
              <a:t>Set up and pass down social norms, e.g. your parents may tell you that </a:t>
            </a:r>
            <a:r>
              <a:rPr lang="en-US" altLang="zh-CN" sz="2400" i="1" dirty="0">
                <a:latin typeface="Constantia" pitchFamily="18" charset="0"/>
              </a:rPr>
              <a:t>Do not throw your garbage! </a:t>
            </a:r>
          </a:p>
          <a:p>
            <a:r>
              <a:rPr lang="en-US" altLang="zh-CN" sz="2400" dirty="0">
                <a:latin typeface="Constantia" pitchFamily="18" charset="0"/>
              </a:rPr>
              <a:t>Philanthropic solutions, e.g. alumni’s donation to university education</a:t>
            </a:r>
          </a:p>
          <a:p>
            <a:r>
              <a:rPr lang="en-US" altLang="zh-CN" sz="2400" dirty="0">
                <a:latin typeface="Constantia" pitchFamily="18" charset="0"/>
              </a:rPr>
              <a:t>Internalizing the externalities</a:t>
            </a:r>
          </a:p>
          <a:p>
            <a:pPr lvl="1"/>
            <a:r>
              <a:rPr lang="en-US" altLang="zh-CN" sz="2000" dirty="0" err="1">
                <a:latin typeface="Constantia" pitchFamily="18" charset="0"/>
              </a:rPr>
              <a:t>Coase</a:t>
            </a:r>
            <a:r>
              <a:rPr lang="en-US" altLang="zh-CN" sz="2000" dirty="0">
                <a:latin typeface="Constantia" pitchFamily="18" charset="0"/>
              </a:rPr>
              <a:t> Theorem: property rights definition</a:t>
            </a:r>
          </a:p>
          <a:p>
            <a:pPr lvl="1"/>
            <a:r>
              <a:rPr lang="en-US" altLang="zh-CN" sz="2000" dirty="0">
                <a:latin typeface="Constantia" pitchFamily="18" charset="0"/>
              </a:rPr>
              <a:t>Regulations</a:t>
            </a:r>
          </a:p>
          <a:p>
            <a:pPr lvl="1"/>
            <a:r>
              <a:rPr lang="en-US" altLang="zh-CN" sz="2000" dirty="0">
                <a:latin typeface="Constantia" pitchFamily="18" charset="0"/>
              </a:rPr>
              <a:t>Taxes and subsidies</a:t>
            </a:r>
          </a:p>
          <a:p>
            <a:pPr lvl="1"/>
            <a:r>
              <a:rPr lang="en-US" altLang="zh-CN" sz="2000" dirty="0">
                <a:latin typeface="Constantia" pitchFamily="18" charset="0"/>
              </a:rPr>
              <a:t>Tradable permits</a:t>
            </a:r>
          </a:p>
        </p:txBody>
      </p:sp>
    </p:spTree>
    <p:extLst>
      <p:ext uri="{BB962C8B-B14F-4D97-AF65-F5344CB8AC3E}">
        <p14:creationId xmlns:p14="http://schemas.microsoft.com/office/powerpoint/2010/main" val="251153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507288" cy="1143000"/>
          </a:xfrm>
        </p:spPr>
        <p:txBody>
          <a:bodyPr>
            <a:normAutofit/>
          </a:bodyPr>
          <a:lstStyle/>
          <a:p>
            <a:pPr algn="l"/>
            <a:r>
              <a:rPr lang="en-US" altLang="zh-CN" sz="3200" b="1" dirty="0" err="1">
                <a:latin typeface="Constantia" pitchFamily="18" charset="0"/>
              </a:rPr>
              <a:t>Coase</a:t>
            </a:r>
            <a:r>
              <a:rPr lang="en-US" altLang="zh-CN" sz="3200" b="1" dirty="0">
                <a:latin typeface="Constantia" pitchFamily="18" charset="0"/>
              </a:rPr>
              <a:t> Theorem</a:t>
            </a:r>
            <a:endParaRPr lang="zh-CN" altLang="en-US" sz="3200" b="1" dirty="0">
              <a:latin typeface="Constantia" pitchFamily="18" charset="0"/>
            </a:endParaRPr>
          </a:p>
        </p:txBody>
      </p:sp>
      <p:sp>
        <p:nvSpPr>
          <p:cNvPr id="3" name="内容占位符 2"/>
          <p:cNvSpPr>
            <a:spLocks noGrp="1"/>
          </p:cNvSpPr>
          <p:nvPr>
            <p:ph idx="1"/>
          </p:nvPr>
        </p:nvSpPr>
        <p:spPr/>
        <p:txBody>
          <a:bodyPr>
            <a:normAutofit fontScale="92500" lnSpcReduction="10000"/>
          </a:bodyPr>
          <a:lstStyle/>
          <a:p>
            <a:r>
              <a:rPr lang="en-US" altLang="zh-CN" sz="2400" dirty="0">
                <a:latin typeface="Constantia" pitchFamily="18" charset="0"/>
              </a:rPr>
              <a:t>Two adjacent farmers, no fences</a:t>
            </a:r>
          </a:p>
          <a:p>
            <a:pPr lvl="1"/>
            <a:r>
              <a:rPr lang="en-US" altLang="zh-CN" sz="2000" dirty="0">
                <a:latin typeface="Constantia" pitchFamily="18" charset="0"/>
              </a:rPr>
              <a:t>One raising cattle</a:t>
            </a:r>
          </a:p>
          <a:p>
            <a:pPr lvl="1"/>
            <a:r>
              <a:rPr lang="en-US" altLang="zh-CN" sz="2000" dirty="0">
                <a:latin typeface="Constantia" pitchFamily="18" charset="0"/>
              </a:rPr>
              <a:t>One growing wheat</a:t>
            </a:r>
          </a:p>
          <a:p>
            <a:r>
              <a:rPr lang="en-US" altLang="zh-CN" sz="2400" dirty="0">
                <a:latin typeface="Constantia" pitchFamily="18" charset="0"/>
              </a:rPr>
              <a:t>Scenario A: The cattle rancher is liable for damages the cows cause</a:t>
            </a:r>
          </a:p>
          <a:p>
            <a:pPr lvl="1"/>
            <a:r>
              <a:rPr lang="en-US" altLang="zh-CN" sz="2000" dirty="0">
                <a:latin typeface="Constantia" pitchFamily="18" charset="0"/>
              </a:rPr>
              <a:t>Rancher’s option I: put up a fence</a:t>
            </a:r>
          </a:p>
          <a:p>
            <a:pPr lvl="1"/>
            <a:r>
              <a:rPr lang="en-US" altLang="zh-CN" sz="2000" dirty="0">
                <a:latin typeface="Constantia" pitchFamily="18" charset="0"/>
              </a:rPr>
              <a:t>Rancher pays damages to wheat farmer</a:t>
            </a:r>
          </a:p>
          <a:p>
            <a:pPr lvl="1"/>
            <a:r>
              <a:rPr lang="en-US" altLang="zh-CN" sz="2000" dirty="0">
                <a:latin typeface="Constantia" pitchFamily="18" charset="0"/>
              </a:rPr>
              <a:t>Rancher will consider costs of both to make choice</a:t>
            </a:r>
          </a:p>
          <a:p>
            <a:r>
              <a:rPr lang="en-US" altLang="zh-CN" sz="2400" dirty="0">
                <a:latin typeface="Constantia" pitchFamily="18" charset="0"/>
              </a:rPr>
              <a:t>Scenario B: The cattle rancher has the right to freely ranching on the farm</a:t>
            </a:r>
          </a:p>
          <a:p>
            <a:pPr lvl="1"/>
            <a:r>
              <a:rPr lang="en-US" altLang="zh-CN" sz="2000" dirty="0">
                <a:latin typeface="Constantia" pitchFamily="18" charset="0"/>
              </a:rPr>
              <a:t>Wheat farmer pays to cattle rancher for less ranching</a:t>
            </a:r>
          </a:p>
          <a:p>
            <a:pPr lvl="1"/>
            <a:r>
              <a:rPr lang="en-US" altLang="zh-CN" sz="2000" dirty="0">
                <a:latin typeface="Constantia" pitchFamily="18" charset="0"/>
              </a:rPr>
              <a:t>Ranching will also be reduced </a:t>
            </a:r>
          </a:p>
          <a:p>
            <a:endParaRPr lang="en-US" altLang="zh-CN" sz="2400" dirty="0">
              <a:latin typeface="Constantia" pitchFamily="18" charset="0"/>
            </a:endParaRPr>
          </a:p>
        </p:txBody>
      </p:sp>
    </p:spTree>
    <p:extLst>
      <p:ext uri="{BB962C8B-B14F-4D97-AF65-F5344CB8AC3E}">
        <p14:creationId xmlns:p14="http://schemas.microsoft.com/office/powerpoint/2010/main" val="2251996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507288" cy="1143000"/>
          </a:xfrm>
        </p:spPr>
        <p:txBody>
          <a:bodyPr>
            <a:normAutofit/>
          </a:bodyPr>
          <a:lstStyle/>
          <a:p>
            <a:pPr algn="l"/>
            <a:r>
              <a:rPr lang="en-US" altLang="zh-CN" sz="3200" b="1" dirty="0">
                <a:latin typeface="Constantia" pitchFamily="18" charset="0"/>
              </a:rPr>
              <a:t>Abercrombie </a:t>
            </a:r>
            <a:r>
              <a:rPr lang="en-US" altLang="zh-CN" sz="3200" b="1" dirty="0" err="1">
                <a:latin typeface="Constantia" pitchFamily="18" charset="0"/>
              </a:rPr>
              <a:t>v.s</a:t>
            </a:r>
            <a:r>
              <a:rPr lang="en-US" altLang="zh-CN" sz="3200" b="1" dirty="0">
                <a:latin typeface="Constantia" pitchFamily="18" charset="0"/>
              </a:rPr>
              <a:t>. Fitch (Part I)</a:t>
            </a:r>
            <a:endParaRPr lang="zh-CN" altLang="en-US" sz="3200" b="1" dirty="0">
              <a:latin typeface="Constantia" pitchFamily="18" charset="0"/>
            </a:endParaRPr>
          </a:p>
        </p:txBody>
      </p:sp>
      <p:pic>
        <p:nvPicPr>
          <p:cNvPr id="10242" name="Picture 2" descr="https://robertnielsen21.files.wordpress.com/2013/02/coase-theorem-1.png"/>
          <p:cNvPicPr>
            <a:picLocks noChangeAspect="1" noChangeArrowheads="1"/>
          </p:cNvPicPr>
          <p:nvPr/>
        </p:nvPicPr>
        <p:blipFill rotWithShape="1">
          <a:blip r:embed="rId2">
            <a:extLst>
              <a:ext uri="{28A0092B-C50C-407E-A947-70E740481C1C}">
                <a14:useLocalDpi xmlns:a14="http://schemas.microsoft.com/office/drawing/2010/main" val="0"/>
              </a:ext>
            </a:extLst>
          </a:blip>
          <a:srcRect l="19971" t="34779" r="31133" b="5854"/>
          <a:stretch/>
        </p:blipFill>
        <p:spPr bwMode="auto">
          <a:xfrm>
            <a:off x="1403648" y="1628800"/>
            <a:ext cx="6361965" cy="4342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754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507288" cy="1143000"/>
          </a:xfrm>
        </p:spPr>
        <p:txBody>
          <a:bodyPr>
            <a:normAutofit/>
          </a:bodyPr>
          <a:lstStyle/>
          <a:p>
            <a:pPr algn="l"/>
            <a:r>
              <a:rPr lang="en-US" altLang="zh-CN" sz="3200" b="1" dirty="0">
                <a:latin typeface="Constantia" pitchFamily="18" charset="0"/>
              </a:rPr>
              <a:t>Abercrombie </a:t>
            </a:r>
            <a:r>
              <a:rPr lang="en-US" altLang="zh-CN" sz="3200" b="1" dirty="0" err="1">
                <a:latin typeface="Constantia" pitchFamily="18" charset="0"/>
              </a:rPr>
              <a:t>v.s</a:t>
            </a:r>
            <a:r>
              <a:rPr lang="en-US" altLang="zh-CN" sz="3200" b="1" dirty="0">
                <a:latin typeface="Constantia" pitchFamily="18" charset="0"/>
              </a:rPr>
              <a:t>. Fisherman (Part II)</a:t>
            </a:r>
            <a:endParaRPr lang="zh-CN" altLang="en-US" sz="3200" b="1" dirty="0">
              <a:latin typeface="Constantia" pitchFamily="18" charset="0"/>
            </a:endParaRPr>
          </a:p>
        </p:txBody>
      </p:sp>
      <p:pic>
        <p:nvPicPr>
          <p:cNvPr id="11266" name="Picture 2" descr="https://robertnielsen21.files.wordpress.com/2013/02/coase-theorem-2.png"/>
          <p:cNvPicPr>
            <a:picLocks noChangeAspect="1" noChangeArrowheads="1"/>
          </p:cNvPicPr>
          <p:nvPr/>
        </p:nvPicPr>
        <p:blipFill rotWithShape="1">
          <a:blip r:embed="rId2">
            <a:extLst>
              <a:ext uri="{28A0092B-C50C-407E-A947-70E740481C1C}">
                <a14:useLocalDpi xmlns:a14="http://schemas.microsoft.com/office/drawing/2010/main" val="0"/>
              </a:ext>
            </a:extLst>
          </a:blip>
          <a:srcRect l="19337" t="36060" r="30297" b="6250"/>
          <a:stretch/>
        </p:blipFill>
        <p:spPr bwMode="auto">
          <a:xfrm>
            <a:off x="1331640" y="1700808"/>
            <a:ext cx="6553272" cy="4220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708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ChangeArrowheads="1"/>
          </p:cNvSpPr>
          <p:nvPr/>
        </p:nvSpPr>
        <p:spPr bwMode="auto">
          <a:xfrm>
            <a:off x="523081" y="476672"/>
            <a:ext cx="7793037" cy="60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altLang="zh-CN" sz="3200" b="1" dirty="0">
                <a:latin typeface="Constantia" pitchFamily="18" charset="0"/>
                <a:ea typeface="+mj-ea"/>
                <a:cs typeface="+mj-cs"/>
              </a:rPr>
              <a:t>The Efficient Level of Emissions</a:t>
            </a:r>
          </a:p>
        </p:txBody>
      </p:sp>
      <p:sp>
        <p:nvSpPr>
          <p:cNvPr id="208899" name="Line 3"/>
          <p:cNvSpPr>
            <a:spLocks noChangeShapeType="1"/>
          </p:cNvSpPr>
          <p:nvPr/>
        </p:nvSpPr>
        <p:spPr bwMode="auto">
          <a:xfrm>
            <a:off x="1600200" y="2590800"/>
            <a:ext cx="0" cy="3124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8900" name="Line 4"/>
          <p:cNvSpPr>
            <a:spLocks noChangeShapeType="1"/>
          </p:cNvSpPr>
          <p:nvPr/>
        </p:nvSpPr>
        <p:spPr bwMode="auto">
          <a:xfrm>
            <a:off x="1600200" y="5715000"/>
            <a:ext cx="5410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8901" name="Line 5"/>
          <p:cNvSpPr>
            <a:spLocks noChangeShapeType="1"/>
          </p:cNvSpPr>
          <p:nvPr/>
        </p:nvSpPr>
        <p:spPr bwMode="auto">
          <a:xfrm flipV="1">
            <a:off x="1600200" y="2362200"/>
            <a:ext cx="5410200" cy="3124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8902" name="Line 6"/>
          <p:cNvSpPr>
            <a:spLocks noChangeShapeType="1"/>
          </p:cNvSpPr>
          <p:nvPr/>
        </p:nvSpPr>
        <p:spPr bwMode="auto">
          <a:xfrm>
            <a:off x="1752600" y="2667000"/>
            <a:ext cx="5334000" cy="2438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8903" name="Text Box 7"/>
          <p:cNvSpPr txBox="1">
            <a:spLocks noChangeArrowheads="1"/>
          </p:cNvSpPr>
          <p:nvPr/>
        </p:nvSpPr>
        <p:spPr bwMode="auto">
          <a:xfrm>
            <a:off x="822325" y="2395538"/>
            <a:ext cx="638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400">
                <a:latin typeface="Tahoma" pitchFamily="34" charset="0"/>
                <a:ea typeface="宋体" charset="-122"/>
              </a:rPr>
              <a:t>$/E</a:t>
            </a:r>
          </a:p>
        </p:txBody>
      </p:sp>
      <p:sp>
        <p:nvSpPr>
          <p:cNvPr id="208904" name="Text Box 8"/>
          <p:cNvSpPr txBox="1">
            <a:spLocks noChangeArrowheads="1"/>
          </p:cNvSpPr>
          <p:nvPr/>
        </p:nvSpPr>
        <p:spPr bwMode="auto">
          <a:xfrm>
            <a:off x="6613525" y="5748338"/>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400">
                <a:latin typeface="Tahoma" pitchFamily="34" charset="0"/>
                <a:ea typeface="宋体" charset="-122"/>
              </a:rPr>
              <a:t>Emissions</a:t>
            </a:r>
          </a:p>
        </p:txBody>
      </p:sp>
      <p:sp>
        <p:nvSpPr>
          <p:cNvPr id="208905" name="Text Box 9"/>
          <p:cNvSpPr txBox="1">
            <a:spLocks noChangeArrowheads="1"/>
          </p:cNvSpPr>
          <p:nvPr/>
        </p:nvSpPr>
        <p:spPr bwMode="auto">
          <a:xfrm>
            <a:off x="7299325" y="4910138"/>
            <a:ext cx="7906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400" dirty="0">
                <a:latin typeface="Tahoma" pitchFamily="34" charset="0"/>
                <a:ea typeface="宋体" charset="-122"/>
              </a:rPr>
              <a:t>MCA</a:t>
            </a:r>
          </a:p>
        </p:txBody>
      </p:sp>
      <p:sp>
        <p:nvSpPr>
          <p:cNvPr id="208906" name="Text Box 10"/>
          <p:cNvSpPr txBox="1">
            <a:spLocks noChangeArrowheads="1"/>
          </p:cNvSpPr>
          <p:nvPr/>
        </p:nvSpPr>
        <p:spPr bwMode="auto">
          <a:xfrm>
            <a:off x="7223125" y="2090738"/>
            <a:ext cx="7777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400" dirty="0">
                <a:latin typeface="Tahoma" pitchFamily="34" charset="0"/>
                <a:ea typeface="宋体" charset="-122"/>
              </a:rPr>
              <a:t>MSC</a:t>
            </a:r>
          </a:p>
        </p:txBody>
      </p:sp>
      <p:sp>
        <p:nvSpPr>
          <p:cNvPr id="208907" name="Line 11"/>
          <p:cNvSpPr>
            <a:spLocks noChangeShapeType="1"/>
          </p:cNvSpPr>
          <p:nvPr/>
        </p:nvSpPr>
        <p:spPr bwMode="auto">
          <a:xfrm>
            <a:off x="4343400" y="3886200"/>
            <a:ext cx="0" cy="18288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8908" name="Line 12"/>
          <p:cNvSpPr>
            <a:spLocks noChangeShapeType="1"/>
          </p:cNvSpPr>
          <p:nvPr/>
        </p:nvSpPr>
        <p:spPr bwMode="auto">
          <a:xfrm flipH="1">
            <a:off x="1676400" y="3886200"/>
            <a:ext cx="2743200" cy="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8909" name="Text Box 13"/>
          <p:cNvSpPr txBox="1">
            <a:spLocks noChangeArrowheads="1"/>
          </p:cNvSpPr>
          <p:nvPr/>
        </p:nvSpPr>
        <p:spPr bwMode="auto">
          <a:xfrm>
            <a:off x="3870325" y="5748338"/>
            <a:ext cx="1392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400">
                <a:latin typeface="Tahoma" pitchFamily="34" charset="0"/>
                <a:ea typeface="宋体" charset="-122"/>
              </a:rPr>
              <a:t>Standard</a:t>
            </a:r>
          </a:p>
        </p:txBody>
      </p:sp>
      <p:sp>
        <p:nvSpPr>
          <p:cNvPr id="208910" name="Text Box 14"/>
          <p:cNvSpPr txBox="1">
            <a:spLocks noChangeArrowheads="1"/>
          </p:cNvSpPr>
          <p:nvPr/>
        </p:nvSpPr>
        <p:spPr bwMode="auto">
          <a:xfrm>
            <a:off x="685800" y="3581400"/>
            <a:ext cx="8001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400">
                <a:latin typeface="Tahoma" pitchFamily="34" charset="0"/>
                <a:ea typeface="宋体" charset="-122"/>
              </a:rPr>
              <a:t>P*</a:t>
            </a:r>
            <a:r>
              <a:rPr lang="en-US" altLang="zh-CN" sz="2400" baseline="-25000">
                <a:latin typeface="Tahoma" pitchFamily="34" charset="0"/>
                <a:ea typeface="宋体" charset="-122"/>
              </a:rPr>
              <a:t>D</a:t>
            </a:r>
          </a:p>
          <a:p>
            <a:pPr eaLnBrk="1" hangingPunct="1"/>
            <a:r>
              <a:rPr lang="en-US" altLang="zh-CN" sz="2400">
                <a:latin typeface="Tahoma" pitchFamily="34" charset="0"/>
                <a:ea typeface="宋体" charset="-122"/>
              </a:rPr>
              <a:t>With</a:t>
            </a:r>
          </a:p>
          <a:p>
            <a:pPr eaLnBrk="1" hangingPunct="1"/>
            <a:r>
              <a:rPr lang="en-US" altLang="zh-CN" sz="2400">
                <a:latin typeface="Tahoma" pitchFamily="34" charset="0"/>
                <a:ea typeface="宋体" charset="-122"/>
              </a:rPr>
              <a:t>Tax</a:t>
            </a:r>
          </a:p>
        </p:txBody>
      </p:sp>
    </p:spTree>
    <p:extLst>
      <p:ext uri="{BB962C8B-B14F-4D97-AF65-F5344CB8AC3E}">
        <p14:creationId xmlns:p14="http://schemas.microsoft.com/office/powerpoint/2010/main" val="1039637818"/>
      </p:ext>
    </p:extLst>
  </p:cSld>
  <p:clrMapOvr>
    <a:masterClrMapping/>
  </p:clrMapOvr>
  <p:transition advTm="53648"/>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normAutofit/>
          </a:bodyPr>
          <a:lstStyle/>
          <a:p>
            <a:r>
              <a:rPr lang="en-US" altLang="zh-CN" sz="3200" b="1" dirty="0">
                <a:latin typeface="Constantia" pitchFamily="18" charset="0"/>
              </a:rPr>
              <a:t>Taxes vs. Standards</a:t>
            </a:r>
          </a:p>
        </p:txBody>
      </p:sp>
      <p:sp>
        <p:nvSpPr>
          <p:cNvPr id="204803" name="Rectangle 3"/>
          <p:cNvSpPr>
            <a:spLocks noGrp="1" noChangeArrowheads="1"/>
          </p:cNvSpPr>
          <p:nvPr>
            <p:ph type="body" idx="1"/>
          </p:nvPr>
        </p:nvSpPr>
        <p:spPr/>
        <p:txBody>
          <a:bodyPr>
            <a:normAutofit fontScale="92500" lnSpcReduction="10000"/>
          </a:bodyPr>
          <a:lstStyle/>
          <a:p>
            <a:r>
              <a:rPr lang="en-US" altLang="zh-CN" dirty="0">
                <a:latin typeface="Constantia" pitchFamily="18" charset="0"/>
                <a:ea typeface="+mj-ea"/>
                <a:cs typeface="+mj-cs"/>
              </a:rPr>
              <a:t>When policymakers have full information, either instrument can be used to achieve a given amount of abatement.</a:t>
            </a:r>
          </a:p>
          <a:p>
            <a:r>
              <a:rPr lang="en-US" altLang="zh-CN" dirty="0">
                <a:latin typeface="Constantia" pitchFamily="18" charset="0"/>
                <a:ea typeface="+mj-ea"/>
                <a:cs typeface="+mj-cs"/>
              </a:rPr>
              <a:t>If all firms have the same cost structure, then fees and standards have the same costs in the short run.</a:t>
            </a:r>
          </a:p>
          <a:p>
            <a:r>
              <a:rPr lang="en-US" altLang="zh-CN" dirty="0">
                <a:latin typeface="Constantia" pitchFamily="18" charset="0"/>
                <a:ea typeface="+mj-ea"/>
                <a:cs typeface="+mj-cs"/>
              </a:rPr>
              <a:t>If their costs differ, then taxes have lower costs to society.</a:t>
            </a:r>
          </a:p>
          <a:p>
            <a:endParaRPr lang="en-US" altLang="zh-CN" dirty="0">
              <a:ea typeface="宋体" charset="-122"/>
            </a:endParaRPr>
          </a:p>
        </p:txBody>
      </p:sp>
    </p:spTree>
    <p:extLst>
      <p:ext uri="{BB962C8B-B14F-4D97-AF65-F5344CB8AC3E}">
        <p14:creationId xmlns:p14="http://schemas.microsoft.com/office/powerpoint/2010/main" val="3919860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0" y="228600"/>
            <a:ext cx="8229600" cy="1143000"/>
          </a:xfrm>
        </p:spPr>
        <p:txBody>
          <a:bodyPr>
            <a:normAutofit/>
          </a:bodyPr>
          <a:lstStyle/>
          <a:p>
            <a:r>
              <a:rPr lang="en-US" altLang="zh-CN" sz="3200" b="1" dirty="0">
                <a:latin typeface="Constantia" pitchFamily="18" charset="0"/>
              </a:rPr>
              <a:t>Fees vs. Standards</a:t>
            </a:r>
            <a:br>
              <a:rPr lang="en-US" altLang="zh-CN" sz="3200" b="1" dirty="0">
                <a:latin typeface="Constantia" pitchFamily="18" charset="0"/>
              </a:rPr>
            </a:br>
            <a:r>
              <a:rPr lang="en-US" altLang="zh-CN" sz="3200" b="1" dirty="0">
                <a:latin typeface="Constantia" pitchFamily="18" charset="0"/>
              </a:rPr>
              <a:t>When Firms Have Different Costs</a:t>
            </a:r>
          </a:p>
        </p:txBody>
      </p:sp>
      <p:sp>
        <p:nvSpPr>
          <p:cNvPr id="142340" name="Line 4"/>
          <p:cNvSpPr>
            <a:spLocks noChangeShapeType="1"/>
          </p:cNvSpPr>
          <p:nvPr/>
        </p:nvSpPr>
        <p:spPr bwMode="auto">
          <a:xfrm>
            <a:off x="1524000" y="1828800"/>
            <a:ext cx="0" cy="3505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41" name="Line 5"/>
          <p:cNvSpPr>
            <a:spLocks noChangeShapeType="1"/>
          </p:cNvSpPr>
          <p:nvPr/>
        </p:nvSpPr>
        <p:spPr bwMode="auto">
          <a:xfrm>
            <a:off x="1524000" y="5334000"/>
            <a:ext cx="6019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42" name="Line 6"/>
          <p:cNvSpPr>
            <a:spLocks noChangeShapeType="1"/>
          </p:cNvSpPr>
          <p:nvPr/>
        </p:nvSpPr>
        <p:spPr bwMode="auto">
          <a:xfrm>
            <a:off x="1524000" y="3810000"/>
            <a:ext cx="5715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43" name="Freeform 7"/>
          <p:cNvSpPr>
            <a:spLocks/>
          </p:cNvSpPr>
          <p:nvPr/>
        </p:nvSpPr>
        <p:spPr bwMode="auto">
          <a:xfrm>
            <a:off x="2286000" y="1752600"/>
            <a:ext cx="4648200" cy="3581400"/>
          </a:xfrm>
          <a:custGeom>
            <a:avLst/>
            <a:gdLst>
              <a:gd name="T0" fmla="*/ 2928 w 2928"/>
              <a:gd name="T1" fmla="*/ 2256 h 2256"/>
              <a:gd name="T2" fmla="*/ 1104 w 2928"/>
              <a:gd name="T3" fmla="*/ 1632 h 2256"/>
              <a:gd name="T4" fmla="*/ 0 w 2928"/>
              <a:gd name="T5" fmla="*/ 0 h 2256"/>
            </a:gdLst>
            <a:ahLst/>
            <a:cxnLst>
              <a:cxn ang="0">
                <a:pos x="T0" y="T1"/>
              </a:cxn>
              <a:cxn ang="0">
                <a:pos x="T2" y="T3"/>
              </a:cxn>
              <a:cxn ang="0">
                <a:pos x="T4" y="T5"/>
              </a:cxn>
            </a:cxnLst>
            <a:rect l="0" t="0" r="r" b="b"/>
            <a:pathLst>
              <a:path w="2928" h="2256">
                <a:moveTo>
                  <a:pt x="2928" y="2256"/>
                </a:moveTo>
                <a:cubicBezTo>
                  <a:pt x="2260" y="2132"/>
                  <a:pt x="1592" y="2008"/>
                  <a:pt x="1104" y="1632"/>
                </a:cubicBezTo>
                <a:cubicBezTo>
                  <a:pt x="616" y="1256"/>
                  <a:pt x="308" y="628"/>
                  <a:pt x="0" y="0"/>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44" name="Freeform 8"/>
          <p:cNvSpPr>
            <a:spLocks/>
          </p:cNvSpPr>
          <p:nvPr/>
        </p:nvSpPr>
        <p:spPr bwMode="auto">
          <a:xfrm>
            <a:off x="3657600" y="1752600"/>
            <a:ext cx="3276600" cy="3581400"/>
          </a:xfrm>
          <a:custGeom>
            <a:avLst/>
            <a:gdLst>
              <a:gd name="T0" fmla="*/ 2064 w 2064"/>
              <a:gd name="T1" fmla="*/ 2256 h 2256"/>
              <a:gd name="T2" fmla="*/ 576 w 2064"/>
              <a:gd name="T3" fmla="*/ 1344 h 2256"/>
              <a:gd name="T4" fmla="*/ 0 w 2064"/>
              <a:gd name="T5" fmla="*/ 0 h 2256"/>
            </a:gdLst>
            <a:ahLst/>
            <a:cxnLst>
              <a:cxn ang="0">
                <a:pos x="T0" y="T1"/>
              </a:cxn>
              <a:cxn ang="0">
                <a:pos x="T2" y="T3"/>
              </a:cxn>
              <a:cxn ang="0">
                <a:pos x="T4" y="T5"/>
              </a:cxn>
            </a:cxnLst>
            <a:rect l="0" t="0" r="r" b="b"/>
            <a:pathLst>
              <a:path w="2064" h="2256">
                <a:moveTo>
                  <a:pt x="2064" y="2256"/>
                </a:moveTo>
                <a:cubicBezTo>
                  <a:pt x="1492" y="1988"/>
                  <a:pt x="920" y="1720"/>
                  <a:pt x="576" y="1344"/>
                </a:cubicBezTo>
                <a:cubicBezTo>
                  <a:pt x="232" y="968"/>
                  <a:pt x="116" y="484"/>
                  <a:pt x="0" y="0"/>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50" name="Line 14"/>
          <p:cNvSpPr>
            <a:spLocks noChangeShapeType="1"/>
          </p:cNvSpPr>
          <p:nvPr/>
        </p:nvSpPr>
        <p:spPr bwMode="auto">
          <a:xfrm>
            <a:off x="3490913" y="3810000"/>
            <a:ext cx="0" cy="1524000"/>
          </a:xfrm>
          <a:prstGeom prst="line">
            <a:avLst/>
          </a:prstGeom>
          <a:noFill/>
          <a:ln w="952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51" name="Line 15"/>
          <p:cNvSpPr>
            <a:spLocks noChangeShapeType="1"/>
          </p:cNvSpPr>
          <p:nvPr/>
        </p:nvSpPr>
        <p:spPr bwMode="auto">
          <a:xfrm>
            <a:off x="4510088" y="3810000"/>
            <a:ext cx="0" cy="1524000"/>
          </a:xfrm>
          <a:prstGeom prst="line">
            <a:avLst/>
          </a:prstGeom>
          <a:noFill/>
          <a:ln w="952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52" name="Text Box 16"/>
          <p:cNvSpPr txBox="1">
            <a:spLocks noChangeArrowheads="1"/>
          </p:cNvSpPr>
          <p:nvPr/>
        </p:nvSpPr>
        <p:spPr bwMode="auto">
          <a:xfrm>
            <a:off x="7299325" y="5446713"/>
            <a:ext cx="1225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charset="-122"/>
              </a:rPr>
              <a:t>Emissions</a:t>
            </a:r>
          </a:p>
        </p:txBody>
      </p:sp>
      <p:sp>
        <p:nvSpPr>
          <p:cNvPr id="142353" name="Text Box 17"/>
          <p:cNvSpPr txBox="1">
            <a:spLocks noChangeArrowheads="1"/>
          </p:cNvSpPr>
          <p:nvPr/>
        </p:nvSpPr>
        <p:spPr bwMode="auto">
          <a:xfrm>
            <a:off x="1050925" y="17129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charset="-122"/>
                <a:cs typeface="Arial" charset="0"/>
              </a:rPr>
              <a:t>$</a:t>
            </a:r>
          </a:p>
        </p:txBody>
      </p:sp>
      <p:sp>
        <p:nvSpPr>
          <p:cNvPr id="142354" name="Text Box 18"/>
          <p:cNvSpPr txBox="1">
            <a:spLocks noChangeArrowheads="1"/>
          </p:cNvSpPr>
          <p:nvPr/>
        </p:nvSpPr>
        <p:spPr bwMode="auto">
          <a:xfrm>
            <a:off x="3870325" y="1408113"/>
            <a:ext cx="776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charset="-122"/>
              </a:rPr>
              <a:t>MCA</a:t>
            </a:r>
            <a:r>
              <a:rPr lang="en-US" altLang="zh-CN" baseline="-25000">
                <a:ea typeface="宋体" charset="-122"/>
              </a:rPr>
              <a:t>1</a:t>
            </a:r>
          </a:p>
        </p:txBody>
      </p:sp>
      <p:sp>
        <p:nvSpPr>
          <p:cNvPr id="142355" name="Text Box 19"/>
          <p:cNvSpPr txBox="1">
            <a:spLocks noChangeArrowheads="1"/>
          </p:cNvSpPr>
          <p:nvPr/>
        </p:nvSpPr>
        <p:spPr bwMode="auto">
          <a:xfrm>
            <a:off x="2346325" y="1408113"/>
            <a:ext cx="776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charset="-122"/>
              </a:rPr>
              <a:t>MCA</a:t>
            </a:r>
            <a:r>
              <a:rPr lang="en-US" altLang="zh-CN" baseline="-25000">
                <a:ea typeface="宋体" charset="-122"/>
              </a:rPr>
              <a:t>2</a:t>
            </a:r>
          </a:p>
        </p:txBody>
      </p:sp>
      <p:sp>
        <p:nvSpPr>
          <p:cNvPr id="142356" name="Text Box 20"/>
          <p:cNvSpPr txBox="1">
            <a:spLocks noChangeArrowheads="1"/>
          </p:cNvSpPr>
          <p:nvPr/>
        </p:nvSpPr>
        <p:spPr bwMode="auto">
          <a:xfrm>
            <a:off x="3332163" y="53705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charset="-122"/>
              </a:rPr>
              <a:t>6</a:t>
            </a:r>
          </a:p>
        </p:txBody>
      </p:sp>
      <p:sp>
        <p:nvSpPr>
          <p:cNvPr id="142357" name="Text Box 21"/>
          <p:cNvSpPr txBox="1">
            <a:spLocks noChangeArrowheads="1"/>
          </p:cNvSpPr>
          <p:nvPr/>
        </p:nvSpPr>
        <p:spPr bwMode="auto">
          <a:xfrm>
            <a:off x="4360863" y="53514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charset="-122"/>
              </a:rPr>
              <a:t>8</a:t>
            </a:r>
          </a:p>
        </p:txBody>
      </p:sp>
      <p:sp>
        <p:nvSpPr>
          <p:cNvPr id="142358" name="Line 22"/>
          <p:cNvSpPr>
            <a:spLocks noChangeShapeType="1"/>
          </p:cNvSpPr>
          <p:nvPr/>
        </p:nvSpPr>
        <p:spPr bwMode="auto">
          <a:xfrm flipV="1">
            <a:off x="3962400" y="2819400"/>
            <a:ext cx="0" cy="2514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59" name="Text Box 23"/>
          <p:cNvSpPr txBox="1">
            <a:spLocks noChangeArrowheads="1"/>
          </p:cNvSpPr>
          <p:nvPr/>
        </p:nvSpPr>
        <p:spPr bwMode="auto">
          <a:xfrm>
            <a:off x="3813175" y="53705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charset="-122"/>
              </a:rPr>
              <a:t>7</a:t>
            </a:r>
          </a:p>
        </p:txBody>
      </p:sp>
      <p:sp>
        <p:nvSpPr>
          <p:cNvPr id="142360" name="Text Box 24"/>
          <p:cNvSpPr txBox="1">
            <a:spLocks noChangeArrowheads="1"/>
          </p:cNvSpPr>
          <p:nvPr/>
        </p:nvSpPr>
        <p:spPr bwMode="auto">
          <a:xfrm>
            <a:off x="1127125" y="36179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charset="-122"/>
              </a:rPr>
              <a:t>3</a:t>
            </a:r>
          </a:p>
        </p:txBody>
      </p:sp>
      <p:sp>
        <p:nvSpPr>
          <p:cNvPr id="142366" name="Freeform 30"/>
          <p:cNvSpPr>
            <a:spLocks/>
          </p:cNvSpPr>
          <p:nvPr/>
        </p:nvSpPr>
        <p:spPr bwMode="auto">
          <a:xfrm>
            <a:off x="3962400" y="2819400"/>
            <a:ext cx="533400" cy="2514600"/>
          </a:xfrm>
          <a:custGeom>
            <a:avLst/>
            <a:gdLst>
              <a:gd name="T0" fmla="*/ 336 w 336"/>
              <a:gd name="T1" fmla="*/ 624 h 1584"/>
              <a:gd name="T2" fmla="*/ 336 w 336"/>
              <a:gd name="T3" fmla="*/ 1584 h 1584"/>
              <a:gd name="T4" fmla="*/ 0 w 336"/>
              <a:gd name="T5" fmla="*/ 1584 h 1584"/>
              <a:gd name="T6" fmla="*/ 0 w 336"/>
              <a:gd name="T7" fmla="*/ 0 h 1584"/>
              <a:gd name="T8" fmla="*/ 96 w 336"/>
              <a:gd name="T9" fmla="*/ 240 h 1584"/>
              <a:gd name="T10" fmla="*/ 192 w 336"/>
              <a:gd name="T11" fmla="*/ 432 h 1584"/>
              <a:gd name="T12" fmla="*/ 288 w 336"/>
              <a:gd name="T13" fmla="*/ 576 h 1584"/>
              <a:gd name="T14" fmla="*/ 336 w 336"/>
              <a:gd name="T15" fmla="*/ 624 h 15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1584">
                <a:moveTo>
                  <a:pt x="336" y="624"/>
                </a:moveTo>
                <a:lnTo>
                  <a:pt x="336" y="1584"/>
                </a:lnTo>
                <a:lnTo>
                  <a:pt x="0" y="1584"/>
                </a:lnTo>
                <a:lnTo>
                  <a:pt x="0" y="0"/>
                </a:lnTo>
                <a:lnTo>
                  <a:pt x="96" y="240"/>
                </a:lnTo>
                <a:lnTo>
                  <a:pt x="192" y="432"/>
                </a:lnTo>
                <a:lnTo>
                  <a:pt x="288" y="576"/>
                </a:lnTo>
                <a:lnTo>
                  <a:pt x="336" y="624"/>
                </a:lnTo>
                <a:close/>
              </a:path>
            </a:pathLst>
          </a:custGeom>
          <a:solidFill>
            <a:srgbClr val="FF0000"/>
          </a:solidFill>
          <a:ln w="9525" cap="flat" cmpd="sng">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67" name="Freeform 31"/>
          <p:cNvSpPr>
            <a:spLocks/>
          </p:cNvSpPr>
          <p:nvPr/>
        </p:nvSpPr>
        <p:spPr bwMode="auto">
          <a:xfrm>
            <a:off x="3505200" y="3810000"/>
            <a:ext cx="457200" cy="1524000"/>
          </a:xfrm>
          <a:custGeom>
            <a:avLst/>
            <a:gdLst>
              <a:gd name="T0" fmla="*/ 288 w 288"/>
              <a:gd name="T1" fmla="*/ 288 h 960"/>
              <a:gd name="T2" fmla="*/ 288 w 288"/>
              <a:gd name="T3" fmla="*/ 960 h 960"/>
              <a:gd name="T4" fmla="*/ 0 w 288"/>
              <a:gd name="T5" fmla="*/ 960 h 960"/>
              <a:gd name="T6" fmla="*/ 0 w 288"/>
              <a:gd name="T7" fmla="*/ 0 h 960"/>
              <a:gd name="T8" fmla="*/ 96 w 288"/>
              <a:gd name="T9" fmla="*/ 96 h 960"/>
              <a:gd name="T10" fmla="*/ 240 w 288"/>
              <a:gd name="T11" fmla="*/ 240 h 960"/>
              <a:gd name="T12" fmla="*/ 288 w 288"/>
              <a:gd name="T13" fmla="*/ 288 h 960"/>
            </a:gdLst>
            <a:ahLst/>
            <a:cxnLst>
              <a:cxn ang="0">
                <a:pos x="T0" y="T1"/>
              </a:cxn>
              <a:cxn ang="0">
                <a:pos x="T2" y="T3"/>
              </a:cxn>
              <a:cxn ang="0">
                <a:pos x="T4" y="T5"/>
              </a:cxn>
              <a:cxn ang="0">
                <a:pos x="T6" y="T7"/>
              </a:cxn>
              <a:cxn ang="0">
                <a:pos x="T8" y="T9"/>
              </a:cxn>
              <a:cxn ang="0">
                <a:pos x="T10" y="T11"/>
              </a:cxn>
              <a:cxn ang="0">
                <a:pos x="T12" y="T13"/>
              </a:cxn>
            </a:cxnLst>
            <a:rect l="0" t="0" r="r" b="b"/>
            <a:pathLst>
              <a:path w="288" h="960">
                <a:moveTo>
                  <a:pt x="288" y="288"/>
                </a:moveTo>
                <a:lnTo>
                  <a:pt x="288" y="960"/>
                </a:lnTo>
                <a:lnTo>
                  <a:pt x="0" y="960"/>
                </a:lnTo>
                <a:lnTo>
                  <a:pt x="0" y="0"/>
                </a:lnTo>
                <a:lnTo>
                  <a:pt x="96" y="96"/>
                </a:lnTo>
                <a:lnTo>
                  <a:pt x="240" y="240"/>
                </a:lnTo>
                <a:lnTo>
                  <a:pt x="288" y="288"/>
                </a:lnTo>
                <a:close/>
              </a:path>
            </a:pathLst>
          </a:custGeom>
          <a:solidFill>
            <a:schemeClr val="accent1"/>
          </a:solidFill>
          <a:ln w="9525" cap="flat" cmpd="sng">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68" name="Text Box 32"/>
          <p:cNvSpPr txBox="1">
            <a:spLocks noChangeArrowheads="1"/>
          </p:cNvSpPr>
          <p:nvPr/>
        </p:nvSpPr>
        <p:spPr bwMode="auto">
          <a:xfrm>
            <a:off x="5775325" y="2170113"/>
            <a:ext cx="2647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charset="-122"/>
              </a:rPr>
              <a:t>Firm 1’s increased costs</a:t>
            </a:r>
          </a:p>
          <a:p>
            <a:r>
              <a:rPr lang="en-US" altLang="zh-CN">
                <a:ea typeface="宋体" charset="-122"/>
              </a:rPr>
              <a:t>from a standard</a:t>
            </a:r>
          </a:p>
        </p:txBody>
      </p:sp>
      <p:sp>
        <p:nvSpPr>
          <p:cNvPr id="142369" name="Line 33"/>
          <p:cNvSpPr>
            <a:spLocks noChangeShapeType="1"/>
          </p:cNvSpPr>
          <p:nvPr/>
        </p:nvSpPr>
        <p:spPr bwMode="auto">
          <a:xfrm flipH="1">
            <a:off x="4343400" y="2743200"/>
            <a:ext cx="1219200" cy="685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70" name="Text Box 34"/>
          <p:cNvSpPr txBox="1">
            <a:spLocks noChangeArrowheads="1"/>
          </p:cNvSpPr>
          <p:nvPr/>
        </p:nvSpPr>
        <p:spPr bwMode="auto">
          <a:xfrm>
            <a:off x="1447800" y="4343400"/>
            <a:ext cx="19748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charset="-122"/>
              </a:rPr>
              <a:t>Firm 2’s Reduced</a:t>
            </a:r>
          </a:p>
          <a:p>
            <a:r>
              <a:rPr lang="en-US" altLang="zh-CN">
                <a:ea typeface="宋体" charset="-122"/>
              </a:rPr>
              <a:t>Costs from a </a:t>
            </a:r>
          </a:p>
          <a:p>
            <a:r>
              <a:rPr lang="en-US" altLang="zh-CN">
                <a:ea typeface="宋体" charset="-122"/>
              </a:rPr>
              <a:t>standard</a:t>
            </a:r>
          </a:p>
        </p:txBody>
      </p:sp>
      <p:sp>
        <p:nvSpPr>
          <p:cNvPr id="142371" name="Line 35"/>
          <p:cNvSpPr>
            <a:spLocks noChangeShapeType="1"/>
          </p:cNvSpPr>
          <p:nvPr/>
        </p:nvSpPr>
        <p:spPr bwMode="auto">
          <a:xfrm flipV="1">
            <a:off x="2971800" y="4800600"/>
            <a:ext cx="45720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72" name="Text Box 36"/>
          <p:cNvSpPr txBox="1">
            <a:spLocks noChangeArrowheads="1"/>
          </p:cNvSpPr>
          <p:nvPr/>
        </p:nvSpPr>
        <p:spPr bwMode="auto">
          <a:xfrm>
            <a:off x="6248400" y="2971800"/>
            <a:ext cx="2505075"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charset="-122"/>
              </a:rPr>
              <a:t>Total costs are </a:t>
            </a:r>
          </a:p>
          <a:p>
            <a:r>
              <a:rPr lang="en-US" altLang="zh-CN">
                <a:ea typeface="宋体" charset="-122"/>
              </a:rPr>
              <a:t>higher with a standard!</a:t>
            </a:r>
          </a:p>
        </p:txBody>
      </p:sp>
    </p:spTree>
    <p:extLst>
      <p:ext uri="{BB962C8B-B14F-4D97-AF65-F5344CB8AC3E}">
        <p14:creationId xmlns:p14="http://schemas.microsoft.com/office/powerpoint/2010/main" val="1213947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42359"/>
                                        </p:tgtEl>
                                        <p:attrNameLst>
                                          <p:attrName>style.visibility</p:attrName>
                                        </p:attrNameLst>
                                      </p:cBhvr>
                                      <p:to>
                                        <p:strVal val="visible"/>
                                      </p:to>
                                    </p:set>
                                    <p:anim calcmode="lin" valueType="num">
                                      <p:cBhvr>
                                        <p:cTn id="7" dur="500" fill="hold"/>
                                        <p:tgtEl>
                                          <p:spTgt spid="142359"/>
                                        </p:tgtEl>
                                        <p:attrNameLst>
                                          <p:attrName>ppt_w</p:attrName>
                                        </p:attrNameLst>
                                      </p:cBhvr>
                                      <p:tavLst>
                                        <p:tav tm="0">
                                          <p:val>
                                            <p:fltVal val="0"/>
                                          </p:val>
                                        </p:tav>
                                        <p:tav tm="100000">
                                          <p:val>
                                            <p:strVal val="#ppt_w"/>
                                          </p:val>
                                        </p:tav>
                                      </p:tavLst>
                                    </p:anim>
                                    <p:anim calcmode="lin" valueType="num">
                                      <p:cBhvr>
                                        <p:cTn id="8" dur="500" fill="hold"/>
                                        <p:tgtEl>
                                          <p:spTgt spid="142359"/>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42358"/>
                                        </p:tgtEl>
                                        <p:attrNameLst>
                                          <p:attrName>style.visibility</p:attrName>
                                        </p:attrNameLst>
                                      </p:cBhvr>
                                      <p:to>
                                        <p:strVal val="visible"/>
                                      </p:to>
                                    </p:set>
                                    <p:anim calcmode="lin" valueType="num">
                                      <p:cBhvr additive="base">
                                        <p:cTn id="12" dur="500" fill="hold"/>
                                        <p:tgtEl>
                                          <p:spTgt spid="142358"/>
                                        </p:tgtEl>
                                        <p:attrNameLst>
                                          <p:attrName>ppt_x</p:attrName>
                                        </p:attrNameLst>
                                      </p:cBhvr>
                                      <p:tavLst>
                                        <p:tav tm="0">
                                          <p:val>
                                            <p:strVal val="#ppt_x"/>
                                          </p:val>
                                        </p:tav>
                                        <p:tav tm="100000">
                                          <p:val>
                                            <p:strVal val="#ppt_x"/>
                                          </p:val>
                                        </p:tav>
                                      </p:tavLst>
                                    </p:anim>
                                    <p:anim calcmode="lin" valueType="num">
                                      <p:cBhvr additive="base">
                                        <p:cTn id="13" dur="500" fill="hold"/>
                                        <p:tgtEl>
                                          <p:spTgt spid="14235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42368"/>
                                        </p:tgtEl>
                                        <p:attrNameLst>
                                          <p:attrName>style.visibility</p:attrName>
                                        </p:attrNameLst>
                                      </p:cBhvr>
                                      <p:to>
                                        <p:strVal val="visible"/>
                                      </p:to>
                                    </p:set>
                                    <p:anim calcmode="lin" valueType="num">
                                      <p:cBhvr>
                                        <p:cTn id="18" dur="500" fill="hold"/>
                                        <p:tgtEl>
                                          <p:spTgt spid="142368"/>
                                        </p:tgtEl>
                                        <p:attrNameLst>
                                          <p:attrName>ppt_w</p:attrName>
                                        </p:attrNameLst>
                                      </p:cBhvr>
                                      <p:tavLst>
                                        <p:tav tm="0">
                                          <p:val>
                                            <p:fltVal val="0"/>
                                          </p:val>
                                        </p:tav>
                                        <p:tav tm="100000">
                                          <p:val>
                                            <p:strVal val="#ppt_w"/>
                                          </p:val>
                                        </p:tav>
                                      </p:tavLst>
                                    </p:anim>
                                    <p:anim calcmode="lin" valueType="num">
                                      <p:cBhvr>
                                        <p:cTn id="19" dur="500" fill="hold"/>
                                        <p:tgtEl>
                                          <p:spTgt spid="142368"/>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2" presetClass="entr" presetSubtype="2" fill="hold" grpId="0" nodeType="afterEffect">
                                  <p:stCondLst>
                                    <p:cond delay="0"/>
                                  </p:stCondLst>
                                  <p:childTnLst>
                                    <p:set>
                                      <p:cBhvr>
                                        <p:cTn id="22" dur="1" fill="hold">
                                          <p:stCondLst>
                                            <p:cond delay="0"/>
                                          </p:stCondLst>
                                        </p:cTn>
                                        <p:tgtEl>
                                          <p:spTgt spid="142369"/>
                                        </p:tgtEl>
                                        <p:attrNameLst>
                                          <p:attrName>style.visibility</p:attrName>
                                        </p:attrNameLst>
                                      </p:cBhvr>
                                      <p:to>
                                        <p:strVal val="visible"/>
                                      </p:to>
                                    </p:set>
                                    <p:anim calcmode="lin" valueType="num">
                                      <p:cBhvr additive="base">
                                        <p:cTn id="23" dur="500" fill="hold"/>
                                        <p:tgtEl>
                                          <p:spTgt spid="142369"/>
                                        </p:tgtEl>
                                        <p:attrNameLst>
                                          <p:attrName>ppt_x</p:attrName>
                                        </p:attrNameLst>
                                      </p:cBhvr>
                                      <p:tavLst>
                                        <p:tav tm="0">
                                          <p:val>
                                            <p:strVal val="1+#ppt_w/2"/>
                                          </p:val>
                                        </p:tav>
                                        <p:tav tm="100000">
                                          <p:val>
                                            <p:strVal val="#ppt_x"/>
                                          </p:val>
                                        </p:tav>
                                      </p:tavLst>
                                    </p:anim>
                                    <p:anim calcmode="lin" valueType="num">
                                      <p:cBhvr additive="base">
                                        <p:cTn id="24" dur="500" fill="hold"/>
                                        <p:tgtEl>
                                          <p:spTgt spid="142369"/>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1000"/>
                            </p:stCondLst>
                            <p:childTnLst>
                              <p:par>
                                <p:cTn id="26" presetID="23" presetClass="entr" presetSubtype="16" fill="hold" grpId="0" nodeType="afterEffect">
                                  <p:stCondLst>
                                    <p:cond delay="0"/>
                                  </p:stCondLst>
                                  <p:childTnLst>
                                    <p:set>
                                      <p:cBhvr>
                                        <p:cTn id="27" dur="1" fill="hold">
                                          <p:stCondLst>
                                            <p:cond delay="0"/>
                                          </p:stCondLst>
                                        </p:cTn>
                                        <p:tgtEl>
                                          <p:spTgt spid="142366"/>
                                        </p:tgtEl>
                                        <p:attrNameLst>
                                          <p:attrName>style.visibility</p:attrName>
                                        </p:attrNameLst>
                                      </p:cBhvr>
                                      <p:to>
                                        <p:strVal val="visible"/>
                                      </p:to>
                                    </p:set>
                                    <p:anim calcmode="lin" valueType="num">
                                      <p:cBhvr>
                                        <p:cTn id="28" dur="500" fill="hold"/>
                                        <p:tgtEl>
                                          <p:spTgt spid="142366"/>
                                        </p:tgtEl>
                                        <p:attrNameLst>
                                          <p:attrName>ppt_w</p:attrName>
                                        </p:attrNameLst>
                                      </p:cBhvr>
                                      <p:tavLst>
                                        <p:tav tm="0">
                                          <p:val>
                                            <p:fltVal val="0"/>
                                          </p:val>
                                        </p:tav>
                                        <p:tav tm="100000">
                                          <p:val>
                                            <p:strVal val="#ppt_w"/>
                                          </p:val>
                                        </p:tav>
                                      </p:tavLst>
                                    </p:anim>
                                    <p:anim calcmode="lin" valueType="num">
                                      <p:cBhvr>
                                        <p:cTn id="29" dur="500" fill="hold"/>
                                        <p:tgtEl>
                                          <p:spTgt spid="142366"/>
                                        </p:tgtEl>
                                        <p:attrNameLst>
                                          <p:attrName>ppt_h</p:attrName>
                                        </p:attrNameLst>
                                      </p:cBhvr>
                                      <p:tavLst>
                                        <p:tav tm="0">
                                          <p:val>
                                            <p:fltVal val="0"/>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3" presetClass="entr" presetSubtype="16" fill="hold" grpId="0" nodeType="clickEffect">
                                  <p:stCondLst>
                                    <p:cond delay="0"/>
                                  </p:stCondLst>
                                  <p:childTnLst>
                                    <p:set>
                                      <p:cBhvr>
                                        <p:cTn id="33" dur="1" fill="hold">
                                          <p:stCondLst>
                                            <p:cond delay="0"/>
                                          </p:stCondLst>
                                        </p:cTn>
                                        <p:tgtEl>
                                          <p:spTgt spid="142370"/>
                                        </p:tgtEl>
                                        <p:attrNameLst>
                                          <p:attrName>style.visibility</p:attrName>
                                        </p:attrNameLst>
                                      </p:cBhvr>
                                      <p:to>
                                        <p:strVal val="visible"/>
                                      </p:to>
                                    </p:set>
                                    <p:anim calcmode="lin" valueType="num">
                                      <p:cBhvr>
                                        <p:cTn id="34" dur="500" fill="hold"/>
                                        <p:tgtEl>
                                          <p:spTgt spid="142370"/>
                                        </p:tgtEl>
                                        <p:attrNameLst>
                                          <p:attrName>ppt_w</p:attrName>
                                        </p:attrNameLst>
                                      </p:cBhvr>
                                      <p:tavLst>
                                        <p:tav tm="0">
                                          <p:val>
                                            <p:fltVal val="0"/>
                                          </p:val>
                                        </p:tav>
                                        <p:tav tm="100000">
                                          <p:val>
                                            <p:strVal val="#ppt_w"/>
                                          </p:val>
                                        </p:tav>
                                      </p:tavLst>
                                    </p:anim>
                                    <p:anim calcmode="lin" valueType="num">
                                      <p:cBhvr>
                                        <p:cTn id="35" dur="500" fill="hold"/>
                                        <p:tgtEl>
                                          <p:spTgt spid="142370"/>
                                        </p:tgtEl>
                                        <p:attrNameLst>
                                          <p:attrName>ppt_h</p:attrName>
                                        </p:attrNameLst>
                                      </p:cBhvr>
                                      <p:tavLst>
                                        <p:tav tm="0">
                                          <p:val>
                                            <p:fltVal val="0"/>
                                          </p:val>
                                        </p:tav>
                                        <p:tav tm="100000">
                                          <p:val>
                                            <p:strVal val="#ppt_h"/>
                                          </p:val>
                                        </p:tav>
                                      </p:tavLst>
                                    </p:anim>
                                  </p:childTnLst>
                                </p:cTn>
                              </p:par>
                            </p:childTnLst>
                          </p:cTn>
                        </p:par>
                        <p:par>
                          <p:cTn id="36" fill="hold" nodeType="afterGroup">
                            <p:stCondLst>
                              <p:cond delay="500"/>
                            </p:stCondLst>
                            <p:childTnLst>
                              <p:par>
                                <p:cTn id="37" presetID="2" presetClass="entr" presetSubtype="12" fill="hold" grpId="0" nodeType="afterEffect">
                                  <p:stCondLst>
                                    <p:cond delay="0"/>
                                  </p:stCondLst>
                                  <p:childTnLst>
                                    <p:set>
                                      <p:cBhvr>
                                        <p:cTn id="38" dur="1" fill="hold">
                                          <p:stCondLst>
                                            <p:cond delay="0"/>
                                          </p:stCondLst>
                                        </p:cTn>
                                        <p:tgtEl>
                                          <p:spTgt spid="142371"/>
                                        </p:tgtEl>
                                        <p:attrNameLst>
                                          <p:attrName>style.visibility</p:attrName>
                                        </p:attrNameLst>
                                      </p:cBhvr>
                                      <p:to>
                                        <p:strVal val="visible"/>
                                      </p:to>
                                    </p:set>
                                    <p:anim calcmode="lin" valueType="num">
                                      <p:cBhvr additive="base">
                                        <p:cTn id="39" dur="500" fill="hold"/>
                                        <p:tgtEl>
                                          <p:spTgt spid="142371"/>
                                        </p:tgtEl>
                                        <p:attrNameLst>
                                          <p:attrName>ppt_x</p:attrName>
                                        </p:attrNameLst>
                                      </p:cBhvr>
                                      <p:tavLst>
                                        <p:tav tm="0">
                                          <p:val>
                                            <p:strVal val="0-#ppt_w/2"/>
                                          </p:val>
                                        </p:tav>
                                        <p:tav tm="100000">
                                          <p:val>
                                            <p:strVal val="#ppt_x"/>
                                          </p:val>
                                        </p:tav>
                                      </p:tavLst>
                                    </p:anim>
                                    <p:anim calcmode="lin" valueType="num">
                                      <p:cBhvr additive="base">
                                        <p:cTn id="40" dur="500" fill="hold"/>
                                        <p:tgtEl>
                                          <p:spTgt spid="142371"/>
                                        </p:tgtEl>
                                        <p:attrNameLst>
                                          <p:attrName>ppt_y</p:attrName>
                                        </p:attrNameLst>
                                      </p:cBhvr>
                                      <p:tavLst>
                                        <p:tav tm="0">
                                          <p:val>
                                            <p:strVal val="1+#ppt_h/2"/>
                                          </p:val>
                                        </p:tav>
                                        <p:tav tm="100000">
                                          <p:val>
                                            <p:strVal val="#ppt_y"/>
                                          </p:val>
                                        </p:tav>
                                      </p:tavLst>
                                    </p:anim>
                                  </p:childTnLst>
                                </p:cTn>
                              </p:par>
                            </p:childTnLst>
                          </p:cTn>
                        </p:par>
                        <p:par>
                          <p:cTn id="41" fill="hold" nodeType="afterGroup">
                            <p:stCondLst>
                              <p:cond delay="1000"/>
                            </p:stCondLst>
                            <p:childTnLst>
                              <p:par>
                                <p:cTn id="42" presetID="23" presetClass="entr" presetSubtype="16" fill="hold" grpId="0" nodeType="afterEffect">
                                  <p:stCondLst>
                                    <p:cond delay="0"/>
                                  </p:stCondLst>
                                  <p:childTnLst>
                                    <p:set>
                                      <p:cBhvr>
                                        <p:cTn id="43" dur="1" fill="hold">
                                          <p:stCondLst>
                                            <p:cond delay="0"/>
                                          </p:stCondLst>
                                        </p:cTn>
                                        <p:tgtEl>
                                          <p:spTgt spid="142367"/>
                                        </p:tgtEl>
                                        <p:attrNameLst>
                                          <p:attrName>style.visibility</p:attrName>
                                        </p:attrNameLst>
                                      </p:cBhvr>
                                      <p:to>
                                        <p:strVal val="visible"/>
                                      </p:to>
                                    </p:set>
                                    <p:anim calcmode="lin" valueType="num">
                                      <p:cBhvr>
                                        <p:cTn id="44" dur="500" fill="hold"/>
                                        <p:tgtEl>
                                          <p:spTgt spid="142367"/>
                                        </p:tgtEl>
                                        <p:attrNameLst>
                                          <p:attrName>ppt_w</p:attrName>
                                        </p:attrNameLst>
                                      </p:cBhvr>
                                      <p:tavLst>
                                        <p:tav tm="0">
                                          <p:val>
                                            <p:fltVal val="0"/>
                                          </p:val>
                                        </p:tav>
                                        <p:tav tm="100000">
                                          <p:val>
                                            <p:strVal val="#ppt_w"/>
                                          </p:val>
                                        </p:tav>
                                      </p:tavLst>
                                    </p:anim>
                                    <p:anim calcmode="lin" valueType="num">
                                      <p:cBhvr>
                                        <p:cTn id="45" dur="500" fill="hold"/>
                                        <p:tgtEl>
                                          <p:spTgt spid="142367"/>
                                        </p:tgtEl>
                                        <p:attrNameLst>
                                          <p:attrName>ppt_h</p:attrName>
                                        </p:attrNameLst>
                                      </p:cBhvr>
                                      <p:tavLst>
                                        <p:tav tm="0">
                                          <p:val>
                                            <p:fltVal val="0"/>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142372"/>
                                        </p:tgtEl>
                                        <p:attrNameLst>
                                          <p:attrName>style.visibility</p:attrName>
                                        </p:attrNameLst>
                                      </p:cBhvr>
                                      <p:to>
                                        <p:strVal val="visible"/>
                                      </p:to>
                                    </p:set>
                                    <p:anim calcmode="lin" valueType="num">
                                      <p:cBhvr>
                                        <p:cTn id="50" dur="500" fill="hold"/>
                                        <p:tgtEl>
                                          <p:spTgt spid="142372"/>
                                        </p:tgtEl>
                                        <p:attrNameLst>
                                          <p:attrName>ppt_w</p:attrName>
                                        </p:attrNameLst>
                                      </p:cBhvr>
                                      <p:tavLst>
                                        <p:tav tm="0">
                                          <p:val>
                                            <p:fltVal val="0"/>
                                          </p:val>
                                        </p:tav>
                                        <p:tav tm="100000">
                                          <p:val>
                                            <p:strVal val="#ppt_w"/>
                                          </p:val>
                                        </p:tav>
                                      </p:tavLst>
                                    </p:anim>
                                    <p:anim calcmode="lin" valueType="num">
                                      <p:cBhvr>
                                        <p:cTn id="51" dur="500" fill="hold"/>
                                        <p:tgtEl>
                                          <p:spTgt spid="14237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58" grpId="0" animBg="1"/>
      <p:bldP spid="142359" grpId="0"/>
      <p:bldP spid="142366" grpId="0" animBg="1"/>
      <p:bldP spid="142367" grpId="0" animBg="1"/>
      <p:bldP spid="142368" grpId="0"/>
      <p:bldP spid="142369" grpId="0" animBg="1"/>
      <p:bldP spid="142370" grpId="0"/>
      <p:bldP spid="142371" grpId="0" animBg="1"/>
      <p:bldP spid="14237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507288" cy="1143000"/>
          </a:xfrm>
        </p:spPr>
        <p:txBody>
          <a:bodyPr>
            <a:normAutofit/>
          </a:bodyPr>
          <a:lstStyle/>
          <a:p>
            <a:pPr algn="l"/>
            <a:r>
              <a:rPr lang="en-US" altLang="zh-CN" sz="3200" b="1" dirty="0">
                <a:latin typeface="Constantia" pitchFamily="18" charset="0"/>
              </a:rPr>
              <a:t>If we already have a perfect market, then why government?</a:t>
            </a:r>
            <a:endParaRPr lang="zh-CN" altLang="en-US" sz="3200" b="1" dirty="0">
              <a:latin typeface="Constantia" pitchFamily="18" charset="0"/>
            </a:endParaRPr>
          </a:p>
        </p:txBody>
      </p:sp>
      <p:sp>
        <p:nvSpPr>
          <p:cNvPr id="3" name="内容占位符 2"/>
          <p:cNvSpPr>
            <a:spLocks noGrp="1"/>
          </p:cNvSpPr>
          <p:nvPr>
            <p:ph idx="1"/>
          </p:nvPr>
        </p:nvSpPr>
        <p:spPr/>
        <p:txBody>
          <a:bodyPr>
            <a:normAutofit/>
          </a:bodyPr>
          <a:lstStyle/>
          <a:p>
            <a:r>
              <a:rPr lang="en-US" altLang="zh-CN" sz="2400" dirty="0">
                <a:solidFill>
                  <a:schemeClr val="bg1">
                    <a:lumMod val="65000"/>
                  </a:schemeClr>
                </a:solidFill>
                <a:latin typeface="Constantia" pitchFamily="18" charset="0"/>
              </a:rPr>
              <a:t>Justification I for government interventions</a:t>
            </a:r>
          </a:p>
          <a:p>
            <a:pPr lvl="1"/>
            <a:r>
              <a:rPr lang="en-US" altLang="zh-CN" sz="2000" dirty="0">
                <a:solidFill>
                  <a:schemeClr val="bg1">
                    <a:lumMod val="65000"/>
                  </a:schemeClr>
                </a:solidFill>
                <a:latin typeface="Constantia" pitchFamily="18" charset="0"/>
              </a:rPr>
              <a:t>Monopoly</a:t>
            </a:r>
          </a:p>
          <a:p>
            <a:pPr lvl="1"/>
            <a:r>
              <a:rPr lang="en-US" altLang="zh-CN" sz="2000" dirty="0">
                <a:solidFill>
                  <a:schemeClr val="bg1">
                    <a:lumMod val="65000"/>
                  </a:schemeClr>
                </a:solidFill>
                <a:latin typeface="Constantia" pitchFamily="18" charset="0"/>
              </a:rPr>
              <a:t>Oligopoly</a:t>
            </a:r>
          </a:p>
          <a:p>
            <a:pPr lvl="1"/>
            <a:r>
              <a:rPr lang="en-US" altLang="zh-CN" sz="2000" dirty="0">
                <a:solidFill>
                  <a:schemeClr val="bg1">
                    <a:lumMod val="65000"/>
                  </a:schemeClr>
                </a:solidFill>
                <a:latin typeface="Constantia" pitchFamily="18" charset="0"/>
              </a:rPr>
              <a:t>Monopolistic competition </a:t>
            </a:r>
          </a:p>
          <a:p>
            <a:r>
              <a:rPr lang="en-US" altLang="zh-CN" sz="2400" dirty="0">
                <a:solidFill>
                  <a:schemeClr val="bg1">
                    <a:lumMod val="65000"/>
                  </a:schemeClr>
                </a:solidFill>
                <a:latin typeface="Constantia" pitchFamily="18" charset="0"/>
              </a:rPr>
              <a:t>Justification II for government interventions</a:t>
            </a:r>
          </a:p>
          <a:p>
            <a:pPr lvl="1"/>
            <a:r>
              <a:rPr lang="en-US" altLang="zh-CN" sz="2000" dirty="0">
                <a:latin typeface="Constantia" pitchFamily="18" charset="0"/>
              </a:rPr>
              <a:t>Externality</a:t>
            </a:r>
          </a:p>
          <a:p>
            <a:pPr lvl="1"/>
            <a:r>
              <a:rPr lang="en-US" altLang="zh-CN" sz="2000" dirty="0">
                <a:solidFill>
                  <a:schemeClr val="bg1">
                    <a:lumMod val="65000"/>
                  </a:schemeClr>
                </a:solidFill>
                <a:latin typeface="Constantia" pitchFamily="18" charset="0"/>
              </a:rPr>
              <a:t>Public goods</a:t>
            </a:r>
          </a:p>
          <a:p>
            <a:endParaRPr lang="en-US" altLang="zh-CN" sz="2400" dirty="0">
              <a:latin typeface="Constantia" pitchFamily="18" charset="0"/>
            </a:endParaRPr>
          </a:p>
        </p:txBody>
      </p:sp>
    </p:spTree>
    <p:extLst>
      <p:ext uri="{BB962C8B-B14F-4D97-AF65-F5344CB8AC3E}">
        <p14:creationId xmlns:p14="http://schemas.microsoft.com/office/powerpoint/2010/main" val="2912039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normAutofit/>
          </a:bodyPr>
          <a:lstStyle/>
          <a:p>
            <a:r>
              <a:rPr lang="en-US" altLang="zh-CN" sz="3200" b="1" dirty="0">
                <a:latin typeface="Constantia" pitchFamily="18" charset="0"/>
              </a:rPr>
              <a:t>Fees vs. Standards</a:t>
            </a:r>
          </a:p>
        </p:txBody>
      </p:sp>
      <p:sp>
        <p:nvSpPr>
          <p:cNvPr id="205827" name="Rectangle 3"/>
          <p:cNvSpPr>
            <a:spLocks noGrp="1" noChangeArrowheads="1"/>
          </p:cNvSpPr>
          <p:nvPr>
            <p:ph type="body" idx="1"/>
          </p:nvPr>
        </p:nvSpPr>
        <p:spPr/>
        <p:txBody>
          <a:bodyPr>
            <a:noAutofit/>
          </a:bodyPr>
          <a:lstStyle/>
          <a:p>
            <a:r>
              <a:rPr lang="en-US" altLang="zh-CN" sz="2400" dirty="0">
                <a:latin typeface="Constantia" pitchFamily="18" charset="0"/>
                <a:ea typeface="+mj-ea"/>
                <a:cs typeface="+mj-cs"/>
              </a:rPr>
              <a:t>When firms differ in their costs of abatement, a fee reduces total social costs because it allows firms flexibility in how to respond.</a:t>
            </a:r>
          </a:p>
          <a:p>
            <a:r>
              <a:rPr lang="en-US" altLang="zh-CN" sz="2400" dirty="0">
                <a:latin typeface="Constantia" pitchFamily="18" charset="0"/>
                <a:ea typeface="+mj-ea"/>
                <a:cs typeface="+mj-cs"/>
              </a:rPr>
              <a:t>In addition, a fee gives firms incentives to innovate and reduce pollution so as to save on pollution taxes.  A standard provides no incentives to go beyond compliance.</a:t>
            </a:r>
          </a:p>
          <a:p>
            <a:r>
              <a:rPr lang="en-US" altLang="zh-CN" sz="2400" dirty="0">
                <a:latin typeface="Constantia" pitchFamily="18" charset="0"/>
                <a:ea typeface="+mj-ea"/>
                <a:cs typeface="+mj-cs"/>
              </a:rPr>
              <a:t>Why do environmental groups often advocate standards instead of fees?</a:t>
            </a:r>
          </a:p>
        </p:txBody>
      </p:sp>
    </p:spTree>
    <p:extLst>
      <p:ext uri="{BB962C8B-B14F-4D97-AF65-F5344CB8AC3E}">
        <p14:creationId xmlns:p14="http://schemas.microsoft.com/office/powerpoint/2010/main" val="18236912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58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58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457200" y="0"/>
            <a:ext cx="8229600" cy="1143000"/>
          </a:xfrm>
        </p:spPr>
        <p:txBody>
          <a:bodyPr/>
          <a:lstStyle/>
          <a:p>
            <a:r>
              <a:rPr lang="en-US" altLang="zh-CN" sz="3200" dirty="0">
                <a:ea typeface="宋体" charset="-122"/>
              </a:rPr>
              <a:t>Prices vs. Quantities</a:t>
            </a:r>
            <a:br>
              <a:rPr lang="en-US" altLang="zh-CN" sz="3200" dirty="0">
                <a:ea typeface="宋体" charset="-122"/>
              </a:rPr>
            </a:br>
            <a:r>
              <a:rPr lang="en-US" altLang="zh-CN" sz="3200" dirty="0">
                <a:ea typeface="宋体" charset="-122"/>
              </a:rPr>
              <a:t>with Steep MSC and Flat MCA</a:t>
            </a:r>
          </a:p>
        </p:txBody>
      </p:sp>
      <p:sp>
        <p:nvSpPr>
          <p:cNvPr id="129027" name="Line 3"/>
          <p:cNvSpPr>
            <a:spLocks noChangeShapeType="1"/>
          </p:cNvSpPr>
          <p:nvPr/>
        </p:nvSpPr>
        <p:spPr bwMode="auto">
          <a:xfrm>
            <a:off x="685800" y="1752600"/>
            <a:ext cx="0" cy="411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28" name="Line 4"/>
          <p:cNvSpPr>
            <a:spLocks noChangeShapeType="1"/>
          </p:cNvSpPr>
          <p:nvPr/>
        </p:nvSpPr>
        <p:spPr bwMode="auto">
          <a:xfrm>
            <a:off x="685800" y="5867400"/>
            <a:ext cx="6172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29" name="Line 5"/>
          <p:cNvSpPr>
            <a:spLocks noChangeShapeType="1"/>
          </p:cNvSpPr>
          <p:nvPr/>
        </p:nvSpPr>
        <p:spPr bwMode="auto">
          <a:xfrm>
            <a:off x="1447800" y="3109913"/>
            <a:ext cx="4495800" cy="1828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30" name="Line 6"/>
          <p:cNvSpPr>
            <a:spLocks noChangeShapeType="1"/>
          </p:cNvSpPr>
          <p:nvPr/>
        </p:nvSpPr>
        <p:spPr bwMode="auto">
          <a:xfrm flipV="1">
            <a:off x="2514600" y="1376363"/>
            <a:ext cx="2514600" cy="396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31" name="Line 7"/>
          <p:cNvSpPr>
            <a:spLocks noChangeShapeType="1"/>
          </p:cNvSpPr>
          <p:nvPr/>
        </p:nvSpPr>
        <p:spPr bwMode="auto">
          <a:xfrm flipH="1">
            <a:off x="685800" y="3929063"/>
            <a:ext cx="26670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32" name="Line 8"/>
          <p:cNvSpPr>
            <a:spLocks noChangeShapeType="1"/>
          </p:cNvSpPr>
          <p:nvPr/>
        </p:nvSpPr>
        <p:spPr bwMode="auto">
          <a:xfrm flipH="1">
            <a:off x="3363913" y="3962400"/>
            <a:ext cx="31750" cy="1905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33" name="Text Box 9"/>
          <p:cNvSpPr txBox="1">
            <a:spLocks noChangeArrowheads="1"/>
          </p:cNvSpPr>
          <p:nvPr/>
        </p:nvSpPr>
        <p:spPr bwMode="auto">
          <a:xfrm>
            <a:off x="6689725" y="5903913"/>
            <a:ext cx="1225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ea typeface="宋体" charset="-122"/>
              </a:rPr>
              <a:t>Emissions</a:t>
            </a:r>
          </a:p>
        </p:txBody>
      </p:sp>
      <p:sp>
        <p:nvSpPr>
          <p:cNvPr id="129034" name="Text Box 10"/>
          <p:cNvSpPr txBox="1">
            <a:spLocks noChangeArrowheads="1"/>
          </p:cNvSpPr>
          <p:nvPr/>
        </p:nvSpPr>
        <p:spPr bwMode="auto">
          <a:xfrm>
            <a:off x="288925" y="156051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ea typeface="宋体" charset="-122"/>
              </a:rPr>
              <a:t>P</a:t>
            </a:r>
          </a:p>
        </p:txBody>
      </p:sp>
      <p:sp>
        <p:nvSpPr>
          <p:cNvPr id="129035" name="Text Box 11"/>
          <p:cNvSpPr txBox="1">
            <a:spLocks noChangeArrowheads="1"/>
          </p:cNvSpPr>
          <p:nvPr/>
        </p:nvSpPr>
        <p:spPr bwMode="auto">
          <a:xfrm>
            <a:off x="-92075" y="3694113"/>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ea typeface="宋体" charset="-122"/>
              </a:rPr>
              <a:t> $8</a:t>
            </a:r>
          </a:p>
        </p:txBody>
      </p:sp>
      <p:sp>
        <p:nvSpPr>
          <p:cNvPr id="129036" name="Text Box 12"/>
          <p:cNvSpPr txBox="1">
            <a:spLocks noChangeArrowheads="1"/>
          </p:cNvSpPr>
          <p:nvPr/>
        </p:nvSpPr>
        <p:spPr bwMode="auto">
          <a:xfrm>
            <a:off x="3200400" y="59039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ea typeface="宋体" charset="-122"/>
              </a:rPr>
              <a:t>8</a:t>
            </a:r>
          </a:p>
        </p:txBody>
      </p:sp>
      <p:sp>
        <p:nvSpPr>
          <p:cNvPr id="129037" name="Text Box 13"/>
          <p:cNvSpPr txBox="1">
            <a:spLocks noChangeArrowheads="1"/>
          </p:cNvSpPr>
          <p:nvPr/>
        </p:nvSpPr>
        <p:spPr bwMode="auto">
          <a:xfrm>
            <a:off x="5257800" y="1295400"/>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ea typeface="宋体" charset="-122"/>
              </a:rPr>
              <a:t>MSC</a:t>
            </a:r>
          </a:p>
        </p:txBody>
      </p:sp>
      <p:sp>
        <p:nvSpPr>
          <p:cNvPr id="129038" name="Text Box 14"/>
          <p:cNvSpPr txBox="1">
            <a:spLocks noChangeArrowheads="1"/>
          </p:cNvSpPr>
          <p:nvPr/>
        </p:nvSpPr>
        <p:spPr bwMode="auto">
          <a:xfrm>
            <a:off x="6019800" y="4724400"/>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ea typeface="宋体" charset="-122"/>
              </a:rPr>
              <a:t>MCA</a:t>
            </a:r>
          </a:p>
        </p:txBody>
      </p:sp>
      <p:sp>
        <p:nvSpPr>
          <p:cNvPr id="129039" name="Line 15"/>
          <p:cNvSpPr>
            <a:spLocks noChangeShapeType="1"/>
          </p:cNvSpPr>
          <p:nvPr/>
        </p:nvSpPr>
        <p:spPr bwMode="auto">
          <a:xfrm>
            <a:off x="685800" y="4243388"/>
            <a:ext cx="3581400" cy="9525"/>
          </a:xfrm>
          <a:prstGeom prst="line">
            <a:avLst/>
          </a:prstGeom>
          <a:noFill/>
          <a:ln w="952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41" name="Line 17"/>
          <p:cNvSpPr>
            <a:spLocks noChangeShapeType="1"/>
          </p:cNvSpPr>
          <p:nvPr/>
        </p:nvSpPr>
        <p:spPr bwMode="auto">
          <a:xfrm flipV="1">
            <a:off x="4191000" y="2743200"/>
            <a:ext cx="0" cy="3124200"/>
          </a:xfrm>
          <a:prstGeom prst="line">
            <a:avLst/>
          </a:prstGeom>
          <a:noFill/>
          <a:ln w="952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42" name="Line 18"/>
          <p:cNvSpPr>
            <a:spLocks noChangeShapeType="1"/>
          </p:cNvSpPr>
          <p:nvPr/>
        </p:nvSpPr>
        <p:spPr bwMode="auto">
          <a:xfrm flipV="1">
            <a:off x="3733800" y="3429000"/>
            <a:ext cx="0" cy="24384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43" name="Freeform 19"/>
          <p:cNvSpPr>
            <a:spLocks/>
          </p:cNvSpPr>
          <p:nvPr/>
        </p:nvSpPr>
        <p:spPr bwMode="auto">
          <a:xfrm>
            <a:off x="3429000" y="3429000"/>
            <a:ext cx="304800" cy="609600"/>
          </a:xfrm>
          <a:custGeom>
            <a:avLst/>
            <a:gdLst>
              <a:gd name="T0" fmla="*/ 0 w 192"/>
              <a:gd name="T1" fmla="*/ 288 h 384"/>
              <a:gd name="T2" fmla="*/ 192 w 192"/>
              <a:gd name="T3" fmla="*/ 0 h 384"/>
              <a:gd name="T4" fmla="*/ 192 w 192"/>
              <a:gd name="T5" fmla="*/ 384 h 384"/>
              <a:gd name="T6" fmla="*/ 0 w 192"/>
              <a:gd name="T7" fmla="*/ 288 h 384"/>
            </a:gdLst>
            <a:ahLst/>
            <a:cxnLst>
              <a:cxn ang="0">
                <a:pos x="T0" y="T1"/>
              </a:cxn>
              <a:cxn ang="0">
                <a:pos x="T2" y="T3"/>
              </a:cxn>
              <a:cxn ang="0">
                <a:pos x="T4" y="T5"/>
              </a:cxn>
              <a:cxn ang="0">
                <a:pos x="T6" y="T7"/>
              </a:cxn>
            </a:cxnLst>
            <a:rect l="0" t="0" r="r" b="b"/>
            <a:pathLst>
              <a:path w="192" h="384">
                <a:moveTo>
                  <a:pt x="0" y="288"/>
                </a:moveTo>
                <a:lnTo>
                  <a:pt x="192" y="0"/>
                </a:lnTo>
                <a:lnTo>
                  <a:pt x="192" y="384"/>
                </a:lnTo>
                <a:lnTo>
                  <a:pt x="0" y="288"/>
                </a:lnTo>
                <a:close/>
              </a:path>
            </a:pathLst>
          </a:custGeom>
          <a:solidFill>
            <a:schemeClr val="accent1"/>
          </a:solidFill>
          <a:ln w="9525" cap="flat" cmpd="sng">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46" name="Freeform 22"/>
          <p:cNvSpPr>
            <a:spLocks/>
          </p:cNvSpPr>
          <p:nvPr/>
        </p:nvSpPr>
        <p:spPr bwMode="auto">
          <a:xfrm>
            <a:off x="3429000" y="2681288"/>
            <a:ext cx="762000" cy="1524000"/>
          </a:xfrm>
          <a:custGeom>
            <a:avLst/>
            <a:gdLst>
              <a:gd name="T0" fmla="*/ 0 w 480"/>
              <a:gd name="T1" fmla="*/ 768 h 960"/>
              <a:gd name="T2" fmla="*/ 480 w 480"/>
              <a:gd name="T3" fmla="*/ 0 h 960"/>
              <a:gd name="T4" fmla="*/ 480 w 480"/>
              <a:gd name="T5" fmla="*/ 960 h 960"/>
              <a:gd name="T6" fmla="*/ 0 w 480"/>
              <a:gd name="T7" fmla="*/ 768 h 960"/>
            </a:gdLst>
            <a:ahLst/>
            <a:cxnLst>
              <a:cxn ang="0">
                <a:pos x="T0" y="T1"/>
              </a:cxn>
              <a:cxn ang="0">
                <a:pos x="T2" y="T3"/>
              </a:cxn>
              <a:cxn ang="0">
                <a:pos x="T4" y="T5"/>
              </a:cxn>
              <a:cxn ang="0">
                <a:pos x="T6" y="T7"/>
              </a:cxn>
            </a:cxnLst>
            <a:rect l="0" t="0" r="r" b="b"/>
            <a:pathLst>
              <a:path w="480" h="960">
                <a:moveTo>
                  <a:pt x="0" y="768"/>
                </a:moveTo>
                <a:lnTo>
                  <a:pt x="480" y="0"/>
                </a:lnTo>
                <a:lnTo>
                  <a:pt x="480" y="960"/>
                </a:lnTo>
                <a:lnTo>
                  <a:pt x="0" y="768"/>
                </a:lnTo>
                <a:close/>
              </a:path>
            </a:pathLst>
          </a:custGeom>
          <a:solidFill>
            <a:srgbClr val="FF0000"/>
          </a:solidFill>
          <a:ln w="9525" cap="flat" cmpd="sng">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47" name="Text Box 23"/>
          <p:cNvSpPr txBox="1">
            <a:spLocks noChangeArrowheads="1"/>
          </p:cNvSpPr>
          <p:nvPr/>
        </p:nvSpPr>
        <p:spPr bwMode="auto">
          <a:xfrm>
            <a:off x="6003925" y="3617913"/>
            <a:ext cx="2432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charset="-122"/>
              </a:rPr>
              <a:t>An error in setting the </a:t>
            </a:r>
          </a:p>
          <a:p>
            <a:r>
              <a:rPr lang="en-US" altLang="zh-CN">
                <a:ea typeface="宋体" charset="-122"/>
              </a:rPr>
              <a:t>standard</a:t>
            </a:r>
          </a:p>
        </p:txBody>
      </p:sp>
      <p:sp>
        <p:nvSpPr>
          <p:cNvPr id="129048" name="Line 24"/>
          <p:cNvSpPr>
            <a:spLocks noChangeShapeType="1"/>
          </p:cNvSpPr>
          <p:nvPr/>
        </p:nvSpPr>
        <p:spPr bwMode="auto">
          <a:xfrm flipH="1">
            <a:off x="3810000" y="4038600"/>
            <a:ext cx="198120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50" name="Text Box 26"/>
          <p:cNvSpPr txBox="1">
            <a:spLocks noChangeArrowheads="1"/>
          </p:cNvSpPr>
          <p:nvPr/>
        </p:nvSpPr>
        <p:spPr bwMode="auto">
          <a:xfrm>
            <a:off x="822325" y="4532313"/>
            <a:ext cx="1619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charset="-122"/>
              </a:rPr>
              <a:t>An error in </a:t>
            </a:r>
          </a:p>
          <a:p>
            <a:r>
              <a:rPr lang="en-US" altLang="zh-CN">
                <a:ea typeface="宋体" charset="-122"/>
              </a:rPr>
              <a:t>setting the fee</a:t>
            </a:r>
          </a:p>
        </p:txBody>
      </p:sp>
      <p:sp>
        <p:nvSpPr>
          <p:cNvPr id="129051" name="Line 27"/>
          <p:cNvSpPr>
            <a:spLocks noChangeShapeType="1"/>
          </p:cNvSpPr>
          <p:nvPr/>
        </p:nvSpPr>
        <p:spPr bwMode="auto">
          <a:xfrm flipV="1">
            <a:off x="2133600" y="4267200"/>
            <a:ext cx="53340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52" name="Text Box 28"/>
          <p:cNvSpPr txBox="1">
            <a:spLocks noChangeArrowheads="1"/>
          </p:cNvSpPr>
          <p:nvPr/>
        </p:nvSpPr>
        <p:spPr bwMode="auto">
          <a:xfrm>
            <a:off x="5257800" y="2057400"/>
            <a:ext cx="3344863"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ea typeface="宋体" charset="-122"/>
              </a:rPr>
              <a:t>In this case, a standard</a:t>
            </a:r>
          </a:p>
          <a:p>
            <a:r>
              <a:rPr lang="en-US" altLang="zh-CN" sz="2400">
                <a:ea typeface="宋体" charset="-122"/>
              </a:rPr>
              <a:t>Is preferable to a fee!</a:t>
            </a:r>
          </a:p>
        </p:txBody>
      </p:sp>
    </p:spTree>
    <p:extLst>
      <p:ext uri="{BB962C8B-B14F-4D97-AF65-F5344CB8AC3E}">
        <p14:creationId xmlns:p14="http://schemas.microsoft.com/office/powerpoint/2010/main" val="25980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29047"/>
                                        </p:tgtEl>
                                        <p:attrNameLst>
                                          <p:attrName>style.visibility</p:attrName>
                                        </p:attrNameLst>
                                      </p:cBhvr>
                                      <p:to>
                                        <p:strVal val="visible"/>
                                      </p:to>
                                    </p:set>
                                    <p:anim calcmode="lin" valueType="num">
                                      <p:cBhvr>
                                        <p:cTn id="7" dur="500" fill="hold"/>
                                        <p:tgtEl>
                                          <p:spTgt spid="129047"/>
                                        </p:tgtEl>
                                        <p:attrNameLst>
                                          <p:attrName>ppt_w</p:attrName>
                                        </p:attrNameLst>
                                      </p:cBhvr>
                                      <p:tavLst>
                                        <p:tav tm="0">
                                          <p:val>
                                            <p:fltVal val="0"/>
                                          </p:val>
                                        </p:tav>
                                        <p:tav tm="100000">
                                          <p:val>
                                            <p:strVal val="#ppt_w"/>
                                          </p:val>
                                        </p:tav>
                                      </p:tavLst>
                                    </p:anim>
                                    <p:anim calcmode="lin" valueType="num">
                                      <p:cBhvr>
                                        <p:cTn id="8" dur="500" fill="hold"/>
                                        <p:tgtEl>
                                          <p:spTgt spid="129047"/>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29048"/>
                                        </p:tgtEl>
                                        <p:attrNameLst>
                                          <p:attrName>style.visibility</p:attrName>
                                        </p:attrNameLst>
                                      </p:cBhvr>
                                      <p:to>
                                        <p:strVal val="visible"/>
                                      </p:to>
                                    </p:set>
                                    <p:anim calcmode="lin" valueType="num">
                                      <p:cBhvr additive="base">
                                        <p:cTn id="12" dur="500" fill="hold"/>
                                        <p:tgtEl>
                                          <p:spTgt spid="129048"/>
                                        </p:tgtEl>
                                        <p:attrNameLst>
                                          <p:attrName>ppt_x</p:attrName>
                                        </p:attrNameLst>
                                      </p:cBhvr>
                                      <p:tavLst>
                                        <p:tav tm="0">
                                          <p:val>
                                            <p:strVal val="1+#ppt_w/2"/>
                                          </p:val>
                                        </p:tav>
                                        <p:tav tm="100000">
                                          <p:val>
                                            <p:strVal val="#ppt_x"/>
                                          </p:val>
                                        </p:tav>
                                      </p:tavLst>
                                    </p:anim>
                                    <p:anim calcmode="lin" valueType="num">
                                      <p:cBhvr additive="base">
                                        <p:cTn id="13" dur="500" fill="hold"/>
                                        <p:tgtEl>
                                          <p:spTgt spid="129048"/>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29042"/>
                                        </p:tgtEl>
                                        <p:attrNameLst>
                                          <p:attrName>style.visibility</p:attrName>
                                        </p:attrNameLst>
                                      </p:cBhvr>
                                      <p:to>
                                        <p:strVal val="visible"/>
                                      </p:to>
                                    </p:set>
                                    <p:anim calcmode="lin" valueType="num">
                                      <p:cBhvr additive="base">
                                        <p:cTn id="17" dur="500" fill="hold"/>
                                        <p:tgtEl>
                                          <p:spTgt spid="129042"/>
                                        </p:tgtEl>
                                        <p:attrNameLst>
                                          <p:attrName>ppt_x</p:attrName>
                                        </p:attrNameLst>
                                      </p:cBhvr>
                                      <p:tavLst>
                                        <p:tav tm="0">
                                          <p:val>
                                            <p:strVal val="#ppt_x"/>
                                          </p:val>
                                        </p:tav>
                                        <p:tav tm="100000">
                                          <p:val>
                                            <p:strVal val="#ppt_x"/>
                                          </p:val>
                                        </p:tav>
                                      </p:tavLst>
                                    </p:anim>
                                    <p:anim calcmode="lin" valueType="num">
                                      <p:cBhvr additive="base">
                                        <p:cTn id="18" dur="500" fill="hold"/>
                                        <p:tgtEl>
                                          <p:spTgt spid="12904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129043"/>
                                        </p:tgtEl>
                                        <p:attrNameLst>
                                          <p:attrName>style.visibility</p:attrName>
                                        </p:attrNameLst>
                                      </p:cBhvr>
                                      <p:to>
                                        <p:strVal val="visible"/>
                                      </p:to>
                                    </p:set>
                                    <p:anim calcmode="lin" valueType="num">
                                      <p:cBhvr>
                                        <p:cTn id="23" dur="500" fill="hold"/>
                                        <p:tgtEl>
                                          <p:spTgt spid="129043"/>
                                        </p:tgtEl>
                                        <p:attrNameLst>
                                          <p:attrName>ppt_w</p:attrName>
                                        </p:attrNameLst>
                                      </p:cBhvr>
                                      <p:tavLst>
                                        <p:tav tm="0">
                                          <p:val>
                                            <p:fltVal val="0"/>
                                          </p:val>
                                        </p:tav>
                                        <p:tav tm="100000">
                                          <p:val>
                                            <p:strVal val="#ppt_w"/>
                                          </p:val>
                                        </p:tav>
                                      </p:tavLst>
                                    </p:anim>
                                    <p:anim calcmode="lin" valueType="num">
                                      <p:cBhvr>
                                        <p:cTn id="24" dur="500" fill="hold"/>
                                        <p:tgtEl>
                                          <p:spTgt spid="129043"/>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129050"/>
                                        </p:tgtEl>
                                        <p:attrNameLst>
                                          <p:attrName>style.visibility</p:attrName>
                                        </p:attrNameLst>
                                      </p:cBhvr>
                                      <p:to>
                                        <p:strVal val="visible"/>
                                      </p:to>
                                    </p:set>
                                    <p:anim calcmode="lin" valueType="num">
                                      <p:cBhvr>
                                        <p:cTn id="29" dur="500" fill="hold"/>
                                        <p:tgtEl>
                                          <p:spTgt spid="129050"/>
                                        </p:tgtEl>
                                        <p:attrNameLst>
                                          <p:attrName>ppt_w</p:attrName>
                                        </p:attrNameLst>
                                      </p:cBhvr>
                                      <p:tavLst>
                                        <p:tav tm="0">
                                          <p:val>
                                            <p:fltVal val="0"/>
                                          </p:val>
                                        </p:tav>
                                        <p:tav tm="100000">
                                          <p:val>
                                            <p:strVal val="#ppt_w"/>
                                          </p:val>
                                        </p:tav>
                                      </p:tavLst>
                                    </p:anim>
                                    <p:anim calcmode="lin" valueType="num">
                                      <p:cBhvr>
                                        <p:cTn id="30" dur="500" fill="hold"/>
                                        <p:tgtEl>
                                          <p:spTgt spid="129050"/>
                                        </p:tgtEl>
                                        <p:attrNameLst>
                                          <p:attrName>ppt_h</p:attrName>
                                        </p:attrNameLst>
                                      </p:cBhvr>
                                      <p:tavLst>
                                        <p:tav tm="0">
                                          <p:val>
                                            <p:fltVal val="0"/>
                                          </p:val>
                                        </p:tav>
                                        <p:tav tm="100000">
                                          <p:val>
                                            <p:strVal val="#ppt_h"/>
                                          </p:val>
                                        </p:tav>
                                      </p:tavLst>
                                    </p:anim>
                                  </p:childTnLst>
                                </p:cTn>
                              </p:par>
                            </p:childTnLst>
                          </p:cTn>
                        </p:par>
                        <p:par>
                          <p:cTn id="31" fill="hold" nodeType="afterGroup">
                            <p:stCondLst>
                              <p:cond delay="500"/>
                            </p:stCondLst>
                            <p:childTnLst>
                              <p:par>
                                <p:cTn id="32" presetID="2" presetClass="entr" presetSubtype="8" fill="hold" grpId="0" nodeType="afterEffect">
                                  <p:stCondLst>
                                    <p:cond delay="0"/>
                                  </p:stCondLst>
                                  <p:childTnLst>
                                    <p:set>
                                      <p:cBhvr>
                                        <p:cTn id="33" dur="1" fill="hold">
                                          <p:stCondLst>
                                            <p:cond delay="0"/>
                                          </p:stCondLst>
                                        </p:cTn>
                                        <p:tgtEl>
                                          <p:spTgt spid="129051"/>
                                        </p:tgtEl>
                                        <p:attrNameLst>
                                          <p:attrName>style.visibility</p:attrName>
                                        </p:attrNameLst>
                                      </p:cBhvr>
                                      <p:to>
                                        <p:strVal val="visible"/>
                                      </p:to>
                                    </p:set>
                                    <p:anim calcmode="lin" valueType="num">
                                      <p:cBhvr additive="base">
                                        <p:cTn id="34" dur="500" fill="hold"/>
                                        <p:tgtEl>
                                          <p:spTgt spid="129051"/>
                                        </p:tgtEl>
                                        <p:attrNameLst>
                                          <p:attrName>ppt_x</p:attrName>
                                        </p:attrNameLst>
                                      </p:cBhvr>
                                      <p:tavLst>
                                        <p:tav tm="0">
                                          <p:val>
                                            <p:strVal val="0-#ppt_w/2"/>
                                          </p:val>
                                        </p:tav>
                                        <p:tav tm="100000">
                                          <p:val>
                                            <p:strVal val="#ppt_x"/>
                                          </p:val>
                                        </p:tav>
                                      </p:tavLst>
                                    </p:anim>
                                    <p:anim calcmode="lin" valueType="num">
                                      <p:cBhvr additive="base">
                                        <p:cTn id="35" dur="500" fill="hold"/>
                                        <p:tgtEl>
                                          <p:spTgt spid="129051"/>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1000"/>
                            </p:stCondLst>
                            <p:childTnLst>
                              <p:par>
                                <p:cTn id="37" presetID="2" presetClass="entr" presetSubtype="8" fill="hold" grpId="0" nodeType="afterEffect">
                                  <p:stCondLst>
                                    <p:cond delay="0"/>
                                  </p:stCondLst>
                                  <p:childTnLst>
                                    <p:set>
                                      <p:cBhvr>
                                        <p:cTn id="38" dur="1" fill="hold">
                                          <p:stCondLst>
                                            <p:cond delay="0"/>
                                          </p:stCondLst>
                                        </p:cTn>
                                        <p:tgtEl>
                                          <p:spTgt spid="129039"/>
                                        </p:tgtEl>
                                        <p:attrNameLst>
                                          <p:attrName>style.visibility</p:attrName>
                                        </p:attrNameLst>
                                      </p:cBhvr>
                                      <p:to>
                                        <p:strVal val="visible"/>
                                      </p:to>
                                    </p:set>
                                    <p:anim calcmode="lin" valueType="num">
                                      <p:cBhvr additive="base">
                                        <p:cTn id="39" dur="500" fill="hold"/>
                                        <p:tgtEl>
                                          <p:spTgt spid="129039"/>
                                        </p:tgtEl>
                                        <p:attrNameLst>
                                          <p:attrName>ppt_x</p:attrName>
                                        </p:attrNameLst>
                                      </p:cBhvr>
                                      <p:tavLst>
                                        <p:tav tm="0">
                                          <p:val>
                                            <p:strVal val="0-#ppt_w/2"/>
                                          </p:val>
                                        </p:tav>
                                        <p:tav tm="100000">
                                          <p:val>
                                            <p:strVal val="#ppt_x"/>
                                          </p:val>
                                        </p:tav>
                                      </p:tavLst>
                                    </p:anim>
                                    <p:anim calcmode="lin" valueType="num">
                                      <p:cBhvr additive="base">
                                        <p:cTn id="40" dur="500" fill="hold"/>
                                        <p:tgtEl>
                                          <p:spTgt spid="129039"/>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1500"/>
                            </p:stCondLst>
                            <p:childTnLst>
                              <p:par>
                                <p:cTn id="42" presetID="2" presetClass="entr" presetSubtype="4" fill="hold" grpId="0" nodeType="afterEffect">
                                  <p:stCondLst>
                                    <p:cond delay="0"/>
                                  </p:stCondLst>
                                  <p:childTnLst>
                                    <p:set>
                                      <p:cBhvr>
                                        <p:cTn id="43" dur="1" fill="hold">
                                          <p:stCondLst>
                                            <p:cond delay="0"/>
                                          </p:stCondLst>
                                        </p:cTn>
                                        <p:tgtEl>
                                          <p:spTgt spid="129041"/>
                                        </p:tgtEl>
                                        <p:attrNameLst>
                                          <p:attrName>style.visibility</p:attrName>
                                        </p:attrNameLst>
                                      </p:cBhvr>
                                      <p:to>
                                        <p:strVal val="visible"/>
                                      </p:to>
                                    </p:set>
                                    <p:anim calcmode="lin" valueType="num">
                                      <p:cBhvr additive="base">
                                        <p:cTn id="44" dur="500" fill="hold"/>
                                        <p:tgtEl>
                                          <p:spTgt spid="129041"/>
                                        </p:tgtEl>
                                        <p:attrNameLst>
                                          <p:attrName>ppt_x</p:attrName>
                                        </p:attrNameLst>
                                      </p:cBhvr>
                                      <p:tavLst>
                                        <p:tav tm="0">
                                          <p:val>
                                            <p:strVal val="#ppt_x"/>
                                          </p:val>
                                        </p:tav>
                                        <p:tav tm="100000">
                                          <p:val>
                                            <p:strVal val="#ppt_x"/>
                                          </p:val>
                                        </p:tav>
                                      </p:tavLst>
                                    </p:anim>
                                    <p:anim calcmode="lin" valueType="num">
                                      <p:cBhvr additive="base">
                                        <p:cTn id="45" dur="500" fill="hold"/>
                                        <p:tgtEl>
                                          <p:spTgt spid="129041"/>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129046"/>
                                        </p:tgtEl>
                                        <p:attrNameLst>
                                          <p:attrName>style.visibility</p:attrName>
                                        </p:attrNameLst>
                                      </p:cBhvr>
                                      <p:to>
                                        <p:strVal val="visible"/>
                                      </p:to>
                                    </p:set>
                                    <p:anim calcmode="lin" valueType="num">
                                      <p:cBhvr>
                                        <p:cTn id="50" dur="500" fill="hold"/>
                                        <p:tgtEl>
                                          <p:spTgt spid="129046"/>
                                        </p:tgtEl>
                                        <p:attrNameLst>
                                          <p:attrName>ppt_w</p:attrName>
                                        </p:attrNameLst>
                                      </p:cBhvr>
                                      <p:tavLst>
                                        <p:tav tm="0">
                                          <p:val>
                                            <p:fltVal val="0"/>
                                          </p:val>
                                        </p:tav>
                                        <p:tav tm="100000">
                                          <p:val>
                                            <p:strVal val="#ppt_w"/>
                                          </p:val>
                                        </p:tav>
                                      </p:tavLst>
                                    </p:anim>
                                    <p:anim calcmode="lin" valueType="num">
                                      <p:cBhvr>
                                        <p:cTn id="51" dur="500" fill="hold"/>
                                        <p:tgtEl>
                                          <p:spTgt spid="129046"/>
                                        </p:tgtEl>
                                        <p:attrNameLst>
                                          <p:attrName>ppt_h</p:attrName>
                                        </p:attrNameLst>
                                      </p:cBhvr>
                                      <p:tavLst>
                                        <p:tav tm="0">
                                          <p:val>
                                            <p:fltVal val="0"/>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3" presetClass="entr" presetSubtype="16" fill="hold" grpId="0" nodeType="clickEffect">
                                  <p:stCondLst>
                                    <p:cond delay="0"/>
                                  </p:stCondLst>
                                  <p:childTnLst>
                                    <p:set>
                                      <p:cBhvr>
                                        <p:cTn id="55" dur="1" fill="hold">
                                          <p:stCondLst>
                                            <p:cond delay="0"/>
                                          </p:stCondLst>
                                        </p:cTn>
                                        <p:tgtEl>
                                          <p:spTgt spid="129052"/>
                                        </p:tgtEl>
                                        <p:attrNameLst>
                                          <p:attrName>style.visibility</p:attrName>
                                        </p:attrNameLst>
                                      </p:cBhvr>
                                      <p:to>
                                        <p:strVal val="visible"/>
                                      </p:to>
                                    </p:set>
                                    <p:anim calcmode="lin" valueType="num">
                                      <p:cBhvr>
                                        <p:cTn id="56" dur="500" fill="hold"/>
                                        <p:tgtEl>
                                          <p:spTgt spid="129052"/>
                                        </p:tgtEl>
                                        <p:attrNameLst>
                                          <p:attrName>ppt_w</p:attrName>
                                        </p:attrNameLst>
                                      </p:cBhvr>
                                      <p:tavLst>
                                        <p:tav tm="0">
                                          <p:val>
                                            <p:fltVal val="0"/>
                                          </p:val>
                                        </p:tav>
                                        <p:tav tm="100000">
                                          <p:val>
                                            <p:strVal val="#ppt_w"/>
                                          </p:val>
                                        </p:tav>
                                      </p:tavLst>
                                    </p:anim>
                                    <p:anim calcmode="lin" valueType="num">
                                      <p:cBhvr>
                                        <p:cTn id="57" dur="500" fill="hold"/>
                                        <p:tgtEl>
                                          <p:spTgt spid="12905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9" grpId="0" animBg="1"/>
      <p:bldP spid="129041" grpId="0" animBg="1"/>
      <p:bldP spid="129042" grpId="0" animBg="1"/>
      <p:bldP spid="129043" grpId="0" animBg="1"/>
      <p:bldP spid="129046" grpId="0" animBg="1"/>
      <p:bldP spid="129047" grpId="0"/>
      <p:bldP spid="129048" grpId="0" animBg="1"/>
      <p:bldP spid="129050" grpId="0"/>
      <p:bldP spid="129051" grpId="0" animBg="1"/>
      <p:bldP spid="12905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457200" y="0"/>
            <a:ext cx="8229600" cy="1143000"/>
          </a:xfrm>
        </p:spPr>
        <p:txBody>
          <a:bodyPr/>
          <a:lstStyle/>
          <a:p>
            <a:r>
              <a:rPr lang="en-US" altLang="zh-CN" sz="3200" dirty="0">
                <a:ea typeface="宋体" charset="-122"/>
              </a:rPr>
              <a:t>Prices vs. Quantities</a:t>
            </a:r>
            <a:br>
              <a:rPr lang="en-US" altLang="zh-CN" sz="3200" dirty="0">
                <a:ea typeface="宋体" charset="-122"/>
              </a:rPr>
            </a:br>
            <a:r>
              <a:rPr lang="en-US" altLang="zh-CN" sz="3200" dirty="0">
                <a:ea typeface="宋体" charset="-122"/>
              </a:rPr>
              <a:t>with Steep MSC and Flat MCA</a:t>
            </a:r>
          </a:p>
        </p:txBody>
      </p:sp>
      <p:sp>
        <p:nvSpPr>
          <p:cNvPr id="132099" name="Line 3"/>
          <p:cNvSpPr>
            <a:spLocks noChangeShapeType="1"/>
          </p:cNvSpPr>
          <p:nvPr/>
        </p:nvSpPr>
        <p:spPr bwMode="auto">
          <a:xfrm>
            <a:off x="685800" y="1752600"/>
            <a:ext cx="0" cy="411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100" name="Line 4"/>
          <p:cNvSpPr>
            <a:spLocks noChangeShapeType="1"/>
          </p:cNvSpPr>
          <p:nvPr/>
        </p:nvSpPr>
        <p:spPr bwMode="auto">
          <a:xfrm>
            <a:off x="685800" y="5867400"/>
            <a:ext cx="6172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101" name="Line 5"/>
          <p:cNvSpPr>
            <a:spLocks noChangeShapeType="1"/>
          </p:cNvSpPr>
          <p:nvPr/>
        </p:nvSpPr>
        <p:spPr bwMode="auto">
          <a:xfrm>
            <a:off x="1447800" y="3109913"/>
            <a:ext cx="4495800" cy="1828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102" name="Line 6"/>
          <p:cNvSpPr>
            <a:spLocks noChangeShapeType="1"/>
          </p:cNvSpPr>
          <p:nvPr/>
        </p:nvSpPr>
        <p:spPr bwMode="auto">
          <a:xfrm flipV="1">
            <a:off x="2514600" y="1376363"/>
            <a:ext cx="2514600" cy="396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103" name="Line 7"/>
          <p:cNvSpPr>
            <a:spLocks noChangeShapeType="1"/>
          </p:cNvSpPr>
          <p:nvPr/>
        </p:nvSpPr>
        <p:spPr bwMode="auto">
          <a:xfrm flipH="1">
            <a:off x="685800" y="3929063"/>
            <a:ext cx="26670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104" name="Line 8"/>
          <p:cNvSpPr>
            <a:spLocks noChangeShapeType="1"/>
          </p:cNvSpPr>
          <p:nvPr/>
        </p:nvSpPr>
        <p:spPr bwMode="auto">
          <a:xfrm flipH="1">
            <a:off x="3363913" y="3962400"/>
            <a:ext cx="31750" cy="1905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105" name="Text Box 9"/>
          <p:cNvSpPr txBox="1">
            <a:spLocks noChangeArrowheads="1"/>
          </p:cNvSpPr>
          <p:nvPr/>
        </p:nvSpPr>
        <p:spPr bwMode="auto">
          <a:xfrm>
            <a:off x="6689725" y="5903913"/>
            <a:ext cx="1225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ea typeface="宋体" charset="-122"/>
              </a:rPr>
              <a:t>Emissions</a:t>
            </a:r>
          </a:p>
        </p:txBody>
      </p:sp>
      <p:sp>
        <p:nvSpPr>
          <p:cNvPr id="132106" name="Text Box 10"/>
          <p:cNvSpPr txBox="1">
            <a:spLocks noChangeArrowheads="1"/>
          </p:cNvSpPr>
          <p:nvPr/>
        </p:nvSpPr>
        <p:spPr bwMode="auto">
          <a:xfrm>
            <a:off x="288925" y="156051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ea typeface="宋体" charset="-122"/>
              </a:rPr>
              <a:t>P</a:t>
            </a:r>
          </a:p>
        </p:txBody>
      </p:sp>
      <p:sp>
        <p:nvSpPr>
          <p:cNvPr id="132107" name="Text Box 11"/>
          <p:cNvSpPr txBox="1">
            <a:spLocks noChangeArrowheads="1"/>
          </p:cNvSpPr>
          <p:nvPr/>
        </p:nvSpPr>
        <p:spPr bwMode="auto">
          <a:xfrm>
            <a:off x="-92075" y="3694113"/>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ea typeface="宋体" charset="-122"/>
              </a:rPr>
              <a:t> $8</a:t>
            </a:r>
          </a:p>
        </p:txBody>
      </p:sp>
      <p:sp>
        <p:nvSpPr>
          <p:cNvPr id="132108" name="Text Box 12"/>
          <p:cNvSpPr txBox="1">
            <a:spLocks noChangeArrowheads="1"/>
          </p:cNvSpPr>
          <p:nvPr/>
        </p:nvSpPr>
        <p:spPr bwMode="auto">
          <a:xfrm>
            <a:off x="3200400" y="59039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ea typeface="宋体" charset="-122"/>
              </a:rPr>
              <a:t>8</a:t>
            </a:r>
          </a:p>
        </p:txBody>
      </p:sp>
      <p:sp>
        <p:nvSpPr>
          <p:cNvPr id="132109" name="Text Box 13"/>
          <p:cNvSpPr txBox="1">
            <a:spLocks noChangeArrowheads="1"/>
          </p:cNvSpPr>
          <p:nvPr/>
        </p:nvSpPr>
        <p:spPr bwMode="auto">
          <a:xfrm>
            <a:off x="5257800" y="1295400"/>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ea typeface="宋体" charset="-122"/>
              </a:rPr>
              <a:t>MSC</a:t>
            </a:r>
          </a:p>
        </p:txBody>
      </p:sp>
      <p:sp>
        <p:nvSpPr>
          <p:cNvPr id="132110" name="Text Box 14"/>
          <p:cNvSpPr txBox="1">
            <a:spLocks noChangeArrowheads="1"/>
          </p:cNvSpPr>
          <p:nvPr/>
        </p:nvSpPr>
        <p:spPr bwMode="auto">
          <a:xfrm>
            <a:off x="6019800" y="4724400"/>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ea typeface="宋体" charset="-122"/>
              </a:rPr>
              <a:t>MCA</a:t>
            </a:r>
          </a:p>
        </p:txBody>
      </p:sp>
      <p:sp>
        <p:nvSpPr>
          <p:cNvPr id="132116" name="Text Box 20"/>
          <p:cNvSpPr txBox="1">
            <a:spLocks noChangeArrowheads="1"/>
          </p:cNvSpPr>
          <p:nvPr/>
        </p:nvSpPr>
        <p:spPr bwMode="auto">
          <a:xfrm>
            <a:off x="6003925" y="3617913"/>
            <a:ext cx="2432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charset="-122"/>
              </a:rPr>
              <a:t>An error in setting the </a:t>
            </a:r>
          </a:p>
          <a:p>
            <a:r>
              <a:rPr lang="en-US" altLang="zh-CN">
                <a:ea typeface="宋体" charset="-122"/>
              </a:rPr>
              <a:t>standard</a:t>
            </a:r>
          </a:p>
        </p:txBody>
      </p:sp>
      <p:sp>
        <p:nvSpPr>
          <p:cNvPr id="132117" name="Line 21"/>
          <p:cNvSpPr>
            <a:spLocks noChangeShapeType="1"/>
          </p:cNvSpPr>
          <p:nvPr/>
        </p:nvSpPr>
        <p:spPr bwMode="auto">
          <a:xfrm flipH="1">
            <a:off x="2895600" y="4038600"/>
            <a:ext cx="2895600"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18" name="Text Box 22"/>
          <p:cNvSpPr txBox="1">
            <a:spLocks noChangeArrowheads="1"/>
          </p:cNvSpPr>
          <p:nvPr/>
        </p:nvSpPr>
        <p:spPr bwMode="auto">
          <a:xfrm>
            <a:off x="1066800" y="1905000"/>
            <a:ext cx="1619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charset="-122"/>
              </a:rPr>
              <a:t>An error in </a:t>
            </a:r>
          </a:p>
          <a:p>
            <a:r>
              <a:rPr lang="en-US" altLang="zh-CN">
                <a:ea typeface="宋体" charset="-122"/>
              </a:rPr>
              <a:t>setting the fee</a:t>
            </a:r>
          </a:p>
        </p:txBody>
      </p:sp>
      <p:sp>
        <p:nvSpPr>
          <p:cNvPr id="132119" name="Line 23"/>
          <p:cNvSpPr>
            <a:spLocks noChangeShapeType="1"/>
          </p:cNvSpPr>
          <p:nvPr/>
        </p:nvSpPr>
        <p:spPr bwMode="auto">
          <a:xfrm flipH="1">
            <a:off x="1219200" y="2667000"/>
            <a:ext cx="304800" cy="609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20" name="Text Box 24"/>
          <p:cNvSpPr txBox="1">
            <a:spLocks noChangeArrowheads="1"/>
          </p:cNvSpPr>
          <p:nvPr/>
        </p:nvSpPr>
        <p:spPr bwMode="auto">
          <a:xfrm>
            <a:off x="5257800" y="2057400"/>
            <a:ext cx="3073400"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ea typeface="宋体" charset="-122"/>
              </a:rPr>
              <a:t>Again, a standard</a:t>
            </a:r>
          </a:p>
          <a:p>
            <a:r>
              <a:rPr lang="en-US" altLang="zh-CN" sz="2400">
                <a:ea typeface="宋体" charset="-122"/>
              </a:rPr>
              <a:t>Is preferable to a fee!</a:t>
            </a:r>
          </a:p>
        </p:txBody>
      </p:sp>
      <p:sp>
        <p:nvSpPr>
          <p:cNvPr id="132121" name="Line 25"/>
          <p:cNvSpPr>
            <a:spLocks noChangeShapeType="1"/>
          </p:cNvSpPr>
          <p:nvPr/>
        </p:nvSpPr>
        <p:spPr bwMode="auto">
          <a:xfrm flipV="1">
            <a:off x="685800" y="3457575"/>
            <a:ext cx="1600200" cy="23813"/>
          </a:xfrm>
          <a:prstGeom prst="line">
            <a:avLst/>
          </a:prstGeom>
          <a:noFill/>
          <a:ln w="952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22" name="Line 26"/>
          <p:cNvSpPr>
            <a:spLocks noChangeShapeType="1"/>
          </p:cNvSpPr>
          <p:nvPr/>
        </p:nvSpPr>
        <p:spPr bwMode="auto">
          <a:xfrm>
            <a:off x="2209800" y="3443288"/>
            <a:ext cx="0" cy="2438400"/>
          </a:xfrm>
          <a:prstGeom prst="line">
            <a:avLst/>
          </a:prstGeom>
          <a:noFill/>
          <a:ln w="952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23" name="Line 27"/>
          <p:cNvSpPr>
            <a:spLocks noChangeShapeType="1"/>
          </p:cNvSpPr>
          <p:nvPr/>
        </p:nvSpPr>
        <p:spPr bwMode="auto">
          <a:xfrm flipV="1">
            <a:off x="2895600" y="3733800"/>
            <a:ext cx="0" cy="2133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25" name="Freeform 29"/>
          <p:cNvSpPr>
            <a:spLocks/>
          </p:cNvSpPr>
          <p:nvPr/>
        </p:nvSpPr>
        <p:spPr bwMode="auto">
          <a:xfrm>
            <a:off x="2895600" y="3733800"/>
            <a:ext cx="533400" cy="990600"/>
          </a:xfrm>
          <a:custGeom>
            <a:avLst/>
            <a:gdLst>
              <a:gd name="T0" fmla="*/ 336 w 336"/>
              <a:gd name="T1" fmla="*/ 96 h 624"/>
              <a:gd name="T2" fmla="*/ 0 w 336"/>
              <a:gd name="T3" fmla="*/ 0 h 624"/>
              <a:gd name="T4" fmla="*/ 0 w 336"/>
              <a:gd name="T5" fmla="*/ 624 h 624"/>
              <a:gd name="T6" fmla="*/ 336 w 336"/>
              <a:gd name="T7" fmla="*/ 96 h 624"/>
            </a:gdLst>
            <a:ahLst/>
            <a:cxnLst>
              <a:cxn ang="0">
                <a:pos x="T0" y="T1"/>
              </a:cxn>
              <a:cxn ang="0">
                <a:pos x="T2" y="T3"/>
              </a:cxn>
              <a:cxn ang="0">
                <a:pos x="T4" y="T5"/>
              </a:cxn>
              <a:cxn ang="0">
                <a:pos x="T6" y="T7"/>
              </a:cxn>
            </a:cxnLst>
            <a:rect l="0" t="0" r="r" b="b"/>
            <a:pathLst>
              <a:path w="336" h="624">
                <a:moveTo>
                  <a:pt x="336" y="96"/>
                </a:moveTo>
                <a:lnTo>
                  <a:pt x="0" y="0"/>
                </a:lnTo>
                <a:lnTo>
                  <a:pt x="0" y="624"/>
                </a:lnTo>
                <a:lnTo>
                  <a:pt x="336" y="96"/>
                </a:lnTo>
                <a:close/>
              </a:path>
            </a:pathLst>
          </a:custGeom>
          <a:solidFill>
            <a:schemeClr val="accent1"/>
          </a:solidFill>
          <a:ln w="9525" cap="flat" cmpd="sng">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26" name="Freeform 30"/>
          <p:cNvSpPr>
            <a:spLocks/>
          </p:cNvSpPr>
          <p:nvPr/>
        </p:nvSpPr>
        <p:spPr bwMode="auto">
          <a:xfrm>
            <a:off x="2209800" y="3429000"/>
            <a:ext cx="1219200" cy="2362200"/>
          </a:xfrm>
          <a:custGeom>
            <a:avLst/>
            <a:gdLst>
              <a:gd name="T0" fmla="*/ 0 w 768"/>
              <a:gd name="T1" fmla="*/ 0 h 1488"/>
              <a:gd name="T2" fmla="*/ 768 w 768"/>
              <a:gd name="T3" fmla="*/ 288 h 1488"/>
              <a:gd name="T4" fmla="*/ 0 w 768"/>
              <a:gd name="T5" fmla="*/ 1488 h 1488"/>
              <a:gd name="T6" fmla="*/ 0 w 768"/>
              <a:gd name="T7" fmla="*/ 0 h 1488"/>
            </a:gdLst>
            <a:ahLst/>
            <a:cxnLst>
              <a:cxn ang="0">
                <a:pos x="T0" y="T1"/>
              </a:cxn>
              <a:cxn ang="0">
                <a:pos x="T2" y="T3"/>
              </a:cxn>
              <a:cxn ang="0">
                <a:pos x="T4" y="T5"/>
              </a:cxn>
              <a:cxn ang="0">
                <a:pos x="T6" y="T7"/>
              </a:cxn>
            </a:cxnLst>
            <a:rect l="0" t="0" r="r" b="b"/>
            <a:pathLst>
              <a:path w="768" h="1488">
                <a:moveTo>
                  <a:pt x="0" y="0"/>
                </a:moveTo>
                <a:lnTo>
                  <a:pt x="768" y="288"/>
                </a:lnTo>
                <a:lnTo>
                  <a:pt x="0" y="1488"/>
                </a:lnTo>
                <a:lnTo>
                  <a:pt x="0" y="0"/>
                </a:lnTo>
                <a:close/>
              </a:path>
            </a:pathLst>
          </a:custGeom>
          <a:solidFill>
            <a:srgbClr val="FF0000"/>
          </a:solidFill>
          <a:ln w="9525" cap="flat" cmpd="sng">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50808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32116"/>
                                        </p:tgtEl>
                                        <p:attrNameLst>
                                          <p:attrName>style.visibility</p:attrName>
                                        </p:attrNameLst>
                                      </p:cBhvr>
                                      <p:to>
                                        <p:strVal val="visible"/>
                                      </p:to>
                                    </p:set>
                                    <p:anim calcmode="lin" valueType="num">
                                      <p:cBhvr>
                                        <p:cTn id="7" dur="500" fill="hold"/>
                                        <p:tgtEl>
                                          <p:spTgt spid="132116"/>
                                        </p:tgtEl>
                                        <p:attrNameLst>
                                          <p:attrName>ppt_w</p:attrName>
                                        </p:attrNameLst>
                                      </p:cBhvr>
                                      <p:tavLst>
                                        <p:tav tm="0">
                                          <p:val>
                                            <p:fltVal val="0"/>
                                          </p:val>
                                        </p:tav>
                                        <p:tav tm="100000">
                                          <p:val>
                                            <p:strVal val="#ppt_w"/>
                                          </p:val>
                                        </p:tav>
                                      </p:tavLst>
                                    </p:anim>
                                    <p:anim calcmode="lin" valueType="num">
                                      <p:cBhvr>
                                        <p:cTn id="8" dur="500" fill="hold"/>
                                        <p:tgtEl>
                                          <p:spTgt spid="132116"/>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32117"/>
                                        </p:tgtEl>
                                        <p:attrNameLst>
                                          <p:attrName>style.visibility</p:attrName>
                                        </p:attrNameLst>
                                      </p:cBhvr>
                                      <p:to>
                                        <p:strVal val="visible"/>
                                      </p:to>
                                    </p:set>
                                    <p:anim calcmode="lin" valueType="num">
                                      <p:cBhvr additive="base">
                                        <p:cTn id="12" dur="500" fill="hold"/>
                                        <p:tgtEl>
                                          <p:spTgt spid="132117"/>
                                        </p:tgtEl>
                                        <p:attrNameLst>
                                          <p:attrName>ppt_x</p:attrName>
                                        </p:attrNameLst>
                                      </p:cBhvr>
                                      <p:tavLst>
                                        <p:tav tm="0">
                                          <p:val>
                                            <p:strVal val="1+#ppt_w/2"/>
                                          </p:val>
                                        </p:tav>
                                        <p:tav tm="100000">
                                          <p:val>
                                            <p:strVal val="#ppt_x"/>
                                          </p:val>
                                        </p:tav>
                                      </p:tavLst>
                                    </p:anim>
                                    <p:anim calcmode="lin" valueType="num">
                                      <p:cBhvr additive="base">
                                        <p:cTn id="13" dur="500" fill="hold"/>
                                        <p:tgtEl>
                                          <p:spTgt spid="132117"/>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32123"/>
                                        </p:tgtEl>
                                        <p:attrNameLst>
                                          <p:attrName>style.visibility</p:attrName>
                                        </p:attrNameLst>
                                      </p:cBhvr>
                                      <p:to>
                                        <p:strVal val="visible"/>
                                      </p:to>
                                    </p:set>
                                    <p:anim calcmode="lin" valueType="num">
                                      <p:cBhvr additive="base">
                                        <p:cTn id="17" dur="500" fill="hold"/>
                                        <p:tgtEl>
                                          <p:spTgt spid="132123"/>
                                        </p:tgtEl>
                                        <p:attrNameLst>
                                          <p:attrName>ppt_x</p:attrName>
                                        </p:attrNameLst>
                                      </p:cBhvr>
                                      <p:tavLst>
                                        <p:tav tm="0">
                                          <p:val>
                                            <p:strVal val="#ppt_x"/>
                                          </p:val>
                                        </p:tav>
                                        <p:tav tm="100000">
                                          <p:val>
                                            <p:strVal val="#ppt_x"/>
                                          </p:val>
                                        </p:tav>
                                      </p:tavLst>
                                    </p:anim>
                                    <p:anim calcmode="lin" valueType="num">
                                      <p:cBhvr additive="base">
                                        <p:cTn id="18" dur="500" fill="hold"/>
                                        <p:tgtEl>
                                          <p:spTgt spid="13212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132125"/>
                                        </p:tgtEl>
                                        <p:attrNameLst>
                                          <p:attrName>style.visibility</p:attrName>
                                        </p:attrNameLst>
                                      </p:cBhvr>
                                      <p:to>
                                        <p:strVal val="visible"/>
                                      </p:to>
                                    </p:set>
                                    <p:anim calcmode="lin" valueType="num">
                                      <p:cBhvr>
                                        <p:cTn id="23" dur="500" fill="hold"/>
                                        <p:tgtEl>
                                          <p:spTgt spid="132125"/>
                                        </p:tgtEl>
                                        <p:attrNameLst>
                                          <p:attrName>ppt_w</p:attrName>
                                        </p:attrNameLst>
                                      </p:cBhvr>
                                      <p:tavLst>
                                        <p:tav tm="0">
                                          <p:val>
                                            <p:fltVal val="0"/>
                                          </p:val>
                                        </p:tav>
                                        <p:tav tm="100000">
                                          <p:val>
                                            <p:strVal val="#ppt_w"/>
                                          </p:val>
                                        </p:tav>
                                      </p:tavLst>
                                    </p:anim>
                                    <p:anim calcmode="lin" valueType="num">
                                      <p:cBhvr>
                                        <p:cTn id="24" dur="500" fill="hold"/>
                                        <p:tgtEl>
                                          <p:spTgt spid="132125"/>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132118"/>
                                        </p:tgtEl>
                                        <p:attrNameLst>
                                          <p:attrName>style.visibility</p:attrName>
                                        </p:attrNameLst>
                                      </p:cBhvr>
                                      <p:to>
                                        <p:strVal val="visible"/>
                                      </p:to>
                                    </p:set>
                                    <p:anim calcmode="lin" valueType="num">
                                      <p:cBhvr>
                                        <p:cTn id="29" dur="500" fill="hold"/>
                                        <p:tgtEl>
                                          <p:spTgt spid="132118"/>
                                        </p:tgtEl>
                                        <p:attrNameLst>
                                          <p:attrName>ppt_w</p:attrName>
                                        </p:attrNameLst>
                                      </p:cBhvr>
                                      <p:tavLst>
                                        <p:tav tm="0">
                                          <p:val>
                                            <p:fltVal val="0"/>
                                          </p:val>
                                        </p:tav>
                                        <p:tav tm="100000">
                                          <p:val>
                                            <p:strVal val="#ppt_w"/>
                                          </p:val>
                                        </p:tav>
                                      </p:tavLst>
                                    </p:anim>
                                    <p:anim calcmode="lin" valueType="num">
                                      <p:cBhvr>
                                        <p:cTn id="30" dur="500" fill="hold"/>
                                        <p:tgtEl>
                                          <p:spTgt spid="132118"/>
                                        </p:tgtEl>
                                        <p:attrNameLst>
                                          <p:attrName>ppt_h</p:attrName>
                                        </p:attrNameLst>
                                      </p:cBhvr>
                                      <p:tavLst>
                                        <p:tav tm="0">
                                          <p:val>
                                            <p:fltVal val="0"/>
                                          </p:val>
                                        </p:tav>
                                        <p:tav tm="100000">
                                          <p:val>
                                            <p:strVal val="#ppt_h"/>
                                          </p:val>
                                        </p:tav>
                                      </p:tavLst>
                                    </p:anim>
                                  </p:childTnLst>
                                </p:cTn>
                              </p:par>
                            </p:childTnLst>
                          </p:cTn>
                        </p:par>
                        <p:par>
                          <p:cTn id="31" fill="hold" nodeType="afterGroup">
                            <p:stCondLst>
                              <p:cond delay="500"/>
                            </p:stCondLst>
                            <p:childTnLst>
                              <p:par>
                                <p:cTn id="32" presetID="2" presetClass="entr" presetSubtype="1" fill="hold" grpId="0" nodeType="afterEffect">
                                  <p:stCondLst>
                                    <p:cond delay="0"/>
                                  </p:stCondLst>
                                  <p:childTnLst>
                                    <p:set>
                                      <p:cBhvr>
                                        <p:cTn id="33" dur="1" fill="hold">
                                          <p:stCondLst>
                                            <p:cond delay="0"/>
                                          </p:stCondLst>
                                        </p:cTn>
                                        <p:tgtEl>
                                          <p:spTgt spid="132119"/>
                                        </p:tgtEl>
                                        <p:attrNameLst>
                                          <p:attrName>style.visibility</p:attrName>
                                        </p:attrNameLst>
                                      </p:cBhvr>
                                      <p:to>
                                        <p:strVal val="visible"/>
                                      </p:to>
                                    </p:set>
                                    <p:anim calcmode="lin" valueType="num">
                                      <p:cBhvr additive="base">
                                        <p:cTn id="34" dur="500" fill="hold"/>
                                        <p:tgtEl>
                                          <p:spTgt spid="132119"/>
                                        </p:tgtEl>
                                        <p:attrNameLst>
                                          <p:attrName>ppt_x</p:attrName>
                                        </p:attrNameLst>
                                      </p:cBhvr>
                                      <p:tavLst>
                                        <p:tav tm="0">
                                          <p:val>
                                            <p:strVal val="#ppt_x"/>
                                          </p:val>
                                        </p:tav>
                                        <p:tav tm="100000">
                                          <p:val>
                                            <p:strVal val="#ppt_x"/>
                                          </p:val>
                                        </p:tav>
                                      </p:tavLst>
                                    </p:anim>
                                    <p:anim calcmode="lin" valueType="num">
                                      <p:cBhvr additive="base">
                                        <p:cTn id="35" dur="500" fill="hold"/>
                                        <p:tgtEl>
                                          <p:spTgt spid="132119"/>
                                        </p:tgtEl>
                                        <p:attrNameLst>
                                          <p:attrName>ppt_y</p:attrName>
                                        </p:attrNameLst>
                                      </p:cBhvr>
                                      <p:tavLst>
                                        <p:tav tm="0">
                                          <p:val>
                                            <p:strVal val="0-#ppt_h/2"/>
                                          </p:val>
                                        </p:tav>
                                        <p:tav tm="100000">
                                          <p:val>
                                            <p:strVal val="#ppt_y"/>
                                          </p:val>
                                        </p:tav>
                                      </p:tavLst>
                                    </p:anim>
                                  </p:childTnLst>
                                </p:cTn>
                              </p:par>
                            </p:childTnLst>
                          </p:cTn>
                        </p:par>
                        <p:par>
                          <p:cTn id="36" fill="hold" nodeType="afterGroup">
                            <p:stCondLst>
                              <p:cond delay="1000"/>
                            </p:stCondLst>
                            <p:childTnLst>
                              <p:par>
                                <p:cTn id="37" presetID="2" presetClass="entr" presetSubtype="8" fill="hold" grpId="0" nodeType="afterEffect">
                                  <p:stCondLst>
                                    <p:cond delay="0"/>
                                  </p:stCondLst>
                                  <p:childTnLst>
                                    <p:set>
                                      <p:cBhvr>
                                        <p:cTn id="38" dur="1" fill="hold">
                                          <p:stCondLst>
                                            <p:cond delay="0"/>
                                          </p:stCondLst>
                                        </p:cTn>
                                        <p:tgtEl>
                                          <p:spTgt spid="132121"/>
                                        </p:tgtEl>
                                        <p:attrNameLst>
                                          <p:attrName>style.visibility</p:attrName>
                                        </p:attrNameLst>
                                      </p:cBhvr>
                                      <p:to>
                                        <p:strVal val="visible"/>
                                      </p:to>
                                    </p:set>
                                    <p:anim calcmode="lin" valueType="num">
                                      <p:cBhvr additive="base">
                                        <p:cTn id="39" dur="500" fill="hold"/>
                                        <p:tgtEl>
                                          <p:spTgt spid="132121"/>
                                        </p:tgtEl>
                                        <p:attrNameLst>
                                          <p:attrName>ppt_x</p:attrName>
                                        </p:attrNameLst>
                                      </p:cBhvr>
                                      <p:tavLst>
                                        <p:tav tm="0">
                                          <p:val>
                                            <p:strVal val="0-#ppt_w/2"/>
                                          </p:val>
                                        </p:tav>
                                        <p:tav tm="100000">
                                          <p:val>
                                            <p:strVal val="#ppt_x"/>
                                          </p:val>
                                        </p:tav>
                                      </p:tavLst>
                                    </p:anim>
                                    <p:anim calcmode="lin" valueType="num">
                                      <p:cBhvr additive="base">
                                        <p:cTn id="40" dur="500" fill="hold"/>
                                        <p:tgtEl>
                                          <p:spTgt spid="132121"/>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1500"/>
                            </p:stCondLst>
                            <p:childTnLst>
                              <p:par>
                                <p:cTn id="42" presetID="2" presetClass="entr" presetSubtype="4" fill="hold" grpId="0" nodeType="afterEffect">
                                  <p:stCondLst>
                                    <p:cond delay="0"/>
                                  </p:stCondLst>
                                  <p:childTnLst>
                                    <p:set>
                                      <p:cBhvr>
                                        <p:cTn id="43" dur="1" fill="hold">
                                          <p:stCondLst>
                                            <p:cond delay="0"/>
                                          </p:stCondLst>
                                        </p:cTn>
                                        <p:tgtEl>
                                          <p:spTgt spid="132122"/>
                                        </p:tgtEl>
                                        <p:attrNameLst>
                                          <p:attrName>style.visibility</p:attrName>
                                        </p:attrNameLst>
                                      </p:cBhvr>
                                      <p:to>
                                        <p:strVal val="visible"/>
                                      </p:to>
                                    </p:set>
                                    <p:anim calcmode="lin" valueType="num">
                                      <p:cBhvr additive="base">
                                        <p:cTn id="44" dur="500" fill="hold"/>
                                        <p:tgtEl>
                                          <p:spTgt spid="132122"/>
                                        </p:tgtEl>
                                        <p:attrNameLst>
                                          <p:attrName>ppt_x</p:attrName>
                                        </p:attrNameLst>
                                      </p:cBhvr>
                                      <p:tavLst>
                                        <p:tav tm="0">
                                          <p:val>
                                            <p:strVal val="#ppt_x"/>
                                          </p:val>
                                        </p:tav>
                                        <p:tav tm="100000">
                                          <p:val>
                                            <p:strVal val="#ppt_x"/>
                                          </p:val>
                                        </p:tav>
                                      </p:tavLst>
                                    </p:anim>
                                    <p:anim calcmode="lin" valueType="num">
                                      <p:cBhvr additive="base">
                                        <p:cTn id="45" dur="500" fill="hold"/>
                                        <p:tgtEl>
                                          <p:spTgt spid="132122"/>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132126"/>
                                        </p:tgtEl>
                                        <p:attrNameLst>
                                          <p:attrName>style.visibility</p:attrName>
                                        </p:attrNameLst>
                                      </p:cBhvr>
                                      <p:to>
                                        <p:strVal val="visible"/>
                                      </p:to>
                                    </p:set>
                                    <p:anim calcmode="lin" valueType="num">
                                      <p:cBhvr>
                                        <p:cTn id="50" dur="500" fill="hold"/>
                                        <p:tgtEl>
                                          <p:spTgt spid="132126"/>
                                        </p:tgtEl>
                                        <p:attrNameLst>
                                          <p:attrName>ppt_w</p:attrName>
                                        </p:attrNameLst>
                                      </p:cBhvr>
                                      <p:tavLst>
                                        <p:tav tm="0">
                                          <p:val>
                                            <p:fltVal val="0"/>
                                          </p:val>
                                        </p:tav>
                                        <p:tav tm="100000">
                                          <p:val>
                                            <p:strVal val="#ppt_w"/>
                                          </p:val>
                                        </p:tav>
                                      </p:tavLst>
                                    </p:anim>
                                    <p:anim calcmode="lin" valueType="num">
                                      <p:cBhvr>
                                        <p:cTn id="51" dur="500" fill="hold"/>
                                        <p:tgtEl>
                                          <p:spTgt spid="132126"/>
                                        </p:tgtEl>
                                        <p:attrNameLst>
                                          <p:attrName>ppt_h</p:attrName>
                                        </p:attrNameLst>
                                      </p:cBhvr>
                                      <p:tavLst>
                                        <p:tav tm="0">
                                          <p:val>
                                            <p:fltVal val="0"/>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3" presetClass="entr" presetSubtype="16" fill="hold" grpId="0" nodeType="clickEffect">
                                  <p:stCondLst>
                                    <p:cond delay="0"/>
                                  </p:stCondLst>
                                  <p:childTnLst>
                                    <p:set>
                                      <p:cBhvr>
                                        <p:cTn id="55" dur="1" fill="hold">
                                          <p:stCondLst>
                                            <p:cond delay="0"/>
                                          </p:stCondLst>
                                        </p:cTn>
                                        <p:tgtEl>
                                          <p:spTgt spid="132120"/>
                                        </p:tgtEl>
                                        <p:attrNameLst>
                                          <p:attrName>style.visibility</p:attrName>
                                        </p:attrNameLst>
                                      </p:cBhvr>
                                      <p:to>
                                        <p:strVal val="visible"/>
                                      </p:to>
                                    </p:set>
                                    <p:anim calcmode="lin" valueType="num">
                                      <p:cBhvr>
                                        <p:cTn id="56" dur="500" fill="hold"/>
                                        <p:tgtEl>
                                          <p:spTgt spid="132120"/>
                                        </p:tgtEl>
                                        <p:attrNameLst>
                                          <p:attrName>ppt_w</p:attrName>
                                        </p:attrNameLst>
                                      </p:cBhvr>
                                      <p:tavLst>
                                        <p:tav tm="0">
                                          <p:val>
                                            <p:fltVal val="0"/>
                                          </p:val>
                                        </p:tav>
                                        <p:tav tm="100000">
                                          <p:val>
                                            <p:strVal val="#ppt_w"/>
                                          </p:val>
                                        </p:tav>
                                      </p:tavLst>
                                    </p:anim>
                                    <p:anim calcmode="lin" valueType="num">
                                      <p:cBhvr>
                                        <p:cTn id="57" dur="500" fill="hold"/>
                                        <p:tgtEl>
                                          <p:spTgt spid="1321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16" grpId="0"/>
      <p:bldP spid="132117" grpId="0" animBg="1"/>
      <p:bldP spid="132118" grpId="0"/>
      <p:bldP spid="132119" grpId="0" animBg="1"/>
      <p:bldP spid="132120" grpId="0" animBg="1"/>
      <p:bldP spid="132121" grpId="0" animBg="1"/>
      <p:bldP spid="132122" grpId="0" animBg="1"/>
      <p:bldP spid="132123" grpId="0" animBg="1"/>
      <p:bldP spid="132125" grpId="0" animBg="1"/>
      <p:bldP spid="13212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fontScale="90000"/>
          </a:bodyPr>
          <a:lstStyle/>
          <a:p>
            <a:r>
              <a:rPr lang="en-US" altLang="zh-CN" sz="4000" dirty="0">
                <a:ea typeface="宋体" charset="-122"/>
              </a:rPr>
              <a:t>Prices vs. Quantities</a:t>
            </a:r>
            <a:br>
              <a:rPr lang="en-US" altLang="zh-CN" sz="4000" dirty="0">
                <a:ea typeface="宋体" charset="-122"/>
              </a:rPr>
            </a:br>
            <a:r>
              <a:rPr lang="en-US" altLang="zh-CN" sz="4000" dirty="0">
                <a:ea typeface="宋体" charset="-122"/>
              </a:rPr>
              <a:t>with Flat MSC and Steep MCA</a:t>
            </a:r>
          </a:p>
        </p:txBody>
      </p:sp>
      <p:sp>
        <p:nvSpPr>
          <p:cNvPr id="139267" name="Line 3"/>
          <p:cNvSpPr>
            <a:spLocks noChangeShapeType="1"/>
          </p:cNvSpPr>
          <p:nvPr/>
        </p:nvSpPr>
        <p:spPr bwMode="auto">
          <a:xfrm>
            <a:off x="685800" y="1752600"/>
            <a:ext cx="0" cy="411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268" name="Line 4"/>
          <p:cNvSpPr>
            <a:spLocks noChangeShapeType="1"/>
          </p:cNvSpPr>
          <p:nvPr/>
        </p:nvSpPr>
        <p:spPr bwMode="auto">
          <a:xfrm>
            <a:off x="685800" y="5867400"/>
            <a:ext cx="6172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269" name="Line 5"/>
          <p:cNvSpPr>
            <a:spLocks noChangeShapeType="1"/>
          </p:cNvSpPr>
          <p:nvPr/>
        </p:nvSpPr>
        <p:spPr bwMode="auto">
          <a:xfrm>
            <a:off x="1447800" y="1676400"/>
            <a:ext cx="3429000" cy="3886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270" name="Line 6"/>
          <p:cNvSpPr>
            <a:spLocks noChangeShapeType="1"/>
          </p:cNvSpPr>
          <p:nvPr/>
        </p:nvSpPr>
        <p:spPr bwMode="auto">
          <a:xfrm flipV="1">
            <a:off x="1143000" y="3048000"/>
            <a:ext cx="4953000" cy="1600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271" name="Line 7"/>
          <p:cNvSpPr>
            <a:spLocks noChangeShapeType="1"/>
          </p:cNvSpPr>
          <p:nvPr/>
        </p:nvSpPr>
        <p:spPr bwMode="auto">
          <a:xfrm flipH="1">
            <a:off x="685800" y="3929063"/>
            <a:ext cx="26670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272" name="Line 8"/>
          <p:cNvSpPr>
            <a:spLocks noChangeShapeType="1"/>
          </p:cNvSpPr>
          <p:nvPr/>
        </p:nvSpPr>
        <p:spPr bwMode="auto">
          <a:xfrm flipH="1">
            <a:off x="3363913" y="3962400"/>
            <a:ext cx="31750" cy="1905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273" name="Text Box 9"/>
          <p:cNvSpPr txBox="1">
            <a:spLocks noChangeArrowheads="1"/>
          </p:cNvSpPr>
          <p:nvPr/>
        </p:nvSpPr>
        <p:spPr bwMode="auto">
          <a:xfrm>
            <a:off x="6689725" y="5903913"/>
            <a:ext cx="1225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ea typeface="宋体" charset="-122"/>
              </a:rPr>
              <a:t>Emissions</a:t>
            </a:r>
          </a:p>
        </p:txBody>
      </p:sp>
      <p:sp>
        <p:nvSpPr>
          <p:cNvPr id="139274" name="Text Box 10"/>
          <p:cNvSpPr txBox="1">
            <a:spLocks noChangeArrowheads="1"/>
          </p:cNvSpPr>
          <p:nvPr/>
        </p:nvSpPr>
        <p:spPr bwMode="auto">
          <a:xfrm>
            <a:off x="288925" y="156051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ea typeface="宋体" charset="-122"/>
              </a:rPr>
              <a:t>P</a:t>
            </a:r>
          </a:p>
        </p:txBody>
      </p:sp>
      <p:sp>
        <p:nvSpPr>
          <p:cNvPr id="139275" name="Text Box 11"/>
          <p:cNvSpPr txBox="1">
            <a:spLocks noChangeArrowheads="1"/>
          </p:cNvSpPr>
          <p:nvPr/>
        </p:nvSpPr>
        <p:spPr bwMode="auto">
          <a:xfrm>
            <a:off x="-92075" y="3694113"/>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ea typeface="宋体" charset="-122"/>
              </a:rPr>
              <a:t> $8</a:t>
            </a:r>
          </a:p>
        </p:txBody>
      </p:sp>
      <p:sp>
        <p:nvSpPr>
          <p:cNvPr id="139276" name="Text Box 12"/>
          <p:cNvSpPr txBox="1">
            <a:spLocks noChangeArrowheads="1"/>
          </p:cNvSpPr>
          <p:nvPr/>
        </p:nvSpPr>
        <p:spPr bwMode="auto">
          <a:xfrm>
            <a:off x="3200400" y="59039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ea typeface="宋体" charset="-122"/>
              </a:rPr>
              <a:t>8</a:t>
            </a:r>
          </a:p>
        </p:txBody>
      </p:sp>
      <p:sp>
        <p:nvSpPr>
          <p:cNvPr id="139277" name="Text Box 13"/>
          <p:cNvSpPr txBox="1">
            <a:spLocks noChangeArrowheads="1"/>
          </p:cNvSpPr>
          <p:nvPr/>
        </p:nvSpPr>
        <p:spPr bwMode="auto">
          <a:xfrm>
            <a:off x="6248400" y="2895600"/>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ea typeface="宋体" charset="-122"/>
              </a:rPr>
              <a:t>MSC</a:t>
            </a:r>
          </a:p>
        </p:txBody>
      </p:sp>
      <p:sp>
        <p:nvSpPr>
          <p:cNvPr id="139278" name="Text Box 14"/>
          <p:cNvSpPr txBox="1">
            <a:spLocks noChangeArrowheads="1"/>
          </p:cNvSpPr>
          <p:nvPr/>
        </p:nvSpPr>
        <p:spPr bwMode="auto">
          <a:xfrm>
            <a:off x="5029200" y="5410200"/>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a:ea typeface="宋体" charset="-122"/>
              </a:rPr>
              <a:t>MCA</a:t>
            </a:r>
          </a:p>
        </p:txBody>
      </p:sp>
      <p:sp>
        <p:nvSpPr>
          <p:cNvPr id="139281" name="Line 17"/>
          <p:cNvSpPr>
            <a:spLocks noChangeShapeType="1"/>
          </p:cNvSpPr>
          <p:nvPr/>
        </p:nvSpPr>
        <p:spPr bwMode="auto">
          <a:xfrm flipV="1">
            <a:off x="4419600" y="3581400"/>
            <a:ext cx="0" cy="2286000"/>
          </a:xfrm>
          <a:prstGeom prst="line">
            <a:avLst/>
          </a:prstGeom>
          <a:noFill/>
          <a:ln w="952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286" name="Line 22"/>
          <p:cNvSpPr>
            <a:spLocks noChangeShapeType="1"/>
          </p:cNvSpPr>
          <p:nvPr/>
        </p:nvSpPr>
        <p:spPr bwMode="auto">
          <a:xfrm>
            <a:off x="685800" y="4724400"/>
            <a:ext cx="3429000" cy="0"/>
          </a:xfrm>
          <a:prstGeom prst="line">
            <a:avLst/>
          </a:prstGeom>
          <a:noFill/>
          <a:ln w="952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287" name="Line 23"/>
          <p:cNvSpPr>
            <a:spLocks noChangeShapeType="1"/>
          </p:cNvSpPr>
          <p:nvPr/>
        </p:nvSpPr>
        <p:spPr bwMode="auto">
          <a:xfrm flipV="1">
            <a:off x="4114800" y="3733800"/>
            <a:ext cx="0" cy="2133600"/>
          </a:xfrm>
          <a:prstGeom prst="line">
            <a:avLst/>
          </a:prstGeom>
          <a:noFill/>
          <a:ln w="952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288" name="Freeform 24"/>
          <p:cNvSpPr>
            <a:spLocks/>
          </p:cNvSpPr>
          <p:nvPr/>
        </p:nvSpPr>
        <p:spPr bwMode="auto">
          <a:xfrm>
            <a:off x="3443288" y="3671888"/>
            <a:ext cx="685800" cy="1066800"/>
          </a:xfrm>
          <a:custGeom>
            <a:avLst/>
            <a:gdLst>
              <a:gd name="T0" fmla="*/ 0 w 432"/>
              <a:gd name="T1" fmla="*/ 144 h 672"/>
              <a:gd name="T2" fmla="*/ 432 w 432"/>
              <a:gd name="T3" fmla="*/ 0 h 672"/>
              <a:gd name="T4" fmla="*/ 432 w 432"/>
              <a:gd name="T5" fmla="*/ 672 h 672"/>
              <a:gd name="T6" fmla="*/ 0 w 432"/>
              <a:gd name="T7" fmla="*/ 144 h 672"/>
            </a:gdLst>
            <a:ahLst/>
            <a:cxnLst>
              <a:cxn ang="0">
                <a:pos x="T0" y="T1"/>
              </a:cxn>
              <a:cxn ang="0">
                <a:pos x="T2" y="T3"/>
              </a:cxn>
              <a:cxn ang="0">
                <a:pos x="T4" y="T5"/>
              </a:cxn>
              <a:cxn ang="0">
                <a:pos x="T6" y="T7"/>
              </a:cxn>
            </a:cxnLst>
            <a:rect l="0" t="0" r="r" b="b"/>
            <a:pathLst>
              <a:path w="432" h="672">
                <a:moveTo>
                  <a:pt x="0" y="144"/>
                </a:moveTo>
                <a:lnTo>
                  <a:pt x="432" y="0"/>
                </a:lnTo>
                <a:lnTo>
                  <a:pt x="432" y="672"/>
                </a:lnTo>
                <a:lnTo>
                  <a:pt x="0" y="144"/>
                </a:lnTo>
                <a:close/>
              </a:path>
            </a:pathLst>
          </a:custGeom>
          <a:solidFill>
            <a:schemeClr val="accent1"/>
          </a:solidFill>
          <a:ln w="9525" cap="flat" cmpd="sng">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289" name="Text Box 25"/>
          <p:cNvSpPr txBox="1">
            <a:spLocks noChangeArrowheads="1"/>
          </p:cNvSpPr>
          <p:nvPr/>
        </p:nvSpPr>
        <p:spPr bwMode="auto">
          <a:xfrm>
            <a:off x="974725" y="5065713"/>
            <a:ext cx="1987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charset="-122"/>
              </a:rPr>
              <a:t>An error in setting</a:t>
            </a:r>
          </a:p>
          <a:p>
            <a:r>
              <a:rPr lang="en-US" altLang="zh-CN">
                <a:ea typeface="宋体" charset="-122"/>
              </a:rPr>
              <a:t>the fee</a:t>
            </a:r>
          </a:p>
        </p:txBody>
      </p:sp>
      <p:sp>
        <p:nvSpPr>
          <p:cNvPr id="139290" name="Line 26"/>
          <p:cNvSpPr>
            <a:spLocks noChangeShapeType="1"/>
          </p:cNvSpPr>
          <p:nvPr/>
        </p:nvSpPr>
        <p:spPr bwMode="auto">
          <a:xfrm flipV="1">
            <a:off x="2362200" y="4724400"/>
            <a:ext cx="15240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291" name="Text Box 27"/>
          <p:cNvSpPr txBox="1">
            <a:spLocks noChangeArrowheads="1"/>
          </p:cNvSpPr>
          <p:nvPr/>
        </p:nvSpPr>
        <p:spPr bwMode="auto">
          <a:xfrm>
            <a:off x="6461125" y="3846513"/>
            <a:ext cx="1987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charset="-122"/>
              </a:rPr>
              <a:t>An error in setting</a:t>
            </a:r>
          </a:p>
          <a:p>
            <a:r>
              <a:rPr lang="en-US" altLang="zh-CN">
                <a:ea typeface="宋体" charset="-122"/>
              </a:rPr>
              <a:t>the standard</a:t>
            </a:r>
          </a:p>
        </p:txBody>
      </p:sp>
      <p:sp>
        <p:nvSpPr>
          <p:cNvPr id="139292" name="Line 28"/>
          <p:cNvSpPr>
            <a:spLocks noChangeShapeType="1"/>
          </p:cNvSpPr>
          <p:nvPr/>
        </p:nvSpPr>
        <p:spPr bwMode="auto">
          <a:xfrm flipH="1">
            <a:off x="4419600" y="4267200"/>
            <a:ext cx="182880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293" name="Freeform 29"/>
          <p:cNvSpPr>
            <a:spLocks/>
          </p:cNvSpPr>
          <p:nvPr/>
        </p:nvSpPr>
        <p:spPr bwMode="auto">
          <a:xfrm>
            <a:off x="3429000" y="3581400"/>
            <a:ext cx="990600" cy="1447800"/>
          </a:xfrm>
          <a:custGeom>
            <a:avLst/>
            <a:gdLst>
              <a:gd name="T0" fmla="*/ 624 w 624"/>
              <a:gd name="T1" fmla="*/ 912 h 912"/>
              <a:gd name="T2" fmla="*/ 624 w 624"/>
              <a:gd name="T3" fmla="*/ 0 h 912"/>
              <a:gd name="T4" fmla="*/ 0 w 624"/>
              <a:gd name="T5" fmla="*/ 192 h 912"/>
              <a:gd name="T6" fmla="*/ 624 w 624"/>
              <a:gd name="T7" fmla="*/ 912 h 912"/>
            </a:gdLst>
            <a:ahLst/>
            <a:cxnLst>
              <a:cxn ang="0">
                <a:pos x="T0" y="T1"/>
              </a:cxn>
              <a:cxn ang="0">
                <a:pos x="T2" y="T3"/>
              </a:cxn>
              <a:cxn ang="0">
                <a:pos x="T4" y="T5"/>
              </a:cxn>
              <a:cxn ang="0">
                <a:pos x="T6" y="T7"/>
              </a:cxn>
            </a:cxnLst>
            <a:rect l="0" t="0" r="r" b="b"/>
            <a:pathLst>
              <a:path w="624" h="912">
                <a:moveTo>
                  <a:pt x="624" y="912"/>
                </a:moveTo>
                <a:lnTo>
                  <a:pt x="624" y="0"/>
                </a:lnTo>
                <a:lnTo>
                  <a:pt x="0" y="192"/>
                </a:lnTo>
                <a:lnTo>
                  <a:pt x="624" y="912"/>
                </a:lnTo>
                <a:close/>
              </a:path>
            </a:pathLst>
          </a:custGeom>
          <a:solidFill>
            <a:srgbClr val="FF0000"/>
          </a:solidFill>
          <a:ln w="9525" cap="flat" cmpd="sng">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294" name="Text Box 30"/>
          <p:cNvSpPr txBox="1">
            <a:spLocks noChangeArrowheads="1"/>
          </p:cNvSpPr>
          <p:nvPr/>
        </p:nvSpPr>
        <p:spPr bwMode="auto">
          <a:xfrm>
            <a:off x="3260725" y="1839913"/>
            <a:ext cx="3716338" cy="711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ea typeface="宋体" charset="-122"/>
              </a:rPr>
              <a:t>In this case, a fee is preferable </a:t>
            </a:r>
          </a:p>
          <a:p>
            <a:r>
              <a:rPr lang="en-US" altLang="zh-CN" sz="2000">
                <a:ea typeface="宋体" charset="-122"/>
              </a:rPr>
              <a:t>to a standard!</a:t>
            </a:r>
          </a:p>
        </p:txBody>
      </p:sp>
    </p:spTree>
    <p:extLst>
      <p:ext uri="{BB962C8B-B14F-4D97-AF65-F5344CB8AC3E}">
        <p14:creationId xmlns:p14="http://schemas.microsoft.com/office/powerpoint/2010/main" val="25721919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39289"/>
                                        </p:tgtEl>
                                        <p:attrNameLst>
                                          <p:attrName>style.visibility</p:attrName>
                                        </p:attrNameLst>
                                      </p:cBhvr>
                                      <p:to>
                                        <p:strVal val="visible"/>
                                      </p:to>
                                    </p:set>
                                    <p:anim calcmode="lin" valueType="num">
                                      <p:cBhvr>
                                        <p:cTn id="7" dur="500" fill="hold"/>
                                        <p:tgtEl>
                                          <p:spTgt spid="139289"/>
                                        </p:tgtEl>
                                        <p:attrNameLst>
                                          <p:attrName>ppt_w</p:attrName>
                                        </p:attrNameLst>
                                      </p:cBhvr>
                                      <p:tavLst>
                                        <p:tav tm="0">
                                          <p:val>
                                            <p:fltVal val="0"/>
                                          </p:val>
                                        </p:tav>
                                        <p:tav tm="100000">
                                          <p:val>
                                            <p:strVal val="#ppt_w"/>
                                          </p:val>
                                        </p:tav>
                                      </p:tavLst>
                                    </p:anim>
                                    <p:anim calcmode="lin" valueType="num">
                                      <p:cBhvr>
                                        <p:cTn id="8" dur="500" fill="hold"/>
                                        <p:tgtEl>
                                          <p:spTgt spid="139289"/>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9290"/>
                                        </p:tgtEl>
                                        <p:attrNameLst>
                                          <p:attrName>style.visibility</p:attrName>
                                        </p:attrNameLst>
                                      </p:cBhvr>
                                      <p:to>
                                        <p:strVal val="visible"/>
                                      </p:to>
                                    </p:set>
                                    <p:anim calcmode="lin" valueType="num">
                                      <p:cBhvr additive="base">
                                        <p:cTn id="12" dur="500" fill="hold"/>
                                        <p:tgtEl>
                                          <p:spTgt spid="139290"/>
                                        </p:tgtEl>
                                        <p:attrNameLst>
                                          <p:attrName>ppt_x</p:attrName>
                                        </p:attrNameLst>
                                      </p:cBhvr>
                                      <p:tavLst>
                                        <p:tav tm="0">
                                          <p:val>
                                            <p:strVal val="#ppt_x"/>
                                          </p:val>
                                        </p:tav>
                                        <p:tav tm="100000">
                                          <p:val>
                                            <p:strVal val="#ppt_x"/>
                                          </p:val>
                                        </p:tav>
                                      </p:tavLst>
                                    </p:anim>
                                    <p:anim calcmode="lin" valueType="num">
                                      <p:cBhvr additive="base">
                                        <p:cTn id="13" dur="500" fill="hold"/>
                                        <p:tgtEl>
                                          <p:spTgt spid="139290"/>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39286"/>
                                        </p:tgtEl>
                                        <p:attrNameLst>
                                          <p:attrName>style.visibility</p:attrName>
                                        </p:attrNameLst>
                                      </p:cBhvr>
                                      <p:to>
                                        <p:strVal val="visible"/>
                                      </p:to>
                                    </p:set>
                                    <p:anim calcmode="lin" valueType="num">
                                      <p:cBhvr additive="base">
                                        <p:cTn id="17" dur="500" fill="hold"/>
                                        <p:tgtEl>
                                          <p:spTgt spid="139286"/>
                                        </p:tgtEl>
                                        <p:attrNameLst>
                                          <p:attrName>ppt_x</p:attrName>
                                        </p:attrNameLst>
                                      </p:cBhvr>
                                      <p:tavLst>
                                        <p:tav tm="0">
                                          <p:val>
                                            <p:strVal val="0-#ppt_w/2"/>
                                          </p:val>
                                        </p:tav>
                                        <p:tav tm="100000">
                                          <p:val>
                                            <p:strVal val="#ppt_x"/>
                                          </p:val>
                                        </p:tav>
                                      </p:tavLst>
                                    </p:anim>
                                    <p:anim calcmode="lin" valueType="num">
                                      <p:cBhvr additive="base">
                                        <p:cTn id="18" dur="500" fill="hold"/>
                                        <p:tgtEl>
                                          <p:spTgt spid="139286"/>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39287"/>
                                        </p:tgtEl>
                                        <p:attrNameLst>
                                          <p:attrName>style.visibility</p:attrName>
                                        </p:attrNameLst>
                                      </p:cBhvr>
                                      <p:to>
                                        <p:strVal val="visible"/>
                                      </p:to>
                                    </p:set>
                                    <p:anim calcmode="lin" valueType="num">
                                      <p:cBhvr additive="base">
                                        <p:cTn id="22" dur="500" fill="hold"/>
                                        <p:tgtEl>
                                          <p:spTgt spid="139287"/>
                                        </p:tgtEl>
                                        <p:attrNameLst>
                                          <p:attrName>ppt_x</p:attrName>
                                        </p:attrNameLst>
                                      </p:cBhvr>
                                      <p:tavLst>
                                        <p:tav tm="0">
                                          <p:val>
                                            <p:strVal val="#ppt_x"/>
                                          </p:val>
                                        </p:tav>
                                        <p:tav tm="100000">
                                          <p:val>
                                            <p:strVal val="#ppt_x"/>
                                          </p:val>
                                        </p:tav>
                                      </p:tavLst>
                                    </p:anim>
                                    <p:anim calcmode="lin" valueType="num">
                                      <p:cBhvr additive="base">
                                        <p:cTn id="23" dur="500" fill="hold"/>
                                        <p:tgtEl>
                                          <p:spTgt spid="139287"/>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139288"/>
                                        </p:tgtEl>
                                        <p:attrNameLst>
                                          <p:attrName>style.visibility</p:attrName>
                                        </p:attrNameLst>
                                      </p:cBhvr>
                                      <p:to>
                                        <p:strVal val="visible"/>
                                      </p:to>
                                    </p:set>
                                    <p:anim calcmode="lin" valueType="num">
                                      <p:cBhvr>
                                        <p:cTn id="28" dur="500" fill="hold"/>
                                        <p:tgtEl>
                                          <p:spTgt spid="139288"/>
                                        </p:tgtEl>
                                        <p:attrNameLst>
                                          <p:attrName>ppt_w</p:attrName>
                                        </p:attrNameLst>
                                      </p:cBhvr>
                                      <p:tavLst>
                                        <p:tav tm="0">
                                          <p:val>
                                            <p:fltVal val="0"/>
                                          </p:val>
                                        </p:tav>
                                        <p:tav tm="100000">
                                          <p:val>
                                            <p:strVal val="#ppt_w"/>
                                          </p:val>
                                        </p:tav>
                                      </p:tavLst>
                                    </p:anim>
                                    <p:anim calcmode="lin" valueType="num">
                                      <p:cBhvr>
                                        <p:cTn id="29" dur="500" fill="hold"/>
                                        <p:tgtEl>
                                          <p:spTgt spid="139288"/>
                                        </p:tgtEl>
                                        <p:attrNameLst>
                                          <p:attrName>ppt_h</p:attrName>
                                        </p:attrNameLst>
                                      </p:cBhvr>
                                      <p:tavLst>
                                        <p:tav tm="0">
                                          <p:val>
                                            <p:fltVal val="0"/>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3" presetClass="entr" presetSubtype="16" fill="hold" grpId="0" nodeType="clickEffect">
                                  <p:stCondLst>
                                    <p:cond delay="0"/>
                                  </p:stCondLst>
                                  <p:childTnLst>
                                    <p:set>
                                      <p:cBhvr>
                                        <p:cTn id="33" dur="1" fill="hold">
                                          <p:stCondLst>
                                            <p:cond delay="0"/>
                                          </p:stCondLst>
                                        </p:cTn>
                                        <p:tgtEl>
                                          <p:spTgt spid="139291"/>
                                        </p:tgtEl>
                                        <p:attrNameLst>
                                          <p:attrName>style.visibility</p:attrName>
                                        </p:attrNameLst>
                                      </p:cBhvr>
                                      <p:to>
                                        <p:strVal val="visible"/>
                                      </p:to>
                                    </p:set>
                                    <p:anim calcmode="lin" valueType="num">
                                      <p:cBhvr>
                                        <p:cTn id="34" dur="500" fill="hold"/>
                                        <p:tgtEl>
                                          <p:spTgt spid="139291"/>
                                        </p:tgtEl>
                                        <p:attrNameLst>
                                          <p:attrName>ppt_w</p:attrName>
                                        </p:attrNameLst>
                                      </p:cBhvr>
                                      <p:tavLst>
                                        <p:tav tm="0">
                                          <p:val>
                                            <p:fltVal val="0"/>
                                          </p:val>
                                        </p:tav>
                                        <p:tav tm="100000">
                                          <p:val>
                                            <p:strVal val="#ppt_w"/>
                                          </p:val>
                                        </p:tav>
                                      </p:tavLst>
                                    </p:anim>
                                    <p:anim calcmode="lin" valueType="num">
                                      <p:cBhvr>
                                        <p:cTn id="35" dur="500" fill="hold"/>
                                        <p:tgtEl>
                                          <p:spTgt spid="139291"/>
                                        </p:tgtEl>
                                        <p:attrNameLst>
                                          <p:attrName>ppt_h</p:attrName>
                                        </p:attrNameLst>
                                      </p:cBhvr>
                                      <p:tavLst>
                                        <p:tav tm="0">
                                          <p:val>
                                            <p:fltVal val="0"/>
                                          </p:val>
                                        </p:tav>
                                        <p:tav tm="100000">
                                          <p:val>
                                            <p:strVal val="#ppt_h"/>
                                          </p:val>
                                        </p:tav>
                                      </p:tavLst>
                                    </p:anim>
                                  </p:childTnLst>
                                </p:cTn>
                              </p:par>
                            </p:childTnLst>
                          </p:cTn>
                        </p:par>
                        <p:par>
                          <p:cTn id="36" fill="hold" nodeType="afterGroup">
                            <p:stCondLst>
                              <p:cond delay="500"/>
                            </p:stCondLst>
                            <p:childTnLst>
                              <p:par>
                                <p:cTn id="37" presetID="2" presetClass="entr" presetSubtype="2" fill="hold" grpId="0" nodeType="afterEffect">
                                  <p:stCondLst>
                                    <p:cond delay="0"/>
                                  </p:stCondLst>
                                  <p:childTnLst>
                                    <p:set>
                                      <p:cBhvr>
                                        <p:cTn id="38" dur="1" fill="hold">
                                          <p:stCondLst>
                                            <p:cond delay="0"/>
                                          </p:stCondLst>
                                        </p:cTn>
                                        <p:tgtEl>
                                          <p:spTgt spid="139292"/>
                                        </p:tgtEl>
                                        <p:attrNameLst>
                                          <p:attrName>style.visibility</p:attrName>
                                        </p:attrNameLst>
                                      </p:cBhvr>
                                      <p:to>
                                        <p:strVal val="visible"/>
                                      </p:to>
                                    </p:set>
                                    <p:anim calcmode="lin" valueType="num">
                                      <p:cBhvr additive="base">
                                        <p:cTn id="39" dur="500" fill="hold"/>
                                        <p:tgtEl>
                                          <p:spTgt spid="139292"/>
                                        </p:tgtEl>
                                        <p:attrNameLst>
                                          <p:attrName>ppt_x</p:attrName>
                                        </p:attrNameLst>
                                      </p:cBhvr>
                                      <p:tavLst>
                                        <p:tav tm="0">
                                          <p:val>
                                            <p:strVal val="1+#ppt_w/2"/>
                                          </p:val>
                                        </p:tav>
                                        <p:tav tm="100000">
                                          <p:val>
                                            <p:strVal val="#ppt_x"/>
                                          </p:val>
                                        </p:tav>
                                      </p:tavLst>
                                    </p:anim>
                                    <p:anim calcmode="lin" valueType="num">
                                      <p:cBhvr additive="base">
                                        <p:cTn id="40" dur="500" fill="hold"/>
                                        <p:tgtEl>
                                          <p:spTgt spid="139292"/>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1000"/>
                            </p:stCondLst>
                            <p:childTnLst>
                              <p:par>
                                <p:cTn id="42" presetID="2" presetClass="entr" presetSubtype="4" fill="hold" grpId="0" nodeType="afterEffect">
                                  <p:stCondLst>
                                    <p:cond delay="0"/>
                                  </p:stCondLst>
                                  <p:childTnLst>
                                    <p:set>
                                      <p:cBhvr>
                                        <p:cTn id="43" dur="1" fill="hold">
                                          <p:stCondLst>
                                            <p:cond delay="0"/>
                                          </p:stCondLst>
                                        </p:cTn>
                                        <p:tgtEl>
                                          <p:spTgt spid="139281"/>
                                        </p:tgtEl>
                                        <p:attrNameLst>
                                          <p:attrName>style.visibility</p:attrName>
                                        </p:attrNameLst>
                                      </p:cBhvr>
                                      <p:to>
                                        <p:strVal val="visible"/>
                                      </p:to>
                                    </p:set>
                                    <p:anim calcmode="lin" valueType="num">
                                      <p:cBhvr additive="base">
                                        <p:cTn id="44" dur="500" fill="hold"/>
                                        <p:tgtEl>
                                          <p:spTgt spid="139281"/>
                                        </p:tgtEl>
                                        <p:attrNameLst>
                                          <p:attrName>ppt_x</p:attrName>
                                        </p:attrNameLst>
                                      </p:cBhvr>
                                      <p:tavLst>
                                        <p:tav tm="0">
                                          <p:val>
                                            <p:strVal val="#ppt_x"/>
                                          </p:val>
                                        </p:tav>
                                        <p:tav tm="100000">
                                          <p:val>
                                            <p:strVal val="#ppt_x"/>
                                          </p:val>
                                        </p:tav>
                                      </p:tavLst>
                                    </p:anim>
                                    <p:anim calcmode="lin" valueType="num">
                                      <p:cBhvr additive="base">
                                        <p:cTn id="45" dur="500" fill="hold"/>
                                        <p:tgtEl>
                                          <p:spTgt spid="139281"/>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139293"/>
                                        </p:tgtEl>
                                        <p:attrNameLst>
                                          <p:attrName>style.visibility</p:attrName>
                                        </p:attrNameLst>
                                      </p:cBhvr>
                                      <p:to>
                                        <p:strVal val="visible"/>
                                      </p:to>
                                    </p:set>
                                    <p:anim calcmode="lin" valueType="num">
                                      <p:cBhvr>
                                        <p:cTn id="50" dur="500" fill="hold"/>
                                        <p:tgtEl>
                                          <p:spTgt spid="139293"/>
                                        </p:tgtEl>
                                        <p:attrNameLst>
                                          <p:attrName>ppt_w</p:attrName>
                                        </p:attrNameLst>
                                      </p:cBhvr>
                                      <p:tavLst>
                                        <p:tav tm="0">
                                          <p:val>
                                            <p:fltVal val="0"/>
                                          </p:val>
                                        </p:tav>
                                        <p:tav tm="100000">
                                          <p:val>
                                            <p:strVal val="#ppt_w"/>
                                          </p:val>
                                        </p:tav>
                                      </p:tavLst>
                                    </p:anim>
                                    <p:anim calcmode="lin" valueType="num">
                                      <p:cBhvr>
                                        <p:cTn id="51" dur="500" fill="hold"/>
                                        <p:tgtEl>
                                          <p:spTgt spid="139293"/>
                                        </p:tgtEl>
                                        <p:attrNameLst>
                                          <p:attrName>ppt_h</p:attrName>
                                        </p:attrNameLst>
                                      </p:cBhvr>
                                      <p:tavLst>
                                        <p:tav tm="0">
                                          <p:val>
                                            <p:fltVal val="0"/>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3" presetClass="entr" presetSubtype="16" fill="hold" grpId="0" nodeType="clickEffect">
                                  <p:stCondLst>
                                    <p:cond delay="0"/>
                                  </p:stCondLst>
                                  <p:childTnLst>
                                    <p:set>
                                      <p:cBhvr>
                                        <p:cTn id="55" dur="1" fill="hold">
                                          <p:stCondLst>
                                            <p:cond delay="0"/>
                                          </p:stCondLst>
                                        </p:cTn>
                                        <p:tgtEl>
                                          <p:spTgt spid="139294"/>
                                        </p:tgtEl>
                                        <p:attrNameLst>
                                          <p:attrName>style.visibility</p:attrName>
                                        </p:attrNameLst>
                                      </p:cBhvr>
                                      <p:to>
                                        <p:strVal val="visible"/>
                                      </p:to>
                                    </p:set>
                                    <p:anim calcmode="lin" valueType="num">
                                      <p:cBhvr>
                                        <p:cTn id="56" dur="500" fill="hold"/>
                                        <p:tgtEl>
                                          <p:spTgt spid="139294"/>
                                        </p:tgtEl>
                                        <p:attrNameLst>
                                          <p:attrName>ppt_w</p:attrName>
                                        </p:attrNameLst>
                                      </p:cBhvr>
                                      <p:tavLst>
                                        <p:tav tm="0">
                                          <p:val>
                                            <p:fltVal val="0"/>
                                          </p:val>
                                        </p:tav>
                                        <p:tav tm="100000">
                                          <p:val>
                                            <p:strVal val="#ppt_w"/>
                                          </p:val>
                                        </p:tav>
                                      </p:tavLst>
                                    </p:anim>
                                    <p:anim calcmode="lin" valueType="num">
                                      <p:cBhvr>
                                        <p:cTn id="57" dur="500" fill="hold"/>
                                        <p:tgtEl>
                                          <p:spTgt spid="13929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81" grpId="0" animBg="1"/>
      <p:bldP spid="139286" grpId="0" animBg="1"/>
      <p:bldP spid="139287" grpId="0" animBg="1"/>
      <p:bldP spid="139288" grpId="0" animBg="1"/>
      <p:bldP spid="139289" grpId="0"/>
      <p:bldP spid="139290" grpId="0" animBg="1"/>
      <p:bldP spid="139291" grpId="0"/>
      <p:bldP spid="139292" grpId="0" animBg="1"/>
      <p:bldP spid="139293" grpId="0" animBg="1"/>
      <p:bldP spid="13929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l" eaLnBrk="1" hangingPunct="1"/>
            <a:r>
              <a:rPr lang="en-US" altLang="zh-CN" sz="2800" b="1" dirty="0">
                <a:latin typeface="Constantia" pitchFamily="18" charset="0"/>
                <a:ea typeface="宋体" charset="-122"/>
              </a:rPr>
              <a:t>Public goods and common pool resources</a:t>
            </a:r>
          </a:p>
        </p:txBody>
      </p:sp>
      <p:sp>
        <p:nvSpPr>
          <p:cNvPr id="5123" name="Rectangle 3"/>
          <p:cNvSpPr>
            <a:spLocks noGrp="1" noChangeArrowheads="1"/>
          </p:cNvSpPr>
          <p:nvPr>
            <p:ph type="body" idx="1"/>
          </p:nvPr>
        </p:nvSpPr>
        <p:spPr>
          <a:xfrm>
            <a:off x="457200" y="1447800"/>
            <a:ext cx="8229600" cy="4525963"/>
          </a:xfrm>
        </p:spPr>
        <p:txBody>
          <a:bodyPr/>
          <a:lstStyle/>
          <a:p>
            <a:pPr marL="609600" indent="-609600" eaLnBrk="1" hangingPunct="1"/>
            <a:r>
              <a:rPr lang="en-US" altLang="zh-CN" sz="2400" dirty="0">
                <a:latin typeface="Constantia" pitchFamily="18" charset="0"/>
                <a:ea typeface="宋体" charset="-122"/>
              </a:rPr>
              <a:t>Background: two characteristics of a good: </a:t>
            </a:r>
          </a:p>
          <a:p>
            <a:pPr marL="609600" indent="-609600" eaLnBrk="1" hangingPunct="1"/>
            <a:endParaRPr lang="en-US" altLang="zh-CN" sz="1000" dirty="0">
              <a:latin typeface="Constantia" pitchFamily="18" charset="0"/>
              <a:ea typeface="宋体" charset="-122"/>
            </a:endParaRPr>
          </a:p>
          <a:p>
            <a:pPr marL="990600" lvl="1" indent="-533400" eaLnBrk="1" hangingPunct="1">
              <a:buFontTx/>
              <a:buAutoNum type="arabicPeriod"/>
            </a:pPr>
            <a:r>
              <a:rPr lang="en-US" altLang="zh-CN" sz="2400" dirty="0">
                <a:latin typeface="Constantia" pitchFamily="18" charset="0"/>
                <a:ea typeface="宋体" charset="-122"/>
              </a:rPr>
              <a:t>Excludable (or </a:t>
            </a:r>
            <a:r>
              <a:rPr lang="en-US" altLang="zh-CN" sz="2400" dirty="0" err="1">
                <a:latin typeface="Constantia" pitchFamily="18" charset="0"/>
                <a:ea typeface="宋体" charset="-122"/>
              </a:rPr>
              <a:t>nonexcludable</a:t>
            </a:r>
            <a:r>
              <a:rPr lang="en-US" altLang="zh-CN" sz="2400" dirty="0">
                <a:latin typeface="Constantia" pitchFamily="18" charset="0"/>
                <a:ea typeface="宋体" charset="-122"/>
              </a:rPr>
              <a:t>)</a:t>
            </a:r>
          </a:p>
          <a:p>
            <a:pPr marL="990600" lvl="1" indent="-533400" eaLnBrk="1" hangingPunct="1">
              <a:buFontTx/>
              <a:buAutoNum type="arabicPeriod"/>
            </a:pPr>
            <a:r>
              <a:rPr lang="en-US" altLang="zh-CN" sz="2400" dirty="0">
                <a:latin typeface="Constantia" pitchFamily="18" charset="0"/>
                <a:ea typeface="宋体" charset="-122"/>
              </a:rPr>
              <a:t>Rival (or </a:t>
            </a:r>
            <a:r>
              <a:rPr lang="en-US" altLang="zh-CN" sz="2400" dirty="0" err="1">
                <a:latin typeface="Constantia" pitchFamily="18" charset="0"/>
                <a:ea typeface="宋体" charset="-122"/>
              </a:rPr>
              <a:t>nonrival</a:t>
            </a:r>
            <a:r>
              <a:rPr lang="en-US" altLang="zh-CN" sz="2400" dirty="0">
                <a:latin typeface="Constantia" pitchFamily="18" charset="0"/>
                <a:ea typeface="宋体" charset="-122"/>
              </a:rPr>
              <a:t>)</a:t>
            </a:r>
          </a:p>
          <a:p>
            <a:pPr marL="990600" lvl="1" indent="-533400" eaLnBrk="1" hangingPunct="1">
              <a:buFontTx/>
              <a:buNone/>
            </a:pPr>
            <a:endParaRPr lang="en-US" altLang="zh-CN" sz="1200" dirty="0">
              <a:latin typeface="Constantia" pitchFamily="18" charset="0"/>
              <a:ea typeface="宋体" charset="-122"/>
            </a:endParaRPr>
          </a:p>
          <a:p>
            <a:pPr marL="990600" lvl="1" indent="-533400" eaLnBrk="1" hangingPunct="1">
              <a:buFontTx/>
              <a:buNone/>
            </a:pPr>
            <a:r>
              <a:rPr lang="en-US" altLang="zh-CN" sz="2400" dirty="0">
                <a:latin typeface="Constantia" pitchFamily="18" charset="0"/>
                <a:ea typeface="宋体" charset="-122"/>
              </a:rPr>
              <a:t>Excludable: Does an individual have the legal right and physical ability to exclude others from using the good?  If so: “excludable”.  If not: “</a:t>
            </a:r>
            <a:r>
              <a:rPr lang="en-US" altLang="zh-CN" sz="2400" dirty="0" err="1">
                <a:latin typeface="Constantia" pitchFamily="18" charset="0"/>
                <a:ea typeface="宋体" charset="-122"/>
              </a:rPr>
              <a:t>nonexcludable</a:t>
            </a:r>
            <a:r>
              <a:rPr lang="en-US" altLang="zh-CN" sz="2400" dirty="0">
                <a:latin typeface="Constantia" pitchFamily="18" charset="0"/>
                <a:ea typeface="宋体" charset="-122"/>
              </a:rPr>
              <a:t>”</a:t>
            </a:r>
          </a:p>
          <a:p>
            <a:pPr marL="990600" lvl="1" indent="-533400" eaLnBrk="1" hangingPunct="1">
              <a:buFontTx/>
              <a:buNone/>
            </a:pPr>
            <a:endParaRPr lang="en-US" altLang="zh-CN" sz="1200" dirty="0">
              <a:latin typeface="Constantia" pitchFamily="18" charset="0"/>
              <a:ea typeface="宋体" charset="-122"/>
            </a:endParaRPr>
          </a:p>
          <a:p>
            <a:pPr marL="990600" lvl="1" indent="-533400" eaLnBrk="1" hangingPunct="1">
              <a:buFontTx/>
              <a:buNone/>
            </a:pPr>
            <a:r>
              <a:rPr lang="en-US" altLang="zh-CN" sz="2400" dirty="0">
                <a:latin typeface="Constantia" pitchFamily="18" charset="0"/>
                <a:ea typeface="宋体" charset="-122"/>
              </a:rPr>
              <a:t>Rival: Does an individual’s consumption of the good reduce the amount available to others?</a:t>
            </a:r>
          </a:p>
          <a:p>
            <a:pPr marL="990600" lvl="1" indent="-533400" eaLnBrk="1" hangingPunct="1">
              <a:buFontTx/>
              <a:buNone/>
            </a:pPr>
            <a:r>
              <a:rPr lang="en-US" altLang="zh-CN" sz="2400" dirty="0">
                <a:latin typeface="Constantia" pitchFamily="18" charset="0"/>
                <a:ea typeface="宋体" charset="-122"/>
              </a:rPr>
              <a:t>      If so: “rival”.  If not: “</a:t>
            </a:r>
            <a:r>
              <a:rPr lang="en-US" altLang="zh-CN" sz="2400" dirty="0" err="1">
                <a:latin typeface="Constantia" pitchFamily="18" charset="0"/>
                <a:ea typeface="宋体" charset="-122"/>
              </a:rPr>
              <a:t>nonrival</a:t>
            </a:r>
            <a:r>
              <a:rPr lang="en-US" altLang="zh-CN" sz="2400" dirty="0">
                <a:latin typeface="Constantia" pitchFamily="18" charset="0"/>
                <a:ea typeface="宋体" charset="-122"/>
              </a:rPr>
              <a:t>”</a:t>
            </a:r>
          </a:p>
        </p:txBody>
      </p:sp>
    </p:spTree>
    <p:extLst>
      <p:ext uri="{BB962C8B-B14F-4D97-AF65-F5344CB8AC3E}">
        <p14:creationId xmlns:p14="http://schemas.microsoft.com/office/powerpoint/2010/main" val="2751502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80" name="Group 36"/>
          <p:cNvGraphicFramePr>
            <a:graphicFrameLocks noGrp="1"/>
          </p:cNvGraphicFramePr>
          <p:nvPr/>
        </p:nvGraphicFramePr>
        <p:xfrm>
          <a:off x="-152400" y="1295400"/>
          <a:ext cx="8915400" cy="4640264"/>
        </p:xfrm>
        <a:graphic>
          <a:graphicData uri="http://schemas.openxmlformats.org/drawingml/2006/table">
            <a:tbl>
              <a:tblPr/>
              <a:tblGrid>
                <a:gridCol w="25273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2963863">
                  <a:extLst>
                    <a:ext uri="{9D8B030D-6E8A-4147-A177-3AD203B41FA5}">
                      <a16:colId xmlns:a16="http://schemas.microsoft.com/office/drawing/2014/main" val="20002"/>
                    </a:ext>
                  </a:extLst>
                </a:gridCol>
                <a:gridCol w="2281237">
                  <a:extLst>
                    <a:ext uri="{9D8B030D-6E8A-4147-A177-3AD203B41FA5}">
                      <a16:colId xmlns:a16="http://schemas.microsoft.com/office/drawing/2014/main" val="20003"/>
                    </a:ext>
                  </a:extLst>
                </a:gridCol>
              </a:tblGrid>
              <a:tr h="990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a:ln>
                            <a:noFill/>
                          </a:ln>
                          <a:solidFill>
                            <a:schemeClr val="tx1"/>
                          </a:solidFill>
                          <a:effectLst/>
                          <a:latin typeface="Arial" charset="0"/>
                          <a:ea typeface="宋体" charset="-122"/>
                        </a:rPr>
                        <a:t>Rival</a:t>
                      </a:r>
                    </a:p>
                  </a:txBody>
                  <a:tcPr horzOverflow="overflow">
                    <a:lnL>
                      <a:noFill/>
                    </a:lnL>
                    <a:lnR>
                      <a:noFill/>
                    </a:lnR>
                    <a:lnT>
                      <a:noFill/>
                    </a:lnT>
                    <a:lnB>
                      <a:noFill/>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804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charset="-122"/>
                        </a:rPr>
                        <a:t>Yes</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charset="-122"/>
                        </a:rPr>
                        <a:t>No</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60463">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400" b="0" i="0" u="none" strike="noStrike" cap="none" normalizeH="0" baseline="0">
                        <a:ln>
                          <a:noFill/>
                        </a:ln>
                        <a:solidFill>
                          <a:schemeClr val="tx1"/>
                        </a:solidFill>
                        <a:effectLst/>
                        <a:latin typeface="Arial" charset="0"/>
                        <a:ea typeface="宋体"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a:ln>
                            <a:noFill/>
                          </a:ln>
                          <a:solidFill>
                            <a:schemeClr val="tx1"/>
                          </a:solidFill>
                          <a:effectLst/>
                          <a:latin typeface="Arial" charset="0"/>
                          <a:ea typeface="宋体" charset="-122"/>
                        </a:rPr>
                        <a:t>     Excludable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charset="-122"/>
                        </a:rPr>
                        <a:t>Yes</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charset="-122"/>
                        </a:rPr>
                        <a:t>Private Goods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charset="-122"/>
                        </a:rPr>
                        <a:t>Club Goods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8433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charset="-122"/>
                        </a:rPr>
                        <a:t>No</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charset="-122"/>
                        </a:rPr>
                        <a:t>Common-Pool Resources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charset="0"/>
                          <a:ea typeface="宋体" charset="-122"/>
                        </a:rPr>
                        <a:t>Public Goods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191" name="Rectangle 37"/>
          <p:cNvSpPr>
            <a:spLocks noChangeArrowheads="1"/>
          </p:cNvSpPr>
          <p:nvPr/>
        </p:nvSpPr>
        <p:spPr bwMode="auto">
          <a:xfrm>
            <a:off x="603366" y="366346"/>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800" dirty="0">
                <a:latin typeface="Constantia" pitchFamily="18" charset="0"/>
                <a:ea typeface="宋体" charset="-122"/>
              </a:rPr>
              <a:t>Classification of Goods</a:t>
            </a:r>
          </a:p>
        </p:txBody>
      </p:sp>
    </p:spTree>
    <p:extLst>
      <p:ext uri="{BB962C8B-B14F-4D97-AF65-F5344CB8AC3E}">
        <p14:creationId xmlns:p14="http://schemas.microsoft.com/office/powerpoint/2010/main" val="1175846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3200" b="1" dirty="0">
                <a:solidFill>
                  <a:srgbClr val="FF0000"/>
                </a:solidFill>
                <a:latin typeface="Century Schoolbook" pitchFamily="18" charset="0"/>
              </a:rPr>
              <a:t>Common Pool Resources</a:t>
            </a:r>
          </a:p>
        </p:txBody>
      </p:sp>
      <p:sp>
        <p:nvSpPr>
          <p:cNvPr id="5" name="矩形 4"/>
          <p:cNvSpPr/>
          <p:nvPr/>
        </p:nvSpPr>
        <p:spPr>
          <a:xfrm>
            <a:off x="1187624" y="1340768"/>
            <a:ext cx="7200800" cy="468052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cxnSp>
        <p:nvCxnSpPr>
          <p:cNvPr id="7" name="直接箭头连接符 6"/>
          <p:cNvCxnSpPr/>
          <p:nvPr/>
        </p:nvCxnSpPr>
        <p:spPr>
          <a:xfrm>
            <a:off x="1187624" y="6237312"/>
            <a:ext cx="727280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971600" y="1340768"/>
            <a:ext cx="0" cy="468052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11396" y="6268670"/>
            <a:ext cx="1353256" cy="369332"/>
          </a:xfrm>
          <a:prstGeom prst="rect">
            <a:avLst/>
          </a:prstGeom>
          <a:noFill/>
        </p:spPr>
        <p:txBody>
          <a:bodyPr wrap="none" rtlCol="0">
            <a:spAutoFit/>
          </a:bodyPr>
          <a:lstStyle/>
          <a:p>
            <a:r>
              <a:rPr lang="en-US" altLang="zh-CN" dirty="0" err="1">
                <a:latin typeface="Century Schoolbook" pitchFamily="18" charset="0"/>
              </a:rPr>
              <a:t>Nonrivalry</a:t>
            </a:r>
            <a:endParaRPr lang="zh-CN" altLang="en-US" dirty="0">
              <a:latin typeface="Century Schoolbook" pitchFamily="18" charset="0"/>
            </a:endParaRPr>
          </a:p>
        </p:txBody>
      </p:sp>
      <p:sp>
        <p:nvSpPr>
          <p:cNvPr id="11" name="TextBox 10"/>
          <p:cNvSpPr txBox="1"/>
          <p:nvPr/>
        </p:nvSpPr>
        <p:spPr>
          <a:xfrm>
            <a:off x="472629" y="2725959"/>
            <a:ext cx="461665" cy="1910138"/>
          </a:xfrm>
          <a:prstGeom prst="rect">
            <a:avLst/>
          </a:prstGeom>
          <a:noFill/>
        </p:spPr>
        <p:txBody>
          <a:bodyPr vert="vert270" wrap="none" rtlCol="0">
            <a:spAutoFit/>
          </a:bodyPr>
          <a:lstStyle/>
          <a:p>
            <a:r>
              <a:rPr lang="en-US" altLang="zh-CN" dirty="0" err="1">
                <a:latin typeface="Century Schoolbook" pitchFamily="18" charset="0"/>
              </a:rPr>
              <a:t>Nonexcludability</a:t>
            </a:r>
            <a:endParaRPr lang="zh-CN" altLang="en-US" dirty="0">
              <a:latin typeface="Century Schoolbook" pitchFamily="18" charset="0"/>
            </a:endParaRPr>
          </a:p>
        </p:txBody>
      </p:sp>
      <p:sp>
        <p:nvSpPr>
          <p:cNvPr id="12" name="TextBox 11"/>
          <p:cNvSpPr txBox="1"/>
          <p:nvPr/>
        </p:nvSpPr>
        <p:spPr>
          <a:xfrm>
            <a:off x="1259632" y="1395393"/>
            <a:ext cx="2015295" cy="369332"/>
          </a:xfrm>
          <a:prstGeom prst="rect">
            <a:avLst/>
          </a:prstGeom>
          <a:noFill/>
        </p:spPr>
        <p:txBody>
          <a:bodyPr wrap="none" rtlCol="0">
            <a:spAutoFit/>
          </a:bodyPr>
          <a:lstStyle/>
          <a:p>
            <a:r>
              <a:rPr lang="en-US" altLang="zh-CN" dirty="0"/>
              <a:t>•</a:t>
            </a:r>
            <a:r>
              <a:rPr lang="en-US" altLang="zh-CN" dirty="0">
                <a:latin typeface="Century Schoolbook" pitchFamily="18" charset="0"/>
              </a:rPr>
              <a:t>deep-see fishery</a:t>
            </a:r>
            <a:endParaRPr lang="zh-CN" altLang="en-US" dirty="0">
              <a:latin typeface="Century Schoolbook" pitchFamily="18" charset="0"/>
            </a:endParaRPr>
          </a:p>
        </p:txBody>
      </p:sp>
      <p:sp>
        <p:nvSpPr>
          <p:cNvPr id="13" name="TextBox 12"/>
          <p:cNvSpPr txBox="1"/>
          <p:nvPr/>
        </p:nvSpPr>
        <p:spPr>
          <a:xfrm>
            <a:off x="3636360" y="5222716"/>
            <a:ext cx="2424062" cy="369332"/>
          </a:xfrm>
          <a:prstGeom prst="rect">
            <a:avLst/>
          </a:prstGeom>
          <a:noFill/>
        </p:spPr>
        <p:txBody>
          <a:bodyPr wrap="none" rtlCol="0">
            <a:spAutoFit/>
          </a:bodyPr>
          <a:lstStyle/>
          <a:p>
            <a:r>
              <a:rPr lang="en-US" altLang="zh-CN" dirty="0"/>
              <a:t>•</a:t>
            </a:r>
            <a:r>
              <a:rPr lang="en-US" altLang="zh-CN" dirty="0">
                <a:latin typeface="Century Schoolbook" pitchFamily="18" charset="0"/>
              </a:rPr>
              <a:t>car sharing services</a:t>
            </a:r>
            <a:endParaRPr lang="zh-CN" altLang="en-US" dirty="0">
              <a:latin typeface="Century Schoolbook" pitchFamily="18" charset="0"/>
            </a:endParaRPr>
          </a:p>
        </p:txBody>
      </p:sp>
      <p:sp>
        <p:nvSpPr>
          <p:cNvPr id="14" name="TextBox 13"/>
          <p:cNvSpPr txBox="1"/>
          <p:nvPr/>
        </p:nvSpPr>
        <p:spPr>
          <a:xfrm>
            <a:off x="4644008" y="5592048"/>
            <a:ext cx="2565126" cy="369332"/>
          </a:xfrm>
          <a:prstGeom prst="rect">
            <a:avLst/>
          </a:prstGeom>
          <a:noFill/>
        </p:spPr>
        <p:txBody>
          <a:bodyPr wrap="none" rtlCol="0">
            <a:spAutoFit/>
          </a:bodyPr>
          <a:lstStyle/>
          <a:p>
            <a:r>
              <a:rPr lang="en-US" altLang="zh-CN" dirty="0"/>
              <a:t>•</a:t>
            </a:r>
            <a:r>
              <a:rPr lang="en-US" altLang="zh-CN" dirty="0">
                <a:latin typeface="Century Schoolbook" pitchFamily="18" charset="0"/>
              </a:rPr>
              <a:t>private (secured) </a:t>
            </a:r>
            <a:r>
              <a:rPr lang="en-US" altLang="zh-CN" dirty="0" err="1">
                <a:latin typeface="Century Schoolbook" pitchFamily="18" charset="0"/>
              </a:rPr>
              <a:t>wifi</a:t>
            </a:r>
            <a:endParaRPr lang="zh-CN" altLang="en-US" dirty="0">
              <a:latin typeface="Century Schoolbook" pitchFamily="18" charset="0"/>
            </a:endParaRPr>
          </a:p>
        </p:txBody>
      </p:sp>
      <p:sp>
        <p:nvSpPr>
          <p:cNvPr id="15" name="TextBox 14"/>
          <p:cNvSpPr txBox="1"/>
          <p:nvPr/>
        </p:nvSpPr>
        <p:spPr>
          <a:xfrm>
            <a:off x="3059832" y="5589240"/>
            <a:ext cx="1192955" cy="369332"/>
          </a:xfrm>
          <a:prstGeom prst="rect">
            <a:avLst/>
          </a:prstGeom>
          <a:noFill/>
        </p:spPr>
        <p:txBody>
          <a:bodyPr wrap="none" rtlCol="0">
            <a:spAutoFit/>
          </a:bodyPr>
          <a:lstStyle/>
          <a:p>
            <a:r>
              <a:rPr lang="en-US" altLang="zh-CN" dirty="0"/>
              <a:t>•</a:t>
            </a:r>
            <a:r>
              <a:rPr lang="en-US" altLang="zh-CN" dirty="0">
                <a:latin typeface="Century Schoolbook" pitchFamily="18" charset="0"/>
              </a:rPr>
              <a:t>toll road</a:t>
            </a:r>
            <a:endParaRPr lang="zh-CN" altLang="en-US" dirty="0">
              <a:latin typeface="Century Schoolbook" pitchFamily="18" charset="0"/>
            </a:endParaRPr>
          </a:p>
        </p:txBody>
      </p:sp>
      <p:sp>
        <p:nvSpPr>
          <p:cNvPr id="16" name="TextBox 15"/>
          <p:cNvSpPr txBox="1"/>
          <p:nvPr/>
        </p:nvSpPr>
        <p:spPr>
          <a:xfrm>
            <a:off x="7156997" y="5592048"/>
            <a:ext cx="1231427" cy="369332"/>
          </a:xfrm>
          <a:prstGeom prst="rect">
            <a:avLst/>
          </a:prstGeom>
          <a:noFill/>
        </p:spPr>
        <p:txBody>
          <a:bodyPr wrap="none" rtlCol="0">
            <a:spAutoFit/>
          </a:bodyPr>
          <a:lstStyle/>
          <a:p>
            <a:r>
              <a:rPr lang="en-US" altLang="zh-CN" dirty="0"/>
              <a:t>•</a:t>
            </a:r>
            <a:r>
              <a:rPr lang="en-US" altLang="zh-CN" dirty="0">
                <a:latin typeface="Century Schoolbook" pitchFamily="18" charset="0"/>
              </a:rPr>
              <a:t>cable TV</a:t>
            </a:r>
            <a:endParaRPr lang="zh-CN" altLang="en-US" dirty="0">
              <a:latin typeface="Century Schoolbook" pitchFamily="18" charset="0"/>
            </a:endParaRPr>
          </a:p>
        </p:txBody>
      </p:sp>
      <p:sp>
        <p:nvSpPr>
          <p:cNvPr id="17" name="TextBox 16"/>
          <p:cNvSpPr txBox="1"/>
          <p:nvPr/>
        </p:nvSpPr>
        <p:spPr>
          <a:xfrm>
            <a:off x="1187624" y="5301208"/>
            <a:ext cx="1351652" cy="369332"/>
          </a:xfrm>
          <a:prstGeom prst="rect">
            <a:avLst/>
          </a:prstGeom>
          <a:noFill/>
        </p:spPr>
        <p:txBody>
          <a:bodyPr wrap="none" rtlCol="0">
            <a:spAutoFit/>
          </a:bodyPr>
          <a:lstStyle/>
          <a:p>
            <a:r>
              <a:rPr lang="en-US" altLang="zh-CN" dirty="0"/>
              <a:t>•</a:t>
            </a:r>
            <a:r>
              <a:rPr lang="en-US" altLang="zh-CN" dirty="0">
                <a:latin typeface="Century Schoolbook" pitchFamily="18" charset="0"/>
              </a:rPr>
              <a:t>candy bar</a:t>
            </a:r>
            <a:endParaRPr lang="zh-CN" altLang="en-US" dirty="0">
              <a:latin typeface="Century Schoolbook" pitchFamily="18" charset="0"/>
            </a:endParaRPr>
          </a:p>
        </p:txBody>
      </p:sp>
      <p:sp>
        <p:nvSpPr>
          <p:cNvPr id="18" name="TextBox 17"/>
          <p:cNvSpPr txBox="1"/>
          <p:nvPr/>
        </p:nvSpPr>
        <p:spPr>
          <a:xfrm>
            <a:off x="1298061" y="5589240"/>
            <a:ext cx="886781" cy="369332"/>
          </a:xfrm>
          <a:prstGeom prst="rect">
            <a:avLst/>
          </a:prstGeom>
          <a:noFill/>
        </p:spPr>
        <p:txBody>
          <a:bodyPr wrap="none" rtlCol="0">
            <a:spAutoFit/>
          </a:bodyPr>
          <a:lstStyle/>
          <a:p>
            <a:r>
              <a:rPr lang="en-US" altLang="zh-CN" dirty="0"/>
              <a:t>•</a:t>
            </a:r>
            <a:r>
              <a:rPr lang="en-US" altLang="zh-CN" dirty="0">
                <a:latin typeface="Century Schoolbook" pitchFamily="18" charset="0"/>
              </a:rPr>
              <a:t>shoes</a:t>
            </a:r>
            <a:endParaRPr lang="zh-CN" altLang="en-US" dirty="0">
              <a:latin typeface="Century Schoolbook" pitchFamily="18" charset="0"/>
            </a:endParaRPr>
          </a:p>
        </p:txBody>
      </p:sp>
      <p:sp>
        <p:nvSpPr>
          <p:cNvPr id="19" name="TextBox 18"/>
          <p:cNvSpPr txBox="1"/>
          <p:nvPr/>
        </p:nvSpPr>
        <p:spPr>
          <a:xfrm>
            <a:off x="3245139" y="1395393"/>
            <a:ext cx="1141659" cy="369332"/>
          </a:xfrm>
          <a:prstGeom prst="rect">
            <a:avLst/>
          </a:prstGeom>
          <a:noFill/>
        </p:spPr>
        <p:txBody>
          <a:bodyPr wrap="none" rtlCol="0">
            <a:spAutoFit/>
          </a:bodyPr>
          <a:lstStyle/>
          <a:p>
            <a:r>
              <a:rPr lang="en-US" altLang="zh-CN" dirty="0"/>
              <a:t>•</a:t>
            </a:r>
            <a:r>
              <a:rPr lang="en-US" altLang="zh-CN" dirty="0">
                <a:latin typeface="Century Schoolbook" pitchFamily="18" charset="0"/>
              </a:rPr>
              <a:t>freeway</a:t>
            </a:r>
            <a:endParaRPr lang="zh-CN" altLang="en-US" dirty="0">
              <a:latin typeface="Century Schoolbook" pitchFamily="18" charset="0"/>
            </a:endParaRPr>
          </a:p>
        </p:txBody>
      </p:sp>
      <p:sp>
        <p:nvSpPr>
          <p:cNvPr id="20" name="TextBox 19"/>
          <p:cNvSpPr txBox="1"/>
          <p:nvPr/>
        </p:nvSpPr>
        <p:spPr>
          <a:xfrm>
            <a:off x="4539438" y="1400136"/>
            <a:ext cx="1414170" cy="369332"/>
          </a:xfrm>
          <a:prstGeom prst="rect">
            <a:avLst/>
          </a:prstGeom>
          <a:noFill/>
        </p:spPr>
        <p:txBody>
          <a:bodyPr wrap="none" rtlCol="0">
            <a:spAutoFit/>
          </a:bodyPr>
          <a:lstStyle/>
          <a:p>
            <a:r>
              <a:rPr lang="en-US" altLang="zh-CN" dirty="0"/>
              <a:t>•</a:t>
            </a:r>
            <a:r>
              <a:rPr lang="en-US" altLang="zh-CN" dirty="0">
                <a:latin typeface="Century Schoolbook" pitchFamily="18" charset="0"/>
              </a:rPr>
              <a:t>public </a:t>
            </a:r>
            <a:r>
              <a:rPr lang="en-US" altLang="zh-CN" dirty="0" err="1">
                <a:latin typeface="Century Schoolbook" pitchFamily="18" charset="0"/>
              </a:rPr>
              <a:t>wifi</a:t>
            </a:r>
            <a:endParaRPr lang="zh-CN" altLang="en-US" dirty="0">
              <a:latin typeface="Century Schoolbook" pitchFamily="18" charset="0"/>
            </a:endParaRPr>
          </a:p>
        </p:txBody>
      </p:sp>
      <p:sp>
        <p:nvSpPr>
          <p:cNvPr id="21" name="TextBox 20"/>
          <p:cNvSpPr txBox="1"/>
          <p:nvPr/>
        </p:nvSpPr>
        <p:spPr>
          <a:xfrm>
            <a:off x="3486104" y="2415799"/>
            <a:ext cx="2106667" cy="369332"/>
          </a:xfrm>
          <a:prstGeom prst="rect">
            <a:avLst/>
          </a:prstGeom>
          <a:noFill/>
        </p:spPr>
        <p:txBody>
          <a:bodyPr wrap="none" rtlCol="0">
            <a:spAutoFit/>
          </a:bodyPr>
          <a:lstStyle/>
          <a:p>
            <a:r>
              <a:rPr lang="en-US" altLang="zh-CN" dirty="0"/>
              <a:t>•</a:t>
            </a:r>
            <a:r>
              <a:rPr lang="en-US" altLang="zh-CN" dirty="0">
                <a:latin typeface="Century Schoolbook" pitchFamily="18" charset="0"/>
              </a:rPr>
              <a:t>free bike sharing</a:t>
            </a:r>
            <a:endParaRPr lang="zh-CN" altLang="en-US" dirty="0">
              <a:latin typeface="Century Schoolbook" pitchFamily="18" charset="0"/>
            </a:endParaRPr>
          </a:p>
        </p:txBody>
      </p:sp>
      <p:sp>
        <p:nvSpPr>
          <p:cNvPr id="22" name="TextBox 21"/>
          <p:cNvSpPr txBox="1"/>
          <p:nvPr/>
        </p:nvSpPr>
        <p:spPr>
          <a:xfrm>
            <a:off x="6015352" y="1400136"/>
            <a:ext cx="2448106" cy="1200329"/>
          </a:xfrm>
          <a:prstGeom prst="rect">
            <a:avLst/>
          </a:prstGeom>
          <a:noFill/>
        </p:spPr>
        <p:txBody>
          <a:bodyPr wrap="none" rtlCol="0">
            <a:spAutoFit/>
          </a:bodyPr>
          <a:lstStyle/>
          <a:p>
            <a:r>
              <a:rPr lang="en-US" altLang="zh-CN" dirty="0"/>
              <a:t>•</a:t>
            </a:r>
            <a:r>
              <a:rPr lang="en-US" altLang="zh-CN" dirty="0">
                <a:latin typeface="Century Schoolbook" pitchFamily="18" charset="0"/>
              </a:rPr>
              <a:t>national defense</a:t>
            </a:r>
          </a:p>
          <a:p>
            <a:r>
              <a:rPr lang="en-US" altLang="zh-CN" dirty="0"/>
              <a:t>•</a:t>
            </a:r>
            <a:r>
              <a:rPr lang="en-US" altLang="zh-CN" dirty="0">
                <a:latin typeface="Century Schoolbook" pitchFamily="18" charset="0"/>
              </a:rPr>
              <a:t>public radio</a:t>
            </a:r>
          </a:p>
          <a:p>
            <a:r>
              <a:rPr lang="en-US" altLang="zh-CN" dirty="0"/>
              <a:t>•</a:t>
            </a:r>
            <a:r>
              <a:rPr lang="en-US" altLang="zh-CN" dirty="0">
                <a:latin typeface="Century Schoolbook" pitchFamily="18" charset="0"/>
              </a:rPr>
              <a:t>clean air</a:t>
            </a:r>
          </a:p>
          <a:p>
            <a:r>
              <a:rPr lang="en-US" altLang="zh-CN" dirty="0"/>
              <a:t>•</a:t>
            </a:r>
            <a:r>
              <a:rPr lang="en-US" altLang="zh-CN" dirty="0">
                <a:latin typeface="Century Schoolbook" pitchFamily="18" charset="0"/>
              </a:rPr>
              <a:t>scientific knowledge</a:t>
            </a:r>
          </a:p>
        </p:txBody>
      </p:sp>
      <p:sp>
        <p:nvSpPr>
          <p:cNvPr id="23" name="TextBox 22"/>
          <p:cNvSpPr txBox="1"/>
          <p:nvPr/>
        </p:nvSpPr>
        <p:spPr>
          <a:xfrm>
            <a:off x="1259632" y="2791105"/>
            <a:ext cx="2736304" cy="646331"/>
          </a:xfrm>
          <a:prstGeom prst="rect">
            <a:avLst/>
          </a:prstGeom>
          <a:noFill/>
        </p:spPr>
        <p:txBody>
          <a:bodyPr wrap="square" rtlCol="0">
            <a:spAutoFit/>
          </a:bodyPr>
          <a:lstStyle/>
          <a:p>
            <a:r>
              <a:rPr lang="en-US" altLang="zh-CN" b="1" dirty="0">
                <a:solidFill>
                  <a:srgbClr val="FF0000"/>
                </a:solidFill>
                <a:latin typeface="Century Schoolbook" pitchFamily="18" charset="0"/>
              </a:rPr>
              <a:t>OPEN-ACCESS RESOURCES</a:t>
            </a:r>
            <a:endParaRPr lang="zh-CN" altLang="en-US" b="1" dirty="0">
              <a:solidFill>
                <a:srgbClr val="FF0000"/>
              </a:solidFill>
              <a:latin typeface="Century Schoolbook" pitchFamily="18" charset="0"/>
            </a:endParaRPr>
          </a:p>
        </p:txBody>
      </p:sp>
      <p:sp>
        <p:nvSpPr>
          <p:cNvPr id="24" name="TextBox 23"/>
          <p:cNvSpPr txBox="1"/>
          <p:nvPr/>
        </p:nvSpPr>
        <p:spPr>
          <a:xfrm>
            <a:off x="6300192" y="2800910"/>
            <a:ext cx="2088232" cy="646331"/>
          </a:xfrm>
          <a:prstGeom prst="rect">
            <a:avLst/>
          </a:prstGeom>
          <a:noFill/>
        </p:spPr>
        <p:txBody>
          <a:bodyPr wrap="square" rtlCol="0">
            <a:spAutoFit/>
          </a:bodyPr>
          <a:lstStyle/>
          <a:p>
            <a:r>
              <a:rPr lang="en-US" altLang="zh-CN" b="1" dirty="0">
                <a:solidFill>
                  <a:srgbClr val="FF0000"/>
                </a:solidFill>
                <a:latin typeface="Century Schoolbook" pitchFamily="18" charset="0"/>
              </a:rPr>
              <a:t>PURE PUBLIC GOODS</a:t>
            </a:r>
            <a:endParaRPr lang="zh-CN" altLang="en-US" b="1" dirty="0">
              <a:solidFill>
                <a:srgbClr val="FF0000"/>
              </a:solidFill>
              <a:latin typeface="Century Schoolbook" pitchFamily="18" charset="0"/>
            </a:endParaRPr>
          </a:p>
        </p:txBody>
      </p:sp>
      <p:sp>
        <p:nvSpPr>
          <p:cNvPr id="25" name="TextBox 24"/>
          <p:cNvSpPr txBox="1"/>
          <p:nvPr/>
        </p:nvSpPr>
        <p:spPr>
          <a:xfrm>
            <a:off x="6196843" y="4808660"/>
            <a:ext cx="2085123" cy="369332"/>
          </a:xfrm>
          <a:prstGeom prst="rect">
            <a:avLst/>
          </a:prstGeom>
          <a:noFill/>
        </p:spPr>
        <p:txBody>
          <a:bodyPr wrap="square" rtlCol="0">
            <a:spAutoFit/>
          </a:bodyPr>
          <a:lstStyle/>
          <a:p>
            <a:r>
              <a:rPr lang="en-US" altLang="zh-CN" b="1" dirty="0">
                <a:solidFill>
                  <a:srgbClr val="FF0000"/>
                </a:solidFill>
                <a:latin typeface="Century Schoolbook" pitchFamily="18" charset="0"/>
              </a:rPr>
              <a:t>CLUB GOODS</a:t>
            </a:r>
            <a:endParaRPr lang="zh-CN" altLang="en-US" b="1" dirty="0">
              <a:solidFill>
                <a:srgbClr val="FF0000"/>
              </a:solidFill>
              <a:latin typeface="Century Schoolbook" pitchFamily="18" charset="0"/>
            </a:endParaRPr>
          </a:p>
        </p:txBody>
      </p:sp>
      <p:sp>
        <p:nvSpPr>
          <p:cNvPr id="26" name="TextBox 25"/>
          <p:cNvSpPr txBox="1"/>
          <p:nvPr/>
        </p:nvSpPr>
        <p:spPr>
          <a:xfrm>
            <a:off x="1264500" y="4636097"/>
            <a:ext cx="2221604" cy="646331"/>
          </a:xfrm>
          <a:prstGeom prst="rect">
            <a:avLst/>
          </a:prstGeom>
          <a:noFill/>
        </p:spPr>
        <p:txBody>
          <a:bodyPr wrap="square" rtlCol="0">
            <a:spAutoFit/>
          </a:bodyPr>
          <a:lstStyle/>
          <a:p>
            <a:r>
              <a:rPr lang="en-US" altLang="zh-CN" b="1" dirty="0">
                <a:solidFill>
                  <a:srgbClr val="FF0000"/>
                </a:solidFill>
                <a:latin typeface="Century Schoolbook" pitchFamily="18" charset="0"/>
              </a:rPr>
              <a:t>PURE PRIVATE GOODS</a:t>
            </a:r>
            <a:endParaRPr lang="zh-CN" altLang="en-US" b="1" dirty="0">
              <a:solidFill>
                <a:srgbClr val="FF0000"/>
              </a:solidFill>
              <a:latin typeface="Century Schoolbook" pitchFamily="18" charset="0"/>
            </a:endParaRPr>
          </a:p>
        </p:txBody>
      </p:sp>
      <p:sp>
        <p:nvSpPr>
          <p:cNvPr id="27" name="TextBox 26"/>
          <p:cNvSpPr txBox="1"/>
          <p:nvPr/>
        </p:nvSpPr>
        <p:spPr>
          <a:xfrm>
            <a:off x="1367654" y="1769468"/>
            <a:ext cx="2555508" cy="369332"/>
          </a:xfrm>
          <a:prstGeom prst="rect">
            <a:avLst/>
          </a:prstGeom>
          <a:noFill/>
        </p:spPr>
        <p:txBody>
          <a:bodyPr wrap="none" rtlCol="0">
            <a:spAutoFit/>
          </a:bodyPr>
          <a:lstStyle/>
          <a:p>
            <a:r>
              <a:rPr lang="en-US" altLang="zh-CN" dirty="0"/>
              <a:t>•</a:t>
            </a:r>
            <a:r>
              <a:rPr lang="en-US" altLang="zh-CN" dirty="0">
                <a:latin typeface="Century Schoolbook" pitchFamily="18" charset="0"/>
              </a:rPr>
              <a:t>common-pool oil field</a:t>
            </a:r>
            <a:endParaRPr lang="zh-CN" altLang="en-US" dirty="0">
              <a:latin typeface="Century Schoolbook" pitchFamily="18" charset="0"/>
            </a:endParaRPr>
          </a:p>
        </p:txBody>
      </p:sp>
    </p:spTree>
    <p:extLst>
      <p:ext uri="{BB962C8B-B14F-4D97-AF65-F5344CB8AC3E}">
        <p14:creationId xmlns:p14="http://schemas.microsoft.com/office/powerpoint/2010/main" val="1484301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altLang="zh-CN" sz="2800" b="1" dirty="0">
                <a:latin typeface="Constantia" pitchFamily="18" charset="0"/>
                <a:ea typeface="宋体" charset="-122"/>
              </a:rPr>
              <a:t>Public goods and common pool resources</a:t>
            </a:r>
          </a:p>
        </p:txBody>
      </p:sp>
      <p:sp>
        <p:nvSpPr>
          <p:cNvPr id="8195" name="Rectangle 3"/>
          <p:cNvSpPr>
            <a:spLocks noGrp="1" noChangeArrowheads="1"/>
          </p:cNvSpPr>
          <p:nvPr>
            <p:ph type="body" idx="1"/>
          </p:nvPr>
        </p:nvSpPr>
        <p:spPr>
          <a:xfrm>
            <a:off x="609600" y="1600200"/>
            <a:ext cx="8229600" cy="4525963"/>
          </a:xfrm>
        </p:spPr>
        <p:txBody>
          <a:bodyPr/>
          <a:lstStyle/>
          <a:p>
            <a:pPr eaLnBrk="1" hangingPunct="1"/>
            <a:r>
              <a:rPr lang="en-US" altLang="zh-CN" sz="2400" i="1" dirty="0">
                <a:latin typeface="Constantia" pitchFamily="18" charset="0"/>
                <a:ea typeface="宋体" charset="-122"/>
              </a:rPr>
              <a:t>Externality</a:t>
            </a:r>
            <a:r>
              <a:rPr lang="en-US" altLang="zh-CN" sz="2400" dirty="0">
                <a:latin typeface="Constantia" pitchFamily="18" charset="0"/>
                <a:ea typeface="宋体" charset="-122"/>
              </a:rPr>
              <a:t> as another common feature of public goods and common pool resources</a:t>
            </a:r>
          </a:p>
          <a:p>
            <a:pPr eaLnBrk="1" hangingPunct="1">
              <a:buFontTx/>
              <a:buNone/>
            </a:pPr>
            <a:endParaRPr lang="en-US" altLang="zh-CN" sz="1200" u="sng" dirty="0">
              <a:latin typeface="Constantia" pitchFamily="18" charset="0"/>
              <a:ea typeface="宋体" charset="-122"/>
            </a:endParaRPr>
          </a:p>
          <a:p>
            <a:pPr eaLnBrk="1" hangingPunct="1">
              <a:buFontTx/>
              <a:buNone/>
            </a:pPr>
            <a:r>
              <a:rPr lang="en-US" altLang="zh-CN" sz="2400" dirty="0">
                <a:latin typeface="Constantia" pitchFamily="18" charset="0"/>
                <a:ea typeface="宋体" charset="-122"/>
              </a:rPr>
              <a:t>    </a:t>
            </a:r>
            <a:r>
              <a:rPr lang="en-US" altLang="zh-CN" sz="2400" u="sng" dirty="0">
                <a:latin typeface="Constantia" pitchFamily="18" charset="0"/>
                <a:ea typeface="宋体" charset="-122"/>
              </a:rPr>
              <a:t>Externality</a:t>
            </a:r>
            <a:r>
              <a:rPr lang="en-US" altLang="zh-CN" sz="2400" dirty="0">
                <a:latin typeface="Constantia" pitchFamily="18" charset="0"/>
                <a:ea typeface="宋体" charset="-122"/>
              </a:rPr>
              <a:t>: an uncompensated impact of one’s actions on the well-being of another</a:t>
            </a:r>
          </a:p>
          <a:p>
            <a:pPr eaLnBrk="1" hangingPunct="1">
              <a:buFontTx/>
              <a:buNone/>
            </a:pPr>
            <a:endParaRPr lang="en-US" altLang="zh-CN" sz="1200" dirty="0">
              <a:latin typeface="Constantia" pitchFamily="18" charset="0"/>
              <a:ea typeface="宋体" charset="-122"/>
            </a:endParaRPr>
          </a:p>
          <a:p>
            <a:pPr eaLnBrk="1" hangingPunct="1"/>
            <a:r>
              <a:rPr lang="en-US" altLang="zh-CN" sz="2400" dirty="0">
                <a:latin typeface="Constantia" pitchFamily="18" charset="0"/>
                <a:ea typeface="宋体" charset="-122"/>
              </a:rPr>
              <a:t>Can be negative or positive</a:t>
            </a:r>
          </a:p>
          <a:p>
            <a:pPr lvl="1" eaLnBrk="1" hangingPunct="1"/>
            <a:r>
              <a:rPr lang="en-US" altLang="zh-CN" sz="2000" dirty="0">
                <a:latin typeface="Constantia" pitchFamily="18" charset="0"/>
                <a:ea typeface="宋体" charset="-122"/>
              </a:rPr>
              <a:t>Negative externalities (e.g., use of river water as a commons)</a:t>
            </a:r>
          </a:p>
          <a:p>
            <a:pPr lvl="1" eaLnBrk="1" hangingPunct="1"/>
            <a:r>
              <a:rPr lang="en-US" altLang="zh-CN" sz="2000" dirty="0">
                <a:latin typeface="Constantia" pitchFamily="18" charset="0"/>
                <a:ea typeface="宋体" charset="-122"/>
              </a:rPr>
              <a:t>Positive externalities (e.g., Kyoto Protocol)</a:t>
            </a:r>
          </a:p>
          <a:p>
            <a:pPr eaLnBrk="1" hangingPunct="1">
              <a:buFontTx/>
              <a:buNone/>
            </a:pPr>
            <a:endParaRPr lang="en-US" altLang="zh-CN" sz="2400" dirty="0">
              <a:ea typeface="宋体" charset="-122"/>
            </a:endParaRPr>
          </a:p>
        </p:txBody>
      </p:sp>
    </p:spTree>
    <p:extLst>
      <p:ext uri="{BB962C8B-B14F-4D97-AF65-F5344CB8AC3E}">
        <p14:creationId xmlns:p14="http://schemas.microsoft.com/office/powerpoint/2010/main" val="1909402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3200" b="1" dirty="0">
                <a:solidFill>
                  <a:srgbClr val="FF0000"/>
                </a:solidFill>
                <a:latin typeface="Century Schoolbook" pitchFamily="18" charset="0"/>
              </a:rPr>
              <a:t>Public Goods</a:t>
            </a:r>
          </a:p>
        </p:txBody>
      </p:sp>
      <p:sp>
        <p:nvSpPr>
          <p:cNvPr id="3" name="Content Placeholder 2"/>
          <p:cNvSpPr>
            <a:spLocks noGrp="1"/>
          </p:cNvSpPr>
          <p:nvPr>
            <p:ph sz="quarter" idx="1"/>
          </p:nvPr>
        </p:nvSpPr>
        <p:spPr>
          <a:xfrm>
            <a:off x="457200" y="1066800"/>
            <a:ext cx="8229600" cy="5059363"/>
          </a:xfrm>
        </p:spPr>
        <p:txBody>
          <a:bodyPr>
            <a:noAutofit/>
          </a:bodyPr>
          <a:lstStyle/>
          <a:p>
            <a:r>
              <a:rPr lang="en-US" sz="2200" dirty="0">
                <a:latin typeface="Century Schoolbook" pitchFamily="18" charset="0"/>
              </a:rPr>
              <a:t>Public goods are </a:t>
            </a:r>
          </a:p>
          <a:p>
            <a:pPr lvl="1"/>
            <a:r>
              <a:rPr lang="en-US" sz="2200" u="sng" dirty="0" err="1">
                <a:solidFill>
                  <a:srgbClr val="FF0000"/>
                </a:solidFill>
                <a:latin typeface="Century Schoolbook" pitchFamily="18" charset="0"/>
              </a:rPr>
              <a:t>Nonrival</a:t>
            </a:r>
            <a:r>
              <a:rPr lang="en-US" sz="2200" u="sng" dirty="0">
                <a:solidFill>
                  <a:srgbClr val="FF0000"/>
                </a:solidFill>
                <a:latin typeface="Century Schoolbook" pitchFamily="18" charset="0"/>
              </a:rPr>
              <a:t>:</a:t>
            </a:r>
            <a:r>
              <a:rPr lang="en-US" sz="2200" dirty="0">
                <a:latin typeface="Century Schoolbook" pitchFamily="18" charset="0"/>
              </a:rPr>
              <a:t> The amount of any individual’s consumption does not diminish the amount available for others</a:t>
            </a:r>
          </a:p>
          <a:p>
            <a:pPr lvl="1"/>
            <a:r>
              <a:rPr lang="en-US" sz="2200" u="sng" dirty="0">
                <a:solidFill>
                  <a:srgbClr val="FF0000"/>
                </a:solidFill>
                <a:latin typeface="Century Schoolbook" pitchFamily="18" charset="0"/>
              </a:rPr>
              <a:t>Non excludable: </a:t>
            </a:r>
            <a:r>
              <a:rPr lang="en-US" sz="2200" dirty="0">
                <a:latin typeface="Century Schoolbook" pitchFamily="18" charset="0"/>
              </a:rPr>
              <a:t>Individuals cannot be prevented from enjoying a public good</a:t>
            </a:r>
          </a:p>
          <a:p>
            <a:endParaRPr lang="en-US" sz="2200" dirty="0">
              <a:latin typeface="Century Schoolbook" pitchFamily="18" charset="0"/>
            </a:endParaRPr>
          </a:p>
          <a:p>
            <a:r>
              <a:rPr lang="en-US" sz="2200" dirty="0">
                <a:latin typeface="Century Schoolbook" pitchFamily="18" charset="0"/>
              </a:rPr>
              <a:t>Examples:</a:t>
            </a:r>
          </a:p>
          <a:p>
            <a:pPr marL="398463" lvl="1" indent="0">
              <a:buFontTx/>
              <a:buChar char="-"/>
              <a:tabLst>
                <a:tab pos="739775" algn="l"/>
              </a:tabLst>
            </a:pPr>
            <a:r>
              <a:rPr lang="en-US" sz="2200" dirty="0">
                <a:latin typeface="Century Schoolbook" pitchFamily="18" charset="0"/>
              </a:rPr>
              <a:t> 	</a:t>
            </a:r>
            <a:r>
              <a:rPr lang="en-US" sz="2200" u="sng" dirty="0">
                <a:solidFill>
                  <a:srgbClr val="FF0000"/>
                </a:solidFill>
                <a:latin typeface="Century Schoolbook" pitchFamily="18" charset="0"/>
              </a:rPr>
              <a:t>National defense: </a:t>
            </a:r>
            <a:r>
              <a:rPr lang="en-US" sz="2200" dirty="0">
                <a:latin typeface="Century Schoolbook" pitchFamily="18" charset="0"/>
              </a:rPr>
              <a:t>all citizens living within the same country are afforded the same level of protection; the security enjoyed or “consumed” by one citizen does not diminish that of her neighbor</a:t>
            </a:r>
          </a:p>
          <a:p>
            <a:pPr marL="398463" lvl="1" indent="0">
              <a:buFontTx/>
              <a:buChar char="-"/>
              <a:tabLst>
                <a:tab pos="739775" algn="l"/>
              </a:tabLst>
            </a:pPr>
            <a:r>
              <a:rPr lang="en-US" sz="2200" dirty="0">
                <a:latin typeface="Century Schoolbook" pitchFamily="18" charset="0"/>
              </a:rPr>
              <a:t>    </a:t>
            </a:r>
            <a:r>
              <a:rPr lang="en-US" sz="2200" u="sng" dirty="0">
                <a:solidFill>
                  <a:srgbClr val="FF0000"/>
                </a:solidFill>
                <a:latin typeface="Century Schoolbook" pitchFamily="18" charset="0"/>
              </a:rPr>
              <a:t>Bio-diversity:</a:t>
            </a:r>
            <a:r>
              <a:rPr lang="en-US" sz="2200" dirty="0">
                <a:latin typeface="Century Schoolbook" pitchFamily="18" charset="0"/>
              </a:rPr>
              <a:t> everyone enjoys the benefits of biodiversity (even if they will never walk in those wild places), and no one person’s enjoyment reduce the amount available to others</a:t>
            </a:r>
          </a:p>
        </p:txBody>
      </p:sp>
    </p:spTree>
    <p:extLst>
      <p:ext uri="{BB962C8B-B14F-4D97-AF65-F5344CB8AC3E}">
        <p14:creationId xmlns:p14="http://schemas.microsoft.com/office/powerpoint/2010/main" val="1784446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l" eaLnBrk="1" hangingPunct="1"/>
            <a:r>
              <a:rPr lang="en-US" altLang="zh-CN" sz="2800" b="1" dirty="0">
                <a:latin typeface="Constantia" pitchFamily="18" charset="0"/>
                <a:ea typeface="宋体" charset="-122"/>
              </a:rPr>
              <a:t>Economics of a public good</a:t>
            </a:r>
          </a:p>
        </p:txBody>
      </p:sp>
      <p:sp>
        <p:nvSpPr>
          <p:cNvPr id="9219" name="Rectangle 3"/>
          <p:cNvSpPr>
            <a:spLocks noGrp="1" noChangeArrowheads="1"/>
          </p:cNvSpPr>
          <p:nvPr>
            <p:ph type="body" idx="1"/>
          </p:nvPr>
        </p:nvSpPr>
        <p:spPr/>
        <p:txBody>
          <a:bodyPr/>
          <a:lstStyle/>
          <a:p>
            <a:pPr eaLnBrk="1" hangingPunct="1"/>
            <a:r>
              <a:rPr lang="en-US" altLang="zh-CN" sz="2400" dirty="0">
                <a:latin typeface="Constantia" pitchFamily="18" charset="0"/>
                <a:ea typeface="宋体" charset="-122"/>
              </a:rPr>
              <a:t>Point 1.  Aggregate demand for a public good</a:t>
            </a:r>
          </a:p>
          <a:p>
            <a:pPr lvl="1" eaLnBrk="1" hangingPunct="1"/>
            <a:r>
              <a:rPr lang="en-US" altLang="zh-CN" sz="2000" dirty="0">
                <a:latin typeface="Constantia" pitchFamily="18" charset="0"/>
                <a:ea typeface="宋体" charset="-122"/>
              </a:rPr>
              <a:t>Non-rivalry means that individuals are not in competition for a given supply of a public good</a:t>
            </a:r>
          </a:p>
          <a:p>
            <a:pPr lvl="1" eaLnBrk="1" hangingPunct="1"/>
            <a:r>
              <a:rPr lang="en-US" altLang="zh-CN" sz="2000" dirty="0">
                <a:latin typeface="Constantia" pitchFamily="18" charset="0"/>
                <a:ea typeface="宋体" charset="-122"/>
              </a:rPr>
              <a:t>Vertical summation of individual demand curves</a:t>
            </a:r>
          </a:p>
          <a:p>
            <a:pPr lvl="1" eaLnBrk="1" hangingPunct="1"/>
            <a:r>
              <a:rPr lang="en-US" altLang="zh-CN" sz="2000" dirty="0">
                <a:latin typeface="Constantia" pitchFamily="18" charset="0"/>
                <a:ea typeface="宋体" charset="-122"/>
              </a:rPr>
              <a:t>Contrast with horizontal summation with a private good</a:t>
            </a:r>
          </a:p>
          <a:p>
            <a:pPr eaLnBrk="1" hangingPunct="1"/>
            <a:endParaRPr lang="en-US" altLang="zh-CN" sz="2400" dirty="0">
              <a:latin typeface="Constantia" pitchFamily="18" charset="0"/>
              <a:ea typeface="宋体" charset="-122"/>
            </a:endParaRPr>
          </a:p>
          <a:p>
            <a:pPr eaLnBrk="1" hangingPunct="1"/>
            <a:r>
              <a:rPr lang="en-US" altLang="zh-CN" sz="2400" dirty="0">
                <a:latin typeface="Constantia" pitchFamily="18" charset="0"/>
                <a:ea typeface="宋体" charset="-122"/>
              </a:rPr>
              <a:t>Point 2.  Efficient quantity of a public good</a:t>
            </a:r>
          </a:p>
          <a:p>
            <a:pPr lvl="1" eaLnBrk="1" hangingPunct="1"/>
            <a:r>
              <a:rPr lang="en-US" altLang="zh-CN" sz="2000" dirty="0">
                <a:latin typeface="Constantia" pitchFamily="18" charset="0"/>
                <a:ea typeface="宋体" charset="-122"/>
              </a:rPr>
              <a:t>Condition:  MB of person 1 + MB of person 2 = MC of supply</a:t>
            </a:r>
          </a:p>
          <a:p>
            <a:pPr eaLnBrk="1" hangingPunct="1"/>
            <a:endParaRPr lang="en-US" altLang="zh-CN" sz="2400" dirty="0">
              <a:ea typeface="宋体" charset="-122"/>
            </a:endParaRPr>
          </a:p>
          <a:p>
            <a:pPr eaLnBrk="1" hangingPunct="1"/>
            <a:endParaRPr lang="en-US" altLang="zh-CN" sz="2400" dirty="0">
              <a:ea typeface="宋体" charset="-122"/>
            </a:endParaRPr>
          </a:p>
          <a:p>
            <a:pPr eaLnBrk="1" hangingPunct="1"/>
            <a:endParaRPr lang="en-US" altLang="zh-CN" sz="2400" dirty="0">
              <a:ea typeface="宋体" charset="-122"/>
            </a:endParaRPr>
          </a:p>
          <a:p>
            <a:pPr eaLnBrk="1" hangingPunct="1"/>
            <a:endParaRPr lang="en-US" altLang="zh-CN" sz="2400" dirty="0">
              <a:ea typeface="宋体" charset="-122"/>
            </a:endParaRPr>
          </a:p>
          <a:p>
            <a:pPr eaLnBrk="1" hangingPunct="1"/>
            <a:endParaRPr lang="en-US" altLang="zh-CN" sz="2400" dirty="0">
              <a:ea typeface="宋体" charset="-122"/>
            </a:endParaRPr>
          </a:p>
        </p:txBody>
      </p:sp>
    </p:spTree>
    <p:extLst>
      <p:ext uri="{BB962C8B-B14F-4D97-AF65-F5344CB8AC3E}">
        <p14:creationId xmlns:p14="http://schemas.microsoft.com/office/powerpoint/2010/main" val="1184719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4624"/>
            <a:ext cx="8507288" cy="648072"/>
          </a:xfrm>
        </p:spPr>
        <p:txBody>
          <a:bodyPr>
            <a:normAutofit/>
          </a:bodyPr>
          <a:lstStyle/>
          <a:p>
            <a:pPr algn="l"/>
            <a:r>
              <a:rPr lang="en-US" altLang="zh-CN" sz="3200" b="1" dirty="0">
                <a:latin typeface="Constantia" pitchFamily="18" charset="0"/>
              </a:rPr>
              <a:t>What is externality</a:t>
            </a:r>
            <a:endParaRPr lang="zh-CN" altLang="en-US" sz="3200" b="1" dirty="0">
              <a:latin typeface="Constantia" pitchFamily="18" charset="0"/>
            </a:endParaRPr>
          </a:p>
        </p:txBody>
      </p:sp>
      <p:pic>
        <p:nvPicPr>
          <p:cNvPr id="21506" name="Picture 2" descr="http://smartercharger.com/wp-content/uploads/2013/04/07TH_AIR_POLLUTION_886689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9" y="1287101"/>
            <a:ext cx="4104457" cy="2645956"/>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http://inquisitiveeater.com/wp-content/uploads/2015/05/climate_change_org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1" y="3977680"/>
            <a:ext cx="4104456" cy="246267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247224" y="836712"/>
            <a:ext cx="2174763" cy="369332"/>
          </a:xfrm>
          <a:prstGeom prst="rect">
            <a:avLst/>
          </a:prstGeom>
          <a:noFill/>
        </p:spPr>
        <p:txBody>
          <a:bodyPr wrap="none" rtlCol="0">
            <a:spAutoFit/>
          </a:bodyPr>
          <a:lstStyle/>
          <a:p>
            <a:r>
              <a:rPr lang="en-US" altLang="zh-CN" i="1" dirty="0">
                <a:latin typeface="Constantia" pitchFamily="18" charset="0"/>
              </a:rPr>
              <a:t>Negative Externality</a:t>
            </a:r>
            <a:endParaRPr lang="zh-CN" altLang="en-US" i="1" dirty="0">
              <a:latin typeface="Constantia" pitchFamily="18" charset="0"/>
            </a:endParaRPr>
          </a:p>
        </p:txBody>
      </p:sp>
      <p:sp>
        <p:nvSpPr>
          <p:cNvPr id="7" name="TextBox 6"/>
          <p:cNvSpPr txBox="1"/>
          <p:nvPr/>
        </p:nvSpPr>
        <p:spPr>
          <a:xfrm>
            <a:off x="5508104" y="827420"/>
            <a:ext cx="2078582" cy="369332"/>
          </a:xfrm>
          <a:prstGeom prst="rect">
            <a:avLst/>
          </a:prstGeom>
          <a:noFill/>
        </p:spPr>
        <p:txBody>
          <a:bodyPr wrap="none" rtlCol="0">
            <a:spAutoFit/>
          </a:bodyPr>
          <a:lstStyle/>
          <a:p>
            <a:r>
              <a:rPr lang="en-US" altLang="zh-CN" i="1" dirty="0">
                <a:latin typeface="Constantia" pitchFamily="18" charset="0"/>
              </a:rPr>
              <a:t>Positive Externality</a:t>
            </a:r>
            <a:endParaRPr lang="zh-CN" altLang="en-US" i="1" dirty="0">
              <a:latin typeface="Constantia" pitchFamily="18" charset="0"/>
            </a:endParaRPr>
          </a:p>
        </p:txBody>
      </p:sp>
      <p:sp>
        <p:nvSpPr>
          <p:cNvPr id="4" name="AutoShape 6" descr="http://i2.cdn.turner.com/cnn/2011/images/08/24/china.military.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42" name="Picture 2" descr="http://pic22.nipic.com/20120803/10500335_122506489000_2.jpg"/>
          <p:cNvPicPr>
            <a:picLocks noChangeAspect="1" noChangeArrowheads="1"/>
          </p:cNvPicPr>
          <p:nvPr/>
        </p:nvPicPr>
        <p:blipFill rotWithShape="1">
          <a:blip r:embed="rId4">
            <a:extLst>
              <a:ext uri="{28A0092B-C50C-407E-A947-70E740481C1C}">
                <a14:useLocalDpi xmlns:a14="http://schemas.microsoft.com/office/drawing/2010/main" val="0"/>
              </a:ext>
            </a:extLst>
          </a:blip>
          <a:srcRect t="5523" r="13244" b="9225"/>
          <a:stretch/>
        </p:blipFill>
        <p:spPr bwMode="auto">
          <a:xfrm>
            <a:off x="4789627" y="1282537"/>
            <a:ext cx="4035655" cy="263735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pic19.nipic.com/20120311/8734392_210540772000_2.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1303" b="9250"/>
          <a:stretch/>
        </p:blipFill>
        <p:spPr bwMode="auto">
          <a:xfrm>
            <a:off x="4789627" y="3965332"/>
            <a:ext cx="4035655" cy="2475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2452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3200" b="1" dirty="0">
                <a:solidFill>
                  <a:srgbClr val="FF0000"/>
                </a:solidFill>
                <a:latin typeface="Century Schoolbook" pitchFamily="18" charset="0"/>
              </a:rPr>
              <a:t>Adam &amp; Beth’s Garden Caring Story</a:t>
            </a:r>
          </a:p>
        </p:txBody>
      </p:sp>
      <p:sp>
        <p:nvSpPr>
          <p:cNvPr id="3" name="Content Placeholder 2"/>
          <p:cNvSpPr>
            <a:spLocks noGrp="1"/>
          </p:cNvSpPr>
          <p:nvPr>
            <p:ph sz="quarter" idx="1"/>
          </p:nvPr>
        </p:nvSpPr>
        <p:spPr>
          <a:xfrm>
            <a:off x="457200" y="1066801"/>
            <a:ext cx="8229600" cy="1138064"/>
          </a:xfrm>
        </p:spPr>
        <p:txBody>
          <a:bodyPr>
            <a:noAutofit/>
          </a:bodyPr>
          <a:lstStyle/>
          <a:p>
            <a:r>
              <a:rPr lang="en-US" sz="2200" dirty="0">
                <a:latin typeface="Century Schoolbook" pitchFamily="18" charset="0"/>
              </a:rPr>
              <a:t>Adam and Beth live on either side of a flower garden that they own in common. As far as they are concerned, the garden is essentially a public good. </a:t>
            </a:r>
          </a:p>
        </p:txBody>
      </p:sp>
      <p:pic>
        <p:nvPicPr>
          <p:cNvPr id="2050" name="Picture 2" descr="C:\Users\Administrator\Desktop\slide 2-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88703"/>
            <a:ext cx="4464000" cy="412061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Administrator\Desktop\slide 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188247"/>
            <a:ext cx="4464496" cy="4121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66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additive="base">
                                        <p:cTn id="7" dur="500" fill="hold"/>
                                        <p:tgtEl>
                                          <p:spTgt spid="2051"/>
                                        </p:tgtEl>
                                        <p:attrNameLst>
                                          <p:attrName>ppt_x</p:attrName>
                                        </p:attrNameLst>
                                      </p:cBhvr>
                                      <p:tavLst>
                                        <p:tav tm="0">
                                          <p:val>
                                            <p:strVal val="#ppt_x"/>
                                          </p:val>
                                        </p:tav>
                                        <p:tav tm="100000">
                                          <p:val>
                                            <p:strVal val="#ppt_x"/>
                                          </p:val>
                                        </p:tav>
                                      </p:tavLst>
                                    </p:anim>
                                    <p:anim calcmode="lin" valueType="num">
                                      <p:cBhvr additive="base">
                                        <p:cTn id="8"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3200" b="1" dirty="0">
                <a:solidFill>
                  <a:srgbClr val="FF0000"/>
                </a:solidFill>
                <a:latin typeface="Century Schoolbook" pitchFamily="18" charset="0"/>
              </a:rPr>
              <a:t>Adam &amp; Beth’s Garden Caring Story</a:t>
            </a:r>
          </a:p>
        </p:txBody>
      </p:sp>
      <p:sp>
        <p:nvSpPr>
          <p:cNvPr id="3" name="Content Placeholder 2"/>
          <p:cNvSpPr>
            <a:spLocks noGrp="1"/>
          </p:cNvSpPr>
          <p:nvPr>
            <p:ph sz="quarter" idx="1"/>
          </p:nvPr>
        </p:nvSpPr>
        <p:spPr>
          <a:xfrm>
            <a:off x="457200" y="1498849"/>
            <a:ext cx="8229600" cy="4882479"/>
          </a:xfrm>
        </p:spPr>
        <p:txBody>
          <a:bodyPr>
            <a:noAutofit/>
          </a:bodyPr>
          <a:lstStyle/>
          <a:p>
            <a:r>
              <a:rPr lang="en-US" sz="2200" dirty="0">
                <a:latin typeface="Century Schoolbook" pitchFamily="18" charset="0"/>
              </a:rPr>
              <a:t>Supply shortage: Although both neighbors enjoy the garden, Adam values it more. Under the free market outcome, QA units of the good are produced. </a:t>
            </a:r>
          </a:p>
          <a:p>
            <a:endParaRPr lang="en-US" sz="2200" dirty="0">
              <a:latin typeface="Century Schoolbook" pitchFamily="18" charset="0"/>
            </a:endParaRPr>
          </a:p>
          <a:p>
            <a:r>
              <a:rPr lang="en-US" sz="2200" dirty="0">
                <a:latin typeface="Century Schoolbook" pitchFamily="18" charset="0"/>
              </a:rPr>
              <a:t>This presents us with a seeming paradox: Both Adam and Beth would be better off if more of the good were provided.</a:t>
            </a:r>
          </a:p>
          <a:p>
            <a:endParaRPr lang="en-US" sz="2200" dirty="0">
              <a:latin typeface="Century Schoolbook" pitchFamily="18" charset="0"/>
            </a:endParaRPr>
          </a:p>
          <a:p>
            <a:r>
              <a:rPr lang="en-US" sz="2200" dirty="0">
                <a:latin typeface="Century Schoolbook" pitchFamily="18" charset="0"/>
              </a:rPr>
              <a:t>Private provision of public goods is inefficiently low.</a:t>
            </a:r>
          </a:p>
          <a:p>
            <a:endParaRPr lang="en-US" sz="2200" dirty="0">
              <a:latin typeface="Century Schoolbook" pitchFamily="18" charset="0"/>
            </a:endParaRPr>
          </a:p>
        </p:txBody>
      </p:sp>
    </p:spTree>
    <p:extLst>
      <p:ext uri="{BB962C8B-B14F-4D97-AF65-F5344CB8AC3E}">
        <p14:creationId xmlns:p14="http://schemas.microsoft.com/office/powerpoint/2010/main" val="1029319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l" eaLnBrk="1" hangingPunct="1"/>
            <a:r>
              <a:rPr lang="en-US" altLang="zh-CN" sz="2800" b="1" dirty="0">
                <a:latin typeface="Constantia" pitchFamily="18" charset="0"/>
                <a:ea typeface="宋体" charset="-122"/>
              </a:rPr>
              <a:t>Economics of a public good (cont.)</a:t>
            </a:r>
          </a:p>
        </p:txBody>
      </p:sp>
      <p:sp>
        <p:nvSpPr>
          <p:cNvPr id="11267" name="Rectangle 3"/>
          <p:cNvSpPr>
            <a:spLocks noGrp="1" noChangeArrowheads="1"/>
          </p:cNvSpPr>
          <p:nvPr>
            <p:ph type="body" idx="1"/>
          </p:nvPr>
        </p:nvSpPr>
        <p:spPr>
          <a:xfrm>
            <a:off x="304800" y="1600200"/>
            <a:ext cx="8229600" cy="4525963"/>
          </a:xfrm>
        </p:spPr>
        <p:txBody>
          <a:bodyPr/>
          <a:lstStyle/>
          <a:p>
            <a:pPr eaLnBrk="1" hangingPunct="1"/>
            <a:r>
              <a:rPr lang="en-US" altLang="zh-CN" sz="2400" dirty="0">
                <a:latin typeface="Constantia" pitchFamily="18" charset="0"/>
                <a:ea typeface="宋体" charset="-122"/>
              </a:rPr>
              <a:t>Point 3.  Market failure: under provision of a public good by a private market</a:t>
            </a:r>
          </a:p>
        </p:txBody>
      </p:sp>
      <p:sp>
        <p:nvSpPr>
          <p:cNvPr id="11268" name="Rectangle 4"/>
          <p:cNvSpPr>
            <a:spLocks noChangeArrowheads="1"/>
          </p:cNvSpPr>
          <p:nvPr/>
        </p:nvSpPr>
        <p:spPr bwMode="auto">
          <a:xfrm>
            <a:off x="609600" y="2590800"/>
            <a:ext cx="85344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0" i="1" dirty="0">
                <a:latin typeface="Constantia" pitchFamily="18" charset="0"/>
                <a:ea typeface="宋体" charset="-122"/>
              </a:rPr>
              <a:t>Non-rival</a:t>
            </a:r>
            <a:r>
              <a:rPr lang="en-US" altLang="zh-CN" sz="2400" b="0" dirty="0">
                <a:latin typeface="Constantia" pitchFamily="18" charset="0"/>
                <a:ea typeface="宋体" charset="-122"/>
              </a:rPr>
              <a:t> and </a:t>
            </a:r>
            <a:r>
              <a:rPr lang="en-US" altLang="zh-CN" sz="2400" b="0" i="1" dirty="0">
                <a:latin typeface="Constantia" pitchFamily="18" charset="0"/>
                <a:ea typeface="宋体" charset="-122"/>
              </a:rPr>
              <a:t>non-excludable</a:t>
            </a:r>
          </a:p>
          <a:p>
            <a:endParaRPr lang="en-US" altLang="zh-CN" sz="2400" b="0" i="1" dirty="0">
              <a:latin typeface="Constantia" pitchFamily="18" charset="0"/>
              <a:ea typeface="宋体" charset="-122"/>
            </a:endParaRPr>
          </a:p>
          <a:p>
            <a:r>
              <a:rPr lang="en-US" altLang="zh-CN" sz="2400" b="0" u="sng" dirty="0">
                <a:latin typeface="Constantia" pitchFamily="18" charset="0"/>
                <a:ea typeface="宋体" charset="-122"/>
              </a:rPr>
              <a:t>The Free Rider Problem</a:t>
            </a:r>
            <a:r>
              <a:rPr lang="en-US" altLang="zh-CN" sz="2400" b="0" dirty="0">
                <a:latin typeface="Constantia" pitchFamily="18" charset="0"/>
                <a:ea typeface="宋体" charset="-122"/>
              </a:rPr>
              <a:t>:  Individuals have little (or no) incentive to pay for public goods because they can enjoy </a:t>
            </a:r>
          </a:p>
          <a:p>
            <a:r>
              <a:rPr lang="en-US" altLang="zh-CN" sz="2400" b="0" dirty="0">
                <a:latin typeface="Constantia" pitchFamily="18" charset="0"/>
                <a:ea typeface="宋体" charset="-122"/>
              </a:rPr>
              <a:t>the benefits by free riding on the payments of others</a:t>
            </a:r>
          </a:p>
          <a:p>
            <a:endParaRPr lang="en-US" altLang="zh-CN" sz="2400" b="0" dirty="0">
              <a:latin typeface="Constantia" pitchFamily="18" charset="0"/>
              <a:ea typeface="宋体" charset="-122"/>
            </a:endParaRPr>
          </a:p>
          <a:p>
            <a:r>
              <a:rPr lang="en-US" altLang="zh-CN" sz="2400" b="0" dirty="0">
                <a:latin typeface="Constantia" pitchFamily="18" charset="0"/>
                <a:ea typeface="宋体" charset="-122"/>
              </a:rPr>
              <a:t>The level of provision will be </a:t>
            </a:r>
            <a:r>
              <a:rPr lang="en-US" altLang="zh-CN" sz="2400" b="0" u="sng" dirty="0">
                <a:latin typeface="Constantia" pitchFamily="18" charset="0"/>
                <a:ea typeface="宋体" charset="-122"/>
              </a:rPr>
              <a:t>inefficiently low</a:t>
            </a:r>
            <a:r>
              <a:rPr lang="en-US" altLang="zh-CN" sz="2400" b="0" dirty="0">
                <a:latin typeface="Constantia" pitchFamily="18" charset="0"/>
                <a:ea typeface="宋体" charset="-122"/>
              </a:rPr>
              <a:t> (market failure)</a:t>
            </a:r>
            <a:endParaRPr lang="en-US" altLang="zh-CN" sz="2400" b="0" u="sng" dirty="0">
              <a:latin typeface="Constantia" pitchFamily="18" charset="0"/>
              <a:ea typeface="宋体" charset="-122"/>
            </a:endParaRPr>
          </a:p>
          <a:p>
            <a:endParaRPr lang="en-US" altLang="zh-CN" sz="2400" b="0" u="sng" dirty="0">
              <a:latin typeface="Constantia" pitchFamily="18" charset="0"/>
              <a:ea typeface="宋体" charset="-122"/>
            </a:endParaRPr>
          </a:p>
          <a:p>
            <a:r>
              <a:rPr lang="en-US" altLang="zh-CN" sz="2400" b="0" dirty="0">
                <a:latin typeface="Constantia" pitchFamily="18" charset="0"/>
                <a:ea typeface="宋体" charset="-122"/>
              </a:rPr>
              <a:t>Intuition follows from recognizing that provision generates </a:t>
            </a:r>
          </a:p>
          <a:p>
            <a:r>
              <a:rPr lang="en-US" altLang="zh-CN" sz="2400" b="0" dirty="0">
                <a:latin typeface="Constantia" pitchFamily="18" charset="0"/>
                <a:ea typeface="宋体" charset="-122"/>
              </a:rPr>
              <a:t>a positive externality</a:t>
            </a:r>
          </a:p>
        </p:txBody>
      </p:sp>
    </p:spTree>
    <p:extLst>
      <p:ext uri="{BB962C8B-B14F-4D97-AF65-F5344CB8AC3E}">
        <p14:creationId xmlns:p14="http://schemas.microsoft.com/office/powerpoint/2010/main" val="10691619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3200" b="1" dirty="0">
                <a:solidFill>
                  <a:srgbClr val="FF0000"/>
                </a:solidFill>
                <a:latin typeface="Century Schoolbook" pitchFamily="18" charset="0"/>
              </a:rPr>
              <a:t>The Free-Rider Problem</a:t>
            </a:r>
          </a:p>
        </p:txBody>
      </p:sp>
      <p:sp>
        <p:nvSpPr>
          <p:cNvPr id="3" name="Content Placeholder 2"/>
          <p:cNvSpPr>
            <a:spLocks noGrp="1"/>
          </p:cNvSpPr>
          <p:nvPr>
            <p:ph sz="quarter" idx="1"/>
          </p:nvPr>
        </p:nvSpPr>
        <p:spPr>
          <a:xfrm>
            <a:off x="457200" y="1066800"/>
            <a:ext cx="8229600" cy="5059363"/>
          </a:xfrm>
        </p:spPr>
        <p:txBody>
          <a:bodyPr>
            <a:noAutofit/>
          </a:bodyPr>
          <a:lstStyle/>
          <a:p>
            <a:r>
              <a:rPr lang="en-US" sz="2200" u="sng" dirty="0">
                <a:solidFill>
                  <a:srgbClr val="FF0000"/>
                </a:solidFill>
                <a:latin typeface="Century Schoolbook" pitchFamily="18" charset="0"/>
              </a:rPr>
              <a:t>Free rider problem: </a:t>
            </a:r>
            <a:r>
              <a:rPr lang="en-US" sz="2200" dirty="0">
                <a:latin typeface="Century Schoolbook" pitchFamily="18" charset="0"/>
              </a:rPr>
              <a:t>People want to consume a public good, but they don’t want to contribute.</a:t>
            </a:r>
          </a:p>
          <a:p>
            <a:pPr lvl="1"/>
            <a:r>
              <a:rPr lang="en-US" sz="2200" dirty="0">
                <a:latin typeface="Century Schoolbook" pitchFamily="18" charset="0"/>
              </a:rPr>
              <a:t>Everybody hopes that someone else will contribute, and they’ll consume that other person’s contribution</a:t>
            </a:r>
          </a:p>
          <a:p>
            <a:pPr lvl="1"/>
            <a:r>
              <a:rPr lang="en-US" sz="2200" dirty="0">
                <a:latin typeface="Century Schoolbook" pitchFamily="18" charset="0"/>
              </a:rPr>
              <a:t>I don’t want to contribute, because other people benefit from my contribution</a:t>
            </a:r>
          </a:p>
          <a:p>
            <a:pPr lvl="1"/>
            <a:r>
              <a:rPr lang="en-US" sz="2200" dirty="0">
                <a:latin typeface="Century Schoolbook" pitchFamily="18" charset="0"/>
              </a:rPr>
              <a:t>Analogy: Team production problem.</a:t>
            </a:r>
          </a:p>
          <a:p>
            <a:endParaRPr lang="en-US" sz="2200" dirty="0">
              <a:latin typeface="Century Schoolbook" pitchFamily="18" charset="0"/>
            </a:endParaRPr>
          </a:p>
          <a:p>
            <a:r>
              <a:rPr lang="en-US" sz="2200" dirty="0">
                <a:latin typeface="Century Schoolbook" pitchFamily="18" charset="0"/>
              </a:rPr>
              <a:t>How do we solve this problem?</a:t>
            </a:r>
          </a:p>
        </p:txBody>
      </p:sp>
    </p:spTree>
    <p:extLst>
      <p:ext uri="{BB962C8B-B14F-4D97-AF65-F5344CB8AC3E}">
        <p14:creationId xmlns:p14="http://schemas.microsoft.com/office/powerpoint/2010/main" val="134712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sz="3200" b="1" dirty="0">
                <a:solidFill>
                  <a:srgbClr val="FF0000"/>
                </a:solidFill>
                <a:latin typeface="Century Schoolbook" pitchFamily="18" charset="0"/>
              </a:rPr>
              <a:t>Public goods provision as a positive externality</a:t>
            </a:r>
          </a:p>
        </p:txBody>
      </p:sp>
      <p:sp>
        <p:nvSpPr>
          <p:cNvPr id="3" name="Content Placeholder 2"/>
          <p:cNvSpPr>
            <a:spLocks noGrp="1"/>
          </p:cNvSpPr>
          <p:nvPr>
            <p:ph sz="quarter" idx="1"/>
          </p:nvPr>
        </p:nvSpPr>
        <p:spPr>
          <a:xfrm>
            <a:off x="457200" y="1066801"/>
            <a:ext cx="8229600" cy="1138064"/>
          </a:xfrm>
        </p:spPr>
        <p:txBody>
          <a:bodyPr>
            <a:noAutofit/>
          </a:bodyPr>
          <a:lstStyle/>
          <a:p>
            <a:r>
              <a:rPr lang="en-US" sz="2200" dirty="0">
                <a:latin typeface="Century Schoolbook" pitchFamily="18" charset="0"/>
              </a:rPr>
              <a:t>The public goods problems in the real world are much more complex than our simple two-person example.</a:t>
            </a:r>
          </a:p>
          <a:p>
            <a:pPr lvl="1"/>
            <a:r>
              <a:rPr lang="en-US" sz="1800" dirty="0">
                <a:latin typeface="Century Schoolbook" pitchFamily="18" charset="0"/>
              </a:rPr>
              <a:t>As the number of individuals grow, cooperation become more the more difficult</a:t>
            </a:r>
          </a:p>
          <a:p>
            <a:pPr lvl="1"/>
            <a:r>
              <a:rPr lang="en-US" sz="1800" dirty="0">
                <a:latin typeface="Century Schoolbook" pitchFamily="18" charset="0"/>
              </a:rPr>
              <a:t>The marginal benefits of individuals shrink relative to the marginal benefits to the society</a:t>
            </a:r>
          </a:p>
          <a:p>
            <a:pPr lvl="0"/>
            <a:endParaRPr lang="en-US" altLang="zh-CN" sz="2200" dirty="0">
              <a:solidFill>
                <a:prstClr val="black"/>
              </a:solidFill>
              <a:latin typeface="Century Schoolbook" pitchFamily="18" charset="0"/>
            </a:endParaRPr>
          </a:p>
          <a:p>
            <a:pPr lvl="0"/>
            <a:r>
              <a:rPr lang="en-US" altLang="zh-CN" sz="2200" dirty="0">
                <a:solidFill>
                  <a:prstClr val="black"/>
                </a:solidFill>
                <a:latin typeface="Century Schoolbook" pitchFamily="18" charset="0"/>
              </a:rPr>
              <a:t>Public goods provision as a positive externality: </a:t>
            </a:r>
          </a:p>
          <a:p>
            <a:pPr lvl="1"/>
            <a:r>
              <a:rPr lang="en-US" altLang="zh-CN" sz="1800" dirty="0">
                <a:solidFill>
                  <a:prstClr val="black"/>
                </a:solidFill>
                <a:latin typeface="Century Schoolbook" pitchFamily="18" charset="0"/>
              </a:rPr>
              <a:t>The market failure that arises in public goods provision, comes from the divergence between private and social marginal benefits</a:t>
            </a:r>
          </a:p>
          <a:p>
            <a:pPr lvl="1"/>
            <a:r>
              <a:rPr lang="en-US" altLang="zh-CN" sz="1800" dirty="0">
                <a:solidFill>
                  <a:prstClr val="black"/>
                </a:solidFill>
                <a:latin typeface="Century Schoolbook" pitchFamily="18" charset="0"/>
              </a:rPr>
              <a:t>Just as the unregulated market tends to produce too much of a bad thing, so private provision of a public good yields too little of a good thing</a:t>
            </a:r>
          </a:p>
        </p:txBody>
      </p:sp>
    </p:spTree>
    <p:extLst>
      <p:ext uri="{BB962C8B-B14F-4D97-AF65-F5344CB8AC3E}">
        <p14:creationId xmlns:p14="http://schemas.microsoft.com/office/powerpoint/2010/main" val="13382271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3200" b="1" dirty="0">
                <a:solidFill>
                  <a:srgbClr val="FF0000"/>
                </a:solidFill>
                <a:latin typeface="Century Schoolbook" pitchFamily="18" charset="0"/>
              </a:rPr>
              <a:t>Common Pool Resources</a:t>
            </a:r>
          </a:p>
        </p:txBody>
      </p:sp>
      <p:sp>
        <p:nvSpPr>
          <p:cNvPr id="3" name="Content Placeholder 2"/>
          <p:cNvSpPr>
            <a:spLocks noGrp="1"/>
          </p:cNvSpPr>
          <p:nvPr>
            <p:ph sz="quarter" idx="1"/>
          </p:nvPr>
        </p:nvSpPr>
        <p:spPr>
          <a:xfrm>
            <a:off x="457200" y="1066800"/>
            <a:ext cx="8229600" cy="4882479"/>
          </a:xfrm>
        </p:spPr>
        <p:txBody>
          <a:bodyPr>
            <a:noAutofit/>
          </a:bodyPr>
          <a:lstStyle/>
          <a:p>
            <a:r>
              <a:rPr lang="en-US" sz="2200" dirty="0">
                <a:latin typeface="Century Schoolbook" pitchFamily="18" charset="0"/>
              </a:rPr>
              <a:t>The tragedy of commons:</a:t>
            </a:r>
          </a:p>
          <a:p>
            <a:pPr lvl="1"/>
            <a:r>
              <a:rPr lang="en-US" sz="1800" dirty="0">
                <a:latin typeface="Century Schoolbook" pitchFamily="18" charset="0"/>
              </a:rPr>
              <a:t>A number of people sharing common access to a natural resource will tend to overexploit it, unless they can develop effective government  institutions.</a:t>
            </a:r>
          </a:p>
          <a:p>
            <a:pPr lvl="1"/>
            <a:r>
              <a:rPr lang="en-US" sz="1800" dirty="0">
                <a:latin typeface="Century Schoolbook" pitchFamily="18" charset="0"/>
              </a:rPr>
              <a:t>Each shepherd bears only a portion of the costs to the commons from the grazing of an additional animal, but he receives the entire gain from increasing his private flock. </a:t>
            </a:r>
          </a:p>
          <a:p>
            <a:endParaRPr lang="en-US" sz="2200" dirty="0">
              <a:latin typeface="Century Schoolbook" pitchFamily="18" charset="0"/>
            </a:endParaRPr>
          </a:p>
          <a:p>
            <a:r>
              <a:rPr lang="en-US" sz="2200" dirty="0">
                <a:latin typeface="Century Schoolbook" pitchFamily="18" charset="0"/>
              </a:rPr>
              <a:t>The tragedy as a negative externality problem: </a:t>
            </a:r>
          </a:p>
          <a:p>
            <a:pPr lvl="1"/>
            <a:r>
              <a:rPr lang="en-US" sz="1800" dirty="0">
                <a:latin typeface="Century Schoolbook" pitchFamily="18" charset="0"/>
              </a:rPr>
              <a:t>The ill effects of one person’s overexploitation are not borne exclusively by that person, but also his peers.</a:t>
            </a:r>
          </a:p>
          <a:p>
            <a:pPr marL="0" indent="0">
              <a:buNone/>
            </a:pPr>
            <a:endParaRPr lang="en-US" sz="2200" dirty="0">
              <a:latin typeface="Century Schoolbook" pitchFamily="18" charset="0"/>
            </a:endParaRPr>
          </a:p>
        </p:txBody>
      </p:sp>
    </p:spTree>
    <p:extLst>
      <p:ext uri="{BB962C8B-B14F-4D97-AF65-F5344CB8AC3E}">
        <p14:creationId xmlns:p14="http://schemas.microsoft.com/office/powerpoint/2010/main" val="12461322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x-none" sz="3600" dirty="0">
                <a:solidFill>
                  <a:srgbClr val="FF0000"/>
                </a:solidFill>
                <a:latin typeface="Century Schoolbook" pitchFamily="18" charset="0"/>
              </a:rPr>
              <a:t>Moving Beyond the Tragedy</a:t>
            </a:r>
          </a:p>
        </p:txBody>
      </p:sp>
      <p:sp>
        <p:nvSpPr>
          <p:cNvPr id="15363" name="Content Placeholder 2"/>
          <p:cNvSpPr>
            <a:spLocks noGrp="1"/>
          </p:cNvSpPr>
          <p:nvPr>
            <p:ph sz="quarter" idx="1"/>
          </p:nvPr>
        </p:nvSpPr>
        <p:spPr>
          <a:xfrm>
            <a:off x="301625" y="1527175"/>
            <a:ext cx="8504238" cy="4572000"/>
          </a:xfrm>
        </p:spPr>
        <p:txBody>
          <a:bodyPr/>
          <a:lstStyle/>
          <a:p>
            <a:pPr eaLnBrk="1" hangingPunct="1"/>
            <a:r>
              <a:rPr lang="en-US" altLang="x-none" sz="2800" dirty="0">
                <a:latin typeface="Century Schoolbook" pitchFamily="18" charset="0"/>
              </a:rPr>
              <a:t>Need to overcome two scholarly approaches</a:t>
            </a:r>
          </a:p>
          <a:p>
            <a:pPr lvl="1" eaLnBrk="1" hangingPunct="1"/>
            <a:r>
              <a:rPr lang="en-US" altLang="x-none" sz="2800" dirty="0">
                <a:solidFill>
                  <a:schemeClr val="tx1"/>
                </a:solidFill>
                <a:latin typeface="Century Schoolbook" pitchFamily="18" charset="0"/>
              </a:rPr>
              <a:t>Seeking universal theories and solutions</a:t>
            </a:r>
          </a:p>
          <a:p>
            <a:pPr lvl="1" eaLnBrk="1" hangingPunct="1"/>
            <a:r>
              <a:rPr lang="en-US" altLang="x-none" sz="2800" dirty="0">
                <a:solidFill>
                  <a:schemeClr val="tx1"/>
                </a:solidFill>
                <a:latin typeface="Century Schoolbook" pitchFamily="18" charset="0"/>
              </a:rPr>
              <a:t>Focusing on the unique aspect of every site</a:t>
            </a:r>
          </a:p>
          <a:p>
            <a:pPr eaLnBrk="1" hangingPunct="1"/>
            <a:r>
              <a:rPr lang="en-US" altLang="x-none" sz="2800" dirty="0">
                <a:latin typeface="Century Schoolbook" pitchFamily="18" charset="0"/>
              </a:rPr>
              <a:t>We will illustrate how we can begin to move beyond the limits of these two approaches </a:t>
            </a:r>
          </a:p>
          <a:p>
            <a:pPr eaLnBrk="1" hangingPunct="1"/>
            <a:r>
              <a:rPr lang="en-US" altLang="x-none" sz="2800" dirty="0">
                <a:latin typeface="Century Schoolbook" pitchFamily="18" charset="0"/>
              </a:rPr>
              <a:t>We will link a diagnostic framework with a theory of self-organization to explain why two fishing communities in Mexico self-organized and one did not.</a:t>
            </a:r>
          </a:p>
        </p:txBody>
      </p:sp>
    </p:spTree>
    <p:extLst>
      <p:ext uri="{BB962C8B-B14F-4D97-AF65-F5344CB8AC3E}">
        <p14:creationId xmlns:p14="http://schemas.microsoft.com/office/powerpoint/2010/main" val="11735248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W08-25_Fig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4150" y="838200"/>
            <a:ext cx="768985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p:cNvSpPr txBox="1">
            <a:spLocks/>
          </p:cNvSpPr>
          <p:nvPr/>
        </p:nvSpPr>
        <p:spPr>
          <a:xfrm>
            <a:off x="533400" y="76200"/>
            <a:ext cx="8001000" cy="708025"/>
          </a:xfrm>
          <a:prstGeom prst="rect">
            <a:avLst/>
          </a:prstGeom>
        </p:spPr>
        <p:txBody>
          <a:bodyPr/>
          <a:lstStyle/>
          <a:p>
            <a:pPr algn="ctr" fontAlgn="auto">
              <a:spcAft>
                <a:spcPts val="0"/>
              </a:spcAft>
              <a:defRPr/>
            </a:pPr>
            <a:r>
              <a:rPr lang="en-US" sz="2800" dirty="0">
                <a:latin typeface="Arial" pitchFamily="34" charset="0"/>
                <a:ea typeface="+mj-ea"/>
                <a:cs typeface="Arial" pitchFamily="34" charset="0"/>
              </a:rPr>
              <a:t>Selected Fishing Villages in the </a:t>
            </a:r>
          </a:p>
          <a:p>
            <a:pPr algn="ctr" fontAlgn="auto">
              <a:spcAft>
                <a:spcPts val="0"/>
              </a:spcAft>
              <a:defRPr/>
            </a:pPr>
            <a:r>
              <a:rPr lang="en-US" sz="2800" dirty="0">
                <a:latin typeface="Arial" pitchFamily="34" charset="0"/>
                <a:ea typeface="+mj-ea"/>
                <a:cs typeface="Arial" pitchFamily="34" charset="0"/>
              </a:rPr>
              <a:t>Northern Gulf of California, Mexico </a:t>
            </a:r>
          </a:p>
        </p:txBody>
      </p:sp>
    </p:spTree>
    <p:extLst>
      <p:ext uri="{BB962C8B-B14F-4D97-AF65-F5344CB8AC3E}">
        <p14:creationId xmlns:p14="http://schemas.microsoft.com/office/powerpoint/2010/main" val="15115354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76200"/>
            <a:ext cx="6246813"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txBox="1">
            <a:spLocks noChangeArrowheads="1"/>
          </p:cNvSpPr>
          <p:nvPr/>
        </p:nvSpPr>
        <p:spPr>
          <a:xfrm>
            <a:off x="228600" y="76200"/>
            <a:ext cx="8610600" cy="762000"/>
          </a:xfrm>
          <a:prstGeom prst="rect">
            <a:avLst/>
          </a:prstGeom>
        </p:spPr>
        <p:txBody>
          <a:bodyPr/>
          <a:lstStyle/>
          <a:p>
            <a:pPr algn="ctr" fontAlgn="auto">
              <a:spcAft>
                <a:spcPts val="0"/>
              </a:spcAft>
              <a:defRPr/>
            </a:pPr>
            <a:r>
              <a:rPr lang="en-US" sz="2800" dirty="0">
                <a:latin typeface="Arial" pitchFamily="34" charset="0"/>
                <a:ea typeface="+mj-ea"/>
                <a:cs typeface="Arial" pitchFamily="34" charset="0"/>
              </a:rPr>
              <a:t>Harvesting of the Sessile Mollusk Sea Pen Shell</a:t>
            </a:r>
          </a:p>
        </p:txBody>
      </p:sp>
      <p:sp>
        <p:nvSpPr>
          <p:cNvPr id="17412" name="Rectangle 1"/>
          <p:cNvSpPr>
            <a:spLocks noChangeArrowheads="1"/>
          </p:cNvSpPr>
          <p:nvPr/>
        </p:nvSpPr>
        <p:spPr bwMode="auto">
          <a:xfrm>
            <a:off x="457200" y="4953000"/>
            <a:ext cx="84582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x-none" sz="1200" i="1">
                <a:ea typeface="Times New Roman" charset="0"/>
                <a:cs typeface="Times New Roman" charset="0"/>
              </a:rPr>
              <a:t>Left to right. </a:t>
            </a:r>
            <a:r>
              <a:rPr lang="en-US" altLang="x-none" sz="1200" b="1">
                <a:ea typeface="Times New Roman" charset="0"/>
                <a:cs typeface="Times New Roman" charset="0"/>
              </a:rPr>
              <a:t>Photo#1:</a:t>
            </a:r>
            <a:r>
              <a:rPr lang="en-US" altLang="x-none" sz="1200">
                <a:ea typeface="Times New Roman" charset="0"/>
                <a:cs typeface="Times New Roman" charset="0"/>
              </a:rPr>
              <a:t> Two adult specimens of the sessile bivalve mollusk commonly known as sea pen shell (Atrina tuberculosa) and harvested by small-scale fishers of the three communities under study. </a:t>
            </a:r>
            <a:r>
              <a:rPr lang="en-US" altLang="x-none" sz="1200" b="1">
                <a:ea typeface="Times New Roman" charset="0"/>
                <a:cs typeface="Times New Roman" charset="0"/>
              </a:rPr>
              <a:t>Photo #2:</a:t>
            </a:r>
            <a:r>
              <a:rPr lang="en-US" altLang="x-none" sz="1200">
                <a:ea typeface="Times New Roman" charset="0"/>
                <a:cs typeface="Times New Roman" charset="0"/>
              </a:rPr>
              <a:t> Shows two abductor muscles pertaining to the two individuals of photo#1. Sea pen shells are harvested for their abductor muscle, which reaches high prices in the Mexican national seafood market. Fishers are paid up to $20 usd per kilogram at the beach –therefore there is great demand for them. Only shrimp and abalone reach such high prices. Their U.S. analogue are bay scallops. </a:t>
            </a:r>
            <a:r>
              <a:rPr lang="en-US" altLang="x-none" sz="1200" b="1">
                <a:ea typeface="Times New Roman" charset="0"/>
                <a:cs typeface="Times New Roman" charset="0"/>
              </a:rPr>
              <a:t>Photo #3: </a:t>
            </a:r>
            <a:r>
              <a:rPr lang="en-US" altLang="x-none" sz="1200">
                <a:ea typeface="Times New Roman" charset="0"/>
                <a:cs typeface="Times New Roman" charset="0"/>
              </a:rPr>
              <a:t>Typical small-scale fishing boat used in the Gulf of California, Mexico. Benthic mollusks are harvested by diving (photo #4), note the air compressor in the middle of the boat in photo 3 that provides air to the diver in photo # 4. Diver in </a:t>
            </a:r>
            <a:r>
              <a:rPr lang="en-US" altLang="x-none" sz="1200" b="1">
                <a:ea typeface="Times New Roman" charset="0"/>
                <a:cs typeface="Times New Roman" charset="0"/>
              </a:rPr>
              <a:t>Photo # 4</a:t>
            </a:r>
            <a:r>
              <a:rPr lang="en-US" altLang="x-none" sz="1200">
                <a:ea typeface="Times New Roman" charset="0"/>
                <a:cs typeface="Times New Roman" charset="0"/>
              </a:rPr>
              <a:t> is walking on the bottom (using plastic boots) harvesting sea pen shells in a shallow fishing area.  </a:t>
            </a:r>
            <a:endParaRPr lang="en-US" altLang="x-none"/>
          </a:p>
        </p:txBody>
      </p:sp>
    </p:spTree>
    <p:extLst>
      <p:ext uri="{BB962C8B-B14F-4D97-AF65-F5344CB8AC3E}">
        <p14:creationId xmlns:p14="http://schemas.microsoft.com/office/powerpoint/2010/main" val="17916763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457200" y="274638"/>
            <a:ext cx="8435280" cy="922114"/>
          </a:xfrm>
        </p:spPr>
        <p:txBody>
          <a:bodyPr>
            <a:normAutofit fontScale="90000"/>
          </a:bodyPr>
          <a:lstStyle/>
          <a:p>
            <a:pPr eaLnBrk="1" hangingPunct="1"/>
            <a:r>
              <a:rPr lang="en-US" altLang="x-none" sz="3200" dirty="0">
                <a:solidFill>
                  <a:srgbClr val="FF0000"/>
                </a:solidFill>
                <a:latin typeface="Century Schoolbook" pitchFamily="18" charset="0"/>
              </a:rPr>
              <a:t>Using a Diagnostic Framework and Theory</a:t>
            </a:r>
          </a:p>
        </p:txBody>
      </p:sp>
      <p:sp>
        <p:nvSpPr>
          <p:cNvPr id="18435" name="Text Placeholder 2"/>
          <p:cNvSpPr>
            <a:spLocks noGrp="1"/>
          </p:cNvSpPr>
          <p:nvPr>
            <p:ph type="body" idx="4294967295"/>
          </p:nvPr>
        </p:nvSpPr>
        <p:spPr>
          <a:xfrm>
            <a:off x="301625" y="1066800"/>
            <a:ext cx="8534400" cy="5056188"/>
          </a:xfrm>
        </p:spPr>
        <p:txBody>
          <a:bodyPr>
            <a:normAutofit fontScale="85000" lnSpcReduction="10000"/>
          </a:bodyPr>
          <a:lstStyle/>
          <a:p>
            <a:pPr eaLnBrk="1" hangingPunct="1"/>
            <a:r>
              <a:rPr lang="en-US" altLang="x-none" dirty="0">
                <a:latin typeface="Century Schoolbook" pitchFamily="18" charset="0"/>
              </a:rPr>
              <a:t>Need a common language among those disciplines analyzing resource problems so we can learn from individual studies, develop better theory, test that theory in the field and the lab, and build still better theory</a:t>
            </a:r>
          </a:p>
          <a:p>
            <a:pPr eaLnBrk="1" hangingPunct="1"/>
            <a:r>
              <a:rPr lang="en-US" altLang="x-none" dirty="0">
                <a:latin typeface="Century Schoolbook" pitchFamily="18" charset="0"/>
              </a:rPr>
              <a:t>Can only provide a brief overview of our effort to do this</a:t>
            </a:r>
          </a:p>
          <a:p>
            <a:pPr eaLnBrk="1" hangingPunct="1"/>
            <a:r>
              <a:rPr lang="en-US" altLang="x-none" dirty="0">
                <a:latin typeface="Century Schoolbook" pitchFamily="18" charset="0"/>
              </a:rPr>
              <a:t>Will illustrate with the results of extensive field research conducted by Xavier </a:t>
            </a:r>
            <a:r>
              <a:rPr lang="en-US" altLang="x-none" dirty="0" err="1">
                <a:latin typeface="Century Schoolbook" pitchFamily="18" charset="0"/>
              </a:rPr>
              <a:t>Basurto</a:t>
            </a:r>
            <a:r>
              <a:rPr lang="en-US" altLang="x-none" dirty="0">
                <a:latin typeface="Century Schoolbook" pitchFamily="18" charset="0"/>
              </a:rPr>
              <a:t> and colleagues over several years</a:t>
            </a:r>
          </a:p>
          <a:p>
            <a:pPr eaLnBrk="1" hangingPunct="1"/>
            <a:r>
              <a:rPr lang="en-US" altLang="x-none" dirty="0">
                <a:latin typeface="Century Schoolbook" pitchFamily="18" charset="0"/>
              </a:rPr>
              <a:t>Let’s look at the broadest tool first</a:t>
            </a:r>
          </a:p>
        </p:txBody>
      </p:sp>
    </p:spTree>
    <p:extLst>
      <p:ext uri="{BB962C8B-B14F-4D97-AF65-F5344CB8AC3E}">
        <p14:creationId xmlns:p14="http://schemas.microsoft.com/office/powerpoint/2010/main" val="688699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solidFill>
                  <a:srgbClr val="FF0000"/>
                </a:solidFill>
                <a:latin typeface="Century Schoolbook" pitchFamily="18" charset="0"/>
              </a:rPr>
              <a:t>Externalities:  Definition</a:t>
            </a:r>
          </a:p>
        </p:txBody>
      </p:sp>
      <p:sp>
        <p:nvSpPr>
          <p:cNvPr id="3" name="Content Placeholder 2"/>
          <p:cNvSpPr>
            <a:spLocks noGrp="1"/>
          </p:cNvSpPr>
          <p:nvPr>
            <p:ph idx="1"/>
          </p:nvPr>
        </p:nvSpPr>
        <p:spPr/>
        <p:txBody>
          <a:bodyPr>
            <a:normAutofit lnSpcReduction="10000"/>
          </a:bodyPr>
          <a:lstStyle/>
          <a:p>
            <a:pPr lvl="1"/>
            <a:r>
              <a:rPr lang="en-US" dirty="0">
                <a:latin typeface="Century Schoolbook" pitchFamily="18" charset="0"/>
              </a:rPr>
              <a:t>An </a:t>
            </a:r>
            <a:r>
              <a:rPr lang="en-US" b="1" dirty="0">
                <a:latin typeface="Century Schoolbook" pitchFamily="18" charset="0"/>
              </a:rPr>
              <a:t>externality</a:t>
            </a:r>
            <a:r>
              <a:rPr lang="en-US" dirty="0">
                <a:latin typeface="Century Schoolbook" pitchFamily="18" charset="0"/>
              </a:rPr>
              <a:t> exists whenever an individual or firm undertakes an action that impacts another individual or firm in an </a:t>
            </a:r>
            <a:r>
              <a:rPr lang="en-US" i="1" dirty="0">
                <a:latin typeface="Century Schoolbook" pitchFamily="18" charset="0"/>
              </a:rPr>
              <a:t>unintended</a:t>
            </a:r>
            <a:r>
              <a:rPr lang="en-US" dirty="0">
                <a:latin typeface="Century Schoolbook" pitchFamily="18" charset="0"/>
              </a:rPr>
              <a:t> way for which the latter is </a:t>
            </a:r>
            <a:r>
              <a:rPr lang="en-US" i="1" dirty="0">
                <a:latin typeface="Century Schoolbook" pitchFamily="18" charset="0"/>
              </a:rPr>
              <a:t>not compensated</a:t>
            </a:r>
            <a:r>
              <a:rPr lang="en-US" dirty="0">
                <a:latin typeface="Century Schoolbook" pitchFamily="18" charset="0"/>
              </a:rPr>
              <a:t> (a negative externality), or for which the latter does not pay (a positive externality).</a:t>
            </a:r>
          </a:p>
          <a:p>
            <a:pPr lvl="1"/>
            <a:r>
              <a:rPr lang="en-US" b="1" dirty="0">
                <a:latin typeface="Century Schoolbook" pitchFamily="18" charset="0"/>
              </a:rPr>
              <a:t>Asymmetry</a:t>
            </a:r>
            <a:r>
              <a:rPr lang="en-US" dirty="0">
                <a:latin typeface="Century Schoolbook" pitchFamily="18" charset="0"/>
              </a:rPr>
              <a:t> between benefits and costs.</a:t>
            </a:r>
          </a:p>
        </p:txBody>
      </p:sp>
      <p:sp>
        <p:nvSpPr>
          <p:cNvPr id="5" name="Slide Number Placeholder 4"/>
          <p:cNvSpPr>
            <a:spLocks noGrp="1"/>
          </p:cNvSpPr>
          <p:nvPr>
            <p:ph type="sldNum" sz="quarter" idx="12"/>
          </p:nvPr>
        </p:nvSpPr>
        <p:spPr/>
        <p:txBody>
          <a:bodyPr/>
          <a:lstStyle/>
          <a:p>
            <a:fld id="{724B1833-C2BD-40AB-A124-5A10A61F7883}" type="slidenum">
              <a:rPr lang="en-US" smtClean="0"/>
              <a:t>4</a:t>
            </a:fld>
            <a:endParaRPr lang="en-US"/>
          </a:p>
        </p:txBody>
      </p:sp>
    </p:spTree>
    <p:extLst>
      <p:ext uri="{BB962C8B-B14F-4D97-AF65-F5344CB8AC3E}">
        <p14:creationId xmlns:p14="http://schemas.microsoft.com/office/powerpoint/2010/main" val="20045142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304800"/>
            <a:ext cx="733742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2"/>
          <p:cNvSpPr>
            <a:spLocks noChangeArrowheads="1"/>
          </p:cNvSpPr>
          <p:nvPr/>
        </p:nvSpPr>
        <p:spPr bwMode="auto">
          <a:xfrm>
            <a:off x="914400" y="5257800"/>
            <a:ext cx="7467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x-none" sz="2000">
                <a:ea typeface="Arial" charset="0"/>
                <a:cs typeface="Arial" charset="0"/>
              </a:rPr>
              <a:t>A multitier framework for analyzing a social-ecological system</a:t>
            </a:r>
          </a:p>
          <a:p>
            <a:pPr eaLnBrk="1" hangingPunct="1">
              <a:spcBef>
                <a:spcPts val="1200"/>
              </a:spcBef>
            </a:pPr>
            <a:r>
              <a:rPr lang="en-US" altLang="x-none" i="1">
                <a:ea typeface="Arial" charset="0"/>
                <a:cs typeface="Arial" charset="0"/>
              </a:rPr>
              <a:t>Source</a:t>
            </a:r>
            <a:r>
              <a:rPr lang="en-US" altLang="x-none">
                <a:ea typeface="Arial" charset="0"/>
                <a:cs typeface="Arial" charset="0"/>
              </a:rPr>
              <a:t>: Ostrom (2007b: 15182).</a:t>
            </a:r>
          </a:p>
        </p:txBody>
      </p:sp>
    </p:spTree>
    <p:extLst>
      <p:ext uri="{BB962C8B-B14F-4D97-AF65-F5344CB8AC3E}">
        <p14:creationId xmlns:p14="http://schemas.microsoft.com/office/powerpoint/2010/main" val="341097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295400" y="76200"/>
          <a:ext cx="6781800" cy="6599238"/>
        </p:xfrm>
        <a:graphic>
          <a:graphicData uri="http://schemas.openxmlformats.org/drawingml/2006/table">
            <a:tbl>
              <a:tblPr/>
              <a:tblGrid>
                <a:gridCol w="342900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tblGrid>
              <a:tr h="847725">
                <a:tc gridSpan="2">
                  <a:txBody>
                    <a:bodyPr/>
                    <a:lstStyle>
                      <a:lvl1pPr eaLnBrk="0" hangingPunct="0">
                        <a:spcBef>
                          <a:spcPct val="20000"/>
                        </a:spcBef>
                        <a:buClr>
                          <a:schemeClr val="accent1"/>
                        </a:buClr>
                        <a:buSzPct val="85000"/>
                        <a:buFont typeface="Wingdings 2" charset="2"/>
                        <a:defRPr sz="2300">
                          <a:solidFill>
                            <a:schemeClr val="tx1"/>
                          </a:solidFill>
                          <a:latin typeface="Georgia" charset="0"/>
                        </a:defRPr>
                      </a:lvl1pPr>
                      <a:lvl2pPr marL="742950" indent="-285750" eaLnBrk="0" hangingPunct="0">
                        <a:spcBef>
                          <a:spcPct val="20000"/>
                        </a:spcBef>
                        <a:buClr>
                          <a:schemeClr val="accent2"/>
                        </a:buClr>
                        <a:buSzPct val="70000"/>
                        <a:buFont typeface="Wingdings" charset="2"/>
                        <a:defRPr sz="2000">
                          <a:solidFill>
                            <a:schemeClr val="tx2"/>
                          </a:solidFill>
                          <a:latin typeface="Georgia" charset="0"/>
                        </a:defRPr>
                      </a:lvl2pPr>
                      <a:lvl3pPr marL="1143000" indent="-228600" eaLnBrk="0" hangingPunct="0">
                        <a:spcBef>
                          <a:spcPct val="20000"/>
                        </a:spcBef>
                        <a:buClr>
                          <a:srgbClr val="8CADAE"/>
                        </a:buClr>
                        <a:buSzPct val="75000"/>
                        <a:buFont typeface="Wingdings 2" charset="2"/>
                        <a:defRPr>
                          <a:solidFill>
                            <a:schemeClr val="tx1"/>
                          </a:solidFill>
                          <a:latin typeface="Georgia" charset="0"/>
                        </a:defRPr>
                      </a:lvl3pPr>
                      <a:lvl4pPr marL="1600200" indent="-228600" eaLnBrk="0" hangingPunct="0">
                        <a:spcBef>
                          <a:spcPct val="20000"/>
                        </a:spcBef>
                        <a:buClr>
                          <a:srgbClr val="8C7B70"/>
                        </a:buClr>
                        <a:buSzPct val="70000"/>
                        <a:buFont typeface="Wingdings" charset="2"/>
                        <a:defRPr>
                          <a:solidFill>
                            <a:schemeClr val="tx2"/>
                          </a:solidFill>
                          <a:latin typeface="Georgia" charset="0"/>
                        </a:defRPr>
                      </a:lvl4pPr>
                      <a:lvl5pPr marL="2057400" indent="-228600" eaLnBrk="0" hangingPunct="0">
                        <a:spcBef>
                          <a:spcPct val="20000"/>
                        </a:spcBef>
                        <a:buClr>
                          <a:srgbClr val="8FB08C"/>
                        </a:buClr>
                        <a:defRPr sz="1600">
                          <a:solidFill>
                            <a:schemeClr val="tx1"/>
                          </a:solidFill>
                          <a:latin typeface="Georgia" charset="0"/>
                        </a:defRPr>
                      </a:lvl5pPr>
                      <a:lvl6pPr marL="2514600" indent="-228600" eaLnBrk="0" fontAlgn="base" hangingPunct="0">
                        <a:spcBef>
                          <a:spcPct val="20000"/>
                        </a:spcBef>
                        <a:spcAft>
                          <a:spcPct val="0"/>
                        </a:spcAft>
                        <a:buClr>
                          <a:srgbClr val="8FB08C"/>
                        </a:buClr>
                        <a:defRPr sz="1600">
                          <a:solidFill>
                            <a:schemeClr val="tx1"/>
                          </a:solidFill>
                          <a:latin typeface="Georgia" charset="0"/>
                        </a:defRPr>
                      </a:lvl6pPr>
                      <a:lvl7pPr marL="2971800" indent="-228600" eaLnBrk="0" fontAlgn="base" hangingPunct="0">
                        <a:spcBef>
                          <a:spcPct val="20000"/>
                        </a:spcBef>
                        <a:spcAft>
                          <a:spcPct val="0"/>
                        </a:spcAft>
                        <a:buClr>
                          <a:srgbClr val="8FB08C"/>
                        </a:buClr>
                        <a:defRPr sz="1600">
                          <a:solidFill>
                            <a:schemeClr val="tx1"/>
                          </a:solidFill>
                          <a:latin typeface="Georgia" charset="0"/>
                        </a:defRPr>
                      </a:lvl7pPr>
                      <a:lvl8pPr marL="3429000" indent="-228600" eaLnBrk="0" fontAlgn="base" hangingPunct="0">
                        <a:spcBef>
                          <a:spcPct val="20000"/>
                        </a:spcBef>
                        <a:spcAft>
                          <a:spcPct val="0"/>
                        </a:spcAft>
                        <a:buClr>
                          <a:srgbClr val="8FB08C"/>
                        </a:buClr>
                        <a:defRPr sz="1600">
                          <a:solidFill>
                            <a:schemeClr val="tx1"/>
                          </a:solidFill>
                          <a:latin typeface="Georgia" charset="0"/>
                        </a:defRPr>
                      </a:lvl8pPr>
                      <a:lvl9pPr marL="3886200" indent="-228600" eaLnBrk="0" fontAlgn="base" hangingPunct="0">
                        <a:spcBef>
                          <a:spcPct val="20000"/>
                        </a:spcBef>
                        <a:spcAft>
                          <a:spcPct val="0"/>
                        </a:spcAft>
                        <a:buClr>
                          <a:srgbClr val="8FB08C"/>
                        </a:buClr>
                        <a:defRPr sz="1600">
                          <a:solidFill>
                            <a:schemeClr val="tx1"/>
                          </a:solidFill>
                          <a:latin typeface="Georgia"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400" b="1" i="0" u="none" strike="noStrike" cap="none" normalizeH="0" baseline="0">
                          <a:ln>
                            <a:noFill/>
                          </a:ln>
                          <a:solidFill>
                            <a:srgbClr val="000000"/>
                          </a:solidFill>
                          <a:effectLst/>
                          <a:latin typeface="Arial" charset="0"/>
                          <a:ea typeface="Calibri" charset="0"/>
                          <a:cs typeface="Arial" charset="0"/>
                        </a:rPr>
                        <a:t>Second-Tier Variables in Framework for Analyzing a Social-Ecological System</a:t>
                      </a:r>
                    </a:p>
                    <a:p>
                      <a:pPr marL="0" marR="0" lvl="0" indent="0" algn="ctr" defTabSz="914400" rtl="0" eaLnBrk="1" fontAlgn="base" latinLnBrk="0" hangingPunct="1">
                        <a:lnSpc>
                          <a:spcPct val="100000"/>
                        </a:lnSpc>
                        <a:spcBef>
                          <a:spcPts val="600"/>
                        </a:spcBef>
                        <a:spcAft>
                          <a:spcPct val="0"/>
                        </a:spcAft>
                        <a:buClrTx/>
                        <a:buSzTx/>
                        <a:buFontTx/>
                        <a:buNone/>
                        <a:tabLst/>
                      </a:pPr>
                      <a:r>
                        <a:rPr kumimoji="0" lang="en-US" altLang="x-none" sz="1100" b="1" i="0" u="none" strike="noStrike" cap="none" normalizeH="0" baseline="0">
                          <a:ln>
                            <a:noFill/>
                          </a:ln>
                          <a:solidFill>
                            <a:srgbClr val="000000"/>
                          </a:solidFill>
                          <a:effectLst/>
                          <a:latin typeface="Arial" charset="0"/>
                          <a:ea typeface="Calibri" charset="0"/>
                          <a:cs typeface="Times New Roman" charset="0"/>
                        </a:rPr>
                        <a:t>Social, Economic, and Political Settings (S)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000000"/>
                          </a:solidFill>
                          <a:effectLst/>
                          <a:latin typeface="Arial" charset="0"/>
                          <a:ea typeface="Calibri" charset="0"/>
                          <a:cs typeface="Times New Roman" charset="0"/>
                        </a:rPr>
                        <a:t>S1- Economic development. S2- Demographic trends. S3- Political stability.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000000"/>
                          </a:solidFill>
                          <a:effectLst/>
                          <a:latin typeface="Arial" charset="0"/>
                          <a:ea typeface="Calibri" charset="0"/>
                          <a:cs typeface="Times New Roman" charset="0"/>
                        </a:rPr>
                        <a:t>S4- Government resource policies. S5- Market incentives. S6- Media organization.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txBody>
                  <a:tcPr marL="41662" marR="4166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231775">
                <a:tc>
                  <a:txBody>
                    <a:bodyPr/>
                    <a:lstStyle>
                      <a:lvl1pPr eaLnBrk="0" hangingPunct="0">
                        <a:spcBef>
                          <a:spcPct val="20000"/>
                        </a:spcBef>
                        <a:buClr>
                          <a:schemeClr val="accent1"/>
                        </a:buClr>
                        <a:buSzPct val="85000"/>
                        <a:buFont typeface="Wingdings 2" charset="2"/>
                        <a:defRPr sz="2300">
                          <a:solidFill>
                            <a:schemeClr val="tx1"/>
                          </a:solidFill>
                          <a:latin typeface="Georgia" charset="0"/>
                        </a:defRPr>
                      </a:lvl1pPr>
                      <a:lvl2pPr marL="742950" indent="-285750" eaLnBrk="0" hangingPunct="0">
                        <a:spcBef>
                          <a:spcPct val="20000"/>
                        </a:spcBef>
                        <a:buClr>
                          <a:schemeClr val="accent2"/>
                        </a:buClr>
                        <a:buSzPct val="70000"/>
                        <a:buFont typeface="Wingdings" charset="2"/>
                        <a:defRPr sz="2000">
                          <a:solidFill>
                            <a:schemeClr val="tx2"/>
                          </a:solidFill>
                          <a:latin typeface="Georgia" charset="0"/>
                        </a:defRPr>
                      </a:lvl2pPr>
                      <a:lvl3pPr marL="1143000" indent="-228600" eaLnBrk="0" hangingPunct="0">
                        <a:spcBef>
                          <a:spcPct val="20000"/>
                        </a:spcBef>
                        <a:buClr>
                          <a:srgbClr val="8CADAE"/>
                        </a:buClr>
                        <a:buSzPct val="75000"/>
                        <a:buFont typeface="Wingdings 2" charset="2"/>
                        <a:defRPr>
                          <a:solidFill>
                            <a:schemeClr val="tx1"/>
                          </a:solidFill>
                          <a:latin typeface="Georgia" charset="0"/>
                        </a:defRPr>
                      </a:lvl3pPr>
                      <a:lvl4pPr marL="1600200" indent="-228600" eaLnBrk="0" hangingPunct="0">
                        <a:spcBef>
                          <a:spcPct val="20000"/>
                        </a:spcBef>
                        <a:buClr>
                          <a:srgbClr val="8C7B70"/>
                        </a:buClr>
                        <a:buSzPct val="70000"/>
                        <a:buFont typeface="Wingdings" charset="2"/>
                        <a:defRPr>
                          <a:solidFill>
                            <a:schemeClr val="tx2"/>
                          </a:solidFill>
                          <a:latin typeface="Georgia" charset="0"/>
                        </a:defRPr>
                      </a:lvl4pPr>
                      <a:lvl5pPr marL="2057400" indent="-228600" eaLnBrk="0" hangingPunct="0">
                        <a:spcBef>
                          <a:spcPct val="20000"/>
                        </a:spcBef>
                        <a:buClr>
                          <a:srgbClr val="8FB08C"/>
                        </a:buClr>
                        <a:defRPr sz="1600">
                          <a:solidFill>
                            <a:schemeClr val="tx1"/>
                          </a:solidFill>
                          <a:latin typeface="Georgia" charset="0"/>
                        </a:defRPr>
                      </a:lvl5pPr>
                      <a:lvl6pPr marL="2514600" indent="-228600" eaLnBrk="0" fontAlgn="base" hangingPunct="0">
                        <a:spcBef>
                          <a:spcPct val="20000"/>
                        </a:spcBef>
                        <a:spcAft>
                          <a:spcPct val="0"/>
                        </a:spcAft>
                        <a:buClr>
                          <a:srgbClr val="8FB08C"/>
                        </a:buClr>
                        <a:defRPr sz="1600">
                          <a:solidFill>
                            <a:schemeClr val="tx1"/>
                          </a:solidFill>
                          <a:latin typeface="Georgia" charset="0"/>
                        </a:defRPr>
                      </a:lvl6pPr>
                      <a:lvl7pPr marL="2971800" indent="-228600" eaLnBrk="0" fontAlgn="base" hangingPunct="0">
                        <a:spcBef>
                          <a:spcPct val="20000"/>
                        </a:spcBef>
                        <a:spcAft>
                          <a:spcPct val="0"/>
                        </a:spcAft>
                        <a:buClr>
                          <a:srgbClr val="8FB08C"/>
                        </a:buClr>
                        <a:defRPr sz="1600">
                          <a:solidFill>
                            <a:schemeClr val="tx1"/>
                          </a:solidFill>
                          <a:latin typeface="Georgia" charset="0"/>
                        </a:defRPr>
                      </a:lvl7pPr>
                      <a:lvl8pPr marL="3429000" indent="-228600" eaLnBrk="0" fontAlgn="base" hangingPunct="0">
                        <a:spcBef>
                          <a:spcPct val="20000"/>
                        </a:spcBef>
                        <a:spcAft>
                          <a:spcPct val="0"/>
                        </a:spcAft>
                        <a:buClr>
                          <a:srgbClr val="8FB08C"/>
                        </a:buClr>
                        <a:defRPr sz="1600">
                          <a:solidFill>
                            <a:schemeClr val="tx1"/>
                          </a:solidFill>
                          <a:latin typeface="Georgia" charset="0"/>
                        </a:defRPr>
                      </a:lvl8pPr>
                      <a:lvl9pPr marL="3886200" indent="-228600" eaLnBrk="0" fontAlgn="base" hangingPunct="0">
                        <a:spcBef>
                          <a:spcPct val="20000"/>
                        </a:spcBef>
                        <a:spcAft>
                          <a:spcPct val="0"/>
                        </a:spcAft>
                        <a:buClr>
                          <a:srgbClr val="8FB08C"/>
                        </a:buClr>
                        <a:defRPr sz="1600">
                          <a:solidFill>
                            <a:schemeClr val="tx1"/>
                          </a:solidFill>
                          <a:latin typeface="Georgia"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400" b="1" i="0" u="none" strike="noStrike" cap="none" normalizeH="0" baseline="0">
                          <a:ln>
                            <a:noFill/>
                          </a:ln>
                          <a:solidFill>
                            <a:srgbClr val="00B050"/>
                          </a:solidFill>
                          <a:effectLst/>
                          <a:latin typeface="Arial" charset="0"/>
                          <a:ea typeface="Calibri" charset="0"/>
                          <a:cs typeface="Times New Roman" charset="0"/>
                        </a:rPr>
                        <a:t>Resource System (RS) </a:t>
                      </a:r>
                      <a:endParaRPr kumimoji="0" lang="en-US" altLang="x-none" sz="1400" b="1" i="0" u="none" strike="noStrike" cap="none" normalizeH="0" baseline="0">
                        <a:ln>
                          <a:noFill/>
                        </a:ln>
                        <a:solidFill>
                          <a:srgbClr val="000000"/>
                        </a:solidFill>
                        <a:effectLst/>
                        <a:latin typeface="Times New Roman" charset="0"/>
                        <a:ea typeface="Calibri" charset="0"/>
                        <a:cs typeface="Times New Roman" charset="0"/>
                      </a:endParaRPr>
                    </a:p>
                  </a:txBody>
                  <a:tcPr marL="41662" marR="4166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5000"/>
                        <a:buFont typeface="Wingdings 2" charset="2"/>
                        <a:defRPr sz="2300">
                          <a:solidFill>
                            <a:schemeClr val="tx1"/>
                          </a:solidFill>
                          <a:latin typeface="Georgia" charset="0"/>
                        </a:defRPr>
                      </a:lvl1pPr>
                      <a:lvl2pPr marL="742950" indent="-285750" eaLnBrk="0" hangingPunct="0">
                        <a:spcBef>
                          <a:spcPct val="20000"/>
                        </a:spcBef>
                        <a:buClr>
                          <a:schemeClr val="accent2"/>
                        </a:buClr>
                        <a:buSzPct val="70000"/>
                        <a:buFont typeface="Wingdings" charset="2"/>
                        <a:defRPr sz="2000">
                          <a:solidFill>
                            <a:schemeClr val="tx2"/>
                          </a:solidFill>
                          <a:latin typeface="Georgia" charset="0"/>
                        </a:defRPr>
                      </a:lvl2pPr>
                      <a:lvl3pPr marL="1143000" indent="-228600" eaLnBrk="0" hangingPunct="0">
                        <a:spcBef>
                          <a:spcPct val="20000"/>
                        </a:spcBef>
                        <a:buClr>
                          <a:srgbClr val="8CADAE"/>
                        </a:buClr>
                        <a:buSzPct val="75000"/>
                        <a:buFont typeface="Wingdings 2" charset="2"/>
                        <a:defRPr>
                          <a:solidFill>
                            <a:schemeClr val="tx1"/>
                          </a:solidFill>
                          <a:latin typeface="Georgia" charset="0"/>
                        </a:defRPr>
                      </a:lvl3pPr>
                      <a:lvl4pPr marL="1600200" indent="-228600" eaLnBrk="0" hangingPunct="0">
                        <a:spcBef>
                          <a:spcPct val="20000"/>
                        </a:spcBef>
                        <a:buClr>
                          <a:srgbClr val="8C7B70"/>
                        </a:buClr>
                        <a:buSzPct val="70000"/>
                        <a:buFont typeface="Wingdings" charset="2"/>
                        <a:defRPr>
                          <a:solidFill>
                            <a:schemeClr val="tx2"/>
                          </a:solidFill>
                          <a:latin typeface="Georgia" charset="0"/>
                        </a:defRPr>
                      </a:lvl4pPr>
                      <a:lvl5pPr marL="2057400" indent="-228600" eaLnBrk="0" hangingPunct="0">
                        <a:spcBef>
                          <a:spcPct val="20000"/>
                        </a:spcBef>
                        <a:buClr>
                          <a:srgbClr val="8FB08C"/>
                        </a:buClr>
                        <a:defRPr sz="1600">
                          <a:solidFill>
                            <a:schemeClr val="tx1"/>
                          </a:solidFill>
                          <a:latin typeface="Georgia" charset="0"/>
                        </a:defRPr>
                      </a:lvl5pPr>
                      <a:lvl6pPr marL="2514600" indent="-228600" eaLnBrk="0" fontAlgn="base" hangingPunct="0">
                        <a:spcBef>
                          <a:spcPct val="20000"/>
                        </a:spcBef>
                        <a:spcAft>
                          <a:spcPct val="0"/>
                        </a:spcAft>
                        <a:buClr>
                          <a:srgbClr val="8FB08C"/>
                        </a:buClr>
                        <a:defRPr sz="1600">
                          <a:solidFill>
                            <a:schemeClr val="tx1"/>
                          </a:solidFill>
                          <a:latin typeface="Georgia" charset="0"/>
                        </a:defRPr>
                      </a:lvl6pPr>
                      <a:lvl7pPr marL="2971800" indent="-228600" eaLnBrk="0" fontAlgn="base" hangingPunct="0">
                        <a:spcBef>
                          <a:spcPct val="20000"/>
                        </a:spcBef>
                        <a:spcAft>
                          <a:spcPct val="0"/>
                        </a:spcAft>
                        <a:buClr>
                          <a:srgbClr val="8FB08C"/>
                        </a:buClr>
                        <a:defRPr sz="1600">
                          <a:solidFill>
                            <a:schemeClr val="tx1"/>
                          </a:solidFill>
                          <a:latin typeface="Georgia" charset="0"/>
                        </a:defRPr>
                      </a:lvl7pPr>
                      <a:lvl8pPr marL="3429000" indent="-228600" eaLnBrk="0" fontAlgn="base" hangingPunct="0">
                        <a:spcBef>
                          <a:spcPct val="20000"/>
                        </a:spcBef>
                        <a:spcAft>
                          <a:spcPct val="0"/>
                        </a:spcAft>
                        <a:buClr>
                          <a:srgbClr val="8FB08C"/>
                        </a:buClr>
                        <a:defRPr sz="1600">
                          <a:solidFill>
                            <a:schemeClr val="tx1"/>
                          </a:solidFill>
                          <a:latin typeface="Georgia" charset="0"/>
                        </a:defRPr>
                      </a:lvl8pPr>
                      <a:lvl9pPr marL="3886200" indent="-228600" eaLnBrk="0" fontAlgn="base" hangingPunct="0">
                        <a:spcBef>
                          <a:spcPct val="20000"/>
                        </a:spcBef>
                        <a:spcAft>
                          <a:spcPct val="0"/>
                        </a:spcAft>
                        <a:buClr>
                          <a:srgbClr val="8FB08C"/>
                        </a:buClr>
                        <a:defRPr sz="1600">
                          <a:solidFill>
                            <a:schemeClr val="tx1"/>
                          </a:solidFill>
                          <a:latin typeface="Georgia"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400" b="1" i="0" u="none" strike="noStrike" cap="none" normalizeH="0" baseline="0">
                          <a:ln>
                            <a:noFill/>
                          </a:ln>
                          <a:solidFill>
                            <a:srgbClr val="4F81BD"/>
                          </a:solidFill>
                          <a:effectLst/>
                          <a:latin typeface="Arial" charset="0"/>
                          <a:ea typeface="Calibri" charset="0"/>
                          <a:cs typeface="Times New Roman" charset="0"/>
                        </a:rPr>
                        <a:t>Governance System (GS) </a:t>
                      </a:r>
                      <a:endParaRPr kumimoji="0" lang="en-US" altLang="x-none" sz="1400" b="1" i="0" u="none" strike="noStrike" cap="none" normalizeH="0" baseline="0">
                        <a:ln>
                          <a:noFill/>
                        </a:ln>
                        <a:solidFill>
                          <a:srgbClr val="000000"/>
                        </a:solidFill>
                        <a:effectLst/>
                        <a:latin typeface="Times New Roman" charset="0"/>
                        <a:ea typeface="Calibri" charset="0"/>
                        <a:cs typeface="Times New Roman" charset="0"/>
                      </a:endParaRPr>
                    </a:p>
                  </a:txBody>
                  <a:tcPr marL="41662" marR="4166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39900">
                <a:tc>
                  <a:txBody>
                    <a:bodyPr/>
                    <a:lstStyle>
                      <a:lvl1pPr eaLnBrk="0" hangingPunct="0">
                        <a:spcBef>
                          <a:spcPct val="20000"/>
                        </a:spcBef>
                        <a:buClr>
                          <a:schemeClr val="accent1"/>
                        </a:buClr>
                        <a:buSzPct val="85000"/>
                        <a:buFont typeface="Wingdings 2" charset="2"/>
                        <a:defRPr sz="2300">
                          <a:solidFill>
                            <a:schemeClr val="tx1"/>
                          </a:solidFill>
                          <a:latin typeface="Georgia" charset="0"/>
                        </a:defRPr>
                      </a:lvl1pPr>
                      <a:lvl2pPr marL="742950" indent="-285750" eaLnBrk="0" hangingPunct="0">
                        <a:spcBef>
                          <a:spcPct val="20000"/>
                        </a:spcBef>
                        <a:buClr>
                          <a:schemeClr val="accent2"/>
                        </a:buClr>
                        <a:buSzPct val="70000"/>
                        <a:buFont typeface="Wingdings" charset="2"/>
                        <a:defRPr sz="2000">
                          <a:solidFill>
                            <a:schemeClr val="tx2"/>
                          </a:solidFill>
                          <a:latin typeface="Georgia" charset="0"/>
                        </a:defRPr>
                      </a:lvl2pPr>
                      <a:lvl3pPr marL="1143000" indent="-228600" eaLnBrk="0" hangingPunct="0">
                        <a:spcBef>
                          <a:spcPct val="20000"/>
                        </a:spcBef>
                        <a:buClr>
                          <a:srgbClr val="8CADAE"/>
                        </a:buClr>
                        <a:buSzPct val="75000"/>
                        <a:buFont typeface="Wingdings 2" charset="2"/>
                        <a:defRPr>
                          <a:solidFill>
                            <a:schemeClr val="tx1"/>
                          </a:solidFill>
                          <a:latin typeface="Georgia" charset="0"/>
                        </a:defRPr>
                      </a:lvl3pPr>
                      <a:lvl4pPr marL="1600200" indent="-228600" eaLnBrk="0" hangingPunct="0">
                        <a:spcBef>
                          <a:spcPct val="20000"/>
                        </a:spcBef>
                        <a:buClr>
                          <a:srgbClr val="8C7B70"/>
                        </a:buClr>
                        <a:buSzPct val="70000"/>
                        <a:buFont typeface="Wingdings" charset="2"/>
                        <a:defRPr>
                          <a:solidFill>
                            <a:schemeClr val="tx2"/>
                          </a:solidFill>
                          <a:latin typeface="Georgia" charset="0"/>
                        </a:defRPr>
                      </a:lvl4pPr>
                      <a:lvl5pPr marL="2057400" indent="-228600" eaLnBrk="0" hangingPunct="0">
                        <a:spcBef>
                          <a:spcPct val="20000"/>
                        </a:spcBef>
                        <a:buClr>
                          <a:srgbClr val="8FB08C"/>
                        </a:buClr>
                        <a:defRPr sz="1600">
                          <a:solidFill>
                            <a:schemeClr val="tx1"/>
                          </a:solidFill>
                          <a:latin typeface="Georgia" charset="0"/>
                        </a:defRPr>
                      </a:lvl5pPr>
                      <a:lvl6pPr marL="2514600" indent="-228600" eaLnBrk="0" fontAlgn="base" hangingPunct="0">
                        <a:spcBef>
                          <a:spcPct val="20000"/>
                        </a:spcBef>
                        <a:spcAft>
                          <a:spcPct val="0"/>
                        </a:spcAft>
                        <a:buClr>
                          <a:srgbClr val="8FB08C"/>
                        </a:buClr>
                        <a:defRPr sz="1600">
                          <a:solidFill>
                            <a:schemeClr val="tx1"/>
                          </a:solidFill>
                          <a:latin typeface="Georgia" charset="0"/>
                        </a:defRPr>
                      </a:lvl6pPr>
                      <a:lvl7pPr marL="2971800" indent="-228600" eaLnBrk="0" fontAlgn="base" hangingPunct="0">
                        <a:spcBef>
                          <a:spcPct val="20000"/>
                        </a:spcBef>
                        <a:spcAft>
                          <a:spcPct val="0"/>
                        </a:spcAft>
                        <a:buClr>
                          <a:srgbClr val="8FB08C"/>
                        </a:buClr>
                        <a:defRPr sz="1600">
                          <a:solidFill>
                            <a:schemeClr val="tx1"/>
                          </a:solidFill>
                          <a:latin typeface="Georgia" charset="0"/>
                        </a:defRPr>
                      </a:lvl7pPr>
                      <a:lvl8pPr marL="3429000" indent="-228600" eaLnBrk="0" fontAlgn="base" hangingPunct="0">
                        <a:spcBef>
                          <a:spcPct val="20000"/>
                        </a:spcBef>
                        <a:spcAft>
                          <a:spcPct val="0"/>
                        </a:spcAft>
                        <a:buClr>
                          <a:srgbClr val="8FB08C"/>
                        </a:buClr>
                        <a:defRPr sz="1600">
                          <a:solidFill>
                            <a:schemeClr val="tx1"/>
                          </a:solidFill>
                          <a:latin typeface="Georgia" charset="0"/>
                        </a:defRPr>
                      </a:lvl8pPr>
                      <a:lvl9pPr marL="3886200" indent="-228600" eaLnBrk="0" fontAlgn="base" hangingPunct="0">
                        <a:spcBef>
                          <a:spcPct val="20000"/>
                        </a:spcBef>
                        <a:spcAft>
                          <a:spcPct val="0"/>
                        </a:spcAft>
                        <a:buClr>
                          <a:srgbClr val="8FB08C"/>
                        </a:buClr>
                        <a:defRPr sz="1600">
                          <a:solidFill>
                            <a:schemeClr val="tx1"/>
                          </a:solidFill>
                          <a:latin typeface="Georgi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00B050"/>
                          </a:solidFill>
                          <a:effectLst/>
                          <a:latin typeface="Arial" charset="0"/>
                          <a:ea typeface="Calibri" charset="0"/>
                          <a:cs typeface="Times New Roman" charset="0"/>
                        </a:rPr>
                        <a:t>RS1- Sector (e.g., water, forests, pasture, fish)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00B050"/>
                          </a:solidFill>
                          <a:effectLst/>
                          <a:latin typeface="Arial" charset="0"/>
                          <a:ea typeface="Calibri" charset="0"/>
                          <a:cs typeface="Times New Roman" charset="0"/>
                        </a:rPr>
                        <a:t>RS2- Clarity of system boundaries</a:t>
                      </a:r>
                      <a:r>
                        <a:rPr kumimoji="0" lang="en-US" altLang="x-none" sz="1100" b="1" i="0" u="none" strike="noStrike" cap="none" normalizeH="0" baseline="30000">
                          <a:ln>
                            <a:noFill/>
                          </a:ln>
                          <a:solidFill>
                            <a:srgbClr val="00B050"/>
                          </a:solidFill>
                          <a:effectLst/>
                          <a:latin typeface="Arial" charset="0"/>
                          <a:ea typeface="Calibri" charset="0"/>
                          <a:cs typeface="Times New Roman" charset="0"/>
                        </a:rPr>
                        <a:t>*</a:t>
                      </a:r>
                      <a:r>
                        <a:rPr kumimoji="0" lang="en-US" altLang="x-none" sz="1100" b="1" i="0" u="none" strike="noStrike" cap="none" normalizeH="0" baseline="0">
                          <a:ln>
                            <a:noFill/>
                          </a:ln>
                          <a:solidFill>
                            <a:srgbClr val="00B050"/>
                          </a:solidFill>
                          <a:effectLst/>
                          <a:latin typeface="Arial" charset="0"/>
                          <a:ea typeface="Calibri" charset="0"/>
                          <a:cs typeface="Times New Roman" charset="0"/>
                        </a:rPr>
                        <a:t>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00B050"/>
                          </a:solidFill>
                          <a:effectLst/>
                          <a:latin typeface="Arial" charset="0"/>
                          <a:ea typeface="Calibri" charset="0"/>
                          <a:cs typeface="Times New Roman" charset="0"/>
                        </a:rPr>
                        <a:t>RS3- Size of resource system</a:t>
                      </a:r>
                      <a:r>
                        <a:rPr kumimoji="0" lang="en-US" altLang="x-none" sz="1100" b="1" i="0" u="none" strike="noStrike" cap="none" normalizeH="0" baseline="30000">
                          <a:ln>
                            <a:noFill/>
                          </a:ln>
                          <a:solidFill>
                            <a:srgbClr val="00B050"/>
                          </a:solidFill>
                          <a:effectLst/>
                          <a:latin typeface="Arial" charset="0"/>
                          <a:ea typeface="Calibri" charset="0"/>
                          <a:cs typeface="Times New Roman" charset="0"/>
                        </a:rPr>
                        <a:t>*</a:t>
                      </a:r>
                      <a:r>
                        <a:rPr kumimoji="0" lang="en-US" altLang="x-none" sz="1100" b="1" i="0" u="none" strike="noStrike" cap="none" normalizeH="0" baseline="0">
                          <a:ln>
                            <a:noFill/>
                          </a:ln>
                          <a:solidFill>
                            <a:srgbClr val="00B050"/>
                          </a:solidFill>
                          <a:effectLst/>
                          <a:latin typeface="Arial" charset="0"/>
                          <a:ea typeface="Calibri" charset="0"/>
                          <a:cs typeface="Times New Roman" charset="0"/>
                        </a:rPr>
                        <a:t>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00B050"/>
                          </a:solidFill>
                          <a:effectLst/>
                          <a:latin typeface="Arial" charset="0"/>
                          <a:ea typeface="Calibri" charset="0"/>
                          <a:cs typeface="Times New Roman" charset="0"/>
                        </a:rPr>
                        <a:t>RS4- Human-constructed facilities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00B050"/>
                          </a:solidFill>
                          <a:effectLst/>
                          <a:latin typeface="Arial" charset="0"/>
                          <a:ea typeface="Calibri" charset="0"/>
                          <a:cs typeface="Times New Roman" charset="0"/>
                        </a:rPr>
                        <a:t>RS5- Productivity of system</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00B050"/>
                          </a:solidFill>
                          <a:effectLst/>
                          <a:latin typeface="Arial" charset="0"/>
                          <a:ea typeface="Calibri" charset="0"/>
                          <a:cs typeface="Times New Roman" charset="0"/>
                        </a:rPr>
                        <a:t>     RS5a. Indicators of the system</a:t>
                      </a:r>
                      <a:r>
                        <a:rPr kumimoji="0" lang="en-US" altLang="x-none" sz="1100" b="1" i="0" u="none" strike="noStrike" cap="none" normalizeH="0" baseline="30000">
                          <a:ln>
                            <a:noFill/>
                          </a:ln>
                          <a:solidFill>
                            <a:srgbClr val="00B050"/>
                          </a:solidFill>
                          <a:effectLst/>
                          <a:latin typeface="Arial" charset="0"/>
                          <a:ea typeface="Calibri" charset="0"/>
                          <a:cs typeface="Times New Roman" charset="0"/>
                        </a:rPr>
                        <a:t>*</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00B050"/>
                          </a:solidFill>
                          <a:effectLst/>
                          <a:latin typeface="Arial" charset="0"/>
                          <a:ea typeface="Calibri" charset="0"/>
                          <a:cs typeface="Times New Roman" charset="0"/>
                        </a:rPr>
                        <a:t>RS6- Equilibrium properties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00B050"/>
                          </a:solidFill>
                          <a:effectLst/>
                          <a:latin typeface="Arial" charset="0"/>
                          <a:ea typeface="Calibri" charset="0"/>
                          <a:cs typeface="Times New Roman" charset="0"/>
                        </a:rPr>
                        <a:t>RS7- Predictability of system dynamics</a:t>
                      </a:r>
                      <a:r>
                        <a:rPr kumimoji="0" lang="en-US" altLang="x-none" sz="1100" b="1" i="0" u="none" strike="noStrike" cap="none" normalizeH="0" baseline="30000">
                          <a:ln>
                            <a:noFill/>
                          </a:ln>
                          <a:solidFill>
                            <a:srgbClr val="00B050"/>
                          </a:solidFill>
                          <a:effectLst/>
                          <a:latin typeface="Arial" charset="0"/>
                          <a:ea typeface="Calibri" charset="0"/>
                          <a:cs typeface="Times New Roman" charset="0"/>
                        </a:rPr>
                        <a:t>*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00B050"/>
                          </a:solidFill>
                          <a:effectLst/>
                          <a:latin typeface="Arial" charset="0"/>
                          <a:ea typeface="Calibri" charset="0"/>
                          <a:cs typeface="Times New Roman" charset="0"/>
                        </a:rPr>
                        <a:t>RS8- Storage characteristics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00B050"/>
                          </a:solidFill>
                          <a:effectLst/>
                          <a:latin typeface="Arial" charset="0"/>
                          <a:ea typeface="Calibri" charset="0"/>
                          <a:cs typeface="Times New Roman" charset="0"/>
                        </a:rPr>
                        <a:t>RS9- Location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txBody>
                  <a:tcPr marL="41662" marR="4166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5000"/>
                        <a:buFont typeface="Wingdings 2" charset="2"/>
                        <a:defRPr sz="2300">
                          <a:solidFill>
                            <a:schemeClr val="tx1"/>
                          </a:solidFill>
                          <a:latin typeface="Georgia" charset="0"/>
                        </a:defRPr>
                      </a:lvl1pPr>
                      <a:lvl2pPr marL="742950" indent="-285750" eaLnBrk="0" hangingPunct="0">
                        <a:spcBef>
                          <a:spcPct val="20000"/>
                        </a:spcBef>
                        <a:buClr>
                          <a:schemeClr val="accent2"/>
                        </a:buClr>
                        <a:buSzPct val="70000"/>
                        <a:buFont typeface="Wingdings" charset="2"/>
                        <a:defRPr sz="2000">
                          <a:solidFill>
                            <a:schemeClr val="tx2"/>
                          </a:solidFill>
                          <a:latin typeface="Georgia" charset="0"/>
                        </a:defRPr>
                      </a:lvl2pPr>
                      <a:lvl3pPr marL="1143000" indent="-228600" eaLnBrk="0" hangingPunct="0">
                        <a:spcBef>
                          <a:spcPct val="20000"/>
                        </a:spcBef>
                        <a:buClr>
                          <a:srgbClr val="8CADAE"/>
                        </a:buClr>
                        <a:buSzPct val="75000"/>
                        <a:buFont typeface="Wingdings 2" charset="2"/>
                        <a:defRPr>
                          <a:solidFill>
                            <a:schemeClr val="tx1"/>
                          </a:solidFill>
                          <a:latin typeface="Georgia" charset="0"/>
                        </a:defRPr>
                      </a:lvl3pPr>
                      <a:lvl4pPr marL="1600200" indent="-228600" eaLnBrk="0" hangingPunct="0">
                        <a:spcBef>
                          <a:spcPct val="20000"/>
                        </a:spcBef>
                        <a:buClr>
                          <a:srgbClr val="8C7B70"/>
                        </a:buClr>
                        <a:buSzPct val="70000"/>
                        <a:buFont typeface="Wingdings" charset="2"/>
                        <a:defRPr>
                          <a:solidFill>
                            <a:schemeClr val="tx2"/>
                          </a:solidFill>
                          <a:latin typeface="Georgia" charset="0"/>
                        </a:defRPr>
                      </a:lvl4pPr>
                      <a:lvl5pPr marL="2057400" indent="-228600" eaLnBrk="0" hangingPunct="0">
                        <a:spcBef>
                          <a:spcPct val="20000"/>
                        </a:spcBef>
                        <a:buClr>
                          <a:srgbClr val="8FB08C"/>
                        </a:buClr>
                        <a:defRPr sz="1600">
                          <a:solidFill>
                            <a:schemeClr val="tx1"/>
                          </a:solidFill>
                          <a:latin typeface="Georgia" charset="0"/>
                        </a:defRPr>
                      </a:lvl5pPr>
                      <a:lvl6pPr marL="2514600" indent="-228600" eaLnBrk="0" fontAlgn="base" hangingPunct="0">
                        <a:spcBef>
                          <a:spcPct val="20000"/>
                        </a:spcBef>
                        <a:spcAft>
                          <a:spcPct val="0"/>
                        </a:spcAft>
                        <a:buClr>
                          <a:srgbClr val="8FB08C"/>
                        </a:buClr>
                        <a:defRPr sz="1600">
                          <a:solidFill>
                            <a:schemeClr val="tx1"/>
                          </a:solidFill>
                          <a:latin typeface="Georgia" charset="0"/>
                        </a:defRPr>
                      </a:lvl6pPr>
                      <a:lvl7pPr marL="2971800" indent="-228600" eaLnBrk="0" fontAlgn="base" hangingPunct="0">
                        <a:spcBef>
                          <a:spcPct val="20000"/>
                        </a:spcBef>
                        <a:spcAft>
                          <a:spcPct val="0"/>
                        </a:spcAft>
                        <a:buClr>
                          <a:srgbClr val="8FB08C"/>
                        </a:buClr>
                        <a:defRPr sz="1600">
                          <a:solidFill>
                            <a:schemeClr val="tx1"/>
                          </a:solidFill>
                          <a:latin typeface="Georgia" charset="0"/>
                        </a:defRPr>
                      </a:lvl7pPr>
                      <a:lvl8pPr marL="3429000" indent="-228600" eaLnBrk="0" fontAlgn="base" hangingPunct="0">
                        <a:spcBef>
                          <a:spcPct val="20000"/>
                        </a:spcBef>
                        <a:spcAft>
                          <a:spcPct val="0"/>
                        </a:spcAft>
                        <a:buClr>
                          <a:srgbClr val="8FB08C"/>
                        </a:buClr>
                        <a:defRPr sz="1600">
                          <a:solidFill>
                            <a:schemeClr val="tx1"/>
                          </a:solidFill>
                          <a:latin typeface="Georgia" charset="0"/>
                        </a:defRPr>
                      </a:lvl8pPr>
                      <a:lvl9pPr marL="3886200" indent="-228600" eaLnBrk="0" fontAlgn="base" hangingPunct="0">
                        <a:spcBef>
                          <a:spcPct val="20000"/>
                        </a:spcBef>
                        <a:spcAft>
                          <a:spcPct val="0"/>
                        </a:spcAft>
                        <a:buClr>
                          <a:srgbClr val="8FB08C"/>
                        </a:buClr>
                        <a:defRPr sz="1600">
                          <a:solidFill>
                            <a:schemeClr val="tx1"/>
                          </a:solidFill>
                          <a:latin typeface="Georgi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4F81BD"/>
                          </a:solidFill>
                          <a:effectLst/>
                          <a:latin typeface="Arial" charset="0"/>
                          <a:ea typeface="Calibri" charset="0"/>
                          <a:cs typeface="Times New Roman" charset="0"/>
                        </a:rPr>
                        <a:t>GS1- Government organizations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4F81BD"/>
                          </a:solidFill>
                          <a:effectLst/>
                          <a:latin typeface="Arial" charset="0"/>
                          <a:ea typeface="Calibri" charset="0"/>
                          <a:cs typeface="Times New Roman" charset="0"/>
                        </a:rPr>
                        <a:t>GS2- Non-government organizations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4F81BD"/>
                          </a:solidFill>
                          <a:effectLst/>
                          <a:latin typeface="Arial" charset="0"/>
                          <a:ea typeface="Calibri" charset="0"/>
                          <a:cs typeface="Times New Roman" charset="0"/>
                        </a:rPr>
                        <a:t>GS3- Network structure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4F81BD"/>
                          </a:solidFill>
                          <a:effectLst/>
                          <a:latin typeface="Arial" charset="0"/>
                          <a:ea typeface="Calibri" charset="0"/>
                          <a:cs typeface="Times New Roman" charset="0"/>
                        </a:rPr>
                        <a:t>GS4- Property-rights systems</a:t>
                      </a:r>
                      <a:r>
                        <a:rPr kumimoji="0" lang="en-US" altLang="x-none" sz="1100" b="1" i="0" u="none" strike="noStrike" cap="none" normalizeH="0" baseline="30000">
                          <a:ln>
                            <a:noFill/>
                          </a:ln>
                          <a:solidFill>
                            <a:srgbClr val="4F81BD"/>
                          </a:solidFill>
                          <a:effectLst/>
                          <a:latin typeface="Arial" charset="0"/>
                          <a:ea typeface="Calibri" charset="0"/>
                          <a:cs typeface="Times New Roman" charset="0"/>
                        </a:rPr>
                        <a:t>*</a:t>
                      </a:r>
                      <a:r>
                        <a:rPr kumimoji="0" lang="en-US" altLang="x-none" sz="1100" b="1" i="0" u="none" strike="noStrike" cap="none" normalizeH="0" baseline="0">
                          <a:ln>
                            <a:noFill/>
                          </a:ln>
                          <a:solidFill>
                            <a:srgbClr val="4F81BD"/>
                          </a:solidFill>
                          <a:effectLst/>
                          <a:latin typeface="Arial" charset="0"/>
                          <a:ea typeface="Calibri" charset="0"/>
                          <a:cs typeface="Times New Roman" charset="0"/>
                        </a:rPr>
                        <a:t>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4F81BD"/>
                          </a:solidFill>
                          <a:effectLst/>
                          <a:latin typeface="Arial" charset="0"/>
                          <a:ea typeface="Calibri" charset="0"/>
                          <a:cs typeface="Times New Roman" charset="0"/>
                        </a:rPr>
                        <a:t>GS5- Operational rules</a:t>
                      </a:r>
                      <a:r>
                        <a:rPr kumimoji="0" lang="en-US" altLang="x-none" sz="1100" b="1" i="0" u="none" strike="noStrike" cap="none" normalizeH="0" baseline="30000">
                          <a:ln>
                            <a:noFill/>
                          </a:ln>
                          <a:solidFill>
                            <a:srgbClr val="4F81BD"/>
                          </a:solidFill>
                          <a:effectLst/>
                          <a:latin typeface="Arial" charset="0"/>
                          <a:ea typeface="Calibri" charset="0"/>
                          <a:cs typeface="Times New Roman" charset="0"/>
                        </a:rPr>
                        <a:t>*</a:t>
                      </a:r>
                      <a:r>
                        <a:rPr kumimoji="0" lang="en-US" altLang="x-none" sz="1100" b="1" i="0" u="none" strike="noStrike" cap="none" normalizeH="0" baseline="0">
                          <a:ln>
                            <a:noFill/>
                          </a:ln>
                          <a:solidFill>
                            <a:srgbClr val="4F81BD"/>
                          </a:solidFill>
                          <a:effectLst/>
                          <a:latin typeface="Arial" charset="0"/>
                          <a:ea typeface="Calibri" charset="0"/>
                          <a:cs typeface="Times New Roman" charset="0"/>
                        </a:rPr>
                        <a:t>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4F81BD"/>
                          </a:solidFill>
                          <a:effectLst/>
                          <a:latin typeface="Arial" charset="0"/>
                          <a:ea typeface="Calibri" charset="0"/>
                          <a:cs typeface="Times New Roman" charset="0"/>
                        </a:rPr>
                        <a:t>GS6- Collective-choice rules*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4F81BD"/>
                          </a:solidFill>
                          <a:effectLst/>
                          <a:latin typeface="Arial" charset="0"/>
                          <a:ea typeface="Calibri" charset="0"/>
                          <a:cs typeface="Times New Roman" charset="0"/>
                        </a:rPr>
                        <a:t>GS7- Constitutional rules</a:t>
                      </a:r>
                      <a:r>
                        <a:rPr kumimoji="0" lang="en-US" altLang="x-none" sz="1100" b="1" i="0" u="none" strike="noStrike" cap="none" normalizeH="0" baseline="30000">
                          <a:ln>
                            <a:noFill/>
                          </a:ln>
                          <a:solidFill>
                            <a:srgbClr val="4F81BD"/>
                          </a:solidFill>
                          <a:effectLst/>
                          <a:latin typeface="Arial" charset="0"/>
                          <a:ea typeface="Calibri" charset="0"/>
                          <a:cs typeface="Times New Roman" charset="0"/>
                        </a:rPr>
                        <a:t>*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4F81BD"/>
                          </a:solidFill>
                          <a:effectLst/>
                          <a:latin typeface="Arial" charset="0"/>
                          <a:ea typeface="Calibri" charset="0"/>
                          <a:cs typeface="Times New Roman" charset="0"/>
                        </a:rPr>
                        <a:t>GS8- Monitoring &amp; sanctioning processes</a:t>
                      </a:r>
                      <a:r>
                        <a:rPr kumimoji="0" lang="en-US" altLang="x-none" sz="1100" b="1" i="0" u="none" strike="noStrike" cap="none" normalizeH="0" baseline="30000">
                          <a:ln>
                            <a:noFill/>
                          </a:ln>
                          <a:solidFill>
                            <a:srgbClr val="4F81BD"/>
                          </a:solidFill>
                          <a:effectLst/>
                          <a:latin typeface="Arial" charset="0"/>
                          <a:ea typeface="Calibri" charset="0"/>
                          <a:cs typeface="Times New Roman" charset="0"/>
                        </a:rPr>
                        <a:t>*</a:t>
                      </a:r>
                      <a:r>
                        <a:rPr kumimoji="0" lang="en-US" altLang="x-none" sz="1100" b="1" i="0" u="none" strike="noStrike" cap="none" normalizeH="0" baseline="0">
                          <a:ln>
                            <a:noFill/>
                          </a:ln>
                          <a:solidFill>
                            <a:srgbClr val="4F81BD"/>
                          </a:solidFill>
                          <a:effectLst/>
                          <a:latin typeface="Arial" charset="0"/>
                          <a:ea typeface="Calibri" charset="0"/>
                          <a:cs typeface="Times New Roman" charset="0"/>
                        </a:rPr>
                        <a:t>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txBody>
                  <a:tcPr marL="41662" marR="4166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1775">
                <a:tc>
                  <a:txBody>
                    <a:bodyPr/>
                    <a:lstStyle>
                      <a:lvl1pPr eaLnBrk="0" hangingPunct="0">
                        <a:spcBef>
                          <a:spcPct val="20000"/>
                        </a:spcBef>
                        <a:buClr>
                          <a:schemeClr val="accent1"/>
                        </a:buClr>
                        <a:buSzPct val="85000"/>
                        <a:buFont typeface="Wingdings 2" charset="2"/>
                        <a:defRPr sz="2300">
                          <a:solidFill>
                            <a:schemeClr val="tx1"/>
                          </a:solidFill>
                          <a:latin typeface="Georgia" charset="0"/>
                        </a:defRPr>
                      </a:lvl1pPr>
                      <a:lvl2pPr marL="742950" indent="-285750" eaLnBrk="0" hangingPunct="0">
                        <a:spcBef>
                          <a:spcPct val="20000"/>
                        </a:spcBef>
                        <a:buClr>
                          <a:schemeClr val="accent2"/>
                        </a:buClr>
                        <a:buSzPct val="70000"/>
                        <a:buFont typeface="Wingdings" charset="2"/>
                        <a:defRPr sz="2000">
                          <a:solidFill>
                            <a:schemeClr val="tx2"/>
                          </a:solidFill>
                          <a:latin typeface="Georgia" charset="0"/>
                        </a:defRPr>
                      </a:lvl2pPr>
                      <a:lvl3pPr marL="1143000" indent="-228600" eaLnBrk="0" hangingPunct="0">
                        <a:spcBef>
                          <a:spcPct val="20000"/>
                        </a:spcBef>
                        <a:buClr>
                          <a:srgbClr val="8CADAE"/>
                        </a:buClr>
                        <a:buSzPct val="75000"/>
                        <a:buFont typeface="Wingdings 2" charset="2"/>
                        <a:defRPr>
                          <a:solidFill>
                            <a:schemeClr val="tx1"/>
                          </a:solidFill>
                          <a:latin typeface="Georgia" charset="0"/>
                        </a:defRPr>
                      </a:lvl3pPr>
                      <a:lvl4pPr marL="1600200" indent="-228600" eaLnBrk="0" hangingPunct="0">
                        <a:spcBef>
                          <a:spcPct val="20000"/>
                        </a:spcBef>
                        <a:buClr>
                          <a:srgbClr val="8C7B70"/>
                        </a:buClr>
                        <a:buSzPct val="70000"/>
                        <a:buFont typeface="Wingdings" charset="2"/>
                        <a:defRPr>
                          <a:solidFill>
                            <a:schemeClr val="tx2"/>
                          </a:solidFill>
                          <a:latin typeface="Georgia" charset="0"/>
                        </a:defRPr>
                      </a:lvl4pPr>
                      <a:lvl5pPr marL="2057400" indent="-228600" eaLnBrk="0" hangingPunct="0">
                        <a:spcBef>
                          <a:spcPct val="20000"/>
                        </a:spcBef>
                        <a:buClr>
                          <a:srgbClr val="8FB08C"/>
                        </a:buClr>
                        <a:defRPr sz="1600">
                          <a:solidFill>
                            <a:schemeClr val="tx1"/>
                          </a:solidFill>
                          <a:latin typeface="Georgia" charset="0"/>
                        </a:defRPr>
                      </a:lvl5pPr>
                      <a:lvl6pPr marL="2514600" indent="-228600" eaLnBrk="0" fontAlgn="base" hangingPunct="0">
                        <a:spcBef>
                          <a:spcPct val="20000"/>
                        </a:spcBef>
                        <a:spcAft>
                          <a:spcPct val="0"/>
                        </a:spcAft>
                        <a:buClr>
                          <a:srgbClr val="8FB08C"/>
                        </a:buClr>
                        <a:defRPr sz="1600">
                          <a:solidFill>
                            <a:schemeClr val="tx1"/>
                          </a:solidFill>
                          <a:latin typeface="Georgia" charset="0"/>
                        </a:defRPr>
                      </a:lvl6pPr>
                      <a:lvl7pPr marL="2971800" indent="-228600" eaLnBrk="0" fontAlgn="base" hangingPunct="0">
                        <a:spcBef>
                          <a:spcPct val="20000"/>
                        </a:spcBef>
                        <a:spcAft>
                          <a:spcPct val="0"/>
                        </a:spcAft>
                        <a:buClr>
                          <a:srgbClr val="8FB08C"/>
                        </a:buClr>
                        <a:defRPr sz="1600">
                          <a:solidFill>
                            <a:schemeClr val="tx1"/>
                          </a:solidFill>
                          <a:latin typeface="Georgia" charset="0"/>
                        </a:defRPr>
                      </a:lvl7pPr>
                      <a:lvl8pPr marL="3429000" indent="-228600" eaLnBrk="0" fontAlgn="base" hangingPunct="0">
                        <a:spcBef>
                          <a:spcPct val="20000"/>
                        </a:spcBef>
                        <a:spcAft>
                          <a:spcPct val="0"/>
                        </a:spcAft>
                        <a:buClr>
                          <a:srgbClr val="8FB08C"/>
                        </a:buClr>
                        <a:defRPr sz="1600">
                          <a:solidFill>
                            <a:schemeClr val="tx1"/>
                          </a:solidFill>
                          <a:latin typeface="Georgia" charset="0"/>
                        </a:defRPr>
                      </a:lvl8pPr>
                      <a:lvl9pPr marL="3886200" indent="-228600" eaLnBrk="0" fontAlgn="base" hangingPunct="0">
                        <a:spcBef>
                          <a:spcPct val="20000"/>
                        </a:spcBef>
                        <a:spcAft>
                          <a:spcPct val="0"/>
                        </a:spcAft>
                        <a:buClr>
                          <a:srgbClr val="8FB08C"/>
                        </a:buClr>
                        <a:defRPr sz="1600">
                          <a:solidFill>
                            <a:schemeClr val="tx1"/>
                          </a:solidFill>
                          <a:latin typeface="Georgia"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400" b="1" i="0" u="none" strike="noStrike" cap="none" normalizeH="0" baseline="0">
                          <a:ln>
                            <a:noFill/>
                          </a:ln>
                          <a:solidFill>
                            <a:srgbClr val="00B050"/>
                          </a:solidFill>
                          <a:effectLst/>
                          <a:latin typeface="Arial" charset="0"/>
                          <a:ea typeface="Calibri" charset="0"/>
                          <a:cs typeface="Times New Roman" charset="0"/>
                        </a:rPr>
                        <a:t>Resource Units (RU) </a:t>
                      </a:r>
                      <a:endParaRPr kumimoji="0" lang="en-US" altLang="x-none" sz="1400" b="1" i="0" u="none" strike="noStrike" cap="none" normalizeH="0" baseline="0">
                        <a:ln>
                          <a:noFill/>
                        </a:ln>
                        <a:solidFill>
                          <a:srgbClr val="000000"/>
                        </a:solidFill>
                        <a:effectLst/>
                        <a:latin typeface="Times New Roman" charset="0"/>
                        <a:ea typeface="Calibri" charset="0"/>
                        <a:cs typeface="Times New Roman" charset="0"/>
                      </a:endParaRPr>
                    </a:p>
                  </a:txBody>
                  <a:tcPr marL="41662" marR="4166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5000"/>
                        <a:buFont typeface="Wingdings 2" charset="2"/>
                        <a:defRPr sz="2300">
                          <a:solidFill>
                            <a:schemeClr val="tx1"/>
                          </a:solidFill>
                          <a:latin typeface="Georgia" charset="0"/>
                        </a:defRPr>
                      </a:lvl1pPr>
                      <a:lvl2pPr marL="742950" indent="-285750" eaLnBrk="0" hangingPunct="0">
                        <a:spcBef>
                          <a:spcPct val="20000"/>
                        </a:spcBef>
                        <a:buClr>
                          <a:schemeClr val="accent2"/>
                        </a:buClr>
                        <a:buSzPct val="70000"/>
                        <a:buFont typeface="Wingdings" charset="2"/>
                        <a:defRPr sz="2000">
                          <a:solidFill>
                            <a:schemeClr val="tx2"/>
                          </a:solidFill>
                          <a:latin typeface="Georgia" charset="0"/>
                        </a:defRPr>
                      </a:lvl2pPr>
                      <a:lvl3pPr marL="1143000" indent="-228600" eaLnBrk="0" hangingPunct="0">
                        <a:spcBef>
                          <a:spcPct val="20000"/>
                        </a:spcBef>
                        <a:buClr>
                          <a:srgbClr val="8CADAE"/>
                        </a:buClr>
                        <a:buSzPct val="75000"/>
                        <a:buFont typeface="Wingdings 2" charset="2"/>
                        <a:defRPr>
                          <a:solidFill>
                            <a:schemeClr val="tx1"/>
                          </a:solidFill>
                          <a:latin typeface="Georgia" charset="0"/>
                        </a:defRPr>
                      </a:lvl3pPr>
                      <a:lvl4pPr marL="1600200" indent="-228600" eaLnBrk="0" hangingPunct="0">
                        <a:spcBef>
                          <a:spcPct val="20000"/>
                        </a:spcBef>
                        <a:buClr>
                          <a:srgbClr val="8C7B70"/>
                        </a:buClr>
                        <a:buSzPct val="70000"/>
                        <a:buFont typeface="Wingdings" charset="2"/>
                        <a:defRPr>
                          <a:solidFill>
                            <a:schemeClr val="tx2"/>
                          </a:solidFill>
                          <a:latin typeface="Georgia" charset="0"/>
                        </a:defRPr>
                      </a:lvl4pPr>
                      <a:lvl5pPr marL="2057400" indent="-228600" eaLnBrk="0" hangingPunct="0">
                        <a:spcBef>
                          <a:spcPct val="20000"/>
                        </a:spcBef>
                        <a:buClr>
                          <a:srgbClr val="8FB08C"/>
                        </a:buClr>
                        <a:defRPr sz="1600">
                          <a:solidFill>
                            <a:schemeClr val="tx1"/>
                          </a:solidFill>
                          <a:latin typeface="Georgia" charset="0"/>
                        </a:defRPr>
                      </a:lvl5pPr>
                      <a:lvl6pPr marL="2514600" indent="-228600" eaLnBrk="0" fontAlgn="base" hangingPunct="0">
                        <a:spcBef>
                          <a:spcPct val="20000"/>
                        </a:spcBef>
                        <a:spcAft>
                          <a:spcPct val="0"/>
                        </a:spcAft>
                        <a:buClr>
                          <a:srgbClr val="8FB08C"/>
                        </a:buClr>
                        <a:defRPr sz="1600">
                          <a:solidFill>
                            <a:schemeClr val="tx1"/>
                          </a:solidFill>
                          <a:latin typeface="Georgia" charset="0"/>
                        </a:defRPr>
                      </a:lvl6pPr>
                      <a:lvl7pPr marL="2971800" indent="-228600" eaLnBrk="0" fontAlgn="base" hangingPunct="0">
                        <a:spcBef>
                          <a:spcPct val="20000"/>
                        </a:spcBef>
                        <a:spcAft>
                          <a:spcPct val="0"/>
                        </a:spcAft>
                        <a:buClr>
                          <a:srgbClr val="8FB08C"/>
                        </a:buClr>
                        <a:defRPr sz="1600">
                          <a:solidFill>
                            <a:schemeClr val="tx1"/>
                          </a:solidFill>
                          <a:latin typeface="Georgia" charset="0"/>
                        </a:defRPr>
                      </a:lvl7pPr>
                      <a:lvl8pPr marL="3429000" indent="-228600" eaLnBrk="0" fontAlgn="base" hangingPunct="0">
                        <a:spcBef>
                          <a:spcPct val="20000"/>
                        </a:spcBef>
                        <a:spcAft>
                          <a:spcPct val="0"/>
                        </a:spcAft>
                        <a:buClr>
                          <a:srgbClr val="8FB08C"/>
                        </a:buClr>
                        <a:defRPr sz="1600">
                          <a:solidFill>
                            <a:schemeClr val="tx1"/>
                          </a:solidFill>
                          <a:latin typeface="Georgia" charset="0"/>
                        </a:defRPr>
                      </a:lvl8pPr>
                      <a:lvl9pPr marL="3886200" indent="-228600" eaLnBrk="0" fontAlgn="base" hangingPunct="0">
                        <a:spcBef>
                          <a:spcPct val="20000"/>
                        </a:spcBef>
                        <a:spcAft>
                          <a:spcPct val="0"/>
                        </a:spcAft>
                        <a:buClr>
                          <a:srgbClr val="8FB08C"/>
                        </a:buClr>
                        <a:defRPr sz="1600">
                          <a:solidFill>
                            <a:schemeClr val="tx1"/>
                          </a:solidFill>
                          <a:latin typeface="Georgia"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400" b="1" i="0" u="none" strike="noStrike" cap="none" normalizeH="0" baseline="0">
                          <a:ln>
                            <a:noFill/>
                          </a:ln>
                          <a:solidFill>
                            <a:srgbClr val="4F81BD"/>
                          </a:solidFill>
                          <a:effectLst/>
                          <a:latin typeface="Arial" charset="0"/>
                          <a:ea typeface="Calibri" charset="0"/>
                          <a:cs typeface="Times New Roman" charset="0"/>
                        </a:rPr>
                        <a:t>Users (U) </a:t>
                      </a:r>
                      <a:endParaRPr kumimoji="0" lang="en-US" altLang="x-none" sz="1400" b="1" i="0" u="none" strike="noStrike" cap="none" normalizeH="0" baseline="0">
                        <a:ln>
                          <a:noFill/>
                        </a:ln>
                        <a:solidFill>
                          <a:srgbClr val="000000"/>
                        </a:solidFill>
                        <a:effectLst/>
                        <a:latin typeface="Times New Roman" charset="0"/>
                        <a:ea typeface="Calibri" charset="0"/>
                        <a:cs typeface="Times New Roman" charset="0"/>
                      </a:endParaRPr>
                    </a:p>
                  </a:txBody>
                  <a:tcPr marL="41662" marR="4166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97025">
                <a:tc>
                  <a:txBody>
                    <a:bodyPr/>
                    <a:lstStyle>
                      <a:lvl1pPr eaLnBrk="0" hangingPunct="0">
                        <a:spcBef>
                          <a:spcPct val="20000"/>
                        </a:spcBef>
                        <a:buClr>
                          <a:schemeClr val="accent1"/>
                        </a:buClr>
                        <a:buSzPct val="85000"/>
                        <a:buFont typeface="Wingdings 2" charset="2"/>
                        <a:defRPr sz="2300">
                          <a:solidFill>
                            <a:schemeClr val="tx1"/>
                          </a:solidFill>
                          <a:latin typeface="Georgia" charset="0"/>
                        </a:defRPr>
                      </a:lvl1pPr>
                      <a:lvl2pPr marL="742950" indent="-285750" eaLnBrk="0" hangingPunct="0">
                        <a:spcBef>
                          <a:spcPct val="20000"/>
                        </a:spcBef>
                        <a:buClr>
                          <a:schemeClr val="accent2"/>
                        </a:buClr>
                        <a:buSzPct val="70000"/>
                        <a:buFont typeface="Wingdings" charset="2"/>
                        <a:defRPr sz="2000">
                          <a:solidFill>
                            <a:schemeClr val="tx2"/>
                          </a:solidFill>
                          <a:latin typeface="Georgia" charset="0"/>
                        </a:defRPr>
                      </a:lvl2pPr>
                      <a:lvl3pPr marL="1143000" indent="-228600" eaLnBrk="0" hangingPunct="0">
                        <a:spcBef>
                          <a:spcPct val="20000"/>
                        </a:spcBef>
                        <a:buClr>
                          <a:srgbClr val="8CADAE"/>
                        </a:buClr>
                        <a:buSzPct val="75000"/>
                        <a:buFont typeface="Wingdings 2" charset="2"/>
                        <a:defRPr>
                          <a:solidFill>
                            <a:schemeClr val="tx1"/>
                          </a:solidFill>
                          <a:latin typeface="Georgia" charset="0"/>
                        </a:defRPr>
                      </a:lvl3pPr>
                      <a:lvl4pPr marL="1600200" indent="-228600" eaLnBrk="0" hangingPunct="0">
                        <a:spcBef>
                          <a:spcPct val="20000"/>
                        </a:spcBef>
                        <a:buClr>
                          <a:srgbClr val="8C7B70"/>
                        </a:buClr>
                        <a:buSzPct val="70000"/>
                        <a:buFont typeface="Wingdings" charset="2"/>
                        <a:defRPr>
                          <a:solidFill>
                            <a:schemeClr val="tx2"/>
                          </a:solidFill>
                          <a:latin typeface="Georgia" charset="0"/>
                        </a:defRPr>
                      </a:lvl4pPr>
                      <a:lvl5pPr marL="2057400" indent="-228600" eaLnBrk="0" hangingPunct="0">
                        <a:spcBef>
                          <a:spcPct val="20000"/>
                        </a:spcBef>
                        <a:buClr>
                          <a:srgbClr val="8FB08C"/>
                        </a:buClr>
                        <a:defRPr sz="1600">
                          <a:solidFill>
                            <a:schemeClr val="tx1"/>
                          </a:solidFill>
                          <a:latin typeface="Georgia" charset="0"/>
                        </a:defRPr>
                      </a:lvl5pPr>
                      <a:lvl6pPr marL="2514600" indent="-228600" eaLnBrk="0" fontAlgn="base" hangingPunct="0">
                        <a:spcBef>
                          <a:spcPct val="20000"/>
                        </a:spcBef>
                        <a:spcAft>
                          <a:spcPct val="0"/>
                        </a:spcAft>
                        <a:buClr>
                          <a:srgbClr val="8FB08C"/>
                        </a:buClr>
                        <a:defRPr sz="1600">
                          <a:solidFill>
                            <a:schemeClr val="tx1"/>
                          </a:solidFill>
                          <a:latin typeface="Georgia" charset="0"/>
                        </a:defRPr>
                      </a:lvl6pPr>
                      <a:lvl7pPr marL="2971800" indent="-228600" eaLnBrk="0" fontAlgn="base" hangingPunct="0">
                        <a:spcBef>
                          <a:spcPct val="20000"/>
                        </a:spcBef>
                        <a:spcAft>
                          <a:spcPct val="0"/>
                        </a:spcAft>
                        <a:buClr>
                          <a:srgbClr val="8FB08C"/>
                        </a:buClr>
                        <a:defRPr sz="1600">
                          <a:solidFill>
                            <a:schemeClr val="tx1"/>
                          </a:solidFill>
                          <a:latin typeface="Georgia" charset="0"/>
                        </a:defRPr>
                      </a:lvl7pPr>
                      <a:lvl8pPr marL="3429000" indent="-228600" eaLnBrk="0" fontAlgn="base" hangingPunct="0">
                        <a:spcBef>
                          <a:spcPct val="20000"/>
                        </a:spcBef>
                        <a:spcAft>
                          <a:spcPct val="0"/>
                        </a:spcAft>
                        <a:buClr>
                          <a:srgbClr val="8FB08C"/>
                        </a:buClr>
                        <a:defRPr sz="1600">
                          <a:solidFill>
                            <a:schemeClr val="tx1"/>
                          </a:solidFill>
                          <a:latin typeface="Georgia" charset="0"/>
                        </a:defRPr>
                      </a:lvl8pPr>
                      <a:lvl9pPr marL="3886200" indent="-228600" eaLnBrk="0" fontAlgn="base" hangingPunct="0">
                        <a:spcBef>
                          <a:spcPct val="20000"/>
                        </a:spcBef>
                        <a:spcAft>
                          <a:spcPct val="0"/>
                        </a:spcAft>
                        <a:buClr>
                          <a:srgbClr val="8FB08C"/>
                        </a:buClr>
                        <a:defRPr sz="1600">
                          <a:solidFill>
                            <a:schemeClr val="tx1"/>
                          </a:solidFill>
                          <a:latin typeface="Georgi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00B050"/>
                          </a:solidFill>
                          <a:effectLst/>
                          <a:latin typeface="Arial" charset="0"/>
                          <a:ea typeface="Calibri" charset="0"/>
                          <a:cs typeface="Times New Roman" charset="0"/>
                        </a:rPr>
                        <a:t>RU1- Resource unit mobility</a:t>
                      </a:r>
                      <a:r>
                        <a:rPr kumimoji="0" lang="en-US" altLang="x-none" sz="1100" b="1" i="0" u="none" strike="noStrike" cap="none" normalizeH="0" baseline="30000">
                          <a:ln>
                            <a:noFill/>
                          </a:ln>
                          <a:solidFill>
                            <a:srgbClr val="00B050"/>
                          </a:solidFill>
                          <a:effectLst/>
                          <a:latin typeface="Arial" charset="0"/>
                          <a:ea typeface="Calibri" charset="0"/>
                          <a:cs typeface="Times New Roman" charset="0"/>
                        </a:rPr>
                        <a:t>*</a:t>
                      </a:r>
                      <a:r>
                        <a:rPr kumimoji="0" lang="en-US" altLang="x-none" sz="1100" b="1" i="0" u="none" strike="noStrike" cap="none" normalizeH="0" baseline="0">
                          <a:ln>
                            <a:noFill/>
                          </a:ln>
                          <a:solidFill>
                            <a:srgbClr val="00B050"/>
                          </a:solidFill>
                          <a:effectLst/>
                          <a:latin typeface="Arial" charset="0"/>
                          <a:ea typeface="Calibri" charset="0"/>
                          <a:cs typeface="Times New Roman" charset="0"/>
                        </a:rPr>
                        <a:t>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00B050"/>
                          </a:solidFill>
                          <a:effectLst/>
                          <a:latin typeface="Arial" charset="0"/>
                          <a:ea typeface="Calibri" charset="0"/>
                          <a:cs typeface="Times New Roman" charset="0"/>
                        </a:rPr>
                        <a:t>RU2- Growth or replacement rate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00B050"/>
                          </a:solidFill>
                          <a:effectLst/>
                          <a:latin typeface="Arial" charset="0"/>
                          <a:ea typeface="Calibri" charset="0"/>
                          <a:cs typeface="Times New Roman" charset="0"/>
                        </a:rPr>
                        <a:t>RU3- Interaction among resource units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00B050"/>
                          </a:solidFill>
                          <a:effectLst/>
                          <a:latin typeface="Arial" charset="0"/>
                          <a:ea typeface="Calibri" charset="0"/>
                          <a:cs typeface="Times New Roman" charset="0"/>
                        </a:rPr>
                        <a:t>RU4- Economic value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00B050"/>
                          </a:solidFill>
                          <a:effectLst/>
                          <a:latin typeface="Arial" charset="0"/>
                          <a:ea typeface="Calibri" charset="0"/>
                          <a:cs typeface="Times New Roman" charset="0"/>
                        </a:rPr>
                        <a:t>RU5- Size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00B050"/>
                          </a:solidFill>
                          <a:effectLst/>
                          <a:latin typeface="Arial" charset="0"/>
                          <a:ea typeface="Calibri" charset="0"/>
                          <a:cs typeface="Times New Roman" charset="0"/>
                        </a:rPr>
                        <a:t>RU6- Distinctive markings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00B050"/>
                          </a:solidFill>
                          <a:effectLst/>
                          <a:latin typeface="Arial" charset="0"/>
                          <a:ea typeface="Calibri" charset="0"/>
                          <a:cs typeface="Times New Roman" charset="0"/>
                        </a:rPr>
                        <a:t>RU7- Spatial &amp; temporal distribution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txBody>
                  <a:tcPr marL="41662" marR="4166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5000"/>
                        <a:buFont typeface="Wingdings 2" charset="2"/>
                        <a:defRPr sz="2300">
                          <a:solidFill>
                            <a:schemeClr val="tx1"/>
                          </a:solidFill>
                          <a:latin typeface="Georgia" charset="0"/>
                        </a:defRPr>
                      </a:lvl1pPr>
                      <a:lvl2pPr marL="742950" indent="-285750" eaLnBrk="0" hangingPunct="0">
                        <a:spcBef>
                          <a:spcPct val="20000"/>
                        </a:spcBef>
                        <a:buClr>
                          <a:schemeClr val="accent2"/>
                        </a:buClr>
                        <a:buSzPct val="70000"/>
                        <a:buFont typeface="Wingdings" charset="2"/>
                        <a:defRPr sz="2000">
                          <a:solidFill>
                            <a:schemeClr val="tx2"/>
                          </a:solidFill>
                          <a:latin typeface="Georgia" charset="0"/>
                        </a:defRPr>
                      </a:lvl2pPr>
                      <a:lvl3pPr marL="1143000" indent="-228600" eaLnBrk="0" hangingPunct="0">
                        <a:spcBef>
                          <a:spcPct val="20000"/>
                        </a:spcBef>
                        <a:buClr>
                          <a:srgbClr val="8CADAE"/>
                        </a:buClr>
                        <a:buSzPct val="75000"/>
                        <a:buFont typeface="Wingdings 2" charset="2"/>
                        <a:defRPr>
                          <a:solidFill>
                            <a:schemeClr val="tx1"/>
                          </a:solidFill>
                          <a:latin typeface="Georgia" charset="0"/>
                        </a:defRPr>
                      </a:lvl3pPr>
                      <a:lvl4pPr marL="1600200" indent="-228600" eaLnBrk="0" hangingPunct="0">
                        <a:spcBef>
                          <a:spcPct val="20000"/>
                        </a:spcBef>
                        <a:buClr>
                          <a:srgbClr val="8C7B70"/>
                        </a:buClr>
                        <a:buSzPct val="70000"/>
                        <a:buFont typeface="Wingdings" charset="2"/>
                        <a:defRPr>
                          <a:solidFill>
                            <a:schemeClr val="tx2"/>
                          </a:solidFill>
                          <a:latin typeface="Georgia" charset="0"/>
                        </a:defRPr>
                      </a:lvl4pPr>
                      <a:lvl5pPr marL="2057400" indent="-228600" eaLnBrk="0" hangingPunct="0">
                        <a:spcBef>
                          <a:spcPct val="20000"/>
                        </a:spcBef>
                        <a:buClr>
                          <a:srgbClr val="8FB08C"/>
                        </a:buClr>
                        <a:defRPr sz="1600">
                          <a:solidFill>
                            <a:schemeClr val="tx1"/>
                          </a:solidFill>
                          <a:latin typeface="Georgia" charset="0"/>
                        </a:defRPr>
                      </a:lvl5pPr>
                      <a:lvl6pPr marL="2514600" indent="-228600" eaLnBrk="0" fontAlgn="base" hangingPunct="0">
                        <a:spcBef>
                          <a:spcPct val="20000"/>
                        </a:spcBef>
                        <a:spcAft>
                          <a:spcPct val="0"/>
                        </a:spcAft>
                        <a:buClr>
                          <a:srgbClr val="8FB08C"/>
                        </a:buClr>
                        <a:defRPr sz="1600">
                          <a:solidFill>
                            <a:schemeClr val="tx1"/>
                          </a:solidFill>
                          <a:latin typeface="Georgia" charset="0"/>
                        </a:defRPr>
                      </a:lvl6pPr>
                      <a:lvl7pPr marL="2971800" indent="-228600" eaLnBrk="0" fontAlgn="base" hangingPunct="0">
                        <a:spcBef>
                          <a:spcPct val="20000"/>
                        </a:spcBef>
                        <a:spcAft>
                          <a:spcPct val="0"/>
                        </a:spcAft>
                        <a:buClr>
                          <a:srgbClr val="8FB08C"/>
                        </a:buClr>
                        <a:defRPr sz="1600">
                          <a:solidFill>
                            <a:schemeClr val="tx1"/>
                          </a:solidFill>
                          <a:latin typeface="Georgia" charset="0"/>
                        </a:defRPr>
                      </a:lvl7pPr>
                      <a:lvl8pPr marL="3429000" indent="-228600" eaLnBrk="0" fontAlgn="base" hangingPunct="0">
                        <a:spcBef>
                          <a:spcPct val="20000"/>
                        </a:spcBef>
                        <a:spcAft>
                          <a:spcPct val="0"/>
                        </a:spcAft>
                        <a:buClr>
                          <a:srgbClr val="8FB08C"/>
                        </a:buClr>
                        <a:defRPr sz="1600">
                          <a:solidFill>
                            <a:schemeClr val="tx1"/>
                          </a:solidFill>
                          <a:latin typeface="Georgia" charset="0"/>
                        </a:defRPr>
                      </a:lvl8pPr>
                      <a:lvl9pPr marL="3886200" indent="-228600" eaLnBrk="0" fontAlgn="base" hangingPunct="0">
                        <a:spcBef>
                          <a:spcPct val="20000"/>
                        </a:spcBef>
                        <a:spcAft>
                          <a:spcPct val="0"/>
                        </a:spcAft>
                        <a:buClr>
                          <a:srgbClr val="8FB08C"/>
                        </a:buClr>
                        <a:defRPr sz="1600">
                          <a:solidFill>
                            <a:schemeClr val="tx1"/>
                          </a:solidFill>
                          <a:latin typeface="Georgi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4F81BD"/>
                          </a:solidFill>
                          <a:effectLst/>
                          <a:latin typeface="Arial" charset="0"/>
                          <a:ea typeface="Calibri" charset="0"/>
                          <a:cs typeface="Times New Roman" charset="0"/>
                        </a:rPr>
                        <a:t>U1- Number of users</a:t>
                      </a:r>
                      <a:r>
                        <a:rPr kumimoji="0" lang="en-US" altLang="x-none" sz="1100" b="1" i="0" u="none" strike="noStrike" cap="none" normalizeH="0" baseline="30000">
                          <a:ln>
                            <a:noFill/>
                          </a:ln>
                          <a:solidFill>
                            <a:srgbClr val="4F81BD"/>
                          </a:solidFill>
                          <a:effectLst/>
                          <a:latin typeface="Arial" charset="0"/>
                          <a:ea typeface="Calibri" charset="0"/>
                          <a:cs typeface="Times New Roman" charset="0"/>
                        </a:rPr>
                        <a:t>*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4F81BD"/>
                          </a:solidFill>
                          <a:effectLst/>
                          <a:latin typeface="Arial" charset="0"/>
                          <a:ea typeface="Calibri" charset="0"/>
                          <a:cs typeface="Times New Roman" charset="0"/>
                        </a:rPr>
                        <a:t>U2- Socioeconomic attributes of users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4F81BD"/>
                          </a:solidFill>
                          <a:effectLst/>
                          <a:latin typeface="Arial" charset="0"/>
                          <a:ea typeface="Calibri" charset="0"/>
                          <a:cs typeface="Times New Roman" charset="0"/>
                        </a:rPr>
                        <a:t>U3- History of use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4F81BD"/>
                          </a:solidFill>
                          <a:effectLst/>
                          <a:latin typeface="Arial" charset="0"/>
                          <a:ea typeface="Calibri" charset="0"/>
                          <a:cs typeface="Times New Roman" charset="0"/>
                        </a:rPr>
                        <a:t>U4- Location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4F81BD"/>
                          </a:solidFill>
                          <a:effectLst/>
                          <a:latin typeface="Arial" charset="0"/>
                          <a:ea typeface="Calibri" charset="0"/>
                          <a:cs typeface="Times New Roman" charset="0"/>
                        </a:rPr>
                        <a:t>U5- Leadership/entrepreneurship</a:t>
                      </a:r>
                      <a:r>
                        <a:rPr kumimoji="0" lang="en-US" altLang="x-none" sz="1100" b="1" i="0" u="none" strike="noStrike" cap="none" normalizeH="0" baseline="30000">
                          <a:ln>
                            <a:noFill/>
                          </a:ln>
                          <a:solidFill>
                            <a:srgbClr val="4F81BD"/>
                          </a:solidFill>
                          <a:effectLst/>
                          <a:latin typeface="Arial" charset="0"/>
                          <a:ea typeface="Calibri" charset="0"/>
                          <a:cs typeface="Times New Roman" charset="0"/>
                        </a:rPr>
                        <a:t>*</a:t>
                      </a:r>
                      <a:r>
                        <a:rPr kumimoji="0" lang="en-US" altLang="x-none" sz="1100" b="1" i="0" u="none" strike="noStrike" cap="none" normalizeH="0" baseline="0">
                          <a:ln>
                            <a:noFill/>
                          </a:ln>
                          <a:solidFill>
                            <a:srgbClr val="4F81BD"/>
                          </a:solidFill>
                          <a:effectLst/>
                          <a:latin typeface="Arial" charset="0"/>
                          <a:ea typeface="Calibri" charset="0"/>
                          <a:cs typeface="Times New Roman" charset="0"/>
                        </a:rPr>
                        <a:t>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4F81BD"/>
                          </a:solidFill>
                          <a:effectLst/>
                          <a:latin typeface="Arial" charset="0"/>
                          <a:ea typeface="Calibri" charset="0"/>
                          <a:cs typeface="Times New Roman" charset="0"/>
                        </a:rPr>
                        <a:t>U6- Norms/social capital</a:t>
                      </a:r>
                      <a:r>
                        <a:rPr kumimoji="0" lang="en-US" altLang="x-none" sz="1100" b="1" i="0" u="none" strike="noStrike" cap="none" normalizeH="0" baseline="30000">
                          <a:ln>
                            <a:noFill/>
                          </a:ln>
                          <a:solidFill>
                            <a:srgbClr val="4F81BD"/>
                          </a:solidFill>
                          <a:effectLst/>
                          <a:latin typeface="Arial" charset="0"/>
                          <a:ea typeface="Calibri" charset="0"/>
                          <a:cs typeface="Times New Roman" charset="0"/>
                        </a:rPr>
                        <a:t>*</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4F81BD"/>
                          </a:solidFill>
                          <a:effectLst/>
                          <a:latin typeface="Arial" charset="0"/>
                          <a:ea typeface="Calibri" charset="0"/>
                          <a:cs typeface="Times New Roman" charset="0"/>
                        </a:rPr>
                        <a:t>U7- Knowledge of SES/mental models</a:t>
                      </a:r>
                      <a:r>
                        <a:rPr kumimoji="0" lang="en-US" altLang="x-none" sz="1100" b="1" i="0" u="none" strike="noStrike" cap="none" normalizeH="0" baseline="30000">
                          <a:ln>
                            <a:noFill/>
                          </a:ln>
                          <a:solidFill>
                            <a:srgbClr val="4F81BD"/>
                          </a:solidFill>
                          <a:effectLst/>
                          <a:latin typeface="Arial" charset="0"/>
                          <a:ea typeface="Calibri" charset="0"/>
                          <a:cs typeface="Times New Roman" charset="0"/>
                        </a:rPr>
                        <a:t>*</a:t>
                      </a:r>
                      <a:r>
                        <a:rPr kumimoji="0" lang="en-US" altLang="x-none" sz="1100" b="1" i="0" u="none" strike="noStrike" cap="none" normalizeH="0" baseline="0">
                          <a:ln>
                            <a:noFill/>
                          </a:ln>
                          <a:solidFill>
                            <a:srgbClr val="4F81BD"/>
                          </a:solidFill>
                          <a:effectLst/>
                          <a:latin typeface="Arial" charset="0"/>
                          <a:ea typeface="Calibri" charset="0"/>
                          <a:cs typeface="Times New Roman" charset="0"/>
                        </a:rPr>
                        <a:t>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4F81BD"/>
                          </a:solidFill>
                          <a:effectLst/>
                          <a:latin typeface="Arial" charset="0"/>
                          <a:ea typeface="Calibri" charset="0"/>
                          <a:cs typeface="Times New Roman" charset="0"/>
                        </a:rPr>
                        <a:t>U8- Dependence on resource</a:t>
                      </a:r>
                      <a:r>
                        <a:rPr kumimoji="0" lang="en-US" altLang="x-none" sz="1100" b="1" i="0" u="none" strike="noStrike" cap="none" normalizeH="0" baseline="30000">
                          <a:ln>
                            <a:noFill/>
                          </a:ln>
                          <a:solidFill>
                            <a:srgbClr val="4F81BD"/>
                          </a:solidFill>
                          <a:effectLst/>
                          <a:latin typeface="Arial" charset="0"/>
                          <a:ea typeface="Calibri" charset="0"/>
                          <a:cs typeface="Times New Roman" charset="0"/>
                        </a:rPr>
                        <a:t>*</a:t>
                      </a:r>
                      <a:r>
                        <a:rPr kumimoji="0" lang="en-US" altLang="x-none" sz="1100" b="1" i="0" u="none" strike="noStrike" cap="none" normalizeH="0" baseline="0">
                          <a:ln>
                            <a:noFill/>
                          </a:ln>
                          <a:solidFill>
                            <a:srgbClr val="4F81BD"/>
                          </a:solidFill>
                          <a:effectLst/>
                          <a:latin typeface="Arial" charset="0"/>
                          <a:ea typeface="Calibri" charset="0"/>
                          <a:cs typeface="Times New Roman" charset="0"/>
                        </a:rPr>
                        <a:t>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4F81BD"/>
                          </a:solidFill>
                          <a:effectLst/>
                          <a:latin typeface="Arial" charset="0"/>
                          <a:ea typeface="Calibri" charset="0"/>
                          <a:cs typeface="Times New Roman" charset="0"/>
                        </a:rPr>
                        <a:t>U9- Technology used</a:t>
                      </a:r>
                      <a:r>
                        <a:rPr kumimoji="0" lang="en-US" altLang="x-none" sz="1100" b="1" i="0" u="none" strike="noStrike" cap="none" normalizeH="0" baseline="30000">
                          <a:ln>
                            <a:noFill/>
                          </a:ln>
                          <a:solidFill>
                            <a:srgbClr val="4F81BD"/>
                          </a:solidFill>
                          <a:effectLst/>
                          <a:latin typeface="Arial" charset="0"/>
                          <a:ea typeface="Calibri" charset="0"/>
                          <a:cs typeface="Times New Roman" charset="0"/>
                        </a:rPr>
                        <a:t>*</a:t>
                      </a:r>
                      <a:r>
                        <a:rPr kumimoji="0" lang="en-US" altLang="x-none" sz="1100" b="1" i="0" u="none" strike="noStrike" cap="none" normalizeH="0" baseline="0">
                          <a:ln>
                            <a:noFill/>
                          </a:ln>
                          <a:solidFill>
                            <a:srgbClr val="4F81BD"/>
                          </a:solidFill>
                          <a:effectLst/>
                          <a:latin typeface="Arial" charset="0"/>
                          <a:ea typeface="Calibri" charset="0"/>
                          <a:cs typeface="Times New Roman" charset="0"/>
                        </a:rPr>
                        <a:t>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txBody>
                  <a:tcPr marL="41662" marR="4166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1775">
                <a:tc gridSpan="2">
                  <a:txBody>
                    <a:bodyPr/>
                    <a:lstStyle>
                      <a:lvl1pPr eaLnBrk="0" hangingPunct="0">
                        <a:spcBef>
                          <a:spcPct val="20000"/>
                        </a:spcBef>
                        <a:buClr>
                          <a:schemeClr val="accent1"/>
                        </a:buClr>
                        <a:buSzPct val="85000"/>
                        <a:buFont typeface="Wingdings 2" charset="2"/>
                        <a:defRPr sz="2300">
                          <a:solidFill>
                            <a:schemeClr val="tx1"/>
                          </a:solidFill>
                          <a:latin typeface="Georgia" charset="0"/>
                        </a:defRPr>
                      </a:lvl1pPr>
                      <a:lvl2pPr marL="742950" indent="-285750" eaLnBrk="0" hangingPunct="0">
                        <a:spcBef>
                          <a:spcPct val="20000"/>
                        </a:spcBef>
                        <a:buClr>
                          <a:schemeClr val="accent2"/>
                        </a:buClr>
                        <a:buSzPct val="70000"/>
                        <a:buFont typeface="Wingdings" charset="2"/>
                        <a:defRPr sz="2000">
                          <a:solidFill>
                            <a:schemeClr val="tx2"/>
                          </a:solidFill>
                          <a:latin typeface="Georgia" charset="0"/>
                        </a:defRPr>
                      </a:lvl2pPr>
                      <a:lvl3pPr marL="1143000" indent="-228600" eaLnBrk="0" hangingPunct="0">
                        <a:spcBef>
                          <a:spcPct val="20000"/>
                        </a:spcBef>
                        <a:buClr>
                          <a:srgbClr val="8CADAE"/>
                        </a:buClr>
                        <a:buSzPct val="75000"/>
                        <a:buFont typeface="Wingdings 2" charset="2"/>
                        <a:defRPr>
                          <a:solidFill>
                            <a:schemeClr val="tx1"/>
                          </a:solidFill>
                          <a:latin typeface="Georgia" charset="0"/>
                        </a:defRPr>
                      </a:lvl3pPr>
                      <a:lvl4pPr marL="1600200" indent="-228600" eaLnBrk="0" hangingPunct="0">
                        <a:spcBef>
                          <a:spcPct val="20000"/>
                        </a:spcBef>
                        <a:buClr>
                          <a:srgbClr val="8C7B70"/>
                        </a:buClr>
                        <a:buSzPct val="70000"/>
                        <a:buFont typeface="Wingdings" charset="2"/>
                        <a:defRPr>
                          <a:solidFill>
                            <a:schemeClr val="tx2"/>
                          </a:solidFill>
                          <a:latin typeface="Georgia" charset="0"/>
                        </a:defRPr>
                      </a:lvl4pPr>
                      <a:lvl5pPr marL="2057400" indent="-228600" eaLnBrk="0" hangingPunct="0">
                        <a:spcBef>
                          <a:spcPct val="20000"/>
                        </a:spcBef>
                        <a:buClr>
                          <a:srgbClr val="8FB08C"/>
                        </a:buClr>
                        <a:defRPr sz="1600">
                          <a:solidFill>
                            <a:schemeClr val="tx1"/>
                          </a:solidFill>
                          <a:latin typeface="Georgia" charset="0"/>
                        </a:defRPr>
                      </a:lvl5pPr>
                      <a:lvl6pPr marL="2514600" indent="-228600" eaLnBrk="0" fontAlgn="base" hangingPunct="0">
                        <a:spcBef>
                          <a:spcPct val="20000"/>
                        </a:spcBef>
                        <a:spcAft>
                          <a:spcPct val="0"/>
                        </a:spcAft>
                        <a:buClr>
                          <a:srgbClr val="8FB08C"/>
                        </a:buClr>
                        <a:defRPr sz="1600">
                          <a:solidFill>
                            <a:schemeClr val="tx1"/>
                          </a:solidFill>
                          <a:latin typeface="Georgia" charset="0"/>
                        </a:defRPr>
                      </a:lvl6pPr>
                      <a:lvl7pPr marL="2971800" indent="-228600" eaLnBrk="0" fontAlgn="base" hangingPunct="0">
                        <a:spcBef>
                          <a:spcPct val="20000"/>
                        </a:spcBef>
                        <a:spcAft>
                          <a:spcPct val="0"/>
                        </a:spcAft>
                        <a:buClr>
                          <a:srgbClr val="8FB08C"/>
                        </a:buClr>
                        <a:defRPr sz="1600">
                          <a:solidFill>
                            <a:schemeClr val="tx1"/>
                          </a:solidFill>
                          <a:latin typeface="Georgia" charset="0"/>
                        </a:defRPr>
                      </a:lvl7pPr>
                      <a:lvl8pPr marL="3429000" indent="-228600" eaLnBrk="0" fontAlgn="base" hangingPunct="0">
                        <a:spcBef>
                          <a:spcPct val="20000"/>
                        </a:spcBef>
                        <a:spcAft>
                          <a:spcPct val="0"/>
                        </a:spcAft>
                        <a:buClr>
                          <a:srgbClr val="8FB08C"/>
                        </a:buClr>
                        <a:defRPr sz="1600">
                          <a:solidFill>
                            <a:schemeClr val="tx1"/>
                          </a:solidFill>
                          <a:latin typeface="Georgia" charset="0"/>
                        </a:defRPr>
                      </a:lvl8pPr>
                      <a:lvl9pPr marL="3886200" indent="-228600" eaLnBrk="0" fontAlgn="base" hangingPunct="0">
                        <a:spcBef>
                          <a:spcPct val="20000"/>
                        </a:spcBef>
                        <a:spcAft>
                          <a:spcPct val="0"/>
                        </a:spcAft>
                        <a:buClr>
                          <a:srgbClr val="8FB08C"/>
                        </a:buClr>
                        <a:defRPr sz="1600">
                          <a:solidFill>
                            <a:schemeClr val="tx1"/>
                          </a:solidFill>
                          <a:latin typeface="Georgia"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400" b="1" i="0" u="none" strike="noStrike" cap="none" normalizeH="0" baseline="0">
                          <a:ln>
                            <a:noFill/>
                          </a:ln>
                          <a:solidFill>
                            <a:srgbClr val="FF0000"/>
                          </a:solidFill>
                          <a:effectLst/>
                          <a:latin typeface="Arial" charset="0"/>
                          <a:ea typeface="Calibri" charset="0"/>
                          <a:cs typeface="Times New Roman" charset="0"/>
                        </a:rPr>
                        <a:t>Interactions (I) → Outcomes (O) </a:t>
                      </a:r>
                      <a:endParaRPr kumimoji="0" lang="en-US" altLang="x-none" sz="1400" b="1" i="0" u="none" strike="noStrike" cap="none" normalizeH="0" baseline="0">
                        <a:ln>
                          <a:noFill/>
                        </a:ln>
                        <a:solidFill>
                          <a:srgbClr val="000000"/>
                        </a:solidFill>
                        <a:effectLst/>
                        <a:latin typeface="Times New Roman" charset="0"/>
                        <a:ea typeface="Calibri" charset="0"/>
                        <a:cs typeface="Times New Roman" charset="0"/>
                      </a:endParaRPr>
                    </a:p>
                  </a:txBody>
                  <a:tcPr marL="41662" marR="4166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5"/>
                  </a:ext>
                </a:extLst>
              </a:tr>
              <a:tr h="1017588">
                <a:tc>
                  <a:txBody>
                    <a:bodyPr/>
                    <a:lstStyle>
                      <a:lvl1pPr eaLnBrk="0" hangingPunct="0">
                        <a:spcBef>
                          <a:spcPct val="20000"/>
                        </a:spcBef>
                        <a:buClr>
                          <a:schemeClr val="accent1"/>
                        </a:buClr>
                        <a:buSzPct val="85000"/>
                        <a:buFont typeface="Wingdings 2" charset="2"/>
                        <a:defRPr sz="2300">
                          <a:solidFill>
                            <a:schemeClr val="tx1"/>
                          </a:solidFill>
                          <a:latin typeface="Georgia" charset="0"/>
                        </a:defRPr>
                      </a:lvl1pPr>
                      <a:lvl2pPr marL="742950" indent="-285750" eaLnBrk="0" hangingPunct="0">
                        <a:spcBef>
                          <a:spcPct val="20000"/>
                        </a:spcBef>
                        <a:buClr>
                          <a:schemeClr val="accent2"/>
                        </a:buClr>
                        <a:buSzPct val="70000"/>
                        <a:buFont typeface="Wingdings" charset="2"/>
                        <a:defRPr sz="2000">
                          <a:solidFill>
                            <a:schemeClr val="tx2"/>
                          </a:solidFill>
                          <a:latin typeface="Georgia" charset="0"/>
                        </a:defRPr>
                      </a:lvl2pPr>
                      <a:lvl3pPr marL="1143000" indent="-228600" eaLnBrk="0" hangingPunct="0">
                        <a:spcBef>
                          <a:spcPct val="20000"/>
                        </a:spcBef>
                        <a:buClr>
                          <a:srgbClr val="8CADAE"/>
                        </a:buClr>
                        <a:buSzPct val="75000"/>
                        <a:buFont typeface="Wingdings 2" charset="2"/>
                        <a:defRPr>
                          <a:solidFill>
                            <a:schemeClr val="tx1"/>
                          </a:solidFill>
                          <a:latin typeface="Georgia" charset="0"/>
                        </a:defRPr>
                      </a:lvl3pPr>
                      <a:lvl4pPr marL="1600200" indent="-228600" eaLnBrk="0" hangingPunct="0">
                        <a:spcBef>
                          <a:spcPct val="20000"/>
                        </a:spcBef>
                        <a:buClr>
                          <a:srgbClr val="8C7B70"/>
                        </a:buClr>
                        <a:buSzPct val="70000"/>
                        <a:buFont typeface="Wingdings" charset="2"/>
                        <a:defRPr>
                          <a:solidFill>
                            <a:schemeClr val="tx2"/>
                          </a:solidFill>
                          <a:latin typeface="Georgia" charset="0"/>
                        </a:defRPr>
                      </a:lvl4pPr>
                      <a:lvl5pPr marL="2057400" indent="-228600" eaLnBrk="0" hangingPunct="0">
                        <a:spcBef>
                          <a:spcPct val="20000"/>
                        </a:spcBef>
                        <a:buClr>
                          <a:srgbClr val="8FB08C"/>
                        </a:buClr>
                        <a:defRPr sz="1600">
                          <a:solidFill>
                            <a:schemeClr val="tx1"/>
                          </a:solidFill>
                          <a:latin typeface="Georgia" charset="0"/>
                        </a:defRPr>
                      </a:lvl5pPr>
                      <a:lvl6pPr marL="2514600" indent="-228600" eaLnBrk="0" fontAlgn="base" hangingPunct="0">
                        <a:spcBef>
                          <a:spcPct val="20000"/>
                        </a:spcBef>
                        <a:spcAft>
                          <a:spcPct val="0"/>
                        </a:spcAft>
                        <a:buClr>
                          <a:srgbClr val="8FB08C"/>
                        </a:buClr>
                        <a:defRPr sz="1600">
                          <a:solidFill>
                            <a:schemeClr val="tx1"/>
                          </a:solidFill>
                          <a:latin typeface="Georgia" charset="0"/>
                        </a:defRPr>
                      </a:lvl6pPr>
                      <a:lvl7pPr marL="2971800" indent="-228600" eaLnBrk="0" fontAlgn="base" hangingPunct="0">
                        <a:spcBef>
                          <a:spcPct val="20000"/>
                        </a:spcBef>
                        <a:spcAft>
                          <a:spcPct val="0"/>
                        </a:spcAft>
                        <a:buClr>
                          <a:srgbClr val="8FB08C"/>
                        </a:buClr>
                        <a:defRPr sz="1600">
                          <a:solidFill>
                            <a:schemeClr val="tx1"/>
                          </a:solidFill>
                          <a:latin typeface="Georgia" charset="0"/>
                        </a:defRPr>
                      </a:lvl7pPr>
                      <a:lvl8pPr marL="3429000" indent="-228600" eaLnBrk="0" fontAlgn="base" hangingPunct="0">
                        <a:spcBef>
                          <a:spcPct val="20000"/>
                        </a:spcBef>
                        <a:spcAft>
                          <a:spcPct val="0"/>
                        </a:spcAft>
                        <a:buClr>
                          <a:srgbClr val="8FB08C"/>
                        </a:buClr>
                        <a:defRPr sz="1600">
                          <a:solidFill>
                            <a:schemeClr val="tx1"/>
                          </a:solidFill>
                          <a:latin typeface="Georgia" charset="0"/>
                        </a:defRPr>
                      </a:lvl8pPr>
                      <a:lvl9pPr marL="3886200" indent="-228600" eaLnBrk="0" fontAlgn="base" hangingPunct="0">
                        <a:spcBef>
                          <a:spcPct val="20000"/>
                        </a:spcBef>
                        <a:spcAft>
                          <a:spcPct val="0"/>
                        </a:spcAft>
                        <a:buClr>
                          <a:srgbClr val="8FB08C"/>
                        </a:buClr>
                        <a:defRPr sz="1600">
                          <a:solidFill>
                            <a:schemeClr val="tx1"/>
                          </a:solidFill>
                          <a:latin typeface="Georgi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FF0000"/>
                          </a:solidFill>
                          <a:effectLst/>
                          <a:latin typeface="Arial" charset="0"/>
                          <a:ea typeface="Calibri" charset="0"/>
                          <a:cs typeface="Times New Roman" charset="0"/>
                        </a:rPr>
                        <a:t>I1- Harvesting levels of diverse users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FF0000"/>
                          </a:solidFill>
                          <a:effectLst/>
                          <a:latin typeface="Arial" charset="0"/>
                          <a:ea typeface="Calibri" charset="0"/>
                          <a:cs typeface="Times New Roman" charset="0"/>
                        </a:rPr>
                        <a:t>I2- Information sharing among users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FF0000"/>
                          </a:solidFill>
                          <a:effectLst/>
                          <a:latin typeface="Arial" charset="0"/>
                          <a:ea typeface="Calibri" charset="0"/>
                          <a:cs typeface="Times New Roman" charset="0"/>
                        </a:rPr>
                        <a:t>I3- Deliberation processes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FF0000"/>
                          </a:solidFill>
                          <a:effectLst/>
                          <a:latin typeface="Arial" charset="0"/>
                          <a:ea typeface="Calibri" charset="0"/>
                          <a:cs typeface="Times New Roman" charset="0"/>
                        </a:rPr>
                        <a:t>I4- Conflicts among users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FF0000"/>
                          </a:solidFill>
                          <a:effectLst/>
                          <a:latin typeface="Arial" charset="0"/>
                          <a:ea typeface="Calibri" charset="0"/>
                          <a:cs typeface="Times New Roman" charset="0"/>
                        </a:rPr>
                        <a:t>I5- Investment activities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FF0000"/>
                          </a:solidFill>
                          <a:effectLst/>
                          <a:latin typeface="Arial" charset="0"/>
                          <a:ea typeface="Calibri" charset="0"/>
                          <a:cs typeface="Times New Roman" charset="0"/>
                        </a:rPr>
                        <a:t>I6- Lobbying activities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txBody>
                  <a:tcPr marL="41662" marR="4166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5000"/>
                        <a:buFont typeface="Wingdings 2" charset="2"/>
                        <a:defRPr sz="2300">
                          <a:solidFill>
                            <a:schemeClr val="tx1"/>
                          </a:solidFill>
                          <a:latin typeface="Georgia" charset="0"/>
                        </a:defRPr>
                      </a:lvl1pPr>
                      <a:lvl2pPr marL="742950" indent="-285750" eaLnBrk="0" hangingPunct="0">
                        <a:spcBef>
                          <a:spcPct val="20000"/>
                        </a:spcBef>
                        <a:buClr>
                          <a:schemeClr val="accent2"/>
                        </a:buClr>
                        <a:buSzPct val="70000"/>
                        <a:buFont typeface="Wingdings" charset="2"/>
                        <a:defRPr sz="2000">
                          <a:solidFill>
                            <a:schemeClr val="tx2"/>
                          </a:solidFill>
                          <a:latin typeface="Georgia" charset="0"/>
                        </a:defRPr>
                      </a:lvl2pPr>
                      <a:lvl3pPr marL="1143000" indent="-228600" eaLnBrk="0" hangingPunct="0">
                        <a:spcBef>
                          <a:spcPct val="20000"/>
                        </a:spcBef>
                        <a:buClr>
                          <a:srgbClr val="8CADAE"/>
                        </a:buClr>
                        <a:buSzPct val="75000"/>
                        <a:buFont typeface="Wingdings 2" charset="2"/>
                        <a:defRPr>
                          <a:solidFill>
                            <a:schemeClr val="tx1"/>
                          </a:solidFill>
                          <a:latin typeface="Georgia" charset="0"/>
                        </a:defRPr>
                      </a:lvl3pPr>
                      <a:lvl4pPr marL="1600200" indent="-228600" eaLnBrk="0" hangingPunct="0">
                        <a:spcBef>
                          <a:spcPct val="20000"/>
                        </a:spcBef>
                        <a:buClr>
                          <a:srgbClr val="8C7B70"/>
                        </a:buClr>
                        <a:buSzPct val="70000"/>
                        <a:buFont typeface="Wingdings" charset="2"/>
                        <a:defRPr>
                          <a:solidFill>
                            <a:schemeClr val="tx2"/>
                          </a:solidFill>
                          <a:latin typeface="Georgia" charset="0"/>
                        </a:defRPr>
                      </a:lvl4pPr>
                      <a:lvl5pPr marL="2057400" indent="-228600" eaLnBrk="0" hangingPunct="0">
                        <a:spcBef>
                          <a:spcPct val="20000"/>
                        </a:spcBef>
                        <a:buClr>
                          <a:srgbClr val="8FB08C"/>
                        </a:buClr>
                        <a:defRPr sz="1600">
                          <a:solidFill>
                            <a:schemeClr val="tx1"/>
                          </a:solidFill>
                          <a:latin typeface="Georgia" charset="0"/>
                        </a:defRPr>
                      </a:lvl5pPr>
                      <a:lvl6pPr marL="2514600" indent="-228600" eaLnBrk="0" fontAlgn="base" hangingPunct="0">
                        <a:spcBef>
                          <a:spcPct val="20000"/>
                        </a:spcBef>
                        <a:spcAft>
                          <a:spcPct val="0"/>
                        </a:spcAft>
                        <a:buClr>
                          <a:srgbClr val="8FB08C"/>
                        </a:buClr>
                        <a:defRPr sz="1600">
                          <a:solidFill>
                            <a:schemeClr val="tx1"/>
                          </a:solidFill>
                          <a:latin typeface="Georgia" charset="0"/>
                        </a:defRPr>
                      </a:lvl6pPr>
                      <a:lvl7pPr marL="2971800" indent="-228600" eaLnBrk="0" fontAlgn="base" hangingPunct="0">
                        <a:spcBef>
                          <a:spcPct val="20000"/>
                        </a:spcBef>
                        <a:spcAft>
                          <a:spcPct val="0"/>
                        </a:spcAft>
                        <a:buClr>
                          <a:srgbClr val="8FB08C"/>
                        </a:buClr>
                        <a:defRPr sz="1600">
                          <a:solidFill>
                            <a:schemeClr val="tx1"/>
                          </a:solidFill>
                          <a:latin typeface="Georgia" charset="0"/>
                        </a:defRPr>
                      </a:lvl7pPr>
                      <a:lvl8pPr marL="3429000" indent="-228600" eaLnBrk="0" fontAlgn="base" hangingPunct="0">
                        <a:spcBef>
                          <a:spcPct val="20000"/>
                        </a:spcBef>
                        <a:spcAft>
                          <a:spcPct val="0"/>
                        </a:spcAft>
                        <a:buClr>
                          <a:srgbClr val="8FB08C"/>
                        </a:buClr>
                        <a:defRPr sz="1600">
                          <a:solidFill>
                            <a:schemeClr val="tx1"/>
                          </a:solidFill>
                          <a:latin typeface="Georgia" charset="0"/>
                        </a:defRPr>
                      </a:lvl8pPr>
                      <a:lvl9pPr marL="3886200" indent="-228600" eaLnBrk="0" fontAlgn="base" hangingPunct="0">
                        <a:spcBef>
                          <a:spcPct val="20000"/>
                        </a:spcBef>
                        <a:spcAft>
                          <a:spcPct val="0"/>
                        </a:spcAft>
                        <a:buClr>
                          <a:srgbClr val="8FB08C"/>
                        </a:buClr>
                        <a:defRPr sz="1600">
                          <a:solidFill>
                            <a:schemeClr val="tx1"/>
                          </a:solidFill>
                          <a:latin typeface="Georgia"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FF0000"/>
                          </a:solidFill>
                          <a:effectLst/>
                          <a:latin typeface="Arial" charset="0"/>
                          <a:ea typeface="Calibri" charset="0"/>
                          <a:cs typeface="Times New Roman" charset="0"/>
                        </a:rPr>
                        <a:t>O1- Social performance measures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FF0000"/>
                          </a:solidFill>
                          <a:effectLst/>
                          <a:latin typeface="Arial" charset="0"/>
                          <a:ea typeface="Calibri" charset="0"/>
                          <a:cs typeface="Times New Roman" charset="0"/>
                        </a:rPr>
                        <a:t>(e.g., efficiency, equity, accountability)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FF0000"/>
                          </a:solidFill>
                          <a:effectLst/>
                          <a:latin typeface="Arial" charset="0"/>
                          <a:ea typeface="Calibri" charset="0"/>
                          <a:cs typeface="Times New Roman" charset="0"/>
                        </a:rPr>
                        <a:t>O2- Ecological performance measures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FF0000"/>
                          </a:solidFill>
                          <a:effectLst/>
                          <a:latin typeface="Arial" charset="0"/>
                          <a:ea typeface="Calibri" charset="0"/>
                          <a:cs typeface="Times New Roman" charset="0"/>
                        </a:rPr>
                        <a:t>(e.g., overharvested, resilience, diversity)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FF0000"/>
                          </a:solidFill>
                          <a:effectLst/>
                          <a:latin typeface="Arial" charset="0"/>
                          <a:ea typeface="Calibri" charset="0"/>
                          <a:cs typeface="Times New Roman" charset="0"/>
                        </a:rPr>
                        <a:t>O3- Externalities to other SESs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txBody>
                  <a:tcPr marL="41662" marR="4166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4825">
                <a:tc gridSpan="2">
                  <a:txBody>
                    <a:bodyPr/>
                    <a:lstStyle>
                      <a:lvl1pPr eaLnBrk="0" hangingPunct="0">
                        <a:spcBef>
                          <a:spcPct val="20000"/>
                        </a:spcBef>
                        <a:buClr>
                          <a:schemeClr val="accent1"/>
                        </a:buClr>
                        <a:buSzPct val="85000"/>
                        <a:buFont typeface="Wingdings 2" charset="2"/>
                        <a:defRPr sz="2300">
                          <a:solidFill>
                            <a:schemeClr val="tx1"/>
                          </a:solidFill>
                          <a:latin typeface="Georgia" charset="0"/>
                        </a:defRPr>
                      </a:lvl1pPr>
                      <a:lvl2pPr marL="742950" indent="-285750" eaLnBrk="0" hangingPunct="0">
                        <a:spcBef>
                          <a:spcPct val="20000"/>
                        </a:spcBef>
                        <a:buClr>
                          <a:schemeClr val="accent2"/>
                        </a:buClr>
                        <a:buSzPct val="70000"/>
                        <a:buFont typeface="Wingdings" charset="2"/>
                        <a:defRPr sz="2000">
                          <a:solidFill>
                            <a:schemeClr val="tx2"/>
                          </a:solidFill>
                          <a:latin typeface="Georgia" charset="0"/>
                        </a:defRPr>
                      </a:lvl2pPr>
                      <a:lvl3pPr marL="1143000" indent="-228600" eaLnBrk="0" hangingPunct="0">
                        <a:spcBef>
                          <a:spcPct val="20000"/>
                        </a:spcBef>
                        <a:buClr>
                          <a:srgbClr val="8CADAE"/>
                        </a:buClr>
                        <a:buSzPct val="75000"/>
                        <a:buFont typeface="Wingdings 2" charset="2"/>
                        <a:defRPr>
                          <a:solidFill>
                            <a:schemeClr val="tx1"/>
                          </a:solidFill>
                          <a:latin typeface="Georgia" charset="0"/>
                        </a:defRPr>
                      </a:lvl3pPr>
                      <a:lvl4pPr marL="1600200" indent="-228600" eaLnBrk="0" hangingPunct="0">
                        <a:spcBef>
                          <a:spcPct val="20000"/>
                        </a:spcBef>
                        <a:buClr>
                          <a:srgbClr val="8C7B70"/>
                        </a:buClr>
                        <a:buSzPct val="70000"/>
                        <a:buFont typeface="Wingdings" charset="2"/>
                        <a:defRPr>
                          <a:solidFill>
                            <a:schemeClr val="tx2"/>
                          </a:solidFill>
                          <a:latin typeface="Georgia" charset="0"/>
                        </a:defRPr>
                      </a:lvl4pPr>
                      <a:lvl5pPr marL="2057400" indent="-228600" eaLnBrk="0" hangingPunct="0">
                        <a:spcBef>
                          <a:spcPct val="20000"/>
                        </a:spcBef>
                        <a:buClr>
                          <a:srgbClr val="8FB08C"/>
                        </a:buClr>
                        <a:defRPr sz="1600">
                          <a:solidFill>
                            <a:schemeClr val="tx1"/>
                          </a:solidFill>
                          <a:latin typeface="Georgia" charset="0"/>
                        </a:defRPr>
                      </a:lvl5pPr>
                      <a:lvl6pPr marL="2514600" indent="-228600" eaLnBrk="0" fontAlgn="base" hangingPunct="0">
                        <a:spcBef>
                          <a:spcPct val="20000"/>
                        </a:spcBef>
                        <a:spcAft>
                          <a:spcPct val="0"/>
                        </a:spcAft>
                        <a:buClr>
                          <a:srgbClr val="8FB08C"/>
                        </a:buClr>
                        <a:defRPr sz="1600">
                          <a:solidFill>
                            <a:schemeClr val="tx1"/>
                          </a:solidFill>
                          <a:latin typeface="Georgia" charset="0"/>
                        </a:defRPr>
                      </a:lvl6pPr>
                      <a:lvl7pPr marL="2971800" indent="-228600" eaLnBrk="0" fontAlgn="base" hangingPunct="0">
                        <a:spcBef>
                          <a:spcPct val="20000"/>
                        </a:spcBef>
                        <a:spcAft>
                          <a:spcPct val="0"/>
                        </a:spcAft>
                        <a:buClr>
                          <a:srgbClr val="8FB08C"/>
                        </a:buClr>
                        <a:defRPr sz="1600">
                          <a:solidFill>
                            <a:schemeClr val="tx1"/>
                          </a:solidFill>
                          <a:latin typeface="Georgia" charset="0"/>
                        </a:defRPr>
                      </a:lvl7pPr>
                      <a:lvl8pPr marL="3429000" indent="-228600" eaLnBrk="0" fontAlgn="base" hangingPunct="0">
                        <a:spcBef>
                          <a:spcPct val="20000"/>
                        </a:spcBef>
                        <a:spcAft>
                          <a:spcPct val="0"/>
                        </a:spcAft>
                        <a:buClr>
                          <a:srgbClr val="8FB08C"/>
                        </a:buClr>
                        <a:defRPr sz="1600">
                          <a:solidFill>
                            <a:schemeClr val="tx1"/>
                          </a:solidFill>
                          <a:latin typeface="Georgia" charset="0"/>
                        </a:defRPr>
                      </a:lvl8pPr>
                      <a:lvl9pPr marL="3886200" indent="-228600" eaLnBrk="0" fontAlgn="base" hangingPunct="0">
                        <a:spcBef>
                          <a:spcPct val="20000"/>
                        </a:spcBef>
                        <a:spcAft>
                          <a:spcPct val="0"/>
                        </a:spcAft>
                        <a:buClr>
                          <a:srgbClr val="8FB08C"/>
                        </a:buClr>
                        <a:defRPr sz="1600">
                          <a:solidFill>
                            <a:schemeClr val="tx1"/>
                          </a:solidFill>
                          <a:latin typeface="Georgia"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400" b="1" i="0" u="none" strike="noStrike" cap="none" normalizeH="0" baseline="0">
                          <a:ln>
                            <a:noFill/>
                          </a:ln>
                          <a:solidFill>
                            <a:srgbClr val="000000"/>
                          </a:solidFill>
                          <a:effectLst/>
                          <a:latin typeface="Arial" charset="0"/>
                          <a:ea typeface="Calibri" charset="0"/>
                          <a:cs typeface="Times New Roman" charset="0"/>
                        </a:rPr>
                        <a:t>Related Ecosystems (ECO) </a:t>
                      </a:r>
                      <a:endParaRPr kumimoji="0" lang="en-US" altLang="x-none" sz="1400" b="1" i="0" u="none" strike="noStrike" cap="none" normalizeH="0" baseline="0">
                        <a:ln>
                          <a:noFill/>
                        </a:ln>
                        <a:solidFill>
                          <a:srgbClr val="000000"/>
                        </a:solidFill>
                        <a:effectLst/>
                        <a:latin typeface="Times New Roman" charset="0"/>
                        <a:ea typeface="Calibri" charset="0"/>
                        <a:cs typeface="Times New Roman"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100" b="1" i="0" u="none" strike="noStrike" cap="none" normalizeH="0" baseline="0">
                          <a:ln>
                            <a:noFill/>
                          </a:ln>
                          <a:solidFill>
                            <a:srgbClr val="000000"/>
                          </a:solidFill>
                          <a:effectLst/>
                          <a:latin typeface="Arial" charset="0"/>
                          <a:ea typeface="Calibri" charset="0"/>
                          <a:cs typeface="Times New Roman" charset="0"/>
                        </a:rPr>
                        <a:t>ECO1- Climate patterns. ECO2- Pollution patterns. ECO3- Flows into and out of focal SES. </a:t>
                      </a:r>
                      <a:endParaRPr kumimoji="0" lang="en-US" altLang="x-none" sz="1100" b="1" i="0" u="none" strike="noStrike" cap="none" normalizeH="0" baseline="0">
                        <a:ln>
                          <a:noFill/>
                        </a:ln>
                        <a:solidFill>
                          <a:srgbClr val="000000"/>
                        </a:solidFill>
                        <a:effectLst/>
                        <a:latin typeface="Times New Roman" charset="0"/>
                        <a:ea typeface="Calibri" charset="0"/>
                        <a:cs typeface="Times New Roman" charset="0"/>
                      </a:endParaRPr>
                    </a:p>
                  </a:txBody>
                  <a:tcPr marL="41662" marR="4166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7"/>
                  </a:ext>
                </a:extLst>
              </a:tr>
              <a:tr h="196850">
                <a:tc gridSpan="2">
                  <a:txBody>
                    <a:bodyPr/>
                    <a:lstStyle>
                      <a:lvl1pPr eaLnBrk="0" hangingPunct="0">
                        <a:spcBef>
                          <a:spcPct val="20000"/>
                        </a:spcBef>
                        <a:buClr>
                          <a:schemeClr val="accent1"/>
                        </a:buClr>
                        <a:buSzPct val="85000"/>
                        <a:buFont typeface="Wingdings 2" charset="2"/>
                        <a:defRPr sz="2300">
                          <a:solidFill>
                            <a:schemeClr val="tx1"/>
                          </a:solidFill>
                          <a:latin typeface="Georgia" charset="0"/>
                        </a:defRPr>
                      </a:lvl1pPr>
                      <a:lvl2pPr marL="742950" indent="-285750" eaLnBrk="0" hangingPunct="0">
                        <a:spcBef>
                          <a:spcPct val="20000"/>
                        </a:spcBef>
                        <a:buClr>
                          <a:schemeClr val="accent2"/>
                        </a:buClr>
                        <a:buSzPct val="70000"/>
                        <a:buFont typeface="Wingdings" charset="2"/>
                        <a:defRPr sz="2000">
                          <a:solidFill>
                            <a:schemeClr val="tx2"/>
                          </a:solidFill>
                          <a:latin typeface="Georgia" charset="0"/>
                        </a:defRPr>
                      </a:lvl2pPr>
                      <a:lvl3pPr marL="1143000" indent="-228600" eaLnBrk="0" hangingPunct="0">
                        <a:spcBef>
                          <a:spcPct val="20000"/>
                        </a:spcBef>
                        <a:buClr>
                          <a:srgbClr val="8CADAE"/>
                        </a:buClr>
                        <a:buSzPct val="75000"/>
                        <a:buFont typeface="Wingdings 2" charset="2"/>
                        <a:defRPr>
                          <a:solidFill>
                            <a:schemeClr val="tx1"/>
                          </a:solidFill>
                          <a:latin typeface="Georgia" charset="0"/>
                        </a:defRPr>
                      </a:lvl3pPr>
                      <a:lvl4pPr marL="1600200" indent="-228600" eaLnBrk="0" hangingPunct="0">
                        <a:spcBef>
                          <a:spcPct val="20000"/>
                        </a:spcBef>
                        <a:buClr>
                          <a:srgbClr val="8C7B70"/>
                        </a:buClr>
                        <a:buSzPct val="70000"/>
                        <a:buFont typeface="Wingdings" charset="2"/>
                        <a:defRPr>
                          <a:solidFill>
                            <a:schemeClr val="tx2"/>
                          </a:solidFill>
                          <a:latin typeface="Georgia" charset="0"/>
                        </a:defRPr>
                      </a:lvl4pPr>
                      <a:lvl5pPr marL="2057400" indent="-228600" eaLnBrk="0" hangingPunct="0">
                        <a:spcBef>
                          <a:spcPct val="20000"/>
                        </a:spcBef>
                        <a:buClr>
                          <a:srgbClr val="8FB08C"/>
                        </a:buClr>
                        <a:defRPr sz="1600">
                          <a:solidFill>
                            <a:schemeClr val="tx1"/>
                          </a:solidFill>
                          <a:latin typeface="Georgia" charset="0"/>
                        </a:defRPr>
                      </a:lvl5pPr>
                      <a:lvl6pPr marL="2514600" indent="-228600" eaLnBrk="0" fontAlgn="base" hangingPunct="0">
                        <a:spcBef>
                          <a:spcPct val="20000"/>
                        </a:spcBef>
                        <a:spcAft>
                          <a:spcPct val="0"/>
                        </a:spcAft>
                        <a:buClr>
                          <a:srgbClr val="8FB08C"/>
                        </a:buClr>
                        <a:defRPr sz="1600">
                          <a:solidFill>
                            <a:schemeClr val="tx1"/>
                          </a:solidFill>
                          <a:latin typeface="Georgia" charset="0"/>
                        </a:defRPr>
                      </a:lvl6pPr>
                      <a:lvl7pPr marL="2971800" indent="-228600" eaLnBrk="0" fontAlgn="base" hangingPunct="0">
                        <a:spcBef>
                          <a:spcPct val="20000"/>
                        </a:spcBef>
                        <a:spcAft>
                          <a:spcPct val="0"/>
                        </a:spcAft>
                        <a:buClr>
                          <a:srgbClr val="8FB08C"/>
                        </a:buClr>
                        <a:defRPr sz="1600">
                          <a:solidFill>
                            <a:schemeClr val="tx1"/>
                          </a:solidFill>
                          <a:latin typeface="Georgia" charset="0"/>
                        </a:defRPr>
                      </a:lvl7pPr>
                      <a:lvl8pPr marL="3429000" indent="-228600" eaLnBrk="0" fontAlgn="base" hangingPunct="0">
                        <a:spcBef>
                          <a:spcPct val="20000"/>
                        </a:spcBef>
                        <a:spcAft>
                          <a:spcPct val="0"/>
                        </a:spcAft>
                        <a:buClr>
                          <a:srgbClr val="8FB08C"/>
                        </a:buClr>
                        <a:defRPr sz="1600">
                          <a:solidFill>
                            <a:schemeClr val="tx1"/>
                          </a:solidFill>
                          <a:latin typeface="Georgia" charset="0"/>
                        </a:defRPr>
                      </a:lvl8pPr>
                      <a:lvl9pPr marL="3886200" indent="-228600" eaLnBrk="0" fontAlgn="base" hangingPunct="0">
                        <a:spcBef>
                          <a:spcPct val="20000"/>
                        </a:spcBef>
                        <a:spcAft>
                          <a:spcPct val="0"/>
                        </a:spcAft>
                        <a:buClr>
                          <a:srgbClr val="8FB08C"/>
                        </a:buClr>
                        <a:defRPr sz="1600">
                          <a:solidFill>
                            <a:schemeClr val="tx1"/>
                          </a:solidFill>
                          <a:latin typeface="Georgia" charset="0"/>
                        </a:defRPr>
                      </a:lvl9pPr>
                    </a:lstStyle>
                    <a:p>
                      <a:pPr marL="0" marR="0" lvl="0" indent="0" algn="l" defTabSz="914400" rtl="0" eaLnBrk="1" fontAlgn="base" latinLnBrk="0" hangingPunct="1">
                        <a:lnSpc>
                          <a:spcPct val="100000"/>
                        </a:lnSpc>
                        <a:spcBef>
                          <a:spcPts val="1200"/>
                        </a:spcBef>
                        <a:spcAft>
                          <a:spcPct val="0"/>
                        </a:spcAft>
                        <a:buClrTx/>
                        <a:buSzTx/>
                        <a:buFontTx/>
                        <a:buNone/>
                        <a:tabLst/>
                      </a:pPr>
                      <a:r>
                        <a:rPr kumimoji="0" lang="en-US" altLang="x-none" sz="1100" b="0" i="1" u="none" strike="noStrike" cap="none" normalizeH="0" baseline="0">
                          <a:ln>
                            <a:noFill/>
                          </a:ln>
                          <a:solidFill>
                            <a:srgbClr val="000000"/>
                          </a:solidFill>
                          <a:effectLst/>
                          <a:latin typeface="Arial" charset="0"/>
                          <a:ea typeface="Calibri" charset="0"/>
                          <a:cs typeface="Times New Roman" charset="0"/>
                        </a:rPr>
                        <a:t>Source</a:t>
                      </a:r>
                      <a:r>
                        <a:rPr kumimoji="0" lang="en-US" altLang="x-none" sz="1100" b="0" i="0" u="none" strike="noStrike" cap="none" normalizeH="0" baseline="0">
                          <a:ln>
                            <a:noFill/>
                          </a:ln>
                          <a:solidFill>
                            <a:srgbClr val="000000"/>
                          </a:solidFill>
                          <a:effectLst/>
                          <a:latin typeface="Arial" charset="0"/>
                          <a:ea typeface="Calibri" charset="0"/>
                          <a:cs typeface="Times New Roman" charset="0"/>
                        </a:rPr>
                        <a:t>: Adapted from Ostrom (2007b: 15183).  </a:t>
                      </a:r>
                      <a:endParaRPr kumimoji="0" lang="en-US" altLang="x-none" sz="1100" b="0" i="0" u="none" strike="noStrike" cap="none" normalizeH="0" baseline="0">
                        <a:ln>
                          <a:noFill/>
                        </a:ln>
                        <a:solidFill>
                          <a:srgbClr val="000000"/>
                        </a:solidFill>
                        <a:effectLst/>
                        <a:latin typeface="Times New Roman" charset="0"/>
                        <a:ea typeface="Calibri" charset="0"/>
                        <a:cs typeface="Times New Roman" charset="0"/>
                      </a:endParaRPr>
                    </a:p>
                  </a:txBody>
                  <a:tcPr marL="41662" marR="4166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0516324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Placeholder 1"/>
          <p:cNvSpPr>
            <a:spLocks noGrp="1"/>
          </p:cNvSpPr>
          <p:nvPr>
            <p:ph type="body" idx="4294967295"/>
          </p:nvPr>
        </p:nvSpPr>
        <p:spPr>
          <a:xfrm>
            <a:off x="301625" y="1219200"/>
            <a:ext cx="8534400" cy="4903788"/>
          </a:xfrm>
        </p:spPr>
        <p:txBody>
          <a:bodyPr/>
          <a:lstStyle/>
          <a:p>
            <a:pPr eaLnBrk="1" hangingPunct="1"/>
            <a:r>
              <a:rPr lang="en-US" altLang="x-none" sz="2800" dirty="0">
                <a:latin typeface="Times New Roman" charset="0"/>
                <a:ea typeface="Calibri" charset="0"/>
                <a:cs typeface="Calibri" charset="0"/>
              </a:rPr>
              <a:t>In analyzing a particular case, a core question is which factors affect the potential benefits and costs that users face in continuing present rules and strategies or changing them  </a:t>
            </a:r>
          </a:p>
          <a:p>
            <a:pPr eaLnBrk="1" hangingPunct="1"/>
            <a:r>
              <a:rPr lang="en-US" altLang="x-none" sz="2800" dirty="0">
                <a:latin typeface="Times New Roman" charset="0"/>
                <a:ea typeface="Calibri" charset="0"/>
                <a:cs typeface="Calibri" charset="0"/>
              </a:rPr>
              <a:t>One would posit that each user compares the expected net benefits of harvesting, using the old operational rules, with the benefits they expect to achieve using a new set of operational rules</a:t>
            </a:r>
          </a:p>
          <a:p>
            <a:pPr eaLnBrk="1" hangingPunct="1"/>
            <a:r>
              <a:rPr lang="en-US" altLang="x-none" sz="2800" dirty="0">
                <a:latin typeface="Times New Roman" charset="0"/>
                <a:ea typeface="Calibri" charset="0"/>
                <a:cs typeface="Calibri" charset="0"/>
              </a:rPr>
              <a:t>Each user must ask whether their incentive to change is positive or negative</a:t>
            </a:r>
          </a:p>
          <a:p>
            <a:pPr eaLnBrk="1" hangingPunct="1">
              <a:buFont typeface="Wingdings 2" charset="2"/>
              <a:buNone/>
            </a:pPr>
            <a:endParaRPr lang="en-US" altLang="x-none" dirty="0"/>
          </a:p>
        </p:txBody>
      </p:sp>
      <p:sp>
        <p:nvSpPr>
          <p:cNvPr id="21507" name="Title 2"/>
          <p:cNvSpPr>
            <a:spLocks noGrp="1"/>
          </p:cNvSpPr>
          <p:nvPr>
            <p:ph type="title" idx="4294967295"/>
          </p:nvPr>
        </p:nvSpPr>
        <p:spPr>
          <a:xfrm>
            <a:off x="301625" y="228600"/>
            <a:ext cx="8534400" cy="762000"/>
          </a:xfrm>
        </p:spPr>
        <p:txBody>
          <a:bodyPr/>
          <a:lstStyle/>
          <a:p>
            <a:pPr eaLnBrk="1" hangingPunct="1"/>
            <a:r>
              <a:rPr lang="en-US" altLang="x-none" sz="4000" dirty="0">
                <a:solidFill>
                  <a:srgbClr val="FF0000"/>
                </a:solidFill>
                <a:latin typeface="Century Schoolbook" pitchFamily="18" charset="0"/>
              </a:rPr>
              <a:t>Who Will Self-Organize?</a:t>
            </a:r>
          </a:p>
        </p:txBody>
      </p:sp>
    </p:spTree>
    <p:extLst>
      <p:ext uri="{BB962C8B-B14F-4D97-AF65-F5344CB8AC3E}">
        <p14:creationId xmlns:p14="http://schemas.microsoft.com/office/powerpoint/2010/main" val="17887979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idx="4294967295"/>
          </p:nvPr>
        </p:nvSpPr>
        <p:spPr/>
        <p:txBody>
          <a:bodyPr>
            <a:normAutofit fontScale="90000"/>
          </a:bodyPr>
          <a:lstStyle/>
          <a:p>
            <a:pPr eaLnBrk="1" hangingPunct="1"/>
            <a:r>
              <a:rPr lang="en-US" altLang="x-none" sz="3600" dirty="0">
                <a:solidFill>
                  <a:srgbClr val="FF0000"/>
                </a:solidFill>
                <a:latin typeface="Century Schoolbook" pitchFamily="18" charset="0"/>
              </a:rPr>
              <a:t>If  </a:t>
            </a:r>
            <a:r>
              <a:rPr lang="en-US" altLang="x-none" sz="3600" i="1" dirty="0">
                <a:solidFill>
                  <a:srgbClr val="FF0000"/>
                </a:solidFill>
                <a:latin typeface="Century Schoolbook" pitchFamily="18" charset="0"/>
              </a:rPr>
              <a:t>All </a:t>
            </a:r>
            <a:r>
              <a:rPr lang="en-US" altLang="x-none" sz="3600" dirty="0">
                <a:solidFill>
                  <a:srgbClr val="FF0000"/>
                </a:solidFill>
                <a:latin typeface="Century Schoolbook" pitchFamily="18" charset="0"/>
              </a:rPr>
              <a:t>Agree on Benefits and Costs</a:t>
            </a:r>
            <a:endParaRPr lang="en-US" altLang="x-none" sz="3600" dirty="0">
              <a:latin typeface="Century Schoolbook" pitchFamily="18" charset="0"/>
            </a:endParaRPr>
          </a:p>
        </p:txBody>
      </p:sp>
      <p:sp>
        <p:nvSpPr>
          <p:cNvPr id="3" name="Text Placeholder 2"/>
          <p:cNvSpPr>
            <a:spLocks noGrp="1"/>
          </p:cNvSpPr>
          <p:nvPr>
            <p:ph type="body" idx="4294967295"/>
          </p:nvPr>
        </p:nvSpPr>
        <p:spPr>
          <a:xfrm>
            <a:off x="301625" y="1295400"/>
            <a:ext cx="8534400" cy="4827588"/>
          </a:xfrm>
        </p:spPr>
        <p:txBody>
          <a:bodyPr>
            <a:noAutofit/>
          </a:bodyPr>
          <a:lstStyle/>
          <a:p>
            <a:pPr marL="274320" indent="-274320" eaLnBrk="1" fontAlgn="auto" hangingPunct="1">
              <a:spcAft>
                <a:spcPts val="0"/>
              </a:spcAft>
              <a:buFont typeface="Wingdings 2"/>
              <a:buChar char=""/>
              <a:defRPr/>
            </a:pPr>
            <a:r>
              <a:rPr lang="en-US" sz="2800" dirty="0">
                <a:latin typeface="Century Schoolbook" pitchFamily="18" charset="0"/>
              </a:rPr>
              <a:t> Adopt new rules if benefits of new system of rules are perceived to be greater than costs</a:t>
            </a:r>
          </a:p>
          <a:p>
            <a:pPr marL="274320" indent="-274320" eaLnBrk="1" fontAlgn="auto" hangingPunct="1">
              <a:spcAft>
                <a:spcPts val="0"/>
              </a:spcAft>
              <a:buFont typeface="Wingdings 2"/>
              <a:buChar char=""/>
              <a:defRPr/>
            </a:pPr>
            <a:r>
              <a:rPr lang="en-US" sz="2800" dirty="0">
                <a:latin typeface="Century Schoolbook" pitchFamily="18" charset="0"/>
              </a:rPr>
              <a:t>Stay with old system – open access – if adopting new rules will not provide sufficient benefits to overcome the costs involved in adopting a new set of rules</a:t>
            </a:r>
          </a:p>
          <a:p>
            <a:pPr marL="274320" indent="-274320" eaLnBrk="1" fontAlgn="auto" hangingPunct="1">
              <a:spcAft>
                <a:spcPts val="0"/>
              </a:spcAft>
              <a:buFont typeface="Wingdings 2"/>
              <a:buChar char=""/>
              <a:defRPr/>
            </a:pPr>
            <a:r>
              <a:rPr lang="en-US" sz="2800" dirty="0">
                <a:latin typeface="Century Schoolbook" pitchFamily="18" charset="0"/>
              </a:rPr>
              <a:t>If some variance, depends on B-C for those in “winning coalition” in that site</a:t>
            </a:r>
          </a:p>
          <a:p>
            <a:pPr marL="274320" indent="-274320" eaLnBrk="1" fontAlgn="auto" hangingPunct="1">
              <a:spcAft>
                <a:spcPts val="0"/>
              </a:spcAft>
              <a:buFont typeface="Wingdings 2"/>
              <a:buChar char=""/>
              <a:defRPr/>
            </a:pPr>
            <a:r>
              <a:rPr lang="en-US" sz="2800" dirty="0">
                <a:latin typeface="Century Schoolbook" pitchFamily="18" charset="0"/>
              </a:rPr>
              <a:t>Rarely have the information on the estimated costs and benefits of developing rules of self-organization related to who can harvest when, where, and how and who will monitor </a:t>
            </a:r>
          </a:p>
        </p:txBody>
      </p:sp>
    </p:spTree>
    <p:extLst>
      <p:ext uri="{BB962C8B-B14F-4D97-AF65-F5344CB8AC3E}">
        <p14:creationId xmlns:p14="http://schemas.microsoft.com/office/powerpoint/2010/main" val="11603361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1625" y="228600"/>
            <a:ext cx="8534400" cy="990600"/>
          </a:xfrm>
        </p:spPr>
        <p:txBody>
          <a:bodyPr>
            <a:normAutofit fontScale="90000"/>
          </a:bodyPr>
          <a:lstStyle/>
          <a:p>
            <a:pPr eaLnBrk="1" fontAlgn="auto" hangingPunct="1">
              <a:spcAft>
                <a:spcPts val="0"/>
              </a:spcAft>
              <a:defRPr/>
            </a:pPr>
            <a:r>
              <a:rPr lang="en-US" dirty="0">
                <a:solidFill>
                  <a:srgbClr val="FF0000"/>
                </a:solidFill>
                <a:latin typeface="Century Schoolbook" pitchFamily="18" charset="0"/>
              </a:rPr>
              <a:t>Which Variables are Relevant </a:t>
            </a:r>
            <a:br>
              <a:rPr lang="en-US" dirty="0">
                <a:solidFill>
                  <a:srgbClr val="FF0000"/>
                </a:solidFill>
                <a:latin typeface="Century Schoolbook" pitchFamily="18" charset="0"/>
              </a:rPr>
            </a:br>
            <a:r>
              <a:rPr lang="en-US" dirty="0">
                <a:solidFill>
                  <a:srgbClr val="FF0000"/>
                </a:solidFill>
                <a:latin typeface="Century Schoolbook" pitchFamily="18" charset="0"/>
              </a:rPr>
              <a:t>from Diagnostic Framework?</a:t>
            </a:r>
          </a:p>
        </p:txBody>
      </p:sp>
      <p:sp>
        <p:nvSpPr>
          <p:cNvPr id="24579" name="Text Placeholder 2"/>
          <p:cNvSpPr>
            <a:spLocks noGrp="1"/>
          </p:cNvSpPr>
          <p:nvPr>
            <p:ph type="body" idx="4294967295"/>
          </p:nvPr>
        </p:nvSpPr>
        <p:spPr>
          <a:xfrm>
            <a:off x="301625" y="1447800"/>
            <a:ext cx="8534400" cy="4675188"/>
          </a:xfrm>
        </p:spPr>
        <p:txBody>
          <a:bodyPr>
            <a:normAutofit fontScale="85000" lnSpcReduction="10000"/>
          </a:bodyPr>
          <a:lstStyle/>
          <a:p>
            <a:pPr eaLnBrk="1" hangingPunct="1"/>
            <a:r>
              <a:rPr lang="en-US" altLang="x-none" dirty="0">
                <a:latin typeface="Century Schoolbook" pitchFamily="18" charset="0"/>
              </a:rPr>
              <a:t>Depends on the theoretical question one wants to address in particular types of SES</a:t>
            </a:r>
          </a:p>
          <a:p>
            <a:pPr eaLnBrk="1" hangingPunct="1"/>
            <a:r>
              <a:rPr lang="en-US" altLang="x-none" dirty="0">
                <a:latin typeface="Century Schoolbook" pitchFamily="18" charset="0"/>
              </a:rPr>
              <a:t>To examine the question of why some resource users would self-organize, a growing theory is developing from the extensive research of the last two decades</a:t>
            </a:r>
          </a:p>
          <a:p>
            <a:pPr eaLnBrk="1" hangingPunct="1"/>
            <a:r>
              <a:rPr lang="en-US" altLang="x-none" dirty="0">
                <a:latin typeface="Century Schoolbook" pitchFamily="18" charset="0"/>
              </a:rPr>
              <a:t>Starts with a set of variables about resources and their users that have made a difference in the likelihood of self-organization in extensive empirical studies  </a:t>
            </a:r>
          </a:p>
        </p:txBody>
      </p:sp>
    </p:spTree>
    <p:extLst>
      <p:ext uri="{BB962C8B-B14F-4D97-AF65-F5344CB8AC3E}">
        <p14:creationId xmlns:p14="http://schemas.microsoft.com/office/powerpoint/2010/main" val="4708931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09600" y="1066800"/>
            <a:ext cx="7848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x-none" sz="2200" b="1" dirty="0">
                <a:ea typeface="Arial" charset="0"/>
                <a:cs typeface="Arial" charset="0"/>
              </a:rPr>
              <a:t>Size of resource system (RS3): </a:t>
            </a:r>
            <a:r>
              <a:rPr lang="en-US" altLang="x-none" sz="2200" dirty="0">
                <a:ea typeface="Arial" charset="0"/>
                <a:cs typeface="Arial" charset="0"/>
              </a:rPr>
              <a:t>The CPR is sufficiently small, given communication and transportation technologies in use, that the users can acquire accurate knowledge about the boundaries and dynamics of the system.</a:t>
            </a:r>
          </a:p>
          <a:p>
            <a:pPr eaLnBrk="1" hangingPunct="1">
              <a:spcBef>
                <a:spcPts val="800"/>
              </a:spcBef>
            </a:pPr>
            <a:r>
              <a:rPr lang="en-US" altLang="x-none" sz="2200" b="1" dirty="0">
                <a:ea typeface="Arial" charset="0"/>
                <a:cs typeface="Arial" charset="0"/>
              </a:rPr>
              <a:t>Productivity of system (RS5): </a:t>
            </a:r>
            <a:r>
              <a:rPr lang="en-US" altLang="x-none" sz="2200" dirty="0">
                <a:ea typeface="Arial" charset="0"/>
                <a:cs typeface="Arial" charset="0"/>
              </a:rPr>
              <a:t>The productivity of the CPR has not been exhausted nor is it so abundant that there is no need to organize.</a:t>
            </a:r>
          </a:p>
          <a:p>
            <a:pPr eaLnBrk="1" hangingPunct="1">
              <a:spcBef>
                <a:spcPts val="800"/>
              </a:spcBef>
            </a:pPr>
            <a:r>
              <a:rPr lang="en-US" altLang="x-none" sz="2200" b="1" dirty="0">
                <a:ea typeface="Arial" charset="0"/>
                <a:cs typeface="Arial" charset="0"/>
              </a:rPr>
              <a:t>Predictability of system dynamics (RS7): </a:t>
            </a:r>
            <a:r>
              <a:rPr lang="en-US" altLang="x-none" sz="2200" dirty="0">
                <a:ea typeface="Arial" charset="0"/>
                <a:cs typeface="Arial" charset="0"/>
              </a:rPr>
              <a:t>The system dynamics are sufficiently predictable that users can estimate what would happen if they continued old rules or changed the rules and strategies in use.</a:t>
            </a:r>
          </a:p>
          <a:p>
            <a:pPr eaLnBrk="1" hangingPunct="1">
              <a:spcBef>
                <a:spcPts val="800"/>
              </a:spcBef>
            </a:pPr>
            <a:r>
              <a:rPr lang="en-US" altLang="x-none" sz="2200" b="1" dirty="0">
                <a:ea typeface="Arial" charset="0"/>
                <a:cs typeface="Arial" charset="0"/>
              </a:rPr>
              <a:t>Indicators of the productivity of the system (RS5a): </a:t>
            </a:r>
            <a:r>
              <a:rPr lang="en-US" altLang="x-none" sz="2200" dirty="0">
                <a:ea typeface="Arial" charset="0"/>
                <a:cs typeface="Arial" charset="0"/>
              </a:rPr>
              <a:t>Reliable and valid indicators of CPR conditions are available at a low cost.</a:t>
            </a:r>
          </a:p>
        </p:txBody>
      </p:sp>
      <p:sp>
        <p:nvSpPr>
          <p:cNvPr id="25603" name="Rectangle 3"/>
          <p:cNvSpPr>
            <a:spLocks noChangeArrowheads="1"/>
          </p:cNvSpPr>
          <p:nvPr/>
        </p:nvSpPr>
        <p:spPr bwMode="auto">
          <a:xfrm>
            <a:off x="1066800" y="228600"/>
            <a:ext cx="6934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x-none" sz="3600">
                <a:ea typeface="Arial" charset="0"/>
                <a:cs typeface="Arial" charset="0"/>
              </a:rPr>
              <a:t>Attributes of Resource Systems</a:t>
            </a:r>
          </a:p>
        </p:txBody>
      </p:sp>
    </p:spTree>
    <p:extLst>
      <p:ext uri="{BB962C8B-B14F-4D97-AF65-F5344CB8AC3E}">
        <p14:creationId xmlns:p14="http://schemas.microsoft.com/office/powerpoint/2010/main" val="8236639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ChangeArrowheads="1"/>
          </p:cNvSpPr>
          <p:nvPr/>
        </p:nvSpPr>
        <p:spPr bwMode="auto">
          <a:xfrm>
            <a:off x="1066800" y="152400"/>
            <a:ext cx="6934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x-none" sz="3600">
                <a:ea typeface="Arial" charset="0"/>
                <a:cs typeface="Arial" charset="0"/>
              </a:rPr>
              <a:t>Attributes of Users</a:t>
            </a:r>
          </a:p>
        </p:txBody>
      </p:sp>
      <p:sp>
        <p:nvSpPr>
          <p:cNvPr id="26627" name="Rectangle 2"/>
          <p:cNvSpPr>
            <a:spLocks noChangeArrowheads="1"/>
          </p:cNvSpPr>
          <p:nvPr/>
        </p:nvSpPr>
        <p:spPr bwMode="auto">
          <a:xfrm>
            <a:off x="838200" y="990600"/>
            <a:ext cx="7467600"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x-none" sz="2400" b="1">
                <a:ea typeface="Arial" charset="0"/>
                <a:cs typeface="Arial" charset="0"/>
              </a:rPr>
              <a:t>Leadership (U5): </a:t>
            </a:r>
            <a:r>
              <a:rPr lang="en-US" altLang="x-none" sz="2400">
                <a:ea typeface="Arial" charset="0"/>
                <a:cs typeface="Arial" charset="0"/>
              </a:rPr>
              <a:t>Some users of a resource have skills of organizing and local leadership as a result of prior organization for other purposes or learning from neighboring groups.</a:t>
            </a:r>
          </a:p>
          <a:p>
            <a:pPr eaLnBrk="1" hangingPunct="1">
              <a:spcBef>
                <a:spcPts val="800"/>
              </a:spcBef>
            </a:pPr>
            <a:r>
              <a:rPr lang="en-US" altLang="x-none" sz="2400" b="1">
                <a:ea typeface="Arial" charset="0"/>
                <a:cs typeface="Arial" charset="0"/>
              </a:rPr>
              <a:t>Norms/social capital (U6): </a:t>
            </a:r>
            <a:r>
              <a:rPr lang="en-US" altLang="x-none" sz="2400">
                <a:ea typeface="Arial" charset="0"/>
                <a:cs typeface="Arial" charset="0"/>
              </a:rPr>
              <a:t>Users have generally developed trust in one another so as to keep promises and return reciprocity with reciprocity.</a:t>
            </a:r>
          </a:p>
          <a:p>
            <a:pPr eaLnBrk="1" hangingPunct="1">
              <a:spcBef>
                <a:spcPts val="800"/>
              </a:spcBef>
            </a:pPr>
            <a:r>
              <a:rPr lang="en-US" altLang="x-none" sz="2400" b="1">
                <a:ea typeface="Arial" charset="0"/>
                <a:cs typeface="Arial" charset="0"/>
              </a:rPr>
              <a:t>Knowledge of the social-ecological system (U7): </a:t>
            </a:r>
            <a:r>
              <a:rPr lang="en-US" altLang="x-none" sz="2400">
                <a:ea typeface="Arial" charset="0"/>
                <a:cs typeface="Arial" charset="0"/>
              </a:rPr>
              <a:t>Users share knowledge of relevant CPR attributes and how their own actions affect each other. </a:t>
            </a:r>
          </a:p>
          <a:p>
            <a:pPr eaLnBrk="1" hangingPunct="1">
              <a:spcBef>
                <a:spcPts val="800"/>
              </a:spcBef>
            </a:pPr>
            <a:r>
              <a:rPr lang="en-US" altLang="x-none" sz="2400" b="1">
                <a:ea typeface="Arial" charset="0"/>
                <a:cs typeface="Arial" charset="0"/>
              </a:rPr>
              <a:t>Dependence on resource (U8): </a:t>
            </a:r>
            <a:r>
              <a:rPr lang="en-US" altLang="x-none" sz="2400">
                <a:ea typeface="Arial" charset="0"/>
                <a:cs typeface="Arial" charset="0"/>
              </a:rPr>
              <a:t>Users are dependent on the CPR for a major portion of their livelihood.</a:t>
            </a:r>
          </a:p>
        </p:txBody>
      </p:sp>
    </p:spTree>
    <p:extLst>
      <p:ext uri="{BB962C8B-B14F-4D97-AF65-F5344CB8AC3E}">
        <p14:creationId xmlns:p14="http://schemas.microsoft.com/office/powerpoint/2010/main" val="6403014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idx="4294967295"/>
          </p:nvPr>
        </p:nvSpPr>
        <p:spPr/>
        <p:txBody>
          <a:bodyPr>
            <a:normAutofit fontScale="90000"/>
          </a:bodyPr>
          <a:lstStyle/>
          <a:p>
            <a:pPr eaLnBrk="1" hangingPunct="1"/>
            <a:r>
              <a:rPr lang="en-US" altLang="x-none" dirty="0">
                <a:solidFill>
                  <a:srgbClr val="FF0000"/>
                </a:solidFill>
                <a:latin typeface="Century Schoolbook" pitchFamily="18" charset="0"/>
              </a:rPr>
              <a:t>Let’s Compare the Three Cases</a:t>
            </a:r>
          </a:p>
        </p:txBody>
      </p:sp>
      <p:sp>
        <p:nvSpPr>
          <p:cNvPr id="27651" name="Text Placeholder 2"/>
          <p:cNvSpPr>
            <a:spLocks noGrp="1"/>
          </p:cNvSpPr>
          <p:nvPr>
            <p:ph type="body" idx="4294967295"/>
          </p:nvPr>
        </p:nvSpPr>
        <p:spPr>
          <a:xfrm>
            <a:off x="301625" y="1371600"/>
            <a:ext cx="8534400" cy="4751388"/>
          </a:xfrm>
        </p:spPr>
        <p:txBody>
          <a:bodyPr/>
          <a:lstStyle/>
          <a:p>
            <a:pPr eaLnBrk="1" hangingPunct="1"/>
            <a:r>
              <a:rPr lang="en-US" altLang="x-none" dirty="0">
                <a:latin typeface="Century Schoolbook" pitchFamily="18" charset="0"/>
              </a:rPr>
              <a:t>Rarely have quantitative information about the specific benefits and costs for particular users</a:t>
            </a:r>
          </a:p>
          <a:p>
            <a:pPr eaLnBrk="1" hangingPunct="1"/>
            <a:r>
              <a:rPr lang="en-US" altLang="x-none" dirty="0">
                <a:latin typeface="Century Schoolbook" pitchFamily="18" charset="0"/>
              </a:rPr>
              <a:t>With good fieldwork, however, can make a good estimate of the differences among cases on a key set of diagnostic variables</a:t>
            </a:r>
          </a:p>
          <a:p>
            <a:pPr eaLnBrk="1" hangingPunct="1"/>
            <a:r>
              <a:rPr lang="en-US" altLang="x-none" dirty="0">
                <a:latin typeface="Century Schoolbook" pitchFamily="18" charset="0"/>
              </a:rPr>
              <a:t>Let’s look at a comparative table  </a:t>
            </a:r>
          </a:p>
        </p:txBody>
      </p:sp>
    </p:spTree>
    <p:extLst>
      <p:ext uri="{BB962C8B-B14F-4D97-AF65-F5344CB8AC3E}">
        <p14:creationId xmlns:p14="http://schemas.microsoft.com/office/powerpoint/2010/main" val="5057301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457200" y="152400"/>
            <a:ext cx="8305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x-none" sz="2400" b="1">
                <a:ea typeface="Arial" charset="0"/>
                <a:cs typeface="Arial" charset="0"/>
              </a:rPr>
              <a:t>Comparison of Key Variables for Three Coastal Fisheries in the Gulf of California</a:t>
            </a:r>
          </a:p>
        </p:txBody>
      </p:sp>
      <p:graphicFrame>
        <p:nvGraphicFramePr>
          <p:cNvPr id="1026" name="Object 4"/>
          <p:cNvGraphicFramePr>
            <a:graphicFrameLocks noChangeAspect="1"/>
          </p:cNvGraphicFramePr>
          <p:nvPr/>
        </p:nvGraphicFramePr>
        <p:xfrm>
          <a:off x="227013" y="1141413"/>
          <a:ext cx="9110662" cy="5259387"/>
        </p:xfrm>
        <a:graphic>
          <a:graphicData uri="http://schemas.openxmlformats.org/presentationml/2006/ole">
            <mc:AlternateContent xmlns:mc="http://schemas.openxmlformats.org/markup-compatibility/2006">
              <mc:Choice xmlns:v="urn:schemas-microsoft-com:vml" Requires="v">
                <p:oleObj spid="_x0000_s97286" name="Document" r:id="rId3" imgW="8508306" imgH="4219901" progId="Word.Document.12">
                  <p:embed/>
                </p:oleObj>
              </mc:Choice>
              <mc:Fallback>
                <p:oleObj name="Document" r:id="rId3" imgW="8508306" imgH="4219901" progId="Word.Document.12">
                  <p:embed/>
                  <p:pic>
                    <p:nvPicPr>
                      <p:cNvPr id="10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013" y="1141413"/>
                        <a:ext cx="9110662" cy="525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664570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3"/>
          <p:cNvSpPr txBox="1">
            <a:spLocks noChangeArrowheads="1"/>
          </p:cNvSpPr>
          <p:nvPr/>
        </p:nvSpPr>
        <p:spPr bwMode="auto">
          <a:xfrm>
            <a:off x="1447800" y="76200"/>
            <a:ext cx="6248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MX" altLang="x-none" sz="2800">
                <a:ea typeface="Arial" charset="0"/>
                <a:cs typeface="Arial" charset="0"/>
              </a:rPr>
              <a:t>Kino Bay = Open access</a:t>
            </a:r>
            <a:endParaRPr lang="en-US" altLang="x-none" sz="2800">
              <a:ea typeface="Arial" charset="0"/>
              <a:cs typeface="Arial" charset="0"/>
            </a:endParaRPr>
          </a:p>
        </p:txBody>
      </p:sp>
      <p:sp>
        <p:nvSpPr>
          <p:cNvPr id="28675" name="Text Box 5"/>
          <p:cNvSpPr txBox="1">
            <a:spLocks noChangeArrowheads="1"/>
          </p:cNvSpPr>
          <p:nvPr/>
        </p:nvSpPr>
        <p:spPr bwMode="auto">
          <a:xfrm>
            <a:off x="0" y="534988"/>
            <a:ext cx="914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x-none">
                <a:ea typeface="Arial" charset="0"/>
                <a:cs typeface="Arial" charset="0"/>
              </a:rPr>
              <a:t>Sea pen shells have been overexploited (Moreno et al., 2005)</a:t>
            </a:r>
          </a:p>
        </p:txBody>
      </p:sp>
      <p:pic>
        <p:nvPicPr>
          <p:cNvPr id="28676" name="Picture 2" descr="IMG_83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914400"/>
            <a:ext cx="5730875"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1"/>
          <p:cNvSpPr>
            <a:spLocks noChangeArrowheads="1"/>
          </p:cNvSpPr>
          <p:nvPr/>
        </p:nvSpPr>
        <p:spPr bwMode="auto">
          <a:xfrm>
            <a:off x="457200" y="5410200"/>
            <a:ext cx="8229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x-none" sz="1200">
                <a:ea typeface="Times New Roman" charset="0"/>
                <a:cs typeface="Times New Roman" charset="0"/>
              </a:rPr>
              <a:t>This is a picture showing the number of boats working off Kino Bay fishing grounds. Kino Bay is governed under an open access regime. Our boat counts regularly yielded 70+ boats, a symptom of their inability to control access to other fishers. As a result of the open access regime, their sea pen shell fishery (sea pen shells =a sessile mollusk that lives buried in the sand) has been overexploited. In this context, overexploitation is measured by fishers’ inability to sustain constant harvesting of sea pen shells year-round before they become too scarce and small in size. In contrast, the Seri are able to sustain their fishery year-round. </a:t>
            </a:r>
            <a:endParaRPr lang="en-US" altLang="x-none" sz="1200"/>
          </a:p>
        </p:txBody>
      </p:sp>
    </p:spTree>
    <p:extLst>
      <p:ext uri="{BB962C8B-B14F-4D97-AF65-F5344CB8AC3E}">
        <p14:creationId xmlns:p14="http://schemas.microsoft.com/office/powerpoint/2010/main" val="252411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228600"/>
            <a:ext cx="8229600" cy="609600"/>
          </a:xfrm>
        </p:spPr>
        <p:txBody>
          <a:bodyPr>
            <a:normAutofit/>
          </a:bodyPr>
          <a:lstStyle/>
          <a:p>
            <a:pPr algn="l"/>
            <a:r>
              <a:rPr lang="en-US" sz="3200" b="1" dirty="0">
                <a:solidFill>
                  <a:srgbClr val="FF0000"/>
                </a:solidFill>
                <a:latin typeface="Century Schoolbook" pitchFamily="18" charset="0"/>
              </a:rPr>
              <a:t>Negative Externalities</a:t>
            </a:r>
          </a:p>
        </p:txBody>
      </p:sp>
      <p:pic>
        <p:nvPicPr>
          <p:cNvPr id="1026" name="Picture 2" descr="car exhaust 的图像结果"/>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915816" y="1772816"/>
            <a:ext cx="3232591" cy="345638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107504" y="1484784"/>
            <a:ext cx="2808312" cy="396044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spcAft>
                <a:spcPts val="600"/>
              </a:spcAft>
            </a:pPr>
            <a:r>
              <a:rPr lang="en-US" sz="2200" b="1" dirty="0">
                <a:latin typeface="Century Schoolbook" pitchFamily="18" charset="0"/>
              </a:rPr>
              <a:t>Car Buyers:</a:t>
            </a:r>
          </a:p>
          <a:p>
            <a:pPr marL="285750" indent="-285750" algn="l">
              <a:lnSpc>
                <a:spcPct val="150000"/>
              </a:lnSpc>
              <a:spcAft>
                <a:spcPts val="600"/>
              </a:spcAft>
              <a:buFont typeface="Wingdings" charset="2"/>
              <a:buChar char="§"/>
            </a:pPr>
            <a:r>
              <a:rPr lang="en-US" sz="2200" b="1" dirty="0">
                <a:latin typeface="Century Schoolbook" pitchFamily="18" charset="0"/>
              </a:rPr>
              <a:t>Down Pay</a:t>
            </a:r>
          </a:p>
          <a:p>
            <a:pPr marL="285750" indent="-285750" algn="l">
              <a:lnSpc>
                <a:spcPct val="150000"/>
              </a:lnSpc>
              <a:spcAft>
                <a:spcPts val="600"/>
              </a:spcAft>
              <a:buFont typeface="Wingdings" charset="2"/>
              <a:buChar char="§"/>
            </a:pPr>
            <a:r>
              <a:rPr lang="en-US" sz="2200" b="1" dirty="0">
                <a:latin typeface="Century Schoolbook" pitchFamily="18" charset="0"/>
              </a:rPr>
              <a:t>Gasoline</a:t>
            </a:r>
          </a:p>
          <a:p>
            <a:pPr marL="285750" indent="-285750" algn="l">
              <a:lnSpc>
                <a:spcPct val="150000"/>
              </a:lnSpc>
              <a:spcAft>
                <a:spcPts val="600"/>
              </a:spcAft>
              <a:buFont typeface="Wingdings" charset="2"/>
              <a:buChar char="§"/>
            </a:pPr>
            <a:r>
              <a:rPr lang="en-US" sz="2200" b="1" dirty="0">
                <a:latin typeface="Century Schoolbook" pitchFamily="18" charset="0"/>
              </a:rPr>
              <a:t>Tires</a:t>
            </a:r>
          </a:p>
          <a:p>
            <a:pPr marL="285750" indent="-285750" algn="l">
              <a:lnSpc>
                <a:spcPct val="150000"/>
              </a:lnSpc>
              <a:spcAft>
                <a:spcPts val="600"/>
              </a:spcAft>
              <a:buFont typeface="Wingdings" charset="2"/>
              <a:buChar char="§"/>
            </a:pPr>
            <a:r>
              <a:rPr lang="en-US" sz="2200" b="1" dirty="0">
                <a:latin typeface="Century Schoolbook" pitchFamily="18" charset="0"/>
              </a:rPr>
              <a:t>Maintenance</a:t>
            </a:r>
          </a:p>
          <a:p>
            <a:pPr marL="285750" indent="-285750" algn="l">
              <a:lnSpc>
                <a:spcPct val="150000"/>
              </a:lnSpc>
              <a:spcAft>
                <a:spcPts val="600"/>
              </a:spcAft>
              <a:buFont typeface="Wingdings" charset="2"/>
              <a:buChar char="§"/>
            </a:pPr>
            <a:r>
              <a:rPr lang="en-US" sz="2200" b="1" dirty="0">
                <a:latin typeface="Century Schoolbook" pitchFamily="18" charset="0"/>
              </a:rPr>
              <a:t>……</a:t>
            </a:r>
            <a:r>
              <a:rPr lang="en-US" sz="1400" b="1" dirty="0">
                <a:solidFill>
                  <a:schemeClr val="bg1"/>
                </a:solidFill>
              </a:rPr>
              <a:t>n Hudson River 1973 and Beijing in 2013</a:t>
            </a:r>
          </a:p>
        </p:txBody>
      </p:sp>
      <p:sp>
        <p:nvSpPr>
          <p:cNvPr id="9" name="Title 1"/>
          <p:cNvSpPr txBox="1">
            <a:spLocks/>
          </p:cNvSpPr>
          <p:nvPr/>
        </p:nvSpPr>
        <p:spPr>
          <a:xfrm>
            <a:off x="6335688" y="1484784"/>
            <a:ext cx="2808312" cy="396044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spcAft>
                <a:spcPts val="600"/>
              </a:spcAft>
            </a:pPr>
            <a:r>
              <a:rPr lang="en-US" sz="2200" b="1" dirty="0">
                <a:latin typeface="Century Schoolbook" pitchFamily="18" charset="0"/>
              </a:rPr>
              <a:t>The Society:</a:t>
            </a:r>
          </a:p>
          <a:p>
            <a:pPr marL="285750" indent="-285750" algn="l">
              <a:lnSpc>
                <a:spcPct val="150000"/>
              </a:lnSpc>
              <a:spcAft>
                <a:spcPts val="600"/>
              </a:spcAft>
              <a:buFont typeface="Wingdings" charset="2"/>
              <a:buChar char="§"/>
            </a:pPr>
            <a:r>
              <a:rPr lang="en-US" sz="2200" b="1" dirty="0">
                <a:latin typeface="Century Schoolbook" pitchFamily="18" charset="0"/>
              </a:rPr>
              <a:t>Exhaust</a:t>
            </a:r>
          </a:p>
          <a:p>
            <a:pPr marL="285750" indent="-285750" algn="l">
              <a:lnSpc>
                <a:spcPct val="150000"/>
              </a:lnSpc>
              <a:spcAft>
                <a:spcPts val="600"/>
              </a:spcAft>
              <a:buFont typeface="Wingdings" charset="2"/>
              <a:buChar char="§"/>
            </a:pPr>
            <a:r>
              <a:rPr lang="en-US" sz="2200" b="1" dirty="0">
                <a:latin typeface="Century Schoolbook" pitchFamily="18" charset="0"/>
              </a:rPr>
              <a:t>Smog</a:t>
            </a:r>
          </a:p>
          <a:p>
            <a:pPr marL="285750" indent="-285750" algn="l">
              <a:lnSpc>
                <a:spcPct val="150000"/>
              </a:lnSpc>
              <a:spcAft>
                <a:spcPts val="600"/>
              </a:spcAft>
              <a:buFont typeface="Wingdings" charset="2"/>
              <a:buChar char="§"/>
            </a:pPr>
            <a:r>
              <a:rPr lang="en-US" sz="2200" b="1" dirty="0">
                <a:latin typeface="Century Schoolbook" pitchFamily="18" charset="0"/>
              </a:rPr>
              <a:t>Atmosphere capacity</a:t>
            </a:r>
          </a:p>
          <a:p>
            <a:pPr marL="285750" indent="-285750" algn="l">
              <a:lnSpc>
                <a:spcPct val="150000"/>
              </a:lnSpc>
              <a:spcAft>
                <a:spcPts val="600"/>
              </a:spcAft>
              <a:buFont typeface="Wingdings" charset="2"/>
              <a:buChar char="§"/>
            </a:pPr>
            <a:r>
              <a:rPr lang="en-US" sz="1400" b="1" dirty="0">
                <a:solidFill>
                  <a:schemeClr val="bg1"/>
                </a:solidFill>
              </a:rPr>
              <a:t>River 1973 and Beijing in 2013</a:t>
            </a:r>
          </a:p>
        </p:txBody>
      </p:sp>
      <p:sp>
        <p:nvSpPr>
          <p:cNvPr id="7" name="弧形 6"/>
          <p:cNvSpPr/>
          <p:nvPr/>
        </p:nvSpPr>
        <p:spPr>
          <a:xfrm rot="1611646">
            <a:off x="1068132" y="2321547"/>
            <a:ext cx="3168352" cy="3096344"/>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弧形 10"/>
          <p:cNvSpPr/>
          <p:nvPr/>
        </p:nvSpPr>
        <p:spPr>
          <a:xfrm rot="12088707">
            <a:off x="4109630" y="1453264"/>
            <a:ext cx="3168352" cy="3096344"/>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4759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7" grpId="0" animBg="1"/>
      <p:bldP spid="1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3"/>
          <p:cNvSpPr txBox="1">
            <a:spLocks noChangeArrowheads="1"/>
          </p:cNvSpPr>
          <p:nvPr/>
        </p:nvSpPr>
        <p:spPr bwMode="auto">
          <a:xfrm>
            <a:off x="1371600" y="76200"/>
            <a:ext cx="63150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altLang="x-none" sz="3600">
                <a:ea typeface="Arial" charset="0"/>
                <a:cs typeface="Arial" charset="0"/>
              </a:rPr>
              <a:t>Seri Village of Punta Chueca</a:t>
            </a:r>
            <a:endParaRPr lang="en-US" altLang="x-none" sz="3600">
              <a:ea typeface="Arial" charset="0"/>
              <a:cs typeface="Arial" charset="0"/>
            </a:endParaRPr>
          </a:p>
        </p:txBody>
      </p:sp>
      <p:pic>
        <p:nvPicPr>
          <p:cNvPr id="29699" name="Picture 2" descr="Punta Chueca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85800"/>
            <a:ext cx="8513763"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Rectangle 1"/>
          <p:cNvSpPr>
            <a:spLocks noChangeArrowheads="1"/>
          </p:cNvSpPr>
          <p:nvPr/>
        </p:nvSpPr>
        <p:spPr bwMode="auto">
          <a:xfrm>
            <a:off x="228600" y="5486400"/>
            <a:ext cx="86106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x-none" sz="1600">
                <a:ea typeface="Times New Roman" charset="0"/>
                <a:cs typeface="Times New Roman" charset="0"/>
              </a:rPr>
              <a:t>In the Seri village of Punta Chueca (which means crooked point), the Seri have developed a common-property regime to govern their sea pen shell fishery, and successfully control the number of boats that have access to their fishing grounds. At any given time, you observe only 10-15 outboard motor boats using their fishing grounds. </a:t>
            </a:r>
            <a:endParaRPr lang="en-US" altLang="x-none" sz="1600"/>
          </a:p>
        </p:txBody>
      </p:sp>
    </p:spTree>
    <p:extLst>
      <p:ext uri="{BB962C8B-B14F-4D97-AF65-F5344CB8AC3E}">
        <p14:creationId xmlns:p14="http://schemas.microsoft.com/office/powerpoint/2010/main" val="10052895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idx="4294967295"/>
          </p:nvPr>
        </p:nvSpPr>
        <p:spPr>
          <a:xfrm>
            <a:off x="107504" y="274638"/>
            <a:ext cx="8928992" cy="850106"/>
          </a:xfrm>
        </p:spPr>
        <p:txBody>
          <a:bodyPr>
            <a:noAutofit/>
          </a:bodyPr>
          <a:lstStyle/>
          <a:p>
            <a:pPr eaLnBrk="1" hangingPunct="1"/>
            <a:r>
              <a:rPr lang="en-US" altLang="x-none" sz="3400" dirty="0">
                <a:solidFill>
                  <a:srgbClr val="FF0000"/>
                </a:solidFill>
                <a:latin typeface="Century Schoolbook" pitchFamily="18" charset="0"/>
              </a:rPr>
              <a:t>The Seri Fishery is Also Robust Over Time</a:t>
            </a:r>
          </a:p>
        </p:txBody>
      </p:sp>
      <p:sp>
        <p:nvSpPr>
          <p:cNvPr id="3" name="Text Placeholder 2"/>
          <p:cNvSpPr>
            <a:spLocks noGrp="1"/>
          </p:cNvSpPr>
          <p:nvPr>
            <p:ph type="body" idx="4294967295"/>
          </p:nvPr>
        </p:nvSpPr>
        <p:spPr>
          <a:xfrm>
            <a:off x="301625" y="1143000"/>
            <a:ext cx="8534400" cy="4979988"/>
          </a:xfrm>
        </p:spPr>
        <p:txBody>
          <a:bodyPr>
            <a:normAutofit lnSpcReduction="10000"/>
          </a:bodyPr>
          <a:lstStyle/>
          <a:p>
            <a:pPr marL="274320" indent="-274320" eaLnBrk="1" fontAlgn="auto" hangingPunct="1">
              <a:spcAft>
                <a:spcPts val="0"/>
              </a:spcAft>
              <a:buFont typeface="Wingdings 2"/>
              <a:buChar char=""/>
              <a:defRPr/>
            </a:pPr>
            <a:r>
              <a:rPr lang="en-US" sz="2400" dirty="0">
                <a:latin typeface="Century Schoolbook" pitchFamily="18" charset="0"/>
              </a:rPr>
              <a:t>6 of the 8 design principles characterized both the Seri and </a:t>
            </a:r>
            <a:r>
              <a:rPr lang="en-US" sz="2400" dirty="0" err="1">
                <a:latin typeface="Century Schoolbook" pitchFamily="18" charset="0"/>
              </a:rPr>
              <a:t>Peñasco</a:t>
            </a:r>
            <a:r>
              <a:rPr lang="en-US" sz="2400" dirty="0">
                <a:latin typeface="Century Schoolbook" pitchFamily="18" charset="0"/>
              </a:rPr>
              <a:t> fisheries:</a:t>
            </a:r>
          </a:p>
          <a:p>
            <a:pPr marL="274320" lvl="1" indent="0" eaLnBrk="1" fontAlgn="auto" hangingPunct="1">
              <a:spcAft>
                <a:spcPts val="0"/>
              </a:spcAft>
              <a:buNone/>
              <a:defRPr/>
            </a:pPr>
            <a:r>
              <a:rPr lang="en-US" sz="2400" dirty="0">
                <a:solidFill>
                  <a:schemeClr val="tx1"/>
                </a:solidFill>
                <a:latin typeface="Century Schoolbook" pitchFamily="18" charset="0"/>
              </a:rPr>
              <a:t>Clearly defined boundaries; Congruence; Collective-choice arrangements; Monitoring; Graduated sanctions, and Conflict-resolution mechanisms</a:t>
            </a:r>
          </a:p>
          <a:p>
            <a:pPr marL="274320" lvl="1" indent="0" eaLnBrk="1" fontAlgn="auto" hangingPunct="1">
              <a:spcAft>
                <a:spcPts val="0"/>
              </a:spcAft>
              <a:buNone/>
              <a:defRPr/>
            </a:pPr>
            <a:endParaRPr lang="en-US" sz="2400" dirty="0">
              <a:solidFill>
                <a:schemeClr val="tx1"/>
              </a:solidFill>
              <a:latin typeface="Century Schoolbook" pitchFamily="18" charset="0"/>
            </a:endParaRPr>
          </a:p>
          <a:p>
            <a:pPr marL="274320" indent="-274320" eaLnBrk="1" fontAlgn="auto" hangingPunct="1">
              <a:spcAft>
                <a:spcPts val="0"/>
              </a:spcAft>
              <a:buFont typeface="Wingdings 2"/>
              <a:buChar char=""/>
              <a:defRPr/>
            </a:pPr>
            <a:r>
              <a:rPr lang="en-US" sz="2400" dirty="0">
                <a:latin typeface="Century Schoolbook" pitchFamily="18" charset="0"/>
              </a:rPr>
              <a:t>The </a:t>
            </a:r>
            <a:r>
              <a:rPr lang="en-US" sz="2400" dirty="0" err="1">
                <a:latin typeface="Century Schoolbook" pitchFamily="18" charset="0"/>
              </a:rPr>
              <a:t>Peñasco</a:t>
            </a:r>
            <a:r>
              <a:rPr lang="en-US" sz="2400" dirty="0">
                <a:latin typeface="Century Schoolbook" pitchFamily="18" charset="0"/>
              </a:rPr>
              <a:t> system lacked formal recognition and integration of their self-governance local regime with multiple layers of nested enterprises </a:t>
            </a:r>
          </a:p>
          <a:p>
            <a:pPr marL="274320" indent="-274320" eaLnBrk="1" fontAlgn="auto" hangingPunct="1">
              <a:spcAft>
                <a:spcPts val="0"/>
              </a:spcAft>
              <a:buFont typeface="Wingdings 2"/>
              <a:buChar char=""/>
              <a:defRPr/>
            </a:pPr>
            <a:endParaRPr lang="en-US" sz="2400" dirty="0">
              <a:latin typeface="Century Schoolbook" pitchFamily="18" charset="0"/>
            </a:endParaRPr>
          </a:p>
          <a:p>
            <a:pPr marL="274320" indent="-274320" eaLnBrk="1" fontAlgn="auto" hangingPunct="1">
              <a:spcAft>
                <a:spcPts val="0"/>
              </a:spcAft>
              <a:buFont typeface="Wingdings 2"/>
              <a:buChar char=""/>
              <a:defRPr/>
            </a:pPr>
            <a:r>
              <a:rPr lang="en-US" sz="2400" dirty="0">
                <a:latin typeface="Century Schoolbook" pitchFamily="18" charset="0"/>
              </a:rPr>
              <a:t>The Seri system had both of these design principles</a:t>
            </a:r>
          </a:p>
        </p:txBody>
      </p:sp>
    </p:spTree>
    <p:extLst>
      <p:ext uri="{BB962C8B-B14F-4D97-AF65-F5344CB8AC3E}">
        <p14:creationId xmlns:p14="http://schemas.microsoft.com/office/powerpoint/2010/main" val="16472629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14400"/>
            <a:ext cx="8534400" cy="5754688"/>
          </a:xfrm>
          <a:prstGeom prst="rect">
            <a:avLst/>
          </a:prstGeom>
        </p:spPr>
        <p:txBody>
          <a:bodyPr>
            <a:spAutoFit/>
          </a:bodyPr>
          <a:lstStyle/>
          <a:p>
            <a:pPr fontAlgn="auto">
              <a:spcBef>
                <a:spcPts val="0"/>
              </a:spcBef>
              <a:spcAft>
                <a:spcPts val="0"/>
              </a:spcAft>
              <a:defRPr/>
            </a:pPr>
            <a:r>
              <a:rPr lang="en-US" sz="1400" b="1" dirty="0">
                <a:latin typeface="Arial" pitchFamily="34" charset="0"/>
                <a:cs typeface="Arial" pitchFamily="34" charset="0"/>
              </a:rPr>
              <a:t>1. Clearly Defined Boundaries: </a:t>
            </a:r>
            <a:r>
              <a:rPr lang="en-US" sz="1400" dirty="0">
                <a:latin typeface="Arial" pitchFamily="34" charset="0"/>
                <a:cs typeface="Arial" pitchFamily="34" charset="0"/>
              </a:rPr>
              <a:t>Individuals or households with rights to withdraw resource units from the common-pool resource, and the boundaries of the common-pool resource itself, are clearly defined. </a:t>
            </a:r>
          </a:p>
          <a:p>
            <a:pPr fontAlgn="auto">
              <a:spcBef>
                <a:spcPts val="800"/>
              </a:spcBef>
              <a:spcAft>
                <a:spcPts val="0"/>
              </a:spcAft>
              <a:defRPr/>
            </a:pPr>
            <a:r>
              <a:rPr lang="en-US" sz="1400" b="1" dirty="0">
                <a:latin typeface="Arial" pitchFamily="34" charset="0"/>
                <a:cs typeface="Arial" pitchFamily="34" charset="0"/>
              </a:rPr>
              <a:t>2. Congruence: </a:t>
            </a:r>
          </a:p>
          <a:p>
            <a:pPr marL="512763" indent="-284163" fontAlgn="auto">
              <a:spcBef>
                <a:spcPts val="0"/>
              </a:spcBef>
              <a:spcAft>
                <a:spcPts val="0"/>
              </a:spcAft>
              <a:tabLst>
                <a:tab pos="512763" algn="l"/>
              </a:tabLst>
              <a:defRPr/>
            </a:pPr>
            <a:r>
              <a:rPr lang="en-US" sz="1400" dirty="0">
                <a:latin typeface="Arial" pitchFamily="34" charset="0"/>
                <a:cs typeface="Arial" pitchFamily="34" charset="0"/>
              </a:rPr>
              <a:t>A. 	The distribution of benefits from appropriation rules is roughly proportionate to the costs imposed by provision rules.</a:t>
            </a:r>
          </a:p>
          <a:p>
            <a:pPr marL="512763" indent="-284163" fontAlgn="auto">
              <a:spcBef>
                <a:spcPts val="0"/>
              </a:spcBef>
              <a:spcAft>
                <a:spcPts val="0"/>
              </a:spcAft>
              <a:tabLst>
                <a:tab pos="512763" algn="l"/>
              </a:tabLst>
              <a:defRPr/>
            </a:pPr>
            <a:r>
              <a:rPr lang="en-US" sz="1400" dirty="0">
                <a:latin typeface="Arial" pitchFamily="34" charset="0"/>
                <a:cs typeface="Arial" pitchFamily="34" charset="0"/>
              </a:rPr>
              <a:t>B. 	Appropriation rules restricting time, place, technology, and quantity of resource units are related to local conditions. </a:t>
            </a:r>
          </a:p>
          <a:p>
            <a:pPr fontAlgn="auto">
              <a:spcBef>
                <a:spcPts val="800"/>
              </a:spcBef>
              <a:spcAft>
                <a:spcPts val="0"/>
              </a:spcAft>
              <a:defRPr/>
            </a:pPr>
            <a:r>
              <a:rPr lang="en-US" sz="1400" b="1" dirty="0">
                <a:latin typeface="Arial" pitchFamily="34" charset="0"/>
                <a:cs typeface="Arial" pitchFamily="34" charset="0"/>
              </a:rPr>
              <a:t>3. Collective-Choice Arrangements: </a:t>
            </a:r>
            <a:r>
              <a:rPr lang="en-US" sz="1400" dirty="0">
                <a:latin typeface="Arial" pitchFamily="34" charset="0"/>
                <a:cs typeface="Arial" pitchFamily="34" charset="0"/>
              </a:rPr>
              <a:t>Most individuals affected by operational rules can participate in modifying operational rules.</a:t>
            </a:r>
          </a:p>
          <a:p>
            <a:pPr fontAlgn="auto">
              <a:spcBef>
                <a:spcPts val="800"/>
              </a:spcBef>
              <a:spcAft>
                <a:spcPts val="0"/>
              </a:spcAft>
              <a:defRPr/>
            </a:pPr>
            <a:r>
              <a:rPr lang="en-US" sz="1400" b="1" dirty="0">
                <a:latin typeface="Arial" pitchFamily="34" charset="0"/>
                <a:cs typeface="Arial" pitchFamily="34" charset="0"/>
              </a:rPr>
              <a:t>4. Monitoring: </a:t>
            </a:r>
            <a:r>
              <a:rPr lang="en-US" sz="1400" dirty="0">
                <a:latin typeface="Arial" pitchFamily="34" charset="0"/>
                <a:cs typeface="Arial" pitchFamily="34" charset="0"/>
              </a:rPr>
              <a:t>Monitors, who actively audit common-pool resource conditions and user behavior, are accountable to the users or are the users themselves.</a:t>
            </a:r>
          </a:p>
          <a:p>
            <a:pPr fontAlgn="auto">
              <a:spcBef>
                <a:spcPts val="800"/>
              </a:spcBef>
              <a:spcAft>
                <a:spcPts val="0"/>
              </a:spcAft>
              <a:defRPr/>
            </a:pPr>
            <a:r>
              <a:rPr lang="en-US" sz="1400" b="1" dirty="0">
                <a:latin typeface="Arial" pitchFamily="34" charset="0"/>
                <a:cs typeface="Arial" pitchFamily="34" charset="0"/>
              </a:rPr>
              <a:t>5. Graduated Sanctions: </a:t>
            </a:r>
            <a:r>
              <a:rPr lang="en-US" sz="1400" dirty="0">
                <a:latin typeface="Arial" pitchFamily="34" charset="0"/>
                <a:cs typeface="Arial" pitchFamily="34" charset="0"/>
              </a:rPr>
              <a:t>Users who violate operational rules are likely to receive graduated sanctions (depending on the seriousness and context of the offense) from other users, from officials accountable to these users, or from both.</a:t>
            </a:r>
          </a:p>
          <a:p>
            <a:pPr fontAlgn="auto">
              <a:spcBef>
                <a:spcPts val="800"/>
              </a:spcBef>
              <a:spcAft>
                <a:spcPts val="0"/>
              </a:spcAft>
              <a:defRPr/>
            </a:pPr>
            <a:r>
              <a:rPr lang="en-US" sz="1400" b="1" dirty="0">
                <a:latin typeface="Arial" pitchFamily="34" charset="0"/>
                <a:cs typeface="Arial" pitchFamily="34" charset="0"/>
              </a:rPr>
              <a:t>6. Conflict-Resolution Mechanisms: </a:t>
            </a:r>
            <a:r>
              <a:rPr lang="en-US" sz="1400" dirty="0">
                <a:latin typeface="Arial" pitchFamily="34" charset="0"/>
                <a:cs typeface="Arial" pitchFamily="34" charset="0"/>
              </a:rPr>
              <a:t>Users and their officials have rapid access to low-cost, local arenas to resolve conflict among users or between users and officials.</a:t>
            </a:r>
          </a:p>
          <a:p>
            <a:pPr fontAlgn="auto">
              <a:spcBef>
                <a:spcPts val="800"/>
              </a:spcBef>
              <a:spcAft>
                <a:spcPts val="0"/>
              </a:spcAft>
              <a:defRPr/>
            </a:pPr>
            <a:r>
              <a:rPr lang="en-US" sz="1400" b="1" dirty="0">
                <a:latin typeface="Arial" pitchFamily="34" charset="0"/>
                <a:cs typeface="Arial" pitchFamily="34" charset="0"/>
              </a:rPr>
              <a:t>7. Minimal Recognition of Rights to Organize: </a:t>
            </a:r>
            <a:r>
              <a:rPr lang="en-US" sz="1400" dirty="0">
                <a:latin typeface="Arial" pitchFamily="34" charset="0"/>
                <a:cs typeface="Arial" pitchFamily="34" charset="0"/>
              </a:rPr>
              <a:t>The rights of users to devise their own institutions are not challenged by external governmental authorities.</a:t>
            </a:r>
          </a:p>
          <a:p>
            <a:pPr fontAlgn="auto">
              <a:spcBef>
                <a:spcPts val="800"/>
              </a:spcBef>
              <a:spcAft>
                <a:spcPts val="0"/>
              </a:spcAft>
              <a:defRPr/>
            </a:pPr>
            <a:r>
              <a:rPr lang="en-US" sz="1400" i="1" dirty="0">
                <a:latin typeface="Arial" pitchFamily="34" charset="0"/>
                <a:cs typeface="Arial" pitchFamily="34" charset="0"/>
              </a:rPr>
              <a:t>For common-pool resources that are parts of larger systems:</a:t>
            </a:r>
          </a:p>
          <a:p>
            <a:pPr fontAlgn="auto">
              <a:spcBef>
                <a:spcPts val="800"/>
              </a:spcBef>
              <a:spcAft>
                <a:spcPts val="0"/>
              </a:spcAft>
              <a:defRPr/>
            </a:pPr>
            <a:r>
              <a:rPr lang="en-US" sz="1400" b="1" dirty="0">
                <a:latin typeface="Arial" pitchFamily="34" charset="0"/>
                <a:cs typeface="Arial" pitchFamily="34" charset="0"/>
              </a:rPr>
              <a:t>8. Nested Enterprises: </a:t>
            </a:r>
            <a:r>
              <a:rPr lang="en-US" sz="1400" dirty="0">
                <a:latin typeface="Arial" pitchFamily="34" charset="0"/>
                <a:cs typeface="Arial" pitchFamily="34" charset="0"/>
              </a:rPr>
              <a:t>Appropriation, provision, monitoring, enforcement, conflict resolution, and governance activities are organized in multiple layers of nested enterprises.</a:t>
            </a:r>
          </a:p>
          <a:p>
            <a:pPr fontAlgn="auto">
              <a:spcBef>
                <a:spcPts val="1000"/>
              </a:spcBef>
              <a:spcAft>
                <a:spcPts val="0"/>
              </a:spcAft>
              <a:defRPr/>
            </a:pPr>
            <a:r>
              <a:rPr lang="en-US" sz="1400" i="1" dirty="0">
                <a:latin typeface="Arial" pitchFamily="34" charset="0"/>
                <a:cs typeface="Arial" pitchFamily="34" charset="0"/>
              </a:rPr>
              <a:t>Source</a:t>
            </a:r>
            <a:r>
              <a:rPr lang="en-US" sz="1400" dirty="0">
                <a:latin typeface="Arial" pitchFamily="34" charset="0"/>
                <a:cs typeface="Arial" pitchFamily="34" charset="0"/>
              </a:rPr>
              <a:t>: Adapted from E. Ostrom (1990: 90). </a:t>
            </a:r>
          </a:p>
        </p:txBody>
      </p:sp>
      <p:sp>
        <p:nvSpPr>
          <p:cNvPr id="32771" name="Rectangle 4"/>
          <p:cNvSpPr>
            <a:spLocks noChangeArrowheads="1"/>
          </p:cNvSpPr>
          <p:nvPr/>
        </p:nvSpPr>
        <p:spPr bwMode="auto">
          <a:xfrm>
            <a:off x="457200" y="76200"/>
            <a:ext cx="80772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x-none" sz="2200" b="1">
                <a:ea typeface="Arial" charset="0"/>
                <a:cs typeface="Arial" charset="0"/>
              </a:rPr>
              <a:t>Design Principles Illustrated by Long-Enduring </a:t>
            </a:r>
          </a:p>
          <a:p>
            <a:pPr algn="ctr" eaLnBrk="1" hangingPunct="1"/>
            <a:r>
              <a:rPr lang="en-US" altLang="x-none" sz="2200" b="1">
                <a:ea typeface="Arial" charset="0"/>
                <a:cs typeface="Arial" charset="0"/>
              </a:rPr>
              <a:t>Common-Pool Resource Institutions</a:t>
            </a:r>
          </a:p>
        </p:txBody>
      </p:sp>
    </p:spTree>
    <p:extLst>
      <p:ext uri="{BB962C8B-B14F-4D97-AF65-F5344CB8AC3E}">
        <p14:creationId xmlns:p14="http://schemas.microsoft.com/office/powerpoint/2010/main" val="9864212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507288" cy="1143000"/>
          </a:xfrm>
        </p:spPr>
        <p:txBody>
          <a:bodyPr>
            <a:normAutofit/>
          </a:bodyPr>
          <a:lstStyle/>
          <a:p>
            <a:pPr algn="l"/>
            <a:r>
              <a:rPr lang="en-US" altLang="zh-CN" sz="3200" b="1" dirty="0">
                <a:latin typeface="Constantia" pitchFamily="18" charset="0"/>
              </a:rPr>
              <a:t>The Invisible Hand</a:t>
            </a:r>
            <a:endParaRPr lang="zh-CN" altLang="en-US" sz="3200" b="1" dirty="0">
              <a:latin typeface="Constantia" pitchFamily="18" charset="0"/>
            </a:endParaRPr>
          </a:p>
        </p:txBody>
      </p:sp>
      <p:sp>
        <p:nvSpPr>
          <p:cNvPr id="3" name="内容占位符 2"/>
          <p:cNvSpPr>
            <a:spLocks noGrp="1"/>
          </p:cNvSpPr>
          <p:nvPr>
            <p:ph idx="1"/>
          </p:nvPr>
        </p:nvSpPr>
        <p:spPr/>
        <p:txBody>
          <a:bodyPr>
            <a:normAutofit/>
          </a:bodyPr>
          <a:lstStyle/>
          <a:p>
            <a:r>
              <a:rPr lang="en-US" altLang="zh-CN" sz="2400" dirty="0">
                <a:latin typeface="Constantia" pitchFamily="18" charset="0"/>
              </a:rPr>
              <a:t>Adam Smith’s “invisible hand” idea in the Wealth of Nations implied that competitive markets send resources to their highest valued use in society.</a:t>
            </a:r>
          </a:p>
          <a:p>
            <a:r>
              <a:rPr lang="en-US" altLang="zh-CN" sz="2400" dirty="0">
                <a:latin typeface="Constantia" pitchFamily="18" charset="0"/>
              </a:rPr>
              <a:t>Consumers and producers pursue their own self-interest and interact in markets.</a:t>
            </a:r>
          </a:p>
          <a:p>
            <a:r>
              <a:rPr lang="en-US" altLang="zh-CN" sz="2400" dirty="0">
                <a:latin typeface="Constantia" pitchFamily="18" charset="0"/>
              </a:rPr>
              <a:t>Market transactions generate an efficient—highest valued—use of resources.</a:t>
            </a:r>
          </a:p>
        </p:txBody>
      </p:sp>
    </p:spTree>
    <p:extLst>
      <p:ext uri="{BB962C8B-B14F-4D97-AF65-F5344CB8AC3E}">
        <p14:creationId xmlns:p14="http://schemas.microsoft.com/office/powerpoint/2010/main" val="78697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a:solidFill>
                  <a:srgbClr val="FF0000"/>
                </a:solidFill>
                <a:latin typeface="Century Schoolbook" pitchFamily="18" charset="0"/>
              </a:rPr>
              <a:t>Negative Externalities</a:t>
            </a:r>
          </a:p>
        </p:txBody>
      </p:sp>
      <p:sp>
        <p:nvSpPr>
          <p:cNvPr id="3" name="Content Placeholder 2"/>
          <p:cNvSpPr>
            <a:spLocks noGrp="1"/>
          </p:cNvSpPr>
          <p:nvPr>
            <p:ph idx="1"/>
          </p:nvPr>
        </p:nvSpPr>
        <p:spPr>
          <a:xfrm>
            <a:off x="395536" y="1556792"/>
            <a:ext cx="5562600" cy="4800600"/>
          </a:xfrm>
        </p:spPr>
        <p:txBody>
          <a:bodyPr/>
          <a:lstStyle/>
          <a:p>
            <a:pPr marL="106363" lvl="1" indent="0">
              <a:buNone/>
            </a:pPr>
            <a:r>
              <a:rPr lang="en-US" sz="2000" dirty="0">
                <a:latin typeface="Century Schoolbook" pitchFamily="18" charset="0"/>
              </a:rPr>
              <a:t>Steel furnaces typically burn coal, emitting sulfur dioxide, nitrous oxides, and particular matter.</a:t>
            </a:r>
          </a:p>
          <a:p>
            <a:pPr lvl="1"/>
            <a:endParaRPr lang="en-US" dirty="0"/>
          </a:p>
        </p:txBody>
      </p:sp>
      <p:sp>
        <p:nvSpPr>
          <p:cNvPr id="5" name="Slide Number Placeholder 4"/>
          <p:cNvSpPr>
            <a:spLocks noGrp="1"/>
          </p:cNvSpPr>
          <p:nvPr>
            <p:ph type="sldNum" sz="quarter" idx="12"/>
          </p:nvPr>
        </p:nvSpPr>
        <p:spPr/>
        <p:txBody>
          <a:bodyPr/>
          <a:lstStyle/>
          <a:p>
            <a:fld id="{724B1833-C2BD-40AB-A124-5A10A61F7883}" type="slidenum">
              <a:rPr lang="en-US" smtClean="0"/>
              <a:t>6</a:t>
            </a:fld>
            <a:endParaRPr lang="en-US"/>
          </a:p>
        </p:txBody>
      </p:sp>
      <p:pic>
        <p:nvPicPr>
          <p:cNvPr id="2052" name="Picture 4" descr="particular matter pollution cancer 的图像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852936"/>
            <a:ext cx="5400600" cy="3600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articular matter pollution cancer 的图像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92" y="2852936"/>
            <a:ext cx="2752725"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47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a:solidFill>
                  <a:srgbClr val="FF0000"/>
                </a:solidFill>
                <a:latin typeface="Century Schoolbook" pitchFamily="18" charset="0"/>
              </a:rPr>
              <a:t>Negative Externalities</a:t>
            </a:r>
          </a:p>
        </p:txBody>
      </p:sp>
      <p:sp>
        <p:nvSpPr>
          <p:cNvPr id="3" name="Content Placeholder 2"/>
          <p:cNvSpPr>
            <a:spLocks noGrp="1"/>
          </p:cNvSpPr>
          <p:nvPr>
            <p:ph idx="1"/>
          </p:nvPr>
        </p:nvSpPr>
        <p:spPr>
          <a:xfrm>
            <a:off x="395536" y="1556792"/>
            <a:ext cx="5562600" cy="4800600"/>
          </a:xfrm>
        </p:spPr>
        <p:txBody>
          <a:bodyPr/>
          <a:lstStyle/>
          <a:p>
            <a:pPr marL="106363" lvl="1" indent="0">
              <a:buNone/>
            </a:pPr>
            <a:r>
              <a:rPr lang="en-US" sz="2000" dirty="0">
                <a:latin typeface="Century Schoolbook" pitchFamily="18" charset="0"/>
              </a:rPr>
              <a:t>Now suppose that the production of pesticides leads to the release of harmful chemicals into groundwater, which in turn causes cancer, birth defects, and/or negatively affects wildlife.</a:t>
            </a:r>
          </a:p>
          <a:p>
            <a:pPr lvl="1"/>
            <a:endParaRPr lang="en-US" dirty="0"/>
          </a:p>
        </p:txBody>
      </p:sp>
      <p:sp>
        <p:nvSpPr>
          <p:cNvPr id="5" name="Slide Number Placeholder 4"/>
          <p:cNvSpPr>
            <a:spLocks noGrp="1"/>
          </p:cNvSpPr>
          <p:nvPr>
            <p:ph type="sldNum" sz="quarter" idx="12"/>
          </p:nvPr>
        </p:nvSpPr>
        <p:spPr/>
        <p:txBody>
          <a:bodyPr/>
          <a:lstStyle/>
          <a:p>
            <a:fld id="{724B1833-C2BD-40AB-A124-5A10A61F7883}" type="slidenum">
              <a:rPr lang="en-US" smtClean="0"/>
              <a:t>7</a:t>
            </a:fld>
            <a:endParaRPr lang="en-US"/>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62667"/>
          <a:stretch/>
        </p:blipFill>
        <p:spPr>
          <a:xfrm>
            <a:off x="457200" y="3581400"/>
            <a:ext cx="4343400" cy="232691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3657600"/>
            <a:ext cx="3137648" cy="2057400"/>
          </a:xfrm>
          <a:prstGeom prst="rect">
            <a:avLst/>
          </a:prstGeom>
        </p:spPr>
      </p:pic>
      <p:sp>
        <p:nvSpPr>
          <p:cNvPr id="8" name="TextBox 7"/>
          <p:cNvSpPr txBox="1"/>
          <p:nvPr/>
        </p:nvSpPr>
        <p:spPr>
          <a:xfrm>
            <a:off x="5257800" y="5791200"/>
            <a:ext cx="3124200" cy="276999"/>
          </a:xfrm>
          <a:prstGeom prst="rect">
            <a:avLst/>
          </a:prstGeom>
          <a:noFill/>
        </p:spPr>
        <p:txBody>
          <a:bodyPr wrap="square" rtlCol="0">
            <a:spAutoFit/>
          </a:bodyPr>
          <a:lstStyle/>
          <a:p>
            <a:r>
              <a:rPr lang="en-US" sz="1200" dirty="0"/>
              <a:t>DDT being sprayed to control malaria in 1958.</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0" y="2209800"/>
            <a:ext cx="1676400" cy="670560"/>
          </a:xfrm>
          <a:prstGeom prst="rect">
            <a:avLst/>
          </a:prstGeom>
        </p:spPr>
      </p:pic>
    </p:spTree>
    <p:extLst>
      <p:ext uri="{BB962C8B-B14F-4D97-AF65-F5344CB8AC3E}">
        <p14:creationId xmlns:p14="http://schemas.microsoft.com/office/powerpoint/2010/main" val="2110120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4624"/>
            <a:ext cx="8507288" cy="648072"/>
          </a:xfrm>
        </p:spPr>
        <p:txBody>
          <a:bodyPr>
            <a:normAutofit/>
          </a:bodyPr>
          <a:lstStyle/>
          <a:p>
            <a:pPr algn="l"/>
            <a:r>
              <a:rPr lang="en-US" altLang="zh-CN" sz="3200" b="1" dirty="0">
                <a:latin typeface="Constantia" pitchFamily="18" charset="0"/>
              </a:rPr>
              <a:t>Over Supply and Under Supply</a:t>
            </a:r>
            <a:endParaRPr lang="zh-CN" altLang="en-US" sz="3200" b="1" dirty="0">
              <a:latin typeface="Constantia" pitchFamily="18" charset="0"/>
            </a:endParaRPr>
          </a:p>
        </p:txBody>
      </p:sp>
      <p:sp>
        <p:nvSpPr>
          <p:cNvPr id="4" name="AutoShape 6" descr="http://i2.cdn.turner.com/cnn/2011/images/08/24/china.military.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1266" name="Picture 2" descr="https://classconnection.s3.amazonaws.com/286/flashcards/1499286/png/figure_2c-142D07345226284104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566" y="2348881"/>
            <a:ext cx="4024410" cy="2622746"/>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mrski-apecon-2008.wikispaces.com/file/view/positive.png/108596915/419x293/positiv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988840"/>
            <a:ext cx="4152900" cy="312420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247224" y="1412776"/>
            <a:ext cx="2174763" cy="369332"/>
          </a:xfrm>
          <a:prstGeom prst="rect">
            <a:avLst/>
          </a:prstGeom>
          <a:noFill/>
        </p:spPr>
        <p:txBody>
          <a:bodyPr wrap="none" rtlCol="0">
            <a:spAutoFit/>
          </a:bodyPr>
          <a:lstStyle/>
          <a:p>
            <a:r>
              <a:rPr lang="en-US" altLang="zh-CN" i="1" dirty="0">
                <a:latin typeface="Constantia" pitchFamily="18" charset="0"/>
              </a:rPr>
              <a:t>Negative Externality</a:t>
            </a:r>
            <a:endParaRPr lang="zh-CN" altLang="en-US" i="1" dirty="0">
              <a:latin typeface="Constantia" pitchFamily="18" charset="0"/>
            </a:endParaRPr>
          </a:p>
        </p:txBody>
      </p:sp>
      <p:sp>
        <p:nvSpPr>
          <p:cNvPr id="13" name="TextBox 12"/>
          <p:cNvSpPr txBox="1"/>
          <p:nvPr/>
        </p:nvSpPr>
        <p:spPr>
          <a:xfrm>
            <a:off x="5580112" y="1340768"/>
            <a:ext cx="2078582" cy="369332"/>
          </a:xfrm>
          <a:prstGeom prst="rect">
            <a:avLst/>
          </a:prstGeom>
          <a:noFill/>
        </p:spPr>
        <p:txBody>
          <a:bodyPr wrap="none" rtlCol="0">
            <a:spAutoFit/>
          </a:bodyPr>
          <a:lstStyle/>
          <a:p>
            <a:r>
              <a:rPr lang="en-US" altLang="zh-CN" i="1" dirty="0">
                <a:latin typeface="Constantia" pitchFamily="18" charset="0"/>
              </a:rPr>
              <a:t>Positive Externality</a:t>
            </a:r>
            <a:endParaRPr lang="zh-CN" altLang="en-US" i="1" dirty="0">
              <a:latin typeface="Constantia" pitchFamily="18" charset="0"/>
            </a:endParaRPr>
          </a:p>
        </p:txBody>
      </p:sp>
    </p:spTree>
    <p:extLst>
      <p:ext uri="{BB962C8B-B14F-4D97-AF65-F5344CB8AC3E}">
        <p14:creationId xmlns:p14="http://schemas.microsoft.com/office/powerpoint/2010/main" val="1460470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solidFill>
                  <a:srgbClr val="FF0000"/>
                </a:solidFill>
                <a:latin typeface="Century Schoolbook" pitchFamily="18" charset="0"/>
              </a:rPr>
              <a:t>How do Externalities Cause Market Failure?</a:t>
            </a:r>
          </a:p>
        </p:txBody>
      </p:sp>
      <p:sp>
        <p:nvSpPr>
          <p:cNvPr id="5" name="Slide Number Placeholder 4"/>
          <p:cNvSpPr>
            <a:spLocks noGrp="1"/>
          </p:cNvSpPr>
          <p:nvPr>
            <p:ph type="sldNum" sz="quarter" idx="12"/>
          </p:nvPr>
        </p:nvSpPr>
        <p:spPr/>
        <p:txBody>
          <a:bodyPr/>
          <a:lstStyle/>
          <a:p>
            <a:fld id="{724B1833-C2BD-40AB-A124-5A10A61F7883}" type="slidenum">
              <a:rPr lang="en-US" smtClean="0"/>
              <a:t>9</a:t>
            </a:fld>
            <a:endParaRPr lang="en-US"/>
          </a:p>
        </p:txBody>
      </p:sp>
      <p:pic>
        <p:nvPicPr>
          <p:cNvPr id="3074" name="Picture 2" descr="C:\Users\Administrator\Desktop\slide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700808"/>
            <a:ext cx="4953000" cy="4572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连接符 7"/>
          <p:cNvCxnSpPr/>
          <p:nvPr/>
        </p:nvCxnSpPr>
        <p:spPr>
          <a:xfrm flipV="1">
            <a:off x="395536" y="4941168"/>
            <a:ext cx="4176464" cy="100811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595750" y="4650979"/>
            <a:ext cx="576064" cy="307777"/>
          </a:xfrm>
          <a:prstGeom prst="rect">
            <a:avLst/>
          </a:prstGeom>
          <a:noFill/>
        </p:spPr>
        <p:txBody>
          <a:bodyPr wrap="square" rtlCol="0">
            <a:spAutoFit/>
          </a:bodyPr>
          <a:lstStyle/>
          <a:p>
            <a:r>
              <a:rPr lang="en-US" altLang="zh-CN" sz="1400" b="1" dirty="0">
                <a:solidFill>
                  <a:srgbClr val="7030A0"/>
                </a:solidFill>
                <a:latin typeface="Arial" pitchFamily="34" charset="0"/>
                <a:cs typeface="Arial" pitchFamily="34" charset="0"/>
              </a:rPr>
              <a:t>MD</a:t>
            </a:r>
            <a:endParaRPr lang="zh-CN" altLang="en-US" sz="1400" b="1" dirty="0">
              <a:solidFill>
                <a:srgbClr val="7030A0"/>
              </a:solidFill>
              <a:latin typeface="Arial" pitchFamily="34" charset="0"/>
              <a:cs typeface="Arial" pitchFamily="34" charset="0"/>
            </a:endParaRPr>
          </a:p>
        </p:txBody>
      </p:sp>
      <p:cxnSp>
        <p:nvCxnSpPr>
          <p:cNvPr id="13" name="直接连接符 12"/>
          <p:cNvCxnSpPr/>
          <p:nvPr/>
        </p:nvCxnSpPr>
        <p:spPr>
          <a:xfrm flipV="1">
            <a:off x="395536" y="2780928"/>
            <a:ext cx="3600400" cy="280831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067944" y="2772393"/>
            <a:ext cx="720080" cy="307777"/>
          </a:xfrm>
          <a:prstGeom prst="rect">
            <a:avLst/>
          </a:prstGeom>
          <a:noFill/>
        </p:spPr>
        <p:txBody>
          <a:bodyPr wrap="square" rtlCol="0">
            <a:spAutoFit/>
          </a:bodyPr>
          <a:lstStyle/>
          <a:p>
            <a:r>
              <a:rPr lang="en-US" altLang="zh-CN" sz="1400" b="1" dirty="0">
                <a:solidFill>
                  <a:srgbClr val="C00000"/>
                </a:solidFill>
                <a:latin typeface="Arial" pitchFamily="34" charset="0"/>
                <a:cs typeface="Arial" pitchFamily="34" charset="0"/>
              </a:rPr>
              <a:t>SMC</a:t>
            </a:r>
            <a:endParaRPr lang="zh-CN" altLang="en-US" sz="1400" b="1" dirty="0">
              <a:solidFill>
                <a:srgbClr val="C00000"/>
              </a:solidFill>
              <a:latin typeface="Arial" pitchFamily="34" charset="0"/>
              <a:cs typeface="Arial" pitchFamily="34" charset="0"/>
            </a:endParaRPr>
          </a:p>
        </p:txBody>
      </p:sp>
      <p:cxnSp>
        <p:nvCxnSpPr>
          <p:cNvPr id="16" name="直接连接符 15"/>
          <p:cNvCxnSpPr/>
          <p:nvPr/>
        </p:nvCxnSpPr>
        <p:spPr>
          <a:xfrm>
            <a:off x="2225029" y="4185084"/>
            <a:ext cx="0" cy="1791572"/>
          </a:xfrm>
          <a:prstGeom prst="lin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051720" y="6001543"/>
            <a:ext cx="720080" cy="307777"/>
          </a:xfrm>
          <a:prstGeom prst="rect">
            <a:avLst/>
          </a:prstGeom>
          <a:noFill/>
        </p:spPr>
        <p:txBody>
          <a:bodyPr wrap="square" rtlCol="0">
            <a:spAutoFit/>
          </a:bodyPr>
          <a:lstStyle/>
          <a:p>
            <a:r>
              <a:rPr lang="en-US" altLang="zh-CN" sz="1400" b="1" dirty="0">
                <a:solidFill>
                  <a:srgbClr val="C00000"/>
                </a:solidFill>
                <a:latin typeface="Arial" pitchFamily="34" charset="0"/>
                <a:cs typeface="Arial" pitchFamily="34" charset="0"/>
              </a:rPr>
              <a:t>Q2</a:t>
            </a:r>
            <a:endParaRPr lang="zh-CN" altLang="en-US" sz="1400" b="1" dirty="0">
              <a:solidFill>
                <a:srgbClr val="C00000"/>
              </a:solidFill>
              <a:latin typeface="Arial" pitchFamily="34" charset="0"/>
              <a:cs typeface="Arial" pitchFamily="34" charset="0"/>
            </a:endParaRPr>
          </a:p>
        </p:txBody>
      </p:sp>
      <p:cxnSp>
        <p:nvCxnSpPr>
          <p:cNvPr id="20" name="直接连接符 19"/>
          <p:cNvCxnSpPr/>
          <p:nvPr/>
        </p:nvCxnSpPr>
        <p:spPr>
          <a:xfrm>
            <a:off x="2843808" y="3689584"/>
            <a:ext cx="0" cy="8655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3" name="等腰三角形 22"/>
          <p:cNvSpPr/>
          <p:nvPr/>
        </p:nvSpPr>
        <p:spPr>
          <a:xfrm rot="16200000">
            <a:off x="2124680" y="3840875"/>
            <a:ext cx="831452" cy="606804"/>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itle 1"/>
          <p:cNvSpPr txBox="1">
            <a:spLocks/>
          </p:cNvSpPr>
          <p:nvPr/>
        </p:nvSpPr>
        <p:spPr>
          <a:xfrm>
            <a:off x="5039519" y="1734814"/>
            <a:ext cx="3936690" cy="4266729"/>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285750" indent="-285750" algn="l">
              <a:lnSpc>
                <a:spcPct val="150000"/>
              </a:lnSpc>
              <a:buFont typeface="Wingdings" charset="2"/>
              <a:buChar char="§"/>
            </a:pPr>
            <a:r>
              <a:rPr lang="en-US" sz="1800" b="1" dirty="0">
                <a:latin typeface="Century Schoolbook" pitchFamily="18" charset="0"/>
              </a:rPr>
              <a:t>PMC: Private Marginal Cost</a:t>
            </a:r>
          </a:p>
          <a:p>
            <a:pPr marL="285750" indent="-285750" algn="l">
              <a:lnSpc>
                <a:spcPct val="150000"/>
              </a:lnSpc>
              <a:buFont typeface="Wingdings" charset="2"/>
              <a:buChar char="§"/>
            </a:pPr>
            <a:r>
              <a:rPr lang="en-US" sz="1800" b="1" dirty="0">
                <a:latin typeface="Century Schoolbook" pitchFamily="18" charset="0"/>
              </a:rPr>
              <a:t>MD: Marginal Damage (Marginal External Cost)</a:t>
            </a:r>
          </a:p>
          <a:p>
            <a:pPr marL="285750" indent="-285750" algn="l">
              <a:lnSpc>
                <a:spcPct val="150000"/>
              </a:lnSpc>
              <a:buFont typeface="Wingdings" charset="2"/>
              <a:buChar char="§"/>
            </a:pPr>
            <a:r>
              <a:rPr lang="en-US" sz="1800" b="1" dirty="0">
                <a:latin typeface="Century Schoolbook" pitchFamily="18" charset="0"/>
              </a:rPr>
              <a:t>SMC: Social Marginal Cost</a:t>
            </a:r>
          </a:p>
          <a:p>
            <a:pPr marL="285750" indent="-285750" algn="l">
              <a:lnSpc>
                <a:spcPct val="150000"/>
              </a:lnSpc>
              <a:buFont typeface="Wingdings" charset="2"/>
              <a:buChar char="§"/>
            </a:pPr>
            <a:r>
              <a:rPr lang="en-US" sz="1800" b="1" dirty="0">
                <a:latin typeface="Century Schoolbook" pitchFamily="18" charset="0"/>
              </a:rPr>
              <a:t>Q1: Private optimal production (market equilibrium)</a:t>
            </a:r>
          </a:p>
          <a:p>
            <a:pPr marL="285750" indent="-285750" algn="l">
              <a:lnSpc>
                <a:spcPct val="150000"/>
              </a:lnSpc>
              <a:buFont typeface="Wingdings" charset="2"/>
              <a:buChar char="§"/>
            </a:pPr>
            <a:r>
              <a:rPr lang="en-US" sz="1800" b="1" dirty="0">
                <a:latin typeface="Century Schoolbook" pitchFamily="18" charset="0"/>
              </a:rPr>
              <a:t>Q2: Social optimal production (efficient outcome)</a:t>
            </a:r>
          </a:p>
          <a:p>
            <a:pPr marL="285750" indent="-285750" algn="l">
              <a:lnSpc>
                <a:spcPct val="150000"/>
              </a:lnSpc>
              <a:spcAft>
                <a:spcPts val="600"/>
              </a:spcAft>
              <a:buFont typeface="Wingdings" charset="2"/>
              <a:buChar char="§"/>
            </a:pPr>
            <a:r>
              <a:rPr lang="en-US" sz="1400" b="1" dirty="0">
                <a:solidFill>
                  <a:schemeClr val="bg1"/>
                </a:solidFill>
              </a:rPr>
              <a:t>River 1973 and Beijing in 2013</a:t>
            </a:r>
          </a:p>
        </p:txBody>
      </p:sp>
      <p:cxnSp>
        <p:nvCxnSpPr>
          <p:cNvPr id="26" name="直接箭头连接符 25"/>
          <p:cNvCxnSpPr/>
          <p:nvPr/>
        </p:nvCxnSpPr>
        <p:spPr>
          <a:xfrm>
            <a:off x="2195736" y="3429000"/>
            <a:ext cx="432048" cy="71527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934222" y="2365429"/>
            <a:ext cx="2523027" cy="830997"/>
          </a:xfrm>
          <a:prstGeom prst="rect">
            <a:avLst/>
          </a:prstGeom>
          <a:ln w="28575">
            <a:solidFill>
              <a:srgbClr val="FFC000"/>
            </a:solidFill>
          </a:ln>
        </p:spPr>
        <p:txBody>
          <a:bodyPr wrap="square">
            <a:spAutoFit/>
          </a:bodyPr>
          <a:lstStyle/>
          <a:p>
            <a:r>
              <a:rPr lang="en-US" altLang="zh-CN" sz="1600" b="1" dirty="0">
                <a:solidFill>
                  <a:srgbClr val="C00000"/>
                </a:solidFill>
                <a:latin typeface="Century Schoolbook" pitchFamily="18" charset="0"/>
              </a:rPr>
              <a:t>Deadweight loss under unregulated negative externalities</a:t>
            </a:r>
          </a:p>
        </p:txBody>
      </p:sp>
      <p:sp>
        <p:nvSpPr>
          <p:cNvPr id="29" name="矩形 28"/>
          <p:cNvSpPr/>
          <p:nvPr/>
        </p:nvSpPr>
        <p:spPr>
          <a:xfrm>
            <a:off x="1907704" y="1508447"/>
            <a:ext cx="3299621" cy="384721"/>
          </a:xfrm>
          <a:prstGeom prst="rect">
            <a:avLst/>
          </a:prstGeom>
        </p:spPr>
        <p:txBody>
          <a:bodyPr wrap="none">
            <a:spAutoFit/>
          </a:bodyPr>
          <a:lstStyle/>
          <a:p>
            <a:pPr marL="65088" lvl="2" indent="0">
              <a:buNone/>
            </a:pPr>
            <a:r>
              <a:rPr lang="en-US" altLang="zh-CN" sz="1900" dirty="0">
                <a:solidFill>
                  <a:srgbClr val="FF0000"/>
                </a:solidFill>
                <a:latin typeface="Century Schoolbook" pitchFamily="18" charset="0"/>
              </a:rPr>
              <a:t>DWL = unrealized surplus.</a:t>
            </a:r>
          </a:p>
        </p:txBody>
      </p:sp>
    </p:spTree>
    <p:extLst>
      <p:ext uri="{BB962C8B-B14F-4D97-AF65-F5344CB8AC3E}">
        <p14:creationId xmlns:p14="http://schemas.microsoft.com/office/powerpoint/2010/main" val="59056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ppt_x"/>
                                          </p:val>
                                        </p:tav>
                                        <p:tav tm="100000">
                                          <p:val>
                                            <p:strVal val="#ppt_x"/>
                                          </p:val>
                                        </p:tav>
                                      </p:tavLst>
                                    </p:anim>
                                    <p:anim calcmode="lin" valueType="num">
                                      <p:cBhvr additive="base">
                                        <p:cTn id="3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ppt_x"/>
                                          </p:val>
                                        </p:tav>
                                        <p:tav tm="100000">
                                          <p:val>
                                            <p:strVal val="#ppt_x"/>
                                          </p:val>
                                        </p:tav>
                                      </p:tavLst>
                                    </p:anim>
                                    <p:anim calcmode="lin" valueType="num">
                                      <p:cBhvr additive="base">
                                        <p:cTn id="52" dur="500" fill="hold"/>
                                        <p:tgtEl>
                                          <p:spTgt spid="28"/>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additive="base">
                                        <p:cTn id="55" dur="500" fill="hold"/>
                                        <p:tgtEl>
                                          <p:spTgt spid="26"/>
                                        </p:tgtEl>
                                        <p:attrNameLst>
                                          <p:attrName>ppt_x</p:attrName>
                                        </p:attrNameLst>
                                      </p:cBhvr>
                                      <p:tavLst>
                                        <p:tav tm="0">
                                          <p:val>
                                            <p:strVal val="#ppt_x"/>
                                          </p:val>
                                        </p:tav>
                                        <p:tav tm="100000">
                                          <p:val>
                                            <p:strVal val="#ppt_x"/>
                                          </p:val>
                                        </p:tav>
                                      </p:tavLst>
                                    </p:anim>
                                    <p:anim calcmode="lin" valueType="num">
                                      <p:cBhvr additive="base">
                                        <p:cTn id="5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additive="base">
                                        <p:cTn id="61" dur="500" fill="hold"/>
                                        <p:tgtEl>
                                          <p:spTgt spid="29"/>
                                        </p:tgtEl>
                                        <p:attrNameLst>
                                          <p:attrName>ppt_x</p:attrName>
                                        </p:attrNameLst>
                                      </p:cBhvr>
                                      <p:tavLst>
                                        <p:tav tm="0">
                                          <p:val>
                                            <p:strVal val="#ppt_x"/>
                                          </p:val>
                                        </p:tav>
                                        <p:tav tm="100000">
                                          <p:val>
                                            <p:strVal val="#ppt_x"/>
                                          </p:val>
                                        </p:tav>
                                      </p:tavLst>
                                    </p:anim>
                                    <p:anim calcmode="lin" valueType="num">
                                      <p:cBhvr additive="base">
                                        <p:cTn id="6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9" grpId="0"/>
      <p:bldP spid="23" grpId="0" animBg="1"/>
      <p:bldP spid="25" grpId="0"/>
      <p:bldP spid="28" grpId="0" animBg="1"/>
      <p:bldP spid="29" grpId="0"/>
    </p:bldLst>
  </p:timing>
</p:sld>
</file>

<file path=ppt/theme/theme1.xml><?xml version="1.0" encoding="utf-8"?>
<a:theme xmlns:a="http://schemas.openxmlformats.org/drawingml/2006/main" name="bit">
  <a:themeElements>
    <a:clrScheme name="bi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fontScheme name="bi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488" tIns="44450" rIns="90488" bIns="4445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bg1"/>
          </a:buClr>
          <a:buSzTx/>
          <a:buFontTx/>
          <a:buChar char="•"/>
          <a:tabLst>
            <a:tab pos="333375" algn="l"/>
            <a:tab pos="857250" algn="l"/>
          </a:tabLst>
          <a:defRPr kumimoji="0" lang="en-GB" altLang="zh-CN" sz="2400" b="1"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488" tIns="44450" rIns="90488" bIns="4445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bg1"/>
          </a:buClr>
          <a:buSzTx/>
          <a:buFontTx/>
          <a:buChar char="•"/>
          <a:tabLst>
            <a:tab pos="333375" algn="l"/>
            <a:tab pos="857250" algn="l"/>
          </a:tabLst>
          <a:defRPr kumimoji="0" lang="en-GB" altLang="zh-CN" sz="2400" b="1"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i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i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i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i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i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i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i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C:\WINDOWS\Application Data\Microsoft\Templates\bit.pot</Template>
  <TotalTime>121</TotalTime>
  <Pages>44</Pages>
  <Words>3678</Words>
  <Application>Microsoft Office PowerPoint</Application>
  <PresentationFormat>On-screen Show (4:3)</PresentationFormat>
  <Paragraphs>425</Paragraphs>
  <Slides>53</Slides>
  <Notes>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5" baseType="lpstr">
      <vt:lpstr>等线</vt:lpstr>
      <vt:lpstr>宋体</vt:lpstr>
      <vt:lpstr>Arial</vt:lpstr>
      <vt:lpstr>Calibri</vt:lpstr>
      <vt:lpstr>Century Schoolbook</vt:lpstr>
      <vt:lpstr>Constantia</vt:lpstr>
      <vt:lpstr>Tahoma</vt:lpstr>
      <vt:lpstr>Times New Roman</vt:lpstr>
      <vt:lpstr>Wingdings</vt:lpstr>
      <vt:lpstr>Wingdings 2</vt:lpstr>
      <vt:lpstr>bit</vt:lpstr>
      <vt:lpstr>Document</vt:lpstr>
      <vt:lpstr>Economic Principles for BUAA Engineers</vt:lpstr>
      <vt:lpstr>If we already have a perfect market, then why government?</vt:lpstr>
      <vt:lpstr>What is externality</vt:lpstr>
      <vt:lpstr>Externalities:  Definition</vt:lpstr>
      <vt:lpstr>Negative Externalities</vt:lpstr>
      <vt:lpstr>Negative Externalities</vt:lpstr>
      <vt:lpstr>Negative Externalities</vt:lpstr>
      <vt:lpstr>Over Supply and Under Supply</vt:lpstr>
      <vt:lpstr>How do Externalities Cause Market Failure?</vt:lpstr>
      <vt:lpstr>How do Externalities Cause Market Failure?</vt:lpstr>
      <vt:lpstr>DDT and the Birth of the US Environmental Movement</vt:lpstr>
      <vt:lpstr>“Under the Dome” and the Rise of the China’s Environmental Concern</vt:lpstr>
      <vt:lpstr>How to solve the problems associated with externality </vt:lpstr>
      <vt:lpstr>Coase Theorem</vt:lpstr>
      <vt:lpstr>Abercrombie v.s. Fitch (Part I)</vt:lpstr>
      <vt:lpstr>Abercrombie v.s. Fisherman (Part II)</vt:lpstr>
      <vt:lpstr>PowerPoint Presentation</vt:lpstr>
      <vt:lpstr>Taxes vs. Standards</vt:lpstr>
      <vt:lpstr>Fees vs. Standards When Firms Have Different Costs</vt:lpstr>
      <vt:lpstr>Fees vs. Standards</vt:lpstr>
      <vt:lpstr>Prices vs. Quantities with Steep MSC and Flat MCA</vt:lpstr>
      <vt:lpstr>Prices vs. Quantities with Steep MSC and Flat MCA</vt:lpstr>
      <vt:lpstr>Prices vs. Quantities with Flat MSC and Steep MCA</vt:lpstr>
      <vt:lpstr>Public goods and common pool resources</vt:lpstr>
      <vt:lpstr>PowerPoint Presentation</vt:lpstr>
      <vt:lpstr>Common Pool Resources</vt:lpstr>
      <vt:lpstr>Public goods and common pool resources</vt:lpstr>
      <vt:lpstr>Public Goods</vt:lpstr>
      <vt:lpstr>Economics of a public good</vt:lpstr>
      <vt:lpstr>Adam &amp; Beth’s Garden Caring Story</vt:lpstr>
      <vt:lpstr>Adam &amp; Beth’s Garden Caring Story</vt:lpstr>
      <vt:lpstr>Economics of a public good (cont.)</vt:lpstr>
      <vt:lpstr>The Free-Rider Problem</vt:lpstr>
      <vt:lpstr>Public goods provision as a positive externality</vt:lpstr>
      <vt:lpstr>Common Pool Resources</vt:lpstr>
      <vt:lpstr>Moving Beyond the Tragedy</vt:lpstr>
      <vt:lpstr>PowerPoint Presentation</vt:lpstr>
      <vt:lpstr>PowerPoint Presentation</vt:lpstr>
      <vt:lpstr>Using a Diagnostic Framework and Theory</vt:lpstr>
      <vt:lpstr>PowerPoint Presentation</vt:lpstr>
      <vt:lpstr>PowerPoint Presentation</vt:lpstr>
      <vt:lpstr>Who Will Self-Organize?</vt:lpstr>
      <vt:lpstr>If  All Agree on Benefits and Costs</vt:lpstr>
      <vt:lpstr>Which Variables are Relevant  from Diagnostic Framework?</vt:lpstr>
      <vt:lpstr>PowerPoint Presentation</vt:lpstr>
      <vt:lpstr>PowerPoint Presentation</vt:lpstr>
      <vt:lpstr>Let’s Compare the Three Cases</vt:lpstr>
      <vt:lpstr>PowerPoint Presentation</vt:lpstr>
      <vt:lpstr>PowerPoint Presentation</vt:lpstr>
      <vt:lpstr>PowerPoint Presentation</vt:lpstr>
      <vt:lpstr>The Seri Fishery is Also Robust Over Time</vt:lpstr>
      <vt:lpstr>PowerPoint Presentation</vt:lpstr>
      <vt:lpstr>The Invisible Hand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Mankiw Chapter 16</dc:title>
  <dc:subject>Oligopoly</dc:subject>
  <dc:creator>Xueying</dc:creator>
  <cp:keywords>oligopoly, nash equilibrium, game theory, prisoners' dilemma</cp:keywords>
  <dc:description/>
  <cp:lastModifiedBy>Xueying</cp:lastModifiedBy>
  <cp:revision>6</cp:revision>
  <cp:lastPrinted>1601-01-01T00:00:00Z</cp:lastPrinted>
  <dcterms:created xsi:type="dcterms:W3CDTF">1998-07-01T16:59:02Z</dcterms:created>
  <dcterms:modified xsi:type="dcterms:W3CDTF">2020-09-20T06:04:27Z</dcterms:modified>
</cp:coreProperties>
</file>