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44"/>
  </p:notesMasterIdLst>
  <p:handoutMasterIdLst>
    <p:handoutMasterId r:id="rId45"/>
  </p:handoutMasterIdLst>
  <p:sldIdLst>
    <p:sldId id="266" r:id="rId2"/>
    <p:sldId id="280"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32" r:id="rId21"/>
    <p:sldId id="277" r:id="rId22"/>
    <p:sldId id="283" r:id="rId23"/>
    <p:sldId id="281" r:id="rId24"/>
    <p:sldId id="311" r:id="rId25"/>
    <p:sldId id="312" r:id="rId26"/>
    <p:sldId id="313" r:id="rId27"/>
    <p:sldId id="314" r:id="rId28"/>
    <p:sldId id="315" r:id="rId29"/>
    <p:sldId id="331" r:id="rId30"/>
    <p:sldId id="317" r:id="rId31"/>
    <p:sldId id="318" r:id="rId32"/>
    <p:sldId id="285" r:id="rId33"/>
    <p:sldId id="329" r:id="rId34"/>
    <p:sldId id="330" r:id="rId35"/>
    <p:sldId id="322" r:id="rId36"/>
    <p:sldId id="323" r:id="rId37"/>
    <p:sldId id="324" r:id="rId38"/>
    <p:sldId id="325" r:id="rId39"/>
    <p:sldId id="326" r:id="rId40"/>
    <p:sldId id="327" r:id="rId41"/>
    <p:sldId id="328" r:id="rId42"/>
    <p:sldId id="28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CC3300"/>
    <a:srgbClr val="0000FF"/>
    <a:srgbClr val="FFCC99"/>
    <a:srgbClr val="CCFFCC"/>
    <a:srgbClr val="777777"/>
    <a:srgbClr val="5F5F5F"/>
    <a:srgbClr val="006699"/>
    <a:srgbClr val="FFF2CD"/>
    <a:srgbClr val="AE12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526" autoAdjust="0"/>
    <p:restoredTop sz="89029" autoAdjust="0"/>
  </p:normalViewPr>
  <p:slideViewPr>
    <p:cSldViewPr>
      <p:cViewPr>
        <p:scale>
          <a:sx n="64" d="100"/>
          <a:sy n="64" d="100"/>
        </p:scale>
        <p:origin x="-2910" y="-876"/>
      </p:cViewPr>
      <p:guideLst>
        <p:guide orient="horz" pos="768"/>
        <p:guide pos="288"/>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82" d="100"/>
          <a:sy n="82" d="100"/>
        </p:scale>
        <p:origin x="-318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910586456245685"/>
          <c:y val="3.40550112424872E-2"/>
          <c:w val="0.82240756580081376"/>
          <c:h val="0.88117891513560809"/>
        </c:manualLayout>
      </c:layout>
      <c:scatterChart>
        <c:scatterStyle val="lineMarker"/>
        <c:varyColors val="0"/>
        <c:ser>
          <c:idx val="0"/>
          <c:order val="0"/>
          <c:tx>
            <c:strRef>
              <c:f>Data!$B$7</c:f>
              <c:strCache>
                <c:ptCount val="1"/>
                <c:pt idx="0">
                  <c:v>Nominal GDP</c:v>
                </c:pt>
              </c:strCache>
            </c:strRef>
          </c:tx>
          <c:spPr>
            <a:ln w="44450">
              <a:solidFill>
                <a:srgbClr val="0066CC"/>
              </a:solidFill>
            </a:ln>
          </c:spPr>
          <c:marker>
            <c:symbol val="none"/>
          </c:marker>
          <c:xVal>
            <c:numRef>
              <c:f>Data!$D$8:$D$259</c:f>
              <c:numCache>
                <c:formatCode>0.00</c:formatCode>
                <c:ptCount val="252"/>
                <c:pt idx="0">
                  <c:v>1950</c:v>
                </c:pt>
                <c:pt idx="1">
                  <c:v>1950.25</c:v>
                </c:pt>
                <c:pt idx="2">
                  <c:v>1950.5</c:v>
                </c:pt>
                <c:pt idx="3">
                  <c:v>1950.75</c:v>
                </c:pt>
                <c:pt idx="4">
                  <c:v>1951</c:v>
                </c:pt>
                <c:pt idx="5">
                  <c:v>1951.25</c:v>
                </c:pt>
                <c:pt idx="6">
                  <c:v>1951.5</c:v>
                </c:pt>
                <c:pt idx="7">
                  <c:v>1951.75</c:v>
                </c:pt>
                <c:pt idx="8">
                  <c:v>1952</c:v>
                </c:pt>
                <c:pt idx="9">
                  <c:v>1952.25</c:v>
                </c:pt>
                <c:pt idx="10">
                  <c:v>1952.5</c:v>
                </c:pt>
                <c:pt idx="11">
                  <c:v>1952.75</c:v>
                </c:pt>
                <c:pt idx="12">
                  <c:v>1953</c:v>
                </c:pt>
                <c:pt idx="13">
                  <c:v>1953.25</c:v>
                </c:pt>
                <c:pt idx="14">
                  <c:v>1953.5</c:v>
                </c:pt>
                <c:pt idx="15">
                  <c:v>1953.75</c:v>
                </c:pt>
                <c:pt idx="16">
                  <c:v>1954</c:v>
                </c:pt>
                <c:pt idx="17">
                  <c:v>1954.25</c:v>
                </c:pt>
                <c:pt idx="18">
                  <c:v>1954.5</c:v>
                </c:pt>
                <c:pt idx="19">
                  <c:v>1954.75</c:v>
                </c:pt>
                <c:pt idx="20">
                  <c:v>1955</c:v>
                </c:pt>
                <c:pt idx="21">
                  <c:v>1955.25</c:v>
                </c:pt>
                <c:pt idx="22">
                  <c:v>1955.5</c:v>
                </c:pt>
                <c:pt idx="23">
                  <c:v>1955.75</c:v>
                </c:pt>
                <c:pt idx="24">
                  <c:v>1956</c:v>
                </c:pt>
                <c:pt idx="25">
                  <c:v>1956.25</c:v>
                </c:pt>
                <c:pt idx="26">
                  <c:v>1956.5</c:v>
                </c:pt>
                <c:pt idx="27">
                  <c:v>1956.75</c:v>
                </c:pt>
                <c:pt idx="28">
                  <c:v>1957</c:v>
                </c:pt>
                <c:pt idx="29">
                  <c:v>1957.25</c:v>
                </c:pt>
                <c:pt idx="30">
                  <c:v>1957.5</c:v>
                </c:pt>
                <c:pt idx="31">
                  <c:v>1957.75</c:v>
                </c:pt>
                <c:pt idx="32">
                  <c:v>1958</c:v>
                </c:pt>
                <c:pt idx="33">
                  <c:v>1958.25</c:v>
                </c:pt>
                <c:pt idx="34">
                  <c:v>1958.5</c:v>
                </c:pt>
                <c:pt idx="35">
                  <c:v>1958.75</c:v>
                </c:pt>
                <c:pt idx="36">
                  <c:v>1959</c:v>
                </c:pt>
                <c:pt idx="37">
                  <c:v>1959.25</c:v>
                </c:pt>
                <c:pt idx="38">
                  <c:v>1959.5</c:v>
                </c:pt>
                <c:pt idx="39">
                  <c:v>1959.75</c:v>
                </c:pt>
                <c:pt idx="40">
                  <c:v>1960</c:v>
                </c:pt>
                <c:pt idx="41">
                  <c:v>1960.25</c:v>
                </c:pt>
                <c:pt idx="42">
                  <c:v>1960.5</c:v>
                </c:pt>
                <c:pt idx="43">
                  <c:v>1960.75</c:v>
                </c:pt>
                <c:pt idx="44">
                  <c:v>1961</c:v>
                </c:pt>
                <c:pt idx="45">
                  <c:v>1961.25</c:v>
                </c:pt>
                <c:pt idx="46">
                  <c:v>1961.5</c:v>
                </c:pt>
                <c:pt idx="47">
                  <c:v>1961.75</c:v>
                </c:pt>
                <c:pt idx="48">
                  <c:v>1962</c:v>
                </c:pt>
                <c:pt idx="49">
                  <c:v>1962.25</c:v>
                </c:pt>
                <c:pt idx="50">
                  <c:v>1962.5</c:v>
                </c:pt>
                <c:pt idx="51">
                  <c:v>1962.75</c:v>
                </c:pt>
                <c:pt idx="52">
                  <c:v>1963</c:v>
                </c:pt>
                <c:pt idx="53">
                  <c:v>1963.25</c:v>
                </c:pt>
                <c:pt idx="54">
                  <c:v>1963.5</c:v>
                </c:pt>
                <c:pt idx="55">
                  <c:v>1963.75</c:v>
                </c:pt>
                <c:pt idx="56">
                  <c:v>1964</c:v>
                </c:pt>
                <c:pt idx="57">
                  <c:v>1964.25</c:v>
                </c:pt>
                <c:pt idx="58">
                  <c:v>1964.5</c:v>
                </c:pt>
                <c:pt idx="59">
                  <c:v>1964.75</c:v>
                </c:pt>
                <c:pt idx="60">
                  <c:v>1965</c:v>
                </c:pt>
                <c:pt idx="61">
                  <c:v>1965.25</c:v>
                </c:pt>
                <c:pt idx="62">
                  <c:v>1965.5</c:v>
                </c:pt>
                <c:pt idx="63">
                  <c:v>1965.75</c:v>
                </c:pt>
                <c:pt idx="64">
                  <c:v>1966</c:v>
                </c:pt>
                <c:pt idx="65">
                  <c:v>1966.25</c:v>
                </c:pt>
                <c:pt idx="66">
                  <c:v>1966.5</c:v>
                </c:pt>
                <c:pt idx="67">
                  <c:v>1966.75</c:v>
                </c:pt>
                <c:pt idx="68">
                  <c:v>1967</c:v>
                </c:pt>
                <c:pt idx="69">
                  <c:v>1967.25</c:v>
                </c:pt>
                <c:pt idx="70">
                  <c:v>1967.5</c:v>
                </c:pt>
                <c:pt idx="71">
                  <c:v>1967.75</c:v>
                </c:pt>
                <c:pt idx="72">
                  <c:v>1968</c:v>
                </c:pt>
                <c:pt idx="73">
                  <c:v>1968.25</c:v>
                </c:pt>
                <c:pt idx="74">
                  <c:v>1968.5</c:v>
                </c:pt>
                <c:pt idx="75">
                  <c:v>1968.75</c:v>
                </c:pt>
                <c:pt idx="76">
                  <c:v>1969</c:v>
                </c:pt>
                <c:pt idx="77">
                  <c:v>1969.25</c:v>
                </c:pt>
                <c:pt idx="78">
                  <c:v>1969.5</c:v>
                </c:pt>
                <c:pt idx="79">
                  <c:v>1969.75</c:v>
                </c:pt>
                <c:pt idx="80">
                  <c:v>1970</c:v>
                </c:pt>
                <c:pt idx="81">
                  <c:v>1970.25</c:v>
                </c:pt>
                <c:pt idx="82">
                  <c:v>1970.5</c:v>
                </c:pt>
                <c:pt idx="83">
                  <c:v>1970.75</c:v>
                </c:pt>
                <c:pt idx="84">
                  <c:v>1971</c:v>
                </c:pt>
                <c:pt idx="85">
                  <c:v>1971.25</c:v>
                </c:pt>
                <c:pt idx="86">
                  <c:v>1971.5</c:v>
                </c:pt>
                <c:pt idx="87">
                  <c:v>1971.75</c:v>
                </c:pt>
                <c:pt idx="88">
                  <c:v>1972</c:v>
                </c:pt>
                <c:pt idx="89">
                  <c:v>1972.25</c:v>
                </c:pt>
                <c:pt idx="90">
                  <c:v>1972.5</c:v>
                </c:pt>
                <c:pt idx="91">
                  <c:v>1972.75</c:v>
                </c:pt>
                <c:pt idx="92">
                  <c:v>1973</c:v>
                </c:pt>
                <c:pt idx="93">
                  <c:v>1973.25</c:v>
                </c:pt>
                <c:pt idx="94">
                  <c:v>1973.5</c:v>
                </c:pt>
                <c:pt idx="95">
                  <c:v>1973.75</c:v>
                </c:pt>
                <c:pt idx="96">
                  <c:v>1974</c:v>
                </c:pt>
                <c:pt idx="97">
                  <c:v>1974.25</c:v>
                </c:pt>
                <c:pt idx="98">
                  <c:v>1974.5</c:v>
                </c:pt>
                <c:pt idx="99">
                  <c:v>1974.75</c:v>
                </c:pt>
                <c:pt idx="100">
                  <c:v>1975</c:v>
                </c:pt>
                <c:pt idx="101">
                  <c:v>1975.25</c:v>
                </c:pt>
                <c:pt idx="102">
                  <c:v>1975.5</c:v>
                </c:pt>
                <c:pt idx="103">
                  <c:v>1975.75</c:v>
                </c:pt>
                <c:pt idx="104">
                  <c:v>1976</c:v>
                </c:pt>
                <c:pt idx="105">
                  <c:v>1976.25</c:v>
                </c:pt>
                <c:pt idx="106">
                  <c:v>1976.5</c:v>
                </c:pt>
                <c:pt idx="107">
                  <c:v>1976.75</c:v>
                </c:pt>
                <c:pt idx="108">
                  <c:v>1977</c:v>
                </c:pt>
                <c:pt idx="109">
                  <c:v>1977.25</c:v>
                </c:pt>
                <c:pt idx="110">
                  <c:v>1977.5</c:v>
                </c:pt>
                <c:pt idx="111">
                  <c:v>1977.75</c:v>
                </c:pt>
                <c:pt idx="112">
                  <c:v>1978</c:v>
                </c:pt>
                <c:pt idx="113">
                  <c:v>1978.25</c:v>
                </c:pt>
                <c:pt idx="114">
                  <c:v>1978.5</c:v>
                </c:pt>
                <c:pt idx="115">
                  <c:v>1978.75</c:v>
                </c:pt>
                <c:pt idx="116">
                  <c:v>1979</c:v>
                </c:pt>
                <c:pt idx="117">
                  <c:v>1979.25</c:v>
                </c:pt>
                <c:pt idx="118">
                  <c:v>1979.5</c:v>
                </c:pt>
                <c:pt idx="119">
                  <c:v>1979.75</c:v>
                </c:pt>
                <c:pt idx="120">
                  <c:v>1980</c:v>
                </c:pt>
                <c:pt idx="121">
                  <c:v>1980.25</c:v>
                </c:pt>
                <c:pt idx="122">
                  <c:v>1980.5</c:v>
                </c:pt>
                <c:pt idx="123">
                  <c:v>1980.75</c:v>
                </c:pt>
                <c:pt idx="124">
                  <c:v>1981</c:v>
                </c:pt>
                <c:pt idx="125">
                  <c:v>1981.25</c:v>
                </c:pt>
                <c:pt idx="126">
                  <c:v>1981.5</c:v>
                </c:pt>
                <c:pt idx="127">
                  <c:v>1981.75</c:v>
                </c:pt>
                <c:pt idx="128">
                  <c:v>1982</c:v>
                </c:pt>
                <c:pt idx="129">
                  <c:v>1982.25</c:v>
                </c:pt>
                <c:pt idx="130">
                  <c:v>1982.5</c:v>
                </c:pt>
                <c:pt idx="131">
                  <c:v>1982.75</c:v>
                </c:pt>
                <c:pt idx="132">
                  <c:v>1983</c:v>
                </c:pt>
                <c:pt idx="133">
                  <c:v>1983.25</c:v>
                </c:pt>
                <c:pt idx="134">
                  <c:v>1983.5</c:v>
                </c:pt>
                <c:pt idx="135">
                  <c:v>1983.75</c:v>
                </c:pt>
                <c:pt idx="136">
                  <c:v>1984</c:v>
                </c:pt>
                <c:pt idx="137">
                  <c:v>1984.25</c:v>
                </c:pt>
                <c:pt idx="138">
                  <c:v>1984.5</c:v>
                </c:pt>
                <c:pt idx="139">
                  <c:v>1984.75</c:v>
                </c:pt>
                <c:pt idx="140">
                  <c:v>1985</c:v>
                </c:pt>
                <c:pt idx="141">
                  <c:v>1985.25</c:v>
                </c:pt>
                <c:pt idx="142">
                  <c:v>1985.5</c:v>
                </c:pt>
                <c:pt idx="143">
                  <c:v>1985.75</c:v>
                </c:pt>
                <c:pt idx="144">
                  <c:v>1986</c:v>
                </c:pt>
                <c:pt idx="145">
                  <c:v>1986.25</c:v>
                </c:pt>
                <c:pt idx="146">
                  <c:v>1986.5</c:v>
                </c:pt>
                <c:pt idx="147">
                  <c:v>1986.75</c:v>
                </c:pt>
                <c:pt idx="148">
                  <c:v>1987</c:v>
                </c:pt>
                <c:pt idx="149">
                  <c:v>1987.25</c:v>
                </c:pt>
                <c:pt idx="150">
                  <c:v>1987.5</c:v>
                </c:pt>
                <c:pt idx="151">
                  <c:v>1987.75</c:v>
                </c:pt>
                <c:pt idx="152">
                  <c:v>1988</c:v>
                </c:pt>
                <c:pt idx="153">
                  <c:v>1988.25</c:v>
                </c:pt>
                <c:pt idx="154">
                  <c:v>1988.5</c:v>
                </c:pt>
                <c:pt idx="155">
                  <c:v>1988.75</c:v>
                </c:pt>
                <c:pt idx="156">
                  <c:v>1989</c:v>
                </c:pt>
                <c:pt idx="157">
                  <c:v>1989.25</c:v>
                </c:pt>
                <c:pt idx="158">
                  <c:v>1989.5</c:v>
                </c:pt>
                <c:pt idx="159">
                  <c:v>1989.75</c:v>
                </c:pt>
                <c:pt idx="160">
                  <c:v>1990</c:v>
                </c:pt>
                <c:pt idx="161">
                  <c:v>1990.25</c:v>
                </c:pt>
                <c:pt idx="162">
                  <c:v>1990.5</c:v>
                </c:pt>
                <c:pt idx="163">
                  <c:v>1990.75</c:v>
                </c:pt>
                <c:pt idx="164">
                  <c:v>1991</c:v>
                </c:pt>
                <c:pt idx="165">
                  <c:v>1991.25</c:v>
                </c:pt>
                <c:pt idx="166">
                  <c:v>1991.5</c:v>
                </c:pt>
                <c:pt idx="167">
                  <c:v>1991.75</c:v>
                </c:pt>
                <c:pt idx="168">
                  <c:v>1992</c:v>
                </c:pt>
                <c:pt idx="169">
                  <c:v>1992.25</c:v>
                </c:pt>
                <c:pt idx="170">
                  <c:v>1992.5</c:v>
                </c:pt>
                <c:pt idx="171">
                  <c:v>1992.75</c:v>
                </c:pt>
                <c:pt idx="172">
                  <c:v>1993</c:v>
                </c:pt>
                <c:pt idx="173">
                  <c:v>1993.25</c:v>
                </c:pt>
                <c:pt idx="174">
                  <c:v>1993.5</c:v>
                </c:pt>
                <c:pt idx="175">
                  <c:v>1993.75</c:v>
                </c:pt>
                <c:pt idx="176">
                  <c:v>1994</c:v>
                </c:pt>
                <c:pt idx="177">
                  <c:v>1994.25</c:v>
                </c:pt>
                <c:pt idx="178">
                  <c:v>1994.5</c:v>
                </c:pt>
                <c:pt idx="179">
                  <c:v>1994.75</c:v>
                </c:pt>
                <c:pt idx="180">
                  <c:v>1995</c:v>
                </c:pt>
                <c:pt idx="181">
                  <c:v>1995.25</c:v>
                </c:pt>
                <c:pt idx="182">
                  <c:v>1995.5</c:v>
                </c:pt>
                <c:pt idx="183">
                  <c:v>1995.75</c:v>
                </c:pt>
                <c:pt idx="184">
                  <c:v>1996</c:v>
                </c:pt>
                <c:pt idx="185">
                  <c:v>1996.25</c:v>
                </c:pt>
                <c:pt idx="186">
                  <c:v>1996.5</c:v>
                </c:pt>
                <c:pt idx="187">
                  <c:v>1996.75</c:v>
                </c:pt>
                <c:pt idx="188">
                  <c:v>1997</c:v>
                </c:pt>
                <c:pt idx="189">
                  <c:v>1997.25</c:v>
                </c:pt>
                <c:pt idx="190">
                  <c:v>1997.5</c:v>
                </c:pt>
                <c:pt idx="191">
                  <c:v>1997.75</c:v>
                </c:pt>
                <c:pt idx="192">
                  <c:v>1998</c:v>
                </c:pt>
                <c:pt idx="193">
                  <c:v>1998.25</c:v>
                </c:pt>
                <c:pt idx="194">
                  <c:v>1998.5</c:v>
                </c:pt>
                <c:pt idx="195">
                  <c:v>1998.75</c:v>
                </c:pt>
                <c:pt idx="196">
                  <c:v>1999</c:v>
                </c:pt>
                <c:pt idx="197">
                  <c:v>1999.25</c:v>
                </c:pt>
                <c:pt idx="198">
                  <c:v>1999.5</c:v>
                </c:pt>
                <c:pt idx="199">
                  <c:v>1999.75</c:v>
                </c:pt>
                <c:pt idx="200">
                  <c:v>2000</c:v>
                </c:pt>
                <c:pt idx="201">
                  <c:v>2000.25</c:v>
                </c:pt>
                <c:pt idx="202">
                  <c:v>2000.5</c:v>
                </c:pt>
                <c:pt idx="203">
                  <c:v>2000.75</c:v>
                </c:pt>
                <c:pt idx="204">
                  <c:v>2001</c:v>
                </c:pt>
                <c:pt idx="205">
                  <c:v>2001.25</c:v>
                </c:pt>
                <c:pt idx="206">
                  <c:v>2001.5</c:v>
                </c:pt>
                <c:pt idx="207">
                  <c:v>2001.75</c:v>
                </c:pt>
                <c:pt idx="208">
                  <c:v>2002</c:v>
                </c:pt>
                <c:pt idx="209">
                  <c:v>2002.25</c:v>
                </c:pt>
                <c:pt idx="210">
                  <c:v>2002.5</c:v>
                </c:pt>
                <c:pt idx="211">
                  <c:v>2002.75</c:v>
                </c:pt>
                <c:pt idx="212">
                  <c:v>2003</c:v>
                </c:pt>
                <c:pt idx="213">
                  <c:v>2003.25</c:v>
                </c:pt>
                <c:pt idx="214">
                  <c:v>2003.5</c:v>
                </c:pt>
                <c:pt idx="215">
                  <c:v>2003.75</c:v>
                </c:pt>
                <c:pt idx="216">
                  <c:v>2004</c:v>
                </c:pt>
                <c:pt idx="217">
                  <c:v>2004.25</c:v>
                </c:pt>
                <c:pt idx="218">
                  <c:v>2004.5</c:v>
                </c:pt>
                <c:pt idx="219">
                  <c:v>2004.75</c:v>
                </c:pt>
                <c:pt idx="220">
                  <c:v>2005</c:v>
                </c:pt>
                <c:pt idx="221">
                  <c:v>2005.25</c:v>
                </c:pt>
                <c:pt idx="222">
                  <c:v>2005.5</c:v>
                </c:pt>
                <c:pt idx="223">
                  <c:v>2005.75</c:v>
                </c:pt>
                <c:pt idx="224">
                  <c:v>2006</c:v>
                </c:pt>
                <c:pt idx="225">
                  <c:v>2006.25</c:v>
                </c:pt>
                <c:pt idx="226">
                  <c:v>2006.5</c:v>
                </c:pt>
                <c:pt idx="227">
                  <c:v>2006.75</c:v>
                </c:pt>
                <c:pt idx="228">
                  <c:v>2007</c:v>
                </c:pt>
                <c:pt idx="229">
                  <c:v>2007.25</c:v>
                </c:pt>
                <c:pt idx="230">
                  <c:v>2007.5</c:v>
                </c:pt>
                <c:pt idx="231">
                  <c:v>2007.75</c:v>
                </c:pt>
                <c:pt idx="232">
                  <c:v>2008</c:v>
                </c:pt>
                <c:pt idx="233">
                  <c:v>2008.25</c:v>
                </c:pt>
                <c:pt idx="234">
                  <c:v>2008.5</c:v>
                </c:pt>
                <c:pt idx="235">
                  <c:v>2008.75</c:v>
                </c:pt>
                <c:pt idx="236">
                  <c:v>2009</c:v>
                </c:pt>
                <c:pt idx="237">
                  <c:v>2009.25</c:v>
                </c:pt>
                <c:pt idx="238">
                  <c:v>2009.5</c:v>
                </c:pt>
                <c:pt idx="239">
                  <c:v>2009.75</c:v>
                </c:pt>
                <c:pt idx="240">
                  <c:v>2010</c:v>
                </c:pt>
                <c:pt idx="241">
                  <c:v>2010.25</c:v>
                </c:pt>
                <c:pt idx="242">
                  <c:v>2010.5</c:v>
                </c:pt>
                <c:pt idx="243">
                  <c:v>2010.75</c:v>
                </c:pt>
                <c:pt idx="244">
                  <c:v>2011</c:v>
                </c:pt>
                <c:pt idx="245">
                  <c:v>2011.25</c:v>
                </c:pt>
                <c:pt idx="246">
                  <c:v>2011.5</c:v>
                </c:pt>
                <c:pt idx="247">
                  <c:v>2011.75</c:v>
                </c:pt>
                <c:pt idx="248">
                  <c:v>2012</c:v>
                </c:pt>
                <c:pt idx="249">
                  <c:v>2012.25</c:v>
                </c:pt>
                <c:pt idx="250">
                  <c:v>2012.5</c:v>
                </c:pt>
                <c:pt idx="251">
                  <c:v>2012.75</c:v>
                </c:pt>
              </c:numCache>
            </c:numRef>
          </c:xVal>
          <c:yVal>
            <c:numRef>
              <c:f>Data!$B$8:$B$259</c:f>
              <c:numCache>
                <c:formatCode>0.0</c:formatCode>
                <c:ptCount val="252"/>
                <c:pt idx="0">
                  <c:v>275.2</c:v>
                </c:pt>
                <c:pt idx="1">
                  <c:v>284.5</c:v>
                </c:pt>
                <c:pt idx="2">
                  <c:v>301.89999999999998</c:v>
                </c:pt>
                <c:pt idx="3">
                  <c:v>313.3</c:v>
                </c:pt>
                <c:pt idx="4">
                  <c:v>329</c:v>
                </c:pt>
                <c:pt idx="5">
                  <c:v>336.6</c:v>
                </c:pt>
                <c:pt idx="6">
                  <c:v>343.5</c:v>
                </c:pt>
                <c:pt idx="7">
                  <c:v>347.9</c:v>
                </c:pt>
                <c:pt idx="8">
                  <c:v>351.2</c:v>
                </c:pt>
                <c:pt idx="9">
                  <c:v>352.1</c:v>
                </c:pt>
                <c:pt idx="10">
                  <c:v>358.5</c:v>
                </c:pt>
                <c:pt idx="11">
                  <c:v>371.4</c:v>
                </c:pt>
                <c:pt idx="12">
                  <c:v>378.4</c:v>
                </c:pt>
                <c:pt idx="13">
                  <c:v>382</c:v>
                </c:pt>
                <c:pt idx="14">
                  <c:v>381.1</c:v>
                </c:pt>
                <c:pt idx="15">
                  <c:v>375.9</c:v>
                </c:pt>
                <c:pt idx="16">
                  <c:v>375.2</c:v>
                </c:pt>
                <c:pt idx="17">
                  <c:v>376</c:v>
                </c:pt>
                <c:pt idx="18">
                  <c:v>380.8</c:v>
                </c:pt>
                <c:pt idx="19">
                  <c:v>389.4</c:v>
                </c:pt>
                <c:pt idx="20">
                  <c:v>402.6</c:v>
                </c:pt>
                <c:pt idx="21">
                  <c:v>410.9</c:v>
                </c:pt>
                <c:pt idx="22">
                  <c:v>419.4</c:v>
                </c:pt>
                <c:pt idx="23">
                  <c:v>426</c:v>
                </c:pt>
                <c:pt idx="24">
                  <c:v>428.3</c:v>
                </c:pt>
                <c:pt idx="25">
                  <c:v>434.2</c:v>
                </c:pt>
                <c:pt idx="26">
                  <c:v>439.2</c:v>
                </c:pt>
                <c:pt idx="27">
                  <c:v>448.1</c:v>
                </c:pt>
                <c:pt idx="28">
                  <c:v>457.2</c:v>
                </c:pt>
                <c:pt idx="29">
                  <c:v>459.2</c:v>
                </c:pt>
                <c:pt idx="30">
                  <c:v>466.4</c:v>
                </c:pt>
                <c:pt idx="31">
                  <c:v>461.5</c:v>
                </c:pt>
                <c:pt idx="32">
                  <c:v>453.9</c:v>
                </c:pt>
                <c:pt idx="33">
                  <c:v>458</c:v>
                </c:pt>
                <c:pt idx="34">
                  <c:v>471.7</c:v>
                </c:pt>
                <c:pt idx="35">
                  <c:v>485</c:v>
                </c:pt>
                <c:pt idx="36">
                  <c:v>495.5</c:v>
                </c:pt>
                <c:pt idx="37">
                  <c:v>508.5</c:v>
                </c:pt>
                <c:pt idx="38">
                  <c:v>509.3</c:v>
                </c:pt>
                <c:pt idx="39">
                  <c:v>513.20000000000005</c:v>
                </c:pt>
                <c:pt idx="40">
                  <c:v>527</c:v>
                </c:pt>
                <c:pt idx="41">
                  <c:v>526.20000000000005</c:v>
                </c:pt>
                <c:pt idx="42">
                  <c:v>529</c:v>
                </c:pt>
                <c:pt idx="43">
                  <c:v>523.70000000000005</c:v>
                </c:pt>
                <c:pt idx="44">
                  <c:v>528</c:v>
                </c:pt>
                <c:pt idx="45">
                  <c:v>539</c:v>
                </c:pt>
                <c:pt idx="46">
                  <c:v>549.5</c:v>
                </c:pt>
                <c:pt idx="47">
                  <c:v>562.6</c:v>
                </c:pt>
                <c:pt idx="48">
                  <c:v>576.1</c:v>
                </c:pt>
                <c:pt idx="49">
                  <c:v>583.20000000000005</c:v>
                </c:pt>
                <c:pt idx="50">
                  <c:v>590</c:v>
                </c:pt>
                <c:pt idx="51">
                  <c:v>593.29999999999995</c:v>
                </c:pt>
                <c:pt idx="52">
                  <c:v>602.5</c:v>
                </c:pt>
                <c:pt idx="53">
                  <c:v>611.20000000000005</c:v>
                </c:pt>
                <c:pt idx="54">
                  <c:v>623.9</c:v>
                </c:pt>
                <c:pt idx="55">
                  <c:v>633.5</c:v>
                </c:pt>
                <c:pt idx="56">
                  <c:v>649.6</c:v>
                </c:pt>
                <c:pt idx="57">
                  <c:v>658.9</c:v>
                </c:pt>
                <c:pt idx="58">
                  <c:v>670.5</c:v>
                </c:pt>
                <c:pt idx="59">
                  <c:v>675.6</c:v>
                </c:pt>
                <c:pt idx="60">
                  <c:v>695.7</c:v>
                </c:pt>
                <c:pt idx="61">
                  <c:v>708.1</c:v>
                </c:pt>
                <c:pt idx="62">
                  <c:v>725.2</c:v>
                </c:pt>
                <c:pt idx="63">
                  <c:v>747.5</c:v>
                </c:pt>
                <c:pt idx="64">
                  <c:v>770.8</c:v>
                </c:pt>
                <c:pt idx="65">
                  <c:v>779.9</c:v>
                </c:pt>
                <c:pt idx="66">
                  <c:v>793.1</c:v>
                </c:pt>
                <c:pt idx="67">
                  <c:v>806.9</c:v>
                </c:pt>
                <c:pt idx="68">
                  <c:v>817.8</c:v>
                </c:pt>
                <c:pt idx="69">
                  <c:v>822.3</c:v>
                </c:pt>
                <c:pt idx="70">
                  <c:v>837</c:v>
                </c:pt>
                <c:pt idx="71">
                  <c:v>852.7</c:v>
                </c:pt>
                <c:pt idx="72">
                  <c:v>879.8</c:v>
                </c:pt>
                <c:pt idx="73">
                  <c:v>904.1</c:v>
                </c:pt>
                <c:pt idx="74">
                  <c:v>919.3</c:v>
                </c:pt>
                <c:pt idx="75">
                  <c:v>936.2</c:v>
                </c:pt>
                <c:pt idx="76">
                  <c:v>960.9</c:v>
                </c:pt>
                <c:pt idx="77">
                  <c:v>976.1</c:v>
                </c:pt>
                <c:pt idx="78">
                  <c:v>996.3</c:v>
                </c:pt>
                <c:pt idx="79">
                  <c:v>1004.5</c:v>
                </c:pt>
                <c:pt idx="80">
                  <c:v>1017.1</c:v>
                </c:pt>
                <c:pt idx="81">
                  <c:v>1033.0999999999999</c:v>
                </c:pt>
                <c:pt idx="82">
                  <c:v>1050.5</c:v>
                </c:pt>
                <c:pt idx="83">
                  <c:v>1052.7</c:v>
                </c:pt>
                <c:pt idx="84">
                  <c:v>1098.0999999999999</c:v>
                </c:pt>
                <c:pt idx="85">
                  <c:v>1118.8</c:v>
                </c:pt>
                <c:pt idx="86">
                  <c:v>1139.0999999999999</c:v>
                </c:pt>
                <c:pt idx="87">
                  <c:v>1151.4000000000001</c:v>
                </c:pt>
                <c:pt idx="88">
                  <c:v>1190.0999999999999</c:v>
                </c:pt>
                <c:pt idx="89">
                  <c:v>1225.5999999999999</c:v>
                </c:pt>
                <c:pt idx="90">
                  <c:v>1249.3</c:v>
                </c:pt>
                <c:pt idx="91">
                  <c:v>1286.5999999999999</c:v>
                </c:pt>
                <c:pt idx="92">
                  <c:v>1335.1</c:v>
                </c:pt>
                <c:pt idx="93">
                  <c:v>1371.5</c:v>
                </c:pt>
                <c:pt idx="94">
                  <c:v>1390.7</c:v>
                </c:pt>
                <c:pt idx="95">
                  <c:v>1431.8</c:v>
                </c:pt>
                <c:pt idx="96">
                  <c:v>1446.5</c:v>
                </c:pt>
                <c:pt idx="97">
                  <c:v>1484.8</c:v>
                </c:pt>
                <c:pt idx="98">
                  <c:v>1513.7</c:v>
                </c:pt>
                <c:pt idx="99">
                  <c:v>1552.8</c:v>
                </c:pt>
                <c:pt idx="100">
                  <c:v>1569.4</c:v>
                </c:pt>
                <c:pt idx="101">
                  <c:v>1605</c:v>
                </c:pt>
                <c:pt idx="102">
                  <c:v>1662.4</c:v>
                </c:pt>
                <c:pt idx="103">
                  <c:v>1713.9</c:v>
                </c:pt>
                <c:pt idx="104">
                  <c:v>1771.9</c:v>
                </c:pt>
                <c:pt idx="105">
                  <c:v>1804.2</c:v>
                </c:pt>
                <c:pt idx="106">
                  <c:v>1837.7</c:v>
                </c:pt>
                <c:pt idx="107">
                  <c:v>1884.5</c:v>
                </c:pt>
                <c:pt idx="108">
                  <c:v>1938.5</c:v>
                </c:pt>
                <c:pt idx="109">
                  <c:v>2005.2</c:v>
                </c:pt>
                <c:pt idx="110">
                  <c:v>2066</c:v>
                </c:pt>
                <c:pt idx="111">
                  <c:v>2110.8000000000002</c:v>
                </c:pt>
                <c:pt idx="112">
                  <c:v>2149.1</c:v>
                </c:pt>
                <c:pt idx="113">
                  <c:v>2274.6999999999998</c:v>
                </c:pt>
                <c:pt idx="114">
                  <c:v>2335.1999999999998</c:v>
                </c:pt>
                <c:pt idx="115">
                  <c:v>2416</c:v>
                </c:pt>
                <c:pt idx="116">
                  <c:v>2463.3000000000002</c:v>
                </c:pt>
                <c:pt idx="117">
                  <c:v>2526.4</c:v>
                </c:pt>
                <c:pt idx="118">
                  <c:v>2599.6999999999998</c:v>
                </c:pt>
                <c:pt idx="119">
                  <c:v>2659.4</c:v>
                </c:pt>
                <c:pt idx="120">
                  <c:v>2724.1</c:v>
                </c:pt>
                <c:pt idx="121">
                  <c:v>2728</c:v>
                </c:pt>
                <c:pt idx="122">
                  <c:v>2785.2</c:v>
                </c:pt>
                <c:pt idx="123">
                  <c:v>2915.3</c:v>
                </c:pt>
                <c:pt idx="124">
                  <c:v>3051.4</c:v>
                </c:pt>
                <c:pt idx="125">
                  <c:v>3084.3</c:v>
                </c:pt>
                <c:pt idx="126">
                  <c:v>3177</c:v>
                </c:pt>
                <c:pt idx="127">
                  <c:v>3194.7</c:v>
                </c:pt>
                <c:pt idx="128">
                  <c:v>3184.9</c:v>
                </c:pt>
                <c:pt idx="129">
                  <c:v>3240.9</c:v>
                </c:pt>
                <c:pt idx="130">
                  <c:v>3274.4</c:v>
                </c:pt>
                <c:pt idx="131">
                  <c:v>3312.5</c:v>
                </c:pt>
                <c:pt idx="132">
                  <c:v>3381</c:v>
                </c:pt>
                <c:pt idx="133">
                  <c:v>3482.2</c:v>
                </c:pt>
                <c:pt idx="134">
                  <c:v>3587.1</c:v>
                </c:pt>
                <c:pt idx="135">
                  <c:v>3688.1</c:v>
                </c:pt>
                <c:pt idx="136">
                  <c:v>3807.4</c:v>
                </c:pt>
                <c:pt idx="137">
                  <c:v>3906.3</c:v>
                </c:pt>
                <c:pt idx="138">
                  <c:v>3976</c:v>
                </c:pt>
                <c:pt idx="139">
                  <c:v>4034</c:v>
                </c:pt>
                <c:pt idx="140">
                  <c:v>4117.2</c:v>
                </c:pt>
                <c:pt idx="141">
                  <c:v>4175.7</c:v>
                </c:pt>
                <c:pt idx="142">
                  <c:v>4258.3</c:v>
                </c:pt>
                <c:pt idx="143">
                  <c:v>4318.7</c:v>
                </c:pt>
                <c:pt idx="144">
                  <c:v>4382.3999999999996</c:v>
                </c:pt>
                <c:pt idx="145">
                  <c:v>4423.2</c:v>
                </c:pt>
                <c:pt idx="146">
                  <c:v>4491.3</c:v>
                </c:pt>
                <c:pt idx="147">
                  <c:v>4543.3</c:v>
                </c:pt>
                <c:pt idx="148">
                  <c:v>4611.1000000000004</c:v>
                </c:pt>
                <c:pt idx="149">
                  <c:v>4686.7</c:v>
                </c:pt>
                <c:pt idx="150">
                  <c:v>4764.5</c:v>
                </c:pt>
                <c:pt idx="151">
                  <c:v>4883.1000000000004</c:v>
                </c:pt>
                <c:pt idx="152">
                  <c:v>4948.6000000000004</c:v>
                </c:pt>
                <c:pt idx="153">
                  <c:v>5059.3</c:v>
                </c:pt>
                <c:pt idx="154">
                  <c:v>5142.8</c:v>
                </c:pt>
                <c:pt idx="155">
                  <c:v>5251</c:v>
                </c:pt>
                <c:pt idx="156">
                  <c:v>5360.3</c:v>
                </c:pt>
                <c:pt idx="157">
                  <c:v>5453.6</c:v>
                </c:pt>
                <c:pt idx="158">
                  <c:v>5532.9</c:v>
                </c:pt>
                <c:pt idx="159">
                  <c:v>5581.7</c:v>
                </c:pt>
                <c:pt idx="160">
                  <c:v>5708.1</c:v>
                </c:pt>
                <c:pt idx="161">
                  <c:v>5797.4</c:v>
                </c:pt>
                <c:pt idx="162">
                  <c:v>5850.6</c:v>
                </c:pt>
                <c:pt idx="163">
                  <c:v>5846</c:v>
                </c:pt>
                <c:pt idx="164">
                  <c:v>5880.2</c:v>
                </c:pt>
                <c:pt idx="165">
                  <c:v>5962</c:v>
                </c:pt>
                <c:pt idx="166">
                  <c:v>6033.7</c:v>
                </c:pt>
                <c:pt idx="167">
                  <c:v>6092.5</c:v>
                </c:pt>
                <c:pt idx="168">
                  <c:v>6190.7</c:v>
                </c:pt>
                <c:pt idx="169">
                  <c:v>6295.2</c:v>
                </c:pt>
                <c:pt idx="170">
                  <c:v>6389.7</c:v>
                </c:pt>
                <c:pt idx="171">
                  <c:v>6493.6</c:v>
                </c:pt>
                <c:pt idx="172">
                  <c:v>6544.5</c:v>
                </c:pt>
                <c:pt idx="173">
                  <c:v>6622.7</c:v>
                </c:pt>
                <c:pt idx="174">
                  <c:v>6688.3</c:v>
                </c:pt>
                <c:pt idx="175">
                  <c:v>6813.8</c:v>
                </c:pt>
                <c:pt idx="176">
                  <c:v>6916.3</c:v>
                </c:pt>
                <c:pt idx="177">
                  <c:v>7044.3</c:v>
                </c:pt>
                <c:pt idx="178">
                  <c:v>7131.8</c:v>
                </c:pt>
                <c:pt idx="179">
                  <c:v>7248.2</c:v>
                </c:pt>
                <c:pt idx="180">
                  <c:v>7307.7</c:v>
                </c:pt>
                <c:pt idx="181">
                  <c:v>7355.8</c:v>
                </c:pt>
                <c:pt idx="182">
                  <c:v>7452.5</c:v>
                </c:pt>
                <c:pt idx="183">
                  <c:v>7542.5</c:v>
                </c:pt>
                <c:pt idx="184">
                  <c:v>7638.2</c:v>
                </c:pt>
                <c:pt idx="185">
                  <c:v>7800</c:v>
                </c:pt>
                <c:pt idx="186">
                  <c:v>7892.7</c:v>
                </c:pt>
                <c:pt idx="187">
                  <c:v>8023</c:v>
                </c:pt>
                <c:pt idx="188">
                  <c:v>8137</c:v>
                </c:pt>
                <c:pt idx="189">
                  <c:v>8276.7999999999993</c:v>
                </c:pt>
                <c:pt idx="190">
                  <c:v>8409.9</c:v>
                </c:pt>
                <c:pt idx="191">
                  <c:v>8505.7000000000007</c:v>
                </c:pt>
                <c:pt idx="192">
                  <c:v>8600.6</c:v>
                </c:pt>
                <c:pt idx="193">
                  <c:v>8698.6</c:v>
                </c:pt>
                <c:pt idx="194">
                  <c:v>8847.2000000000007</c:v>
                </c:pt>
                <c:pt idx="195">
                  <c:v>9027.5</c:v>
                </c:pt>
                <c:pt idx="196">
                  <c:v>9148.6</c:v>
                </c:pt>
                <c:pt idx="197">
                  <c:v>9252.6</c:v>
                </c:pt>
                <c:pt idx="198">
                  <c:v>9405.1</c:v>
                </c:pt>
                <c:pt idx="199">
                  <c:v>9607.7000000000007</c:v>
                </c:pt>
                <c:pt idx="200">
                  <c:v>9709.5</c:v>
                </c:pt>
                <c:pt idx="201">
                  <c:v>9949.1</c:v>
                </c:pt>
                <c:pt idx="202">
                  <c:v>10017.5</c:v>
                </c:pt>
                <c:pt idx="203">
                  <c:v>10129.799999999999</c:v>
                </c:pt>
                <c:pt idx="204">
                  <c:v>10165.1</c:v>
                </c:pt>
                <c:pt idx="205">
                  <c:v>10301.299999999999</c:v>
                </c:pt>
                <c:pt idx="206">
                  <c:v>10305.200000000001</c:v>
                </c:pt>
                <c:pt idx="207">
                  <c:v>10373.1</c:v>
                </c:pt>
                <c:pt idx="208">
                  <c:v>10498.7</c:v>
                </c:pt>
                <c:pt idx="209">
                  <c:v>10601.9</c:v>
                </c:pt>
                <c:pt idx="210">
                  <c:v>10701.7</c:v>
                </c:pt>
                <c:pt idx="211">
                  <c:v>10766.9</c:v>
                </c:pt>
                <c:pt idx="212">
                  <c:v>10887.4</c:v>
                </c:pt>
                <c:pt idx="213">
                  <c:v>11011.6</c:v>
                </c:pt>
                <c:pt idx="214">
                  <c:v>11255.1</c:v>
                </c:pt>
                <c:pt idx="215">
                  <c:v>11414.8</c:v>
                </c:pt>
                <c:pt idx="216">
                  <c:v>11589.9</c:v>
                </c:pt>
                <c:pt idx="217">
                  <c:v>11762.9</c:v>
                </c:pt>
                <c:pt idx="218">
                  <c:v>11936.3</c:v>
                </c:pt>
                <c:pt idx="219">
                  <c:v>12123.9</c:v>
                </c:pt>
                <c:pt idx="220">
                  <c:v>12361.8</c:v>
                </c:pt>
                <c:pt idx="221">
                  <c:v>12500</c:v>
                </c:pt>
                <c:pt idx="222">
                  <c:v>12728.6</c:v>
                </c:pt>
                <c:pt idx="223">
                  <c:v>12901.4</c:v>
                </c:pt>
                <c:pt idx="224">
                  <c:v>13161.4</c:v>
                </c:pt>
                <c:pt idx="225">
                  <c:v>13330.4</c:v>
                </c:pt>
                <c:pt idx="226">
                  <c:v>13432.8</c:v>
                </c:pt>
                <c:pt idx="227">
                  <c:v>13584.2</c:v>
                </c:pt>
                <c:pt idx="228">
                  <c:v>13758.5</c:v>
                </c:pt>
                <c:pt idx="229">
                  <c:v>13976.8</c:v>
                </c:pt>
                <c:pt idx="230">
                  <c:v>14126.2</c:v>
                </c:pt>
                <c:pt idx="231">
                  <c:v>14253.2</c:v>
                </c:pt>
                <c:pt idx="232">
                  <c:v>14273.9</c:v>
                </c:pt>
                <c:pt idx="233">
                  <c:v>14415.5</c:v>
                </c:pt>
                <c:pt idx="234">
                  <c:v>14395.1</c:v>
                </c:pt>
                <c:pt idx="235">
                  <c:v>14081.7</c:v>
                </c:pt>
                <c:pt idx="236">
                  <c:v>13923.4</c:v>
                </c:pt>
                <c:pt idx="237">
                  <c:v>13885.4</c:v>
                </c:pt>
                <c:pt idx="238">
                  <c:v>13952.2</c:v>
                </c:pt>
                <c:pt idx="239">
                  <c:v>14133.6</c:v>
                </c:pt>
                <c:pt idx="240">
                  <c:v>14270.3</c:v>
                </c:pt>
                <c:pt idx="241">
                  <c:v>14413.5</c:v>
                </c:pt>
                <c:pt idx="242">
                  <c:v>14576</c:v>
                </c:pt>
                <c:pt idx="243">
                  <c:v>14735.9</c:v>
                </c:pt>
                <c:pt idx="244">
                  <c:v>14814.9</c:v>
                </c:pt>
                <c:pt idx="245">
                  <c:v>15003.6</c:v>
                </c:pt>
                <c:pt idx="246">
                  <c:v>15163.2</c:v>
                </c:pt>
                <c:pt idx="247">
                  <c:v>15321</c:v>
                </c:pt>
                <c:pt idx="248">
                  <c:v>15478.3</c:v>
                </c:pt>
                <c:pt idx="249">
                  <c:v>15585.6</c:v>
                </c:pt>
                <c:pt idx="250">
                  <c:v>15811</c:v>
                </c:pt>
                <c:pt idx="251">
                  <c:v>15851.2</c:v>
                </c:pt>
              </c:numCache>
            </c:numRef>
          </c:yVal>
          <c:smooth val="0"/>
        </c:ser>
        <c:ser>
          <c:idx val="1"/>
          <c:order val="1"/>
          <c:tx>
            <c:strRef>
              <c:f>Data!$C$7</c:f>
              <c:strCache>
                <c:ptCount val="1"/>
                <c:pt idx="0">
                  <c:v>Real GDP</c:v>
                </c:pt>
              </c:strCache>
            </c:strRef>
          </c:tx>
          <c:spPr>
            <a:ln w="44450">
              <a:solidFill>
                <a:srgbClr val="CC3300"/>
              </a:solidFill>
            </a:ln>
          </c:spPr>
          <c:marker>
            <c:symbol val="none"/>
          </c:marker>
          <c:xVal>
            <c:numRef>
              <c:f>Data!$D$8:$D$259</c:f>
              <c:numCache>
                <c:formatCode>0.00</c:formatCode>
                <c:ptCount val="252"/>
                <c:pt idx="0">
                  <c:v>1950</c:v>
                </c:pt>
                <c:pt idx="1">
                  <c:v>1950.25</c:v>
                </c:pt>
                <c:pt idx="2">
                  <c:v>1950.5</c:v>
                </c:pt>
                <c:pt idx="3">
                  <c:v>1950.75</c:v>
                </c:pt>
                <c:pt idx="4">
                  <c:v>1951</c:v>
                </c:pt>
                <c:pt idx="5">
                  <c:v>1951.25</c:v>
                </c:pt>
                <c:pt idx="6">
                  <c:v>1951.5</c:v>
                </c:pt>
                <c:pt idx="7">
                  <c:v>1951.75</c:v>
                </c:pt>
                <c:pt idx="8">
                  <c:v>1952</c:v>
                </c:pt>
                <c:pt idx="9">
                  <c:v>1952.25</c:v>
                </c:pt>
                <c:pt idx="10">
                  <c:v>1952.5</c:v>
                </c:pt>
                <c:pt idx="11">
                  <c:v>1952.75</c:v>
                </c:pt>
                <c:pt idx="12">
                  <c:v>1953</c:v>
                </c:pt>
                <c:pt idx="13">
                  <c:v>1953.25</c:v>
                </c:pt>
                <c:pt idx="14">
                  <c:v>1953.5</c:v>
                </c:pt>
                <c:pt idx="15">
                  <c:v>1953.75</c:v>
                </c:pt>
                <c:pt idx="16">
                  <c:v>1954</c:v>
                </c:pt>
                <c:pt idx="17">
                  <c:v>1954.25</c:v>
                </c:pt>
                <c:pt idx="18">
                  <c:v>1954.5</c:v>
                </c:pt>
                <c:pt idx="19">
                  <c:v>1954.75</c:v>
                </c:pt>
                <c:pt idx="20">
                  <c:v>1955</c:v>
                </c:pt>
                <c:pt idx="21">
                  <c:v>1955.25</c:v>
                </c:pt>
                <c:pt idx="22">
                  <c:v>1955.5</c:v>
                </c:pt>
                <c:pt idx="23">
                  <c:v>1955.75</c:v>
                </c:pt>
                <c:pt idx="24">
                  <c:v>1956</c:v>
                </c:pt>
                <c:pt idx="25">
                  <c:v>1956.25</c:v>
                </c:pt>
                <c:pt idx="26">
                  <c:v>1956.5</c:v>
                </c:pt>
                <c:pt idx="27">
                  <c:v>1956.75</c:v>
                </c:pt>
                <c:pt idx="28">
                  <c:v>1957</c:v>
                </c:pt>
                <c:pt idx="29">
                  <c:v>1957.25</c:v>
                </c:pt>
                <c:pt idx="30">
                  <c:v>1957.5</c:v>
                </c:pt>
                <c:pt idx="31">
                  <c:v>1957.75</c:v>
                </c:pt>
                <c:pt idx="32">
                  <c:v>1958</c:v>
                </c:pt>
                <c:pt idx="33">
                  <c:v>1958.25</c:v>
                </c:pt>
                <c:pt idx="34">
                  <c:v>1958.5</c:v>
                </c:pt>
                <c:pt idx="35">
                  <c:v>1958.75</c:v>
                </c:pt>
                <c:pt idx="36">
                  <c:v>1959</c:v>
                </c:pt>
                <c:pt idx="37">
                  <c:v>1959.25</c:v>
                </c:pt>
                <c:pt idx="38">
                  <c:v>1959.5</c:v>
                </c:pt>
                <c:pt idx="39">
                  <c:v>1959.75</c:v>
                </c:pt>
                <c:pt idx="40">
                  <c:v>1960</c:v>
                </c:pt>
                <c:pt idx="41">
                  <c:v>1960.25</c:v>
                </c:pt>
                <c:pt idx="42">
                  <c:v>1960.5</c:v>
                </c:pt>
                <c:pt idx="43">
                  <c:v>1960.75</c:v>
                </c:pt>
                <c:pt idx="44">
                  <c:v>1961</c:v>
                </c:pt>
                <c:pt idx="45">
                  <c:v>1961.25</c:v>
                </c:pt>
                <c:pt idx="46">
                  <c:v>1961.5</c:v>
                </c:pt>
                <c:pt idx="47">
                  <c:v>1961.75</c:v>
                </c:pt>
                <c:pt idx="48">
                  <c:v>1962</c:v>
                </c:pt>
                <c:pt idx="49">
                  <c:v>1962.25</c:v>
                </c:pt>
                <c:pt idx="50">
                  <c:v>1962.5</c:v>
                </c:pt>
                <c:pt idx="51">
                  <c:v>1962.75</c:v>
                </c:pt>
                <c:pt idx="52">
                  <c:v>1963</c:v>
                </c:pt>
                <c:pt idx="53">
                  <c:v>1963.25</c:v>
                </c:pt>
                <c:pt idx="54">
                  <c:v>1963.5</c:v>
                </c:pt>
                <c:pt idx="55">
                  <c:v>1963.75</c:v>
                </c:pt>
                <c:pt idx="56">
                  <c:v>1964</c:v>
                </c:pt>
                <c:pt idx="57">
                  <c:v>1964.25</c:v>
                </c:pt>
                <c:pt idx="58">
                  <c:v>1964.5</c:v>
                </c:pt>
                <c:pt idx="59">
                  <c:v>1964.75</c:v>
                </c:pt>
                <c:pt idx="60">
                  <c:v>1965</c:v>
                </c:pt>
                <c:pt idx="61">
                  <c:v>1965.25</c:v>
                </c:pt>
                <c:pt idx="62">
                  <c:v>1965.5</c:v>
                </c:pt>
                <c:pt idx="63">
                  <c:v>1965.75</c:v>
                </c:pt>
                <c:pt idx="64">
                  <c:v>1966</c:v>
                </c:pt>
                <c:pt idx="65">
                  <c:v>1966.25</c:v>
                </c:pt>
                <c:pt idx="66">
                  <c:v>1966.5</c:v>
                </c:pt>
                <c:pt idx="67">
                  <c:v>1966.75</c:v>
                </c:pt>
                <c:pt idx="68">
                  <c:v>1967</c:v>
                </c:pt>
                <c:pt idx="69">
                  <c:v>1967.25</c:v>
                </c:pt>
                <c:pt idx="70">
                  <c:v>1967.5</c:v>
                </c:pt>
                <c:pt idx="71">
                  <c:v>1967.75</c:v>
                </c:pt>
                <c:pt idx="72">
                  <c:v>1968</c:v>
                </c:pt>
                <c:pt idx="73">
                  <c:v>1968.25</c:v>
                </c:pt>
                <c:pt idx="74">
                  <c:v>1968.5</c:v>
                </c:pt>
                <c:pt idx="75">
                  <c:v>1968.75</c:v>
                </c:pt>
                <c:pt idx="76">
                  <c:v>1969</c:v>
                </c:pt>
                <c:pt idx="77">
                  <c:v>1969.25</c:v>
                </c:pt>
                <c:pt idx="78">
                  <c:v>1969.5</c:v>
                </c:pt>
                <c:pt idx="79">
                  <c:v>1969.75</c:v>
                </c:pt>
                <c:pt idx="80">
                  <c:v>1970</c:v>
                </c:pt>
                <c:pt idx="81">
                  <c:v>1970.25</c:v>
                </c:pt>
                <c:pt idx="82">
                  <c:v>1970.5</c:v>
                </c:pt>
                <c:pt idx="83">
                  <c:v>1970.75</c:v>
                </c:pt>
                <c:pt idx="84">
                  <c:v>1971</c:v>
                </c:pt>
                <c:pt idx="85">
                  <c:v>1971.25</c:v>
                </c:pt>
                <c:pt idx="86">
                  <c:v>1971.5</c:v>
                </c:pt>
                <c:pt idx="87">
                  <c:v>1971.75</c:v>
                </c:pt>
                <c:pt idx="88">
                  <c:v>1972</c:v>
                </c:pt>
                <c:pt idx="89">
                  <c:v>1972.25</c:v>
                </c:pt>
                <c:pt idx="90">
                  <c:v>1972.5</c:v>
                </c:pt>
                <c:pt idx="91">
                  <c:v>1972.75</c:v>
                </c:pt>
                <c:pt idx="92">
                  <c:v>1973</c:v>
                </c:pt>
                <c:pt idx="93">
                  <c:v>1973.25</c:v>
                </c:pt>
                <c:pt idx="94">
                  <c:v>1973.5</c:v>
                </c:pt>
                <c:pt idx="95">
                  <c:v>1973.75</c:v>
                </c:pt>
                <c:pt idx="96">
                  <c:v>1974</c:v>
                </c:pt>
                <c:pt idx="97">
                  <c:v>1974.25</c:v>
                </c:pt>
                <c:pt idx="98">
                  <c:v>1974.5</c:v>
                </c:pt>
                <c:pt idx="99">
                  <c:v>1974.75</c:v>
                </c:pt>
                <c:pt idx="100">
                  <c:v>1975</c:v>
                </c:pt>
                <c:pt idx="101">
                  <c:v>1975.25</c:v>
                </c:pt>
                <c:pt idx="102">
                  <c:v>1975.5</c:v>
                </c:pt>
                <c:pt idx="103">
                  <c:v>1975.75</c:v>
                </c:pt>
                <c:pt idx="104">
                  <c:v>1976</c:v>
                </c:pt>
                <c:pt idx="105">
                  <c:v>1976.25</c:v>
                </c:pt>
                <c:pt idx="106">
                  <c:v>1976.5</c:v>
                </c:pt>
                <c:pt idx="107">
                  <c:v>1976.75</c:v>
                </c:pt>
                <c:pt idx="108">
                  <c:v>1977</c:v>
                </c:pt>
                <c:pt idx="109">
                  <c:v>1977.25</c:v>
                </c:pt>
                <c:pt idx="110">
                  <c:v>1977.5</c:v>
                </c:pt>
                <c:pt idx="111">
                  <c:v>1977.75</c:v>
                </c:pt>
                <c:pt idx="112">
                  <c:v>1978</c:v>
                </c:pt>
                <c:pt idx="113">
                  <c:v>1978.25</c:v>
                </c:pt>
                <c:pt idx="114">
                  <c:v>1978.5</c:v>
                </c:pt>
                <c:pt idx="115">
                  <c:v>1978.75</c:v>
                </c:pt>
                <c:pt idx="116">
                  <c:v>1979</c:v>
                </c:pt>
                <c:pt idx="117">
                  <c:v>1979.25</c:v>
                </c:pt>
                <c:pt idx="118">
                  <c:v>1979.5</c:v>
                </c:pt>
                <c:pt idx="119">
                  <c:v>1979.75</c:v>
                </c:pt>
                <c:pt idx="120">
                  <c:v>1980</c:v>
                </c:pt>
                <c:pt idx="121">
                  <c:v>1980.25</c:v>
                </c:pt>
                <c:pt idx="122">
                  <c:v>1980.5</c:v>
                </c:pt>
                <c:pt idx="123">
                  <c:v>1980.75</c:v>
                </c:pt>
                <c:pt idx="124">
                  <c:v>1981</c:v>
                </c:pt>
                <c:pt idx="125">
                  <c:v>1981.25</c:v>
                </c:pt>
                <c:pt idx="126">
                  <c:v>1981.5</c:v>
                </c:pt>
                <c:pt idx="127">
                  <c:v>1981.75</c:v>
                </c:pt>
                <c:pt idx="128">
                  <c:v>1982</c:v>
                </c:pt>
                <c:pt idx="129">
                  <c:v>1982.25</c:v>
                </c:pt>
                <c:pt idx="130">
                  <c:v>1982.5</c:v>
                </c:pt>
                <c:pt idx="131">
                  <c:v>1982.75</c:v>
                </c:pt>
                <c:pt idx="132">
                  <c:v>1983</c:v>
                </c:pt>
                <c:pt idx="133">
                  <c:v>1983.25</c:v>
                </c:pt>
                <c:pt idx="134">
                  <c:v>1983.5</c:v>
                </c:pt>
                <c:pt idx="135">
                  <c:v>1983.75</c:v>
                </c:pt>
                <c:pt idx="136">
                  <c:v>1984</c:v>
                </c:pt>
                <c:pt idx="137">
                  <c:v>1984.25</c:v>
                </c:pt>
                <c:pt idx="138">
                  <c:v>1984.5</c:v>
                </c:pt>
                <c:pt idx="139">
                  <c:v>1984.75</c:v>
                </c:pt>
                <c:pt idx="140">
                  <c:v>1985</c:v>
                </c:pt>
                <c:pt idx="141">
                  <c:v>1985.25</c:v>
                </c:pt>
                <c:pt idx="142">
                  <c:v>1985.5</c:v>
                </c:pt>
                <c:pt idx="143">
                  <c:v>1985.75</c:v>
                </c:pt>
                <c:pt idx="144">
                  <c:v>1986</c:v>
                </c:pt>
                <c:pt idx="145">
                  <c:v>1986.25</c:v>
                </c:pt>
                <c:pt idx="146">
                  <c:v>1986.5</c:v>
                </c:pt>
                <c:pt idx="147">
                  <c:v>1986.75</c:v>
                </c:pt>
                <c:pt idx="148">
                  <c:v>1987</c:v>
                </c:pt>
                <c:pt idx="149">
                  <c:v>1987.25</c:v>
                </c:pt>
                <c:pt idx="150">
                  <c:v>1987.5</c:v>
                </c:pt>
                <c:pt idx="151">
                  <c:v>1987.75</c:v>
                </c:pt>
                <c:pt idx="152">
                  <c:v>1988</c:v>
                </c:pt>
                <c:pt idx="153">
                  <c:v>1988.25</c:v>
                </c:pt>
                <c:pt idx="154">
                  <c:v>1988.5</c:v>
                </c:pt>
                <c:pt idx="155">
                  <c:v>1988.75</c:v>
                </c:pt>
                <c:pt idx="156">
                  <c:v>1989</c:v>
                </c:pt>
                <c:pt idx="157">
                  <c:v>1989.25</c:v>
                </c:pt>
                <c:pt idx="158">
                  <c:v>1989.5</c:v>
                </c:pt>
                <c:pt idx="159">
                  <c:v>1989.75</c:v>
                </c:pt>
                <c:pt idx="160">
                  <c:v>1990</c:v>
                </c:pt>
                <c:pt idx="161">
                  <c:v>1990.25</c:v>
                </c:pt>
                <c:pt idx="162">
                  <c:v>1990.5</c:v>
                </c:pt>
                <c:pt idx="163">
                  <c:v>1990.75</c:v>
                </c:pt>
                <c:pt idx="164">
                  <c:v>1991</c:v>
                </c:pt>
                <c:pt idx="165">
                  <c:v>1991.25</c:v>
                </c:pt>
                <c:pt idx="166">
                  <c:v>1991.5</c:v>
                </c:pt>
                <c:pt idx="167">
                  <c:v>1991.75</c:v>
                </c:pt>
                <c:pt idx="168">
                  <c:v>1992</c:v>
                </c:pt>
                <c:pt idx="169">
                  <c:v>1992.25</c:v>
                </c:pt>
                <c:pt idx="170">
                  <c:v>1992.5</c:v>
                </c:pt>
                <c:pt idx="171">
                  <c:v>1992.75</c:v>
                </c:pt>
                <c:pt idx="172">
                  <c:v>1993</c:v>
                </c:pt>
                <c:pt idx="173">
                  <c:v>1993.25</c:v>
                </c:pt>
                <c:pt idx="174">
                  <c:v>1993.5</c:v>
                </c:pt>
                <c:pt idx="175">
                  <c:v>1993.75</c:v>
                </c:pt>
                <c:pt idx="176">
                  <c:v>1994</c:v>
                </c:pt>
                <c:pt idx="177">
                  <c:v>1994.25</c:v>
                </c:pt>
                <c:pt idx="178">
                  <c:v>1994.5</c:v>
                </c:pt>
                <c:pt idx="179">
                  <c:v>1994.75</c:v>
                </c:pt>
                <c:pt idx="180">
                  <c:v>1995</c:v>
                </c:pt>
                <c:pt idx="181">
                  <c:v>1995.25</c:v>
                </c:pt>
                <c:pt idx="182">
                  <c:v>1995.5</c:v>
                </c:pt>
                <c:pt idx="183">
                  <c:v>1995.75</c:v>
                </c:pt>
                <c:pt idx="184">
                  <c:v>1996</c:v>
                </c:pt>
                <c:pt idx="185">
                  <c:v>1996.25</c:v>
                </c:pt>
                <c:pt idx="186">
                  <c:v>1996.5</c:v>
                </c:pt>
                <c:pt idx="187">
                  <c:v>1996.75</c:v>
                </c:pt>
                <c:pt idx="188">
                  <c:v>1997</c:v>
                </c:pt>
                <c:pt idx="189">
                  <c:v>1997.25</c:v>
                </c:pt>
                <c:pt idx="190">
                  <c:v>1997.5</c:v>
                </c:pt>
                <c:pt idx="191">
                  <c:v>1997.75</c:v>
                </c:pt>
                <c:pt idx="192">
                  <c:v>1998</c:v>
                </c:pt>
                <c:pt idx="193">
                  <c:v>1998.25</c:v>
                </c:pt>
                <c:pt idx="194">
                  <c:v>1998.5</c:v>
                </c:pt>
                <c:pt idx="195">
                  <c:v>1998.75</c:v>
                </c:pt>
                <c:pt idx="196">
                  <c:v>1999</c:v>
                </c:pt>
                <c:pt idx="197">
                  <c:v>1999.25</c:v>
                </c:pt>
                <c:pt idx="198">
                  <c:v>1999.5</c:v>
                </c:pt>
                <c:pt idx="199">
                  <c:v>1999.75</c:v>
                </c:pt>
                <c:pt idx="200">
                  <c:v>2000</c:v>
                </c:pt>
                <c:pt idx="201">
                  <c:v>2000.25</c:v>
                </c:pt>
                <c:pt idx="202">
                  <c:v>2000.5</c:v>
                </c:pt>
                <c:pt idx="203">
                  <c:v>2000.75</c:v>
                </c:pt>
                <c:pt idx="204">
                  <c:v>2001</c:v>
                </c:pt>
                <c:pt idx="205">
                  <c:v>2001.25</c:v>
                </c:pt>
                <c:pt idx="206">
                  <c:v>2001.5</c:v>
                </c:pt>
                <c:pt idx="207">
                  <c:v>2001.75</c:v>
                </c:pt>
                <c:pt idx="208">
                  <c:v>2002</c:v>
                </c:pt>
                <c:pt idx="209">
                  <c:v>2002.25</c:v>
                </c:pt>
                <c:pt idx="210">
                  <c:v>2002.5</c:v>
                </c:pt>
                <c:pt idx="211">
                  <c:v>2002.75</c:v>
                </c:pt>
                <c:pt idx="212">
                  <c:v>2003</c:v>
                </c:pt>
                <c:pt idx="213">
                  <c:v>2003.25</c:v>
                </c:pt>
                <c:pt idx="214">
                  <c:v>2003.5</c:v>
                </c:pt>
                <c:pt idx="215">
                  <c:v>2003.75</c:v>
                </c:pt>
                <c:pt idx="216">
                  <c:v>2004</c:v>
                </c:pt>
                <c:pt idx="217">
                  <c:v>2004.25</c:v>
                </c:pt>
                <c:pt idx="218">
                  <c:v>2004.5</c:v>
                </c:pt>
                <c:pt idx="219">
                  <c:v>2004.75</c:v>
                </c:pt>
                <c:pt idx="220">
                  <c:v>2005</c:v>
                </c:pt>
                <c:pt idx="221">
                  <c:v>2005.25</c:v>
                </c:pt>
                <c:pt idx="222">
                  <c:v>2005.5</c:v>
                </c:pt>
                <c:pt idx="223">
                  <c:v>2005.75</c:v>
                </c:pt>
                <c:pt idx="224">
                  <c:v>2006</c:v>
                </c:pt>
                <c:pt idx="225">
                  <c:v>2006.25</c:v>
                </c:pt>
                <c:pt idx="226">
                  <c:v>2006.5</c:v>
                </c:pt>
                <c:pt idx="227">
                  <c:v>2006.75</c:v>
                </c:pt>
                <c:pt idx="228">
                  <c:v>2007</c:v>
                </c:pt>
                <c:pt idx="229">
                  <c:v>2007.25</c:v>
                </c:pt>
                <c:pt idx="230">
                  <c:v>2007.5</c:v>
                </c:pt>
                <c:pt idx="231">
                  <c:v>2007.75</c:v>
                </c:pt>
                <c:pt idx="232">
                  <c:v>2008</c:v>
                </c:pt>
                <c:pt idx="233">
                  <c:v>2008.25</c:v>
                </c:pt>
                <c:pt idx="234">
                  <c:v>2008.5</c:v>
                </c:pt>
                <c:pt idx="235">
                  <c:v>2008.75</c:v>
                </c:pt>
                <c:pt idx="236">
                  <c:v>2009</c:v>
                </c:pt>
                <c:pt idx="237">
                  <c:v>2009.25</c:v>
                </c:pt>
                <c:pt idx="238">
                  <c:v>2009.5</c:v>
                </c:pt>
                <c:pt idx="239">
                  <c:v>2009.75</c:v>
                </c:pt>
                <c:pt idx="240">
                  <c:v>2010</c:v>
                </c:pt>
                <c:pt idx="241">
                  <c:v>2010.25</c:v>
                </c:pt>
                <c:pt idx="242">
                  <c:v>2010.5</c:v>
                </c:pt>
                <c:pt idx="243">
                  <c:v>2010.75</c:v>
                </c:pt>
                <c:pt idx="244">
                  <c:v>2011</c:v>
                </c:pt>
                <c:pt idx="245">
                  <c:v>2011.25</c:v>
                </c:pt>
                <c:pt idx="246">
                  <c:v>2011.5</c:v>
                </c:pt>
                <c:pt idx="247">
                  <c:v>2011.75</c:v>
                </c:pt>
                <c:pt idx="248">
                  <c:v>2012</c:v>
                </c:pt>
                <c:pt idx="249">
                  <c:v>2012.25</c:v>
                </c:pt>
                <c:pt idx="250">
                  <c:v>2012.5</c:v>
                </c:pt>
                <c:pt idx="251">
                  <c:v>2012.75</c:v>
                </c:pt>
              </c:numCache>
            </c:numRef>
          </c:xVal>
          <c:yVal>
            <c:numRef>
              <c:f>Data!$C$8:$C$259</c:f>
              <c:numCache>
                <c:formatCode>0.0</c:formatCode>
                <c:ptCount val="252"/>
                <c:pt idx="0">
                  <c:v>1913</c:v>
                </c:pt>
                <c:pt idx="1">
                  <c:v>1971.2</c:v>
                </c:pt>
                <c:pt idx="2">
                  <c:v>2048.4</c:v>
                </c:pt>
                <c:pt idx="3">
                  <c:v>2084.4</c:v>
                </c:pt>
                <c:pt idx="4">
                  <c:v>2110.6999999999998</c:v>
                </c:pt>
                <c:pt idx="5">
                  <c:v>2145.6999999999998</c:v>
                </c:pt>
                <c:pt idx="6">
                  <c:v>2188.5</c:v>
                </c:pt>
                <c:pt idx="7">
                  <c:v>2192.1999999999998</c:v>
                </c:pt>
                <c:pt idx="8">
                  <c:v>2214.3000000000002</c:v>
                </c:pt>
                <c:pt idx="9">
                  <c:v>2216.6999999999998</c:v>
                </c:pt>
                <c:pt idx="10">
                  <c:v>2231.6</c:v>
                </c:pt>
                <c:pt idx="11">
                  <c:v>2305.3000000000002</c:v>
                </c:pt>
                <c:pt idx="12">
                  <c:v>2348.4</c:v>
                </c:pt>
                <c:pt idx="13">
                  <c:v>2366.1999999999998</c:v>
                </c:pt>
                <c:pt idx="14">
                  <c:v>2351.8000000000002</c:v>
                </c:pt>
                <c:pt idx="15">
                  <c:v>2314.6</c:v>
                </c:pt>
                <c:pt idx="16">
                  <c:v>2303.5</c:v>
                </c:pt>
                <c:pt idx="17">
                  <c:v>2306.4</c:v>
                </c:pt>
                <c:pt idx="18">
                  <c:v>2332.4</c:v>
                </c:pt>
                <c:pt idx="19">
                  <c:v>2379.1</c:v>
                </c:pt>
                <c:pt idx="20">
                  <c:v>2447.6999999999998</c:v>
                </c:pt>
                <c:pt idx="21">
                  <c:v>2488.1</c:v>
                </c:pt>
                <c:pt idx="22">
                  <c:v>2521.4</c:v>
                </c:pt>
                <c:pt idx="23">
                  <c:v>2535.5</c:v>
                </c:pt>
                <c:pt idx="24">
                  <c:v>2523.9</c:v>
                </c:pt>
                <c:pt idx="25">
                  <c:v>2543.8000000000002</c:v>
                </c:pt>
                <c:pt idx="26">
                  <c:v>2540.6</c:v>
                </c:pt>
                <c:pt idx="27">
                  <c:v>2582.1</c:v>
                </c:pt>
                <c:pt idx="28">
                  <c:v>2597.9</c:v>
                </c:pt>
                <c:pt idx="29">
                  <c:v>2591.6999999999998</c:v>
                </c:pt>
                <c:pt idx="30">
                  <c:v>2616.6</c:v>
                </c:pt>
                <c:pt idx="31">
                  <c:v>2589.1</c:v>
                </c:pt>
                <c:pt idx="32">
                  <c:v>2519</c:v>
                </c:pt>
                <c:pt idx="33">
                  <c:v>2534.5</c:v>
                </c:pt>
                <c:pt idx="34">
                  <c:v>2593.9</c:v>
                </c:pt>
                <c:pt idx="35">
                  <c:v>2654.3</c:v>
                </c:pt>
                <c:pt idx="36">
                  <c:v>2708</c:v>
                </c:pt>
                <c:pt idx="37">
                  <c:v>2776.4</c:v>
                </c:pt>
                <c:pt idx="38">
                  <c:v>2773.1</c:v>
                </c:pt>
                <c:pt idx="39">
                  <c:v>2782.8</c:v>
                </c:pt>
                <c:pt idx="40">
                  <c:v>2845.3</c:v>
                </c:pt>
                <c:pt idx="41">
                  <c:v>2832</c:v>
                </c:pt>
                <c:pt idx="42">
                  <c:v>2836.6</c:v>
                </c:pt>
                <c:pt idx="43">
                  <c:v>2800.2</c:v>
                </c:pt>
                <c:pt idx="44">
                  <c:v>2816.9</c:v>
                </c:pt>
                <c:pt idx="45">
                  <c:v>2869.6</c:v>
                </c:pt>
                <c:pt idx="46">
                  <c:v>2915.9</c:v>
                </c:pt>
                <c:pt idx="47">
                  <c:v>2975.3</c:v>
                </c:pt>
                <c:pt idx="48">
                  <c:v>3028.7</c:v>
                </c:pt>
                <c:pt idx="49">
                  <c:v>3062.1</c:v>
                </c:pt>
                <c:pt idx="50">
                  <c:v>3090.4</c:v>
                </c:pt>
                <c:pt idx="51">
                  <c:v>3097.9</c:v>
                </c:pt>
                <c:pt idx="52">
                  <c:v>3138.4</c:v>
                </c:pt>
                <c:pt idx="53">
                  <c:v>3177.7</c:v>
                </c:pt>
                <c:pt idx="54">
                  <c:v>3237.6</c:v>
                </c:pt>
                <c:pt idx="55">
                  <c:v>3262.2</c:v>
                </c:pt>
                <c:pt idx="56">
                  <c:v>3335.4</c:v>
                </c:pt>
                <c:pt idx="57">
                  <c:v>3373.7</c:v>
                </c:pt>
                <c:pt idx="58">
                  <c:v>3419.5</c:v>
                </c:pt>
                <c:pt idx="59">
                  <c:v>3429</c:v>
                </c:pt>
                <c:pt idx="60">
                  <c:v>3513.3</c:v>
                </c:pt>
                <c:pt idx="61">
                  <c:v>3560.9</c:v>
                </c:pt>
                <c:pt idx="62">
                  <c:v>3633.2</c:v>
                </c:pt>
                <c:pt idx="63">
                  <c:v>3720.8</c:v>
                </c:pt>
                <c:pt idx="64">
                  <c:v>3812.2</c:v>
                </c:pt>
                <c:pt idx="65">
                  <c:v>3824.9</c:v>
                </c:pt>
                <c:pt idx="66">
                  <c:v>3850</c:v>
                </c:pt>
                <c:pt idx="67">
                  <c:v>3881.2</c:v>
                </c:pt>
                <c:pt idx="68">
                  <c:v>3915.4</c:v>
                </c:pt>
                <c:pt idx="69">
                  <c:v>3916.2</c:v>
                </c:pt>
                <c:pt idx="70">
                  <c:v>3947.5</c:v>
                </c:pt>
                <c:pt idx="71">
                  <c:v>3977.6</c:v>
                </c:pt>
                <c:pt idx="72">
                  <c:v>4059.5</c:v>
                </c:pt>
                <c:pt idx="73">
                  <c:v>4128.5</c:v>
                </c:pt>
                <c:pt idx="74">
                  <c:v>4156.7</c:v>
                </c:pt>
                <c:pt idx="75">
                  <c:v>4174.7</c:v>
                </c:pt>
                <c:pt idx="76">
                  <c:v>4240.5</c:v>
                </c:pt>
                <c:pt idx="77">
                  <c:v>4252.8</c:v>
                </c:pt>
                <c:pt idx="78">
                  <c:v>4279.7</c:v>
                </c:pt>
                <c:pt idx="79">
                  <c:v>4259.6000000000004</c:v>
                </c:pt>
                <c:pt idx="80">
                  <c:v>4252.8999999999996</c:v>
                </c:pt>
                <c:pt idx="81">
                  <c:v>4260.7</c:v>
                </c:pt>
                <c:pt idx="82">
                  <c:v>4298.6000000000004</c:v>
                </c:pt>
                <c:pt idx="83">
                  <c:v>4253</c:v>
                </c:pt>
                <c:pt idx="84">
                  <c:v>4370.3</c:v>
                </c:pt>
                <c:pt idx="85">
                  <c:v>4395.1000000000004</c:v>
                </c:pt>
                <c:pt idx="86">
                  <c:v>4430.2</c:v>
                </c:pt>
                <c:pt idx="87">
                  <c:v>4442.5</c:v>
                </c:pt>
                <c:pt idx="88">
                  <c:v>4521.8999999999996</c:v>
                </c:pt>
                <c:pt idx="89">
                  <c:v>4629.1000000000004</c:v>
                </c:pt>
                <c:pt idx="90">
                  <c:v>4673.5</c:v>
                </c:pt>
                <c:pt idx="91">
                  <c:v>4750.5</c:v>
                </c:pt>
                <c:pt idx="92">
                  <c:v>4872</c:v>
                </c:pt>
                <c:pt idx="93">
                  <c:v>4928.3999999999996</c:v>
                </c:pt>
                <c:pt idx="94">
                  <c:v>4902.1000000000004</c:v>
                </c:pt>
                <c:pt idx="95">
                  <c:v>4948.8</c:v>
                </c:pt>
                <c:pt idx="96">
                  <c:v>4905.3999999999996</c:v>
                </c:pt>
                <c:pt idx="97">
                  <c:v>4918</c:v>
                </c:pt>
                <c:pt idx="98">
                  <c:v>4869.3999999999996</c:v>
                </c:pt>
                <c:pt idx="99">
                  <c:v>4850.2</c:v>
                </c:pt>
                <c:pt idx="100">
                  <c:v>4791.2</c:v>
                </c:pt>
                <c:pt idx="101">
                  <c:v>4827.8</c:v>
                </c:pt>
                <c:pt idx="102">
                  <c:v>4909.1000000000004</c:v>
                </c:pt>
                <c:pt idx="103">
                  <c:v>4973.3</c:v>
                </c:pt>
                <c:pt idx="104">
                  <c:v>5086.3</c:v>
                </c:pt>
                <c:pt idx="105">
                  <c:v>5124.6000000000004</c:v>
                </c:pt>
                <c:pt idx="106">
                  <c:v>5149.7</c:v>
                </c:pt>
                <c:pt idx="107">
                  <c:v>5187.1000000000004</c:v>
                </c:pt>
                <c:pt idx="108">
                  <c:v>5247.3</c:v>
                </c:pt>
                <c:pt idx="109">
                  <c:v>5351.6</c:v>
                </c:pt>
                <c:pt idx="110">
                  <c:v>5447.3</c:v>
                </c:pt>
                <c:pt idx="111">
                  <c:v>5446.1</c:v>
                </c:pt>
                <c:pt idx="112">
                  <c:v>5464.7</c:v>
                </c:pt>
                <c:pt idx="113">
                  <c:v>5679.7</c:v>
                </c:pt>
                <c:pt idx="114">
                  <c:v>5735.4</c:v>
                </c:pt>
                <c:pt idx="115">
                  <c:v>5811.3</c:v>
                </c:pt>
                <c:pt idx="116">
                  <c:v>5821</c:v>
                </c:pt>
                <c:pt idx="117">
                  <c:v>5826.4</c:v>
                </c:pt>
                <c:pt idx="118">
                  <c:v>5868.3</c:v>
                </c:pt>
                <c:pt idx="119">
                  <c:v>5884.5</c:v>
                </c:pt>
                <c:pt idx="120">
                  <c:v>5903.4</c:v>
                </c:pt>
                <c:pt idx="121">
                  <c:v>5782.4</c:v>
                </c:pt>
                <c:pt idx="122">
                  <c:v>5771.7</c:v>
                </c:pt>
                <c:pt idx="123">
                  <c:v>5878.4</c:v>
                </c:pt>
                <c:pt idx="124">
                  <c:v>6000.6</c:v>
                </c:pt>
                <c:pt idx="125">
                  <c:v>5952.7</c:v>
                </c:pt>
                <c:pt idx="126">
                  <c:v>6025</c:v>
                </c:pt>
                <c:pt idx="127">
                  <c:v>5950</c:v>
                </c:pt>
                <c:pt idx="128">
                  <c:v>5852.3</c:v>
                </c:pt>
                <c:pt idx="129">
                  <c:v>5884</c:v>
                </c:pt>
                <c:pt idx="130">
                  <c:v>5861.4</c:v>
                </c:pt>
                <c:pt idx="131">
                  <c:v>5866</c:v>
                </c:pt>
                <c:pt idx="132">
                  <c:v>5938.9</c:v>
                </c:pt>
                <c:pt idx="133">
                  <c:v>6072.4</c:v>
                </c:pt>
                <c:pt idx="134">
                  <c:v>6192.2</c:v>
                </c:pt>
                <c:pt idx="135">
                  <c:v>6320.2</c:v>
                </c:pt>
                <c:pt idx="136">
                  <c:v>6442.8</c:v>
                </c:pt>
                <c:pt idx="137">
                  <c:v>6554</c:v>
                </c:pt>
                <c:pt idx="138">
                  <c:v>6617.7</c:v>
                </c:pt>
                <c:pt idx="139">
                  <c:v>6671.6</c:v>
                </c:pt>
                <c:pt idx="140">
                  <c:v>6734.5</c:v>
                </c:pt>
                <c:pt idx="141">
                  <c:v>6791.5</c:v>
                </c:pt>
                <c:pt idx="142">
                  <c:v>6897.6</c:v>
                </c:pt>
                <c:pt idx="143">
                  <c:v>6950</c:v>
                </c:pt>
                <c:pt idx="144">
                  <c:v>7016.8</c:v>
                </c:pt>
                <c:pt idx="145">
                  <c:v>7045</c:v>
                </c:pt>
                <c:pt idx="146">
                  <c:v>7112.9</c:v>
                </c:pt>
                <c:pt idx="147">
                  <c:v>7147.3</c:v>
                </c:pt>
                <c:pt idx="148">
                  <c:v>7186.9</c:v>
                </c:pt>
                <c:pt idx="149">
                  <c:v>7263.3</c:v>
                </c:pt>
                <c:pt idx="150">
                  <c:v>7326.3</c:v>
                </c:pt>
                <c:pt idx="151">
                  <c:v>7451.7</c:v>
                </c:pt>
                <c:pt idx="152">
                  <c:v>7490.2</c:v>
                </c:pt>
                <c:pt idx="153">
                  <c:v>7586.4</c:v>
                </c:pt>
                <c:pt idx="154">
                  <c:v>7625.6</c:v>
                </c:pt>
                <c:pt idx="155">
                  <c:v>7727.4</c:v>
                </c:pt>
                <c:pt idx="156">
                  <c:v>7799.9</c:v>
                </c:pt>
                <c:pt idx="157">
                  <c:v>7858.3</c:v>
                </c:pt>
                <c:pt idx="158">
                  <c:v>7920.6</c:v>
                </c:pt>
                <c:pt idx="159">
                  <c:v>7937.9</c:v>
                </c:pt>
                <c:pt idx="160">
                  <c:v>8020.8</c:v>
                </c:pt>
                <c:pt idx="161">
                  <c:v>8052.7</c:v>
                </c:pt>
                <c:pt idx="162">
                  <c:v>8052.6</c:v>
                </c:pt>
                <c:pt idx="163">
                  <c:v>7982</c:v>
                </c:pt>
                <c:pt idx="164">
                  <c:v>7943.4</c:v>
                </c:pt>
                <c:pt idx="165">
                  <c:v>7997</c:v>
                </c:pt>
                <c:pt idx="166">
                  <c:v>8030.7</c:v>
                </c:pt>
                <c:pt idx="167">
                  <c:v>8062.2</c:v>
                </c:pt>
                <c:pt idx="168">
                  <c:v>8150.7</c:v>
                </c:pt>
                <c:pt idx="169">
                  <c:v>8237.2999999999993</c:v>
                </c:pt>
                <c:pt idx="170">
                  <c:v>8322.2999999999993</c:v>
                </c:pt>
                <c:pt idx="171">
                  <c:v>8409.7999999999993</c:v>
                </c:pt>
                <c:pt idx="172">
                  <c:v>8425.2999999999993</c:v>
                </c:pt>
                <c:pt idx="173">
                  <c:v>8479.2000000000007</c:v>
                </c:pt>
                <c:pt idx="174">
                  <c:v>8523.7999999999993</c:v>
                </c:pt>
                <c:pt idx="175">
                  <c:v>8636.4</c:v>
                </c:pt>
                <c:pt idx="176">
                  <c:v>8720.5</c:v>
                </c:pt>
                <c:pt idx="177">
                  <c:v>8839.7999999999993</c:v>
                </c:pt>
                <c:pt idx="178">
                  <c:v>8896.7000000000007</c:v>
                </c:pt>
                <c:pt idx="179">
                  <c:v>8995.5</c:v>
                </c:pt>
                <c:pt idx="180">
                  <c:v>9017.6</c:v>
                </c:pt>
                <c:pt idx="181">
                  <c:v>9037</c:v>
                </c:pt>
                <c:pt idx="182">
                  <c:v>9112.9</c:v>
                </c:pt>
                <c:pt idx="183">
                  <c:v>9176.4</c:v>
                </c:pt>
                <c:pt idx="184">
                  <c:v>9239.2999999999993</c:v>
                </c:pt>
                <c:pt idx="185">
                  <c:v>9399</c:v>
                </c:pt>
                <c:pt idx="186">
                  <c:v>9480.7999999999993</c:v>
                </c:pt>
                <c:pt idx="187">
                  <c:v>9584.2999999999993</c:v>
                </c:pt>
                <c:pt idx="188">
                  <c:v>9658</c:v>
                </c:pt>
                <c:pt idx="189">
                  <c:v>9801.2000000000007</c:v>
                </c:pt>
                <c:pt idx="190">
                  <c:v>9924.2000000000007</c:v>
                </c:pt>
                <c:pt idx="191">
                  <c:v>10000.299999999999</c:v>
                </c:pt>
                <c:pt idx="192">
                  <c:v>10094.799999999999</c:v>
                </c:pt>
                <c:pt idx="193">
                  <c:v>10185.6</c:v>
                </c:pt>
                <c:pt idx="194">
                  <c:v>10320</c:v>
                </c:pt>
                <c:pt idx="195">
                  <c:v>10498.6</c:v>
                </c:pt>
                <c:pt idx="196">
                  <c:v>10592.1</c:v>
                </c:pt>
                <c:pt idx="197">
                  <c:v>10674.9</c:v>
                </c:pt>
                <c:pt idx="198">
                  <c:v>10810.7</c:v>
                </c:pt>
                <c:pt idx="199">
                  <c:v>11004.8</c:v>
                </c:pt>
                <c:pt idx="200">
                  <c:v>11033.6</c:v>
                </c:pt>
                <c:pt idx="201">
                  <c:v>11248.8</c:v>
                </c:pt>
                <c:pt idx="202">
                  <c:v>11258.3</c:v>
                </c:pt>
                <c:pt idx="203">
                  <c:v>11325</c:v>
                </c:pt>
                <c:pt idx="204">
                  <c:v>11287.8</c:v>
                </c:pt>
                <c:pt idx="205">
                  <c:v>11361.7</c:v>
                </c:pt>
                <c:pt idx="206">
                  <c:v>11330.4</c:v>
                </c:pt>
                <c:pt idx="207">
                  <c:v>11370</c:v>
                </c:pt>
                <c:pt idx="208">
                  <c:v>11467.1</c:v>
                </c:pt>
                <c:pt idx="209">
                  <c:v>11528.1</c:v>
                </c:pt>
                <c:pt idx="210">
                  <c:v>11586.6</c:v>
                </c:pt>
                <c:pt idx="211">
                  <c:v>11590.6</c:v>
                </c:pt>
                <c:pt idx="212">
                  <c:v>11638.9</c:v>
                </c:pt>
                <c:pt idx="213">
                  <c:v>11737.5</c:v>
                </c:pt>
                <c:pt idx="214">
                  <c:v>11930.7</c:v>
                </c:pt>
                <c:pt idx="215">
                  <c:v>12038.6</c:v>
                </c:pt>
                <c:pt idx="216">
                  <c:v>12117.9</c:v>
                </c:pt>
                <c:pt idx="217">
                  <c:v>12195.9</c:v>
                </c:pt>
                <c:pt idx="218">
                  <c:v>12286.7</c:v>
                </c:pt>
                <c:pt idx="219">
                  <c:v>12387.2</c:v>
                </c:pt>
                <c:pt idx="220">
                  <c:v>12515</c:v>
                </c:pt>
                <c:pt idx="221">
                  <c:v>12570.7</c:v>
                </c:pt>
                <c:pt idx="222">
                  <c:v>12670.5</c:v>
                </c:pt>
                <c:pt idx="223">
                  <c:v>12735.6</c:v>
                </c:pt>
                <c:pt idx="224">
                  <c:v>12896.4</c:v>
                </c:pt>
                <c:pt idx="225">
                  <c:v>12948.7</c:v>
                </c:pt>
                <c:pt idx="226">
                  <c:v>12950.4</c:v>
                </c:pt>
                <c:pt idx="227">
                  <c:v>13038.4</c:v>
                </c:pt>
                <c:pt idx="228">
                  <c:v>13056.1</c:v>
                </c:pt>
                <c:pt idx="229">
                  <c:v>13173.6</c:v>
                </c:pt>
                <c:pt idx="230">
                  <c:v>13269.8</c:v>
                </c:pt>
                <c:pt idx="231">
                  <c:v>13326</c:v>
                </c:pt>
                <c:pt idx="232">
                  <c:v>13266.8</c:v>
                </c:pt>
                <c:pt idx="233">
                  <c:v>13310.5</c:v>
                </c:pt>
                <c:pt idx="234">
                  <c:v>13186.9</c:v>
                </c:pt>
                <c:pt idx="235">
                  <c:v>12883.5</c:v>
                </c:pt>
                <c:pt idx="236">
                  <c:v>12711</c:v>
                </c:pt>
                <c:pt idx="237">
                  <c:v>12701</c:v>
                </c:pt>
                <c:pt idx="238">
                  <c:v>12746.7</c:v>
                </c:pt>
                <c:pt idx="239">
                  <c:v>12873.1</c:v>
                </c:pt>
                <c:pt idx="240">
                  <c:v>12947.6</c:v>
                </c:pt>
                <c:pt idx="241">
                  <c:v>13019.6</c:v>
                </c:pt>
                <c:pt idx="242">
                  <c:v>13103.5</c:v>
                </c:pt>
                <c:pt idx="243">
                  <c:v>13181.2</c:v>
                </c:pt>
                <c:pt idx="244">
                  <c:v>13183.8</c:v>
                </c:pt>
                <c:pt idx="245">
                  <c:v>13264.7</c:v>
                </c:pt>
                <c:pt idx="246">
                  <c:v>13306.9</c:v>
                </c:pt>
                <c:pt idx="247">
                  <c:v>13441</c:v>
                </c:pt>
                <c:pt idx="248">
                  <c:v>13506.4</c:v>
                </c:pt>
                <c:pt idx="249">
                  <c:v>13548.5</c:v>
                </c:pt>
                <c:pt idx="250">
                  <c:v>13652.5</c:v>
                </c:pt>
                <c:pt idx="251">
                  <c:v>13656.8</c:v>
                </c:pt>
              </c:numCache>
            </c:numRef>
          </c:yVal>
          <c:smooth val="0"/>
        </c:ser>
        <c:dLbls>
          <c:showLegendKey val="0"/>
          <c:showVal val="0"/>
          <c:showCatName val="0"/>
          <c:showSerName val="0"/>
          <c:showPercent val="0"/>
          <c:showBubbleSize val="0"/>
        </c:dLbls>
        <c:axId val="78911680"/>
        <c:axId val="78912256"/>
      </c:scatterChart>
      <c:valAx>
        <c:axId val="78911680"/>
        <c:scaling>
          <c:orientation val="minMax"/>
          <c:max val="2013"/>
          <c:min val="196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78912256"/>
        <c:crosses val="autoZero"/>
        <c:crossBetween val="midCat"/>
        <c:majorUnit val="5"/>
      </c:valAx>
      <c:valAx>
        <c:axId val="78912256"/>
        <c:scaling>
          <c:orientation val="minMax"/>
          <c:max val="16000"/>
        </c:scaling>
        <c:delete val="0"/>
        <c:axPos val="l"/>
        <c:majorGridlines>
          <c:spPr>
            <a:ln>
              <a:solidFill>
                <a:schemeClr val="bg1">
                  <a:lumMod val="95000"/>
                </a:schemeClr>
              </a:solidFill>
            </a:ln>
          </c:spPr>
        </c:majorGridlines>
        <c:numFmt formatCode="&quot;$&quot;#,##0" sourceLinked="0"/>
        <c:majorTickMark val="out"/>
        <c:minorTickMark val="none"/>
        <c:tickLblPos val="nextTo"/>
        <c:txPr>
          <a:bodyPr/>
          <a:lstStyle/>
          <a:p>
            <a:pPr>
              <a:defRPr sz="1800">
                <a:latin typeface="Arial" pitchFamily="34" charset="0"/>
                <a:cs typeface="Arial" pitchFamily="34" charset="0"/>
              </a:defRPr>
            </a:pPr>
            <a:endParaRPr lang="en-US"/>
          </a:p>
        </c:txPr>
        <c:crossAx val="78911680"/>
        <c:crosses val="autoZero"/>
        <c:crossBetween val="midCat"/>
        <c:majorUnit val="2000"/>
      </c:valAx>
      <c:spPr>
        <a:solidFill>
          <a:schemeClr val="bg1"/>
        </a:solidFill>
        <a:ln>
          <a:solidFill>
            <a:schemeClr val="tx1"/>
          </a:solidFill>
        </a:ln>
      </c:spPr>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29DA31-71C0-471F-BD2B-E6D37E305F36}" type="slidenum">
              <a:rPr lang="en-US" smtClean="0"/>
              <a:pPr/>
              <a:t>‹#›</a:t>
            </a:fld>
            <a:endParaRPr lang="en-US"/>
          </a:p>
        </p:txBody>
      </p:sp>
    </p:spTree>
    <p:extLst>
      <p:ext uri="{BB962C8B-B14F-4D97-AF65-F5344CB8AC3E}">
        <p14:creationId xmlns:p14="http://schemas.microsoft.com/office/powerpoint/2010/main" val="3808095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A24F5-E131-4EBA-BC25-A81BE41A1852}" type="slidenum">
              <a:rPr lang="en-US" smtClean="0"/>
              <a:pPr/>
              <a:t>‹#›</a:t>
            </a:fld>
            <a:endParaRPr lang="en-US" dirty="0"/>
          </a:p>
        </p:txBody>
      </p:sp>
    </p:spTree>
    <p:extLst>
      <p:ext uri="{BB962C8B-B14F-4D97-AF65-F5344CB8AC3E}">
        <p14:creationId xmlns:p14="http://schemas.microsoft.com/office/powerpoint/2010/main" val="1537588338"/>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05000"/>
      </a:lnSpc>
      <a:defRPr sz="1200" kern="1200">
        <a:solidFill>
          <a:schemeClr val="tx1"/>
        </a:solidFill>
        <a:latin typeface="Times New Roman" pitchFamily="18" charset="0"/>
        <a:ea typeface="+mn-ea"/>
        <a:cs typeface="Times New Roman" pitchFamily="18" charset="0"/>
      </a:defRPr>
    </a:lvl1pPr>
    <a:lvl2pPr marL="234950" indent="0" algn="l" defTabSz="914400" rtl="0" eaLnBrk="1" latinLnBrk="0" hangingPunct="1">
      <a:lnSpc>
        <a:spcPct val="105000"/>
      </a:lnSpc>
      <a:defRPr sz="1200" kern="1200">
        <a:solidFill>
          <a:schemeClr val="tx1"/>
        </a:solidFill>
        <a:latin typeface="Times New Roman" pitchFamily="18" charset="0"/>
        <a:ea typeface="+mn-ea"/>
        <a:cs typeface="Times New Roman" pitchFamily="18" charset="0"/>
      </a:defRPr>
    </a:lvl2pPr>
    <a:lvl3pPr marL="457200" indent="0" algn="l" defTabSz="914400" rtl="0" eaLnBrk="1" latinLnBrk="0" hangingPunct="1">
      <a:lnSpc>
        <a:spcPct val="105000"/>
      </a:lnSpc>
      <a:defRPr sz="1200" kern="1200">
        <a:solidFill>
          <a:schemeClr val="tx1"/>
        </a:solidFill>
        <a:latin typeface="Times New Roman" pitchFamily="18" charset="0"/>
        <a:ea typeface="+mn-ea"/>
        <a:cs typeface="Times New Roman" pitchFamily="18" charset="0"/>
      </a:defRPr>
    </a:lvl3pPr>
    <a:lvl4pPr marL="692150" indent="0" algn="l" defTabSz="914400" rtl="0" eaLnBrk="1" latinLnBrk="0" hangingPunct="1">
      <a:lnSpc>
        <a:spcPct val="105000"/>
      </a:lnSpc>
      <a:defRPr sz="1200" kern="1200">
        <a:solidFill>
          <a:schemeClr val="tx1"/>
        </a:solidFill>
        <a:latin typeface="Times New Roman" pitchFamily="18" charset="0"/>
        <a:ea typeface="+mn-ea"/>
        <a:cs typeface="Times New Roman" pitchFamily="18" charset="0"/>
      </a:defRPr>
    </a:lvl4pPr>
    <a:lvl5pPr marL="914400" indent="0" algn="l" defTabSz="914400" rtl="0" eaLnBrk="1" latinLnBrk="0" hangingPunct="1">
      <a:lnSpc>
        <a:spcPct val="105000"/>
      </a:lnSpc>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It would be helpful to have your students bring </a:t>
            </a:r>
            <a:r>
              <a:rPr lang="en-US" smtClean="0"/>
              <a:t>their calculators </a:t>
            </a:r>
            <a:r>
              <a:rPr lang="en-US" dirty="0" smtClean="0"/>
              <a:t>to class for this chapter so they </a:t>
            </a:r>
            <a:r>
              <a:rPr lang="en-US" smtClean="0"/>
              <a:t>can practice </a:t>
            </a:r>
            <a:r>
              <a:rPr lang="en-US" dirty="0" smtClean="0"/>
              <a:t>calculating real and nominal GDP and so forth.  </a:t>
            </a:r>
          </a:p>
          <a:p>
            <a:pPr eaLnBrk="1" hangingPunct="1"/>
            <a:endParaRPr lang="en-US" dirty="0" smtClean="0"/>
          </a:p>
          <a:p>
            <a:pPr eaLnBrk="1" hangingPunct="1"/>
            <a:r>
              <a:rPr lang="en-US" dirty="0" smtClean="0"/>
              <a:t>This is the first purely macro chapter in the textbook.  It covers the definition of GDP, the spending components of GDP, real vs. nominal GDP, the GDP deflator, and why GDP is a useful but not perfect measure of a nation’s well-being.</a:t>
            </a:r>
            <a:endParaRPr lang="en-US" dirty="0"/>
          </a:p>
        </p:txBody>
      </p:sp>
      <p:sp>
        <p:nvSpPr>
          <p:cNvPr id="4" name="Slide Number Placeholder 3"/>
          <p:cNvSpPr>
            <a:spLocks noGrp="1"/>
          </p:cNvSpPr>
          <p:nvPr>
            <p:ph type="sldNum" sz="quarter" idx="10"/>
          </p:nvPr>
        </p:nvSpPr>
        <p:spPr/>
        <p:txBody>
          <a:bodyPr/>
          <a:lstStyle/>
          <a:p>
            <a:fld id="{4EAA24F5-E131-4EBA-BC25-A81BE41A1852}" type="slidenum">
              <a:rPr lang="en-US" smtClean="0"/>
              <a:pPr/>
              <a:t>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195B5CD-B4AB-4484-9736-EE44DC7BB21E}" type="slidenum">
              <a:rPr lang="en-US" smtClean="0"/>
              <a:pPr/>
              <a:t>9</a:t>
            </a:fld>
            <a:endParaRPr lang="en-US" smtClean="0"/>
          </a:p>
        </p:txBody>
      </p:sp>
      <p:sp>
        <p:nvSpPr>
          <p:cNvPr id="6246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E81E192-87A0-4DD5-AC6A-0A815A454B9E}" type="slidenum">
              <a:rPr lang="en-US" sz="1200">
                <a:cs typeface="Arial" charset="0"/>
              </a:rPr>
              <a:pPr algn="r"/>
              <a:t>9</a:t>
            </a:fld>
            <a:endParaRPr lang="en-US" sz="1200">
              <a:cs typeface="Arial" charset="0"/>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DD703D9-B152-46EB-AD32-B0EEE63181F8}" type="slidenum">
              <a:rPr lang="en-US" smtClean="0"/>
              <a:pPr/>
              <a:t>10</a:t>
            </a:fld>
            <a:endParaRPr lang="en-US" smtClean="0"/>
          </a:p>
        </p:txBody>
      </p:sp>
      <p:sp>
        <p:nvSpPr>
          <p:cNvPr id="6349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4E5D328-BA07-4738-B1B8-D974FEC9BB1E}" type="slidenum">
              <a:rPr lang="en-US" sz="1200">
                <a:cs typeface="Arial" charset="0"/>
              </a:rPr>
              <a:pPr algn="r"/>
              <a:t>10</a:t>
            </a:fld>
            <a:endParaRPr lang="en-US" sz="1200">
              <a:cs typeface="Arial" charset="0"/>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0A819A67-908E-4AF9-9033-74E52AE1BB21}" type="slidenum">
              <a:rPr lang="en-US" smtClean="0"/>
              <a:pPr/>
              <a:t>11</a:t>
            </a:fld>
            <a:endParaRPr lang="en-US" smtClean="0"/>
          </a:p>
        </p:txBody>
      </p:sp>
      <p:sp>
        <p:nvSpPr>
          <p:cNvPr id="6451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F49E268-1EDB-4AD7-954B-61DF4FBC7DDF}" type="slidenum">
              <a:rPr lang="en-US" sz="1200">
                <a:cs typeface="Arial" charset="0"/>
              </a:rPr>
              <a:pPr algn="r"/>
              <a:t>11</a:t>
            </a:fld>
            <a:endParaRPr lang="en-US" sz="1200">
              <a:cs typeface="Arial" charset="0"/>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DC138F1-7B59-433F-B52C-FB1C7AC2CE92}" type="slidenum">
              <a:rPr lang="en-US" smtClean="0"/>
              <a:pPr/>
              <a:t>12</a:t>
            </a:fld>
            <a:endParaRPr lang="en-US" smtClean="0"/>
          </a:p>
        </p:txBody>
      </p:sp>
      <p:sp>
        <p:nvSpPr>
          <p:cNvPr id="6553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F1E73AB-7AA7-404B-8C4A-3807CDC4C158}" type="slidenum">
              <a:rPr lang="en-US" sz="1200">
                <a:cs typeface="Arial" charset="0"/>
              </a:rPr>
              <a:pPr algn="r"/>
              <a:t>12</a:t>
            </a:fld>
            <a:endParaRPr lang="en-US" sz="1200">
              <a:cs typeface="Arial" charset="0"/>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3CA5997-23F8-4CE4-AF13-789C546D24FB}" type="slidenum">
              <a:rPr lang="en-US" smtClean="0"/>
              <a:pPr/>
              <a:t>13</a:t>
            </a:fld>
            <a:endParaRPr lang="en-US" smtClean="0"/>
          </a:p>
        </p:txBody>
      </p:sp>
      <p:sp>
        <p:nvSpPr>
          <p:cNvPr id="6656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50ADED7-32DC-42C9-B8EC-BB51C45744FC}" type="slidenum">
              <a:rPr lang="en-US" sz="1200">
                <a:cs typeface="Arial" charset="0"/>
              </a:rPr>
              <a:pPr algn="r"/>
              <a:t>13</a:t>
            </a:fld>
            <a:endParaRPr lang="en-US" sz="1200">
              <a:cs typeface="Arial" charset="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B10501A-B405-42D7-A36E-2B7B111FC8D3}" type="slidenum">
              <a:rPr lang="en-US" smtClean="0"/>
              <a:pPr/>
              <a:t>14</a:t>
            </a:fld>
            <a:endParaRPr lang="en-US" smtClean="0"/>
          </a:p>
        </p:txBody>
      </p:sp>
      <p:sp>
        <p:nvSpPr>
          <p:cNvPr id="6758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B509F50-2819-4278-B954-8EA03FE8D800}" type="slidenum">
              <a:rPr lang="en-US" sz="1200">
                <a:cs typeface="Arial" charset="0"/>
              </a:rPr>
              <a:pPr algn="r"/>
              <a:t>14</a:t>
            </a:fld>
            <a:endParaRPr lang="en-US" sz="1200">
              <a:cs typeface="Arial" charset="0"/>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p:spPr>
        <p:txBody>
          <a:bodyPr/>
          <a:lstStyle/>
          <a:p>
            <a:pPr eaLnBrk="1" hangingPunct="1"/>
            <a:r>
              <a:rPr lang="en-US" smtClean="0"/>
              <a:t>Each of the four components is defined and discussed in detail on the following slides.  </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961022F-3CD9-470D-BC48-28FF2A6BC316}" type="slidenum">
              <a:rPr lang="en-US" smtClean="0"/>
              <a:pPr/>
              <a:t>15</a:t>
            </a:fld>
            <a:endParaRPr lang="en-US" smtClean="0"/>
          </a:p>
        </p:txBody>
      </p:sp>
      <p:sp>
        <p:nvSpPr>
          <p:cNvPr id="6861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9CF5BF6-BF1A-4918-976F-B87A3F338CF1}" type="slidenum">
              <a:rPr lang="en-US" sz="1200">
                <a:cs typeface="Arial" charset="0"/>
              </a:rPr>
              <a:pPr algn="r"/>
              <a:t>15</a:t>
            </a:fld>
            <a:endParaRPr lang="en-US" sz="1200">
              <a:cs typeface="Arial" charset="0"/>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p:spPr>
        <p:txBody>
          <a:bodyPr/>
          <a:lstStyle/>
          <a:p>
            <a:pPr eaLnBrk="1" hangingPunct="1"/>
            <a:r>
              <a:rPr lang="en-US" smtClean="0"/>
              <a:t>Mostly, the term “consumption” refers to what students probably already think of as total consumer spending.  The note about the treatment of owner-occupied housing is an exception, and some of the test bank questions are designed to see if students remember this exception.  </a:t>
            </a:r>
          </a:p>
          <a:p>
            <a:pPr eaLnBrk="1" hangingPunct="1"/>
            <a:endParaRPr lang="en-US" smtClean="0"/>
          </a:p>
          <a:p>
            <a:pPr eaLnBrk="1" hangingPunct="1"/>
            <a:r>
              <a:rPr lang="en-US" smtClean="0"/>
              <a:t>(For more on this issue, see the notes accompanying the following slide.)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120F5F9A-7253-4328-9764-549207E1126B}" type="slidenum">
              <a:rPr lang="en-US" smtClean="0"/>
              <a:pPr/>
              <a:t>16</a:t>
            </a:fld>
            <a:endParaRPr lang="en-US" smtClean="0"/>
          </a:p>
        </p:txBody>
      </p:sp>
      <p:sp>
        <p:nvSpPr>
          <p:cNvPr id="6963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60CC444-244E-41A1-B49A-A1016CB627FF}" type="slidenum">
              <a:rPr lang="en-US" sz="1200">
                <a:cs typeface="Arial" charset="0"/>
              </a:rPr>
              <a:pPr algn="r"/>
              <a:t>16</a:t>
            </a:fld>
            <a:endParaRPr lang="en-US" sz="1200">
              <a:cs typeface="Arial" charset="0"/>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p:spPr>
        <p:txBody>
          <a:bodyPr/>
          <a:lstStyle/>
          <a:p>
            <a:pPr eaLnBrk="1" hangingPunct="1"/>
            <a:r>
              <a:rPr lang="en-US" dirty="0" smtClean="0"/>
              <a:t>More on the treatment of owner-occupied housing:</a:t>
            </a:r>
          </a:p>
          <a:p>
            <a:pPr eaLnBrk="1" hangingPunct="1"/>
            <a:endParaRPr lang="en-US" dirty="0" smtClean="0"/>
          </a:p>
          <a:p>
            <a:pPr eaLnBrk="1" hangingPunct="1"/>
            <a:r>
              <a:rPr lang="en-US" dirty="0" smtClean="0"/>
              <a:t>In the national income and product accounts, a house is considered a piece of capital that is used to produce a flow of services—housing services.  </a:t>
            </a:r>
          </a:p>
          <a:p>
            <a:pPr eaLnBrk="1" hangingPunct="1"/>
            <a:endParaRPr lang="en-US" dirty="0" smtClean="0"/>
          </a:p>
          <a:p>
            <a:pPr eaLnBrk="1" hangingPunct="1"/>
            <a:r>
              <a:rPr lang="en-US" dirty="0" smtClean="0"/>
              <a:t>When a consumer (as a tenant) rents a house or apartment, the consumer is buying housing services.  These services are considered consumption, so the price paid for these services – rent – is counted in the “consumption” component of GDP .  </a:t>
            </a:r>
          </a:p>
          <a:p>
            <a:pPr eaLnBrk="1" hangingPunct="1"/>
            <a:endParaRPr lang="en-US" dirty="0" smtClean="0"/>
          </a:p>
          <a:p>
            <a:pPr eaLnBrk="1" hangingPunct="1"/>
            <a:r>
              <a:rPr lang="en-US" dirty="0" smtClean="0"/>
              <a:t>When someone buys a new house to live in, she is both a producer and a consumer.  As a producer, she has made an investment (the purchase of the house) that will produce a service.  She is also the consumer of this service, which is valued at the market rental rate for that type of house.  So, the accounting conventions treat this situation as if the person is her own landlord and rents the house to/from herself.  </a:t>
            </a:r>
          </a:p>
          <a:p>
            <a:pPr eaLnBrk="1" hangingPunct="1"/>
            <a:endParaRPr lang="en-US" dirty="0" smtClean="0"/>
          </a:p>
          <a:p>
            <a:pPr eaLnBrk="1" hangingPunct="1"/>
            <a:r>
              <a:rPr lang="en-US" dirty="0" smtClean="0"/>
              <a:t>When students begin to understand this, they may wonder why certain other goods (like cars) that produce a flow of consumer services are not also treated this way.  There really is no good answer.  It’s just a convention of the national income and product accounts.  </a:t>
            </a:r>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0EA82DA2-6975-440D-B404-E6ADDCA7C367}" type="slidenum">
              <a:rPr lang="en-US" smtClean="0"/>
              <a:pPr/>
              <a:t>17</a:t>
            </a:fld>
            <a:endParaRPr lang="en-US" smtClean="0"/>
          </a:p>
        </p:txBody>
      </p:sp>
      <p:sp>
        <p:nvSpPr>
          <p:cNvPr id="7065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455F0CB-CA17-4A22-A673-4B9FD388C95F}" type="slidenum">
              <a:rPr lang="en-US" sz="1200">
                <a:cs typeface="Arial" charset="0"/>
              </a:rPr>
              <a:pPr algn="r"/>
              <a:t>17</a:t>
            </a:fld>
            <a:endParaRPr lang="en-US" sz="1200">
              <a:cs typeface="Arial" charset="0"/>
            </a:endParaRPr>
          </a:p>
        </p:txBody>
      </p:sp>
      <p:sp>
        <p:nvSpPr>
          <p:cNvPr id="70660" name="Rectangle 2"/>
          <p:cNvSpPr>
            <a:spLocks noGrp="1" noRot="1" noChangeAspect="1" noChangeArrowheads="1" noTextEdit="1"/>
          </p:cNvSpPr>
          <p:nvPr>
            <p:ph type="sldImg"/>
          </p:nvPr>
        </p:nvSpPr>
        <p:spPr>
          <a:xfrm>
            <a:off x="1143000" y="534988"/>
            <a:ext cx="4572000" cy="3429000"/>
          </a:xfrm>
          <a:ln/>
        </p:spPr>
      </p:sp>
      <p:sp>
        <p:nvSpPr>
          <p:cNvPr id="70661" name="Rectangle 3"/>
          <p:cNvSpPr>
            <a:spLocks noGrp="1" noChangeArrowheads="1"/>
          </p:cNvSpPr>
          <p:nvPr>
            <p:ph type="body" idx="1"/>
          </p:nvPr>
        </p:nvSpPr>
        <p:spPr>
          <a:xfrm>
            <a:off x="685800" y="4248150"/>
            <a:ext cx="5486400" cy="4210050"/>
          </a:xfrm>
          <a:noFill/>
          <a:ln/>
        </p:spPr>
        <p:txBody>
          <a:bodyPr/>
          <a:lstStyle/>
          <a:p>
            <a:pPr eaLnBrk="1" hangingPunct="1"/>
            <a:r>
              <a:rPr lang="en-US" smtClean="0"/>
              <a:t>You might tell your students that transfer payments, like Social Security checks, are excluded from G to avoid double-counting:  retired persons spend part or all of their Social Security benefits on food, rent, prescriptions, and so forth, all of which count in consumption.  If we also counted the Social Security check as part of G, then the same money would be counted twice, which would make GDP look bigger than it really is. </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F0867A23-373E-45FE-B0E2-41A5F7E46548}" type="slidenum">
              <a:rPr lang="en-US" smtClean="0"/>
              <a:pPr/>
              <a:t>18</a:t>
            </a:fld>
            <a:endParaRPr lang="en-US" smtClean="0"/>
          </a:p>
        </p:txBody>
      </p:sp>
      <p:sp>
        <p:nvSpPr>
          <p:cNvPr id="7168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CDD4208-D6DA-46DC-A1E1-2ACA39843C1E}" type="slidenum">
              <a:rPr lang="en-US" sz="1200">
                <a:cs typeface="Arial" charset="0"/>
              </a:rPr>
              <a:pPr algn="r"/>
              <a:t>18</a:t>
            </a:fld>
            <a:endParaRPr lang="en-US" sz="1200">
              <a:cs typeface="Arial" charset="0"/>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p:spPr>
        <p:txBody>
          <a:bodyPr/>
          <a:lstStyle/>
          <a:p>
            <a:pPr eaLnBrk="1" hangingPunct="1"/>
            <a:r>
              <a:rPr lang="en-US" smtClean="0"/>
              <a:t>The “net” in “net exports” refers to the fact that we are subtracting imports from exports.  This subtraction is important, because imports are also counted in the other components of GDP; failing to subtract them would cause GDP to measure not just the value of goods produced domestically, but also goods produced abroad and imported.  </a:t>
            </a:r>
          </a:p>
          <a:p>
            <a:pPr eaLnBrk="1" hangingPunct="1"/>
            <a:endParaRPr lang="en-US" smtClean="0"/>
          </a:p>
          <a:p>
            <a:pPr eaLnBrk="1" hangingPunct="1"/>
            <a:r>
              <a:rPr lang="en-US" smtClean="0"/>
              <a:t>For example, if a consumer spends $100 on a DVD player imported from Japan, that $100 counts in “consumption,” even though the player was not produced domestically.  We subtract off that $100 import so that GDP ends up including the value of only domestically-produced goods and services.  </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AA24F5-E131-4EBA-BC25-A81BE41A1852}" type="slidenum">
              <a:rPr lang="en-US" smtClean="0"/>
              <a:pPr/>
              <a:t>1</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AD8C94E-D1EF-47E8-8944-31EBB37D58C3}" type="slidenum">
              <a:rPr lang="en-US" smtClean="0"/>
              <a:pPr/>
              <a:t>19</a:t>
            </a:fld>
            <a:endParaRPr lang="en-US" smtClean="0"/>
          </a:p>
        </p:txBody>
      </p:sp>
      <p:sp>
        <p:nvSpPr>
          <p:cNvPr id="7270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34A266F-5A7F-4203-9A51-090BC60D145F}" type="slidenum">
              <a:rPr lang="en-US" sz="1200">
                <a:cs typeface="Arial" charset="0"/>
              </a:rPr>
              <a:pPr algn="r"/>
              <a:t>19</a:t>
            </a:fld>
            <a:endParaRPr lang="en-US" sz="1200">
              <a:cs typeface="Arial" charset="0"/>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p:spPr>
        <p:txBody>
          <a:bodyPr/>
          <a:lstStyle/>
          <a:p>
            <a:pPr eaLnBrk="1" hangingPunct="1"/>
            <a:r>
              <a:rPr lang="en-US" dirty="0" smtClean="0"/>
              <a:t>An updated version of Table 1 in this chapter of the textbook.  The data shown are for 2012 4</a:t>
            </a:r>
            <a:r>
              <a:rPr lang="en-US" baseline="0" dirty="0" smtClean="0"/>
              <a:t>th</a:t>
            </a:r>
            <a:r>
              <a:rPr lang="en-US" dirty="0" smtClean="0"/>
              <a:t> quarter, the latest available at the time I’m writing this.  If you’d like to update this before showing in your class, you can find the latest figures here:</a:t>
            </a:r>
          </a:p>
          <a:p>
            <a:pPr eaLnBrk="1" hangingPunct="1"/>
            <a:endParaRPr lang="en-US" dirty="0" smtClean="0"/>
          </a:p>
          <a:p>
            <a:pPr eaLnBrk="1" hangingPunct="1"/>
            <a:r>
              <a:rPr lang="en-US" dirty="0" smtClean="0"/>
              <a:t>Source for data on GDP &amp; components:  http://www.bea.gov</a:t>
            </a:r>
          </a:p>
          <a:p>
            <a:pPr eaLnBrk="1" hangingPunct="1"/>
            <a:r>
              <a:rPr lang="en-US" dirty="0" smtClean="0"/>
              <a:t>http://www.bea.gov/national/index.htm</a:t>
            </a:r>
          </a:p>
          <a:p>
            <a:pPr eaLnBrk="1" hangingPunct="1"/>
            <a:endParaRPr lang="en-US" dirty="0" smtClean="0"/>
          </a:p>
          <a:p>
            <a:pPr eaLnBrk="1" hangingPunct="1"/>
            <a:r>
              <a:rPr lang="en-US" dirty="0" smtClean="0"/>
              <a:t>Source for population data (used to calculate the per capita figures):    </a:t>
            </a:r>
          </a:p>
          <a:p>
            <a:pPr eaLnBrk="1" hangingPunct="1"/>
            <a:r>
              <a:rPr lang="en-US" dirty="0" smtClean="0"/>
              <a:t>http://research.stlouisfed.org/fred2/series/POPTHM?cid=104</a:t>
            </a:r>
          </a:p>
          <a:p>
            <a:pPr eaLnBrk="1" hangingPunct="1"/>
            <a:r>
              <a:rPr lang="en-US" dirty="0" smtClean="0"/>
              <a:t>Original source: U.S. Department of Commerce: Census Bureau, www.census.gov</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20</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dirty="0" smtClean="0"/>
              <a:t>Suggestion:  Show these questions, and give your students 1–3 minutes to formulate their answers.  When you are ready to discuss the answers, go to the next slide…</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21</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dirty="0" smtClean="0"/>
              <a:t>Suggestion (continued from previous slide):  Show part A (but not the answer) and ask for someone to volunteer his or her response.  Then show the answer to part A.  Repeat for parts B, C, and D.  (The answers to parts C and D appear on the following slide.) </a:t>
            </a:r>
          </a:p>
          <a:p>
            <a:pPr eaLnBrk="1" hangingPunct="1"/>
            <a:endParaRPr lang="en-US" dirty="0" smtClean="0"/>
          </a:p>
          <a:p>
            <a:pPr eaLnBrk="1" hangingPunct="1"/>
            <a:r>
              <a:rPr lang="en-US" dirty="0" smtClean="0"/>
              <a:t>After showing the answer to part A, ask your students whether the answer would be different if Debbie were a government employee.  The correct answer is NO.  Government employees engage in consumption, just like everyone else.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22</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dirty="0" smtClean="0"/>
              <a:t>Regarding part C:  </a:t>
            </a:r>
          </a:p>
          <a:p>
            <a:pPr eaLnBrk="1" hangingPunct="1"/>
            <a:r>
              <a:rPr lang="en-US" dirty="0" smtClean="0"/>
              <a:t>Jane’s purchase causes investment (for her own business) to increase by $1200.  However, the computer is sold out of inventory, so inventory investment falls by $1200.  The two transactions cancel each other, leaving aggregate investment and GDP unchanged. </a:t>
            </a:r>
          </a:p>
          <a:p>
            <a:pPr eaLnBrk="1" hangingPunct="1"/>
            <a:endParaRPr lang="en-US" dirty="0" smtClean="0"/>
          </a:p>
          <a:p>
            <a:pPr eaLnBrk="1" hangingPunct="1"/>
            <a:r>
              <a:rPr lang="en-US" dirty="0" smtClean="0"/>
              <a:t>Regarding part D:</a:t>
            </a:r>
          </a:p>
          <a:p>
            <a:pPr eaLnBrk="1" hangingPunct="1"/>
            <a:r>
              <a:rPr lang="en-US" dirty="0" smtClean="0"/>
              <a:t>This problem illustrates why expenditure always equals output, even when firms don’t sell everything they produce due to lackluster demand.  The point here is that unsold output is counted in inventory investment, even when that “investment” was unintentional.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51B46EF-1D04-485B-8056-F3D2D6C13A41}" type="slidenum">
              <a:rPr lang="en-US" smtClean="0"/>
              <a:pPr/>
              <a:t>23</a:t>
            </a:fld>
            <a:endParaRPr lang="en-US" smtClean="0"/>
          </a:p>
        </p:txBody>
      </p:sp>
      <p:sp>
        <p:nvSpPr>
          <p:cNvPr id="7680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05CCD1E-4672-4C26-BA94-475CE0FCE317}" type="slidenum">
              <a:rPr lang="en-US" sz="1200">
                <a:cs typeface="Arial" charset="0"/>
              </a:rPr>
              <a:pPr algn="r"/>
              <a:t>23</a:t>
            </a:fld>
            <a:endParaRPr lang="en-US" sz="1200">
              <a:cs typeface="Arial" charset="0"/>
            </a:endParaRPr>
          </a:p>
        </p:txBody>
      </p:sp>
      <p:sp>
        <p:nvSpPr>
          <p:cNvPr id="76804" name="Rectangle 2"/>
          <p:cNvSpPr>
            <a:spLocks noGrp="1" noRot="1" noChangeAspect="1" noChangeArrowheads="1" noTextEdit="1"/>
          </p:cNvSpPr>
          <p:nvPr>
            <p:ph type="sldImg"/>
          </p:nvPr>
        </p:nvSpPr>
        <p:spPr>
          <a:xfrm>
            <a:off x="1143000" y="534988"/>
            <a:ext cx="4572000" cy="3429000"/>
          </a:xfrm>
          <a:ln/>
        </p:spPr>
      </p:sp>
      <p:sp>
        <p:nvSpPr>
          <p:cNvPr id="76805" name="Rectangle 3"/>
          <p:cNvSpPr>
            <a:spLocks noGrp="1" noChangeArrowheads="1"/>
          </p:cNvSpPr>
          <p:nvPr>
            <p:ph type="body" idx="1"/>
          </p:nvPr>
        </p:nvSpPr>
        <p:spPr>
          <a:xfrm>
            <a:off x="685800" y="4248150"/>
            <a:ext cx="5486400" cy="4210050"/>
          </a:xfrm>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7FEAE00-0275-420D-86AA-627A26C47865}" type="slidenum">
              <a:rPr lang="en-US" smtClean="0"/>
              <a:pPr/>
              <a:t>24</a:t>
            </a:fld>
            <a:endParaRPr lang="en-US" smtClean="0"/>
          </a:p>
        </p:txBody>
      </p:sp>
      <p:sp>
        <p:nvSpPr>
          <p:cNvPr id="7782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84E68EA-73B5-44B9-B045-6F716BE75D5D}" type="slidenum">
              <a:rPr lang="en-US" sz="1200">
                <a:cs typeface="Arial" charset="0"/>
              </a:rPr>
              <a:pPr algn="r"/>
              <a:t>24</a:t>
            </a:fld>
            <a:endParaRPr lang="en-US" sz="1200">
              <a:cs typeface="Arial" charset="0"/>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p:spPr>
        <p:txBody>
          <a:bodyPr/>
          <a:lstStyle/>
          <a:p>
            <a:pPr eaLnBrk="1" hangingPunct="1"/>
            <a:r>
              <a:rPr lang="en-US" dirty="0" smtClean="0"/>
              <a:t>This example is similar to that in the text, but using different goods and different numerical values. </a:t>
            </a:r>
          </a:p>
          <a:p>
            <a:pPr eaLnBrk="1" hangingPunct="1"/>
            <a:endParaRPr lang="en-US" dirty="0" smtClean="0"/>
          </a:p>
          <a:p>
            <a:pPr eaLnBrk="1" hangingPunct="1"/>
            <a:r>
              <a:rPr lang="en-US" dirty="0" smtClean="0"/>
              <a:t>Suggestion:  Ask your students to compute nominal GDP in each year before revealing the answers.  Ask them to compute the rate of increase before revealing the answers.  </a:t>
            </a:r>
          </a:p>
          <a:p>
            <a:pPr eaLnBrk="1" hangingPunct="1"/>
            <a:endParaRPr lang="en-US" dirty="0" smtClean="0"/>
          </a:p>
          <a:p>
            <a:pPr eaLnBrk="1" hangingPunct="1"/>
            <a:r>
              <a:rPr lang="en-US" dirty="0" smtClean="0"/>
              <a:t>In this example, nominal GDP grows for two reasons:  prices are rising, and the economy is producing a larger quantity of goods.  </a:t>
            </a:r>
          </a:p>
          <a:p>
            <a:pPr eaLnBrk="1" hangingPunct="1"/>
            <a:endParaRPr lang="en-US" dirty="0" smtClean="0"/>
          </a:p>
          <a:p>
            <a:pPr eaLnBrk="1" hangingPunct="1"/>
            <a:r>
              <a:rPr lang="en-US" dirty="0" smtClean="0"/>
              <a:t>Thinking of nominal GDP as total income, the increases in income will overstate the increases in society’s well-being because part of these increases are due to inflation.  </a:t>
            </a:r>
          </a:p>
          <a:p>
            <a:pPr eaLnBrk="1" hangingPunct="1"/>
            <a:endParaRPr lang="en-US" dirty="0" smtClean="0"/>
          </a:p>
          <a:p>
            <a:pPr eaLnBrk="1" hangingPunct="1"/>
            <a:r>
              <a:rPr lang="en-US" dirty="0" smtClean="0"/>
              <a:t>We need a way to take out the effects of inflation, to see how much people’s incomes are growing in purchasing power terms.  That is the job of real GDP.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BEB5C56-A1B9-45B5-8BFE-5E761CF8709B}" type="slidenum">
              <a:rPr lang="en-US" smtClean="0"/>
              <a:pPr/>
              <a:t>25</a:t>
            </a:fld>
            <a:endParaRPr lang="en-US" smtClean="0"/>
          </a:p>
        </p:txBody>
      </p:sp>
      <p:sp>
        <p:nvSpPr>
          <p:cNvPr id="7885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BE7C9B6-8A36-47A0-9D90-B24641455ACE}" type="slidenum">
              <a:rPr lang="en-US" sz="1200">
                <a:cs typeface="Arial" charset="0"/>
              </a:rPr>
              <a:pPr algn="r"/>
              <a:t>25</a:t>
            </a:fld>
            <a:endParaRPr lang="en-US" sz="1200">
              <a:cs typeface="Arial" charset="0"/>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p:spPr>
        <p:txBody>
          <a:bodyPr/>
          <a:lstStyle/>
          <a:p>
            <a:pPr eaLnBrk="1" hangingPunct="1"/>
            <a:r>
              <a:rPr lang="en-US" smtClean="0"/>
              <a:t>This example shows that real GDP in every year is constructed using the prices of the base year and that the base year doesn’t change.   </a:t>
            </a:r>
          </a:p>
          <a:p>
            <a:pPr eaLnBrk="1" hangingPunct="1"/>
            <a:endParaRPr lang="en-US" smtClean="0"/>
          </a:p>
          <a:p>
            <a:pPr eaLnBrk="1" hangingPunct="1"/>
            <a:r>
              <a:rPr lang="en-US" smtClean="0"/>
              <a:t>The growth rate of real GDP from one year to the next is the answer to this question:</a:t>
            </a:r>
          </a:p>
          <a:p>
            <a:pPr eaLnBrk="1" hangingPunct="1"/>
            <a:endParaRPr lang="en-US" smtClean="0"/>
          </a:p>
          <a:p>
            <a:pPr eaLnBrk="1" hangingPunct="1"/>
            <a:r>
              <a:rPr lang="en-US" smtClean="0"/>
              <a:t>“How much would GDP (and hence everyone’s income) have grown if there had been zero inflation?”</a:t>
            </a:r>
          </a:p>
          <a:p>
            <a:pPr eaLnBrk="1" hangingPunct="1"/>
            <a:endParaRPr lang="en-US" smtClean="0"/>
          </a:p>
          <a:p>
            <a:pPr eaLnBrk="1" hangingPunct="1"/>
            <a:r>
              <a:rPr lang="en-US" smtClean="0"/>
              <a:t>Thus, real GDP is corrected for inflation.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B34B249-C959-4F98-B3F8-D212301DFE87}" type="slidenum">
              <a:rPr lang="en-US" smtClean="0"/>
              <a:pPr/>
              <a:t>26</a:t>
            </a:fld>
            <a:endParaRPr lang="en-US" smtClean="0"/>
          </a:p>
        </p:txBody>
      </p:sp>
      <p:sp>
        <p:nvSpPr>
          <p:cNvPr id="7987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A8B718D-EDD5-4F35-8177-CA25E7014CB8}" type="slidenum">
              <a:rPr lang="en-US" sz="1200">
                <a:cs typeface="Arial" charset="0"/>
              </a:rPr>
              <a:pPr algn="r"/>
              <a:t>26</a:t>
            </a:fld>
            <a:endParaRPr lang="en-US" sz="1200">
              <a:cs typeface="Arial" charset="0"/>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p:spPr>
        <p:txBody>
          <a:bodyPr/>
          <a:lstStyle/>
          <a:p>
            <a:pPr eaLnBrk="1" hangingPunct="1"/>
            <a:r>
              <a:rPr lang="en-US" smtClean="0"/>
              <a:t>The table in the top half of this slide merely summarizes the answers from the previous two slides.  This table will be used shortly to compute the growth rates in nominal and real GDP and to compute the GDP deflator and inflation rates.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ED925E22-1CDF-4218-B44C-B42D6947119A}" type="slidenum">
              <a:rPr lang="en-US" smtClean="0"/>
              <a:pPr/>
              <a:t>27</a:t>
            </a:fld>
            <a:endParaRPr lang="en-US" smtClean="0"/>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43666A3-9518-4D6A-8D53-11EF7FAC1443}" type="slidenum">
              <a:rPr lang="en-US" sz="1200">
                <a:cs typeface="Arial" charset="0"/>
              </a:rPr>
              <a:pPr algn="r"/>
              <a:t>27</a:t>
            </a:fld>
            <a:endParaRPr lang="en-US" sz="1200">
              <a:cs typeface="Arial" charset="0"/>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p:spPr>
        <p:txBody>
          <a:bodyPr/>
          <a:lstStyle/>
          <a:p>
            <a:pPr eaLnBrk="1" hangingPunct="1"/>
            <a:r>
              <a:rPr lang="en-US" smtClean="0"/>
              <a:t>Again, the growth rate of real GDP from one year to the next is the answer to this question:</a:t>
            </a:r>
          </a:p>
          <a:p>
            <a:pPr eaLnBrk="1" hangingPunct="1"/>
            <a:endParaRPr lang="en-US" smtClean="0"/>
          </a:p>
          <a:p>
            <a:pPr eaLnBrk="1" hangingPunct="1"/>
            <a:r>
              <a:rPr lang="en-US" smtClean="0"/>
              <a:t>“How much would GDP (and hence everyone’s income) have grown if there had been zero inflation?”</a:t>
            </a:r>
          </a:p>
          <a:p>
            <a:pPr eaLnBrk="1" hangingPunct="1"/>
            <a:endParaRPr lang="en-US" smtClean="0"/>
          </a:p>
          <a:p>
            <a:pPr eaLnBrk="1" hangingPunct="1"/>
            <a:r>
              <a:rPr lang="en-US" smtClean="0"/>
              <a:t>This is why real GDP is corrected for inflation.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50D7DA1-AA84-4ADC-86EA-64E435C4ADDD}" type="slidenum">
              <a:rPr lang="en-US" smtClean="0">
                <a:solidFill>
                  <a:srgbClr val="000000"/>
                </a:solidFill>
              </a:rPr>
              <a:pPr/>
              <a:t>28</a:t>
            </a:fld>
            <a:endParaRPr lang="en-US" smtClean="0">
              <a:solidFill>
                <a:srgbClr val="000000"/>
              </a:solidFill>
            </a:endParaRPr>
          </a:p>
        </p:txBody>
      </p:sp>
      <p:sp>
        <p:nvSpPr>
          <p:cNvPr id="8192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F090350-7B90-4FCC-9E46-BE01A9AE3FD0}" type="slidenum">
              <a:rPr lang="en-US" sz="1200">
                <a:solidFill>
                  <a:srgbClr val="000000"/>
                </a:solidFill>
                <a:cs typeface="Arial" charset="0"/>
              </a:rPr>
              <a:pPr algn="r"/>
              <a:t>28</a:t>
            </a:fld>
            <a:endParaRPr lang="en-US" sz="1200">
              <a:solidFill>
                <a:srgbClr val="000000"/>
              </a:solidFill>
              <a:cs typeface="Arial" charset="0"/>
            </a:endParaRPr>
          </a:p>
        </p:txBody>
      </p:sp>
      <p:sp>
        <p:nvSpPr>
          <p:cNvPr id="81924" name="Rectangle 2"/>
          <p:cNvSpPr>
            <a:spLocks noGrp="1" noRot="1" noChangeAspect="1" noChangeArrowheads="1" noTextEdit="1"/>
          </p:cNvSpPr>
          <p:nvPr>
            <p:ph type="sldImg"/>
          </p:nvPr>
        </p:nvSpPr>
        <p:spPr>
          <a:xfrm>
            <a:off x="1368425" y="630238"/>
            <a:ext cx="4124325" cy="3092450"/>
          </a:xfrm>
          <a:ln/>
        </p:spPr>
      </p:sp>
      <p:sp>
        <p:nvSpPr>
          <p:cNvPr id="81925" name="Rectangle 3"/>
          <p:cNvSpPr>
            <a:spLocks noGrp="1" noChangeArrowheads="1"/>
          </p:cNvSpPr>
          <p:nvPr>
            <p:ph type="body" idx="1"/>
          </p:nvPr>
        </p:nvSpPr>
        <p:spPr>
          <a:xfrm>
            <a:off x="685800" y="3860800"/>
            <a:ext cx="5511800" cy="4994275"/>
          </a:xfrm>
          <a:noFill/>
          <a:ln/>
        </p:spPr>
        <p:txBody>
          <a:bodyPr/>
          <a:lstStyle/>
          <a:p>
            <a:pPr eaLnBrk="1" hangingPunct="1">
              <a:lnSpc>
                <a:spcPct val="105000"/>
              </a:lnSpc>
            </a:pPr>
            <a:r>
              <a:rPr lang="en-US" sz="1100" dirty="0" smtClean="0"/>
              <a:t>The source I used:  http://research.stlouisfed.org/fred2/	</a:t>
            </a:r>
          </a:p>
          <a:p>
            <a:pPr eaLnBrk="1" hangingPunct="1">
              <a:lnSpc>
                <a:spcPct val="105000"/>
              </a:lnSpc>
            </a:pPr>
            <a:r>
              <a:rPr lang="en-US" sz="1100" dirty="0" smtClean="0"/>
              <a:t>The original source:  U.S. Department of Commerce: Bureau of Economic Analysis</a:t>
            </a:r>
          </a:p>
          <a:p>
            <a:pPr eaLnBrk="1" hangingPunct="1">
              <a:lnSpc>
                <a:spcPct val="105000"/>
              </a:lnSpc>
            </a:pPr>
            <a:endParaRPr lang="en-US" sz="1100" dirty="0" smtClean="0"/>
          </a:p>
          <a:p>
            <a:pPr eaLnBrk="1" hangingPunct="1">
              <a:lnSpc>
                <a:spcPct val="105000"/>
              </a:lnSpc>
            </a:pPr>
            <a:r>
              <a:rPr lang="en-US" sz="1100" dirty="0" smtClean="0"/>
              <a:t>Since you have just finished covering real vs. nominal GDP, it might be worthwhile pointing out the following to your students:</a:t>
            </a:r>
          </a:p>
          <a:p>
            <a:pPr eaLnBrk="1" hangingPunct="1">
              <a:lnSpc>
                <a:spcPct val="105000"/>
              </a:lnSpc>
            </a:pPr>
            <a:endParaRPr lang="en-US" sz="1100" dirty="0" smtClean="0"/>
          </a:p>
          <a:p>
            <a:pPr eaLnBrk="1" hangingPunct="1">
              <a:lnSpc>
                <a:spcPct val="105000"/>
              </a:lnSpc>
            </a:pPr>
            <a:r>
              <a:rPr lang="en-US" sz="1100" dirty="0" smtClean="0"/>
              <a:t>The graph shows that nominal GDP rises faster than real GDP.  This should make sense, because growth in nominal GDP is driven by growth in output AND by inflation.  Growth in real GDP is driven only by growth in output.  </a:t>
            </a:r>
          </a:p>
          <a:p>
            <a:pPr eaLnBrk="1" hangingPunct="1">
              <a:lnSpc>
                <a:spcPct val="105000"/>
              </a:lnSpc>
            </a:pPr>
            <a:endParaRPr lang="en-US" sz="1100" dirty="0" smtClean="0"/>
          </a:p>
          <a:p>
            <a:pPr eaLnBrk="1" hangingPunct="1">
              <a:lnSpc>
                <a:spcPct val="105000"/>
              </a:lnSpc>
            </a:pPr>
            <a:r>
              <a:rPr lang="en-US" sz="1100" dirty="0" smtClean="0"/>
              <a:t>The two lines cross in the year 2005 (the base year for the real GDP data in this graph).  This should make sense because real GDP equals nominal GDP in the base year.  (Better yet, ask your students whether there’s anything significant about the point where the two lines cross.)</a:t>
            </a:r>
          </a:p>
          <a:p>
            <a:pPr eaLnBrk="1" hangingPunct="1">
              <a:lnSpc>
                <a:spcPct val="105000"/>
              </a:lnSpc>
            </a:pPr>
            <a:endParaRPr lang="en-US" sz="1100" dirty="0" smtClean="0"/>
          </a:p>
          <a:p>
            <a:pPr eaLnBrk="1" hangingPunct="1">
              <a:lnSpc>
                <a:spcPct val="105000"/>
              </a:lnSpc>
            </a:pPr>
            <a:r>
              <a:rPr lang="en-US" sz="1100" dirty="0" smtClean="0"/>
              <a:t>Before the base year, real GDP &gt; nominal GDP.  For example, in 1981, nominal GDP is about $3 trillion, while real GDP is about $6 trillion (in 2005 dollars).  This should make sense because prices were so much higher in 2005 than in 1981, so using those high 2005 prices to value 1981 output would lead to a bigger result than valuing 1981 output using 1981 prices.  </a:t>
            </a:r>
          </a:p>
          <a:p>
            <a:pPr eaLnBrk="1" hangingPunct="1">
              <a:lnSpc>
                <a:spcPct val="105000"/>
              </a:lnSpc>
            </a:pPr>
            <a:endParaRPr lang="en-US" sz="1100" dirty="0" smtClean="0"/>
          </a:p>
          <a:p>
            <a:pPr eaLnBrk="1" hangingPunct="1">
              <a:lnSpc>
                <a:spcPct val="105000"/>
              </a:lnSpc>
            </a:pPr>
            <a:r>
              <a:rPr lang="en-US" sz="1100" dirty="0" smtClean="0"/>
              <a:t>Similarly, after 2005, nominal GDP is higher than real GDP because prices are higher in later years than they were in 2005.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499FBED-96A0-4CC9-9C31-ED3F34C051A6}" type="slidenum">
              <a:rPr lang="en-US" smtClean="0"/>
              <a:pPr/>
              <a:t>2</a:t>
            </a:fld>
            <a:endParaRPr lang="en-US" smtClean="0"/>
          </a:p>
        </p:txBody>
      </p:sp>
      <p:sp>
        <p:nvSpPr>
          <p:cNvPr id="552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1473EFA-487C-4FF7-A5DF-01BBD335CCCC}" type="slidenum">
              <a:rPr lang="en-US" sz="1200">
                <a:cs typeface="Arial" charset="0"/>
              </a:rPr>
              <a:pPr algn="r"/>
              <a:t>2</a:t>
            </a:fld>
            <a:endParaRPr lang="en-US" sz="1200">
              <a:cs typeface="Arial" charset="0"/>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p:spPr>
        <p:txBody>
          <a:bodyPr/>
          <a:lstStyle/>
          <a:p>
            <a:pPr eaLnBrk="1" hangingPunct="1"/>
            <a:r>
              <a:rPr lang="en-US" dirty="0" smtClean="0"/>
              <a:t>This is the first strictly macro chapter of the textbook, so it’s worth spending a moment emphasizing the difference between microeconomics and macroeconomics.  </a:t>
            </a:r>
          </a:p>
          <a:p>
            <a:pPr eaLnBrk="1" hangingPunct="1"/>
            <a:endParaRPr lang="en-US" dirty="0" smtClean="0"/>
          </a:p>
          <a:p>
            <a:pPr eaLnBrk="1" hangingPunct="1"/>
            <a:r>
              <a:rPr lang="en-US" dirty="0" smtClean="0"/>
              <a:t>Examples of questions that microeconomics seeks to answer:</a:t>
            </a:r>
          </a:p>
          <a:p>
            <a:pPr marL="228600" lvl="1" indent="-114300" eaLnBrk="1" hangingPunct="1">
              <a:buFontTx/>
              <a:buChar char="•"/>
            </a:pPr>
            <a:r>
              <a:rPr lang="en-US" dirty="0" smtClean="0"/>
              <a:t>How do consumers decide how much of each good to buy?</a:t>
            </a:r>
          </a:p>
          <a:p>
            <a:pPr marL="228600" lvl="1" indent="-114300" eaLnBrk="1" hangingPunct="1">
              <a:buFontTx/>
              <a:buChar char="•"/>
            </a:pPr>
            <a:r>
              <a:rPr lang="en-US" dirty="0" smtClean="0"/>
              <a:t>How do firms decide how much output to produce and what price to charge? </a:t>
            </a:r>
          </a:p>
          <a:p>
            <a:pPr marL="228600" lvl="1" indent="-114300" eaLnBrk="1" hangingPunct="1">
              <a:buFontTx/>
              <a:buChar char="•"/>
            </a:pPr>
            <a:r>
              <a:rPr lang="en-US" dirty="0" smtClean="0"/>
              <a:t>What determines the price and quantity of individual goods and services?  </a:t>
            </a:r>
          </a:p>
          <a:p>
            <a:pPr marL="228600" lvl="1" indent="-114300" eaLnBrk="1" hangingPunct="1">
              <a:buFontTx/>
              <a:buChar char="•"/>
            </a:pPr>
            <a:r>
              <a:rPr lang="en-US" dirty="0" smtClean="0"/>
              <a:t>How do taxes on specific goods and services affect the allocation of resources?</a:t>
            </a:r>
          </a:p>
          <a:p>
            <a:pPr marL="228600" lvl="1" indent="-114300" eaLnBrk="1" hangingPunct="1">
              <a:buFontTx/>
              <a:buChar char="•"/>
            </a:pPr>
            <a:endParaRPr lang="en-US" dirty="0" smtClean="0"/>
          </a:p>
          <a:p>
            <a:pPr eaLnBrk="1" hangingPunct="1"/>
            <a:r>
              <a:rPr lang="en-US" dirty="0" smtClean="0"/>
              <a:t>Examples of questions that macroeconomics seeks to answer:</a:t>
            </a:r>
          </a:p>
          <a:p>
            <a:pPr marL="228600" lvl="1" indent="-114300" eaLnBrk="1" hangingPunct="1">
              <a:buFontTx/>
              <a:buChar char="•"/>
            </a:pPr>
            <a:r>
              <a:rPr lang="en-US" dirty="0" smtClean="0"/>
              <a:t>How do consumers decide how to divide their income between spending and saving? </a:t>
            </a:r>
          </a:p>
          <a:p>
            <a:pPr marL="228600" lvl="1" indent="-114300" eaLnBrk="1" hangingPunct="1">
              <a:buFontTx/>
              <a:buChar char="•"/>
            </a:pPr>
            <a:r>
              <a:rPr lang="en-US" dirty="0" smtClean="0"/>
              <a:t>What determines the total amount of employment and unemployment? </a:t>
            </a:r>
          </a:p>
          <a:p>
            <a:pPr marL="228600" lvl="1" indent="-114300" eaLnBrk="1" hangingPunct="1">
              <a:buFontTx/>
              <a:buChar char="•"/>
            </a:pPr>
            <a:r>
              <a:rPr lang="en-US" dirty="0" smtClean="0"/>
              <a:t>What determines the overall level of prices and the rate of inflation?  </a:t>
            </a:r>
          </a:p>
          <a:p>
            <a:pPr marL="228600" lvl="1" indent="-114300" eaLnBrk="1" hangingPunct="1">
              <a:buFontTx/>
              <a:buChar char="•"/>
            </a:pPr>
            <a:r>
              <a:rPr lang="en-US" dirty="0" smtClean="0"/>
              <a:t>Why does the economy go through cycles, where things are great for a few years (like the late ’90s) and then lousy for a year or two (like 2001–2002)?</a:t>
            </a:r>
          </a:p>
          <a:p>
            <a:pPr marL="228600" lvl="1" indent="-114300" eaLnBrk="1" hangingPunct="1">
              <a:buFontTx/>
              <a:buChar char="•"/>
            </a:pPr>
            <a:r>
              <a:rPr lang="en-US" dirty="0" smtClean="0"/>
              <a:t>When unemployment is high, what can the government do to help?</a:t>
            </a:r>
          </a:p>
          <a:p>
            <a:pPr eaLnBrk="1" hangingPunct="1"/>
            <a:endParaRPr lang="en-US" dirty="0" smtClean="0"/>
          </a:p>
          <a:p>
            <a:pPr eaLnBrk="1" hangingPunct="1"/>
            <a:r>
              <a:rPr lang="en-US" dirty="0" smtClean="0"/>
              <a:t>We begin our study of macroeconomics with income and expenditure….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D40CB49-0AC5-4898-8832-92F91110603F}" type="slidenum">
              <a:rPr lang="en-US" smtClean="0"/>
              <a:pPr/>
              <a:t>29</a:t>
            </a:fld>
            <a:endParaRPr lang="en-US" smtClean="0"/>
          </a:p>
        </p:txBody>
      </p:sp>
      <p:sp>
        <p:nvSpPr>
          <p:cNvPr id="8294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B27FC0-F26C-42F9-98FC-3A73941F7F3D}" type="slidenum">
              <a:rPr lang="en-US" sz="1200">
                <a:cs typeface="Arial" charset="0"/>
              </a:rPr>
              <a:pPr algn="r"/>
              <a:t>29</a:t>
            </a:fld>
            <a:endParaRPr lang="en-US" sz="1200">
              <a:cs typeface="Arial" charset="0"/>
            </a:endParaRPr>
          </a:p>
        </p:txBody>
      </p:sp>
      <p:sp>
        <p:nvSpPr>
          <p:cNvPr id="82948" name="Rectangle 2"/>
          <p:cNvSpPr>
            <a:spLocks noGrp="1" noRot="1" noChangeAspect="1" noChangeArrowheads="1" noTextEdit="1"/>
          </p:cNvSpPr>
          <p:nvPr>
            <p:ph type="sldImg"/>
          </p:nvPr>
        </p:nvSpPr>
        <p:spPr>
          <a:xfrm>
            <a:off x="1143000" y="534988"/>
            <a:ext cx="4572000" cy="3429000"/>
          </a:xfrm>
          <a:ln/>
        </p:spPr>
      </p:sp>
      <p:sp>
        <p:nvSpPr>
          <p:cNvPr id="82949" name="Rectangle 3"/>
          <p:cNvSpPr>
            <a:spLocks noGrp="1" noChangeArrowheads="1"/>
          </p:cNvSpPr>
          <p:nvPr>
            <p:ph type="body" idx="1"/>
          </p:nvPr>
        </p:nvSpPr>
        <p:spPr>
          <a:xfrm>
            <a:off x="685800" y="4248150"/>
            <a:ext cx="5486400" cy="4210050"/>
          </a:xfrm>
          <a:noFill/>
          <a:ln/>
        </p:spPr>
        <p:txBody>
          <a:bodyPr/>
          <a:lstStyle/>
          <a:p>
            <a:pPr eaLnBrk="1" hangingPunct="1"/>
            <a:r>
              <a:rPr lang="en-US" smtClean="0"/>
              <a:t>The GDP Deflator gets its name because it is used to “deflate” (i.e., take the inflation out of) nominal GDP to get real GDP.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D90A172-DAE1-4D93-801A-EA193FEA2493}" type="slidenum">
              <a:rPr lang="en-US" smtClean="0"/>
              <a:pPr/>
              <a:t>30</a:t>
            </a:fld>
            <a:endParaRPr lang="en-US" smtClean="0"/>
          </a:p>
        </p:txBody>
      </p:sp>
      <p:sp>
        <p:nvSpPr>
          <p:cNvPr id="839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EF0672B-757F-4DAC-84B5-B574D497B986}" type="slidenum">
              <a:rPr lang="en-US" sz="1200">
                <a:cs typeface="Arial" charset="0"/>
              </a:rPr>
              <a:pPr algn="r"/>
              <a:t>30</a:t>
            </a:fld>
            <a:endParaRPr lang="en-US" sz="1200">
              <a:cs typeface="Arial" charset="0"/>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31</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dirty="0" smtClean="0"/>
              <a:t>The data in the table are for a hypothetical economy that produces two final goods, A and B.  For all parts of this problem, use 2011 as the base year.  </a:t>
            </a:r>
          </a:p>
          <a:p>
            <a:pPr eaLnBrk="1" hangingPunct="1"/>
            <a:endParaRPr lang="en-US" dirty="0" smtClean="0"/>
          </a:p>
          <a:p>
            <a:pPr eaLnBrk="1" hangingPunct="1"/>
            <a:r>
              <a:rPr lang="en-US" dirty="0" smtClean="0"/>
              <a:t>If you’re running short on time, you can skip part A—it’s the least challenging.  If you only have time for one of the three, you might skip A and B, as C by itself covers all of the material:  it requires students to compute nominal and real GDP before they can compute the GDP deflator.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32</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33</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3C122203-6A4A-4AE9-8223-962805718B1E}" type="slidenum">
              <a:rPr lang="en-US" smtClean="0"/>
              <a:pPr/>
              <a:t>34</a:t>
            </a:fld>
            <a:endParaRPr lang="en-US" smtClean="0"/>
          </a:p>
        </p:txBody>
      </p:sp>
      <p:sp>
        <p:nvSpPr>
          <p:cNvPr id="8806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3EE40B6-2E5B-471A-BBDA-53D41A6ED2A9}" type="slidenum">
              <a:rPr lang="en-US" sz="1200">
                <a:cs typeface="Arial" charset="0"/>
              </a:rPr>
              <a:pPr algn="r"/>
              <a:t>34</a:t>
            </a:fld>
            <a:endParaRPr lang="en-US" sz="1200">
              <a:cs typeface="Arial" charset="0"/>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p:spPr>
        <p:txBody>
          <a:bodyPr/>
          <a:lstStyle/>
          <a:p>
            <a:pPr eaLnBrk="1" hangingPunct="1"/>
            <a:r>
              <a:rPr lang="en-US" smtClean="0"/>
              <a:t>Most economists, policymakers, social scientists, and businesspersons use a country’s real GDP per capita as the main indicator of the average person’s standard of living in that country.  </a:t>
            </a:r>
          </a:p>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CAB9A666-31B8-4604-9722-85EED0F09E6E}" type="slidenum">
              <a:rPr lang="en-US" smtClean="0"/>
              <a:pPr/>
              <a:t>35</a:t>
            </a:fld>
            <a:endParaRPr lang="en-US" smtClean="0"/>
          </a:p>
        </p:txBody>
      </p:sp>
      <p:sp>
        <p:nvSpPr>
          <p:cNvPr id="8909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B5901AE-7527-4141-81C9-3967B99ACA77}" type="slidenum">
              <a:rPr lang="en-US" sz="1200">
                <a:cs typeface="Arial" charset="0"/>
              </a:rPr>
              <a:pPr algn="r"/>
              <a:t>35</a:t>
            </a:fld>
            <a:endParaRPr lang="en-US" sz="1200">
              <a:cs typeface="Arial" charset="0"/>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p:spPr>
        <p:txBody>
          <a:bodyPr/>
          <a:lstStyle/>
          <a:p>
            <a:pPr eaLnBrk="1" hangingPunct="1"/>
            <a:r>
              <a:rPr lang="en-US" smtClean="0"/>
              <a:t>Very scathing words, indeed!  </a:t>
            </a:r>
          </a:p>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B2F3CFF4-1774-4D4B-939F-B00DE0C3455D}" type="slidenum">
              <a:rPr lang="en-US" smtClean="0"/>
              <a:pPr/>
              <a:t>36</a:t>
            </a:fld>
            <a:endParaRPr lang="en-US" smtClean="0"/>
          </a:p>
        </p:txBody>
      </p:sp>
      <p:sp>
        <p:nvSpPr>
          <p:cNvPr id="9011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B275FAB-FD7B-4E12-9D40-2FBD425B1C3C}" type="slidenum">
              <a:rPr lang="en-US" sz="1200">
                <a:cs typeface="Arial" charset="0"/>
              </a:rPr>
              <a:pPr algn="r"/>
              <a:t>36</a:t>
            </a:fld>
            <a:endParaRPr lang="en-US" sz="1200">
              <a:cs typeface="Arial" charset="0"/>
            </a:endParaRPr>
          </a:p>
        </p:txBody>
      </p:sp>
      <p:sp>
        <p:nvSpPr>
          <p:cNvPr id="90116" name="Rectangle 2"/>
          <p:cNvSpPr>
            <a:spLocks noGrp="1" noRot="1" noChangeAspect="1" noChangeArrowheads="1" noTextEdit="1"/>
          </p:cNvSpPr>
          <p:nvPr>
            <p:ph type="sldImg"/>
          </p:nvPr>
        </p:nvSpPr>
        <p:spPr>
          <a:xfrm>
            <a:off x="1143000" y="534988"/>
            <a:ext cx="4572000" cy="3429000"/>
          </a:xfrm>
          <a:ln/>
        </p:spPr>
      </p:sp>
      <p:sp>
        <p:nvSpPr>
          <p:cNvPr id="90117" name="Rectangle 3"/>
          <p:cNvSpPr>
            <a:spLocks noGrp="1" noChangeArrowheads="1"/>
          </p:cNvSpPr>
          <p:nvPr>
            <p:ph type="body" idx="1"/>
          </p:nvPr>
        </p:nvSpPr>
        <p:spPr>
          <a:xfrm>
            <a:off x="685800" y="4248150"/>
            <a:ext cx="5486400" cy="4210050"/>
          </a:xfrm>
          <a:noFill/>
          <a:ln/>
        </p:spPr>
        <p:txBody>
          <a:bodyPr/>
          <a:lstStyle/>
          <a:p>
            <a:pPr eaLnBrk="1" hangingPunct="1"/>
            <a:r>
              <a:rPr lang="en-US" smtClean="0"/>
              <a:t>Much of what Robert Kennedy said about GDP is correct.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533FD99B-E34A-4999-B1BD-C25E2B4D2E41}" type="slidenum">
              <a:rPr lang="en-US" smtClean="0"/>
              <a:pPr/>
              <a:t>37</a:t>
            </a:fld>
            <a:endParaRPr lang="en-US" smtClean="0"/>
          </a:p>
        </p:txBody>
      </p:sp>
      <p:sp>
        <p:nvSpPr>
          <p:cNvPr id="9113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6E31670-19C8-4C73-9525-847DF105B8AB}" type="slidenum">
              <a:rPr lang="en-US" sz="1200">
                <a:cs typeface="Arial" charset="0"/>
              </a:rPr>
              <a:pPr algn="r"/>
              <a:t>37</a:t>
            </a:fld>
            <a:endParaRPr lang="en-US" sz="1200">
              <a:cs typeface="Arial" charset="0"/>
            </a:endParaRPr>
          </a:p>
        </p:txBody>
      </p:sp>
      <p:sp>
        <p:nvSpPr>
          <p:cNvPr id="91140" name="Rectangle 2"/>
          <p:cNvSpPr>
            <a:spLocks noGrp="1" noRot="1" noChangeAspect="1" noChangeArrowheads="1" noTextEdit="1"/>
          </p:cNvSpPr>
          <p:nvPr>
            <p:ph type="sldImg"/>
          </p:nvPr>
        </p:nvSpPr>
        <p:spPr>
          <a:xfrm>
            <a:off x="1143000" y="534988"/>
            <a:ext cx="4572000" cy="3429000"/>
          </a:xfrm>
          <a:ln/>
        </p:spPr>
      </p:sp>
      <p:sp>
        <p:nvSpPr>
          <p:cNvPr id="91141" name="Rectangle 3"/>
          <p:cNvSpPr>
            <a:spLocks noGrp="1" noChangeArrowheads="1"/>
          </p:cNvSpPr>
          <p:nvPr>
            <p:ph type="body" idx="1"/>
          </p:nvPr>
        </p:nvSpPr>
        <p:spPr>
          <a:xfrm>
            <a:off x="685800" y="4248150"/>
            <a:ext cx="5486400" cy="4210050"/>
          </a:xfrm>
          <a:noFill/>
          <a:ln/>
        </p:spPr>
        <p:txBody>
          <a:bodyPr/>
          <a:lstStyle/>
          <a:p>
            <a:pPr eaLnBrk="1" hangingPunct="1"/>
            <a:r>
              <a:rPr lang="en-US" smtClean="0"/>
              <a:t>Then why do we care about GDP?  </a:t>
            </a:r>
          </a:p>
          <a:p>
            <a:pPr eaLnBrk="1" hangingPunct="1"/>
            <a:endParaRPr lang="en-US" smtClean="0"/>
          </a:p>
          <a:p>
            <a:pPr eaLnBrk="1" hangingPunct="1"/>
            <a:r>
              <a:rPr lang="en-US" smtClean="0"/>
              <a:t>Because a large GDP does in fact help us to lead a good life.  GDP does not measure the health of our children, but nations with larger GDP can afford better health care for their children.  GDP does not measure the beauty of our poetry, but nations with larger GDP can afford to teach more of their citizens to read and enjoy poetry.  GDP does not take account of our intelligence, integrity, courage, wisdom, or devotion to country, but all of these laudable attributes are easier to foster when people are less concerned about being able to afford the material necessities of life.  </a:t>
            </a:r>
          </a:p>
          <a:p>
            <a:pPr eaLnBrk="1" hangingPunct="1"/>
            <a:endParaRPr lang="en-US" smtClean="0"/>
          </a:p>
          <a:p>
            <a:pPr eaLnBrk="1" hangingPunct="1"/>
            <a:r>
              <a:rPr lang="en-US" smtClean="0"/>
              <a:t>In short, GDP does not directly measure those things that make life worthwhile, but it does measure our ability to obtain the inputs into a worthwhile life.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711F8E2-84D6-44D2-A8AB-648FBDB3721D}" type="slidenum">
              <a:rPr lang="en-US" smtClean="0"/>
              <a:pPr/>
              <a:t>38</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dirty="0" smtClean="0"/>
              <a:t>This figure and the two that follow are from the data in Table 3 of the textbook.  </a:t>
            </a:r>
          </a:p>
          <a:p>
            <a:pPr eaLnBrk="1" hangingPunct="1"/>
            <a:endParaRPr lang="en-US" dirty="0" smtClean="0"/>
          </a:p>
          <a:p>
            <a:pPr eaLnBrk="1" hangingPunct="1"/>
            <a:r>
              <a:rPr lang="en-US" dirty="0" smtClean="0"/>
              <a:t>Real GDP per capita figures are expressed in U.S. dollars. </a:t>
            </a:r>
          </a:p>
          <a:p>
            <a:pPr eaLnBrk="1" hangingPunct="1"/>
            <a:endParaRPr lang="en-US" dirty="0" smtClean="0"/>
          </a:p>
          <a:p>
            <a:pPr eaLnBrk="1" hangingPunct="1"/>
            <a:r>
              <a:rPr lang="en-US" dirty="0" smtClean="0"/>
              <a:t>Source:  Human Development Report 2007/2008, United Nations.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B5FA5B4-DDCA-4848-84DD-E677B96E232D}" type="slidenum">
              <a:rPr lang="en-US" smtClean="0"/>
              <a:pPr/>
              <a:t>3</a:t>
            </a:fld>
            <a:endParaRPr lang="en-US" smtClean="0"/>
          </a:p>
        </p:txBody>
      </p:sp>
      <p:sp>
        <p:nvSpPr>
          <p:cNvPr id="5632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CB0095C-248A-492E-A81C-AAA2ACC3C0A8}" type="slidenum">
              <a:rPr lang="en-US" sz="1200">
                <a:cs typeface="Arial" charset="0"/>
              </a:rPr>
              <a:pPr algn="r"/>
              <a:t>3</a:t>
            </a:fld>
            <a:endParaRPr lang="en-US" sz="1200">
              <a:cs typeface="Arial" charset="0"/>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p:spPr>
        <p:txBody>
          <a:bodyPr/>
          <a:lstStyle/>
          <a:p>
            <a:pPr eaLnBrk="1" hangingPunct="1"/>
            <a:r>
              <a:rPr lang="en-US" smtClean="0"/>
              <a:t>Notes:  </a:t>
            </a:r>
          </a:p>
          <a:p>
            <a:pPr eaLnBrk="1" hangingPunct="1"/>
            <a:endParaRPr lang="en-US" smtClean="0"/>
          </a:p>
          <a:p>
            <a:pPr eaLnBrk="1" hangingPunct="1"/>
            <a:r>
              <a:rPr lang="en-US" smtClean="0"/>
              <a:t>1.  The text in the first bullet point is NOT the formal textbook definition of GDP.  The formal definition is given and discussed in detail immediately after the Circular-Flow Diagram.  </a:t>
            </a:r>
          </a:p>
          <a:p>
            <a:pPr eaLnBrk="1" hangingPunct="1"/>
            <a:endParaRPr lang="en-US" smtClean="0"/>
          </a:p>
          <a:p>
            <a:pPr eaLnBrk="1" hangingPunct="1"/>
            <a:r>
              <a:rPr lang="en-US" smtClean="0"/>
              <a:t>2.  “g&amp;s” = goods and services</a:t>
            </a:r>
          </a:p>
          <a:p>
            <a:pPr eaLnBrk="1" hangingPunct="1"/>
            <a:endParaRPr lang="en-US" smtClean="0"/>
          </a:p>
          <a:p>
            <a:pPr eaLnBrk="1" hangingPunct="1"/>
            <a:r>
              <a:rPr lang="en-US" smtClean="0"/>
              <a:t>A good way to judge how well someone is doing economically is to look at his or her income.  We can judge how well a country is doing economically by looking at the total income that everyone in the economy is earning.  GDP is our measure of the economy’s total income, often called “national income.”</a:t>
            </a:r>
          </a:p>
          <a:p>
            <a:pPr eaLnBrk="1" hangingPunct="1"/>
            <a:endParaRPr lang="en-US" smtClean="0"/>
          </a:p>
          <a:p>
            <a:pPr eaLnBrk="1" hangingPunct="1"/>
            <a:r>
              <a:rPr lang="en-US" smtClean="0"/>
              <a:t>GDP also measures total expenditure on the goods and services produced in the economy, and the value of the economy’s output (production) of goods and services.  Thus, GDP is also referred to as “output.” </a:t>
            </a:r>
          </a:p>
          <a:p>
            <a:pPr eaLnBrk="1" hangingPunct="1"/>
            <a:endParaRPr lang="en-US" smtClean="0"/>
          </a:p>
          <a:p>
            <a:pPr eaLnBrk="1" hangingPunct="1"/>
            <a:r>
              <a:rPr lang="en-US" smtClean="0"/>
              <a:t>The equality of income and expenditure is an accounting identity (not, for example, an equilibrium condition):  it </a:t>
            </a:r>
            <a:r>
              <a:rPr lang="en-US" u="sng" smtClean="0"/>
              <a:t>must</a:t>
            </a:r>
            <a:r>
              <a:rPr lang="en-US" smtClean="0"/>
              <a:t> be true that income equals expenditure.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8C9A5938-0B64-4250-B67E-F0AFA5022028}" type="slidenum">
              <a:rPr lang="en-US" smtClean="0"/>
              <a:pPr/>
              <a:t>39</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US" smtClean="0"/>
              <a:t>Source:  Human Development Report 2007/2008, United Nations.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65AFA7B0-90DC-4D77-9ED4-40BA672EE2BA}" type="slidenum">
              <a:rPr lang="en-US" smtClean="0"/>
              <a:pPr/>
              <a:t>40</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smtClean="0"/>
              <a:t>Source:  Human Development Report 2007/2008, United Nations.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pPr/>
              <a:t>41</a:t>
            </a:fld>
            <a:endParaRPr lang="en-US">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B477D0F-4522-46B8-BB97-EC86C94BCF85}" type="slidenum">
              <a:rPr lang="en-US" smtClean="0"/>
              <a:pPr/>
              <a:t>4</a:t>
            </a:fld>
            <a:endParaRPr lang="en-US" smtClean="0"/>
          </a:p>
        </p:txBody>
      </p:sp>
      <p:sp>
        <p:nvSpPr>
          <p:cNvPr id="5734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3D40A77-F0F3-463E-B66C-DDE32F08D340}" type="slidenum">
              <a:rPr lang="en-US" sz="1200">
                <a:cs typeface="Arial" charset="0"/>
              </a:rPr>
              <a:pPr algn="r"/>
              <a:t>4</a:t>
            </a:fld>
            <a:endParaRPr lang="en-US" sz="1200">
              <a:cs typeface="Arial" charset="0"/>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p:spPr>
        <p:txBody>
          <a:bodyPr/>
          <a:lstStyle/>
          <a:p>
            <a:pPr eaLnBrk="1" hangingPunct="1"/>
            <a:r>
              <a:rPr lang="en-US" smtClean="0"/>
              <a:t>If your students already know the terms “factors of production” and “factor payments,” you may wish to delete the “preliminaries” from this slide.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A8F0CCE-A067-4076-BF81-757A8EE4F6E9}" type="slidenum">
              <a:rPr lang="en-US" smtClean="0"/>
              <a:pPr/>
              <a:t>5</a:t>
            </a:fld>
            <a:endParaRPr lang="en-US" smtClean="0"/>
          </a:p>
        </p:txBody>
      </p:sp>
      <p:sp>
        <p:nvSpPr>
          <p:cNvPr id="583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DA97F65-4549-409B-A33B-C7E642DB2F3B}" type="slidenum">
              <a:rPr lang="en-US" sz="1200">
                <a:cs typeface="Arial" charset="0"/>
              </a:rPr>
              <a:pPr algn="r"/>
              <a:t>5</a:t>
            </a:fld>
            <a:endParaRPr lang="en-US" sz="1200">
              <a:cs typeface="Arial" charset="0"/>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p:spPr>
        <p:txBody>
          <a:bodyPr/>
          <a:lstStyle/>
          <a:p>
            <a:pPr eaLnBrk="1" hangingPunct="1"/>
            <a:r>
              <a:rPr lang="en-US" smtClean="0"/>
              <a:t>This and the following slide build the Circular-Flow Diagram piece by piece.  </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77BC23D-29D5-47C7-BBC1-CAA8101A1259}" type="slidenum">
              <a:rPr lang="en-US" smtClean="0"/>
              <a:pPr/>
              <a:t>6</a:t>
            </a:fld>
            <a:endParaRPr lang="en-US" smtClean="0"/>
          </a:p>
        </p:txBody>
      </p:sp>
      <p:sp>
        <p:nvSpPr>
          <p:cNvPr id="5939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4F015C0-1648-455D-8509-BF623B48A4BF}" type="slidenum">
              <a:rPr lang="en-US" sz="1200">
                <a:cs typeface="Arial" charset="0"/>
              </a:rPr>
              <a:pPr algn="r"/>
              <a:t>6</a:t>
            </a:fld>
            <a:endParaRPr lang="en-US" sz="1200">
              <a:cs typeface="Arial" charset="0"/>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p:spPr>
        <p:txBody>
          <a:bodyPr/>
          <a:lstStyle/>
          <a:p>
            <a:pPr eaLnBrk="1" hangingPunct="1"/>
            <a:r>
              <a:rPr lang="en-US" smtClean="0"/>
              <a:t>In this diagram, the green arrows represent flows of income/payments.  The red arrows represent flows of goods &amp; services (including services of the factors of production in the lower half of the diagram).  </a:t>
            </a:r>
          </a:p>
          <a:p>
            <a:pPr eaLnBrk="1" hangingPunct="1"/>
            <a:endParaRPr lang="en-US" smtClean="0"/>
          </a:p>
          <a:p>
            <a:pPr eaLnBrk="1" hangingPunct="1"/>
            <a:r>
              <a:rPr lang="en-US" smtClean="0"/>
              <a:t>To keep the graph simple, we have omitted the government, financial system, and foreign sector, as discussed on the next slide. </a:t>
            </a:r>
          </a:p>
          <a:p>
            <a:pPr eaLnBrk="1" hangingPunct="1"/>
            <a:endParaRPr lang="en-US" smtClean="0"/>
          </a:p>
          <a:p>
            <a:pPr eaLnBrk="1" hangingPunct="1"/>
            <a:r>
              <a:rPr lang="en-US" b="1" i="1" smtClean="0"/>
              <a:t>Changing the animation on this slide:</a:t>
            </a:r>
          </a:p>
          <a:p>
            <a:pPr eaLnBrk="1" hangingPunct="1"/>
            <a:r>
              <a:rPr lang="en-US" smtClean="0"/>
              <a:t>If you wish, you can easily change the order in which the markets and arrows appear.  From the “Slide Show” drop-down menu, choose “Custom Animation…”  Then, a box will appear (maybe along the right-hand-side of your PowerPoint window) that allows you to modify the order in which things appear (as well as other aspects of the animation).  For further information, open PowerPoint help and search on “change the sequence of animations.”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DB3B6CC-16C0-4CB4-9C36-66559352CC24}" type="slidenum">
              <a:rPr lang="en-US" smtClean="0"/>
              <a:pPr/>
              <a:t>7</a:t>
            </a:fld>
            <a:endParaRPr lang="en-US" smtClean="0"/>
          </a:p>
        </p:txBody>
      </p:sp>
      <p:sp>
        <p:nvSpPr>
          <p:cNvPr id="6041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8310189-666C-4935-98DA-F7C233CED945}" type="slidenum">
              <a:rPr lang="en-US" sz="1200">
                <a:cs typeface="Arial" charset="0"/>
              </a:rPr>
              <a:pPr algn="r"/>
              <a:t>7</a:t>
            </a:fld>
            <a:endParaRPr lang="en-US" sz="1200">
              <a:cs typeface="Arial" charset="0"/>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p:spPr>
        <p:txBody>
          <a:bodyPr/>
          <a:lstStyle/>
          <a:p>
            <a:pPr eaLnBrk="1" hangingPunct="1"/>
            <a:r>
              <a:rPr lang="en-US" smtClean="0"/>
              <a:t>In future chapters, we will study the role of each of these in greater detail.  </a:t>
            </a:r>
          </a:p>
          <a:p>
            <a:pPr eaLnBrk="1" hangingPunct="1"/>
            <a:endParaRPr lang="en-US" smtClean="0"/>
          </a:p>
          <a:p>
            <a:pPr eaLnBrk="1" hangingPunct="1"/>
            <a:r>
              <a:rPr lang="en-US" smtClean="0"/>
              <a:t>We could draw a more complicated circular flow diagram that includes the government, financial system, and foreign sector.  Including them, however, would not change the basic conclusion that GDP simultaneously measures the country’s total income, expenditure, revenue, and factor payments.  </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87156CE-3675-4810-AE37-76E660553E21}" type="slidenum">
              <a:rPr lang="en-US" smtClean="0"/>
              <a:pPr/>
              <a:t>8</a:t>
            </a:fld>
            <a:endParaRPr lang="en-US" smtClean="0"/>
          </a:p>
        </p:txBody>
      </p:sp>
      <p:sp>
        <p:nvSpPr>
          <p:cNvPr id="6144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6BC30C0-28D0-4EEB-9DC6-9FD606F1BF9D}" type="slidenum">
              <a:rPr lang="en-US" sz="1200">
                <a:cs typeface="Arial" charset="0"/>
              </a:rPr>
              <a:pPr algn="r"/>
              <a:t>8</a:t>
            </a:fld>
            <a:endParaRPr lang="en-US" sz="1200">
              <a:cs typeface="Arial" charset="0"/>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p:spPr>
        <p:txBody>
          <a:bodyPr/>
          <a:lstStyle/>
          <a:p>
            <a:pPr eaLnBrk="1" hangingPunct="1"/>
            <a:r>
              <a:rPr lang="en-US" smtClean="0"/>
              <a:t>This slide and the five that follow focus on the meaning of each part of this critically important definition.  </a:t>
            </a:r>
          </a:p>
          <a:p>
            <a:pPr eaLnBrk="1" hangingPunct="1"/>
            <a:endParaRPr lang="en-US" smtClean="0"/>
          </a:p>
          <a:p>
            <a:pPr eaLnBrk="1" hangingPunct="1"/>
            <a:r>
              <a:rPr lang="en-US" smtClean="0"/>
              <a:t>Note that transactions occurring in the so-called “underground economy” are also omitted from the official measure of GDP.  In the textbook, near the end of this chapter, an “In the News” box contains an excellent article on the underground economy.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FF2CD"/>
        </a:solidFill>
        <a:effectLst/>
      </p:bgPr>
    </p:bg>
    <p:spTree>
      <p:nvGrpSpPr>
        <p:cNvPr id="1" name=""/>
        <p:cNvGrpSpPr/>
        <p:nvPr/>
      </p:nvGrpSpPr>
      <p:grpSpPr>
        <a:xfrm>
          <a:off x="0" y="0"/>
          <a:ext cx="0" cy="0"/>
          <a:chOff x="0" y="0"/>
          <a:chExt cx="0" cy="0"/>
        </a:xfrm>
      </p:grpSpPr>
      <p:sp>
        <p:nvSpPr>
          <p:cNvPr id="6" name="TextBox 5"/>
          <p:cNvSpPr txBox="1"/>
          <p:nvPr userDrawn="1"/>
        </p:nvSpPr>
        <p:spPr>
          <a:xfrm>
            <a:off x="152400" y="4137835"/>
            <a:ext cx="6858000" cy="1502976"/>
          </a:xfrm>
          <a:prstGeom prst="rect">
            <a:avLst/>
          </a:prstGeom>
          <a:noFill/>
        </p:spPr>
        <p:txBody>
          <a:bodyPr wrap="square" rtlCol="0">
            <a:spAutoFit/>
          </a:bodyPr>
          <a:lstStyle/>
          <a:p>
            <a:pPr>
              <a:lnSpc>
                <a:spcPts val="5500"/>
              </a:lnSpc>
            </a:pPr>
            <a:r>
              <a:rPr lang="en-US" sz="4800" dirty="0" smtClean="0">
                <a:solidFill>
                  <a:prstClr val="black"/>
                </a:solidFill>
                <a:latin typeface="Times New Roman" pitchFamily="18" charset="0"/>
                <a:cs typeface="Times New Roman" pitchFamily="18" charset="0"/>
              </a:rPr>
              <a:t>Measuring a Nation’s Income</a:t>
            </a:r>
            <a:endParaRPr lang="en-US" sz="4800" dirty="0">
              <a:solidFill>
                <a:prstClr val="black"/>
              </a:solidFill>
              <a:latin typeface="Times New Roman" pitchFamily="18" charset="0"/>
              <a:cs typeface="Times New Roman" pitchFamily="18" charset="0"/>
            </a:endParaRPr>
          </a:p>
        </p:txBody>
      </p:sp>
      <p:sp>
        <p:nvSpPr>
          <p:cNvPr id="4" name="TextBox 3"/>
          <p:cNvSpPr txBox="1"/>
          <p:nvPr userDrawn="1"/>
        </p:nvSpPr>
        <p:spPr>
          <a:xfrm>
            <a:off x="-10633" y="6500422"/>
            <a:ext cx="5649433" cy="338554"/>
          </a:xfrm>
          <a:prstGeom prst="rect">
            <a:avLst/>
          </a:prstGeom>
          <a:noFill/>
        </p:spPr>
        <p:txBody>
          <a:bodyPr wrap="square" rtlCol="0">
            <a:spAutoFit/>
          </a:bodyPr>
          <a:lstStyle/>
          <a:p>
            <a:r>
              <a:rPr lang="en-US" sz="800" b="0" i="1" dirty="0" smtClean="0">
                <a:solidFill>
                  <a:srgbClr val="777777"/>
                </a:solidFill>
                <a:latin typeface="Times New Roman" pitchFamily="18" charset="0"/>
                <a:cs typeface="Times New Roman" pitchFamily="18" charset="0"/>
              </a:rPr>
              <a:t>© 2014 </a:t>
            </a:r>
            <a:r>
              <a:rPr lang="en-US" sz="800" b="0" i="1" dirty="0" err="1" smtClean="0">
                <a:solidFill>
                  <a:srgbClr val="777777"/>
                </a:solidFill>
                <a:latin typeface="Times New Roman" pitchFamily="18" charset="0"/>
                <a:cs typeface="Times New Roman" pitchFamily="18" charset="0"/>
              </a:rPr>
              <a:t>Cengage</a:t>
            </a:r>
            <a:r>
              <a:rPr lang="en-US" sz="800" b="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
        <p:nvSpPr>
          <p:cNvPr id="5" name="TextBox 12"/>
          <p:cNvSpPr txBox="1">
            <a:spLocks noChangeArrowheads="1"/>
          </p:cNvSpPr>
          <p:nvPr userDrawn="1"/>
        </p:nvSpPr>
        <p:spPr bwMode="auto">
          <a:xfrm>
            <a:off x="6629400" y="4843552"/>
            <a:ext cx="2286000" cy="1862048"/>
          </a:xfrm>
          <a:prstGeom prst="rect">
            <a:avLst/>
          </a:prstGeom>
          <a:noFill/>
          <a:ln w="9525">
            <a:noFill/>
            <a:miter lim="800000"/>
            <a:headEnd/>
            <a:tailEnd/>
          </a:ln>
        </p:spPr>
        <p:txBody>
          <a:bodyPr wrap="square">
            <a:spAutoFit/>
          </a:bodyPr>
          <a:lstStyle/>
          <a:p>
            <a:pPr algn="r"/>
            <a:r>
              <a:rPr lang="en-US" sz="2300" b="1" i="1" dirty="0">
                <a:solidFill>
                  <a:srgbClr val="996633"/>
                </a:solidFill>
                <a:latin typeface="Garamond" pitchFamily="18" charset="0"/>
                <a:ea typeface="Arial Unicode MS" pitchFamily="34" charset="-128"/>
                <a:cs typeface="Times New Roman" pitchFamily="18" charset="0"/>
              </a:rPr>
              <a:t>Premium PowerPoint </a:t>
            </a:r>
            <a:r>
              <a:rPr lang="en-US" sz="2300" b="1" i="1" dirty="0" smtClean="0">
                <a:solidFill>
                  <a:srgbClr val="996633"/>
                </a:solidFill>
                <a:latin typeface="Garamond" pitchFamily="18" charset="0"/>
                <a:ea typeface="Arial Unicode MS" pitchFamily="34" charset="-128"/>
                <a:cs typeface="Times New Roman" pitchFamily="18" charset="0"/>
              </a:rPr>
              <a:t/>
            </a:r>
            <a:br>
              <a:rPr lang="en-US" sz="2300" b="1" i="1" dirty="0" smtClean="0">
                <a:solidFill>
                  <a:srgbClr val="996633"/>
                </a:solidFill>
                <a:latin typeface="Garamond" pitchFamily="18" charset="0"/>
                <a:ea typeface="Arial Unicode MS" pitchFamily="34" charset="-128"/>
                <a:cs typeface="Times New Roman" pitchFamily="18" charset="0"/>
              </a:rPr>
            </a:br>
            <a:r>
              <a:rPr lang="en-US" sz="2300" b="1" i="1" dirty="0" smtClean="0">
                <a:solidFill>
                  <a:srgbClr val="996633"/>
                </a:solidFill>
                <a:latin typeface="Garamond" pitchFamily="18" charset="0"/>
                <a:ea typeface="Arial Unicode MS" pitchFamily="34" charset="-128"/>
                <a:cs typeface="Times New Roman" pitchFamily="18" charset="0"/>
              </a:rPr>
              <a:t>Slides by </a:t>
            </a:r>
            <a:br>
              <a:rPr lang="en-US" sz="2300" b="1" i="1" dirty="0" smtClean="0">
                <a:solidFill>
                  <a:srgbClr val="996633"/>
                </a:solidFill>
                <a:latin typeface="Garamond" pitchFamily="18" charset="0"/>
                <a:ea typeface="Arial Unicode MS" pitchFamily="34" charset="-128"/>
                <a:cs typeface="Times New Roman" pitchFamily="18" charset="0"/>
              </a:rPr>
            </a:br>
            <a:r>
              <a:rPr lang="en-US" sz="2300" b="1" i="1" dirty="0" smtClean="0">
                <a:solidFill>
                  <a:srgbClr val="996633"/>
                </a:solidFill>
                <a:latin typeface="Garamond" pitchFamily="18" charset="0"/>
                <a:ea typeface="Arial Unicode MS" pitchFamily="34" charset="-128"/>
                <a:cs typeface="Times New Roman" pitchFamily="18" charset="0"/>
              </a:rPr>
              <a:t>Ron </a:t>
            </a:r>
            <a:r>
              <a:rPr lang="en-US" sz="2300" b="1" i="1" dirty="0" err="1" smtClean="0">
                <a:solidFill>
                  <a:srgbClr val="996633"/>
                </a:solidFill>
                <a:latin typeface="Garamond" pitchFamily="18" charset="0"/>
                <a:ea typeface="Arial Unicode MS" pitchFamily="34" charset="-128"/>
                <a:cs typeface="Times New Roman" pitchFamily="18" charset="0"/>
              </a:rPr>
              <a:t>Cronovich</a:t>
            </a:r>
            <a:endParaRPr lang="en-US" sz="2300" b="1" i="1" dirty="0" smtClean="0">
              <a:solidFill>
                <a:srgbClr val="C00000"/>
              </a:solidFill>
              <a:latin typeface="Garamond" pitchFamily="18" charset="0"/>
              <a:ea typeface="Arial Unicode MS" pitchFamily="34" charset="-128"/>
              <a:cs typeface="Times New Roman" pitchFamily="18" charset="0"/>
            </a:endParaRPr>
          </a:p>
          <a:p>
            <a:pPr algn="r"/>
            <a:r>
              <a:rPr lang="en-US" sz="2300" b="1" i="1" dirty="0" smtClean="0">
                <a:solidFill>
                  <a:srgbClr val="336600"/>
                </a:solidFill>
                <a:latin typeface="Garamond" pitchFamily="18" charset="0"/>
                <a:ea typeface="Arial Unicode MS" pitchFamily="34" charset="-128"/>
                <a:cs typeface="Times New Roman" pitchFamily="18" charset="0"/>
              </a:rPr>
              <a:t>2013 UPDATE</a:t>
            </a:r>
            <a:endParaRPr lang="en-US" sz="2300" b="1" i="1" dirty="0">
              <a:solidFill>
                <a:srgbClr val="336600"/>
              </a:solidFill>
              <a:latin typeface="Garamond" pitchFamily="18" charset="0"/>
              <a:ea typeface="Arial Unicode MS" pitchFamily="34" charset="-128"/>
              <a:cs typeface="Times New Roman" pitchFamily="18"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lvl1pPr algn="l">
              <a:defRPr sz="3400" b="1">
                <a:solidFill>
                  <a:srgbClr val="006699"/>
                </a:solidFill>
                <a:latin typeface="Tahoma" pitchFamily="34" charset="0"/>
                <a:ea typeface="Tahoma" pitchFamily="34" charset="0"/>
                <a:cs typeface="Tahom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19200"/>
            <a:ext cx="8229600" cy="4979581"/>
          </a:xfrm>
        </p:spPr>
        <p:txBody>
          <a:bodyPr/>
          <a:lstStyle>
            <a:lvl1pPr>
              <a:lnSpc>
                <a:spcPct val="105000"/>
              </a:lnSpc>
              <a:spcBef>
                <a:spcPts val="1200"/>
              </a:spcBef>
              <a:buClr>
                <a:srgbClr val="A3C167"/>
              </a:buClr>
              <a:buFont typeface="Wingdings" pitchFamily="2" charset="2"/>
              <a:buChar char="§"/>
              <a:defRPr sz="2800">
                <a:latin typeface="Arial" pitchFamily="34" charset="0"/>
                <a:cs typeface="Arial" pitchFamily="34" charset="0"/>
              </a:defRPr>
            </a:lvl1pPr>
            <a:lvl2pPr>
              <a:lnSpc>
                <a:spcPct val="105000"/>
              </a:lnSpc>
              <a:spcBef>
                <a:spcPts val="300"/>
              </a:spcBef>
              <a:buClr>
                <a:srgbClr val="CC9900"/>
              </a:buClr>
              <a:buFont typeface="Wingdings" pitchFamily="2" charset="2"/>
              <a:buChar char="§"/>
              <a:defRPr sz="2700">
                <a:latin typeface="Arial" pitchFamily="34" charset="0"/>
                <a:cs typeface="Arial" pitchFamily="34" charset="0"/>
              </a:defRPr>
            </a:lvl2pPr>
            <a:lvl3pPr>
              <a:lnSpc>
                <a:spcPct val="105000"/>
              </a:lnSpc>
              <a:spcBef>
                <a:spcPts val="300"/>
              </a:spcBef>
              <a:buClr>
                <a:schemeClr val="accent4">
                  <a:lumMod val="60000"/>
                  <a:lumOff val="40000"/>
                </a:schemeClr>
              </a:buClr>
              <a:buFont typeface="Wingdings" pitchFamily="2" charset="2"/>
              <a:buChar char="§"/>
              <a:defRPr sz="2400">
                <a:latin typeface="Arial" pitchFamily="34" charset="0"/>
                <a:cs typeface="Arial" pitchFamily="34" charset="0"/>
              </a:defRPr>
            </a:lvl3pPr>
            <a:lvl4pPr>
              <a:lnSpc>
                <a:spcPct val="105000"/>
              </a:lnSpc>
              <a:spcBef>
                <a:spcPts val="300"/>
              </a:spcBef>
              <a:defRPr>
                <a:latin typeface="Arial" pitchFamily="34" charset="0"/>
                <a:cs typeface="Arial" pitchFamily="34" charset="0"/>
              </a:defRPr>
            </a:lvl4pPr>
            <a:lvl5pPr>
              <a:lnSpc>
                <a:spcPct val="105000"/>
              </a:lnSpc>
              <a:spcBef>
                <a:spcPts val="300"/>
              </a:spcBef>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MEASURING A NATION’S INCOME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6424C04-881C-440B-BCDD-BAE2035EE3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TextBox 4"/>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6"/>
          <p:cNvSpPr>
            <a:spLocks noGrp="1" noChangeArrowheads="1"/>
          </p:cNvSpPr>
          <p:nvPr>
            <p:ph type="sldNum" sz="quarter" idx="11"/>
          </p:nvPr>
        </p:nvSpPr>
        <p:spPr>
          <a:xfrm>
            <a:off x="8302625" y="6375400"/>
            <a:ext cx="684213" cy="368300"/>
          </a:xfrm>
          <a:prstGeom prst="rect">
            <a:avLst/>
          </a:prstGeom>
          <a:ln/>
        </p:spPr>
        <p:txBody>
          <a:bodyPr/>
          <a:lstStyle>
            <a:lvl1pPr>
              <a:defRPr/>
            </a:lvl1pPr>
          </a:lstStyle>
          <a:p>
            <a:pPr>
              <a:defRPr/>
            </a:pPr>
            <a:fld id="{E8F0EFC2-49C0-4776-8C71-847025C60BA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911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0633" y="6500422"/>
            <a:ext cx="5649433" cy="338554"/>
          </a:xfrm>
          <a:prstGeom prst="rect">
            <a:avLst/>
          </a:prstGeom>
          <a:noFill/>
        </p:spPr>
        <p:txBody>
          <a:bodyPr wrap="square" rtlCol="0">
            <a:spAutoFit/>
          </a:bodyPr>
          <a:lstStyle/>
          <a:p>
            <a:r>
              <a:rPr lang="en-US" sz="800" b="0" i="1" dirty="0" smtClean="0">
                <a:solidFill>
                  <a:srgbClr val="777777"/>
                </a:solidFill>
                <a:latin typeface="Times New Roman" pitchFamily="18" charset="0"/>
                <a:cs typeface="Times New Roman" pitchFamily="18" charset="0"/>
              </a:rPr>
              <a:t>© 2014 </a:t>
            </a:r>
            <a:r>
              <a:rPr lang="en-US" sz="800" b="0" i="1" dirty="0" err="1" smtClean="0">
                <a:solidFill>
                  <a:srgbClr val="777777"/>
                </a:solidFill>
                <a:latin typeface="Times New Roman" pitchFamily="18" charset="0"/>
                <a:cs typeface="Times New Roman" pitchFamily="18" charset="0"/>
              </a:rPr>
              <a:t>Cengage</a:t>
            </a:r>
            <a:r>
              <a:rPr lang="en-US" sz="800" b="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
        <p:nvSpPr>
          <p:cNvPr id="5" name="TextBox 4"/>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itchFamily="18" charset="0"/>
                <a:ea typeface="Verdana" pitchFamily="34" charset="0"/>
                <a:cs typeface="Times New Roman" pitchFamily="18" charset="0"/>
              </a:rPr>
              <a:pPr algn="r"/>
              <a:t>‹#›</a:t>
            </a:fld>
            <a:endParaRPr lang="en-US" sz="1700" i="0" dirty="0">
              <a:solidFill>
                <a:srgbClr val="B2B2B2"/>
              </a:solidFill>
              <a:latin typeface="Times New Roman" pitchFamily="18" charset="0"/>
              <a:ea typeface="Verdana" pitchFamily="34"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56"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3400" b="1" kern="1200">
          <a:solidFill>
            <a:srgbClr val="006699"/>
          </a:solidFill>
          <a:latin typeface="Tahoma" pitchFamily="34" charset="0"/>
          <a:ea typeface="Tahoma" pitchFamily="34" charset="0"/>
          <a:cs typeface="Tahoma" pitchFamily="34" charset="0"/>
        </a:defRPr>
      </a:lvl1pPr>
    </p:titleStyle>
    <p:bodyStyle>
      <a:lvl1pPr marL="342900" indent="-342900" algn="l" defTabSz="914400" rtl="0" eaLnBrk="1" latinLnBrk="0" hangingPunct="1">
        <a:lnSpc>
          <a:spcPct val="105000"/>
        </a:lnSpc>
        <a:spcBef>
          <a:spcPts val="1200"/>
        </a:spcBef>
        <a:buClr>
          <a:srgbClr val="A3C167"/>
        </a:buClr>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5000"/>
        </a:lnSpc>
        <a:spcBef>
          <a:spcPts val="300"/>
        </a:spcBef>
        <a:buClr>
          <a:srgbClr val="CC9900"/>
        </a:buClr>
        <a:buFont typeface="Wingdings" pitchFamily="2" charset="2"/>
        <a:buChar char="§"/>
        <a:defRPr sz="27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5000"/>
        </a:lnSpc>
        <a:spcBef>
          <a:spcPts val="300"/>
        </a:spcBef>
        <a:buClr>
          <a:schemeClr val="accent4">
            <a:lumMod val="60000"/>
            <a:lumOff val="40000"/>
          </a:schemeClr>
        </a:buClr>
        <a:buFont typeface="Wingdings" pitchFamily="2" charset="2"/>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5000"/>
        </a:lnSpc>
        <a:spcBef>
          <a:spcPts val="3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5000"/>
        </a:lnSpc>
        <a:spcBef>
          <a:spcPts val="3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CD"/>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extBox 4"/>
          <p:cNvSpPr txBox="1"/>
          <p:nvPr/>
        </p:nvSpPr>
        <p:spPr>
          <a:xfrm>
            <a:off x="152400" y="75747"/>
            <a:ext cx="8839200" cy="553998"/>
          </a:xfrm>
          <a:prstGeom prst="rect">
            <a:avLst/>
          </a:prstGeom>
          <a:noFill/>
        </p:spPr>
        <p:txBody>
          <a:bodyPr wrap="square" rtlCol="0">
            <a:spAutoFit/>
          </a:bodyPr>
          <a:lstStyle/>
          <a:p>
            <a:r>
              <a:rPr lang="en-US" sz="3000" dirty="0">
                <a:solidFill>
                  <a:prstClr val="white"/>
                </a:solidFill>
                <a:effectLst>
                  <a:outerShdw blurRad="38100" dist="38100" dir="2700000" algn="tl">
                    <a:srgbClr val="000000">
                      <a:alpha val="43137"/>
                    </a:srgbClr>
                  </a:outerShdw>
                </a:effectLst>
                <a:latin typeface="Times New Roman" pitchFamily="18" charset="0"/>
                <a:cs typeface="Times New Roman" pitchFamily="18" charset="0"/>
              </a:rPr>
              <a:t>N. Gregory </a:t>
            </a:r>
            <a:r>
              <a:rPr lang="en-US" sz="3000" dirty="0" err="1">
                <a:solidFill>
                  <a:prstClr val="white"/>
                </a:solidFill>
                <a:effectLst>
                  <a:outerShdw blurRad="38100" dist="38100" dir="2700000" algn="tl">
                    <a:srgbClr val="000000">
                      <a:alpha val="43137"/>
                    </a:srgbClr>
                  </a:outerShdw>
                </a:effectLst>
                <a:latin typeface="Times New Roman" pitchFamily="18" charset="0"/>
                <a:cs typeface="Times New Roman" pitchFamily="18" charset="0"/>
              </a:rPr>
              <a:t>Mankiw</a:t>
            </a:r>
            <a:endParaRPr lang="en-US" sz="3000" dirty="0">
              <a:solidFill>
                <a:prstClr val="white"/>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4" name="Picture 2"/>
          <p:cNvPicPr>
            <a:picLocks noChangeAspect="1" noChangeArrowheads="1"/>
          </p:cNvPicPr>
          <p:nvPr/>
        </p:nvPicPr>
        <p:blipFill>
          <a:blip r:embed="rId3" cstate="print">
            <a:lum bright="8000" contrast="-10000"/>
          </a:blip>
          <a:srcRect l="8980" t="18131" r="48163" b="12406"/>
          <a:stretch>
            <a:fillRect/>
          </a:stretch>
        </p:blipFill>
        <p:spPr bwMode="auto">
          <a:xfrm>
            <a:off x="6223072" y="228600"/>
            <a:ext cx="2692328" cy="3732728"/>
          </a:xfrm>
          <a:prstGeom prst="rect">
            <a:avLst/>
          </a:prstGeom>
          <a:noFill/>
          <a:ln w="9525">
            <a:noFill/>
            <a:miter lim="800000"/>
            <a:headEnd/>
            <a:tailEnd/>
          </a:ln>
          <a:effectLst>
            <a:outerShdw blurRad="25400" dist="76200" dir="2700000" algn="tl" rotWithShape="0">
              <a:prstClr val="black">
                <a:alpha val="40000"/>
              </a:prstClr>
            </a:outerShdw>
          </a:effectLst>
        </p:spPr>
      </p:pic>
      <p:grpSp>
        <p:nvGrpSpPr>
          <p:cNvPr id="13" name="Group 12"/>
          <p:cNvGrpSpPr/>
          <p:nvPr/>
        </p:nvGrpSpPr>
        <p:grpSpPr>
          <a:xfrm>
            <a:off x="304800" y="1051121"/>
            <a:ext cx="6707187" cy="1518413"/>
            <a:chOff x="457200" y="2045525"/>
            <a:chExt cx="6707187" cy="1518413"/>
          </a:xfrm>
        </p:grpSpPr>
        <p:sp>
          <p:nvSpPr>
            <p:cNvPr id="6" name="TextBox 9"/>
            <p:cNvSpPr txBox="1">
              <a:spLocks noChangeArrowheads="1"/>
            </p:cNvSpPr>
            <p:nvPr/>
          </p:nvSpPr>
          <p:spPr bwMode="auto">
            <a:xfrm>
              <a:off x="457200" y="2146300"/>
              <a:ext cx="6707187" cy="1189038"/>
            </a:xfrm>
            <a:prstGeom prst="rect">
              <a:avLst/>
            </a:prstGeom>
            <a:noFill/>
            <a:ln w="9525">
              <a:noFill/>
              <a:miter lim="800000"/>
              <a:headEnd/>
              <a:tailEnd/>
            </a:ln>
          </p:spPr>
          <p:txBody>
            <a:bodyPr>
              <a:spAutoFit/>
            </a:bodyPr>
            <a:lstStyle/>
            <a:p>
              <a:r>
                <a:rPr lang="en-US" sz="7200" dirty="0">
                  <a:solidFill>
                    <a:prstClr val="black"/>
                  </a:solidFill>
                  <a:effectLst>
                    <a:outerShdw blurRad="38100" dist="38100" dir="2700000" algn="tl">
                      <a:srgbClr val="000000">
                        <a:alpha val="43137"/>
                      </a:srgbClr>
                    </a:outerShdw>
                  </a:effectLst>
                  <a:latin typeface="Book Antiqua" pitchFamily="18" charset="0"/>
                  <a:cs typeface="Arial" charset="0"/>
                </a:rPr>
                <a:t>E</a:t>
              </a:r>
              <a:r>
                <a:rPr lang="en-US" sz="6400" dirty="0">
                  <a:solidFill>
                    <a:prstClr val="black"/>
                  </a:solidFill>
                  <a:effectLst>
                    <a:outerShdw blurRad="38100" dist="38100" dir="2700000" algn="tl">
                      <a:srgbClr val="000000">
                        <a:alpha val="43137"/>
                      </a:srgbClr>
                    </a:outerShdw>
                  </a:effectLst>
                  <a:latin typeface="Book Antiqua" pitchFamily="18" charset="0"/>
                  <a:cs typeface="Arial" charset="0"/>
                </a:rPr>
                <a:t>conomics</a:t>
              </a:r>
            </a:p>
          </p:txBody>
        </p:sp>
        <p:sp>
          <p:nvSpPr>
            <p:cNvPr id="7" name="TextBox 6"/>
            <p:cNvSpPr txBox="1"/>
            <p:nvPr/>
          </p:nvSpPr>
          <p:spPr>
            <a:xfrm>
              <a:off x="1126175" y="2045525"/>
              <a:ext cx="4681537" cy="584775"/>
            </a:xfrm>
            <a:prstGeom prst="rect">
              <a:avLst/>
            </a:prstGeom>
            <a:noFill/>
          </p:spPr>
          <p:txBody>
            <a:bodyPr>
              <a:spAutoFit/>
            </a:bodyPr>
            <a:lstStyle/>
            <a:p>
              <a:pPr>
                <a:defRPr/>
              </a:pPr>
              <a:r>
                <a:rPr lang="en-US" sz="3200" dirty="0">
                  <a:solidFill>
                    <a:srgbClr val="5F5F5F"/>
                  </a:solidFill>
                  <a:latin typeface="Times New Roman" pitchFamily="18" charset="0"/>
                  <a:cs typeface="Times New Roman" pitchFamily="18" charset="0"/>
                </a:rPr>
                <a:t>Principles of</a:t>
              </a:r>
            </a:p>
          </p:txBody>
        </p:sp>
        <p:sp>
          <p:nvSpPr>
            <p:cNvPr id="17" name="TextBox 16"/>
            <p:cNvSpPr txBox="1"/>
            <p:nvPr/>
          </p:nvSpPr>
          <p:spPr>
            <a:xfrm>
              <a:off x="2133600" y="3102273"/>
              <a:ext cx="2667000" cy="461665"/>
            </a:xfrm>
            <a:prstGeom prst="rect">
              <a:avLst/>
            </a:prstGeom>
            <a:noFill/>
          </p:spPr>
          <p:txBody>
            <a:bodyPr wrap="square">
              <a:spAutoFit/>
            </a:bodyPr>
            <a:lstStyle/>
            <a:p>
              <a:pPr algn="r">
                <a:defRPr/>
              </a:pPr>
              <a:r>
                <a:rPr lang="en-US" sz="2400" dirty="0">
                  <a:solidFill>
                    <a:srgbClr val="969696"/>
                  </a:solidFill>
                  <a:latin typeface="Times New Roman" pitchFamily="18" charset="0"/>
                  <a:cs typeface="Times New Roman" pitchFamily="18" charset="0"/>
                </a:rPr>
                <a:t>Sixth Edition</a:t>
              </a:r>
            </a:p>
          </p:txBody>
        </p:sp>
      </p:grpSp>
      <p:grpSp>
        <p:nvGrpSpPr>
          <p:cNvPr id="9" name="Group 8"/>
          <p:cNvGrpSpPr/>
          <p:nvPr/>
        </p:nvGrpSpPr>
        <p:grpSpPr>
          <a:xfrm>
            <a:off x="-4763" y="2939901"/>
            <a:ext cx="1695451" cy="914400"/>
            <a:chOff x="-1" y="4495800"/>
            <a:chExt cx="1695451" cy="914400"/>
          </a:xfrm>
        </p:grpSpPr>
        <p:sp>
          <p:nvSpPr>
            <p:cNvPr id="10" name="TextBox 9"/>
            <p:cNvSpPr txBox="1"/>
            <p:nvPr/>
          </p:nvSpPr>
          <p:spPr>
            <a:xfrm>
              <a:off x="781050" y="4495800"/>
              <a:ext cx="914400" cy="914400"/>
            </a:xfrm>
            <a:prstGeom prst="rect">
              <a:avLst/>
            </a:prstGeom>
            <a:solidFill>
              <a:srgbClr val="4D4D4D"/>
            </a:solidFill>
          </p:spPr>
          <p:txBody>
            <a:bodyPr wrap="square" lIns="0" tIns="0" rIns="0" bIns="0" rtlCol="0" anchor="ctr">
              <a:noAutofit/>
            </a:bodyPr>
            <a:lstStyle/>
            <a:p>
              <a:pPr algn="ctr"/>
              <a:r>
                <a:rPr lang="en-US" sz="5600" dirty="0" smtClean="0">
                  <a:solidFill>
                    <a:prstClr val="white"/>
                  </a:solidFill>
                  <a:effectLst>
                    <a:outerShdw blurRad="38100" dist="38100" dir="2700000" algn="tl">
                      <a:srgbClr val="000000">
                        <a:alpha val="43137"/>
                      </a:srgbClr>
                    </a:outerShdw>
                  </a:effectLst>
                  <a:latin typeface="Times New Roman" pitchFamily="18" charset="0"/>
                  <a:cs typeface="Times New Roman" pitchFamily="18" charset="0"/>
                </a:rPr>
                <a:t>23</a:t>
              </a:r>
              <a:endParaRPr lang="en-US" sz="5600" dirty="0">
                <a:solidFill>
                  <a:prstClr val="white"/>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1" name="Picture 10"/>
            <p:cNvPicPr>
              <a:picLocks noChangeAspect="1" noChangeArrowheads="1"/>
            </p:cNvPicPr>
            <p:nvPr/>
          </p:nvPicPr>
          <p:blipFill>
            <a:blip r:embed="rId4" cstate="print">
              <a:lum bright="5000"/>
            </a:blip>
            <a:srcRect l="7649" t="59241" r="7649" b="1519"/>
            <a:stretch>
              <a:fillRect/>
            </a:stretch>
          </p:blipFill>
          <p:spPr bwMode="auto">
            <a:xfrm rot="10800000">
              <a:off x="-1" y="4495800"/>
              <a:ext cx="783741" cy="914399"/>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2"/>
          <p:cNvSpPr>
            <a:spLocks noChangeArrowheads="1"/>
          </p:cNvSpPr>
          <p:nvPr/>
        </p:nvSpPr>
        <p:spPr bwMode="auto">
          <a:xfrm>
            <a:off x="5175250" y="1006475"/>
            <a:ext cx="803275" cy="596900"/>
          </a:xfrm>
          <a:prstGeom prst="rect">
            <a:avLst/>
          </a:prstGeom>
          <a:solidFill>
            <a:srgbClr val="CCFFCC"/>
          </a:solidFill>
          <a:ln w="9525">
            <a:noFill/>
            <a:miter lim="800000"/>
            <a:headEnd/>
            <a:tailEnd/>
          </a:ln>
        </p:spPr>
        <p:txBody>
          <a:bodyPr wrap="none" anchor="ctr"/>
          <a:lstStyle/>
          <a:p>
            <a:endParaRPr lang="en-US">
              <a:cs typeface="Arial" charset="0"/>
            </a:endParaRPr>
          </a:p>
        </p:txBody>
      </p:sp>
      <p:sp>
        <p:nvSpPr>
          <p:cNvPr id="15365" name="Rectangle 3"/>
          <p:cNvSpPr>
            <a:spLocks noGrp="1" noChangeArrowheads="1"/>
          </p:cNvSpPr>
          <p:nvPr>
            <p:ph type="body" idx="4294967295"/>
          </p:nvPr>
        </p:nvSpPr>
        <p:spPr>
          <a:xfrm>
            <a:off x="933450" y="949325"/>
            <a:ext cx="7583488" cy="1878013"/>
          </a:xfrm>
          <a:noFill/>
        </p:spPr>
        <p:txBody>
          <a:bodyPr/>
          <a:lstStyle/>
          <a:p>
            <a:pPr eaLnBrk="1" hangingPunct="1">
              <a:lnSpc>
                <a:spcPct val="120000"/>
              </a:lnSpc>
              <a:buFont typeface="Wingdings" pitchFamily="2" charset="2"/>
              <a:buNone/>
            </a:pPr>
            <a:r>
              <a:rPr lang="en-US" sz="3000" smtClean="0"/>
              <a:t>…the market value of all final goods &amp; services produced within a country </a:t>
            </a:r>
            <a:br>
              <a:rPr lang="en-US" sz="3000" smtClean="0"/>
            </a:br>
            <a:r>
              <a:rPr lang="en-US" sz="3000" smtClean="0"/>
              <a:t>in a given period of time.</a:t>
            </a:r>
          </a:p>
        </p:txBody>
      </p:sp>
      <p:sp>
        <p:nvSpPr>
          <p:cNvPr id="15366" name="Rectangle 4"/>
          <p:cNvSpPr>
            <a:spLocks noGrp="1" noChangeArrowheads="1"/>
          </p:cNvSpPr>
          <p:nvPr>
            <p:ph type="title" idx="4294967295"/>
          </p:nvPr>
        </p:nvSpPr>
        <p:spPr>
          <a:xfrm>
            <a:off x="342900" y="328613"/>
            <a:ext cx="8410575" cy="549275"/>
          </a:xfrm>
        </p:spPr>
        <p:txBody>
          <a:bodyPr>
            <a:normAutofit fontScale="90000"/>
          </a:bodyPr>
          <a:lstStyle/>
          <a:p>
            <a:pPr algn="l" eaLnBrk="1" hangingPunct="1"/>
            <a:r>
              <a:rPr lang="en-US" sz="3600" smtClean="0"/>
              <a:t>Gross Domestic Product (GDP) Is…</a:t>
            </a:r>
          </a:p>
        </p:txBody>
      </p:sp>
      <p:sp>
        <p:nvSpPr>
          <p:cNvPr id="140293" name="Text Box 5"/>
          <p:cNvSpPr txBox="1">
            <a:spLocks noChangeArrowheads="1"/>
          </p:cNvSpPr>
          <p:nvPr/>
        </p:nvSpPr>
        <p:spPr bwMode="auto">
          <a:xfrm>
            <a:off x="363538" y="3092450"/>
            <a:ext cx="8369300" cy="681038"/>
          </a:xfrm>
          <a:prstGeom prst="rect">
            <a:avLst/>
          </a:prstGeom>
          <a:noFill/>
          <a:ln w="9525">
            <a:noFill/>
            <a:miter lim="800000"/>
            <a:headEnd/>
            <a:tailEnd/>
          </a:ln>
          <a:effectLst/>
        </p:spPr>
        <p:txBody>
          <a:bodyPr/>
          <a:lstStyle/>
          <a:p>
            <a:pPr>
              <a:lnSpc>
                <a:spcPct val="110000"/>
              </a:lnSpc>
              <a:spcBef>
                <a:spcPct val="25000"/>
              </a:spcBef>
              <a:defRPr/>
            </a:pPr>
            <a:r>
              <a:rPr lang="en-US" sz="2800" b="1" i="1">
                <a:solidFill>
                  <a:srgbClr val="008080"/>
                </a:solidFill>
                <a:cs typeface="Arial" charset="0"/>
              </a:rPr>
              <a:t>Final goods</a:t>
            </a:r>
            <a:r>
              <a:rPr lang="en-US" sz="2800" i="1">
                <a:solidFill>
                  <a:srgbClr val="008080"/>
                </a:solidFill>
                <a:cs typeface="Arial" charset="0"/>
              </a:rPr>
              <a:t>:</a:t>
            </a:r>
            <a:r>
              <a:rPr lang="en-US" sz="2800" b="1" i="1">
                <a:solidFill>
                  <a:srgbClr val="008080"/>
                </a:solidFill>
                <a:effectLst>
                  <a:outerShdw blurRad="38100" dist="38100" dir="2700000" algn="tl">
                    <a:srgbClr val="C0C0C0"/>
                  </a:outerShdw>
                </a:effectLst>
                <a:cs typeface="Arial" charset="0"/>
              </a:rPr>
              <a:t> </a:t>
            </a:r>
            <a:r>
              <a:rPr lang="en-US" sz="2800" i="1">
                <a:solidFill>
                  <a:srgbClr val="008080"/>
                </a:solidFill>
                <a:cs typeface="Arial" charset="0"/>
              </a:rPr>
              <a:t>intended for the end user  </a:t>
            </a:r>
          </a:p>
        </p:txBody>
      </p:sp>
      <p:sp>
        <p:nvSpPr>
          <p:cNvPr id="140294" name="Text Box 6"/>
          <p:cNvSpPr txBox="1">
            <a:spLocks noChangeArrowheads="1"/>
          </p:cNvSpPr>
          <p:nvPr/>
        </p:nvSpPr>
        <p:spPr bwMode="auto">
          <a:xfrm>
            <a:off x="357188" y="3692525"/>
            <a:ext cx="7910512" cy="2651125"/>
          </a:xfrm>
          <a:prstGeom prst="rect">
            <a:avLst/>
          </a:prstGeom>
          <a:noFill/>
          <a:ln w="9525">
            <a:noFill/>
            <a:miter lim="800000"/>
            <a:headEnd/>
            <a:tailEnd/>
          </a:ln>
        </p:spPr>
        <p:txBody>
          <a:bodyPr/>
          <a:lstStyle/>
          <a:p>
            <a:pPr>
              <a:lnSpc>
                <a:spcPct val="110000"/>
              </a:lnSpc>
              <a:spcBef>
                <a:spcPct val="30000"/>
              </a:spcBef>
            </a:pPr>
            <a:r>
              <a:rPr lang="en-US" sz="2800" b="1" i="1" dirty="0">
                <a:solidFill>
                  <a:srgbClr val="008080"/>
                </a:solidFill>
                <a:cs typeface="Arial" charset="0"/>
              </a:rPr>
              <a:t>Intermediate goods</a:t>
            </a:r>
            <a:r>
              <a:rPr lang="en-US" sz="2800" i="1" dirty="0">
                <a:solidFill>
                  <a:srgbClr val="008080"/>
                </a:solidFill>
                <a:cs typeface="Arial" charset="0"/>
              </a:rPr>
              <a:t>: used as components </a:t>
            </a:r>
            <a:br>
              <a:rPr lang="en-US" sz="2800" i="1" dirty="0">
                <a:solidFill>
                  <a:srgbClr val="008080"/>
                </a:solidFill>
                <a:cs typeface="Arial" charset="0"/>
              </a:rPr>
            </a:br>
            <a:r>
              <a:rPr lang="en-US" sz="2800" i="1" dirty="0">
                <a:solidFill>
                  <a:srgbClr val="008080"/>
                </a:solidFill>
                <a:cs typeface="Arial" charset="0"/>
              </a:rPr>
              <a:t>or ingredients in the production of other goods  </a:t>
            </a:r>
          </a:p>
          <a:p>
            <a:pPr>
              <a:lnSpc>
                <a:spcPct val="110000"/>
              </a:lnSpc>
              <a:spcBef>
                <a:spcPct val="30000"/>
              </a:spcBef>
            </a:pPr>
            <a:r>
              <a:rPr lang="en-US" sz="2800" i="1" dirty="0">
                <a:solidFill>
                  <a:srgbClr val="008080"/>
                </a:solidFill>
                <a:cs typeface="Arial" charset="0"/>
              </a:rPr>
              <a:t>GDP only includes final </a:t>
            </a:r>
            <a:r>
              <a:rPr lang="en-US" sz="2800" i="1" dirty="0" smtClean="0">
                <a:solidFill>
                  <a:srgbClr val="008080"/>
                </a:solidFill>
                <a:cs typeface="Arial" charset="0"/>
              </a:rPr>
              <a:t>goods—they </a:t>
            </a:r>
            <a:r>
              <a:rPr lang="en-US" sz="2800" i="1" dirty="0">
                <a:solidFill>
                  <a:srgbClr val="008080"/>
                </a:solidFill>
                <a:cs typeface="Arial" charset="0"/>
              </a:rPr>
              <a:t>already embody the value of the intermediate goods </a:t>
            </a:r>
            <a:br>
              <a:rPr lang="en-US" sz="2800" i="1" dirty="0">
                <a:solidFill>
                  <a:srgbClr val="008080"/>
                </a:solidFill>
                <a:cs typeface="Arial" charset="0"/>
              </a:rPr>
            </a:br>
            <a:r>
              <a:rPr lang="en-US" sz="2800" i="1" dirty="0">
                <a:solidFill>
                  <a:srgbClr val="008080"/>
                </a:solidFill>
                <a:cs typeface="Arial" charset="0"/>
              </a:rPr>
              <a:t>used in their production.</a:t>
            </a:r>
          </a:p>
        </p:txBody>
      </p:sp>
      <p:sp>
        <p:nvSpPr>
          <p:cNvPr id="15369" name="Line 8"/>
          <p:cNvSpPr>
            <a:spLocks noChangeShapeType="1"/>
          </p:cNvSpPr>
          <p:nvPr/>
        </p:nvSpPr>
        <p:spPr bwMode="auto">
          <a:xfrm>
            <a:off x="268288" y="2970213"/>
            <a:ext cx="8545512" cy="0"/>
          </a:xfrm>
          <a:prstGeom prst="line">
            <a:avLst/>
          </a:prstGeom>
          <a:noFill/>
          <a:ln w="9525">
            <a:solidFill>
              <a:schemeClr val="tx1"/>
            </a:solidFill>
            <a:round/>
            <a:headEnd/>
            <a:tailEnd/>
          </a:ln>
        </p:spPr>
        <p:txBody>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wipe(left)">
                                      <p:cBhvr>
                                        <p:cTn id="7" dur="500"/>
                                        <p:tgtEl>
                                          <p:spTgt spid="1402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294">
                                            <p:txEl>
                                              <p:pRg st="0" end="0"/>
                                            </p:txEl>
                                          </p:spTgt>
                                        </p:tgtEl>
                                        <p:attrNameLst>
                                          <p:attrName>style.visibility</p:attrName>
                                        </p:attrNameLst>
                                      </p:cBhvr>
                                      <p:to>
                                        <p:strVal val="visible"/>
                                      </p:to>
                                    </p:set>
                                    <p:animEffect transition="in" filter="wipe(left)">
                                      <p:cBhvr>
                                        <p:cTn id="12" dur="500"/>
                                        <p:tgtEl>
                                          <p:spTgt spid="1402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0294">
                                            <p:txEl>
                                              <p:pRg st="1" end="1"/>
                                            </p:txEl>
                                          </p:spTgt>
                                        </p:tgtEl>
                                        <p:attrNameLst>
                                          <p:attrName>style.visibility</p:attrName>
                                        </p:attrNameLst>
                                      </p:cBhvr>
                                      <p:to>
                                        <p:strVal val="visible"/>
                                      </p:to>
                                    </p:set>
                                    <p:animEffect transition="in" filter="wipe(left)">
                                      <p:cBhvr>
                                        <p:cTn id="17" dur="500"/>
                                        <p:tgtEl>
                                          <p:spTgt spid="14029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autoUpdateAnimBg="0"/>
      <p:bldP spid="14029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1322388" y="1579563"/>
            <a:ext cx="1479550" cy="582612"/>
          </a:xfrm>
          <a:prstGeom prst="rect">
            <a:avLst/>
          </a:prstGeom>
          <a:solidFill>
            <a:srgbClr val="FFD9D9"/>
          </a:solidFill>
          <a:ln w="9525">
            <a:noFill/>
            <a:miter lim="800000"/>
            <a:headEnd/>
            <a:tailEnd/>
          </a:ln>
        </p:spPr>
        <p:txBody>
          <a:bodyPr wrap="none" anchor="ctr"/>
          <a:lstStyle/>
          <a:p>
            <a:endParaRPr lang="en-US">
              <a:cs typeface="Arial" charset="0"/>
            </a:endParaRPr>
          </a:p>
        </p:txBody>
      </p:sp>
      <p:sp>
        <p:nvSpPr>
          <p:cNvPr id="16389" name="Rectangle 3"/>
          <p:cNvSpPr>
            <a:spLocks noChangeArrowheads="1"/>
          </p:cNvSpPr>
          <p:nvPr/>
        </p:nvSpPr>
        <p:spPr bwMode="auto">
          <a:xfrm>
            <a:off x="5975350" y="1033463"/>
            <a:ext cx="1125538" cy="596900"/>
          </a:xfrm>
          <a:prstGeom prst="rect">
            <a:avLst/>
          </a:prstGeom>
          <a:solidFill>
            <a:srgbClr val="FFD9D9"/>
          </a:solidFill>
          <a:ln w="9525">
            <a:noFill/>
            <a:miter lim="800000"/>
            <a:headEnd/>
            <a:tailEnd/>
          </a:ln>
        </p:spPr>
        <p:txBody>
          <a:bodyPr wrap="none" anchor="ctr"/>
          <a:lstStyle/>
          <a:p>
            <a:endParaRPr lang="en-US">
              <a:cs typeface="Arial" charset="0"/>
            </a:endParaRPr>
          </a:p>
        </p:txBody>
      </p:sp>
      <p:sp>
        <p:nvSpPr>
          <p:cNvPr id="16390" name="Rectangle 10"/>
          <p:cNvSpPr>
            <a:spLocks noGrp="1" noChangeArrowheads="1"/>
          </p:cNvSpPr>
          <p:nvPr>
            <p:ph type="body" idx="4294967295"/>
          </p:nvPr>
        </p:nvSpPr>
        <p:spPr>
          <a:xfrm>
            <a:off x="933450" y="949325"/>
            <a:ext cx="7583488" cy="1878013"/>
          </a:xfrm>
          <a:noFill/>
        </p:spPr>
        <p:txBody>
          <a:bodyPr/>
          <a:lstStyle/>
          <a:p>
            <a:pPr eaLnBrk="1" hangingPunct="1">
              <a:lnSpc>
                <a:spcPct val="120000"/>
              </a:lnSpc>
              <a:buFont typeface="Wingdings" pitchFamily="2" charset="2"/>
              <a:buNone/>
            </a:pPr>
            <a:r>
              <a:rPr lang="en-US" sz="3000" smtClean="0"/>
              <a:t>…the market value of all final goods &amp; services produced within a country </a:t>
            </a:r>
            <a:br>
              <a:rPr lang="en-US" sz="3000" smtClean="0"/>
            </a:br>
            <a:r>
              <a:rPr lang="en-US" sz="3000" smtClean="0"/>
              <a:t>in a given period of time.</a:t>
            </a:r>
          </a:p>
        </p:txBody>
      </p:sp>
      <p:sp>
        <p:nvSpPr>
          <p:cNvPr id="16391" name="Rectangle 5"/>
          <p:cNvSpPr>
            <a:spLocks noGrp="1" noChangeArrowheads="1"/>
          </p:cNvSpPr>
          <p:nvPr>
            <p:ph type="title" idx="4294967295"/>
          </p:nvPr>
        </p:nvSpPr>
        <p:spPr>
          <a:xfrm>
            <a:off x="342900" y="328613"/>
            <a:ext cx="8410575" cy="549275"/>
          </a:xfrm>
        </p:spPr>
        <p:txBody>
          <a:bodyPr>
            <a:normAutofit fontScale="90000"/>
          </a:bodyPr>
          <a:lstStyle/>
          <a:p>
            <a:pPr algn="l" eaLnBrk="1" hangingPunct="1"/>
            <a:r>
              <a:rPr lang="en-US" sz="3600" smtClean="0"/>
              <a:t>Gross Domestic Product (GDP) Is…</a:t>
            </a:r>
          </a:p>
        </p:txBody>
      </p:sp>
      <p:sp>
        <p:nvSpPr>
          <p:cNvPr id="86022" name="Text Box 6"/>
          <p:cNvSpPr txBox="1">
            <a:spLocks noChangeArrowheads="1"/>
          </p:cNvSpPr>
          <p:nvPr/>
        </p:nvSpPr>
        <p:spPr bwMode="auto">
          <a:xfrm>
            <a:off x="363538" y="3092450"/>
            <a:ext cx="8369300" cy="1136650"/>
          </a:xfrm>
          <a:prstGeom prst="rect">
            <a:avLst/>
          </a:prstGeom>
          <a:noFill/>
          <a:ln w="9525">
            <a:noFill/>
            <a:miter lim="800000"/>
            <a:headEnd/>
            <a:tailEnd/>
          </a:ln>
        </p:spPr>
        <p:txBody>
          <a:bodyPr/>
          <a:lstStyle/>
          <a:p>
            <a:pPr>
              <a:lnSpc>
                <a:spcPct val="110000"/>
              </a:lnSpc>
              <a:spcBef>
                <a:spcPct val="25000"/>
              </a:spcBef>
            </a:pPr>
            <a:r>
              <a:rPr lang="en-US" sz="2800" i="1">
                <a:solidFill>
                  <a:srgbClr val="008080"/>
                </a:solidFill>
                <a:cs typeface="Arial" charset="0"/>
              </a:rPr>
              <a:t>GDP includes tangible goods </a:t>
            </a:r>
            <a:br>
              <a:rPr lang="en-US" sz="2800" i="1">
                <a:solidFill>
                  <a:srgbClr val="008080"/>
                </a:solidFill>
                <a:cs typeface="Arial" charset="0"/>
              </a:rPr>
            </a:br>
            <a:r>
              <a:rPr lang="en-US" sz="2800" i="1">
                <a:solidFill>
                  <a:srgbClr val="008080"/>
                </a:solidFill>
                <a:cs typeface="Arial" charset="0"/>
              </a:rPr>
              <a:t>(like DVDs, mountain bikes, beer)</a:t>
            </a:r>
          </a:p>
        </p:txBody>
      </p:sp>
      <p:sp>
        <p:nvSpPr>
          <p:cNvPr id="86024" name="Text Box 8"/>
          <p:cNvSpPr txBox="1">
            <a:spLocks noChangeArrowheads="1"/>
          </p:cNvSpPr>
          <p:nvPr/>
        </p:nvSpPr>
        <p:spPr bwMode="auto">
          <a:xfrm>
            <a:off x="373063" y="4173538"/>
            <a:ext cx="8369300" cy="1122362"/>
          </a:xfrm>
          <a:prstGeom prst="rect">
            <a:avLst/>
          </a:prstGeom>
          <a:noFill/>
          <a:ln w="9525">
            <a:noFill/>
            <a:miter lim="800000"/>
            <a:headEnd/>
            <a:tailEnd/>
          </a:ln>
        </p:spPr>
        <p:txBody>
          <a:bodyPr/>
          <a:lstStyle/>
          <a:p>
            <a:pPr>
              <a:lnSpc>
                <a:spcPct val="110000"/>
              </a:lnSpc>
              <a:spcBef>
                <a:spcPct val="25000"/>
              </a:spcBef>
            </a:pPr>
            <a:r>
              <a:rPr lang="en-US" sz="2800" i="1">
                <a:solidFill>
                  <a:srgbClr val="008080"/>
                </a:solidFill>
                <a:cs typeface="Arial" charset="0"/>
              </a:rPr>
              <a:t>and intangible services </a:t>
            </a:r>
            <a:br>
              <a:rPr lang="en-US" sz="2800" i="1">
                <a:solidFill>
                  <a:srgbClr val="008080"/>
                </a:solidFill>
                <a:cs typeface="Arial" charset="0"/>
              </a:rPr>
            </a:br>
            <a:r>
              <a:rPr lang="en-US" sz="2800" i="1">
                <a:solidFill>
                  <a:srgbClr val="008080"/>
                </a:solidFill>
                <a:cs typeface="Arial" charset="0"/>
              </a:rPr>
              <a:t>(dry cleaning, concerts, cell phone service).</a:t>
            </a:r>
          </a:p>
        </p:txBody>
      </p:sp>
      <p:sp>
        <p:nvSpPr>
          <p:cNvPr id="16394" name="Line 12"/>
          <p:cNvSpPr>
            <a:spLocks noChangeShapeType="1"/>
          </p:cNvSpPr>
          <p:nvPr/>
        </p:nvSpPr>
        <p:spPr bwMode="auto">
          <a:xfrm>
            <a:off x="268288" y="2970213"/>
            <a:ext cx="8545512" cy="0"/>
          </a:xfrm>
          <a:prstGeom prst="line">
            <a:avLst/>
          </a:prstGeom>
          <a:noFill/>
          <a:ln w="9525">
            <a:solidFill>
              <a:schemeClr val="tx1"/>
            </a:solidFill>
            <a:round/>
            <a:headEnd/>
            <a:tailEnd/>
          </a:ln>
        </p:spPr>
        <p:txBody>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6022"/>
                                        </p:tgtEl>
                                        <p:attrNameLst>
                                          <p:attrName>style.visibility</p:attrName>
                                        </p:attrNameLst>
                                      </p:cBhvr>
                                      <p:to>
                                        <p:strVal val="visible"/>
                                      </p:to>
                                    </p:set>
                                    <p:animEffect transition="in" filter="wipe(left)">
                                      <p:cBhvr>
                                        <p:cTn id="7" dur="500"/>
                                        <p:tgtEl>
                                          <p:spTgt spid="860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018"/>
                                        </p:tgtEl>
                                        <p:attrNameLst>
                                          <p:attrName>style.visibility</p:attrName>
                                        </p:attrNameLst>
                                      </p:cBhvr>
                                      <p:to>
                                        <p:strVal val="visible"/>
                                      </p:to>
                                    </p:set>
                                    <p:animEffect transition="in" filter="fade">
                                      <p:cBhvr>
                                        <p:cTn id="12" dur="500"/>
                                        <p:tgtEl>
                                          <p:spTgt spid="8601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6024"/>
                                        </p:tgtEl>
                                        <p:attrNameLst>
                                          <p:attrName>style.visibility</p:attrName>
                                        </p:attrNameLst>
                                      </p:cBhvr>
                                      <p:to>
                                        <p:strVal val="visible"/>
                                      </p:to>
                                    </p:set>
                                    <p:animEffect transition="in" filter="wipe(left)">
                                      <p:cBhvr>
                                        <p:cTn id="16" dur="500"/>
                                        <p:tgtEl>
                                          <p:spTgt spid="86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nimBg="1"/>
      <p:bldP spid="86022" grpId="0"/>
      <p:bldP spid="8602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p:cNvSpPr>
            <a:spLocks noChangeArrowheads="1"/>
          </p:cNvSpPr>
          <p:nvPr/>
        </p:nvSpPr>
        <p:spPr bwMode="auto">
          <a:xfrm>
            <a:off x="2806700" y="1579563"/>
            <a:ext cx="1698625" cy="566737"/>
          </a:xfrm>
          <a:prstGeom prst="rect">
            <a:avLst/>
          </a:prstGeom>
          <a:solidFill>
            <a:srgbClr val="CCFFFF"/>
          </a:solidFill>
          <a:ln w="9525">
            <a:noFill/>
            <a:miter lim="800000"/>
            <a:headEnd/>
            <a:tailEnd/>
          </a:ln>
        </p:spPr>
        <p:txBody>
          <a:bodyPr wrap="none" anchor="ctr"/>
          <a:lstStyle/>
          <a:p>
            <a:endParaRPr lang="en-US">
              <a:cs typeface="Arial" charset="0"/>
            </a:endParaRPr>
          </a:p>
        </p:txBody>
      </p:sp>
      <p:sp>
        <p:nvSpPr>
          <p:cNvPr id="17413" name="Rectangle 8"/>
          <p:cNvSpPr>
            <a:spLocks noGrp="1" noChangeArrowheads="1"/>
          </p:cNvSpPr>
          <p:nvPr>
            <p:ph type="body" idx="4294967295"/>
          </p:nvPr>
        </p:nvSpPr>
        <p:spPr>
          <a:xfrm>
            <a:off x="933450" y="949325"/>
            <a:ext cx="7583488" cy="1878013"/>
          </a:xfrm>
          <a:noFill/>
        </p:spPr>
        <p:txBody>
          <a:bodyPr/>
          <a:lstStyle/>
          <a:p>
            <a:pPr eaLnBrk="1" hangingPunct="1">
              <a:lnSpc>
                <a:spcPct val="120000"/>
              </a:lnSpc>
              <a:buFont typeface="Wingdings" pitchFamily="2" charset="2"/>
              <a:buNone/>
            </a:pPr>
            <a:r>
              <a:rPr lang="en-US" sz="3000" smtClean="0"/>
              <a:t>…the market value of all final goods &amp; services produced within a country </a:t>
            </a:r>
            <a:br>
              <a:rPr lang="en-US" sz="3000" smtClean="0"/>
            </a:br>
            <a:r>
              <a:rPr lang="en-US" sz="3000" smtClean="0"/>
              <a:t>in a given period of time.</a:t>
            </a:r>
          </a:p>
        </p:txBody>
      </p:sp>
      <p:sp>
        <p:nvSpPr>
          <p:cNvPr id="17414" name="Rectangle 4"/>
          <p:cNvSpPr>
            <a:spLocks noGrp="1" noChangeArrowheads="1"/>
          </p:cNvSpPr>
          <p:nvPr>
            <p:ph type="title" idx="4294967295"/>
          </p:nvPr>
        </p:nvSpPr>
        <p:spPr>
          <a:xfrm>
            <a:off x="342900" y="328613"/>
            <a:ext cx="8410575" cy="549275"/>
          </a:xfrm>
        </p:spPr>
        <p:txBody>
          <a:bodyPr>
            <a:normAutofit fontScale="90000"/>
          </a:bodyPr>
          <a:lstStyle/>
          <a:p>
            <a:pPr algn="l" eaLnBrk="1" hangingPunct="1"/>
            <a:r>
              <a:rPr lang="en-US" sz="3600" smtClean="0"/>
              <a:t>Gross Domestic Product (GDP) Is…</a:t>
            </a:r>
          </a:p>
        </p:txBody>
      </p:sp>
      <p:sp>
        <p:nvSpPr>
          <p:cNvPr id="88069" name="Text Box 5"/>
          <p:cNvSpPr txBox="1">
            <a:spLocks noChangeArrowheads="1"/>
          </p:cNvSpPr>
          <p:nvPr/>
        </p:nvSpPr>
        <p:spPr bwMode="auto">
          <a:xfrm>
            <a:off x="363538" y="3092450"/>
            <a:ext cx="8369300" cy="1111250"/>
          </a:xfrm>
          <a:prstGeom prst="rect">
            <a:avLst/>
          </a:prstGeom>
          <a:noFill/>
          <a:ln w="9525">
            <a:noFill/>
            <a:miter lim="800000"/>
            <a:headEnd/>
            <a:tailEnd/>
          </a:ln>
        </p:spPr>
        <p:txBody>
          <a:bodyPr/>
          <a:lstStyle/>
          <a:p>
            <a:pPr>
              <a:lnSpc>
                <a:spcPct val="110000"/>
              </a:lnSpc>
              <a:spcBef>
                <a:spcPct val="25000"/>
              </a:spcBef>
            </a:pPr>
            <a:r>
              <a:rPr lang="en-US" sz="2800" i="1">
                <a:solidFill>
                  <a:srgbClr val="008080"/>
                </a:solidFill>
                <a:cs typeface="Arial" charset="0"/>
              </a:rPr>
              <a:t>GDP includes currently produced goods, </a:t>
            </a:r>
            <a:br>
              <a:rPr lang="en-US" sz="2800" i="1">
                <a:solidFill>
                  <a:srgbClr val="008080"/>
                </a:solidFill>
                <a:cs typeface="Arial" charset="0"/>
              </a:rPr>
            </a:br>
            <a:r>
              <a:rPr lang="en-US" sz="2800" i="1">
                <a:solidFill>
                  <a:srgbClr val="008080"/>
                </a:solidFill>
                <a:cs typeface="Arial" charset="0"/>
              </a:rPr>
              <a:t>not goods produced in the past.</a:t>
            </a:r>
          </a:p>
        </p:txBody>
      </p:sp>
      <p:sp>
        <p:nvSpPr>
          <p:cNvPr id="17416" name="Line 10"/>
          <p:cNvSpPr>
            <a:spLocks noChangeShapeType="1"/>
          </p:cNvSpPr>
          <p:nvPr/>
        </p:nvSpPr>
        <p:spPr bwMode="auto">
          <a:xfrm>
            <a:off x="268288" y="2970213"/>
            <a:ext cx="8545512" cy="0"/>
          </a:xfrm>
          <a:prstGeom prst="line">
            <a:avLst/>
          </a:prstGeom>
          <a:noFill/>
          <a:ln w="9525">
            <a:solidFill>
              <a:schemeClr val="tx1"/>
            </a:solidFill>
            <a:round/>
            <a:headEnd/>
            <a:tailEnd/>
          </a:ln>
        </p:spPr>
        <p:txBody>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Effect transition="in" filter="wipe(left)">
                                      <p:cBhvr>
                                        <p:cTn id="7"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p:cNvSpPr>
            <a:spLocks noChangeArrowheads="1"/>
          </p:cNvSpPr>
          <p:nvPr/>
        </p:nvSpPr>
        <p:spPr bwMode="auto">
          <a:xfrm>
            <a:off x="4486275" y="1597025"/>
            <a:ext cx="2774950" cy="558800"/>
          </a:xfrm>
          <a:prstGeom prst="rect">
            <a:avLst/>
          </a:prstGeom>
          <a:solidFill>
            <a:srgbClr val="DEBDFF"/>
          </a:solidFill>
          <a:ln w="9525">
            <a:noFill/>
            <a:miter lim="800000"/>
            <a:headEnd/>
            <a:tailEnd/>
          </a:ln>
        </p:spPr>
        <p:txBody>
          <a:bodyPr wrap="none" anchor="ctr"/>
          <a:lstStyle/>
          <a:p>
            <a:endParaRPr lang="en-US">
              <a:cs typeface="Arial" charset="0"/>
            </a:endParaRPr>
          </a:p>
        </p:txBody>
      </p:sp>
      <p:sp>
        <p:nvSpPr>
          <p:cNvPr id="18437" name="Rectangle 8"/>
          <p:cNvSpPr>
            <a:spLocks noGrp="1" noChangeArrowheads="1"/>
          </p:cNvSpPr>
          <p:nvPr>
            <p:ph type="body" idx="4294967295"/>
          </p:nvPr>
        </p:nvSpPr>
        <p:spPr>
          <a:xfrm>
            <a:off x="933450" y="949325"/>
            <a:ext cx="7583488" cy="1878013"/>
          </a:xfrm>
          <a:noFill/>
        </p:spPr>
        <p:txBody>
          <a:bodyPr/>
          <a:lstStyle/>
          <a:p>
            <a:pPr eaLnBrk="1" hangingPunct="1">
              <a:lnSpc>
                <a:spcPct val="120000"/>
              </a:lnSpc>
              <a:buFont typeface="Wingdings" pitchFamily="2" charset="2"/>
              <a:buNone/>
            </a:pPr>
            <a:r>
              <a:rPr lang="en-US" sz="3000" smtClean="0"/>
              <a:t>…the market value of all final goods &amp; services produced within a country </a:t>
            </a:r>
            <a:br>
              <a:rPr lang="en-US" sz="3000" smtClean="0"/>
            </a:br>
            <a:r>
              <a:rPr lang="en-US" sz="3000" smtClean="0"/>
              <a:t>in a given period of time.</a:t>
            </a:r>
          </a:p>
        </p:txBody>
      </p:sp>
      <p:sp>
        <p:nvSpPr>
          <p:cNvPr id="18438" name="Rectangle 4"/>
          <p:cNvSpPr>
            <a:spLocks noGrp="1" noChangeArrowheads="1"/>
          </p:cNvSpPr>
          <p:nvPr>
            <p:ph type="title" idx="4294967295"/>
          </p:nvPr>
        </p:nvSpPr>
        <p:spPr>
          <a:xfrm>
            <a:off x="342900" y="328613"/>
            <a:ext cx="8410575" cy="549275"/>
          </a:xfrm>
        </p:spPr>
        <p:txBody>
          <a:bodyPr>
            <a:normAutofit fontScale="90000"/>
          </a:bodyPr>
          <a:lstStyle/>
          <a:p>
            <a:pPr algn="l" eaLnBrk="1" hangingPunct="1"/>
            <a:r>
              <a:rPr lang="en-US" sz="3600" smtClean="0"/>
              <a:t>Gross Domestic Product (GDP) Is…</a:t>
            </a:r>
          </a:p>
        </p:txBody>
      </p:sp>
      <p:sp>
        <p:nvSpPr>
          <p:cNvPr id="90117" name="Text Box 5"/>
          <p:cNvSpPr txBox="1">
            <a:spLocks noChangeArrowheads="1"/>
          </p:cNvSpPr>
          <p:nvPr/>
        </p:nvSpPr>
        <p:spPr bwMode="auto">
          <a:xfrm>
            <a:off x="363538" y="3092450"/>
            <a:ext cx="8369300" cy="3060700"/>
          </a:xfrm>
          <a:prstGeom prst="rect">
            <a:avLst/>
          </a:prstGeom>
          <a:noFill/>
          <a:ln w="9525">
            <a:noFill/>
            <a:miter lim="800000"/>
            <a:headEnd/>
            <a:tailEnd/>
          </a:ln>
        </p:spPr>
        <p:txBody>
          <a:bodyPr/>
          <a:lstStyle/>
          <a:p>
            <a:pPr>
              <a:lnSpc>
                <a:spcPct val="110000"/>
              </a:lnSpc>
              <a:spcBef>
                <a:spcPct val="25000"/>
              </a:spcBef>
            </a:pPr>
            <a:r>
              <a:rPr lang="en-US" sz="2800" i="1">
                <a:solidFill>
                  <a:srgbClr val="008080"/>
                </a:solidFill>
                <a:cs typeface="Arial" charset="0"/>
              </a:rPr>
              <a:t>GDP measures the value of production that occurs within a country’s borders, whether done by its own citizens or by foreigners located there.  </a:t>
            </a:r>
          </a:p>
        </p:txBody>
      </p:sp>
      <p:sp>
        <p:nvSpPr>
          <p:cNvPr id="18440" name="Line 10"/>
          <p:cNvSpPr>
            <a:spLocks noChangeShapeType="1"/>
          </p:cNvSpPr>
          <p:nvPr/>
        </p:nvSpPr>
        <p:spPr bwMode="auto">
          <a:xfrm>
            <a:off x="268288" y="2970213"/>
            <a:ext cx="8545512" cy="0"/>
          </a:xfrm>
          <a:prstGeom prst="line">
            <a:avLst/>
          </a:prstGeom>
          <a:noFill/>
          <a:ln w="9525">
            <a:solidFill>
              <a:schemeClr val="tx1"/>
            </a:solidFill>
            <a:round/>
            <a:headEnd/>
            <a:tailEnd/>
          </a:ln>
        </p:spPr>
        <p:txBody>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wipe(left)">
                                      <p:cBhvr>
                                        <p:cTn id="7" dur="500"/>
                                        <p:tgtEl>
                                          <p:spTgt spid="90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ChangeArrowheads="1"/>
          </p:cNvSpPr>
          <p:nvPr/>
        </p:nvSpPr>
        <p:spPr bwMode="auto">
          <a:xfrm>
            <a:off x="1295400" y="2138363"/>
            <a:ext cx="4260850" cy="558800"/>
          </a:xfrm>
          <a:prstGeom prst="rect">
            <a:avLst/>
          </a:prstGeom>
          <a:solidFill>
            <a:srgbClr val="FFCC99"/>
          </a:solidFill>
          <a:ln w="9525">
            <a:noFill/>
            <a:miter lim="800000"/>
            <a:headEnd/>
            <a:tailEnd/>
          </a:ln>
        </p:spPr>
        <p:txBody>
          <a:bodyPr wrap="none" anchor="ctr"/>
          <a:lstStyle/>
          <a:p>
            <a:endParaRPr lang="en-US">
              <a:cs typeface="Arial" charset="0"/>
            </a:endParaRPr>
          </a:p>
        </p:txBody>
      </p:sp>
      <p:sp>
        <p:nvSpPr>
          <p:cNvPr id="19461" name="Rectangle 8"/>
          <p:cNvSpPr>
            <a:spLocks noGrp="1" noChangeArrowheads="1"/>
          </p:cNvSpPr>
          <p:nvPr>
            <p:ph type="body" idx="4294967295"/>
          </p:nvPr>
        </p:nvSpPr>
        <p:spPr>
          <a:xfrm>
            <a:off x="933450" y="949325"/>
            <a:ext cx="7583488" cy="1878013"/>
          </a:xfrm>
          <a:noFill/>
        </p:spPr>
        <p:txBody>
          <a:bodyPr/>
          <a:lstStyle/>
          <a:p>
            <a:pPr eaLnBrk="1" hangingPunct="1">
              <a:lnSpc>
                <a:spcPct val="120000"/>
              </a:lnSpc>
              <a:buFont typeface="Wingdings" pitchFamily="2" charset="2"/>
              <a:buNone/>
            </a:pPr>
            <a:r>
              <a:rPr lang="en-US" sz="3000" smtClean="0"/>
              <a:t>…the market value of all final goods &amp; services produced within a country </a:t>
            </a:r>
            <a:br>
              <a:rPr lang="en-US" sz="3000" smtClean="0"/>
            </a:br>
            <a:r>
              <a:rPr lang="en-US" sz="3000" smtClean="0"/>
              <a:t>in a given period of time.</a:t>
            </a:r>
          </a:p>
        </p:txBody>
      </p:sp>
      <p:sp>
        <p:nvSpPr>
          <p:cNvPr id="19462" name="Rectangle 4"/>
          <p:cNvSpPr>
            <a:spLocks noGrp="1" noChangeArrowheads="1"/>
          </p:cNvSpPr>
          <p:nvPr>
            <p:ph type="title" idx="4294967295"/>
          </p:nvPr>
        </p:nvSpPr>
        <p:spPr>
          <a:xfrm>
            <a:off x="342900" y="328613"/>
            <a:ext cx="8410575" cy="549275"/>
          </a:xfrm>
        </p:spPr>
        <p:txBody>
          <a:bodyPr>
            <a:normAutofit fontScale="90000"/>
          </a:bodyPr>
          <a:lstStyle/>
          <a:p>
            <a:pPr algn="l" eaLnBrk="1" hangingPunct="1"/>
            <a:r>
              <a:rPr lang="en-US" sz="3600" smtClean="0"/>
              <a:t>Gross Domestic Product (GDP) Is…</a:t>
            </a:r>
          </a:p>
        </p:txBody>
      </p:sp>
      <p:sp>
        <p:nvSpPr>
          <p:cNvPr id="92165" name="Text Box 5"/>
          <p:cNvSpPr txBox="1">
            <a:spLocks noChangeArrowheads="1"/>
          </p:cNvSpPr>
          <p:nvPr/>
        </p:nvSpPr>
        <p:spPr bwMode="auto">
          <a:xfrm>
            <a:off x="363538" y="3092450"/>
            <a:ext cx="8369300" cy="3060700"/>
          </a:xfrm>
          <a:prstGeom prst="rect">
            <a:avLst/>
          </a:prstGeom>
          <a:noFill/>
          <a:ln w="9525">
            <a:noFill/>
            <a:miter lim="800000"/>
            <a:headEnd/>
            <a:tailEnd/>
          </a:ln>
        </p:spPr>
        <p:txBody>
          <a:bodyPr/>
          <a:lstStyle/>
          <a:p>
            <a:pPr>
              <a:lnSpc>
                <a:spcPct val="110000"/>
              </a:lnSpc>
              <a:spcBef>
                <a:spcPct val="25000"/>
              </a:spcBef>
            </a:pPr>
            <a:r>
              <a:rPr lang="en-US" sz="2800" i="1">
                <a:solidFill>
                  <a:srgbClr val="008080"/>
                </a:solidFill>
                <a:cs typeface="Arial" charset="0"/>
              </a:rPr>
              <a:t>Usually a year or a quarter (3 months) </a:t>
            </a:r>
          </a:p>
        </p:txBody>
      </p:sp>
      <p:sp>
        <p:nvSpPr>
          <p:cNvPr id="19464" name="Line 10"/>
          <p:cNvSpPr>
            <a:spLocks noChangeShapeType="1"/>
          </p:cNvSpPr>
          <p:nvPr/>
        </p:nvSpPr>
        <p:spPr bwMode="auto">
          <a:xfrm>
            <a:off x="268288" y="2970213"/>
            <a:ext cx="8545512" cy="0"/>
          </a:xfrm>
          <a:prstGeom prst="line">
            <a:avLst/>
          </a:prstGeom>
          <a:noFill/>
          <a:ln w="9525">
            <a:solidFill>
              <a:schemeClr val="tx1"/>
            </a:solidFill>
            <a:round/>
            <a:headEnd/>
            <a:tailEnd/>
          </a:ln>
        </p:spPr>
        <p:txBody>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65"/>
                                        </p:tgtEl>
                                        <p:attrNameLst>
                                          <p:attrName>style.visibility</p:attrName>
                                        </p:attrNameLst>
                                      </p:cBhvr>
                                      <p:to>
                                        <p:strVal val="visible"/>
                                      </p:to>
                                    </p:set>
                                    <p:animEffect transition="in" filter="wipe(left)">
                                      <p:cBhvr>
                                        <p:cTn id="7" dur="500"/>
                                        <p:tgtEl>
                                          <p:spTgt spid="92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p:cNvSpPr>
            <a:spLocks noGrp="1" noChangeArrowheads="1"/>
          </p:cNvSpPr>
          <p:nvPr>
            <p:ph type="title" idx="4294967295"/>
          </p:nvPr>
        </p:nvSpPr>
        <p:spPr>
          <a:xfrm>
            <a:off x="342900" y="257175"/>
            <a:ext cx="8410575" cy="587375"/>
          </a:xfrm>
        </p:spPr>
        <p:txBody>
          <a:bodyPr>
            <a:normAutofit fontScale="90000"/>
          </a:bodyPr>
          <a:lstStyle/>
          <a:p>
            <a:pPr eaLnBrk="1" hangingPunct="1"/>
            <a:r>
              <a:rPr lang="en-US" smtClean="0"/>
              <a:t>The Components of GDP</a:t>
            </a:r>
          </a:p>
        </p:txBody>
      </p:sp>
      <p:sp>
        <p:nvSpPr>
          <p:cNvPr id="94211" name="Rectangle 3"/>
          <p:cNvSpPr>
            <a:spLocks noGrp="1" noChangeArrowheads="1"/>
          </p:cNvSpPr>
          <p:nvPr>
            <p:ph type="body" idx="4294967295"/>
          </p:nvPr>
        </p:nvSpPr>
        <p:spPr>
          <a:xfrm>
            <a:off x="303213" y="906463"/>
            <a:ext cx="8378825" cy="4538662"/>
          </a:xfrm>
        </p:spPr>
        <p:txBody>
          <a:bodyPr/>
          <a:lstStyle/>
          <a:p>
            <a:pPr eaLnBrk="1" hangingPunct="1">
              <a:spcBef>
                <a:spcPct val="25000"/>
              </a:spcBef>
            </a:pPr>
            <a:r>
              <a:rPr lang="en-US" smtClean="0"/>
              <a:t>Recall:  GDP is total spending. </a:t>
            </a:r>
          </a:p>
          <a:p>
            <a:pPr eaLnBrk="1" hangingPunct="1"/>
            <a:r>
              <a:rPr lang="en-US" smtClean="0"/>
              <a:t>Four components:</a:t>
            </a:r>
          </a:p>
          <a:p>
            <a:pPr lvl="1" eaLnBrk="1" hangingPunct="1"/>
            <a:r>
              <a:rPr lang="en-US" sz="2800" smtClean="0"/>
              <a:t>Consumption (</a:t>
            </a:r>
            <a:r>
              <a:rPr lang="en-US" sz="2800" b="1" smtClean="0">
                <a:latin typeface="Tahoma" pitchFamily="34" charset="0"/>
              </a:rPr>
              <a:t>C</a:t>
            </a:r>
            <a:r>
              <a:rPr lang="en-US" sz="2800" smtClean="0"/>
              <a:t>)</a:t>
            </a:r>
          </a:p>
          <a:p>
            <a:pPr lvl="1" eaLnBrk="1" hangingPunct="1"/>
            <a:r>
              <a:rPr lang="en-US" sz="2800" smtClean="0"/>
              <a:t>Investment (</a:t>
            </a:r>
            <a:r>
              <a:rPr lang="en-US" sz="2800" b="1" smtClean="0">
                <a:latin typeface="Tahoma" pitchFamily="34" charset="0"/>
              </a:rPr>
              <a:t>I</a:t>
            </a:r>
            <a:r>
              <a:rPr lang="en-US" sz="2800" smtClean="0"/>
              <a:t>)</a:t>
            </a:r>
          </a:p>
          <a:p>
            <a:pPr lvl="1" eaLnBrk="1" hangingPunct="1"/>
            <a:r>
              <a:rPr lang="en-US" sz="2800" smtClean="0"/>
              <a:t>Government Purchases (</a:t>
            </a:r>
            <a:r>
              <a:rPr lang="en-US" sz="2800" b="1" smtClean="0">
                <a:latin typeface="Tahoma" pitchFamily="34" charset="0"/>
              </a:rPr>
              <a:t>G</a:t>
            </a:r>
            <a:r>
              <a:rPr lang="en-US" sz="2800" smtClean="0"/>
              <a:t>)</a:t>
            </a:r>
          </a:p>
          <a:p>
            <a:pPr lvl="1" eaLnBrk="1" hangingPunct="1"/>
            <a:r>
              <a:rPr lang="en-US" sz="2800" smtClean="0"/>
              <a:t>Net Exports (</a:t>
            </a:r>
            <a:r>
              <a:rPr lang="en-US" sz="2800" b="1" smtClean="0">
                <a:latin typeface="Tahoma" pitchFamily="34" charset="0"/>
              </a:rPr>
              <a:t>NX</a:t>
            </a:r>
            <a:r>
              <a:rPr lang="en-US" sz="2800" smtClean="0"/>
              <a:t>)</a:t>
            </a:r>
          </a:p>
          <a:p>
            <a:pPr eaLnBrk="1" hangingPunct="1"/>
            <a:r>
              <a:rPr lang="en-US" smtClean="0"/>
              <a:t>These components add up to GDP (denoted </a:t>
            </a:r>
            <a:r>
              <a:rPr lang="en-US" b="1" smtClean="0">
                <a:latin typeface="Tahoma" pitchFamily="34" charset="0"/>
              </a:rPr>
              <a:t>Y</a:t>
            </a:r>
            <a:r>
              <a:rPr lang="en-US" smtClean="0"/>
              <a:t>):</a:t>
            </a:r>
          </a:p>
        </p:txBody>
      </p:sp>
      <p:sp>
        <p:nvSpPr>
          <p:cNvPr id="94213" name="Text Box 5"/>
          <p:cNvSpPr txBox="1">
            <a:spLocks noChangeArrowheads="1"/>
          </p:cNvSpPr>
          <p:nvPr/>
        </p:nvSpPr>
        <p:spPr bwMode="auto">
          <a:xfrm>
            <a:off x="1827213" y="5014913"/>
            <a:ext cx="5070475" cy="727075"/>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anchor="ctr"/>
          <a:lstStyle/>
          <a:p>
            <a:pPr algn="ctr">
              <a:spcBef>
                <a:spcPct val="50000"/>
              </a:spcBef>
              <a:defRPr/>
            </a:pPr>
            <a:r>
              <a:rPr lang="en-US" sz="3000" b="1">
                <a:latin typeface="Tahoma" pitchFamily="34" charset="0"/>
                <a:cs typeface="Arial" charset="0"/>
              </a:rPr>
              <a:t>Y  =  C  +  I  +  G  +  NX</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wipe(left)">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wipe(left)">
                                      <p:cBhvr>
                                        <p:cTn id="12" dur="500"/>
                                        <p:tgtEl>
                                          <p:spTgt spid="9421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4211">
                                            <p:txEl>
                                              <p:pRg st="2" end="2"/>
                                            </p:txEl>
                                          </p:spTgt>
                                        </p:tgtEl>
                                        <p:attrNameLst>
                                          <p:attrName>style.visibility</p:attrName>
                                        </p:attrNameLst>
                                      </p:cBhvr>
                                      <p:to>
                                        <p:strVal val="visible"/>
                                      </p:to>
                                    </p:set>
                                    <p:animEffect transition="in" filter="wipe(left)">
                                      <p:cBhvr>
                                        <p:cTn id="15" dur="500"/>
                                        <p:tgtEl>
                                          <p:spTgt spid="9421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wipe(left)">
                                      <p:cBhvr>
                                        <p:cTn id="18" dur="500"/>
                                        <p:tgtEl>
                                          <p:spTgt spid="9421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94211">
                                            <p:txEl>
                                              <p:pRg st="4" end="4"/>
                                            </p:txEl>
                                          </p:spTgt>
                                        </p:tgtEl>
                                        <p:attrNameLst>
                                          <p:attrName>style.visibility</p:attrName>
                                        </p:attrNameLst>
                                      </p:cBhvr>
                                      <p:to>
                                        <p:strVal val="visible"/>
                                      </p:to>
                                    </p:set>
                                    <p:animEffect transition="in" filter="wipe(left)">
                                      <p:cBhvr>
                                        <p:cTn id="21" dur="500"/>
                                        <p:tgtEl>
                                          <p:spTgt spid="9421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4211">
                                            <p:txEl>
                                              <p:pRg st="5" end="5"/>
                                            </p:txEl>
                                          </p:spTgt>
                                        </p:tgtEl>
                                        <p:attrNameLst>
                                          <p:attrName>style.visibility</p:attrName>
                                        </p:attrNameLst>
                                      </p:cBhvr>
                                      <p:to>
                                        <p:strVal val="visible"/>
                                      </p:to>
                                    </p:set>
                                    <p:animEffect transition="in" filter="wipe(left)">
                                      <p:cBhvr>
                                        <p:cTn id="24" dur="500"/>
                                        <p:tgtEl>
                                          <p:spTgt spid="9421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4211">
                                            <p:txEl>
                                              <p:pRg st="6" end="6"/>
                                            </p:txEl>
                                          </p:spTgt>
                                        </p:tgtEl>
                                        <p:attrNameLst>
                                          <p:attrName>style.visibility</p:attrName>
                                        </p:attrNameLst>
                                      </p:cBhvr>
                                      <p:to>
                                        <p:strVal val="visible"/>
                                      </p:to>
                                    </p:set>
                                    <p:animEffect transition="in" filter="wipe(left)">
                                      <p:cBhvr>
                                        <p:cTn id="29" dur="500"/>
                                        <p:tgtEl>
                                          <p:spTgt spid="94211">
                                            <p:txEl>
                                              <p:pRg st="6" end="6"/>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94213"/>
                                        </p:tgtEl>
                                        <p:attrNameLst>
                                          <p:attrName>style.visibility</p:attrName>
                                        </p:attrNameLst>
                                      </p:cBhvr>
                                      <p:to>
                                        <p:strVal val="visible"/>
                                      </p:to>
                                    </p:set>
                                    <p:animEffect transition="in" filter="fade">
                                      <p:cBhvr>
                                        <p:cTn id="33" dur="500"/>
                                        <p:tgtEl>
                                          <p:spTgt spid="94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bldLvl="4"/>
      <p:bldP spid="9421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smtClean="0"/>
              <a:t>Consumption (C)</a:t>
            </a:r>
          </a:p>
        </p:txBody>
      </p:sp>
      <p:sp>
        <p:nvSpPr>
          <p:cNvPr id="21509" name="Rectangle 3"/>
          <p:cNvSpPr>
            <a:spLocks noGrp="1" noChangeArrowheads="1"/>
          </p:cNvSpPr>
          <p:nvPr>
            <p:ph idx="1"/>
          </p:nvPr>
        </p:nvSpPr>
        <p:spPr/>
        <p:txBody>
          <a:bodyPr/>
          <a:lstStyle/>
          <a:p>
            <a:pPr eaLnBrk="1" hangingPunct="1"/>
            <a:r>
              <a:rPr lang="en-US" smtClean="0"/>
              <a:t>is total spending by households on g&amp;s.  </a:t>
            </a:r>
          </a:p>
          <a:p>
            <a:pPr eaLnBrk="1" hangingPunct="1"/>
            <a:r>
              <a:rPr lang="en-US" smtClean="0"/>
              <a:t>Note on housing costs:  </a:t>
            </a:r>
            <a:endParaRPr lang="en-US" b="1" smtClean="0"/>
          </a:p>
          <a:p>
            <a:pPr lvl="1" eaLnBrk="1" hangingPunct="1">
              <a:lnSpc>
                <a:spcPct val="105000"/>
              </a:lnSpc>
              <a:spcBef>
                <a:spcPct val="25000"/>
              </a:spcBef>
            </a:pPr>
            <a:r>
              <a:rPr lang="en-US" smtClean="0"/>
              <a:t>For renters, </a:t>
            </a:r>
            <a:br>
              <a:rPr lang="en-US" smtClean="0"/>
            </a:br>
            <a:r>
              <a:rPr lang="en-US" smtClean="0"/>
              <a:t>consumption includes rent payments. </a:t>
            </a:r>
          </a:p>
          <a:p>
            <a:pPr lvl="1" eaLnBrk="1" hangingPunct="1">
              <a:lnSpc>
                <a:spcPct val="105000"/>
              </a:lnSpc>
              <a:spcBef>
                <a:spcPct val="25000"/>
              </a:spcBef>
            </a:pPr>
            <a:r>
              <a:rPr lang="en-US" smtClean="0"/>
              <a:t>For homeowners, </a:t>
            </a:r>
            <a:br>
              <a:rPr lang="en-US" smtClean="0"/>
            </a:br>
            <a:r>
              <a:rPr lang="en-US" smtClean="0"/>
              <a:t>consumption includes the imputed rental value of the house, but not the purchase price or mortgage payments.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wipe(left)">
                                      <p:cBhvr>
                                        <p:cTn id="7" dur="500"/>
                                        <p:tgtEl>
                                          <p:spTgt spid="215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wipe(left)">
                                      <p:cBhvr>
                                        <p:cTn id="12" dur="500"/>
                                        <p:tgtEl>
                                          <p:spTgt spid="215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9">
                                            <p:txEl>
                                              <p:pRg st="2" end="2"/>
                                            </p:txEl>
                                          </p:spTgt>
                                        </p:tgtEl>
                                        <p:attrNameLst>
                                          <p:attrName>style.visibility</p:attrName>
                                        </p:attrNameLst>
                                      </p:cBhvr>
                                      <p:to>
                                        <p:strVal val="visible"/>
                                      </p:to>
                                    </p:set>
                                    <p:animEffect transition="in" filter="wipe(left)">
                                      <p:cBhvr>
                                        <p:cTn id="17" dur="500"/>
                                        <p:tgtEl>
                                          <p:spTgt spid="215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9">
                                            <p:txEl>
                                              <p:pRg st="3" end="3"/>
                                            </p:txEl>
                                          </p:spTgt>
                                        </p:tgtEl>
                                        <p:attrNameLst>
                                          <p:attrName>style.visibility</p:attrName>
                                        </p:attrNameLst>
                                      </p:cBhvr>
                                      <p:to>
                                        <p:strVal val="visible"/>
                                      </p:to>
                                    </p:set>
                                    <p:animEffect transition="in" filter="wipe(left)">
                                      <p:cBhvr>
                                        <p:cTn id="22" dur="500"/>
                                        <p:tgtEl>
                                          <p:spTgt spid="215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bldLvl="4"/>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smtClean="0"/>
              <a:t>Investment (I)</a:t>
            </a:r>
          </a:p>
        </p:txBody>
      </p:sp>
      <p:sp>
        <p:nvSpPr>
          <p:cNvPr id="22533" name="Rectangle 3"/>
          <p:cNvSpPr>
            <a:spLocks noGrp="1" noChangeArrowheads="1"/>
          </p:cNvSpPr>
          <p:nvPr>
            <p:ph idx="1"/>
          </p:nvPr>
        </p:nvSpPr>
        <p:spPr/>
        <p:txBody>
          <a:bodyPr/>
          <a:lstStyle/>
          <a:p>
            <a:pPr eaLnBrk="1" hangingPunct="1"/>
            <a:r>
              <a:rPr lang="en-US" dirty="0" smtClean="0"/>
              <a:t>is total spending on goods that will be used in the future to produce more goods.  </a:t>
            </a:r>
          </a:p>
          <a:p>
            <a:pPr eaLnBrk="1" hangingPunct="1">
              <a:spcBef>
                <a:spcPct val="60000"/>
              </a:spcBef>
            </a:pPr>
            <a:r>
              <a:rPr lang="en-US" dirty="0" smtClean="0"/>
              <a:t>includes spending on</a:t>
            </a:r>
          </a:p>
          <a:p>
            <a:pPr lvl="1" eaLnBrk="1" hangingPunct="1"/>
            <a:r>
              <a:rPr lang="en-US" dirty="0" smtClean="0"/>
              <a:t>capital equipment (e.g., machines, tools)</a:t>
            </a:r>
          </a:p>
          <a:p>
            <a:pPr lvl="1" eaLnBrk="1" hangingPunct="1"/>
            <a:r>
              <a:rPr lang="en-US" dirty="0" smtClean="0"/>
              <a:t>structures (factories, office buildings, houses)</a:t>
            </a:r>
          </a:p>
          <a:p>
            <a:pPr lvl="1" eaLnBrk="1" hangingPunct="1"/>
            <a:r>
              <a:rPr lang="en-US" dirty="0" smtClean="0"/>
              <a:t>inventories (goods produced but not yet sold)</a:t>
            </a:r>
          </a:p>
        </p:txBody>
      </p:sp>
      <p:sp>
        <p:nvSpPr>
          <p:cNvPr id="98309" name="Text Box 5"/>
          <p:cNvSpPr txBox="1">
            <a:spLocks noChangeArrowheads="1"/>
          </p:cNvSpPr>
          <p:nvPr/>
        </p:nvSpPr>
        <p:spPr bwMode="auto">
          <a:xfrm>
            <a:off x="1885950" y="4556125"/>
            <a:ext cx="5276850" cy="1692275"/>
          </a:xfrm>
          <a:prstGeom prst="rect">
            <a:avLst/>
          </a:prstGeom>
          <a:gradFill rotWithShape="1">
            <a:gsLst>
              <a:gs pos="0">
                <a:srgbClr val="FFCC99"/>
              </a:gs>
              <a:gs pos="50000">
                <a:srgbClr val="FFFFCC"/>
              </a:gs>
              <a:gs pos="100000">
                <a:srgbClr val="FFCC99"/>
              </a:gs>
            </a:gsLst>
            <a:lin ang="2700000" scaled="1"/>
          </a:gradFill>
          <a:ln w="9525">
            <a:noFill/>
            <a:miter lim="800000"/>
            <a:headEnd/>
            <a:tailEnd/>
          </a:ln>
          <a:effectLst>
            <a:outerShdw blurRad="50800" dist="38100" dir="2700000" algn="tl" rotWithShape="0">
              <a:prstClr val="black">
                <a:alpha val="40000"/>
              </a:prstClr>
            </a:outerShdw>
          </a:effectLst>
        </p:spPr>
        <p:txBody>
          <a:bodyPr anchor="ctr"/>
          <a:lstStyle/>
          <a:p>
            <a:pPr algn="ctr">
              <a:lnSpc>
                <a:spcPct val="120000"/>
              </a:lnSpc>
              <a:defRPr/>
            </a:pPr>
            <a:r>
              <a:rPr lang="en-US" sz="2800" i="1" dirty="0">
                <a:cs typeface="Arial" charset="0"/>
              </a:rPr>
              <a:t>Note: </a:t>
            </a:r>
            <a:r>
              <a:rPr lang="en-US" sz="2800" b="1" i="1" dirty="0">
                <a:solidFill>
                  <a:srgbClr val="FF6600"/>
                </a:solidFill>
                <a:effectLst>
                  <a:outerShdw blurRad="38100" dist="38100" dir="2700000" algn="tl">
                    <a:srgbClr val="000000"/>
                  </a:outerShdw>
                </a:effectLst>
                <a:cs typeface="Arial" charset="0"/>
              </a:rPr>
              <a:t>“Investment”</a:t>
            </a:r>
            <a:r>
              <a:rPr lang="en-US" sz="2800" i="1" dirty="0">
                <a:cs typeface="Arial" charset="0"/>
              </a:rPr>
              <a:t> does not mean the purchase of financial assets like stocks and bonds.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animEffect transition="in" filter="wipe(left)">
                                      <p:cBhvr>
                                        <p:cTn id="7" dur="500"/>
                                        <p:tgtEl>
                                          <p:spTgt spid="225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3">
                                            <p:txEl>
                                              <p:pRg st="1" end="1"/>
                                            </p:txEl>
                                          </p:spTgt>
                                        </p:tgtEl>
                                        <p:attrNameLst>
                                          <p:attrName>style.visibility</p:attrName>
                                        </p:attrNameLst>
                                      </p:cBhvr>
                                      <p:to>
                                        <p:strVal val="visible"/>
                                      </p:to>
                                    </p:set>
                                    <p:animEffect transition="in" filter="wipe(left)">
                                      <p:cBhvr>
                                        <p:cTn id="12" dur="500"/>
                                        <p:tgtEl>
                                          <p:spTgt spid="225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3">
                                            <p:txEl>
                                              <p:pRg st="2" end="2"/>
                                            </p:txEl>
                                          </p:spTgt>
                                        </p:tgtEl>
                                        <p:attrNameLst>
                                          <p:attrName>style.visibility</p:attrName>
                                        </p:attrNameLst>
                                      </p:cBhvr>
                                      <p:to>
                                        <p:strVal val="visible"/>
                                      </p:to>
                                    </p:set>
                                    <p:animEffect transition="in" filter="wipe(left)">
                                      <p:cBhvr>
                                        <p:cTn id="17" dur="500"/>
                                        <p:tgtEl>
                                          <p:spTgt spid="225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3">
                                            <p:txEl>
                                              <p:pRg st="3" end="3"/>
                                            </p:txEl>
                                          </p:spTgt>
                                        </p:tgtEl>
                                        <p:attrNameLst>
                                          <p:attrName>style.visibility</p:attrName>
                                        </p:attrNameLst>
                                      </p:cBhvr>
                                      <p:to>
                                        <p:strVal val="visible"/>
                                      </p:to>
                                    </p:set>
                                    <p:animEffect transition="in" filter="wipe(left)">
                                      <p:cBhvr>
                                        <p:cTn id="22" dur="500"/>
                                        <p:tgtEl>
                                          <p:spTgt spid="225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3">
                                            <p:txEl>
                                              <p:pRg st="4" end="4"/>
                                            </p:txEl>
                                          </p:spTgt>
                                        </p:tgtEl>
                                        <p:attrNameLst>
                                          <p:attrName>style.visibility</p:attrName>
                                        </p:attrNameLst>
                                      </p:cBhvr>
                                      <p:to>
                                        <p:strVal val="visible"/>
                                      </p:to>
                                    </p:set>
                                    <p:animEffect transition="in" filter="wipe(left)">
                                      <p:cBhvr>
                                        <p:cTn id="27" dur="500"/>
                                        <p:tgtEl>
                                          <p:spTgt spid="225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8309"/>
                                        </p:tgtEl>
                                        <p:attrNameLst>
                                          <p:attrName>style.visibility</p:attrName>
                                        </p:attrNameLst>
                                      </p:cBhvr>
                                      <p:to>
                                        <p:strVal val="visible"/>
                                      </p:to>
                                    </p:set>
                                    <p:animEffect transition="in" filter="fade">
                                      <p:cBhvr>
                                        <p:cTn id="32" dur="500"/>
                                        <p:tgtEl>
                                          <p:spTgt spid="9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bldLvl="4"/>
      <p:bldP spid="9830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dirty="0" smtClean="0"/>
              <a:t>Government Purchases (G)</a:t>
            </a:r>
          </a:p>
        </p:txBody>
      </p:sp>
      <p:sp>
        <p:nvSpPr>
          <p:cNvPr id="23557" name="Rectangle 3"/>
          <p:cNvSpPr>
            <a:spLocks noGrp="1" noChangeArrowheads="1"/>
          </p:cNvSpPr>
          <p:nvPr>
            <p:ph idx="1"/>
          </p:nvPr>
        </p:nvSpPr>
        <p:spPr/>
        <p:txBody>
          <a:bodyPr/>
          <a:lstStyle/>
          <a:p>
            <a:pPr eaLnBrk="1" hangingPunct="1">
              <a:spcBef>
                <a:spcPct val="55000"/>
              </a:spcBef>
            </a:pPr>
            <a:r>
              <a:rPr lang="en-US" smtClean="0"/>
              <a:t>is all spending on the g&amp;s purchased by govt </a:t>
            </a:r>
            <a:br>
              <a:rPr lang="en-US" smtClean="0"/>
            </a:br>
            <a:r>
              <a:rPr lang="en-US" smtClean="0"/>
              <a:t>at the federal, state, and local levels.</a:t>
            </a:r>
          </a:p>
          <a:p>
            <a:pPr eaLnBrk="1" hangingPunct="1">
              <a:spcBef>
                <a:spcPct val="55000"/>
              </a:spcBef>
            </a:pPr>
            <a:r>
              <a:rPr lang="en-US" b="1" smtClean="0">
                <a:latin typeface="Tahoma" pitchFamily="34" charset="0"/>
              </a:rPr>
              <a:t>G</a:t>
            </a:r>
            <a:r>
              <a:rPr lang="en-US" smtClean="0"/>
              <a:t> excludes </a:t>
            </a:r>
            <a:r>
              <a:rPr lang="en-US" b="1" smtClean="0">
                <a:solidFill>
                  <a:srgbClr val="CC0000"/>
                </a:solidFill>
              </a:rPr>
              <a:t>transfer payments</a:t>
            </a:r>
            <a:r>
              <a:rPr lang="en-US" smtClean="0"/>
              <a:t>, such as </a:t>
            </a:r>
            <a:br>
              <a:rPr lang="en-US" smtClean="0"/>
            </a:br>
            <a:r>
              <a:rPr lang="en-US" smtClean="0"/>
              <a:t>Social Security or unemployment insurance benefits.  </a:t>
            </a:r>
          </a:p>
          <a:p>
            <a:pPr eaLnBrk="1" hangingPunct="1">
              <a:spcBef>
                <a:spcPct val="15000"/>
              </a:spcBef>
              <a:buFont typeface="Wingdings" pitchFamily="2" charset="2"/>
              <a:buNone/>
            </a:pPr>
            <a:r>
              <a:rPr lang="en-US" smtClean="0"/>
              <a:t>	They are not purchases of g&amp;s.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animEffect transition="in" filter="wipe(left)">
                                      <p:cBhvr>
                                        <p:cTn id="7" dur="500"/>
                                        <p:tgtEl>
                                          <p:spTgt spid="235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7">
                                            <p:txEl>
                                              <p:pRg st="1" end="1"/>
                                            </p:txEl>
                                          </p:spTgt>
                                        </p:tgtEl>
                                        <p:attrNameLst>
                                          <p:attrName>style.visibility</p:attrName>
                                        </p:attrNameLst>
                                      </p:cBhvr>
                                      <p:to>
                                        <p:strVal val="visible"/>
                                      </p:to>
                                    </p:set>
                                    <p:animEffect transition="in" filter="wipe(left)">
                                      <p:cBhvr>
                                        <p:cTn id="12" dur="500"/>
                                        <p:tgtEl>
                                          <p:spTgt spid="235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7">
                                            <p:txEl>
                                              <p:pRg st="2" end="2"/>
                                            </p:txEl>
                                          </p:spTgt>
                                        </p:tgtEl>
                                        <p:attrNameLst>
                                          <p:attrName>style.visibility</p:attrName>
                                        </p:attrNameLst>
                                      </p:cBhvr>
                                      <p:to>
                                        <p:strVal val="visible"/>
                                      </p:to>
                                    </p:set>
                                    <p:animEffect transition="in" filter="wipe(left)">
                                      <p:cBhvr>
                                        <p:cTn id="17" dur="500"/>
                                        <p:tgtEl>
                                          <p:spTgt spid="235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uild="p" bldLvl="4"/>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smtClean="0"/>
              <a:t>Net Exports (NX)</a:t>
            </a:r>
          </a:p>
        </p:txBody>
      </p:sp>
      <p:sp>
        <p:nvSpPr>
          <p:cNvPr id="24581" name="Rectangle 3"/>
          <p:cNvSpPr>
            <a:spLocks noGrp="1" noChangeArrowheads="1"/>
          </p:cNvSpPr>
          <p:nvPr>
            <p:ph idx="1"/>
          </p:nvPr>
        </p:nvSpPr>
        <p:spPr/>
        <p:txBody>
          <a:bodyPr/>
          <a:lstStyle/>
          <a:p>
            <a:pPr eaLnBrk="1" hangingPunct="1"/>
            <a:r>
              <a:rPr lang="en-US" b="1" smtClean="0">
                <a:latin typeface="Tahoma" pitchFamily="34" charset="0"/>
              </a:rPr>
              <a:t>NX</a:t>
            </a:r>
            <a:r>
              <a:rPr lang="en-US" smtClean="0"/>
              <a:t> = exports – imports</a:t>
            </a:r>
          </a:p>
          <a:p>
            <a:pPr eaLnBrk="1" hangingPunct="1"/>
            <a:r>
              <a:rPr lang="en-US" smtClean="0"/>
              <a:t>Exports represent foreign spending on the economy’s g&amp;s.  </a:t>
            </a:r>
          </a:p>
          <a:p>
            <a:pPr eaLnBrk="1" hangingPunct="1"/>
            <a:r>
              <a:rPr lang="en-US" smtClean="0"/>
              <a:t>Imports are the portions of </a:t>
            </a:r>
            <a:r>
              <a:rPr lang="en-US" b="1" smtClean="0">
                <a:latin typeface="Tahoma" pitchFamily="34" charset="0"/>
              </a:rPr>
              <a:t>C</a:t>
            </a:r>
            <a:r>
              <a:rPr lang="en-US" smtClean="0"/>
              <a:t>, </a:t>
            </a:r>
            <a:r>
              <a:rPr lang="en-US" b="1" smtClean="0">
                <a:latin typeface="Tahoma" pitchFamily="34" charset="0"/>
              </a:rPr>
              <a:t>I</a:t>
            </a:r>
            <a:r>
              <a:rPr lang="en-US" smtClean="0"/>
              <a:t>, and </a:t>
            </a:r>
            <a:r>
              <a:rPr lang="en-US" b="1" smtClean="0">
                <a:latin typeface="Tahoma" pitchFamily="34" charset="0"/>
              </a:rPr>
              <a:t>G</a:t>
            </a:r>
            <a:r>
              <a:rPr lang="en-US" smtClean="0"/>
              <a:t> </a:t>
            </a:r>
            <a:br>
              <a:rPr lang="en-US" smtClean="0"/>
            </a:br>
            <a:r>
              <a:rPr lang="en-US" smtClean="0"/>
              <a:t>that are spent on g&amp;s produced abroad.  </a:t>
            </a:r>
          </a:p>
          <a:p>
            <a:pPr eaLnBrk="1" hangingPunct="1"/>
            <a:r>
              <a:rPr lang="en-US" smtClean="0"/>
              <a:t>Adding up all the components of GDP gives:</a:t>
            </a:r>
          </a:p>
        </p:txBody>
      </p:sp>
      <p:sp>
        <p:nvSpPr>
          <p:cNvPr id="101381" name="Text Box 5"/>
          <p:cNvSpPr txBox="1">
            <a:spLocks noChangeArrowheads="1"/>
          </p:cNvSpPr>
          <p:nvPr/>
        </p:nvSpPr>
        <p:spPr bwMode="auto">
          <a:xfrm>
            <a:off x="1828800" y="5029200"/>
            <a:ext cx="5070475" cy="727075"/>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anchor="ctr"/>
          <a:lstStyle/>
          <a:p>
            <a:pPr algn="ctr">
              <a:spcBef>
                <a:spcPct val="50000"/>
              </a:spcBef>
              <a:defRPr/>
            </a:pPr>
            <a:r>
              <a:rPr lang="en-US" sz="3000" b="1" dirty="0">
                <a:latin typeface="Tahoma" pitchFamily="34" charset="0"/>
                <a:cs typeface="Arial" charset="0"/>
              </a:rPr>
              <a:t>Y  =  C  +  I  +  G  +  NX</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Effect transition="in" filter="wipe(left)">
                                      <p:cBhvr>
                                        <p:cTn id="7" dur="500"/>
                                        <p:tgtEl>
                                          <p:spTgt spid="24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1">
                                            <p:txEl>
                                              <p:pRg st="1" end="1"/>
                                            </p:txEl>
                                          </p:spTgt>
                                        </p:tgtEl>
                                        <p:attrNameLst>
                                          <p:attrName>style.visibility</p:attrName>
                                        </p:attrNameLst>
                                      </p:cBhvr>
                                      <p:to>
                                        <p:strVal val="visible"/>
                                      </p:to>
                                    </p:set>
                                    <p:animEffect transition="in" filter="wipe(left)">
                                      <p:cBhvr>
                                        <p:cTn id="12" dur="500"/>
                                        <p:tgtEl>
                                          <p:spTgt spid="24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1">
                                            <p:txEl>
                                              <p:pRg st="2" end="2"/>
                                            </p:txEl>
                                          </p:spTgt>
                                        </p:tgtEl>
                                        <p:attrNameLst>
                                          <p:attrName>style.visibility</p:attrName>
                                        </p:attrNameLst>
                                      </p:cBhvr>
                                      <p:to>
                                        <p:strVal val="visible"/>
                                      </p:to>
                                    </p:set>
                                    <p:animEffect transition="in" filter="wipe(left)">
                                      <p:cBhvr>
                                        <p:cTn id="17" dur="500"/>
                                        <p:tgtEl>
                                          <p:spTgt spid="245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1">
                                            <p:txEl>
                                              <p:pRg st="3" end="3"/>
                                            </p:txEl>
                                          </p:spTgt>
                                        </p:tgtEl>
                                        <p:attrNameLst>
                                          <p:attrName>style.visibility</p:attrName>
                                        </p:attrNameLst>
                                      </p:cBhvr>
                                      <p:to>
                                        <p:strVal val="visible"/>
                                      </p:to>
                                    </p:set>
                                    <p:animEffect transition="in" filter="wipe(left)">
                                      <p:cBhvr>
                                        <p:cTn id="22" dur="500"/>
                                        <p:tgtEl>
                                          <p:spTgt spid="24581">
                                            <p:txEl>
                                              <p:pRg st="3" end="3"/>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01381"/>
                                        </p:tgtEl>
                                        <p:attrNameLst>
                                          <p:attrName>style.visibility</p:attrName>
                                        </p:attrNameLst>
                                      </p:cBhvr>
                                      <p:to>
                                        <p:strVal val="visible"/>
                                      </p:to>
                                    </p:set>
                                    <p:animEffect transition="in" filter="fade">
                                      <p:cBhvr>
                                        <p:cTn id="26" dur="500"/>
                                        <p:tgtEl>
                                          <p:spTgt spid="10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bldLvl="4"/>
      <p:bldP spid="10138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CCFF">
            <a:alpha val="5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7975"/>
            <a:ext cx="8229600" cy="914400"/>
          </a:xfrm>
        </p:spPr>
        <p:txBody>
          <a:bodyPr>
            <a:noAutofit/>
          </a:bodyPr>
          <a:lstStyle/>
          <a:p>
            <a:pPr>
              <a:lnSpc>
                <a:spcPct val="110000"/>
              </a:lnSpc>
            </a:pPr>
            <a:r>
              <a:rPr lang="en-US" sz="3100" i="1" dirty="0" smtClean="0">
                <a:solidFill>
                  <a:srgbClr val="6C45BB"/>
                </a:solidFill>
                <a:latin typeface="Arial" pitchFamily="34" charset="0"/>
                <a:cs typeface="Arial" pitchFamily="34" charset="0"/>
              </a:rPr>
              <a:t>In this chapter, </a:t>
            </a:r>
            <a:br>
              <a:rPr lang="en-US" sz="3100" i="1" dirty="0" smtClean="0">
                <a:solidFill>
                  <a:srgbClr val="6C45BB"/>
                </a:solidFill>
                <a:latin typeface="Arial" pitchFamily="34" charset="0"/>
                <a:cs typeface="Arial" pitchFamily="34" charset="0"/>
              </a:rPr>
            </a:br>
            <a:r>
              <a:rPr lang="en-US" sz="3100" i="1" dirty="0" smtClean="0">
                <a:solidFill>
                  <a:srgbClr val="6C45BB"/>
                </a:solidFill>
                <a:latin typeface="Arial" pitchFamily="34" charset="0"/>
                <a:cs typeface="Arial" pitchFamily="34" charset="0"/>
              </a:rPr>
              <a:t>look for the answers to these questions:</a:t>
            </a:r>
            <a:endParaRPr lang="en-US" sz="3100" i="1" dirty="0">
              <a:solidFill>
                <a:srgbClr val="6C45BB"/>
              </a:solidFill>
              <a:latin typeface="Arial" pitchFamily="34" charset="0"/>
              <a:cs typeface="Arial" pitchFamily="34" charset="0"/>
            </a:endParaRPr>
          </a:p>
        </p:txBody>
      </p:sp>
      <p:sp>
        <p:nvSpPr>
          <p:cNvPr id="3" name="Content Placeholder 2"/>
          <p:cNvSpPr>
            <a:spLocks noGrp="1"/>
          </p:cNvSpPr>
          <p:nvPr>
            <p:ph idx="1"/>
          </p:nvPr>
        </p:nvSpPr>
        <p:spPr>
          <a:xfrm>
            <a:off x="457200" y="1447800"/>
            <a:ext cx="8229600" cy="4750981"/>
          </a:xfrm>
        </p:spPr>
        <p:txBody>
          <a:bodyPr/>
          <a:lstStyle/>
          <a:p>
            <a:pPr marL="285750" indent="-285750">
              <a:buClr>
                <a:srgbClr val="6C45BB"/>
              </a:buClr>
              <a:buSzPct val="120000"/>
              <a:buFont typeface="Arial" pitchFamily="34" charset="0"/>
              <a:buChar char="•"/>
            </a:pPr>
            <a:r>
              <a:rPr lang="en-US" dirty="0" smtClean="0"/>
              <a:t>What is Gross Domestic Product (GDP)? </a:t>
            </a:r>
          </a:p>
          <a:p>
            <a:pPr marL="285750" indent="-285750">
              <a:buClr>
                <a:srgbClr val="6C45BB"/>
              </a:buClr>
              <a:buSzPct val="120000"/>
              <a:buFont typeface="Arial" pitchFamily="34" charset="0"/>
              <a:buChar char="•"/>
            </a:pPr>
            <a:r>
              <a:rPr lang="en-US" dirty="0" smtClean="0"/>
              <a:t>How is GDP related to a nation’s total income and spending? </a:t>
            </a:r>
          </a:p>
          <a:p>
            <a:pPr marL="285750" indent="-285750">
              <a:buClr>
                <a:srgbClr val="6C45BB"/>
              </a:buClr>
              <a:buSzPct val="120000"/>
              <a:buFont typeface="Arial" pitchFamily="34" charset="0"/>
              <a:buChar char="•"/>
            </a:pPr>
            <a:r>
              <a:rPr lang="en-US" dirty="0" smtClean="0"/>
              <a:t>What are the components of GDP?  </a:t>
            </a:r>
          </a:p>
          <a:p>
            <a:pPr marL="285750" indent="-285750">
              <a:buClr>
                <a:srgbClr val="6C45BB"/>
              </a:buClr>
              <a:buSzPct val="120000"/>
              <a:buFont typeface="Arial" pitchFamily="34" charset="0"/>
              <a:buChar char="•"/>
            </a:pPr>
            <a:r>
              <a:rPr lang="en-US" dirty="0" smtClean="0"/>
              <a:t>How is GDP corrected for inflation?</a:t>
            </a:r>
          </a:p>
          <a:p>
            <a:pPr marL="285750" indent="-285750">
              <a:buClr>
                <a:srgbClr val="6C45BB"/>
              </a:buClr>
              <a:buSzPct val="120000"/>
              <a:buFont typeface="Arial" pitchFamily="34" charset="0"/>
              <a:buChar char="•"/>
            </a:pPr>
            <a:r>
              <a:rPr lang="en-US" dirty="0" smtClean="0"/>
              <a:t>Does GDP measure society’s well-being?</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754063" y="1436688"/>
            <a:ext cx="7693025" cy="4049712"/>
          </a:xfrm>
          <a:prstGeom prst="rect">
            <a:avLst/>
          </a:prstGeom>
          <a:solidFill>
            <a:srgbClr val="CCFFCC"/>
          </a:solidFill>
          <a:ln w="9525">
            <a:solidFill>
              <a:schemeClr val="tx1"/>
            </a:solidFill>
            <a:miter lim="800000"/>
            <a:headEnd/>
            <a:tailEnd/>
          </a:ln>
          <a:effectLst/>
        </p:spPr>
        <p:txBody>
          <a:bodyPr wrap="none" anchor="ctr"/>
          <a:lstStyle/>
          <a:p>
            <a:pPr>
              <a:defRPr/>
            </a:pPr>
            <a:endParaRPr lang="en-US">
              <a:cs typeface="Arial" charset="0"/>
            </a:endParaRPr>
          </a:p>
        </p:txBody>
      </p:sp>
      <p:sp>
        <p:nvSpPr>
          <p:cNvPr id="25605" name="Rectangle 3"/>
          <p:cNvSpPr>
            <a:spLocks noGrp="1" noChangeArrowheads="1"/>
          </p:cNvSpPr>
          <p:nvPr>
            <p:ph type="title" idx="4294967295"/>
          </p:nvPr>
        </p:nvSpPr>
        <p:spPr>
          <a:xfrm>
            <a:off x="342900" y="274638"/>
            <a:ext cx="8564563" cy="655637"/>
          </a:xfrm>
        </p:spPr>
        <p:txBody>
          <a:bodyPr/>
          <a:lstStyle/>
          <a:p>
            <a:pPr eaLnBrk="1" hangingPunct="1"/>
            <a:r>
              <a:rPr lang="en-US" sz="3400" dirty="0" smtClean="0"/>
              <a:t>U.S. GDP and Its Components, 2012</a:t>
            </a:r>
          </a:p>
        </p:txBody>
      </p:sp>
      <p:grpSp>
        <p:nvGrpSpPr>
          <p:cNvPr id="2" name="Group 4"/>
          <p:cNvGrpSpPr>
            <a:grpSpLocks/>
          </p:cNvGrpSpPr>
          <p:nvPr/>
        </p:nvGrpSpPr>
        <p:grpSpPr bwMode="auto">
          <a:xfrm>
            <a:off x="6227763" y="1439863"/>
            <a:ext cx="2235200" cy="4064000"/>
            <a:chOff x="3923" y="907"/>
            <a:chExt cx="1408" cy="2560"/>
          </a:xfrm>
        </p:grpSpPr>
        <p:sp>
          <p:nvSpPr>
            <p:cNvPr id="25640" name="Rectangle 5"/>
            <p:cNvSpPr>
              <a:spLocks noChangeArrowheads="1"/>
            </p:cNvSpPr>
            <p:nvPr/>
          </p:nvSpPr>
          <p:spPr bwMode="auto">
            <a:xfrm>
              <a:off x="3923" y="3040"/>
              <a:ext cx="1408" cy="427"/>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600" dirty="0">
                  <a:cs typeface="Arial" charset="0"/>
                </a:rPr>
                <a:t>–</a:t>
              </a:r>
              <a:r>
                <a:rPr lang="en-US" sz="2600" dirty="0" smtClean="0">
                  <a:cs typeface="Arial" charset="0"/>
                </a:rPr>
                <a:t>1,752</a:t>
              </a:r>
              <a:endParaRPr lang="en-US" sz="2600" dirty="0">
                <a:cs typeface="Arial" charset="0"/>
              </a:endParaRPr>
            </a:p>
          </p:txBody>
        </p:sp>
        <p:sp>
          <p:nvSpPr>
            <p:cNvPr id="25641" name="Rectangle 6"/>
            <p:cNvSpPr>
              <a:spLocks noChangeArrowheads="1"/>
            </p:cNvSpPr>
            <p:nvPr/>
          </p:nvSpPr>
          <p:spPr bwMode="auto">
            <a:xfrm>
              <a:off x="3923" y="2614"/>
              <a:ext cx="1408" cy="426"/>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600" dirty="0" smtClean="0">
                  <a:cs typeface="Arial" charset="0"/>
                </a:rPr>
                <a:t>9,663</a:t>
              </a:r>
              <a:endParaRPr lang="en-US" sz="2600" dirty="0">
                <a:cs typeface="Arial" charset="0"/>
              </a:endParaRPr>
            </a:p>
          </p:txBody>
        </p:sp>
        <p:sp>
          <p:nvSpPr>
            <p:cNvPr id="25642" name="Rectangle 7"/>
            <p:cNvSpPr>
              <a:spLocks noChangeArrowheads="1"/>
            </p:cNvSpPr>
            <p:nvPr/>
          </p:nvSpPr>
          <p:spPr bwMode="auto">
            <a:xfrm>
              <a:off x="3923" y="2187"/>
              <a:ext cx="1408" cy="427"/>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600" dirty="0" smtClean="0">
                  <a:cs typeface="Arial" charset="0"/>
                </a:rPr>
                <a:t>6,592</a:t>
              </a:r>
              <a:endParaRPr lang="en-US" sz="2600" dirty="0">
                <a:cs typeface="Arial" charset="0"/>
              </a:endParaRPr>
            </a:p>
          </p:txBody>
        </p:sp>
        <p:sp>
          <p:nvSpPr>
            <p:cNvPr id="25643" name="Rectangle 8"/>
            <p:cNvSpPr>
              <a:spLocks noChangeArrowheads="1"/>
            </p:cNvSpPr>
            <p:nvPr/>
          </p:nvSpPr>
          <p:spPr bwMode="auto">
            <a:xfrm>
              <a:off x="3923" y="1760"/>
              <a:ext cx="1408" cy="427"/>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600" dirty="0" smtClean="0">
                  <a:cs typeface="Arial" charset="0"/>
                </a:rPr>
                <a:t>35,669</a:t>
              </a:r>
              <a:endParaRPr lang="en-US" sz="2600" dirty="0">
                <a:cs typeface="Arial" charset="0"/>
              </a:endParaRPr>
            </a:p>
          </p:txBody>
        </p:sp>
        <p:sp>
          <p:nvSpPr>
            <p:cNvPr id="25644" name="Rectangle 9"/>
            <p:cNvSpPr>
              <a:spLocks noChangeArrowheads="1"/>
            </p:cNvSpPr>
            <p:nvPr/>
          </p:nvSpPr>
          <p:spPr bwMode="auto">
            <a:xfrm>
              <a:off x="3923" y="1334"/>
              <a:ext cx="1408" cy="426"/>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600" dirty="0" smtClean="0">
                  <a:cs typeface="Arial" charset="0"/>
                </a:rPr>
                <a:t>$50,239</a:t>
              </a:r>
              <a:endParaRPr lang="en-US" sz="2600" dirty="0">
                <a:cs typeface="Arial" charset="0"/>
              </a:endParaRPr>
            </a:p>
          </p:txBody>
        </p:sp>
        <p:sp>
          <p:nvSpPr>
            <p:cNvPr id="25645" name="Rectangle 10"/>
            <p:cNvSpPr>
              <a:spLocks noChangeArrowheads="1"/>
            </p:cNvSpPr>
            <p:nvPr/>
          </p:nvSpPr>
          <p:spPr bwMode="auto">
            <a:xfrm>
              <a:off x="3923" y="907"/>
              <a:ext cx="1408" cy="427"/>
            </a:xfrm>
            <a:prstGeom prst="rect">
              <a:avLst/>
            </a:prstGeom>
            <a:no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600" i="1">
                  <a:cs typeface="Arial" charset="0"/>
                </a:rPr>
                <a:t>per capita</a:t>
              </a:r>
            </a:p>
          </p:txBody>
        </p:sp>
      </p:grpSp>
      <p:grpSp>
        <p:nvGrpSpPr>
          <p:cNvPr id="3" name="Group 11"/>
          <p:cNvGrpSpPr>
            <a:grpSpLocks/>
          </p:cNvGrpSpPr>
          <p:nvPr/>
        </p:nvGrpSpPr>
        <p:grpSpPr bwMode="auto">
          <a:xfrm>
            <a:off x="4137025" y="1439863"/>
            <a:ext cx="2090738" cy="4064000"/>
            <a:chOff x="2606" y="907"/>
            <a:chExt cx="1317" cy="2560"/>
          </a:xfrm>
        </p:grpSpPr>
        <p:sp>
          <p:nvSpPr>
            <p:cNvPr id="25634" name="Rectangle 12"/>
            <p:cNvSpPr>
              <a:spLocks noChangeArrowheads="1"/>
            </p:cNvSpPr>
            <p:nvPr/>
          </p:nvSpPr>
          <p:spPr bwMode="auto">
            <a:xfrm>
              <a:off x="2606" y="3040"/>
              <a:ext cx="1317" cy="427"/>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600" dirty="0">
                  <a:cs typeface="Arial" charset="0"/>
                </a:rPr>
                <a:t>–</a:t>
              </a:r>
              <a:r>
                <a:rPr lang="en-US" sz="2600" dirty="0" smtClean="0">
                  <a:cs typeface="Arial" charset="0"/>
                </a:rPr>
                <a:t>3.3</a:t>
              </a:r>
              <a:endParaRPr lang="en-US" sz="2600" dirty="0">
                <a:cs typeface="Arial" charset="0"/>
              </a:endParaRPr>
            </a:p>
          </p:txBody>
        </p:sp>
        <p:sp>
          <p:nvSpPr>
            <p:cNvPr id="25635" name="Rectangle 13"/>
            <p:cNvSpPr>
              <a:spLocks noChangeArrowheads="1"/>
            </p:cNvSpPr>
            <p:nvPr/>
          </p:nvSpPr>
          <p:spPr bwMode="auto">
            <a:xfrm>
              <a:off x="2606" y="2614"/>
              <a:ext cx="1317" cy="426"/>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600" dirty="0" smtClean="0">
                  <a:cs typeface="Arial" charset="0"/>
                </a:rPr>
                <a:t>19.2</a:t>
              </a:r>
              <a:endParaRPr lang="en-US" sz="2600" dirty="0">
                <a:cs typeface="Arial" charset="0"/>
              </a:endParaRPr>
            </a:p>
          </p:txBody>
        </p:sp>
        <p:sp>
          <p:nvSpPr>
            <p:cNvPr id="25636" name="Rectangle 14"/>
            <p:cNvSpPr>
              <a:spLocks noChangeArrowheads="1"/>
            </p:cNvSpPr>
            <p:nvPr/>
          </p:nvSpPr>
          <p:spPr bwMode="auto">
            <a:xfrm>
              <a:off x="2606" y="2187"/>
              <a:ext cx="1317" cy="427"/>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600" dirty="0" smtClean="0">
                  <a:cs typeface="Arial" charset="0"/>
                </a:rPr>
                <a:t>13.1</a:t>
              </a:r>
              <a:endParaRPr lang="en-US" sz="2600" dirty="0">
                <a:cs typeface="Arial" charset="0"/>
              </a:endParaRPr>
            </a:p>
          </p:txBody>
        </p:sp>
        <p:sp>
          <p:nvSpPr>
            <p:cNvPr id="25637" name="Rectangle 15"/>
            <p:cNvSpPr>
              <a:spLocks noChangeArrowheads="1"/>
            </p:cNvSpPr>
            <p:nvPr/>
          </p:nvSpPr>
          <p:spPr bwMode="auto">
            <a:xfrm>
              <a:off x="2606" y="1760"/>
              <a:ext cx="1317" cy="427"/>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600" dirty="0" smtClean="0">
                  <a:cs typeface="Arial" charset="0"/>
                </a:rPr>
                <a:t>70.9</a:t>
              </a:r>
              <a:endParaRPr lang="en-US" sz="2600" dirty="0">
                <a:cs typeface="Arial" charset="0"/>
              </a:endParaRPr>
            </a:p>
          </p:txBody>
        </p:sp>
        <p:sp>
          <p:nvSpPr>
            <p:cNvPr id="25638" name="Rectangle 16"/>
            <p:cNvSpPr>
              <a:spLocks noChangeArrowheads="1"/>
            </p:cNvSpPr>
            <p:nvPr/>
          </p:nvSpPr>
          <p:spPr bwMode="auto">
            <a:xfrm>
              <a:off x="2606" y="1334"/>
              <a:ext cx="1317" cy="426"/>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600" dirty="0">
                  <a:cs typeface="Arial" charset="0"/>
                </a:rPr>
                <a:t>100.0</a:t>
              </a:r>
            </a:p>
          </p:txBody>
        </p:sp>
        <p:sp>
          <p:nvSpPr>
            <p:cNvPr id="25639" name="Rectangle 17"/>
            <p:cNvSpPr>
              <a:spLocks noChangeArrowheads="1"/>
            </p:cNvSpPr>
            <p:nvPr/>
          </p:nvSpPr>
          <p:spPr bwMode="auto">
            <a:xfrm>
              <a:off x="2606" y="907"/>
              <a:ext cx="1317" cy="427"/>
            </a:xfrm>
            <a:prstGeom prst="rect">
              <a:avLst/>
            </a:prstGeom>
            <a:no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600" i="1">
                  <a:cs typeface="Arial" charset="0"/>
                </a:rPr>
                <a:t>% of GDP</a:t>
              </a:r>
            </a:p>
          </p:txBody>
        </p:sp>
      </p:grpSp>
      <p:grpSp>
        <p:nvGrpSpPr>
          <p:cNvPr id="4" name="Group 18"/>
          <p:cNvGrpSpPr>
            <a:grpSpLocks/>
          </p:cNvGrpSpPr>
          <p:nvPr/>
        </p:nvGrpSpPr>
        <p:grpSpPr bwMode="auto">
          <a:xfrm>
            <a:off x="2200275" y="1439863"/>
            <a:ext cx="1936750" cy="4064000"/>
            <a:chOff x="1386" y="907"/>
            <a:chExt cx="1220" cy="2560"/>
          </a:xfrm>
        </p:grpSpPr>
        <p:sp>
          <p:nvSpPr>
            <p:cNvPr id="25628" name="Rectangle 19"/>
            <p:cNvSpPr>
              <a:spLocks noChangeArrowheads="1"/>
            </p:cNvSpPr>
            <p:nvPr/>
          </p:nvSpPr>
          <p:spPr bwMode="auto">
            <a:xfrm>
              <a:off x="1386" y="3040"/>
              <a:ext cx="1220" cy="427"/>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600" dirty="0">
                  <a:cs typeface="Arial" charset="0"/>
                </a:rPr>
                <a:t>–</a:t>
              </a:r>
              <a:r>
                <a:rPr lang="en-US" sz="2600" dirty="0" smtClean="0">
                  <a:cs typeface="Arial" charset="0"/>
                </a:rPr>
                <a:t>533</a:t>
              </a:r>
              <a:endParaRPr lang="en-US" sz="2600" dirty="0">
                <a:cs typeface="Arial" charset="0"/>
              </a:endParaRPr>
            </a:p>
          </p:txBody>
        </p:sp>
        <p:sp>
          <p:nvSpPr>
            <p:cNvPr id="25629" name="Rectangle 20"/>
            <p:cNvSpPr>
              <a:spLocks noChangeArrowheads="1"/>
            </p:cNvSpPr>
            <p:nvPr/>
          </p:nvSpPr>
          <p:spPr bwMode="auto">
            <a:xfrm>
              <a:off x="1386" y="2614"/>
              <a:ext cx="1220" cy="426"/>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600" dirty="0" smtClean="0">
                  <a:cs typeface="Arial" charset="0"/>
                </a:rPr>
                <a:t>3,049</a:t>
              </a:r>
              <a:endParaRPr lang="en-US" sz="2600" dirty="0">
                <a:cs typeface="Arial" charset="0"/>
              </a:endParaRPr>
            </a:p>
          </p:txBody>
        </p:sp>
        <p:sp>
          <p:nvSpPr>
            <p:cNvPr id="25630" name="Rectangle 21"/>
            <p:cNvSpPr>
              <a:spLocks noChangeArrowheads="1"/>
            </p:cNvSpPr>
            <p:nvPr/>
          </p:nvSpPr>
          <p:spPr bwMode="auto">
            <a:xfrm>
              <a:off x="1386" y="2187"/>
              <a:ext cx="1220" cy="427"/>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600" dirty="0" smtClean="0">
                  <a:cs typeface="Arial" charset="0"/>
                </a:rPr>
                <a:t>2,080</a:t>
              </a:r>
              <a:endParaRPr lang="en-US" sz="2600" dirty="0">
                <a:cs typeface="Arial" charset="0"/>
              </a:endParaRPr>
            </a:p>
          </p:txBody>
        </p:sp>
        <p:sp>
          <p:nvSpPr>
            <p:cNvPr id="25631" name="Rectangle 22"/>
            <p:cNvSpPr>
              <a:spLocks noChangeArrowheads="1"/>
            </p:cNvSpPr>
            <p:nvPr/>
          </p:nvSpPr>
          <p:spPr bwMode="auto">
            <a:xfrm>
              <a:off x="1386" y="1760"/>
              <a:ext cx="1220" cy="427"/>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600" dirty="0" smtClean="0">
                  <a:cs typeface="Arial" charset="0"/>
                </a:rPr>
                <a:t>11,254</a:t>
              </a:r>
              <a:endParaRPr lang="en-US" sz="2600" dirty="0">
                <a:cs typeface="Arial" charset="0"/>
              </a:endParaRPr>
            </a:p>
          </p:txBody>
        </p:sp>
        <p:sp>
          <p:nvSpPr>
            <p:cNvPr id="25632" name="Rectangle 23"/>
            <p:cNvSpPr>
              <a:spLocks noChangeArrowheads="1"/>
            </p:cNvSpPr>
            <p:nvPr/>
          </p:nvSpPr>
          <p:spPr bwMode="auto">
            <a:xfrm>
              <a:off x="1386" y="1334"/>
              <a:ext cx="1220" cy="426"/>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600" dirty="0">
                  <a:cs typeface="Arial" charset="0"/>
                </a:rPr>
                <a:t>$</a:t>
              </a:r>
              <a:r>
                <a:rPr lang="en-US" sz="2600" dirty="0" smtClean="0">
                  <a:cs typeface="Arial" charset="0"/>
                </a:rPr>
                <a:t>15,851</a:t>
              </a:r>
            </a:p>
          </p:txBody>
        </p:sp>
        <p:sp>
          <p:nvSpPr>
            <p:cNvPr id="25633" name="Rectangle 24"/>
            <p:cNvSpPr>
              <a:spLocks noChangeArrowheads="1"/>
            </p:cNvSpPr>
            <p:nvPr/>
          </p:nvSpPr>
          <p:spPr bwMode="auto">
            <a:xfrm>
              <a:off x="1386" y="907"/>
              <a:ext cx="1220" cy="427"/>
            </a:xfrm>
            <a:prstGeom prst="rect">
              <a:avLst/>
            </a:prstGeom>
            <a:no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600" i="1">
                  <a:cs typeface="Arial" charset="0"/>
                </a:rPr>
                <a:t>billions</a:t>
              </a:r>
            </a:p>
          </p:txBody>
        </p:sp>
      </p:grpSp>
      <p:grpSp>
        <p:nvGrpSpPr>
          <p:cNvPr id="5" name="Group 25"/>
          <p:cNvGrpSpPr>
            <a:grpSpLocks/>
          </p:cNvGrpSpPr>
          <p:nvPr/>
        </p:nvGrpSpPr>
        <p:grpSpPr bwMode="auto">
          <a:xfrm>
            <a:off x="752475" y="1439863"/>
            <a:ext cx="1447800" cy="4064000"/>
            <a:chOff x="474" y="907"/>
            <a:chExt cx="912" cy="2560"/>
          </a:xfrm>
        </p:grpSpPr>
        <p:sp>
          <p:nvSpPr>
            <p:cNvPr id="25622" name="Rectangle 26"/>
            <p:cNvSpPr>
              <a:spLocks noChangeArrowheads="1"/>
            </p:cNvSpPr>
            <p:nvPr/>
          </p:nvSpPr>
          <p:spPr bwMode="auto">
            <a:xfrm>
              <a:off x="474" y="3040"/>
              <a:ext cx="912" cy="427"/>
            </a:xfrm>
            <a:prstGeom prst="rect">
              <a:avLst/>
            </a:prstGeom>
            <a:no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600" b="1">
                  <a:latin typeface="Tahoma" pitchFamily="34" charset="0"/>
                  <a:cs typeface="Arial" charset="0"/>
                </a:rPr>
                <a:t>NX</a:t>
              </a:r>
            </a:p>
          </p:txBody>
        </p:sp>
        <p:sp>
          <p:nvSpPr>
            <p:cNvPr id="25623" name="Rectangle 27"/>
            <p:cNvSpPr>
              <a:spLocks noChangeArrowheads="1"/>
            </p:cNvSpPr>
            <p:nvPr/>
          </p:nvSpPr>
          <p:spPr bwMode="auto">
            <a:xfrm>
              <a:off x="474" y="2614"/>
              <a:ext cx="912" cy="426"/>
            </a:xfrm>
            <a:prstGeom prst="rect">
              <a:avLst/>
            </a:prstGeom>
            <a:no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600" b="1">
                  <a:latin typeface="Tahoma" pitchFamily="34" charset="0"/>
                  <a:cs typeface="Arial" charset="0"/>
                </a:rPr>
                <a:t>G</a:t>
              </a:r>
            </a:p>
          </p:txBody>
        </p:sp>
        <p:sp>
          <p:nvSpPr>
            <p:cNvPr id="25624" name="Rectangle 28"/>
            <p:cNvSpPr>
              <a:spLocks noChangeArrowheads="1"/>
            </p:cNvSpPr>
            <p:nvPr/>
          </p:nvSpPr>
          <p:spPr bwMode="auto">
            <a:xfrm>
              <a:off x="474" y="2187"/>
              <a:ext cx="912" cy="427"/>
            </a:xfrm>
            <a:prstGeom prst="rect">
              <a:avLst/>
            </a:prstGeom>
            <a:no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600" b="1">
                  <a:latin typeface="Tahoma" pitchFamily="34" charset="0"/>
                  <a:cs typeface="Arial" charset="0"/>
                </a:rPr>
                <a:t>I</a:t>
              </a:r>
            </a:p>
          </p:txBody>
        </p:sp>
        <p:sp>
          <p:nvSpPr>
            <p:cNvPr id="25625" name="Rectangle 29"/>
            <p:cNvSpPr>
              <a:spLocks noChangeArrowheads="1"/>
            </p:cNvSpPr>
            <p:nvPr/>
          </p:nvSpPr>
          <p:spPr bwMode="auto">
            <a:xfrm>
              <a:off x="474" y="1760"/>
              <a:ext cx="912" cy="427"/>
            </a:xfrm>
            <a:prstGeom prst="rect">
              <a:avLst/>
            </a:prstGeom>
            <a:no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600" b="1">
                  <a:latin typeface="Tahoma" pitchFamily="34" charset="0"/>
                  <a:cs typeface="Arial" charset="0"/>
                </a:rPr>
                <a:t>C</a:t>
              </a:r>
            </a:p>
          </p:txBody>
        </p:sp>
        <p:sp>
          <p:nvSpPr>
            <p:cNvPr id="25626" name="Rectangle 30"/>
            <p:cNvSpPr>
              <a:spLocks noChangeArrowheads="1"/>
            </p:cNvSpPr>
            <p:nvPr/>
          </p:nvSpPr>
          <p:spPr bwMode="auto">
            <a:xfrm>
              <a:off x="474" y="1334"/>
              <a:ext cx="912" cy="426"/>
            </a:xfrm>
            <a:prstGeom prst="rect">
              <a:avLst/>
            </a:prstGeom>
            <a:no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600" b="1">
                  <a:latin typeface="Tahoma" pitchFamily="34" charset="0"/>
                  <a:cs typeface="Arial" charset="0"/>
                </a:rPr>
                <a:t>Y</a:t>
              </a:r>
            </a:p>
          </p:txBody>
        </p:sp>
        <p:sp>
          <p:nvSpPr>
            <p:cNvPr id="25627" name="Rectangle 31"/>
            <p:cNvSpPr>
              <a:spLocks noChangeArrowheads="1"/>
            </p:cNvSpPr>
            <p:nvPr/>
          </p:nvSpPr>
          <p:spPr bwMode="auto">
            <a:xfrm>
              <a:off x="474" y="907"/>
              <a:ext cx="912" cy="427"/>
            </a:xfrm>
            <a:prstGeom prst="rect">
              <a:avLst/>
            </a:prstGeom>
            <a:noFill/>
            <a:ln w="9525">
              <a:noFill/>
              <a:miter lim="800000"/>
              <a:headEnd/>
              <a:tailEnd/>
            </a:ln>
          </p:spPr>
          <p:txBody>
            <a:bodyPr anchor="ctr"/>
            <a:lstStyle/>
            <a:p>
              <a:pPr>
                <a:lnSpc>
                  <a:spcPct val="105000"/>
                </a:lnSpc>
                <a:spcBef>
                  <a:spcPct val="45000"/>
                </a:spcBef>
                <a:buClr>
                  <a:srgbClr val="00B85C"/>
                </a:buClr>
                <a:buSzPct val="120000"/>
                <a:buFont typeface="Wingdings" pitchFamily="2" charset="2"/>
                <a:buNone/>
              </a:pPr>
              <a:endParaRPr lang="en-US" sz="2600">
                <a:cs typeface="Arial" charset="0"/>
              </a:endParaRPr>
            </a:p>
          </p:txBody>
        </p:sp>
      </p:grpSp>
      <p:sp>
        <p:nvSpPr>
          <p:cNvPr id="25610" name="Line 32"/>
          <p:cNvSpPr>
            <a:spLocks noChangeShapeType="1"/>
          </p:cNvSpPr>
          <p:nvPr/>
        </p:nvSpPr>
        <p:spPr bwMode="auto">
          <a:xfrm>
            <a:off x="752475" y="1439863"/>
            <a:ext cx="7710488" cy="0"/>
          </a:xfrm>
          <a:prstGeom prst="line">
            <a:avLst/>
          </a:prstGeom>
          <a:noFill/>
          <a:ln w="28575" cap="sq">
            <a:solidFill>
              <a:schemeClr val="tx1"/>
            </a:solidFill>
            <a:round/>
            <a:headEnd/>
            <a:tailEnd/>
          </a:ln>
        </p:spPr>
        <p:txBody>
          <a:bodyPr anchor="ctr"/>
          <a:lstStyle/>
          <a:p>
            <a:endParaRPr lang="en-US"/>
          </a:p>
        </p:txBody>
      </p:sp>
      <p:sp>
        <p:nvSpPr>
          <p:cNvPr id="25611" name="Line 33"/>
          <p:cNvSpPr>
            <a:spLocks noChangeShapeType="1"/>
          </p:cNvSpPr>
          <p:nvPr/>
        </p:nvSpPr>
        <p:spPr bwMode="auto">
          <a:xfrm>
            <a:off x="752475" y="2794000"/>
            <a:ext cx="7710488" cy="0"/>
          </a:xfrm>
          <a:prstGeom prst="line">
            <a:avLst/>
          </a:prstGeom>
          <a:noFill/>
          <a:ln w="12700">
            <a:solidFill>
              <a:schemeClr val="tx1"/>
            </a:solidFill>
            <a:round/>
            <a:headEnd/>
            <a:tailEnd/>
          </a:ln>
        </p:spPr>
        <p:txBody>
          <a:bodyPr anchor="ctr"/>
          <a:lstStyle/>
          <a:p>
            <a:endParaRPr lang="en-US"/>
          </a:p>
        </p:txBody>
      </p:sp>
      <p:sp>
        <p:nvSpPr>
          <p:cNvPr id="25612" name="Line 34"/>
          <p:cNvSpPr>
            <a:spLocks noChangeShapeType="1"/>
          </p:cNvSpPr>
          <p:nvPr/>
        </p:nvSpPr>
        <p:spPr bwMode="auto">
          <a:xfrm>
            <a:off x="752475" y="3471863"/>
            <a:ext cx="7710488" cy="0"/>
          </a:xfrm>
          <a:prstGeom prst="line">
            <a:avLst/>
          </a:prstGeom>
          <a:noFill/>
          <a:ln w="12700">
            <a:solidFill>
              <a:schemeClr val="tx1"/>
            </a:solidFill>
            <a:round/>
            <a:headEnd/>
            <a:tailEnd/>
          </a:ln>
        </p:spPr>
        <p:txBody>
          <a:bodyPr anchor="ctr"/>
          <a:lstStyle/>
          <a:p>
            <a:endParaRPr lang="en-US"/>
          </a:p>
        </p:txBody>
      </p:sp>
      <p:sp>
        <p:nvSpPr>
          <p:cNvPr id="25613" name="Line 35"/>
          <p:cNvSpPr>
            <a:spLocks noChangeShapeType="1"/>
          </p:cNvSpPr>
          <p:nvPr/>
        </p:nvSpPr>
        <p:spPr bwMode="auto">
          <a:xfrm>
            <a:off x="752475" y="4149725"/>
            <a:ext cx="7710488" cy="0"/>
          </a:xfrm>
          <a:prstGeom prst="line">
            <a:avLst/>
          </a:prstGeom>
          <a:noFill/>
          <a:ln w="12700">
            <a:solidFill>
              <a:schemeClr val="tx1"/>
            </a:solidFill>
            <a:round/>
            <a:headEnd/>
            <a:tailEnd/>
          </a:ln>
        </p:spPr>
        <p:txBody>
          <a:bodyPr anchor="ctr"/>
          <a:lstStyle/>
          <a:p>
            <a:endParaRPr lang="en-US"/>
          </a:p>
        </p:txBody>
      </p:sp>
      <p:sp>
        <p:nvSpPr>
          <p:cNvPr id="25614" name="Line 36"/>
          <p:cNvSpPr>
            <a:spLocks noChangeShapeType="1"/>
          </p:cNvSpPr>
          <p:nvPr/>
        </p:nvSpPr>
        <p:spPr bwMode="auto">
          <a:xfrm>
            <a:off x="752475" y="4826000"/>
            <a:ext cx="7710488" cy="0"/>
          </a:xfrm>
          <a:prstGeom prst="line">
            <a:avLst/>
          </a:prstGeom>
          <a:noFill/>
          <a:ln w="12700">
            <a:solidFill>
              <a:schemeClr val="tx1"/>
            </a:solidFill>
            <a:round/>
            <a:headEnd/>
            <a:tailEnd/>
          </a:ln>
        </p:spPr>
        <p:txBody>
          <a:bodyPr anchor="ctr"/>
          <a:lstStyle/>
          <a:p>
            <a:endParaRPr lang="en-US"/>
          </a:p>
        </p:txBody>
      </p:sp>
      <p:sp>
        <p:nvSpPr>
          <p:cNvPr id="25615" name="Line 37"/>
          <p:cNvSpPr>
            <a:spLocks noChangeShapeType="1"/>
          </p:cNvSpPr>
          <p:nvPr/>
        </p:nvSpPr>
        <p:spPr bwMode="auto">
          <a:xfrm>
            <a:off x="752475" y="5503863"/>
            <a:ext cx="7710488" cy="0"/>
          </a:xfrm>
          <a:prstGeom prst="line">
            <a:avLst/>
          </a:prstGeom>
          <a:noFill/>
          <a:ln w="28575" cap="sq">
            <a:solidFill>
              <a:schemeClr val="tx1"/>
            </a:solidFill>
            <a:round/>
            <a:headEnd/>
            <a:tailEnd/>
          </a:ln>
        </p:spPr>
        <p:txBody>
          <a:bodyPr anchor="ctr"/>
          <a:lstStyle/>
          <a:p>
            <a:endParaRPr lang="en-US"/>
          </a:p>
        </p:txBody>
      </p:sp>
      <p:sp>
        <p:nvSpPr>
          <p:cNvPr id="25616" name="Line 38"/>
          <p:cNvSpPr>
            <a:spLocks noChangeShapeType="1"/>
          </p:cNvSpPr>
          <p:nvPr/>
        </p:nvSpPr>
        <p:spPr bwMode="auto">
          <a:xfrm>
            <a:off x="752475" y="1439863"/>
            <a:ext cx="0" cy="4064000"/>
          </a:xfrm>
          <a:prstGeom prst="line">
            <a:avLst/>
          </a:prstGeom>
          <a:noFill/>
          <a:ln w="28575" cap="sq">
            <a:solidFill>
              <a:schemeClr val="tx1"/>
            </a:solidFill>
            <a:round/>
            <a:headEnd/>
            <a:tailEnd/>
          </a:ln>
        </p:spPr>
        <p:txBody>
          <a:bodyPr anchor="ctr"/>
          <a:lstStyle/>
          <a:p>
            <a:endParaRPr lang="en-US"/>
          </a:p>
        </p:txBody>
      </p:sp>
      <p:sp>
        <p:nvSpPr>
          <p:cNvPr id="25617" name="Line 39"/>
          <p:cNvSpPr>
            <a:spLocks noChangeShapeType="1"/>
          </p:cNvSpPr>
          <p:nvPr/>
        </p:nvSpPr>
        <p:spPr bwMode="auto">
          <a:xfrm>
            <a:off x="4137025" y="1439863"/>
            <a:ext cx="0" cy="4064000"/>
          </a:xfrm>
          <a:prstGeom prst="line">
            <a:avLst/>
          </a:prstGeom>
          <a:noFill/>
          <a:ln w="12700">
            <a:solidFill>
              <a:schemeClr val="tx1"/>
            </a:solidFill>
            <a:round/>
            <a:headEnd/>
            <a:tailEnd/>
          </a:ln>
        </p:spPr>
        <p:txBody>
          <a:bodyPr anchor="ctr"/>
          <a:lstStyle/>
          <a:p>
            <a:endParaRPr lang="en-US"/>
          </a:p>
        </p:txBody>
      </p:sp>
      <p:sp>
        <p:nvSpPr>
          <p:cNvPr id="25618" name="Line 40"/>
          <p:cNvSpPr>
            <a:spLocks noChangeShapeType="1"/>
          </p:cNvSpPr>
          <p:nvPr/>
        </p:nvSpPr>
        <p:spPr bwMode="auto">
          <a:xfrm>
            <a:off x="6227763" y="1439863"/>
            <a:ext cx="0" cy="4064000"/>
          </a:xfrm>
          <a:prstGeom prst="line">
            <a:avLst/>
          </a:prstGeom>
          <a:noFill/>
          <a:ln w="12700">
            <a:solidFill>
              <a:schemeClr val="tx1"/>
            </a:solidFill>
            <a:round/>
            <a:headEnd/>
            <a:tailEnd/>
          </a:ln>
        </p:spPr>
        <p:txBody>
          <a:bodyPr anchor="ctr"/>
          <a:lstStyle/>
          <a:p>
            <a:endParaRPr lang="en-US"/>
          </a:p>
        </p:txBody>
      </p:sp>
      <p:sp>
        <p:nvSpPr>
          <p:cNvPr id="25619" name="Line 41"/>
          <p:cNvSpPr>
            <a:spLocks noChangeShapeType="1"/>
          </p:cNvSpPr>
          <p:nvPr/>
        </p:nvSpPr>
        <p:spPr bwMode="auto">
          <a:xfrm>
            <a:off x="8462963" y="1439863"/>
            <a:ext cx="0" cy="4064000"/>
          </a:xfrm>
          <a:prstGeom prst="line">
            <a:avLst/>
          </a:prstGeom>
          <a:noFill/>
          <a:ln w="28575" cap="sq">
            <a:solidFill>
              <a:schemeClr val="tx1"/>
            </a:solidFill>
            <a:round/>
            <a:headEnd/>
            <a:tailEnd/>
          </a:ln>
        </p:spPr>
        <p:txBody>
          <a:bodyPr anchor="ctr"/>
          <a:lstStyle/>
          <a:p>
            <a:endParaRPr lang="en-US"/>
          </a:p>
        </p:txBody>
      </p:sp>
      <p:sp>
        <p:nvSpPr>
          <p:cNvPr id="25620" name="Line 42"/>
          <p:cNvSpPr>
            <a:spLocks noChangeShapeType="1"/>
          </p:cNvSpPr>
          <p:nvPr/>
        </p:nvSpPr>
        <p:spPr bwMode="auto">
          <a:xfrm>
            <a:off x="752475" y="2117725"/>
            <a:ext cx="7710488" cy="0"/>
          </a:xfrm>
          <a:prstGeom prst="line">
            <a:avLst/>
          </a:prstGeom>
          <a:noFill/>
          <a:ln w="28575" cap="sq">
            <a:solidFill>
              <a:schemeClr val="tx1"/>
            </a:solidFill>
            <a:round/>
            <a:headEnd/>
            <a:tailEnd/>
          </a:ln>
        </p:spPr>
        <p:txBody>
          <a:bodyPr anchor="ctr"/>
          <a:lstStyle/>
          <a:p>
            <a:endParaRPr lang="en-US"/>
          </a:p>
        </p:txBody>
      </p:sp>
      <p:sp>
        <p:nvSpPr>
          <p:cNvPr id="25621" name="Line 43"/>
          <p:cNvSpPr>
            <a:spLocks noChangeShapeType="1"/>
          </p:cNvSpPr>
          <p:nvPr/>
        </p:nvSpPr>
        <p:spPr bwMode="auto">
          <a:xfrm>
            <a:off x="2200275" y="1439863"/>
            <a:ext cx="0" cy="4064000"/>
          </a:xfrm>
          <a:prstGeom prst="line">
            <a:avLst/>
          </a:prstGeom>
          <a:noFill/>
          <a:ln w="28575" cap="sq">
            <a:solidFill>
              <a:schemeClr val="tx1"/>
            </a:solidFill>
            <a:round/>
            <a:headEnd/>
            <a:tailEnd/>
          </a:ln>
        </p:spPr>
        <p:txBody>
          <a:bodyPr anchor="ctr"/>
          <a:lstStyle/>
          <a:p>
            <a:endParaRPr lang="en-US"/>
          </a:p>
        </p:txBody>
      </p:sp>
    </p:spTree>
    <p:extLst>
      <p:ext uri="{BB962C8B-B14F-4D97-AF65-F5344CB8AC3E}">
        <p14:creationId xmlns:p14="http://schemas.microsoft.com/office/powerpoint/2010/main" val="38516916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FFF4D5"/>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D6B128"/>
          </a:solidFill>
          <a:ln w="9525">
            <a:noFill/>
            <a:miter lim="800000"/>
            <a:headEnd/>
            <a:tailEnd/>
          </a:ln>
        </p:spPr>
        <p:txBody>
          <a:bodyPr wrap="none" anchor="ctr"/>
          <a:lstStyle/>
          <a:p>
            <a:pPr fontAlgn="base">
              <a:spcBef>
                <a:spcPct val="0"/>
              </a:spcBef>
              <a:spcAft>
                <a:spcPct val="0"/>
              </a:spcAft>
            </a:pPr>
            <a:endParaRPr lang="en-US" smtClean="0">
              <a:solidFill>
                <a:srgbClr val="000000"/>
              </a:solidFill>
              <a:cs typeface="Arial" charset="0"/>
            </a:endParaRPr>
          </a:p>
        </p:txBody>
      </p:sp>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smtClean="0">
                <a:solidFill>
                  <a:srgbClr val="996633"/>
                </a:solidFill>
                <a:effectLst>
                  <a:outerShdw blurRad="38100" dist="38100" dir="2700000" algn="tl">
                    <a:srgbClr val="C0C0C0"/>
                  </a:outerShdw>
                </a:effectLst>
                <a:latin typeface="Tahoma" pitchFamily="34" charset="0"/>
                <a:cs typeface="Arial" charset="0"/>
              </a:rPr>
              <a:t>ACTIVE LEARNING</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r>
              <a:rPr lang="en-US" sz="7100" baseline="-10000" dirty="0" smtClean="0">
                <a:solidFill>
                  <a:srgbClr val="C00000"/>
                </a:solidFill>
                <a:latin typeface="Century" pitchFamily="18" charset="0"/>
                <a:cs typeface="Times New Roman" pitchFamily="18" charset="0"/>
              </a:rPr>
              <a:t>1</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br>
              <a:rPr lang="en-US" sz="2400" b="0" dirty="0" smtClean="0">
                <a:solidFill>
                  <a:srgbClr val="996633"/>
                </a:solidFill>
                <a:effectLst>
                  <a:outerShdw blurRad="38100" dist="38100" dir="2700000" algn="tl">
                    <a:srgbClr val="C0C0C0"/>
                  </a:outerShdw>
                </a:effectLst>
                <a:latin typeface="Tahoma" pitchFamily="34" charset="0"/>
                <a:cs typeface="Arial" charset="0"/>
              </a:rPr>
            </a:br>
            <a:r>
              <a:rPr lang="en-US" sz="3600" dirty="0" smtClean="0">
                <a:solidFill>
                  <a:srgbClr val="CC9900"/>
                </a:solidFill>
                <a:effectLst>
                  <a:outerShdw blurRad="38100" dist="38100" dir="2700000" algn="tl">
                    <a:srgbClr val="C0C0C0"/>
                  </a:outerShdw>
                </a:effectLst>
                <a:cs typeface="Arial" charset="0"/>
              </a:rPr>
              <a:t>GDP and its components</a:t>
            </a:r>
          </a:p>
        </p:txBody>
      </p:sp>
      <p:sp>
        <p:nvSpPr>
          <p:cNvPr id="36" name="Content Placeholder 2"/>
          <p:cNvSpPr>
            <a:spLocks noGrp="1"/>
          </p:cNvSpPr>
          <p:nvPr>
            <p:ph idx="1"/>
          </p:nvPr>
        </p:nvSpPr>
        <p:spPr>
          <a:xfrm>
            <a:off x="457200" y="1371600"/>
            <a:ext cx="8382000" cy="5486400"/>
          </a:xfrm>
        </p:spPr>
        <p:txBody>
          <a:bodyPr>
            <a:normAutofit/>
          </a:bodyPr>
          <a:lstStyle/>
          <a:p>
            <a:pPr marL="0" indent="0">
              <a:spcBef>
                <a:spcPts val="1000"/>
              </a:spcBef>
              <a:buNone/>
            </a:pPr>
            <a:r>
              <a:rPr lang="en-US" sz="2600" dirty="0" smtClean="0"/>
              <a:t>In each of the following cases, determine how much </a:t>
            </a:r>
            <a:br>
              <a:rPr lang="en-US" sz="2600" dirty="0" smtClean="0"/>
            </a:br>
            <a:r>
              <a:rPr lang="en-US" sz="2600" dirty="0" smtClean="0"/>
              <a:t>GDP and each of its components is affected (if at all).</a:t>
            </a:r>
          </a:p>
          <a:p>
            <a:pPr marL="569913" lvl="1" indent="-455613">
              <a:spcBef>
                <a:spcPts val="1000"/>
              </a:spcBef>
              <a:buClr>
                <a:srgbClr val="00AC56"/>
              </a:buClr>
              <a:buNone/>
            </a:pPr>
            <a:r>
              <a:rPr lang="en-US" sz="2600" b="1" dirty="0" smtClean="0">
                <a:solidFill>
                  <a:srgbClr val="C00000"/>
                </a:solidFill>
              </a:rPr>
              <a:t>A.</a:t>
            </a:r>
            <a:r>
              <a:rPr lang="en-US" sz="2600" dirty="0" smtClean="0">
                <a:solidFill>
                  <a:srgbClr val="339966"/>
                </a:solidFill>
              </a:rPr>
              <a:t>	</a:t>
            </a:r>
            <a:r>
              <a:rPr lang="en-US" sz="2600" dirty="0" smtClean="0"/>
              <a:t>Debbie spends $200 to buy her husband dinner </a:t>
            </a:r>
            <a:br>
              <a:rPr lang="en-US" sz="2600" dirty="0" smtClean="0"/>
            </a:br>
            <a:r>
              <a:rPr lang="en-US" sz="2600" dirty="0" smtClean="0"/>
              <a:t>at the finest restaurant in Boston.</a:t>
            </a:r>
          </a:p>
          <a:p>
            <a:pPr marL="569913" lvl="1" indent="-455613">
              <a:spcBef>
                <a:spcPts val="1000"/>
              </a:spcBef>
              <a:buClr>
                <a:srgbClr val="00AC56"/>
              </a:buClr>
              <a:buNone/>
            </a:pPr>
            <a:r>
              <a:rPr lang="en-US" sz="2600" b="1" dirty="0" smtClean="0">
                <a:solidFill>
                  <a:srgbClr val="C00000"/>
                </a:solidFill>
              </a:rPr>
              <a:t>B.</a:t>
            </a:r>
            <a:r>
              <a:rPr lang="en-US" sz="2600" dirty="0" smtClean="0">
                <a:solidFill>
                  <a:srgbClr val="339966"/>
                </a:solidFill>
              </a:rPr>
              <a:t>	</a:t>
            </a:r>
            <a:r>
              <a:rPr lang="en-US" sz="2600" dirty="0" smtClean="0"/>
              <a:t>Sarah spends $1800 on a new laptop to use in her publishing business.  The laptop was built in China.  </a:t>
            </a:r>
          </a:p>
          <a:p>
            <a:pPr marL="569913" lvl="1" indent="-455613">
              <a:spcBef>
                <a:spcPts val="1000"/>
              </a:spcBef>
              <a:buClr>
                <a:srgbClr val="00AC56"/>
              </a:buClr>
              <a:buNone/>
            </a:pPr>
            <a:r>
              <a:rPr lang="en-US" sz="2600" b="1" dirty="0" smtClean="0">
                <a:solidFill>
                  <a:srgbClr val="C00000"/>
                </a:solidFill>
              </a:rPr>
              <a:t>C.</a:t>
            </a:r>
            <a:r>
              <a:rPr lang="en-US" sz="2600" dirty="0" smtClean="0">
                <a:solidFill>
                  <a:srgbClr val="339966"/>
                </a:solidFill>
              </a:rPr>
              <a:t>	</a:t>
            </a:r>
            <a:r>
              <a:rPr lang="en-US" sz="2600" dirty="0" smtClean="0"/>
              <a:t>Jane spends $1200 on a computer to use in her editing business.  She got last year’s model on sale for a great price from a local manufacturer.  </a:t>
            </a:r>
          </a:p>
          <a:p>
            <a:pPr marL="569913" lvl="1" indent="-455613">
              <a:spcBef>
                <a:spcPts val="1000"/>
              </a:spcBef>
              <a:buClr>
                <a:srgbClr val="00AC56"/>
              </a:buClr>
              <a:buNone/>
            </a:pPr>
            <a:r>
              <a:rPr lang="en-US" sz="2600" b="1" dirty="0" smtClean="0">
                <a:solidFill>
                  <a:srgbClr val="C00000"/>
                </a:solidFill>
              </a:rPr>
              <a:t>D.</a:t>
            </a:r>
            <a:r>
              <a:rPr lang="en-US" sz="2600" dirty="0" smtClean="0">
                <a:solidFill>
                  <a:srgbClr val="339966"/>
                </a:solidFill>
              </a:rPr>
              <a:t>	</a:t>
            </a:r>
            <a:r>
              <a:rPr lang="en-US" sz="2600" dirty="0" smtClean="0"/>
              <a:t>General Motors builds $500 million worth of cars, </a:t>
            </a:r>
            <a:br>
              <a:rPr lang="en-US" sz="2600" dirty="0" smtClean="0"/>
            </a:br>
            <a:r>
              <a:rPr lang="en-US" sz="2600" dirty="0" smtClean="0"/>
              <a:t>but consumers only buy $470 million worth of them.</a:t>
            </a:r>
            <a:endParaRPr lang="en-US" dirty="0" smtClean="0"/>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smtClean="0">
                <a:solidFill>
                  <a:srgbClr val="777777"/>
                </a:solidFill>
                <a:latin typeface="Times New Roman" pitchFamily="18" charset="0"/>
                <a:cs typeface="Times New Roman" pitchFamily="18" charset="0"/>
              </a:rPr>
              <a:t>© 2014 </a:t>
            </a:r>
            <a:r>
              <a:rPr lang="en-US" sz="800" b="0" i="1" dirty="0" err="1" smtClean="0">
                <a:solidFill>
                  <a:srgbClr val="777777"/>
                </a:solidFill>
                <a:latin typeface="Times New Roman" pitchFamily="18" charset="0"/>
                <a:cs typeface="Times New Roman" pitchFamily="18" charset="0"/>
              </a:rPr>
              <a:t>Cengage</a:t>
            </a:r>
            <a:r>
              <a:rPr lang="en-US" sz="800" b="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FFF4D5"/>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D6B128"/>
          </a:solidFill>
          <a:ln w="9525">
            <a:noFill/>
            <a:miter lim="800000"/>
            <a:headEnd/>
            <a:tailEnd/>
          </a:ln>
        </p:spPr>
        <p:txBody>
          <a:bodyPr wrap="none" anchor="ctr"/>
          <a:lstStyle/>
          <a:p>
            <a:pPr fontAlgn="base">
              <a:spcBef>
                <a:spcPct val="0"/>
              </a:spcBef>
              <a:spcAft>
                <a:spcPct val="0"/>
              </a:spcAft>
            </a:pPr>
            <a:endParaRPr lang="en-US" smtClean="0">
              <a:solidFill>
                <a:srgbClr val="000000"/>
              </a:solidFill>
              <a:cs typeface="Arial" charset="0"/>
            </a:endParaRPr>
          </a:p>
        </p:txBody>
      </p:sp>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smtClean="0">
                <a:solidFill>
                  <a:srgbClr val="996633"/>
                </a:solidFill>
                <a:effectLst>
                  <a:outerShdw blurRad="38100" dist="38100" dir="2700000" algn="tl">
                    <a:srgbClr val="C0C0C0"/>
                  </a:outerShdw>
                </a:effectLst>
                <a:latin typeface="Tahoma" pitchFamily="34" charset="0"/>
                <a:cs typeface="Arial" charset="0"/>
              </a:rPr>
              <a:t>ACTIVE LEARNING</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r>
              <a:rPr lang="en-US" sz="7100" baseline="-10000" dirty="0" smtClean="0">
                <a:solidFill>
                  <a:srgbClr val="C00000"/>
                </a:solidFill>
                <a:latin typeface="Century" pitchFamily="18" charset="0"/>
                <a:cs typeface="Times New Roman" pitchFamily="18" charset="0"/>
              </a:rPr>
              <a:t>1</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br>
              <a:rPr lang="en-US" sz="2400" b="0" dirty="0" smtClean="0">
                <a:solidFill>
                  <a:srgbClr val="996633"/>
                </a:solidFill>
                <a:effectLst>
                  <a:outerShdw blurRad="38100" dist="38100" dir="2700000" algn="tl">
                    <a:srgbClr val="C0C0C0"/>
                  </a:outerShdw>
                </a:effectLst>
                <a:latin typeface="Tahoma" pitchFamily="34" charset="0"/>
                <a:cs typeface="Arial" charset="0"/>
              </a:rPr>
            </a:br>
            <a:r>
              <a:rPr lang="en-US" sz="3600" dirty="0" smtClean="0">
                <a:solidFill>
                  <a:srgbClr val="CC9900"/>
                </a:solidFill>
                <a:effectLst>
                  <a:outerShdw blurRad="38100" dist="38100" dir="2700000" algn="tl">
                    <a:srgbClr val="C0C0C0"/>
                  </a:outerShdw>
                </a:effectLst>
                <a:cs typeface="Arial" charset="0"/>
              </a:rPr>
              <a:t>Answers</a:t>
            </a:r>
          </a:p>
        </p:txBody>
      </p:sp>
      <p:sp>
        <p:nvSpPr>
          <p:cNvPr id="36" name="Content Placeholder 2"/>
          <p:cNvSpPr>
            <a:spLocks noGrp="1"/>
          </p:cNvSpPr>
          <p:nvPr>
            <p:ph idx="1"/>
          </p:nvPr>
        </p:nvSpPr>
        <p:spPr>
          <a:xfrm>
            <a:off x="457200" y="1371600"/>
            <a:ext cx="8229600" cy="5105400"/>
          </a:xfrm>
        </p:spPr>
        <p:txBody>
          <a:bodyPr>
            <a:normAutofit/>
          </a:bodyPr>
          <a:lstStyle/>
          <a:p>
            <a:pPr marL="463550" lvl="0" indent="-463550">
              <a:spcBef>
                <a:spcPct val="40000"/>
              </a:spcBef>
              <a:buClr>
                <a:srgbClr val="00AC56"/>
              </a:buClr>
              <a:buNone/>
            </a:pPr>
            <a:r>
              <a:rPr lang="en-US" sz="2600" b="1" dirty="0" smtClean="0">
                <a:solidFill>
                  <a:srgbClr val="C00000"/>
                </a:solidFill>
              </a:rPr>
              <a:t>A.</a:t>
            </a:r>
            <a:r>
              <a:rPr lang="en-US" sz="2600" dirty="0" smtClean="0">
                <a:solidFill>
                  <a:srgbClr val="C00000"/>
                </a:solidFill>
              </a:rPr>
              <a:t>	</a:t>
            </a:r>
            <a:r>
              <a:rPr lang="en-US" sz="2700" dirty="0" smtClean="0">
                <a:solidFill>
                  <a:prstClr val="black"/>
                </a:solidFill>
              </a:rPr>
              <a:t>Debbie spends $200 to buy her husband dinner </a:t>
            </a:r>
            <a:br>
              <a:rPr lang="en-US" sz="2700" dirty="0" smtClean="0">
                <a:solidFill>
                  <a:prstClr val="black"/>
                </a:solidFill>
              </a:rPr>
            </a:br>
            <a:r>
              <a:rPr lang="en-US" sz="2700" dirty="0" smtClean="0">
                <a:solidFill>
                  <a:prstClr val="black"/>
                </a:solidFill>
              </a:rPr>
              <a:t>at the finest restaurant in Boston.</a:t>
            </a:r>
          </a:p>
          <a:p>
            <a:pPr marL="463550" lvl="0" indent="-463550">
              <a:spcBef>
                <a:spcPct val="40000"/>
              </a:spcBef>
              <a:buClr>
                <a:srgbClr val="00AC56"/>
              </a:buClr>
              <a:buNone/>
            </a:pPr>
            <a:r>
              <a:rPr lang="en-US" sz="2700" i="1" dirty="0" smtClean="0">
                <a:solidFill>
                  <a:srgbClr val="CC0000"/>
                </a:solidFill>
              </a:rPr>
              <a:t>	</a:t>
            </a:r>
            <a:r>
              <a:rPr lang="en-US" sz="2700" i="1" dirty="0" smtClean="0">
                <a:solidFill>
                  <a:srgbClr val="0000FF"/>
                </a:solidFill>
              </a:rPr>
              <a:t>Consumption and GDP rise by $200.  </a:t>
            </a:r>
          </a:p>
          <a:p>
            <a:pPr marL="463550" lvl="0" indent="-463550">
              <a:spcBef>
                <a:spcPct val="80000"/>
              </a:spcBef>
              <a:buClr>
                <a:srgbClr val="00AC56"/>
              </a:buClr>
              <a:buNone/>
            </a:pPr>
            <a:r>
              <a:rPr lang="en-US" sz="2600" b="1" dirty="0" smtClean="0">
                <a:solidFill>
                  <a:srgbClr val="C00000"/>
                </a:solidFill>
              </a:rPr>
              <a:t>B.</a:t>
            </a:r>
            <a:r>
              <a:rPr lang="en-US" sz="2600" dirty="0" smtClean="0">
                <a:solidFill>
                  <a:srgbClr val="339966"/>
                </a:solidFill>
              </a:rPr>
              <a:t>	</a:t>
            </a:r>
            <a:r>
              <a:rPr lang="en-US" sz="2700" dirty="0" smtClean="0">
                <a:solidFill>
                  <a:prstClr val="black"/>
                </a:solidFill>
              </a:rPr>
              <a:t>Sarah spends $1800 on a new laptop to use in her publishing business.  The laptop was built in China.  </a:t>
            </a:r>
          </a:p>
          <a:p>
            <a:pPr marL="463550" lvl="0" indent="-463550">
              <a:spcBef>
                <a:spcPct val="40000"/>
              </a:spcBef>
              <a:buClr>
                <a:srgbClr val="00AC56"/>
              </a:buClr>
              <a:buNone/>
            </a:pPr>
            <a:r>
              <a:rPr lang="en-US" sz="2700" i="1" dirty="0" smtClean="0">
                <a:solidFill>
                  <a:srgbClr val="CC0000"/>
                </a:solidFill>
              </a:rPr>
              <a:t>	</a:t>
            </a:r>
            <a:r>
              <a:rPr lang="en-US" sz="2700" i="1" dirty="0" smtClean="0">
                <a:solidFill>
                  <a:srgbClr val="0000FF"/>
                </a:solidFill>
              </a:rPr>
              <a:t>Investment rises by $1800, net exports fall </a:t>
            </a:r>
            <a:br>
              <a:rPr lang="en-US" sz="2700" i="1" dirty="0" smtClean="0">
                <a:solidFill>
                  <a:srgbClr val="0000FF"/>
                </a:solidFill>
              </a:rPr>
            </a:br>
            <a:r>
              <a:rPr lang="en-US" sz="2700" i="1" dirty="0" smtClean="0">
                <a:solidFill>
                  <a:srgbClr val="0000FF"/>
                </a:solidFill>
              </a:rPr>
              <a:t>by $1800, GDP is unchanged.</a:t>
            </a:r>
            <a:endParaRPr lang="en-US" sz="2700" dirty="0" smtClean="0">
              <a:solidFill>
                <a:srgbClr val="0000FF"/>
              </a:solidFill>
            </a:endParaRP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smtClean="0">
                <a:solidFill>
                  <a:srgbClr val="777777"/>
                </a:solidFill>
                <a:latin typeface="Times New Roman" pitchFamily="18" charset="0"/>
                <a:cs typeface="Times New Roman" pitchFamily="18" charset="0"/>
              </a:rPr>
              <a:t>© 2014 </a:t>
            </a:r>
            <a:r>
              <a:rPr lang="en-US" sz="800" b="0" i="1" dirty="0" err="1" smtClean="0">
                <a:solidFill>
                  <a:srgbClr val="777777"/>
                </a:solidFill>
                <a:latin typeface="Times New Roman" pitchFamily="18" charset="0"/>
                <a:cs typeface="Times New Roman" pitchFamily="18" charset="0"/>
              </a:rPr>
              <a:t>Cengage</a:t>
            </a:r>
            <a:r>
              <a:rPr lang="en-US" sz="800" b="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wipe(left)">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wipe(left)">
                                      <p:cBhvr>
                                        <p:cTn id="12" dur="500"/>
                                        <p:tgtEl>
                                          <p:spTgt spid="36">
                                            <p:txEl>
                                              <p:pRg st="1" end="1"/>
                                            </p:txEl>
                                          </p:spTgt>
                                        </p:tgtEl>
                                      </p:cBhvr>
                                    </p:animEffect>
                                  </p:childTnLst>
                                  <p:subTnLst>
                                    <p:animClr clrSpc="rgb" dir="cw">
                                      <p:cBhvr override="childStyle">
                                        <p:cTn dur="1" fill="hold" display="0" masterRel="nextClick" afterEffect="1"/>
                                        <p:tgtEl>
                                          <p:spTgt spid="36">
                                            <p:txEl>
                                              <p:pRg st="1" end="1"/>
                                            </p:txEl>
                                          </p:spTgt>
                                        </p:tgtEl>
                                        <p:attrNameLst>
                                          <p:attrName>ppt_c</p:attrName>
                                        </p:attrNameLst>
                                      </p:cBhvr>
                                      <p:to>
                                        <a:srgbClr val="969696"/>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wipe(left)">
                                      <p:cBhvr>
                                        <p:cTn id="17" dur="500"/>
                                        <p:tgtEl>
                                          <p:spTgt spid="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
                                            <p:txEl>
                                              <p:pRg st="3" end="3"/>
                                            </p:txEl>
                                          </p:spTgt>
                                        </p:tgtEl>
                                        <p:attrNameLst>
                                          <p:attrName>style.visibility</p:attrName>
                                        </p:attrNameLst>
                                      </p:cBhvr>
                                      <p:to>
                                        <p:strVal val="visible"/>
                                      </p:to>
                                    </p:set>
                                    <p:animEffect transition="in" filter="wipe(left)">
                                      <p:cBhvr>
                                        <p:cTn id="22" dur="500"/>
                                        <p:tgtEl>
                                          <p:spTgt spid="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uiExpand="1" build="p" bldLvl="5"/>
    </p:bld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FFF4D5"/>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D6B128"/>
          </a:solidFill>
          <a:ln w="9525">
            <a:noFill/>
            <a:miter lim="800000"/>
            <a:headEnd/>
            <a:tailEnd/>
          </a:ln>
        </p:spPr>
        <p:txBody>
          <a:bodyPr wrap="none" anchor="ctr"/>
          <a:lstStyle/>
          <a:p>
            <a:pPr fontAlgn="base">
              <a:spcBef>
                <a:spcPct val="0"/>
              </a:spcBef>
              <a:spcAft>
                <a:spcPct val="0"/>
              </a:spcAft>
            </a:pPr>
            <a:endParaRPr lang="en-US" smtClean="0">
              <a:solidFill>
                <a:srgbClr val="000000"/>
              </a:solidFill>
              <a:cs typeface="Arial" charset="0"/>
            </a:endParaRPr>
          </a:p>
        </p:txBody>
      </p:sp>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smtClean="0">
                <a:solidFill>
                  <a:srgbClr val="996633"/>
                </a:solidFill>
                <a:effectLst>
                  <a:outerShdw blurRad="38100" dist="38100" dir="2700000" algn="tl">
                    <a:srgbClr val="C0C0C0"/>
                  </a:outerShdw>
                </a:effectLst>
                <a:latin typeface="Tahoma" pitchFamily="34" charset="0"/>
                <a:cs typeface="Arial" charset="0"/>
              </a:rPr>
              <a:t>ACTIVE LEARNING</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r>
              <a:rPr lang="en-US" sz="7100" baseline="-10000" dirty="0" smtClean="0">
                <a:solidFill>
                  <a:srgbClr val="C00000"/>
                </a:solidFill>
                <a:latin typeface="Century" pitchFamily="18" charset="0"/>
                <a:cs typeface="Times New Roman" pitchFamily="18" charset="0"/>
              </a:rPr>
              <a:t>1</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br>
              <a:rPr lang="en-US" sz="2400" b="0" dirty="0" smtClean="0">
                <a:solidFill>
                  <a:srgbClr val="996633"/>
                </a:solidFill>
                <a:effectLst>
                  <a:outerShdw blurRad="38100" dist="38100" dir="2700000" algn="tl">
                    <a:srgbClr val="C0C0C0"/>
                  </a:outerShdw>
                </a:effectLst>
                <a:latin typeface="Tahoma" pitchFamily="34" charset="0"/>
                <a:cs typeface="Arial" charset="0"/>
              </a:rPr>
            </a:br>
            <a:r>
              <a:rPr lang="en-US" sz="3600" dirty="0" smtClean="0">
                <a:solidFill>
                  <a:srgbClr val="CC9900"/>
                </a:solidFill>
                <a:effectLst>
                  <a:outerShdw blurRad="38100" dist="38100" dir="2700000" algn="tl">
                    <a:srgbClr val="C0C0C0"/>
                  </a:outerShdw>
                </a:effectLst>
                <a:cs typeface="Arial" charset="0"/>
              </a:rPr>
              <a:t>Answers</a:t>
            </a:r>
          </a:p>
        </p:txBody>
      </p:sp>
      <p:sp>
        <p:nvSpPr>
          <p:cNvPr id="36" name="Content Placeholder 2"/>
          <p:cNvSpPr>
            <a:spLocks noGrp="1"/>
          </p:cNvSpPr>
          <p:nvPr>
            <p:ph idx="1"/>
          </p:nvPr>
        </p:nvSpPr>
        <p:spPr>
          <a:xfrm>
            <a:off x="457200" y="1371600"/>
            <a:ext cx="8229600" cy="5105400"/>
          </a:xfrm>
        </p:spPr>
        <p:txBody>
          <a:bodyPr>
            <a:normAutofit/>
          </a:bodyPr>
          <a:lstStyle/>
          <a:p>
            <a:pPr marL="463550" lvl="0" indent="-463550">
              <a:spcBef>
                <a:spcPct val="40000"/>
              </a:spcBef>
              <a:buClr>
                <a:srgbClr val="00AC56"/>
              </a:buClr>
              <a:buNone/>
            </a:pPr>
            <a:r>
              <a:rPr lang="en-US" sz="2600" b="1" dirty="0" smtClean="0">
                <a:solidFill>
                  <a:srgbClr val="C00000"/>
                </a:solidFill>
              </a:rPr>
              <a:t>C.</a:t>
            </a:r>
            <a:r>
              <a:rPr lang="en-US" sz="2600" dirty="0" smtClean="0">
                <a:solidFill>
                  <a:srgbClr val="339966"/>
                </a:solidFill>
              </a:rPr>
              <a:t>	</a:t>
            </a:r>
            <a:r>
              <a:rPr lang="en-US" sz="2700" dirty="0" smtClean="0">
                <a:solidFill>
                  <a:prstClr val="black"/>
                </a:solidFill>
              </a:rPr>
              <a:t>Jane spends $1200 on a computer to use in her editing business.  She got last year’s model on sale for a great price from a local manufacturer. </a:t>
            </a:r>
          </a:p>
          <a:p>
            <a:pPr marL="463550" lvl="0" indent="-463550">
              <a:spcBef>
                <a:spcPct val="30000"/>
              </a:spcBef>
              <a:buClr>
                <a:srgbClr val="00AC56"/>
              </a:buClr>
              <a:buNone/>
            </a:pPr>
            <a:r>
              <a:rPr lang="en-US" sz="2700" i="1" dirty="0" smtClean="0">
                <a:solidFill>
                  <a:srgbClr val="CC0000"/>
                </a:solidFill>
              </a:rPr>
              <a:t>	</a:t>
            </a:r>
            <a:r>
              <a:rPr lang="en-US" sz="2700" i="1" dirty="0" smtClean="0">
                <a:solidFill>
                  <a:srgbClr val="0000FF"/>
                </a:solidFill>
              </a:rPr>
              <a:t>Current GDP and investment do not change, because the computer was built last year.</a:t>
            </a:r>
          </a:p>
          <a:p>
            <a:pPr marL="463550" lvl="0" indent="-463550">
              <a:spcBef>
                <a:spcPct val="75000"/>
              </a:spcBef>
              <a:buClr>
                <a:srgbClr val="00AC56"/>
              </a:buClr>
              <a:buNone/>
            </a:pPr>
            <a:r>
              <a:rPr lang="en-US" sz="2600" b="1" dirty="0" smtClean="0">
                <a:solidFill>
                  <a:srgbClr val="C00000"/>
                </a:solidFill>
              </a:rPr>
              <a:t>D.</a:t>
            </a:r>
            <a:r>
              <a:rPr lang="en-US" sz="2600" dirty="0" smtClean="0">
                <a:solidFill>
                  <a:srgbClr val="339966"/>
                </a:solidFill>
              </a:rPr>
              <a:t>	</a:t>
            </a:r>
            <a:r>
              <a:rPr lang="en-US" sz="2700" dirty="0" smtClean="0">
                <a:solidFill>
                  <a:prstClr val="black"/>
                </a:solidFill>
              </a:rPr>
              <a:t>General Motors builds $500 million worth of cars, but consumers only buy $470 million of them.</a:t>
            </a:r>
          </a:p>
          <a:p>
            <a:pPr marL="463550" lvl="0" indent="-463550">
              <a:spcBef>
                <a:spcPct val="30000"/>
              </a:spcBef>
              <a:buClr>
                <a:srgbClr val="00AC56"/>
              </a:buClr>
              <a:buNone/>
            </a:pPr>
            <a:r>
              <a:rPr lang="en-US" sz="2700" i="1" dirty="0" smtClean="0">
                <a:solidFill>
                  <a:srgbClr val="CC0000"/>
                </a:solidFill>
              </a:rPr>
              <a:t>	</a:t>
            </a:r>
            <a:r>
              <a:rPr lang="en-US" sz="2700" i="1" dirty="0" smtClean="0">
                <a:solidFill>
                  <a:srgbClr val="0000FF"/>
                </a:solidFill>
              </a:rPr>
              <a:t>Consumption rises by $470 million, </a:t>
            </a:r>
            <a:br>
              <a:rPr lang="en-US" sz="2700" i="1" dirty="0" smtClean="0">
                <a:solidFill>
                  <a:srgbClr val="0000FF"/>
                </a:solidFill>
              </a:rPr>
            </a:br>
            <a:r>
              <a:rPr lang="en-US" sz="2700" i="1" dirty="0" smtClean="0">
                <a:solidFill>
                  <a:srgbClr val="0000FF"/>
                </a:solidFill>
              </a:rPr>
              <a:t>inventory investment rises by $30 million, </a:t>
            </a:r>
            <a:br>
              <a:rPr lang="en-US" sz="2700" i="1" dirty="0" smtClean="0">
                <a:solidFill>
                  <a:srgbClr val="0000FF"/>
                </a:solidFill>
              </a:rPr>
            </a:br>
            <a:r>
              <a:rPr lang="en-US" sz="2700" i="1" dirty="0" smtClean="0">
                <a:solidFill>
                  <a:srgbClr val="0000FF"/>
                </a:solidFill>
              </a:rPr>
              <a:t>and GDP rises by $500 million.</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smtClean="0">
                <a:solidFill>
                  <a:srgbClr val="777777"/>
                </a:solidFill>
                <a:latin typeface="Times New Roman" pitchFamily="18" charset="0"/>
                <a:cs typeface="Times New Roman" pitchFamily="18" charset="0"/>
              </a:rPr>
              <a:t>© 2014 </a:t>
            </a:r>
            <a:r>
              <a:rPr lang="en-US" sz="800" b="0" i="1" dirty="0" err="1" smtClean="0">
                <a:solidFill>
                  <a:srgbClr val="777777"/>
                </a:solidFill>
                <a:latin typeface="Times New Roman" pitchFamily="18" charset="0"/>
                <a:cs typeface="Times New Roman" pitchFamily="18" charset="0"/>
              </a:rPr>
              <a:t>Cengage</a:t>
            </a:r>
            <a:r>
              <a:rPr lang="en-US" sz="800" b="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wipe(left)">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wipe(left)">
                                      <p:cBhvr>
                                        <p:cTn id="12" dur="500"/>
                                        <p:tgtEl>
                                          <p:spTgt spid="36">
                                            <p:txEl>
                                              <p:pRg st="1" end="1"/>
                                            </p:txEl>
                                          </p:spTgt>
                                        </p:tgtEl>
                                      </p:cBhvr>
                                    </p:animEffect>
                                  </p:childTnLst>
                                  <p:subTnLst>
                                    <p:animClr clrSpc="rgb" dir="cw">
                                      <p:cBhvr override="childStyle">
                                        <p:cTn dur="1" fill="hold" display="0" masterRel="nextClick" afterEffect="1"/>
                                        <p:tgtEl>
                                          <p:spTgt spid="36">
                                            <p:txEl>
                                              <p:pRg st="1" end="1"/>
                                            </p:txEl>
                                          </p:spTgt>
                                        </p:tgtEl>
                                        <p:attrNameLst>
                                          <p:attrName>ppt_c</p:attrName>
                                        </p:attrNameLst>
                                      </p:cBhvr>
                                      <p:to>
                                        <a:srgbClr val="969696"/>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wipe(left)">
                                      <p:cBhvr>
                                        <p:cTn id="17" dur="500"/>
                                        <p:tgtEl>
                                          <p:spTgt spid="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
                                            <p:txEl>
                                              <p:pRg st="3" end="3"/>
                                            </p:txEl>
                                          </p:spTgt>
                                        </p:tgtEl>
                                        <p:attrNameLst>
                                          <p:attrName>style.visibility</p:attrName>
                                        </p:attrNameLst>
                                      </p:cBhvr>
                                      <p:to>
                                        <p:strVal val="visible"/>
                                      </p:to>
                                    </p:set>
                                    <p:animEffect transition="in" filter="wipe(left)">
                                      <p:cBhvr>
                                        <p:cTn id="22" dur="500"/>
                                        <p:tgtEl>
                                          <p:spTgt spid="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uiExpand="1" build="p" bldLvl="5"/>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smtClean="0"/>
              <a:t>Real versus Nominal GDP</a:t>
            </a:r>
          </a:p>
        </p:txBody>
      </p:sp>
      <p:sp>
        <p:nvSpPr>
          <p:cNvPr id="29701" name="Rectangle 3"/>
          <p:cNvSpPr>
            <a:spLocks noGrp="1" noChangeArrowheads="1"/>
          </p:cNvSpPr>
          <p:nvPr>
            <p:ph idx="1"/>
          </p:nvPr>
        </p:nvSpPr>
        <p:spPr/>
        <p:txBody>
          <a:bodyPr>
            <a:normAutofit/>
          </a:bodyPr>
          <a:lstStyle/>
          <a:p>
            <a:pPr eaLnBrk="1" hangingPunct="1">
              <a:spcBef>
                <a:spcPct val="50000"/>
              </a:spcBef>
            </a:pPr>
            <a:r>
              <a:rPr lang="en-US" dirty="0" smtClean="0"/>
              <a:t>Inflation can distort economic variables like GDP, so we have two versions of GDP:  </a:t>
            </a:r>
          </a:p>
          <a:p>
            <a:pPr eaLnBrk="1" hangingPunct="1">
              <a:spcBef>
                <a:spcPct val="50000"/>
              </a:spcBef>
            </a:pPr>
            <a:r>
              <a:rPr lang="en-US" b="1" dirty="0" smtClean="0">
                <a:solidFill>
                  <a:srgbClr val="CC0000"/>
                </a:solidFill>
              </a:rPr>
              <a:t>Nominal GDP</a:t>
            </a:r>
            <a:r>
              <a:rPr lang="en-US" dirty="0" smtClean="0">
                <a:solidFill>
                  <a:srgbClr val="CC0000"/>
                </a:solidFill>
              </a:rPr>
              <a:t> </a:t>
            </a:r>
          </a:p>
          <a:p>
            <a:pPr lvl="1"/>
            <a:r>
              <a:rPr lang="en-US" dirty="0" smtClean="0"/>
              <a:t>values output using current prices  </a:t>
            </a:r>
          </a:p>
          <a:p>
            <a:pPr lvl="1"/>
            <a:r>
              <a:rPr lang="en-US" u="sng" dirty="0" smtClean="0"/>
              <a:t>not</a:t>
            </a:r>
            <a:r>
              <a:rPr lang="en-US" dirty="0" smtClean="0"/>
              <a:t> corrected for inflation</a:t>
            </a:r>
          </a:p>
          <a:p>
            <a:pPr eaLnBrk="1" hangingPunct="1">
              <a:spcBef>
                <a:spcPct val="50000"/>
              </a:spcBef>
            </a:pPr>
            <a:r>
              <a:rPr lang="en-US" b="1" dirty="0" smtClean="0">
                <a:solidFill>
                  <a:srgbClr val="CC0000"/>
                </a:solidFill>
              </a:rPr>
              <a:t>Real GDP</a:t>
            </a:r>
            <a:r>
              <a:rPr lang="en-US" dirty="0" smtClean="0">
                <a:solidFill>
                  <a:srgbClr val="CC0000"/>
                </a:solidFill>
              </a:rPr>
              <a:t> </a:t>
            </a:r>
          </a:p>
          <a:p>
            <a:pPr lvl="1"/>
            <a:r>
              <a:rPr lang="en-US" dirty="0" smtClean="0"/>
              <a:t>values output using the prices of a </a:t>
            </a:r>
            <a:r>
              <a:rPr lang="en-US" b="1" i="1" dirty="0" smtClean="0">
                <a:solidFill>
                  <a:srgbClr val="800080"/>
                </a:solidFill>
              </a:rPr>
              <a:t>base year</a:t>
            </a:r>
          </a:p>
          <a:p>
            <a:pPr lvl="1"/>
            <a:r>
              <a:rPr lang="en-US" u="sng" dirty="0" smtClean="0"/>
              <a:t>is</a:t>
            </a:r>
            <a:r>
              <a:rPr lang="en-US" dirty="0" smtClean="0"/>
              <a:t> corrected for inflation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wipe(left)">
                                      <p:cBhvr>
                                        <p:cTn id="7" dur="500"/>
                                        <p:tgtEl>
                                          <p:spTgt spid="297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1">
                                            <p:txEl>
                                              <p:pRg st="1" end="1"/>
                                            </p:txEl>
                                          </p:spTgt>
                                        </p:tgtEl>
                                        <p:attrNameLst>
                                          <p:attrName>style.visibility</p:attrName>
                                        </p:attrNameLst>
                                      </p:cBhvr>
                                      <p:to>
                                        <p:strVal val="visible"/>
                                      </p:to>
                                    </p:set>
                                    <p:animEffect transition="in" filter="wipe(left)">
                                      <p:cBhvr>
                                        <p:cTn id="12" dur="500"/>
                                        <p:tgtEl>
                                          <p:spTgt spid="297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01">
                                            <p:txEl>
                                              <p:pRg st="2" end="2"/>
                                            </p:txEl>
                                          </p:spTgt>
                                        </p:tgtEl>
                                        <p:attrNameLst>
                                          <p:attrName>style.visibility</p:attrName>
                                        </p:attrNameLst>
                                      </p:cBhvr>
                                      <p:to>
                                        <p:strVal val="visible"/>
                                      </p:to>
                                    </p:set>
                                    <p:animEffect transition="in" filter="wipe(left)">
                                      <p:cBhvr>
                                        <p:cTn id="17" dur="500"/>
                                        <p:tgtEl>
                                          <p:spTgt spid="297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701">
                                            <p:txEl>
                                              <p:pRg st="3" end="3"/>
                                            </p:txEl>
                                          </p:spTgt>
                                        </p:tgtEl>
                                        <p:attrNameLst>
                                          <p:attrName>style.visibility</p:attrName>
                                        </p:attrNameLst>
                                      </p:cBhvr>
                                      <p:to>
                                        <p:strVal val="visible"/>
                                      </p:to>
                                    </p:set>
                                    <p:animEffect transition="in" filter="wipe(left)">
                                      <p:cBhvr>
                                        <p:cTn id="22" dur="500"/>
                                        <p:tgtEl>
                                          <p:spTgt spid="297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701">
                                            <p:txEl>
                                              <p:pRg st="4" end="4"/>
                                            </p:txEl>
                                          </p:spTgt>
                                        </p:tgtEl>
                                        <p:attrNameLst>
                                          <p:attrName>style.visibility</p:attrName>
                                        </p:attrNameLst>
                                      </p:cBhvr>
                                      <p:to>
                                        <p:strVal val="visible"/>
                                      </p:to>
                                    </p:set>
                                    <p:animEffect transition="in" filter="wipe(left)">
                                      <p:cBhvr>
                                        <p:cTn id="27" dur="500"/>
                                        <p:tgtEl>
                                          <p:spTgt spid="297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701">
                                            <p:txEl>
                                              <p:pRg st="5" end="5"/>
                                            </p:txEl>
                                          </p:spTgt>
                                        </p:tgtEl>
                                        <p:attrNameLst>
                                          <p:attrName>style.visibility</p:attrName>
                                        </p:attrNameLst>
                                      </p:cBhvr>
                                      <p:to>
                                        <p:strVal val="visible"/>
                                      </p:to>
                                    </p:set>
                                    <p:animEffect transition="in" filter="wipe(left)">
                                      <p:cBhvr>
                                        <p:cTn id="32" dur="500"/>
                                        <p:tgtEl>
                                          <p:spTgt spid="2970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701">
                                            <p:txEl>
                                              <p:pRg st="6" end="6"/>
                                            </p:txEl>
                                          </p:spTgt>
                                        </p:tgtEl>
                                        <p:attrNameLst>
                                          <p:attrName>style.visibility</p:attrName>
                                        </p:attrNameLst>
                                      </p:cBhvr>
                                      <p:to>
                                        <p:strVal val="visible"/>
                                      </p:to>
                                    </p:set>
                                    <p:animEffect transition="in" filter="wipe(left)">
                                      <p:cBhvr>
                                        <p:cTn id="37" dur="500"/>
                                        <p:tgtEl>
                                          <p:spTgt spid="297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bldLvl="4"/>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2"/>
          <p:cNvSpPr>
            <a:spLocks noGrp="1" noChangeArrowheads="1"/>
          </p:cNvSpPr>
          <p:nvPr>
            <p:ph type="title" idx="4294967295"/>
          </p:nvPr>
        </p:nvSpPr>
        <p:spPr>
          <a:xfrm>
            <a:off x="400050" y="246063"/>
            <a:ext cx="6748463" cy="568325"/>
          </a:xfrm>
        </p:spPr>
        <p:txBody>
          <a:bodyPr>
            <a:normAutofit fontScale="90000"/>
          </a:bodyPr>
          <a:lstStyle/>
          <a:p>
            <a:pPr algn="l" eaLnBrk="1" hangingPunct="1"/>
            <a:r>
              <a:rPr lang="en-US" sz="3400" smtClean="0"/>
              <a:t>EXAMPLE:</a:t>
            </a:r>
          </a:p>
        </p:txBody>
      </p:sp>
      <p:sp>
        <p:nvSpPr>
          <p:cNvPr id="111619" name="Rectangle 3"/>
          <p:cNvSpPr>
            <a:spLocks noGrp="1" noChangeArrowheads="1"/>
          </p:cNvSpPr>
          <p:nvPr>
            <p:ph type="body" idx="4294967295"/>
          </p:nvPr>
        </p:nvSpPr>
        <p:spPr>
          <a:xfrm>
            <a:off x="400050" y="3722688"/>
            <a:ext cx="7024688" cy="2563812"/>
          </a:xfrm>
        </p:spPr>
        <p:txBody>
          <a:bodyPr/>
          <a:lstStyle/>
          <a:p>
            <a:pPr marL="0" indent="0" eaLnBrk="1" hangingPunct="1">
              <a:spcBef>
                <a:spcPct val="60000"/>
              </a:spcBef>
              <a:buFont typeface="Wingdings" pitchFamily="2" charset="2"/>
              <a:buNone/>
              <a:tabLst>
                <a:tab pos="1146175" algn="l"/>
                <a:tab pos="5195888" algn="l"/>
              </a:tabLst>
            </a:pPr>
            <a:r>
              <a:rPr lang="en-US" sz="2600" dirty="0" smtClean="0"/>
              <a:t>Compute nominal GDP in each year:</a:t>
            </a:r>
          </a:p>
          <a:p>
            <a:pPr marL="0" indent="0" eaLnBrk="1" hangingPunct="1">
              <a:spcBef>
                <a:spcPct val="60000"/>
              </a:spcBef>
              <a:buFont typeface="Wingdings" pitchFamily="2" charset="2"/>
              <a:buNone/>
              <a:tabLst>
                <a:tab pos="1146175" algn="l"/>
                <a:tab pos="5195888" algn="l"/>
              </a:tabLst>
            </a:pPr>
            <a:r>
              <a:rPr lang="en-US" sz="2600" dirty="0" smtClean="0"/>
              <a:t>2011:	$10 x 400  +    $2 x 1000  	=   $6,000</a:t>
            </a:r>
          </a:p>
          <a:p>
            <a:pPr marL="0" indent="0" eaLnBrk="1" hangingPunct="1">
              <a:spcBef>
                <a:spcPct val="60000"/>
              </a:spcBef>
              <a:buFont typeface="Wingdings" pitchFamily="2" charset="2"/>
              <a:buNone/>
              <a:tabLst>
                <a:tab pos="1146175" algn="l"/>
                <a:tab pos="5195888" algn="l"/>
              </a:tabLst>
            </a:pPr>
            <a:r>
              <a:rPr lang="en-US" sz="2600" dirty="0" smtClean="0"/>
              <a:t>2012:	$11 x 500  + $2.50 x 1100 	=   $8,250</a:t>
            </a:r>
          </a:p>
          <a:p>
            <a:pPr marL="0" indent="0" eaLnBrk="1" hangingPunct="1">
              <a:spcBef>
                <a:spcPct val="60000"/>
              </a:spcBef>
              <a:buFont typeface="Wingdings" pitchFamily="2" charset="2"/>
              <a:buNone/>
              <a:tabLst>
                <a:tab pos="1146175" algn="l"/>
                <a:tab pos="5195888" algn="l"/>
              </a:tabLst>
            </a:pPr>
            <a:r>
              <a:rPr lang="en-US" sz="2600" dirty="0" smtClean="0"/>
              <a:t>2013:	$12 x 600  +    $3 x 1200 	=  $10,800</a:t>
            </a:r>
          </a:p>
        </p:txBody>
      </p:sp>
      <p:graphicFrame>
        <p:nvGraphicFramePr>
          <p:cNvPr id="100399" name="Group 47"/>
          <p:cNvGraphicFramePr>
            <a:graphicFrameLocks noGrp="1"/>
          </p:cNvGraphicFramePr>
          <p:nvPr/>
        </p:nvGraphicFramePr>
        <p:xfrm>
          <a:off x="752475" y="996950"/>
          <a:ext cx="7691438" cy="2417001"/>
        </p:xfrm>
        <a:graphic>
          <a:graphicData uri="http://schemas.openxmlformats.org/drawingml/2006/table">
            <a:tbl>
              <a:tblPr/>
              <a:tblGrid>
                <a:gridCol w="1538288"/>
                <a:gridCol w="1538287"/>
                <a:gridCol w="1538288"/>
                <a:gridCol w="1538287"/>
                <a:gridCol w="1538288"/>
              </a:tblGrid>
              <a:tr h="45402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Pizza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c gridSpan="2">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Latte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1" u="none" strike="noStrike" cap="none" normalizeH="0" baseline="0" smtClean="0">
                          <a:ln>
                            <a:noFill/>
                          </a:ln>
                          <a:solidFill>
                            <a:schemeClr val="tx1"/>
                          </a:solidFill>
                          <a:effectLst/>
                          <a:latin typeface="Arial" charset="0"/>
                        </a:rPr>
                        <a:t>year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Q</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1100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841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1200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pSp>
        <p:nvGrpSpPr>
          <p:cNvPr id="2" name="Group 40"/>
          <p:cNvGrpSpPr>
            <a:grpSpLocks/>
          </p:cNvGrpSpPr>
          <p:nvPr/>
        </p:nvGrpSpPr>
        <p:grpSpPr bwMode="auto">
          <a:xfrm>
            <a:off x="7261225" y="4600575"/>
            <a:ext cx="1355725" cy="685800"/>
            <a:chOff x="4574" y="2877"/>
            <a:chExt cx="854" cy="426"/>
          </a:xfrm>
        </p:grpSpPr>
        <p:sp>
          <p:nvSpPr>
            <p:cNvPr id="30767" name="Text Box 41"/>
            <p:cNvSpPr txBox="1">
              <a:spLocks noChangeArrowheads="1"/>
            </p:cNvSpPr>
            <p:nvPr/>
          </p:nvSpPr>
          <p:spPr bwMode="auto">
            <a:xfrm>
              <a:off x="4756" y="2918"/>
              <a:ext cx="672" cy="304"/>
            </a:xfrm>
            <a:prstGeom prst="rect">
              <a:avLst/>
            </a:prstGeom>
            <a:solidFill>
              <a:srgbClr val="CCFFCC"/>
            </a:solidFill>
            <a:ln w="9525">
              <a:noFill/>
              <a:miter lim="800000"/>
              <a:headEnd/>
              <a:tailEnd/>
            </a:ln>
          </p:spPr>
          <p:txBody>
            <a:bodyPr lIns="45720" rIns="45720">
              <a:spAutoFit/>
            </a:bodyPr>
            <a:lstStyle/>
            <a:p>
              <a:pPr>
                <a:spcBef>
                  <a:spcPct val="50000"/>
                </a:spcBef>
              </a:pPr>
              <a:r>
                <a:rPr lang="en-US" sz="2600">
                  <a:cs typeface="Arial" charset="0"/>
                </a:rPr>
                <a:t>37.5%</a:t>
              </a:r>
            </a:p>
          </p:txBody>
        </p:sp>
        <p:sp>
          <p:nvSpPr>
            <p:cNvPr id="30768" name="AutoShape 42"/>
            <p:cNvSpPr>
              <a:spLocks/>
            </p:cNvSpPr>
            <p:nvPr/>
          </p:nvSpPr>
          <p:spPr bwMode="auto">
            <a:xfrm>
              <a:off x="4574" y="2877"/>
              <a:ext cx="156" cy="426"/>
            </a:xfrm>
            <a:prstGeom prst="rightBrace">
              <a:avLst>
                <a:gd name="adj1" fmla="val 22756"/>
                <a:gd name="adj2" fmla="val 50000"/>
              </a:avLst>
            </a:prstGeom>
            <a:noFill/>
            <a:ln w="19050">
              <a:solidFill>
                <a:srgbClr val="3333CC"/>
              </a:solidFill>
              <a:round/>
              <a:headEnd/>
              <a:tailEnd/>
            </a:ln>
          </p:spPr>
          <p:txBody>
            <a:bodyPr wrap="none" anchor="ctr"/>
            <a:lstStyle/>
            <a:p>
              <a:endParaRPr lang="en-US">
                <a:cs typeface="Arial" charset="0"/>
              </a:endParaRPr>
            </a:p>
          </p:txBody>
        </p:sp>
      </p:grpSp>
      <p:sp>
        <p:nvSpPr>
          <p:cNvPr id="111659" name="Text Box 43"/>
          <p:cNvSpPr txBox="1">
            <a:spLocks noChangeArrowheads="1"/>
          </p:cNvSpPr>
          <p:nvPr/>
        </p:nvSpPr>
        <p:spPr bwMode="auto">
          <a:xfrm>
            <a:off x="7239000" y="3906838"/>
            <a:ext cx="1562100" cy="484187"/>
          </a:xfrm>
          <a:prstGeom prst="rect">
            <a:avLst/>
          </a:prstGeom>
          <a:noFill/>
          <a:ln w="9525">
            <a:noFill/>
            <a:miter lim="800000"/>
            <a:headEnd/>
            <a:tailEnd/>
          </a:ln>
        </p:spPr>
        <p:txBody>
          <a:bodyPr/>
          <a:lstStyle/>
          <a:p>
            <a:r>
              <a:rPr lang="en-US" sz="2600" i="1" u="sng">
                <a:cs typeface="Arial" charset="0"/>
              </a:rPr>
              <a:t>Increase</a:t>
            </a:r>
            <a:r>
              <a:rPr lang="en-US" sz="2600" b="1" i="1" u="sng">
                <a:cs typeface="Arial" charset="0"/>
              </a:rPr>
              <a:t>:</a:t>
            </a:r>
          </a:p>
        </p:txBody>
      </p:sp>
      <p:grpSp>
        <p:nvGrpSpPr>
          <p:cNvPr id="3" name="Group 44"/>
          <p:cNvGrpSpPr>
            <a:grpSpLocks/>
          </p:cNvGrpSpPr>
          <p:nvPr/>
        </p:nvGrpSpPr>
        <p:grpSpPr bwMode="auto">
          <a:xfrm>
            <a:off x="7269163" y="5280025"/>
            <a:ext cx="1336675" cy="704850"/>
            <a:chOff x="4579" y="3302"/>
            <a:chExt cx="842" cy="432"/>
          </a:xfrm>
        </p:grpSpPr>
        <p:sp>
          <p:nvSpPr>
            <p:cNvPr id="30765" name="Text Box 45"/>
            <p:cNvSpPr txBox="1">
              <a:spLocks noChangeArrowheads="1"/>
            </p:cNvSpPr>
            <p:nvPr/>
          </p:nvSpPr>
          <p:spPr bwMode="auto">
            <a:xfrm>
              <a:off x="4766" y="3367"/>
              <a:ext cx="655" cy="300"/>
            </a:xfrm>
            <a:prstGeom prst="rect">
              <a:avLst/>
            </a:prstGeom>
            <a:solidFill>
              <a:srgbClr val="CCFFCC"/>
            </a:solidFill>
            <a:ln w="9525">
              <a:noFill/>
              <a:miter lim="800000"/>
              <a:headEnd/>
              <a:tailEnd/>
            </a:ln>
          </p:spPr>
          <p:txBody>
            <a:bodyPr lIns="45720" rIns="45720">
              <a:spAutoFit/>
            </a:bodyPr>
            <a:lstStyle/>
            <a:p>
              <a:pPr>
                <a:spcBef>
                  <a:spcPct val="50000"/>
                </a:spcBef>
              </a:pPr>
              <a:r>
                <a:rPr lang="en-US" sz="2600">
                  <a:cs typeface="Arial" charset="0"/>
                </a:rPr>
                <a:t>30.9%</a:t>
              </a:r>
            </a:p>
          </p:txBody>
        </p:sp>
        <p:sp>
          <p:nvSpPr>
            <p:cNvPr id="30766" name="AutoShape 46"/>
            <p:cNvSpPr>
              <a:spLocks/>
            </p:cNvSpPr>
            <p:nvPr/>
          </p:nvSpPr>
          <p:spPr bwMode="auto">
            <a:xfrm>
              <a:off x="4579" y="3302"/>
              <a:ext cx="156" cy="432"/>
            </a:xfrm>
            <a:prstGeom prst="rightBrace">
              <a:avLst>
                <a:gd name="adj1" fmla="val 23077"/>
                <a:gd name="adj2" fmla="val 50000"/>
              </a:avLst>
            </a:prstGeom>
            <a:noFill/>
            <a:ln w="19050">
              <a:solidFill>
                <a:srgbClr val="3333CC"/>
              </a:solidFill>
              <a:round/>
              <a:headEnd/>
              <a:tailEnd/>
            </a:ln>
          </p:spPr>
          <p:txBody>
            <a:bodyPr wrap="none" anchor="ctr"/>
            <a:lstStyle/>
            <a:p>
              <a:endParaRPr lang="en-US">
                <a:cs typeface="Arial"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399"/>
                                        </p:tgtEl>
                                        <p:attrNameLst>
                                          <p:attrName>style.visibility</p:attrName>
                                        </p:attrNameLst>
                                      </p:cBhvr>
                                      <p:to>
                                        <p:strVal val="visible"/>
                                      </p:to>
                                    </p:set>
                                    <p:animEffect transition="in" filter="fade">
                                      <p:cBhvr>
                                        <p:cTn id="7" dur="500"/>
                                        <p:tgtEl>
                                          <p:spTgt spid="1003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19">
                                            <p:txEl>
                                              <p:pRg st="0" end="0"/>
                                            </p:txEl>
                                          </p:spTgt>
                                        </p:tgtEl>
                                        <p:attrNameLst>
                                          <p:attrName>style.visibility</p:attrName>
                                        </p:attrNameLst>
                                      </p:cBhvr>
                                      <p:to>
                                        <p:strVal val="visible"/>
                                      </p:to>
                                    </p:set>
                                    <p:animEffect transition="in" filter="wipe(left)">
                                      <p:cBhvr>
                                        <p:cTn id="12" dur="500"/>
                                        <p:tgtEl>
                                          <p:spTgt spid="1116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19">
                                            <p:txEl>
                                              <p:pRg st="1" end="1"/>
                                            </p:txEl>
                                          </p:spTgt>
                                        </p:tgtEl>
                                        <p:attrNameLst>
                                          <p:attrName>style.visibility</p:attrName>
                                        </p:attrNameLst>
                                      </p:cBhvr>
                                      <p:to>
                                        <p:strVal val="visible"/>
                                      </p:to>
                                    </p:set>
                                    <p:animEffect transition="in" filter="wipe(left)">
                                      <p:cBhvr>
                                        <p:cTn id="17" dur="500"/>
                                        <p:tgtEl>
                                          <p:spTgt spid="1116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619">
                                            <p:txEl>
                                              <p:pRg st="2" end="2"/>
                                            </p:txEl>
                                          </p:spTgt>
                                        </p:tgtEl>
                                        <p:attrNameLst>
                                          <p:attrName>style.visibility</p:attrName>
                                        </p:attrNameLst>
                                      </p:cBhvr>
                                      <p:to>
                                        <p:strVal val="visible"/>
                                      </p:to>
                                    </p:set>
                                    <p:animEffect transition="in" filter="wipe(left)">
                                      <p:cBhvr>
                                        <p:cTn id="22" dur="500"/>
                                        <p:tgtEl>
                                          <p:spTgt spid="1116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1619">
                                            <p:txEl>
                                              <p:pRg st="3" end="3"/>
                                            </p:txEl>
                                          </p:spTgt>
                                        </p:tgtEl>
                                        <p:attrNameLst>
                                          <p:attrName>style.visibility</p:attrName>
                                        </p:attrNameLst>
                                      </p:cBhvr>
                                      <p:to>
                                        <p:strVal val="visible"/>
                                      </p:to>
                                    </p:set>
                                    <p:animEffect transition="in" filter="wipe(left)">
                                      <p:cBhvr>
                                        <p:cTn id="27" dur="500"/>
                                        <p:tgtEl>
                                          <p:spTgt spid="11161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1659"/>
                                        </p:tgtEl>
                                        <p:attrNameLst>
                                          <p:attrName>style.visibility</p:attrName>
                                        </p:attrNameLst>
                                      </p:cBhvr>
                                      <p:to>
                                        <p:strVal val="visible"/>
                                      </p:to>
                                    </p:set>
                                    <p:animEffect transition="in" filter="fade">
                                      <p:cBhvr>
                                        <p:cTn id="32" dur="500"/>
                                        <p:tgtEl>
                                          <p:spTgt spid="111659"/>
                                        </p:tgtEl>
                                      </p:cBhvr>
                                    </p:animEffect>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bldLvl="5"/>
      <p:bldP spid="111659"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p:cNvSpPr>
            <a:spLocks noGrp="1" noChangeArrowheads="1"/>
          </p:cNvSpPr>
          <p:nvPr>
            <p:ph type="title" idx="4294967295"/>
          </p:nvPr>
        </p:nvSpPr>
        <p:spPr>
          <a:xfrm>
            <a:off x="400050" y="246063"/>
            <a:ext cx="6748463" cy="568325"/>
          </a:xfrm>
        </p:spPr>
        <p:txBody>
          <a:bodyPr>
            <a:normAutofit fontScale="90000"/>
          </a:bodyPr>
          <a:lstStyle/>
          <a:p>
            <a:pPr algn="l" eaLnBrk="1" hangingPunct="1"/>
            <a:r>
              <a:rPr lang="en-US" sz="3400" smtClean="0"/>
              <a:t>EXAMPLE:</a:t>
            </a:r>
          </a:p>
        </p:txBody>
      </p:sp>
      <p:sp>
        <p:nvSpPr>
          <p:cNvPr id="31749" name="Rectangle 3"/>
          <p:cNvSpPr>
            <a:spLocks noGrp="1" noChangeArrowheads="1"/>
          </p:cNvSpPr>
          <p:nvPr>
            <p:ph type="body" idx="4294967295"/>
          </p:nvPr>
        </p:nvSpPr>
        <p:spPr>
          <a:xfrm>
            <a:off x="371475" y="3525838"/>
            <a:ext cx="6592888" cy="1001712"/>
          </a:xfrm>
        </p:spPr>
        <p:txBody>
          <a:bodyPr/>
          <a:lstStyle/>
          <a:p>
            <a:pPr marL="0" indent="0" eaLnBrk="1" hangingPunct="1">
              <a:spcBef>
                <a:spcPct val="50000"/>
              </a:spcBef>
              <a:buFont typeface="Wingdings" pitchFamily="2" charset="2"/>
              <a:buNone/>
              <a:tabLst>
                <a:tab pos="1146175" algn="l"/>
                <a:tab pos="4859338" algn="l"/>
              </a:tabLst>
            </a:pPr>
            <a:r>
              <a:rPr lang="en-US" sz="2600" dirty="0" smtClean="0"/>
              <a:t>Compute real GDP in each year, </a:t>
            </a:r>
            <a:br>
              <a:rPr lang="en-US" sz="2600" dirty="0" smtClean="0"/>
            </a:br>
            <a:r>
              <a:rPr lang="en-US" sz="2600" dirty="0" smtClean="0"/>
              <a:t>using 2011 as the base year:</a:t>
            </a:r>
          </a:p>
        </p:txBody>
      </p:sp>
      <p:graphicFrame>
        <p:nvGraphicFramePr>
          <p:cNvPr id="102453" name="Group 53"/>
          <p:cNvGraphicFramePr>
            <a:graphicFrameLocks noGrp="1"/>
          </p:cNvGraphicFramePr>
          <p:nvPr/>
        </p:nvGraphicFramePr>
        <p:xfrm>
          <a:off x="752475" y="996950"/>
          <a:ext cx="7691438" cy="2417001"/>
        </p:xfrm>
        <a:graphic>
          <a:graphicData uri="http://schemas.openxmlformats.org/drawingml/2006/table">
            <a:tbl>
              <a:tblPr/>
              <a:tblGrid>
                <a:gridCol w="1538288"/>
                <a:gridCol w="1538287"/>
                <a:gridCol w="1538288"/>
                <a:gridCol w="1538287"/>
                <a:gridCol w="1538288"/>
              </a:tblGrid>
              <a:tr h="45402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Pizza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c gridSpan="2">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Latte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1" u="none" strike="noStrike" cap="none" normalizeH="0" baseline="0" dirty="0" smtClean="0">
                          <a:ln>
                            <a:noFill/>
                          </a:ln>
                          <a:solidFill>
                            <a:schemeClr val="tx1"/>
                          </a:solidFill>
                          <a:effectLst/>
                          <a:latin typeface="Arial" charset="0"/>
                        </a:rPr>
                        <a:t>year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Q</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1100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841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1200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pSp>
        <p:nvGrpSpPr>
          <p:cNvPr id="2" name="Group 40"/>
          <p:cNvGrpSpPr>
            <a:grpSpLocks/>
          </p:cNvGrpSpPr>
          <p:nvPr/>
        </p:nvGrpSpPr>
        <p:grpSpPr bwMode="auto">
          <a:xfrm>
            <a:off x="6843713" y="4767263"/>
            <a:ext cx="1373187" cy="657225"/>
            <a:chOff x="4311" y="3003"/>
            <a:chExt cx="865" cy="414"/>
          </a:xfrm>
        </p:grpSpPr>
        <p:sp>
          <p:nvSpPr>
            <p:cNvPr id="31797" name="Text Box 41"/>
            <p:cNvSpPr txBox="1">
              <a:spLocks noChangeArrowheads="1"/>
            </p:cNvSpPr>
            <p:nvPr/>
          </p:nvSpPr>
          <p:spPr bwMode="auto">
            <a:xfrm>
              <a:off x="4504" y="3035"/>
              <a:ext cx="672" cy="308"/>
            </a:xfrm>
            <a:prstGeom prst="rect">
              <a:avLst/>
            </a:prstGeom>
            <a:solidFill>
              <a:srgbClr val="FFCCCC"/>
            </a:solidFill>
            <a:ln w="9525">
              <a:noFill/>
              <a:miter lim="800000"/>
              <a:headEnd/>
              <a:tailEnd/>
            </a:ln>
          </p:spPr>
          <p:txBody>
            <a:bodyPr lIns="45720" rIns="45720">
              <a:spAutoFit/>
            </a:bodyPr>
            <a:lstStyle/>
            <a:p>
              <a:pPr>
                <a:spcBef>
                  <a:spcPct val="50000"/>
                </a:spcBef>
              </a:pPr>
              <a:r>
                <a:rPr lang="en-US" sz="2600">
                  <a:cs typeface="Arial" charset="0"/>
                </a:rPr>
                <a:t>20.0%</a:t>
              </a:r>
            </a:p>
          </p:txBody>
        </p:sp>
        <p:sp>
          <p:nvSpPr>
            <p:cNvPr id="31798" name="AutoShape 42"/>
            <p:cNvSpPr>
              <a:spLocks/>
            </p:cNvSpPr>
            <p:nvPr/>
          </p:nvSpPr>
          <p:spPr bwMode="auto">
            <a:xfrm>
              <a:off x="4311" y="3003"/>
              <a:ext cx="156" cy="414"/>
            </a:xfrm>
            <a:prstGeom prst="rightBrace">
              <a:avLst>
                <a:gd name="adj1" fmla="val 22115"/>
                <a:gd name="adj2" fmla="val 50000"/>
              </a:avLst>
            </a:prstGeom>
            <a:noFill/>
            <a:ln w="19050">
              <a:solidFill>
                <a:srgbClr val="800000"/>
              </a:solidFill>
              <a:round/>
              <a:headEnd/>
              <a:tailEnd/>
            </a:ln>
          </p:spPr>
          <p:txBody>
            <a:bodyPr wrap="none" anchor="ctr"/>
            <a:lstStyle/>
            <a:p>
              <a:endParaRPr lang="en-US">
                <a:cs typeface="Arial" charset="0"/>
              </a:endParaRPr>
            </a:p>
          </p:txBody>
        </p:sp>
      </p:grpSp>
      <p:sp>
        <p:nvSpPr>
          <p:cNvPr id="113707" name="Text Box 43"/>
          <p:cNvSpPr txBox="1">
            <a:spLocks noChangeArrowheads="1"/>
          </p:cNvSpPr>
          <p:nvPr/>
        </p:nvSpPr>
        <p:spPr bwMode="auto">
          <a:xfrm>
            <a:off x="6843713" y="4087813"/>
            <a:ext cx="1562100" cy="484187"/>
          </a:xfrm>
          <a:prstGeom prst="rect">
            <a:avLst/>
          </a:prstGeom>
          <a:noFill/>
          <a:ln w="9525">
            <a:noFill/>
            <a:miter lim="800000"/>
            <a:headEnd/>
            <a:tailEnd/>
          </a:ln>
        </p:spPr>
        <p:txBody>
          <a:bodyPr/>
          <a:lstStyle/>
          <a:p>
            <a:r>
              <a:rPr lang="en-US" sz="2600" i="1" u="sng">
                <a:cs typeface="Arial" charset="0"/>
              </a:rPr>
              <a:t>Increase</a:t>
            </a:r>
            <a:r>
              <a:rPr lang="en-US" sz="2600" b="1" i="1" u="sng">
                <a:cs typeface="Arial" charset="0"/>
              </a:rPr>
              <a:t>:</a:t>
            </a:r>
          </a:p>
        </p:txBody>
      </p:sp>
      <p:grpSp>
        <p:nvGrpSpPr>
          <p:cNvPr id="3" name="Group 44"/>
          <p:cNvGrpSpPr>
            <a:grpSpLocks/>
          </p:cNvGrpSpPr>
          <p:nvPr/>
        </p:nvGrpSpPr>
        <p:grpSpPr bwMode="auto">
          <a:xfrm>
            <a:off x="6859588" y="5427663"/>
            <a:ext cx="1350962" cy="657225"/>
            <a:chOff x="4321" y="3419"/>
            <a:chExt cx="851" cy="414"/>
          </a:xfrm>
        </p:grpSpPr>
        <p:sp>
          <p:nvSpPr>
            <p:cNvPr id="31795" name="Text Box 45"/>
            <p:cNvSpPr txBox="1">
              <a:spLocks noChangeArrowheads="1"/>
            </p:cNvSpPr>
            <p:nvPr/>
          </p:nvSpPr>
          <p:spPr bwMode="auto">
            <a:xfrm>
              <a:off x="4517" y="3484"/>
              <a:ext cx="655" cy="308"/>
            </a:xfrm>
            <a:prstGeom prst="rect">
              <a:avLst/>
            </a:prstGeom>
            <a:solidFill>
              <a:srgbClr val="FFCCCC"/>
            </a:solidFill>
            <a:ln w="9525">
              <a:noFill/>
              <a:miter lim="800000"/>
              <a:headEnd/>
              <a:tailEnd/>
            </a:ln>
          </p:spPr>
          <p:txBody>
            <a:bodyPr lIns="45720" rIns="45720">
              <a:spAutoFit/>
            </a:bodyPr>
            <a:lstStyle/>
            <a:p>
              <a:pPr>
                <a:spcBef>
                  <a:spcPct val="50000"/>
                </a:spcBef>
              </a:pPr>
              <a:r>
                <a:rPr lang="en-US" sz="2600">
                  <a:cs typeface="Arial" charset="0"/>
                </a:rPr>
                <a:t>16.7%</a:t>
              </a:r>
            </a:p>
          </p:txBody>
        </p:sp>
        <p:sp>
          <p:nvSpPr>
            <p:cNvPr id="31796" name="AutoShape 46"/>
            <p:cNvSpPr>
              <a:spLocks/>
            </p:cNvSpPr>
            <p:nvPr/>
          </p:nvSpPr>
          <p:spPr bwMode="auto">
            <a:xfrm>
              <a:off x="4321" y="3419"/>
              <a:ext cx="156" cy="414"/>
            </a:xfrm>
            <a:prstGeom prst="rightBrace">
              <a:avLst>
                <a:gd name="adj1" fmla="val 22115"/>
                <a:gd name="adj2" fmla="val 50000"/>
              </a:avLst>
            </a:prstGeom>
            <a:noFill/>
            <a:ln w="19050">
              <a:solidFill>
                <a:srgbClr val="800000"/>
              </a:solidFill>
              <a:round/>
              <a:headEnd/>
              <a:tailEnd/>
            </a:ln>
          </p:spPr>
          <p:txBody>
            <a:bodyPr wrap="none" anchor="ctr"/>
            <a:lstStyle/>
            <a:p>
              <a:endParaRPr lang="en-US">
                <a:cs typeface="Arial" charset="0"/>
              </a:endParaRPr>
            </a:p>
          </p:txBody>
        </p:sp>
      </p:grpSp>
      <p:grpSp>
        <p:nvGrpSpPr>
          <p:cNvPr id="4" name="Group 47"/>
          <p:cNvGrpSpPr>
            <a:grpSpLocks/>
          </p:cNvGrpSpPr>
          <p:nvPr/>
        </p:nvGrpSpPr>
        <p:grpSpPr bwMode="auto">
          <a:xfrm>
            <a:off x="625475" y="2016188"/>
            <a:ext cx="6030913" cy="368300"/>
            <a:chOff x="394" y="1285"/>
            <a:chExt cx="3799" cy="232"/>
          </a:xfrm>
        </p:grpSpPr>
        <p:sp>
          <p:nvSpPr>
            <p:cNvPr id="31792" name="Text Box 48"/>
            <p:cNvSpPr txBox="1">
              <a:spLocks noChangeArrowheads="1"/>
            </p:cNvSpPr>
            <p:nvPr/>
          </p:nvSpPr>
          <p:spPr bwMode="auto">
            <a:xfrm>
              <a:off x="1679" y="1285"/>
              <a:ext cx="497" cy="229"/>
            </a:xfrm>
            <a:prstGeom prst="rect">
              <a:avLst/>
            </a:prstGeom>
            <a:solidFill>
              <a:schemeClr val="bg1"/>
            </a:solidFill>
            <a:ln w="12700">
              <a:solidFill>
                <a:srgbClr val="FF0000"/>
              </a:solidFill>
              <a:miter lim="800000"/>
              <a:headEnd/>
              <a:tailEnd/>
            </a:ln>
          </p:spPr>
          <p:txBody>
            <a:bodyPr anchor="ctr" anchorCtr="1"/>
            <a:lstStyle/>
            <a:p>
              <a:pPr>
                <a:spcBef>
                  <a:spcPct val="50000"/>
                </a:spcBef>
              </a:pPr>
              <a:r>
                <a:rPr lang="en-US" sz="2400" dirty="0">
                  <a:cs typeface="Arial" charset="0"/>
                </a:rPr>
                <a:t>$10</a:t>
              </a:r>
            </a:p>
          </p:txBody>
        </p:sp>
        <p:sp>
          <p:nvSpPr>
            <p:cNvPr id="31793" name="Text Box 49"/>
            <p:cNvSpPr txBox="1">
              <a:spLocks noChangeArrowheads="1"/>
            </p:cNvSpPr>
            <p:nvPr/>
          </p:nvSpPr>
          <p:spPr bwMode="auto">
            <a:xfrm>
              <a:off x="3544" y="1288"/>
              <a:ext cx="649" cy="229"/>
            </a:xfrm>
            <a:prstGeom prst="rect">
              <a:avLst/>
            </a:prstGeom>
            <a:solidFill>
              <a:schemeClr val="bg1"/>
            </a:solidFill>
            <a:ln w="12700">
              <a:solidFill>
                <a:srgbClr val="FF0000"/>
              </a:solidFill>
              <a:miter lim="800000"/>
              <a:headEnd/>
              <a:tailEnd/>
            </a:ln>
          </p:spPr>
          <p:txBody>
            <a:bodyPr anchor="ctr" anchorCtr="1"/>
            <a:lstStyle/>
            <a:p>
              <a:pPr>
                <a:spcBef>
                  <a:spcPct val="50000"/>
                </a:spcBef>
              </a:pPr>
              <a:r>
                <a:rPr lang="en-US" sz="2400">
                  <a:cs typeface="Arial" charset="0"/>
                </a:rPr>
                <a:t>$2.00</a:t>
              </a:r>
            </a:p>
          </p:txBody>
        </p:sp>
        <p:sp>
          <p:nvSpPr>
            <p:cNvPr id="31794" name="Line 50"/>
            <p:cNvSpPr>
              <a:spLocks noChangeShapeType="1"/>
            </p:cNvSpPr>
            <p:nvPr/>
          </p:nvSpPr>
          <p:spPr bwMode="auto">
            <a:xfrm flipV="1">
              <a:off x="394" y="1399"/>
              <a:ext cx="273" cy="0"/>
            </a:xfrm>
            <a:prstGeom prst="line">
              <a:avLst/>
            </a:prstGeom>
            <a:noFill/>
            <a:ln w="44450">
              <a:solidFill>
                <a:srgbClr val="FF0000"/>
              </a:solidFill>
              <a:round/>
              <a:headEnd/>
              <a:tailEnd type="triangle" w="lg" len="med"/>
            </a:ln>
          </p:spPr>
          <p:txBody>
            <a:bodyPr/>
            <a:lstStyle/>
            <a:p>
              <a:endParaRPr lang="en-US"/>
            </a:p>
          </p:txBody>
        </p:sp>
      </p:grpSp>
      <p:sp>
        <p:nvSpPr>
          <p:cNvPr id="113715" name="Rectangle 51"/>
          <p:cNvSpPr>
            <a:spLocks noChangeArrowheads="1"/>
          </p:cNvSpPr>
          <p:nvPr/>
        </p:nvSpPr>
        <p:spPr bwMode="auto">
          <a:xfrm>
            <a:off x="1299055" y="3994299"/>
            <a:ext cx="3435350" cy="384175"/>
          </a:xfrm>
          <a:prstGeom prst="rect">
            <a:avLst/>
          </a:prstGeom>
          <a:noFill/>
          <a:ln w="9525">
            <a:solidFill>
              <a:srgbClr val="FF0000"/>
            </a:solidFill>
            <a:miter lim="800000"/>
            <a:headEnd/>
            <a:tailEnd/>
          </a:ln>
        </p:spPr>
        <p:txBody>
          <a:bodyPr wrap="none" anchor="ctr"/>
          <a:lstStyle/>
          <a:p>
            <a:endParaRPr lang="en-US">
              <a:cs typeface="Arial" charset="0"/>
            </a:endParaRPr>
          </a:p>
        </p:txBody>
      </p:sp>
      <p:sp>
        <p:nvSpPr>
          <p:cNvPr id="113716" name="Rectangle 52"/>
          <p:cNvSpPr>
            <a:spLocks noChangeArrowheads="1"/>
          </p:cNvSpPr>
          <p:nvPr/>
        </p:nvSpPr>
        <p:spPr bwMode="auto">
          <a:xfrm>
            <a:off x="419100" y="4564063"/>
            <a:ext cx="6588125" cy="1766887"/>
          </a:xfrm>
          <a:prstGeom prst="rect">
            <a:avLst/>
          </a:prstGeom>
          <a:noFill/>
          <a:ln w="9525">
            <a:noFill/>
            <a:miter lim="800000"/>
            <a:headEnd/>
            <a:tailEnd/>
          </a:ln>
        </p:spPr>
        <p:txBody>
          <a:bodyPr/>
          <a:lstStyle/>
          <a:p>
            <a:pPr>
              <a:lnSpc>
                <a:spcPct val="105000"/>
              </a:lnSpc>
              <a:spcBef>
                <a:spcPct val="50000"/>
              </a:spcBef>
              <a:buClr>
                <a:srgbClr val="00B85C"/>
              </a:buClr>
              <a:buSzPct val="120000"/>
              <a:buFont typeface="Wingdings" pitchFamily="2" charset="2"/>
              <a:buNone/>
              <a:tabLst>
                <a:tab pos="1146175" algn="l"/>
                <a:tab pos="4859338" algn="l"/>
              </a:tabLst>
            </a:pPr>
            <a:r>
              <a:rPr lang="en-US" sz="2600" dirty="0" smtClean="0">
                <a:cs typeface="Arial" charset="0"/>
              </a:rPr>
              <a:t>2011:</a:t>
            </a:r>
            <a:r>
              <a:rPr lang="en-US" sz="2600" dirty="0">
                <a:cs typeface="Arial" charset="0"/>
              </a:rPr>
              <a:t>	$10 x 400  +  $2 x 1000  	=  $6,000</a:t>
            </a:r>
          </a:p>
          <a:p>
            <a:pPr>
              <a:lnSpc>
                <a:spcPct val="105000"/>
              </a:lnSpc>
              <a:spcBef>
                <a:spcPct val="50000"/>
              </a:spcBef>
              <a:buClr>
                <a:srgbClr val="00B85C"/>
              </a:buClr>
              <a:buSzPct val="120000"/>
              <a:buFont typeface="Wingdings" pitchFamily="2" charset="2"/>
              <a:buNone/>
              <a:tabLst>
                <a:tab pos="1146175" algn="l"/>
                <a:tab pos="4859338" algn="l"/>
              </a:tabLst>
            </a:pPr>
            <a:r>
              <a:rPr lang="en-US" sz="2600" dirty="0" smtClean="0">
                <a:cs typeface="Arial" charset="0"/>
              </a:rPr>
              <a:t>2012:</a:t>
            </a:r>
            <a:r>
              <a:rPr lang="en-US" sz="2600" dirty="0">
                <a:cs typeface="Arial" charset="0"/>
              </a:rPr>
              <a:t>	$10 x 500  +  $2 x 1100 	=  $7,200</a:t>
            </a:r>
          </a:p>
          <a:p>
            <a:pPr>
              <a:lnSpc>
                <a:spcPct val="105000"/>
              </a:lnSpc>
              <a:spcBef>
                <a:spcPct val="50000"/>
              </a:spcBef>
              <a:buClr>
                <a:srgbClr val="00B85C"/>
              </a:buClr>
              <a:buSzPct val="120000"/>
              <a:buFont typeface="Wingdings" pitchFamily="2" charset="2"/>
              <a:buNone/>
              <a:tabLst>
                <a:tab pos="1146175" algn="l"/>
                <a:tab pos="4859338" algn="l"/>
              </a:tabLst>
            </a:pPr>
            <a:r>
              <a:rPr lang="en-US" sz="2600" dirty="0" smtClean="0">
                <a:cs typeface="Arial" charset="0"/>
              </a:rPr>
              <a:t>2013:</a:t>
            </a:r>
            <a:r>
              <a:rPr lang="en-US" sz="2600" dirty="0">
                <a:cs typeface="Arial" charset="0"/>
              </a:rPr>
              <a:t>	$10 x 600  +  $2 x 1200 	=  $8,400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animEffect transition="in" filter="wipe(left)">
                                      <p:cBhvr>
                                        <p:cTn id="7" dur="500"/>
                                        <p:tgtEl>
                                          <p:spTgt spid="317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715"/>
                                        </p:tgtEl>
                                        <p:attrNameLst>
                                          <p:attrName>style.visibility</p:attrName>
                                        </p:attrNameLst>
                                      </p:cBhvr>
                                      <p:to>
                                        <p:strVal val="visible"/>
                                      </p:to>
                                    </p:set>
                                    <p:animEffect transition="in" filter="fade">
                                      <p:cBhvr>
                                        <p:cTn id="12" dur="500"/>
                                        <p:tgtEl>
                                          <p:spTgt spid="1137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3716">
                                            <p:txEl>
                                              <p:pRg st="0" end="0"/>
                                            </p:txEl>
                                          </p:spTgt>
                                        </p:tgtEl>
                                        <p:attrNameLst>
                                          <p:attrName>style.visibility</p:attrName>
                                        </p:attrNameLst>
                                      </p:cBhvr>
                                      <p:to>
                                        <p:strVal val="visible"/>
                                      </p:to>
                                    </p:set>
                                    <p:animEffect transition="in" filter="wipe(left)">
                                      <p:cBhvr>
                                        <p:cTn id="21" dur="500"/>
                                        <p:tgtEl>
                                          <p:spTgt spid="11371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3716">
                                            <p:txEl>
                                              <p:pRg st="1" end="1"/>
                                            </p:txEl>
                                          </p:spTgt>
                                        </p:tgtEl>
                                        <p:attrNameLst>
                                          <p:attrName>style.visibility</p:attrName>
                                        </p:attrNameLst>
                                      </p:cBhvr>
                                      <p:to>
                                        <p:strVal val="visible"/>
                                      </p:to>
                                    </p:set>
                                    <p:animEffect transition="in" filter="wipe(left)">
                                      <p:cBhvr>
                                        <p:cTn id="26" dur="500"/>
                                        <p:tgtEl>
                                          <p:spTgt spid="11371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3716">
                                            <p:txEl>
                                              <p:pRg st="2" end="2"/>
                                            </p:txEl>
                                          </p:spTgt>
                                        </p:tgtEl>
                                        <p:attrNameLst>
                                          <p:attrName>style.visibility</p:attrName>
                                        </p:attrNameLst>
                                      </p:cBhvr>
                                      <p:to>
                                        <p:strVal val="visible"/>
                                      </p:to>
                                    </p:set>
                                    <p:animEffect transition="in" filter="wipe(left)">
                                      <p:cBhvr>
                                        <p:cTn id="31" dur="500"/>
                                        <p:tgtEl>
                                          <p:spTgt spid="113716">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3707"/>
                                        </p:tgtEl>
                                        <p:attrNameLst>
                                          <p:attrName>style.visibility</p:attrName>
                                        </p:attrNameLst>
                                      </p:cBhvr>
                                      <p:to>
                                        <p:strVal val="visible"/>
                                      </p:to>
                                    </p:set>
                                    <p:animEffect transition="in" filter="fade">
                                      <p:cBhvr>
                                        <p:cTn id="36" dur="500"/>
                                        <p:tgtEl>
                                          <p:spTgt spid="113707"/>
                                        </p:tgtEl>
                                      </p:cBhvr>
                                    </p:animEffect>
                                  </p:childTnLst>
                                </p:cTn>
                              </p:par>
                              <p:par>
                                <p:cTn id="37" presetID="10"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bldLvl="4"/>
      <p:bldP spid="113707" grpId="0"/>
      <p:bldP spid="113715" grpId="0" animBg="1"/>
      <p:bldP spid="113716"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p:cNvSpPr>
            <a:spLocks noGrp="1" noChangeArrowheads="1"/>
          </p:cNvSpPr>
          <p:nvPr>
            <p:ph type="title" idx="4294967295"/>
          </p:nvPr>
        </p:nvSpPr>
        <p:spPr>
          <a:xfrm>
            <a:off x="400050" y="246063"/>
            <a:ext cx="6748463" cy="568325"/>
          </a:xfrm>
        </p:spPr>
        <p:txBody>
          <a:bodyPr>
            <a:normAutofit fontScale="90000"/>
          </a:bodyPr>
          <a:lstStyle/>
          <a:p>
            <a:pPr algn="l" eaLnBrk="1" hangingPunct="1"/>
            <a:r>
              <a:rPr lang="en-US" sz="3400" smtClean="0"/>
              <a:t>EXAMPLE:</a:t>
            </a:r>
          </a:p>
        </p:txBody>
      </p:sp>
      <p:sp>
        <p:nvSpPr>
          <p:cNvPr id="32773" name="Rectangle 3"/>
          <p:cNvSpPr>
            <a:spLocks noGrp="1" noChangeArrowheads="1"/>
          </p:cNvSpPr>
          <p:nvPr>
            <p:ph type="body" idx="4294967295"/>
          </p:nvPr>
        </p:nvSpPr>
        <p:spPr>
          <a:xfrm>
            <a:off x="466725" y="3590925"/>
            <a:ext cx="8059738" cy="2705100"/>
          </a:xfrm>
        </p:spPr>
        <p:txBody>
          <a:bodyPr/>
          <a:lstStyle/>
          <a:p>
            <a:pPr marL="344488" indent="-344488" eaLnBrk="1" hangingPunct="1">
              <a:spcBef>
                <a:spcPct val="30000"/>
              </a:spcBef>
              <a:buFont typeface="Wingdings" pitchFamily="2" charset="2"/>
              <a:buNone/>
              <a:tabLst>
                <a:tab pos="4859338" algn="l"/>
              </a:tabLst>
            </a:pPr>
            <a:r>
              <a:rPr lang="en-US" sz="2700" dirty="0" smtClean="0"/>
              <a:t>In each year,</a:t>
            </a:r>
          </a:p>
          <a:p>
            <a:pPr marL="344488" indent="-344488" eaLnBrk="1" hangingPunct="1">
              <a:spcBef>
                <a:spcPct val="30000"/>
              </a:spcBef>
              <a:tabLst>
                <a:tab pos="4859338" algn="l"/>
              </a:tabLst>
            </a:pPr>
            <a:r>
              <a:rPr lang="en-US" sz="2700" dirty="0" smtClean="0"/>
              <a:t>nominal GDP is measured using the (then) current prices.  </a:t>
            </a:r>
          </a:p>
          <a:p>
            <a:pPr marL="344488" indent="-344488" eaLnBrk="1" hangingPunct="1">
              <a:spcBef>
                <a:spcPct val="30000"/>
              </a:spcBef>
              <a:tabLst>
                <a:tab pos="4859338" algn="l"/>
              </a:tabLst>
            </a:pPr>
            <a:r>
              <a:rPr lang="en-US" sz="2700" dirty="0" smtClean="0"/>
              <a:t>real GDP is measured using constant prices from the base year (2011 in this example).</a:t>
            </a:r>
          </a:p>
        </p:txBody>
      </p:sp>
      <p:graphicFrame>
        <p:nvGraphicFramePr>
          <p:cNvPr id="104474" name="Group 26"/>
          <p:cNvGraphicFramePr>
            <a:graphicFrameLocks noGrp="1"/>
          </p:cNvGraphicFramePr>
          <p:nvPr/>
        </p:nvGraphicFramePr>
        <p:xfrm>
          <a:off x="439738" y="844550"/>
          <a:ext cx="7635875" cy="2446020"/>
        </p:xfrm>
        <a:graphic>
          <a:graphicData uri="http://schemas.openxmlformats.org/drawingml/2006/table">
            <a:tbl>
              <a:tblPr/>
              <a:tblGrid>
                <a:gridCol w="1052512"/>
                <a:gridCol w="1643063"/>
                <a:gridCol w="1092200"/>
                <a:gridCol w="1289050"/>
                <a:gridCol w="2559050"/>
              </a:tblGrid>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smtClean="0">
                          <a:ln>
                            <a:noFill/>
                          </a:ln>
                          <a:solidFill>
                            <a:schemeClr val="tx1"/>
                          </a:solidFill>
                          <a:effectLst/>
                          <a:latin typeface="Arial" charset="0"/>
                        </a:rPr>
                        <a:t>year</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smtClean="0">
                          <a:ln>
                            <a:noFill/>
                          </a:ln>
                          <a:solidFill>
                            <a:schemeClr val="tx1"/>
                          </a:solidFill>
                          <a:effectLst/>
                          <a:latin typeface="Arial" charset="0"/>
                        </a:rPr>
                        <a:t>Nominal </a:t>
                      </a:r>
                      <a:br>
                        <a:rPr kumimoji="0" lang="en-US" sz="2600" b="0" i="1" u="none" strike="noStrike" cap="none" normalizeH="0" baseline="0" smtClean="0">
                          <a:ln>
                            <a:noFill/>
                          </a:ln>
                          <a:solidFill>
                            <a:schemeClr val="tx1"/>
                          </a:solidFill>
                          <a:effectLst/>
                          <a:latin typeface="Arial" charset="0"/>
                        </a:rPr>
                      </a:br>
                      <a:r>
                        <a:rPr kumimoji="0" lang="en-US" sz="2600" b="0" i="1" u="none" strike="noStrike" cap="none" normalizeH="0" baseline="0" smtClean="0">
                          <a:ln>
                            <a:noFill/>
                          </a:ln>
                          <a:solidFill>
                            <a:schemeClr val="tx1"/>
                          </a:solidFill>
                          <a:effectLst/>
                          <a:latin typeface="Arial" charset="0"/>
                        </a:rPr>
                        <a:t>GDP</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1" u="none" strike="noStrike" cap="none" normalizeH="0" baseline="0" smtClean="0">
                        <a:ln>
                          <a:noFill/>
                        </a:ln>
                        <a:solidFill>
                          <a:schemeClr val="tx1"/>
                        </a:solidFill>
                        <a:effectLst/>
                        <a:latin typeface="Arial" charset="0"/>
                      </a:endParaRP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smtClean="0">
                          <a:ln>
                            <a:noFill/>
                          </a:ln>
                          <a:solidFill>
                            <a:schemeClr val="tx1"/>
                          </a:solidFill>
                          <a:effectLst/>
                          <a:latin typeface="Arial" charset="0"/>
                        </a:rPr>
                        <a:t>Real </a:t>
                      </a:r>
                      <a:br>
                        <a:rPr kumimoji="0" lang="en-US" sz="2600" b="0" i="1" u="none" strike="noStrike" cap="none" normalizeH="0" baseline="0" smtClean="0">
                          <a:ln>
                            <a:noFill/>
                          </a:ln>
                          <a:solidFill>
                            <a:schemeClr val="tx1"/>
                          </a:solidFill>
                          <a:effectLst/>
                          <a:latin typeface="Arial" charset="0"/>
                        </a:rPr>
                      </a:br>
                      <a:r>
                        <a:rPr kumimoji="0" lang="en-US" sz="2600" b="0" i="1" u="none" strike="noStrike" cap="none" normalizeH="0" baseline="0" smtClean="0">
                          <a:ln>
                            <a:noFill/>
                          </a:ln>
                          <a:solidFill>
                            <a:schemeClr val="tx1"/>
                          </a:solidFill>
                          <a:effectLst/>
                          <a:latin typeface="Arial" charset="0"/>
                        </a:rPr>
                        <a:t>GDP</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2011</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$6000</a:t>
                      </a:r>
                    </a:p>
                  </a:txBody>
                  <a:tcPr marR="2286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$6000</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2012</a:t>
                      </a:r>
                    </a:p>
                  </a:txBody>
                  <a:tcPr anchor="ctr" anchorCtr="1"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$8250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$7200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r>
              <a:tr h="4841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2013</a:t>
                      </a:r>
                    </a:p>
                  </a:txBody>
                  <a:tcPr anchor="ctr" anchorCtr="1"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$10,800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$8400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Effect transition="in" filter="wipe(left)">
                                      <p:cBhvr>
                                        <p:cTn id="7" dur="500"/>
                                        <p:tgtEl>
                                          <p:spTgt spid="327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3">
                                            <p:txEl>
                                              <p:pRg st="1" end="1"/>
                                            </p:txEl>
                                          </p:spTgt>
                                        </p:tgtEl>
                                        <p:attrNameLst>
                                          <p:attrName>style.visibility</p:attrName>
                                        </p:attrNameLst>
                                      </p:cBhvr>
                                      <p:to>
                                        <p:strVal val="visible"/>
                                      </p:to>
                                    </p:set>
                                    <p:animEffect transition="in" filter="wipe(left)">
                                      <p:cBhvr>
                                        <p:cTn id="12" dur="500"/>
                                        <p:tgtEl>
                                          <p:spTgt spid="327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3">
                                            <p:txEl>
                                              <p:pRg st="2" end="2"/>
                                            </p:txEl>
                                          </p:spTgt>
                                        </p:tgtEl>
                                        <p:attrNameLst>
                                          <p:attrName>style.visibility</p:attrName>
                                        </p:attrNameLst>
                                      </p:cBhvr>
                                      <p:to>
                                        <p:strVal val="visible"/>
                                      </p:to>
                                    </p:set>
                                    <p:animEffect transition="in" filter="wipe(left)">
                                      <p:cBhvr>
                                        <p:cTn id="17" dur="500"/>
                                        <p:tgtEl>
                                          <p:spTgt spid="327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bldLvl="4"/>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2"/>
          <p:cNvSpPr>
            <a:spLocks noGrp="1" noChangeArrowheads="1"/>
          </p:cNvSpPr>
          <p:nvPr>
            <p:ph type="title" idx="4294967295"/>
          </p:nvPr>
        </p:nvSpPr>
        <p:spPr>
          <a:xfrm>
            <a:off x="400050" y="246063"/>
            <a:ext cx="6748463" cy="568325"/>
          </a:xfrm>
        </p:spPr>
        <p:txBody>
          <a:bodyPr>
            <a:normAutofit fontScale="90000"/>
          </a:bodyPr>
          <a:lstStyle/>
          <a:p>
            <a:pPr algn="l" eaLnBrk="1" hangingPunct="1"/>
            <a:r>
              <a:rPr lang="en-US" sz="3400" smtClean="0"/>
              <a:t>EXAMPLE:</a:t>
            </a:r>
          </a:p>
        </p:txBody>
      </p:sp>
      <p:sp>
        <p:nvSpPr>
          <p:cNvPr id="117763" name="Rectangle 3"/>
          <p:cNvSpPr>
            <a:spLocks noGrp="1" noChangeArrowheads="1"/>
          </p:cNvSpPr>
          <p:nvPr>
            <p:ph type="body" idx="4294967295"/>
          </p:nvPr>
        </p:nvSpPr>
        <p:spPr>
          <a:xfrm>
            <a:off x="371475" y="3448050"/>
            <a:ext cx="8050213" cy="1079500"/>
          </a:xfrm>
        </p:spPr>
        <p:txBody>
          <a:bodyPr/>
          <a:lstStyle/>
          <a:p>
            <a:pPr marL="285750" indent="-285750" eaLnBrk="1" hangingPunct="1">
              <a:spcBef>
                <a:spcPct val="50000"/>
              </a:spcBef>
              <a:tabLst>
                <a:tab pos="4859338" algn="l"/>
              </a:tabLst>
            </a:pPr>
            <a:r>
              <a:rPr lang="en-US" sz="2600" smtClean="0"/>
              <a:t>The change in nominal GDP reflects both prices and quantities.  </a:t>
            </a:r>
          </a:p>
        </p:txBody>
      </p:sp>
      <p:graphicFrame>
        <p:nvGraphicFramePr>
          <p:cNvPr id="106538" name="Group 42"/>
          <p:cNvGraphicFramePr>
            <a:graphicFrameLocks noGrp="1"/>
          </p:cNvGraphicFramePr>
          <p:nvPr/>
        </p:nvGraphicFramePr>
        <p:xfrm>
          <a:off x="439738" y="844550"/>
          <a:ext cx="7635875" cy="2446020"/>
        </p:xfrm>
        <a:graphic>
          <a:graphicData uri="http://schemas.openxmlformats.org/drawingml/2006/table">
            <a:tbl>
              <a:tblPr/>
              <a:tblGrid>
                <a:gridCol w="1052512"/>
                <a:gridCol w="1643063"/>
                <a:gridCol w="1092200"/>
                <a:gridCol w="1289050"/>
                <a:gridCol w="2559050"/>
              </a:tblGrid>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dirty="0" smtClean="0">
                          <a:ln>
                            <a:noFill/>
                          </a:ln>
                          <a:solidFill>
                            <a:schemeClr val="tx1"/>
                          </a:solidFill>
                          <a:effectLst/>
                          <a:latin typeface="Arial" charset="0"/>
                        </a:rPr>
                        <a:t>year</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smtClean="0">
                          <a:ln>
                            <a:noFill/>
                          </a:ln>
                          <a:solidFill>
                            <a:schemeClr val="tx1"/>
                          </a:solidFill>
                          <a:effectLst/>
                          <a:latin typeface="Arial" charset="0"/>
                        </a:rPr>
                        <a:t>Nominal </a:t>
                      </a:r>
                      <a:br>
                        <a:rPr kumimoji="0" lang="en-US" sz="2600" b="0" i="1" u="none" strike="noStrike" cap="none" normalizeH="0" baseline="0" smtClean="0">
                          <a:ln>
                            <a:noFill/>
                          </a:ln>
                          <a:solidFill>
                            <a:schemeClr val="tx1"/>
                          </a:solidFill>
                          <a:effectLst/>
                          <a:latin typeface="Arial" charset="0"/>
                        </a:rPr>
                      </a:br>
                      <a:r>
                        <a:rPr kumimoji="0" lang="en-US" sz="2600" b="0" i="1" u="none" strike="noStrike" cap="none" normalizeH="0" baseline="0" smtClean="0">
                          <a:ln>
                            <a:noFill/>
                          </a:ln>
                          <a:solidFill>
                            <a:schemeClr val="tx1"/>
                          </a:solidFill>
                          <a:effectLst/>
                          <a:latin typeface="Arial" charset="0"/>
                        </a:rPr>
                        <a:t>GDP</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1" u="none" strike="noStrike" cap="none" normalizeH="0" baseline="0" smtClean="0">
                        <a:ln>
                          <a:noFill/>
                        </a:ln>
                        <a:solidFill>
                          <a:schemeClr val="tx1"/>
                        </a:solidFill>
                        <a:effectLst/>
                        <a:latin typeface="Arial" charset="0"/>
                      </a:endParaRP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1" u="none" strike="noStrike" cap="none" normalizeH="0" baseline="0" smtClean="0">
                          <a:ln>
                            <a:noFill/>
                          </a:ln>
                          <a:solidFill>
                            <a:schemeClr val="tx1"/>
                          </a:solidFill>
                          <a:effectLst/>
                          <a:latin typeface="Arial" charset="0"/>
                        </a:rPr>
                        <a:t>Real </a:t>
                      </a:r>
                      <a:br>
                        <a:rPr kumimoji="0" lang="en-US" sz="2600" b="0" i="1" u="none" strike="noStrike" cap="none" normalizeH="0" baseline="0" smtClean="0">
                          <a:ln>
                            <a:noFill/>
                          </a:ln>
                          <a:solidFill>
                            <a:schemeClr val="tx1"/>
                          </a:solidFill>
                          <a:effectLst/>
                          <a:latin typeface="Arial" charset="0"/>
                        </a:rPr>
                      </a:br>
                      <a:r>
                        <a:rPr kumimoji="0" lang="en-US" sz="2600" b="0" i="1" u="none" strike="noStrike" cap="none" normalizeH="0" baseline="0" smtClean="0">
                          <a:ln>
                            <a:noFill/>
                          </a:ln>
                          <a:solidFill>
                            <a:schemeClr val="tx1"/>
                          </a:solidFill>
                          <a:effectLst/>
                          <a:latin typeface="Arial" charset="0"/>
                        </a:rPr>
                        <a:t>GDP</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2011</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$6000</a:t>
                      </a:r>
                    </a:p>
                  </a:txBody>
                  <a:tcPr marR="2286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$6000</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2012</a:t>
                      </a:r>
                    </a:p>
                  </a:txBody>
                  <a:tcPr anchor="ctr" anchorCtr="1"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$8250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$7200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r>
              <a:tr h="4841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dirty="0" smtClean="0">
                          <a:ln>
                            <a:noFill/>
                          </a:ln>
                          <a:solidFill>
                            <a:schemeClr val="tx1"/>
                          </a:solidFill>
                          <a:effectLst/>
                          <a:latin typeface="Arial" charset="0"/>
                        </a:rPr>
                        <a:t>2013</a:t>
                      </a:r>
                    </a:p>
                  </a:txBody>
                  <a:tcPr anchor="ctr" anchorCtr="1"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$10,800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600" b="0" i="0" u="none" strike="noStrike" cap="none" normalizeH="0" baseline="0" smtClean="0">
                          <a:ln>
                            <a:noFill/>
                          </a:ln>
                          <a:solidFill>
                            <a:schemeClr val="tx1"/>
                          </a:solidFill>
                          <a:effectLst/>
                          <a:latin typeface="Arial" charset="0"/>
                        </a:rPr>
                        <a:t>$8400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r>
            </a:tbl>
          </a:graphicData>
        </a:graphic>
      </p:graphicFrame>
      <p:grpSp>
        <p:nvGrpSpPr>
          <p:cNvPr id="2" name="Group 42"/>
          <p:cNvGrpSpPr>
            <a:grpSpLocks/>
          </p:cNvGrpSpPr>
          <p:nvPr/>
        </p:nvGrpSpPr>
        <p:grpSpPr bwMode="auto">
          <a:xfrm>
            <a:off x="5343525" y="1993900"/>
            <a:ext cx="1289050" cy="1111250"/>
            <a:chOff x="3366" y="1256"/>
            <a:chExt cx="812" cy="700"/>
          </a:xfrm>
        </p:grpSpPr>
        <p:grpSp>
          <p:nvGrpSpPr>
            <p:cNvPr id="3" name="Group 43"/>
            <p:cNvGrpSpPr>
              <a:grpSpLocks/>
            </p:cNvGrpSpPr>
            <p:nvPr/>
          </p:nvGrpSpPr>
          <p:grpSpPr bwMode="auto">
            <a:xfrm>
              <a:off x="3370" y="1256"/>
              <a:ext cx="808" cy="331"/>
              <a:chOff x="4311" y="3003"/>
              <a:chExt cx="865" cy="414"/>
            </a:xfrm>
          </p:grpSpPr>
          <p:sp>
            <p:nvSpPr>
              <p:cNvPr id="33834" name="Text Box 44"/>
              <p:cNvSpPr txBox="1">
                <a:spLocks noChangeArrowheads="1"/>
              </p:cNvSpPr>
              <p:nvPr/>
            </p:nvSpPr>
            <p:spPr bwMode="auto">
              <a:xfrm>
                <a:off x="4504" y="3036"/>
                <a:ext cx="672" cy="372"/>
              </a:xfrm>
              <a:prstGeom prst="rect">
                <a:avLst/>
              </a:prstGeom>
              <a:solidFill>
                <a:srgbClr val="FFCCCC"/>
              </a:solidFill>
              <a:ln w="9525">
                <a:noFill/>
                <a:miter lim="800000"/>
                <a:headEnd/>
                <a:tailEnd/>
              </a:ln>
            </p:spPr>
            <p:txBody>
              <a:bodyPr lIns="45720" rIns="45720">
                <a:spAutoFit/>
              </a:bodyPr>
              <a:lstStyle/>
              <a:p>
                <a:pPr>
                  <a:spcBef>
                    <a:spcPct val="50000"/>
                  </a:spcBef>
                </a:pPr>
                <a:r>
                  <a:rPr lang="en-US" sz="2500">
                    <a:cs typeface="Arial" charset="0"/>
                  </a:rPr>
                  <a:t>20.0%</a:t>
                </a:r>
              </a:p>
            </p:txBody>
          </p:sp>
          <p:sp>
            <p:nvSpPr>
              <p:cNvPr id="33835" name="AutoShape 45"/>
              <p:cNvSpPr>
                <a:spLocks/>
              </p:cNvSpPr>
              <p:nvPr/>
            </p:nvSpPr>
            <p:spPr bwMode="auto">
              <a:xfrm>
                <a:off x="4311" y="3003"/>
                <a:ext cx="156" cy="414"/>
              </a:xfrm>
              <a:prstGeom prst="rightBrace">
                <a:avLst>
                  <a:gd name="adj1" fmla="val 22115"/>
                  <a:gd name="adj2" fmla="val 50000"/>
                </a:avLst>
              </a:prstGeom>
              <a:noFill/>
              <a:ln w="19050">
                <a:solidFill>
                  <a:srgbClr val="800000"/>
                </a:solidFill>
                <a:round/>
                <a:headEnd/>
                <a:tailEnd/>
              </a:ln>
            </p:spPr>
            <p:txBody>
              <a:bodyPr wrap="none" anchor="ctr"/>
              <a:lstStyle/>
              <a:p>
                <a:endParaRPr lang="en-US">
                  <a:cs typeface="Arial" charset="0"/>
                </a:endParaRPr>
              </a:p>
            </p:txBody>
          </p:sp>
        </p:grpSp>
        <p:grpSp>
          <p:nvGrpSpPr>
            <p:cNvPr id="4" name="Group 46"/>
            <p:cNvGrpSpPr>
              <a:grpSpLocks/>
            </p:cNvGrpSpPr>
            <p:nvPr/>
          </p:nvGrpSpPr>
          <p:grpSpPr bwMode="auto">
            <a:xfrm>
              <a:off x="3366" y="1586"/>
              <a:ext cx="812" cy="370"/>
              <a:chOff x="4321" y="3419"/>
              <a:chExt cx="851" cy="414"/>
            </a:xfrm>
          </p:grpSpPr>
          <p:sp>
            <p:nvSpPr>
              <p:cNvPr id="33832" name="Text Box 47"/>
              <p:cNvSpPr txBox="1">
                <a:spLocks noChangeArrowheads="1"/>
              </p:cNvSpPr>
              <p:nvPr/>
            </p:nvSpPr>
            <p:spPr bwMode="auto">
              <a:xfrm>
                <a:off x="4517" y="3484"/>
                <a:ext cx="655" cy="333"/>
              </a:xfrm>
              <a:prstGeom prst="rect">
                <a:avLst/>
              </a:prstGeom>
              <a:solidFill>
                <a:srgbClr val="FFCCCC"/>
              </a:solidFill>
              <a:ln w="9525">
                <a:noFill/>
                <a:miter lim="800000"/>
                <a:headEnd/>
                <a:tailEnd/>
              </a:ln>
            </p:spPr>
            <p:txBody>
              <a:bodyPr lIns="45720" rIns="45720">
                <a:spAutoFit/>
              </a:bodyPr>
              <a:lstStyle/>
              <a:p>
                <a:pPr>
                  <a:spcBef>
                    <a:spcPct val="50000"/>
                  </a:spcBef>
                </a:pPr>
                <a:r>
                  <a:rPr lang="en-US" sz="2500">
                    <a:cs typeface="Arial" charset="0"/>
                  </a:rPr>
                  <a:t>16.7%</a:t>
                </a:r>
              </a:p>
            </p:txBody>
          </p:sp>
          <p:sp>
            <p:nvSpPr>
              <p:cNvPr id="33833" name="AutoShape 48"/>
              <p:cNvSpPr>
                <a:spLocks/>
              </p:cNvSpPr>
              <p:nvPr/>
            </p:nvSpPr>
            <p:spPr bwMode="auto">
              <a:xfrm>
                <a:off x="4321" y="3419"/>
                <a:ext cx="156" cy="414"/>
              </a:xfrm>
              <a:prstGeom prst="rightBrace">
                <a:avLst>
                  <a:gd name="adj1" fmla="val 22115"/>
                  <a:gd name="adj2" fmla="val 50000"/>
                </a:avLst>
              </a:prstGeom>
              <a:noFill/>
              <a:ln w="19050">
                <a:solidFill>
                  <a:srgbClr val="800000"/>
                </a:solidFill>
                <a:round/>
                <a:headEnd/>
                <a:tailEnd/>
              </a:ln>
            </p:spPr>
            <p:txBody>
              <a:bodyPr wrap="none" anchor="ctr"/>
              <a:lstStyle/>
              <a:p>
                <a:endParaRPr lang="en-US">
                  <a:cs typeface="Arial" charset="0"/>
                </a:endParaRPr>
              </a:p>
            </p:txBody>
          </p:sp>
        </p:grpSp>
      </p:grpSp>
      <p:grpSp>
        <p:nvGrpSpPr>
          <p:cNvPr id="5" name="Group 49"/>
          <p:cNvGrpSpPr>
            <a:grpSpLocks/>
          </p:cNvGrpSpPr>
          <p:nvPr/>
        </p:nvGrpSpPr>
        <p:grpSpPr bwMode="auto">
          <a:xfrm>
            <a:off x="2935288" y="1957388"/>
            <a:ext cx="1293812" cy="1141412"/>
            <a:chOff x="1849" y="1233"/>
            <a:chExt cx="815" cy="719"/>
          </a:xfrm>
        </p:grpSpPr>
        <p:grpSp>
          <p:nvGrpSpPr>
            <p:cNvPr id="6" name="Group 50"/>
            <p:cNvGrpSpPr>
              <a:grpSpLocks/>
            </p:cNvGrpSpPr>
            <p:nvPr/>
          </p:nvGrpSpPr>
          <p:grpSpPr bwMode="auto">
            <a:xfrm>
              <a:off x="1849" y="1233"/>
              <a:ext cx="809" cy="366"/>
              <a:chOff x="4574" y="2877"/>
              <a:chExt cx="854" cy="426"/>
            </a:xfrm>
          </p:grpSpPr>
          <p:sp>
            <p:nvSpPr>
              <p:cNvPr id="33828" name="Text Box 51"/>
              <p:cNvSpPr txBox="1">
                <a:spLocks noChangeArrowheads="1"/>
              </p:cNvSpPr>
              <p:nvPr/>
            </p:nvSpPr>
            <p:spPr bwMode="auto">
              <a:xfrm>
                <a:off x="4756" y="2918"/>
                <a:ext cx="672" cy="347"/>
              </a:xfrm>
              <a:prstGeom prst="rect">
                <a:avLst/>
              </a:prstGeom>
              <a:solidFill>
                <a:srgbClr val="CCFFCC"/>
              </a:solidFill>
              <a:ln w="9525">
                <a:noFill/>
                <a:miter lim="800000"/>
                <a:headEnd/>
                <a:tailEnd/>
              </a:ln>
            </p:spPr>
            <p:txBody>
              <a:bodyPr lIns="45720" rIns="45720">
                <a:spAutoFit/>
              </a:bodyPr>
              <a:lstStyle/>
              <a:p>
                <a:pPr>
                  <a:spcBef>
                    <a:spcPct val="50000"/>
                  </a:spcBef>
                </a:pPr>
                <a:r>
                  <a:rPr lang="en-US" sz="2500">
                    <a:cs typeface="Arial" charset="0"/>
                  </a:rPr>
                  <a:t>37.5%</a:t>
                </a:r>
              </a:p>
            </p:txBody>
          </p:sp>
          <p:sp>
            <p:nvSpPr>
              <p:cNvPr id="33829" name="AutoShape 52"/>
              <p:cNvSpPr>
                <a:spLocks/>
              </p:cNvSpPr>
              <p:nvPr/>
            </p:nvSpPr>
            <p:spPr bwMode="auto">
              <a:xfrm>
                <a:off x="4574" y="2877"/>
                <a:ext cx="156" cy="426"/>
              </a:xfrm>
              <a:prstGeom prst="rightBrace">
                <a:avLst>
                  <a:gd name="adj1" fmla="val 22756"/>
                  <a:gd name="adj2" fmla="val 50000"/>
                </a:avLst>
              </a:prstGeom>
              <a:noFill/>
              <a:ln w="19050">
                <a:solidFill>
                  <a:srgbClr val="3333CC"/>
                </a:solidFill>
                <a:round/>
                <a:headEnd/>
                <a:tailEnd/>
              </a:ln>
            </p:spPr>
            <p:txBody>
              <a:bodyPr wrap="none" anchor="ctr"/>
              <a:lstStyle/>
              <a:p>
                <a:endParaRPr lang="en-US">
                  <a:cs typeface="Arial" charset="0"/>
                </a:endParaRPr>
              </a:p>
            </p:txBody>
          </p:sp>
        </p:grpSp>
        <p:grpSp>
          <p:nvGrpSpPr>
            <p:cNvPr id="7" name="Group 53"/>
            <p:cNvGrpSpPr>
              <a:grpSpLocks/>
            </p:cNvGrpSpPr>
            <p:nvPr/>
          </p:nvGrpSpPr>
          <p:grpSpPr bwMode="auto">
            <a:xfrm>
              <a:off x="1852" y="1597"/>
              <a:ext cx="812" cy="355"/>
              <a:chOff x="4579" y="3302"/>
              <a:chExt cx="842" cy="432"/>
            </a:xfrm>
          </p:grpSpPr>
          <p:sp>
            <p:nvSpPr>
              <p:cNvPr id="33826" name="Text Box 54"/>
              <p:cNvSpPr txBox="1">
                <a:spLocks noChangeArrowheads="1"/>
              </p:cNvSpPr>
              <p:nvPr/>
            </p:nvSpPr>
            <p:spPr bwMode="auto">
              <a:xfrm>
                <a:off x="4766" y="3366"/>
                <a:ext cx="655" cy="363"/>
              </a:xfrm>
              <a:prstGeom prst="rect">
                <a:avLst/>
              </a:prstGeom>
              <a:solidFill>
                <a:srgbClr val="CCFFCC"/>
              </a:solidFill>
              <a:ln w="9525">
                <a:noFill/>
                <a:miter lim="800000"/>
                <a:headEnd/>
                <a:tailEnd/>
              </a:ln>
            </p:spPr>
            <p:txBody>
              <a:bodyPr lIns="45720" rIns="45720">
                <a:spAutoFit/>
              </a:bodyPr>
              <a:lstStyle/>
              <a:p>
                <a:pPr>
                  <a:spcBef>
                    <a:spcPct val="50000"/>
                  </a:spcBef>
                </a:pPr>
                <a:r>
                  <a:rPr lang="en-US" sz="2500">
                    <a:cs typeface="Arial" charset="0"/>
                  </a:rPr>
                  <a:t>30.9%</a:t>
                </a:r>
              </a:p>
            </p:txBody>
          </p:sp>
          <p:sp>
            <p:nvSpPr>
              <p:cNvPr id="33827" name="AutoShape 55"/>
              <p:cNvSpPr>
                <a:spLocks/>
              </p:cNvSpPr>
              <p:nvPr/>
            </p:nvSpPr>
            <p:spPr bwMode="auto">
              <a:xfrm>
                <a:off x="4579" y="3302"/>
                <a:ext cx="156" cy="432"/>
              </a:xfrm>
              <a:prstGeom prst="rightBrace">
                <a:avLst>
                  <a:gd name="adj1" fmla="val 23077"/>
                  <a:gd name="adj2" fmla="val 50000"/>
                </a:avLst>
              </a:prstGeom>
              <a:noFill/>
              <a:ln w="19050">
                <a:solidFill>
                  <a:srgbClr val="3333CC"/>
                </a:solidFill>
                <a:round/>
                <a:headEnd/>
                <a:tailEnd/>
              </a:ln>
            </p:spPr>
            <p:txBody>
              <a:bodyPr wrap="none" anchor="ctr"/>
              <a:lstStyle/>
              <a:p>
                <a:endParaRPr lang="en-US">
                  <a:cs typeface="Arial" charset="0"/>
                </a:endParaRPr>
              </a:p>
            </p:txBody>
          </p:sp>
        </p:grpSp>
      </p:grpSp>
      <p:sp>
        <p:nvSpPr>
          <p:cNvPr id="117816" name="Rectangle 56"/>
          <p:cNvSpPr>
            <a:spLocks noChangeArrowheads="1"/>
          </p:cNvSpPr>
          <p:nvPr/>
        </p:nvSpPr>
        <p:spPr bwMode="auto">
          <a:xfrm>
            <a:off x="400050" y="4433888"/>
            <a:ext cx="8027988" cy="1409700"/>
          </a:xfrm>
          <a:prstGeom prst="rect">
            <a:avLst/>
          </a:prstGeom>
          <a:noFill/>
          <a:ln w="9525">
            <a:noFill/>
            <a:miter lim="800000"/>
            <a:headEnd/>
            <a:tailEnd/>
          </a:ln>
        </p:spPr>
        <p:txBody>
          <a:bodyPr/>
          <a:lstStyle/>
          <a:p>
            <a:pPr marL="285750" indent="-285750">
              <a:lnSpc>
                <a:spcPct val="105000"/>
              </a:lnSpc>
              <a:spcBef>
                <a:spcPct val="50000"/>
              </a:spcBef>
              <a:buClr>
                <a:srgbClr val="339966"/>
              </a:buClr>
              <a:buSzPct val="120000"/>
              <a:buFont typeface="Wingdings" pitchFamily="2" charset="2"/>
              <a:buChar char="§"/>
              <a:tabLst>
                <a:tab pos="4859338" algn="l"/>
              </a:tabLst>
            </a:pPr>
            <a:r>
              <a:rPr lang="en-US" sz="2600" dirty="0">
                <a:cs typeface="Arial" charset="0"/>
              </a:rPr>
              <a:t>The change in real GDP is the amount that </a:t>
            </a:r>
            <a:br>
              <a:rPr lang="en-US" sz="2600" dirty="0">
                <a:cs typeface="Arial" charset="0"/>
              </a:rPr>
            </a:br>
            <a:r>
              <a:rPr lang="en-US" sz="2600" dirty="0">
                <a:cs typeface="Arial" charset="0"/>
              </a:rPr>
              <a:t>GDP would change if prices were constant </a:t>
            </a:r>
            <a:br>
              <a:rPr lang="en-US" sz="2600" dirty="0">
                <a:cs typeface="Arial" charset="0"/>
              </a:rPr>
            </a:br>
            <a:r>
              <a:rPr lang="en-US" sz="2600" dirty="0">
                <a:cs typeface="Arial" charset="0"/>
              </a:rPr>
              <a:t>(i.e., if zero inflation). </a:t>
            </a:r>
          </a:p>
        </p:txBody>
      </p:sp>
      <p:sp>
        <p:nvSpPr>
          <p:cNvPr id="117817" name="Rectangle 57"/>
          <p:cNvSpPr>
            <a:spLocks noChangeArrowheads="1"/>
          </p:cNvSpPr>
          <p:nvPr/>
        </p:nvSpPr>
        <p:spPr bwMode="auto">
          <a:xfrm>
            <a:off x="433388" y="5700713"/>
            <a:ext cx="8027987" cy="530225"/>
          </a:xfrm>
          <a:prstGeom prst="rect">
            <a:avLst/>
          </a:prstGeom>
          <a:noFill/>
          <a:ln w="9525">
            <a:noFill/>
            <a:miter lim="800000"/>
            <a:headEnd/>
            <a:tailEnd/>
          </a:ln>
        </p:spPr>
        <p:txBody>
          <a:bodyPr/>
          <a:lstStyle/>
          <a:p>
            <a:pPr marL="285750" indent="-285750" algn="ctr">
              <a:lnSpc>
                <a:spcPct val="105000"/>
              </a:lnSpc>
              <a:spcBef>
                <a:spcPct val="25000"/>
              </a:spcBef>
              <a:buClr>
                <a:srgbClr val="00B85C"/>
              </a:buClr>
              <a:buSzPct val="120000"/>
              <a:buFont typeface="Wingdings" pitchFamily="2" charset="2"/>
              <a:buNone/>
              <a:tabLst>
                <a:tab pos="4859338" algn="l"/>
              </a:tabLst>
            </a:pPr>
            <a:r>
              <a:rPr lang="en-US" sz="2600" b="1" i="1">
                <a:solidFill>
                  <a:srgbClr val="CC0000"/>
                </a:solidFill>
                <a:cs typeface="Arial" charset="0"/>
              </a:rPr>
              <a:t>Hence, real GDP is corrected for inflation.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7763">
                                            <p:txEl>
                                              <p:pRg st="0" end="0"/>
                                            </p:txEl>
                                          </p:spTgt>
                                        </p:tgtEl>
                                        <p:attrNameLst>
                                          <p:attrName>style.visibility</p:attrName>
                                        </p:attrNameLst>
                                      </p:cBhvr>
                                      <p:to>
                                        <p:strVal val="visible"/>
                                      </p:to>
                                    </p:set>
                                    <p:animEffect transition="in" filter="wipe(left)">
                                      <p:cBhvr>
                                        <p:cTn id="11" dur="500"/>
                                        <p:tgtEl>
                                          <p:spTgt spid="11776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17816"/>
                                        </p:tgtEl>
                                        <p:attrNameLst>
                                          <p:attrName>style.visibility</p:attrName>
                                        </p:attrNameLst>
                                      </p:cBhvr>
                                      <p:to>
                                        <p:strVal val="visible"/>
                                      </p:to>
                                    </p:set>
                                    <p:animEffect transition="in" filter="wipe(left)">
                                      <p:cBhvr>
                                        <p:cTn id="20" dur="500"/>
                                        <p:tgtEl>
                                          <p:spTgt spid="1178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7817"/>
                                        </p:tgtEl>
                                        <p:attrNameLst>
                                          <p:attrName>style.visibility</p:attrName>
                                        </p:attrNameLst>
                                      </p:cBhvr>
                                      <p:to>
                                        <p:strVal val="visible"/>
                                      </p:to>
                                    </p:set>
                                    <p:animEffect transition="in" filter="wipe(left)">
                                      <p:cBhvr>
                                        <p:cTn id="25" dur="500"/>
                                        <p:tgtEl>
                                          <p:spTgt spid="117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bldLvl="5"/>
      <p:bldP spid="117816" grpId="0"/>
      <p:bldP spid="117817"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rgbClr val="CCFFCC"/>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1474522491"/>
              </p:ext>
            </p:extLst>
          </p:nvPr>
        </p:nvGraphicFramePr>
        <p:xfrm>
          <a:off x="402336" y="1097280"/>
          <a:ext cx="8586216" cy="5614416"/>
        </p:xfrm>
        <a:graphic>
          <a:graphicData uri="http://schemas.openxmlformats.org/drawingml/2006/chart">
            <c:chart xmlns:c="http://schemas.openxmlformats.org/drawingml/2006/chart" xmlns:r="http://schemas.openxmlformats.org/officeDocument/2006/relationships" r:id="rId3"/>
          </a:graphicData>
        </a:graphic>
      </p:graphicFrame>
      <p:sp>
        <p:nvSpPr>
          <p:cNvPr id="34819" name="Rectangle 2"/>
          <p:cNvSpPr>
            <a:spLocks noGrp="1" noChangeArrowheads="1"/>
          </p:cNvSpPr>
          <p:nvPr>
            <p:ph type="title" idx="4294967295"/>
          </p:nvPr>
        </p:nvSpPr>
        <p:spPr>
          <a:xfrm>
            <a:off x="274637" y="228600"/>
            <a:ext cx="8716963" cy="814387"/>
          </a:xfrm>
        </p:spPr>
        <p:txBody>
          <a:bodyPr>
            <a:normAutofit fontScale="90000"/>
          </a:bodyPr>
          <a:lstStyle/>
          <a:p>
            <a:pPr eaLnBrk="1" hangingPunct="1"/>
            <a:r>
              <a:rPr lang="en-US" sz="3400" dirty="0" smtClean="0"/>
              <a:t>Nominal and Real GDP in the U.S., </a:t>
            </a:r>
            <a:br>
              <a:rPr lang="en-US" sz="3400" dirty="0" smtClean="0"/>
            </a:br>
            <a:r>
              <a:rPr lang="en-US" sz="2800" dirty="0" smtClean="0"/>
              <a:t>1965–2012</a:t>
            </a:r>
          </a:p>
        </p:txBody>
      </p:sp>
      <p:sp>
        <p:nvSpPr>
          <p:cNvPr id="34820" name="Text Box 5"/>
          <p:cNvSpPr txBox="1">
            <a:spLocks noChangeArrowheads="1"/>
          </p:cNvSpPr>
          <p:nvPr/>
        </p:nvSpPr>
        <p:spPr bwMode="auto">
          <a:xfrm>
            <a:off x="2892488" y="2667000"/>
            <a:ext cx="1884362" cy="1219200"/>
          </a:xfrm>
          <a:prstGeom prst="rect">
            <a:avLst/>
          </a:prstGeom>
          <a:noFill/>
          <a:ln w="9525">
            <a:noFill/>
            <a:miter lim="800000"/>
            <a:headEnd/>
            <a:tailEnd/>
          </a:ln>
        </p:spPr>
        <p:txBody>
          <a:bodyPr>
            <a:spAutoFit/>
          </a:bodyPr>
          <a:lstStyle/>
          <a:p>
            <a:pPr algn="ctr">
              <a:spcBef>
                <a:spcPct val="50000"/>
              </a:spcBef>
            </a:pPr>
            <a:r>
              <a:rPr lang="en-US" sz="2600" dirty="0">
                <a:solidFill>
                  <a:srgbClr val="000000"/>
                </a:solidFill>
                <a:cs typeface="Arial" charset="0"/>
              </a:rPr>
              <a:t>Real GDP </a:t>
            </a:r>
            <a:r>
              <a:rPr lang="en-US" sz="2400" dirty="0">
                <a:solidFill>
                  <a:srgbClr val="000000"/>
                </a:solidFill>
                <a:cs typeface="Arial" charset="0"/>
              </a:rPr>
              <a:t>(base year 2005)</a:t>
            </a:r>
          </a:p>
        </p:txBody>
      </p:sp>
      <p:sp>
        <p:nvSpPr>
          <p:cNvPr id="34821" name="Text Box 6"/>
          <p:cNvSpPr txBox="1">
            <a:spLocks noChangeArrowheads="1"/>
          </p:cNvSpPr>
          <p:nvPr/>
        </p:nvSpPr>
        <p:spPr bwMode="auto">
          <a:xfrm>
            <a:off x="6324600" y="4495800"/>
            <a:ext cx="1617663" cy="885825"/>
          </a:xfrm>
          <a:prstGeom prst="rect">
            <a:avLst/>
          </a:prstGeom>
          <a:noFill/>
          <a:ln w="9525">
            <a:noFill/>
            <a:miter lim="800000"/>
            <a:headEnd/>
            <a:tailEnd/>
          </a:ln>
        </p:spPr>
        <p:txBody>
          <a:bodyPr>
            <a:spAutoFit/>
          </a:bodyPr>
          <a:lstStyle/>
          <a:p>
            <a:pPr algn="ctr">
              <a:spcBef>
                <a:spcPct val="50000"/>
              </a:spcBef>
            </a:pPr>
            <a:r>
              <a:rPr lang="en-US" sz="2600" dirty="0">
                <a:solidFill>
                  <a:srgbClr val="000000"/>
                </a:solidFill>
                <a:cs typeface="Arial" charset="0"/>
              </a:rPr>
              <a:t>Nominal GDP</a:t>
            </a:r>
            <a:endParaRPr lang="en-US" sz="2400" dirty="0">
              <a:solidFill>
                <a:srgbClr val="000000"/>
              </a:solidFill>
              <a:cs typeface="Arial" charset="0"/>
            </a:endParaRPr>
          </a:p>
        </p:txBody>
      </p:sp>
      <p:sp>
        <p:nvSpPr>
          <p:cNvPr id="34822" name="Line 7"/>
          <p:cNvSpPr>
            <a:spLocks noChangeShapeType="1"/>
          </p:cNvSpPr>
          <p:nvPr/>
        </p:nvSpPr>
        <p:spPr bwMode="auto">
          <a:xfrm flipH="1" flipV="1">
            <a:off x="5791200" y="4495800"/>
            <a:ext cx="647700" cy="246063"/>
          </a:xfrm>
          <a:prstGeom prst="line">
            <a:avLst/>
          </a:prstGeom>
          <a:noFill/>
          <a:ln w="9525">
            <a:solidFill>
              <a:schemeClr val="tx1"/>
            </a:solidFill>
            <a:round/>
            <a:headEnd/>
            <a:tailEnd/>
          </a:ln>
        </p:spPr>
        <p:txBody>
          <a:bodyPr/>
          <a:lstStyle/>
          <a:p>
            <a:endParaRPr lang="en-US">
              <a:solidFill>
                <a:prstClr val="black"/>
              </a:solidFill>
            </a:endParaRPr>
          </a:p>
        </p:txBody>
      </p:sp>
      <p:sp>
        <p:nvSpPr>
          <p:cNvPr id="34823" name="Line 8"/>
          <p:cNvSpPr>
            <a:spLocks noChangeShapeType="1"/>
          </p:cNvSpPr>
          <p:nvPr/>
        </p:nvSpPr>
        <p:spPr bwMode="auto">
          <a:xfrm>
            <a:off x="4618037" y="2940050"/>
            <a:ext cx="1096963" cy="641350"/>
          </a:xfrm>
          <a:prstGeom prst="line">
            <a:avLst/>
          </a:prstGeom>
          <a:noFill/>
          <a:ln w="9525">
            <a:solidFill>
              <a:schemeClr val="tx1"/>
            </a:solidFill>
            <a:round/>
            <a:headEnd/>
            <a:tailEnd/>
          </a:ln>
        </p:spPr>
        <p:txBody>
          <a:bodyPr/>
          <a:lstStyle/>
          <a:p>
            <a:endParaRPr lang="en-US">
              <a:solidFill>
                <a:prstClr val="black"/>
              </a:solidFill>
            </a:endParaRPr>
          </a:p>
        </p:txBody>
      </p:sp>
      <p:sp>
        <p:nvSpPr>
          <p:cNvPr id="34824" name="Text Box 6"/>
          <p:cNvSpPr txBox="1">
            <a:spLocks noChangeArrowheads="1"/>
          </p:cNvSpPr>
          <p:nvPr/>
        </p:nvSpPr>
        <p:spPr bwMode="auto">
          <a:xfrm rot="-5400000">
            <a:off x="-307181" y="3121819"/>
            <a:ext cx="1196975" cy="430213"/>
          </a:xfrm>
          <a:prstGeom prst="rect">
            <a:avLst/>
          </a:prstGeom>
          <a:noFill/>
          <a:ln w="9525">
            <a:noFill/>
            <a:miter lim="800000"/>
            <a:headEnd/>
            <a:tailEnd/>
          </a:ln>
        </p:spPr>
        <p:txBody>
          <a:bodyPr>
            <a:spAutoFit/>
          </a:bodyPr>
          <a:lstStyle/>
          <a:p>
            <a:pPr algn="ctr">
              <a:spcBef>
                <a:spcPct val="50000"/>
              </a:spcBef>
            </a:pPr>
            <a:r>
              <a:rPr lang="en-US" sz="2200" dirty="0">
                <a:solidFill>
                  <a:srgbClr val="000000"/>
                </a:solidFill>
                <a:cs typeface="Arial" charset="0"/>
              </a:rPr>
              <a:t>billions</a:t>
            </a:r>
          </a:p>
        </p:txBody>
      </p:sp>
    </p:spTree>
    <p:extLst>
      <p:ext uri="{BB962C8B-B14F-4D97-AF65-F5344CB8AC3E}">
        <p14:creationId xmlns:p14="http://schemas.microsoft.com/office/powerpoint/2010/main" val="799938689"/>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normAutofit/>
          </a:bodyPr>
          <a:lstStyle/>
          <a:p>
            <a:pPr eaLnBrk="1" hangingPunct="1"/>
            <a:r>
              <a:rPr lang="en-US" smtClean="0"/>
              <a:t>Micro vs. Macro</a:t>
            </a:r>
          </a:p>
        </p:txBody>
      </p:sp>
      <p:sp>
        <p:nvSpPr>
          <p:cNvPr id="8197" name="Rectangle 3"/>
          <p:cNvSpPr>
            <a:spLocks noGrp="1" noChangeArrowheads="1"/>
          </p:cNvSpPr>
          <p:nvPr>
            <p:ph idx="1"/>
          </p:nvPr>
        </p:nvSpPr>
        <p:spPr/>
        <p:txBody>
          <a:bodyPr/>
          <a:lstStyle/>
          <a:p>
            <a:pPr eaLnBrk="1" hangingPunct="1">
              <a:spcBef>
                <a:spcPct val="60000"/>
              </a:spcBef>
            </a:pPr>
            <a:r>
              <a:rPr lang="en-US" b="1" i="1" dirty="0" smtClean="0">
                <a:solidFill>
                  <a:srgbClr val="CC0000"/>
                </a:solidFill>
              </a:rPr>
              <a:t>Microeconomics</a:t>
            </a:r>
            <a:r>
              <a:rPr lang="en-US" dirty="0" smtClean="0"/>
              <a:t>:  </a:t>
            </a:r>
            <a:br>
              <a:rPr lang="en-US" dirty="0" smtClean="0"/>
            </a:br>
            <a:r>
              <a:rPr lang="en-US" dirty="0" smtClean="0"/>
              <a:t>The study of how individual households and firms make decisions, interact with one another in markets.</a:t>
            </a:r>
          </a:p>
          <a:p>
            <a:pPr eaLnBrk="1" hangingPunct="1">
              <a:spcBef>
                <a:spcPct val="60000"/>
              </a:spcBef>
            </a:pPr>
            <a:r>
              <a:rPr lang="en-US" b="1" i="1" dirty="0" smtClean="0">
                <a:solidFill>
                  <a:srgbClr val="CC0000"/>
                </a:solidFill>
              </a:rPr>
              <a:t>Macroeconomics</a:t>
            </a:r>
            <a:r>
              <a:rPr lang="en-US" dirty="0" smtClean="0"/>
              <a:t>:  </a:t>
            </a:r>
            <a:br>
              <a:rPr lang="en-US" dirty="0" smtClean="0"/>
            </a:br>
            <a:r>
              <a:rPr lang="en-US" dirty="0" smtClean="0"/>
              <a:t>The study of the economy as a whole.</a:t>
            </a:r>
          </a:p>
          <a:p>
            <a:pPr eaLnBrk="1" hangingPunct="1">
              <a:spcBef>
                <a:spcPct val="60000"/>
              </a:spcBef>
              <a:buNone/>
            </a:pPr>
            <a:endParaRPr lang="en-US" dirty="0"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wipe(left)">
                                      <p:cBhvr>
                                        <p:cTn id="7" dur="500"/>
                                        <p:tgtEl>
                                          <p:spTgt spid="8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7">
                                            <p:txEl>
                                              <p:pRg st="1" end="1"/>
                                            </p:txEl>
                                          </p:spTgt>
                                        </p:tgtEl>
                                        <p:attrNameLst>
                                          <p:attrName>style.visibility</p:attrName>
                                        </p:attrNameLst>
                                      </p:cBhvr>
                                      <p:to>
                                        <p:strVal val="visible"/>
                                      </p:to>
                                    </p:set>
                                    <p:animEffect transition="in" filter="wipe(left)">
                                      <p:cBhvr>
                                        <p:cTn id="12" dur="500"/>
                                        <p:tgtEl>
                                          <p:spTgt spid="81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bldLvl="4"/>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smtClean="0"/>
              <a:t>The GDP Deflator</a:t>
            </a:r>
          </a:p>
        </p:txBody>
      </p:sp>
      <p:sp>
        <p:nvSpPr>
          <p:cNvPr id="35845" name="Rectangle 3"/>
          <p:cNvSpPr>
            <a:spLocks noGrp="1" noChangeArrowheads="1"/>
          </p:cNvSpPr>
          <p:nvPr>
            <p:ph idx="1"/>
          </p:nvPr>
        </p:nvSpPr>
        <p:spPr/>
        <p:txBody>
          <a:bodyPr/>
          <a:lstStyle/>
          <a:p>
            <a:pPr eaLnBrk="1" hangingPunct="1"/>
            <a:r>
              <a:rPr lang="en-US" smtClean="0"/>
              <a:t>The GDP deflator is a measure of the overall level of prices.  </a:t>
            </a:r>
          </a:p>
          <a:p>
            <a:pPr eaLnBrk="1" hangingPunct="1"/>
            <a:r>
              <a:rPr lang="en-US" smtClean="0"/>
              <a:t>Definition:</a:t>
            </a:r>
          </a:p>
        </p:txBody>
      </p:sp>
      <p:sp>
        <p:nvSpPr>
          <p:cNvPr id="121861" name="Rectangle 5"/>
          <p:cNvSpPr>
            <a:spLocks noChangeArrowheads="1"/>
          </p:cNvSpPr>
          <p:nvPr/>
        </p:nvSpPr>
        <p:spPr bwMode="auto">
          <a:xfrm>
            <a:off x="385763" y="4375150"/>
            <a:ext cx="8086725" cy="1539875"/>
          </a:xfrm>
          <a:prstGeom prst="rect">
            <a:avLst/>
          </a:prstGeom>
          <a:noFill/>
          <a:ln w="9525">
            <a:noFill/>
            <a:miter lim="800000"/>
            <a:headEnd/>
            <a:tailEnd/>
          </a:ln>
        </p:spPr>
        <p:txBody>
          <a:bodyPr/>
          <a:lstStyle/>
          <a:p>
            <a:pPr marL="342900" indent="-342900">
              <a:lnSpc>
                <a:spcPct val="105000"/>
              </a:lnSpc>
              <a:spcBef>
                <a:spcPct val="45000"/>
              </a:spcBef>
              <a:buClr>
                <a:srgbClr val="339966"/>
              </a:buClr>
              <a:buSzPct val="120000"/>
              <a:buFont typeface="Wingdings" pitchFamily="2" charset="2"/>
              <a:buChar char="§"/>
            </a:pPr>
            <a:r>
              <a:rPr lang="en-US" sz="2800">
                <a:cs typeface="Arial" charset="0"/>
              </a:rPr>
              <a:t>One way to measure the economy’s </a:t>
            </a:r>
            <a:r>
              <a:rPr lang="en-US" sz="2800" b="1">
                <a:solidFill>
                  <a:srgbClr val="CC0000"/>
                </a:solidFill>
                <a:cs typeface="Arial" charset="0"/>
              </a:rPr>
              <a:t>inflation rate</a:t>
            </a:r>
            <a:r>
              <a:rPr lang="en-US" sz="2800">
                <a:cs typeface="Arial" charset="0"/>
              </a:rPr>
              <a:t> is to compute the percentage increase in the GDP deflator from one year to the next.  </a:t>
            </a:r>
          </a:p>
        </p:txBody>
      </p:sp>
      <p:grpSp>
        <p:nvGrpSpPr>
          <p:cNvPr id="2" name="Group 11"/>
          <p:cNvGrpSpPr>
            <a:grpSpLocks/>
          </p:cNvGrpSpPr>
          <p:nvPr/>
        </p:nvGrpSpPr>
        <p:grpSpPr bwMode="auto">
          <a:xfrm>
            <a:off x="1281113" y="2878138"/>
            <a:ext cx="6578600" cy="1236662"/>
            <a:chOff x="471" y="1777"/>
            <a:chExt cx="4144" cy="779"/>
          </a:xfrm>
        </p:grpSpPr>
        <p:sp>
          <p:nvSpPr>
            <p:cNvPr id="121862" name="Text Box 6"/>
            <p:cNvSpPr txBox="1">
              <a:spLocks noChangeArrowheads="1"/>
            </p:cNvSpPr>
            <p:nvPr/>
          </p:nvSpPr>
          <p:spPr bwMode="auto">
            <a:xfrm>
              <a:off x="471" y="1777"/>
              <a:ext cx="4144" cy="779"/>
            </a:xfrm>
            <a:prstGeom prst="rect">
              <a:avLst/>
            </a:prstGeom>
            <a:solidFill>
              <a:srgbClr val="FFFF99"/>
            </a:solidFill>
            <a:ln w="9525">
              <a:noFill/>
              <a:miter lim="800000"/>
              <a:headEnd/>
              <a:tailEnd/>
            </a:ln>
            <a:effectLst>
              <a:outerShdw blurRad="50800" dist="38100" dir="2700000" algn="tl" rotWithShape="0">
                <a:prstClr val="black">
                  <a:alpha val="40000"/>
                </a:prstClr>
              </a:outerShdw>
            </a:effectLst>
          </p:spPr>
          <p:txBody>
            <a:bodyPr lIns="274320" anchor="ctr"/>
            <a:lstStyle/>
            <a:p>
              <a:pPr>
                <a:spcBef>
                  <a:spcPct val="50000"/>
                </a:spcBef>
                <a:defRPr/>
              </a:pPr>
              <a:r>
                <a:rPr lang="en-US" sz="2900">
                  <a:cs typeface="Arial" charset="0"/>
                </a:rPr>
                <a:t>GDP deflator  =  100 </a:t>
              </a:r>
              <a:r>
                <a:rPr lang="en-US" sz="2900">
                  <a:latin typeface="Tahoma" pitchFamily="34" charset="0"/>
                  <a:cs typeface="Arial" charset="0"/>
                </a:rPr>
                <a:t>x</a:t>
              </a:r>
              <a:r>
                <a:rPr lang="en-US" sz="2900">
                  <a:cs typeface="Arial" charset="0"/>
                </a:rPr>
                <a:t> </a:t>
              </a:r>
            </a:p>
          </p:txBody>
        </p:sp>
        <p:grpSp>
          <p:nvGrpSpPr>
            <p:cNvPr id="3" name="Group 10"/>
            <p:cNvGrpSpPr>
              <a:grpSpLocks/>
            </p:cNvGrpSpPr>
            <p:nvPr/>
          </p:nvGrpSpPr>
          <p:grpSpPr bwMode="auto">
            <a:xfrm>
              <a:off x="2935" y="1849"/>
              <a:ext cx="1578" cy="650"/>
              <a:chOff x="2942" y="1849"/>
              <a:chExt cx="1578" cy="650"/>
            </a:xfrm>
          </p:grpSpPr>
          <p:sp>
            <p:nvSpPr>
              <p:cNvPr id="35850" name="Text Box 7"/>
              <p:cNvSpPr txBox="1">
                <a:spLocks noChangeArrowheads="1"/>
              </p:cNvSpPr>
              <p:nvPr/>
            </p:nvSpPr>
            <p:spPr bwMode="auto">
              <a:xfrm>
                <a:off x="2942" y="1849"/>
                <a:ext cx="1574" cy="336"/>
              </a:xfrm>
              <a:prstGeom prst="rect">
                <a:avLst/>
              </a:prstGeom>
              <a:noFill/>
              <a:ln w="9525">
                <a:noFill/>
                <a:miter lim="800000"/>
                <a:headEnd/>
                <a:tailEnd/>
              </a:ln>
            </p:spPr>
            <p:txBody>
              <a:bodyPr>
                <a:spAutoFit/>
              </a:bodyPr>
              <a:lstStyle/>
              <a:p>
                <a:pPr algn="ctr">
                  <a:spcBef>
                    <a:spcPct val="50000"/>
                  </a:spcBef>
                </a:pPr>
                <a:r>
                  <a:rPr lang="en-US" sz="2900" dirty="0">
                    <a:cs typeface="Arial" charset="0"/>
                  </a:rPr>
                  <a:t>nominal GDP</a:t>
                </a:r>
              </a:p>
            </p:txBody>
          </p:sp>
          <p:sp>
            <p:nvSpPr>
              <p:cNvPr id="35851" name="Text Box 8"/>
              <p:cNvSpPr txBox="1">
                <a:spLocks noChangeArrowheads="1"/>
              </p:cNvSpPr>
              <p:nvPr/>
            </p:nvSpPr>
            <p:spPr bwMode="auto">
              <a:xfrm>
                <a:off x="2946" y="2163"/>
                <a:ext cx="1574" cy="336"/>
              </a:xfrm>
              <a:prstGeom prst="rect">
                <a:avLst/>
              </a:prstGeom>
              <a:noFill/>
              <a:ln w="9525">
                <a:noFill/>
                <a:miter lim="800000"/>
                <a:headEnd/>
                <a:tailEnd/>
              </a:ln>
            </p:spPr>
            <p:txBody>
              <a:bodyPr>
                <a:spAutoFit/>
              </a:bodyPr>
              <a:lstStyle/>
              <a:p>
                <a:pPr algn="ctr">
                  <a:spcBef>
                    <a:spcPct val="50000"/>
                  </a:spcBef>
                </a:pPr>
                <a:r>
                  <a:rPr lang="en-US" sz="2900">
                    <a:cs typeface="Arial" charset="0"/>
                  </a:rPr>
                  <a:t>real GDP</a:t>
                </a:r>
              </a:p>
            </p:txBody>
          </p:sp>
          <p:sp>
            <p:nvSpPr>
              <p:cNvPr id="35852" name="Line 9"/>
              <p:cNvSpPr>
                <a:spLocks noChangeShapeType="1"/>
              </p:cNvSpPr>
              <p:nvPr/>
            </p:nvSpPr>
            <p:spPr bwMode="auto">
              <a:xfrm>
                <a:off x="3035" y="2185"/>
                <a:ext cx="1363" cy="0"/>
              </a:xfrm>
              <a:prstGeom prst="line">
                <a:avLst/>
              </a:prstGeom>
              <a:noFill/>
              <a:ln w="12700">
                <a:solidFill>
                  <a:schemeClr val="tx1"/>
                </a:solidFill>
                <a:round/>
                <a:headEnd/>
                <a:tailEnd/>
              </a:ln>
            </p:spPr>
            <p:txBody>
              <a:bodyPr/>
              <a:lstStyle/>
              <a:p>
                <a:endParaRPr lang="en-US"/>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5">
                                            <p:txEl>
                                              <p:pRg st="0" end="0"/>
                                            </p:txEl>
                                          </p:spTgt>
                                        </p:tgtEl>
                                        <p:attrNameLst>
                                          <p:attrName>style.visibility</p:attrName>
                                        </p:attrNameLst>
                                      </p:cBhvr>
                                      <p:to>
                                        <p:strVal val="visible"/>
                                      </p:to>
                                    </p:set>
                                    <p:animEffect transition="in" filter="wipe(left)">
                                      <p:cBhvr>
                                        <p:cTn id="7" dur="500"/>
                                        <p:tgtEl>
                                          <p:spTgt spid="358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5">
                                            <p:txEl>
                                              <p:pRg st="1" end="1"/>
                                            </p:txEl>
                                          </p:spTgt>
                                        </p:tgtEl>
                                        <p:attrNameLst>
                                          <p:attrName>style.visibility</p:attrName>
                                        </p:attrNameLst>
                                      </p:cBhvr>
                                      <p:to>
                                        <p:strVal val="visible"/>
                                      </p:to>
                                    </p:set>
                                    <p:animEffect transition="in" filter="wipe(left)">
                                      <p:cBhvr>
                                        <p:cTn id="12" dur="500"/>
                                        <p:tgtEl>
                                          <p:spTgt spid="35845">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1861"/>
                                        </p:tgtEl>
                                        <p:attrNameLst>
                                          <p:attrName>style.visibility</p:attrName>
                                        </p:attrNameLst>
                                      </p:cBhvr>
                                      <p:to>
                                        <p:strVal val="visible"/>
                                      </p:to>
                                    </p:set>
                                    <p:animEffect transition="in" filter="wipe(left)">
                                      <p:cBhvr>
                                        <p:cTn id="21" dur="500"/>
                                        <p:tgtEl>
                                          <p:spTgt spid="12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uild="p" bldLvl="4"/>
      <p:bldP spid="12186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2"/>
          <p:cNvSpPr>
            <a:spLocks noGrp="1" noChangeArrowheads="1"/>
          </p:cNvSpPr>
          <p:nvPr>
            <p:ph type="title" idx="4294967295"/>
          </p:nvPr>
        </p:nvSpPr>
        <p:spPr>
          <a:xfrm>
            <a:off x="400050" y="246063"/>
            <a:ext cx="6748463" cy="568325"/>
          </a:xfrm>
        </p:spPr>
        <p:txBody>
          <a:bodyPr>
            <a:normAutofit fontScale="90000"/>
          </a:bodyPr>
          <a:lstStyle/>
          <a:p>
            <a:pPr algn="l" eaLnBrk="1" hangingPunct="1"/>
            <a:r>
              <a:rPr lang="en-US" sz="3400" smtClean="0"/>
              <a:t>EXAMPLE:</a:t>
            </a:r>
          </a:p>
        </p:txBody>
      </p:sp>
      <p:sp>
        <p:nvSpPr>
          <p:cNvPr id="36869" name="Rectangle 3"/>
          <p:cNvSpPr>
            <a:spLocks noGrp="1" noChangeArrowheads="1"/>
          </p:cNvSpPr>
          <p:nvPr>
            <p:ph type="body" idx="4294967295"/>
          </p:nvPr>
        </p:nvSpPr>
        <p:spPr>
          <a:xfrm>
            <a:off x="333375" y="3644900"/>
            <a:ext cx="8145463" cy="542925"/>
          </a:xfrm>
        </p:spPr>
        <p:txBody>
          <a:bodyPr/>
          <a:lstStyle/>
          <a:p>
            <a:pPr marL="285750" indent="-285750" eaLnBrk="1" hangingPunct="1">
              <a:spcBef>
                <a:spcPct val="50000"/>
              </a:spcBef>
              <a:buFont typeface="Wingdings" pitchFamily="2" charset="2"/>
              <a:buNone/>
              <a:tabLst>
                <a:tab pos="4859338" algn="l"/>
              </a:tabLst>
            </a:pPr>
            <a:r>
              <a:rPr lang="en-US" sz="2400" smtClean="0"/>
              <a:t>Compute the GDP deflator in each year:</a:t>
            </a:r>
          </a:p>
        </p:txBody>
      </p:sp>
      <p:graphicFrame>
        <p:nvGraphicFramePr>
          <p:cNvPr id="122884" name="Group 4"/>
          <p:cNvGraphicFramePr>
            <a:graphicFrameLocks noGrp="1"/>
          </p:cNvGraphicFramePr>
          <p:nvPr/>
        </p:nvGraphicFramePr>
        <p:xfrm>
          <a:off x="550863" y="933450"/>
          <a:ext cx="7789862" cy="2315274"/>
        </p:xfrm>
        <a:graphic>
          <a:graphicData uri="http://schemas.openxmlformats.org/drawingml/2006/table">
            <a:tbl>
              <a:tblPr/>
              <a:tblGrid>
                <a:gridCol w="1103312"/>
                <a:gridCol w="1793875"/>
                <a:gridCol w="1685925"/>
                <a:gridCol w="1436688"/>
                <a:gridCol w="1770062"/>
              </a:tblGrid>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1" u="none" strike="noStrike" cap="none" normalizeH="0" baseline="0" dirty="0" smtClean="0">
                          <a:ln>
                            <a:noFill/>
                          </a:ln>
                          <a:solidFill>
                            <a:schemeClr val="tx1"/>
                          </a:solidFill>
                          <a:effectLst/>
                          <a:latin typeface="Arial" charset="0"/>
                        </a:rPr>
                        <a:t>year</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1" u="none" strike="noStrike" cap="none" normalizeH="0" baseline="0" smtClean="0">
                          <a:ln>
                            <a:noFill/>
                          </a:ln>
                          <a:solidFill>
                            <a:schemeClr val="tx1"/>
                          </a:solidFill>
                          <a:effectLst/>
                          <a:latin typeface="Arial" charset="0"/>
                        </a:rPr>
                        <a:t>Nominal </a:t>
                      </a:r>
                      <a:br>
                        <a:rPr kumimoji="0" lang="en-US" sz="2400" b="0" i="1" u="none" strike="noStrike" cap="none" normalizeH="0" baseline="0" smtClean="0">
                          <a:ln>
                            <a:noFill/>
                          </a:ln>
                          <a:solidFill>
                            <a:schemeClr val="tx1"/>
                          </a:solidFill>
                          <a:effectLst/>
                          <a:latin typeface="Arial" charset="0"/>
                        </a:rPr>
                      </a:br>
                      <a:r>
                        <a:rPr kumimoji="0" lang="en-US" sz="2400" b="0" i="1" u="none" strike="noStrike" cap="none" normalizeH="0" baseline="0" smtClean="0">
                          <a:ln>
                            <a:noFill/>
                          </a:ln>
                          <a:solidFill>
                            <a:schemeClr val="tx1"/>
                          </a:solidFill>
                          <a:effectLst/>
                          <a:latin typeface="Arial" charset="0"/>
                        </a:rPr>
                        <a:t>GDP</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1" u="none" strike="noStrike" cap="none" normalizeH="0" baseline="0" smtClean="0">
                          <a:ln>
                            <a:noFill/>
                          </a:ln>
                          <a:solidFill>
                            <a:schemeClr val="tx1"/>
                          </a:solidFill>
                          <a:effectLst/>
                          <a:latin typeface="Arial" charset="0"/>
                        </a:rPr>
                        <a:t>Real </a:t>
                      </a:r>
                      <a:br>
                        <a:rPr kumimoji="0" lang="en-US" sz="2400" b="0" i="1" u="none" strike="noStrike" cap="none" normalizeH="0" baseline="0" smtClean="0">
                          <a:ln>
                            <a:noFill/>
                          </a:ln>
                          <a:solidFill>
                            <a:schemeClr val="tx1"/>
                          </a:solidFill>
                          <a:effectLst/>
                          <a:latin typeface="Arial" charset="0"/>
                        </a:rPr>
                      </a:br>
                      <a:r>
                        <a:rPr kumimoji="0" lang="en-US" sz="2400" b="0" i="1" u="none" strike="noStrike" cap="none" normalizeH="0" baseline="0" smtClean="0">
                          <a:ln>
                            <a:noFill/>
                          </a:ln>
                          <a:solidFill>
                            <a:schemeClr val="tx1"/>
                          </a:solidFill>
                          <a:effectLst/>
                          <a:latin typeface="Arial" charset="0"/>
                        </a:rPr>
                        <a:t>GDP</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1" u="none" strike="noStrike" cap="none" normalizeH="0" baseline="0" smtClean="0">
                          <a:ln>
                            <a:noFill/>
                          </a:ln>
                          <a:solidFill>
                            <a:schemeClr val="tx1"/>
                          </a:solidFill>
                          <a:effectLst/>
                          <a:latin typeface="Arial" charset="0"/>
                        </a:rPr>
                        <a:t>GDP </a:t>
                      </a:r>
                      <a:br>
                        <a:rPr kumimoji="0" lang="en-US" sz="2400" b="0" i="1" u="none" strike="noStrike" cap="none" normalizeH="0" baseline="0" smtClean="0">
                          <a:ln>
                            <a:noFill/>
                          </a:ln>
                          <a:solidFill>
                            <a:schemeClr val="tx1"/>
                          </a:solidFill>
                          <a:effectLst/>
                          <a:latin typeface="Arial" charset="0"/>
                        </a:rPr>
                      </a:br>
                      <a:r>
                        <a:rPr kumimoji="0" lang="en-US" sz="2400" b="0" i="1" u="none" strike="noStrike" cap="none" normalizeH="0" baseline="0" smtClean="0">
                          <a:ln>
                            <a:noFill/>
                          </a:ln>
                          <a:solidFill>
                            <a:schemeClr val="tx1"/>
                          </a:solidFill>
                          <a:effectLst/>
                          <a:latin typeface="Arial" charset="0"/>
                        </a:rPr>
                        <a:t>Deflator</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1" u="none" strike="noStrike" cap="none" normalizeH="0" baseline="0" smtClean="0">
                        <a:ln>
                          <a:noFill/>
                        </a:ln>
                        <a:solidFill>
                          <a:schemeClr val="tx1"/>
                        </a:solidFill>
                        <a:effectLst/>
                        <a:latin typeface="Arial" charset="0"/>
                      </a:endParaRP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2011</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$6000</a:t>
                      </a:r>
                    </a:p>
                  </a:txBody>
                  <a:tcPr marR="22860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$6000</a:t>
                      </a: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2012</a:t>
                      </a:r>
                    </a:p>
                  </a:txBody>
                  <a:tcPr anchor="ctr" anchorCtr="1"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$8250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$7200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r>
              <a:tr h="4841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2013</a:t>
                      </a:r>
                    </a:p>
                  </a:txBody>
                  <a:tcPr anchor="ctr" anchorCtr="1"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$10,800</a:t>
                      </a:r>
                    </a:p>
                  </a:txBody>
                  <a:tcPr marR="2286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$8400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a:noFill/>
                    </a:lnL>
                    <a:lnR>
                      <a:noFill/>
                    </a:lnR>
                    <a:lnT>
                      <a:noFill/>
                    </a:lnT>
                    <a:lnB>
                      <a:noFill/>
                    </a:lnB>
                    <a:lnTlToBr>
                      <a:noFill/>
                    </a:lnTlToBr>
                    <a:lnBlToTr>
                      <a:noFill/>
                    </a:lnBlToTr>
                    <a:noFill/>
                  </a:tcPr>
                </a:tc>
              </a:tr>
            </a:tbl>
          </a:graphicData>
        </a:graphic>
      </p:graphicFrame>
      <p:grpSp>
        <p:nvGrpSpPr>
          <p:cNvPr id="2" name="Group 42"/>
          <p:cNvGrpSpPr>
            <a:grpSpLocks/>
          </p:cNvGrpSpPr>
          <p:nvPr/>
        </p:nvGrpSpPr>
        <p:grpSpPr bwMode="auto">
          <a:xfrm>
            <a:off x="674688" y="1836738"/>
            <a:ext cx="6269037" cy="2981325"/>
            <a:chOff x="425" y="1157"/>
            <a:chExt cx="3949" cy="1878"/>
          </a:xfrm>
        </p:grpSpPr>
        <p:sp>
          <p:nvSpPr>
            <p:cNvPr id="36905" name="Rectangle 43"/>
            <p:cNvSpPr>
              <a:spLocks noChangeArrowheads="1"/>
            </p:cNvSpPr>
            <p:nvPr/>
          </p:nvSpPr>
          <p:spPr bwMode="auto">
            <a:xfrm>
              <a:off x="425" y="2693"/>
              <a:ext cx="3949" cy="342"/>
            </a:xfrm>
            <a:prstGeom prst="rect">
              <a:avLst/>
            </a:prstGeom>
            <a:noFill/>
            <a:ln w="9525">
              <a:noFill/>
              <a:miter lim="800000"/>
              <a:headEnd/>
              <a:tailEnd/>
            </a:ln>
          </p:spPr>
          <p:txBody>
            <a:bodyPr/>
            <a:lstStyle/>
            <a:p>
              <a:pPr>
                <a:lnSpc>
                  <a:spcPct val="105000"/>
                </a:lnSpc>
                <a:spcBef>
                  <a:spcPct val="50000"/>
                </a:spcBef>
                <a:buClr>
                  <a:srgbClr val="00B85C"/>
                </a:buClr>
                <a:buSzPct val="120000"/>
                <a:buFont typeface="Wingdings" pitchFamily="2" charset="2"/>
                <a:buNone/>
                <a:tabLst>
                  <a:tab pos="1200150" algn="l"/>
                </a:tabLst>
              </a:pPr>
              <a:r>
                <a:rPr lang="en-US" sz="2400" dirty="0" smtClean="0">
                  <a:cs typeface="Arial" charset="0"/>
                </a:rPr>
                <a:t>2011:</a:t>
              </a:r>
              <a:r>
                <a:rPr lang="en-US" sz="2400" dirty="0">
                  <a:cs typeface="Arial" charset="0"/>
                </a:rPr>
                <a:t>	100 x (6000/6000)  = 	</a:t>
              </a:r>
              <a:r>
                <a:rPr lang="en-US" sz="2400" dirty="0">
                  <a:solidFill>
                    <a:srgbClr val="FF0000"/>
                  </a:solidFill>
                  <a:cs typeface="Arial" charset="0"/>
                </a:rPr>
                <a:t>100.0</a:t>
              </a:r>
            </a:p>
          </p:txBody>
        </p:sp>
        <p:sp>
          <p:nvSpPr>
            <p:cNvPr id="36906" name="Rectangle 44"/>
            <p:cNvSpPr>
              <a:spLocks noChangeArrowheads="1"/>
            </p:cNvSpPr>
            <p:nvPr/>
          </p:nvSpPr>
          <p:spPr bwMode="auto">
            <a:xfrm>
              <a:off x="3341" y="1157"/>
              <a:ext cx="704" cy="275"/>
            </a:xfrm>
            <a:prstGeom prst="rect">
              <a:avLst/>
            </a:prstGeom>
            <a:noFill/>
            <a:ln w="9525">
              <a:noFill/>
              <a:miter lim="800000"/>
              <a:headEnd/>
              <a:tailEnd/>
            </a:ln>
          </p:spPr>
          <p:txBody>
            <a:bodyPr anchor="ctr" anchorCtr="1"/>
            <a:lstStyle/>
            <a:p>
              <a:pPr algn="ctr">
                <a:lnSpc>
                  <a:spcPct val="105000"/>
                </a:lnSpc>
                <a:spcBef>
                  <a:spcPct val="50000"/>
                </a:spcBef>
                <a:buClr>
                  <a:srgbClr val="00B85C"/>
                </a:buClr>
                <a:buSzPct val="120000"/>
                <a:buFont typeface="Wingdings" pitchFamily="2" charset="2"/>
                <a:buNone/>
              </a:pPr>
              <a:r>
                <a:rPr lang="en-US" sz="2400">
                  <a:solidFill>
                    <a:srgbClr val="FF0000"/>
                  </a:solidFill>
                  <a:cs typeface="Arial" charset="0"/>
                </a:rPr>
                <a:t>100.0</a:t>
              </a:r>
            </a:p>
          </p:txBody>
        </p:sp>
      </p:grpSp>
      <p:grpSp>
        <p:nvGrpSpPr>
          <p:cNvPr id="3" name="Group 45"/>
          <p:cNvGrpSpPr>
            <a:grpSpLocks/>
          </p:cNvGrpSpPr>
          <p:nvPr/>
        </p:nvGrpSpPr>
        <p:grpSpPr bwMode="auto">
          <a:xfrm>
            <a:off x="682625" y="2333625"/>
            <a:ext cx="6269038" cy="3070225"/>
            <a:chOff x="430" y="1463"/>
            <a:chExt cx="3949" cy="1934"/>
          </a:xfrm>
        </p:grpSpPr>
        <p:sp>
          <p:nvSpPr>
            <p:cNvPr id="36903" name="Rectangle 46"/>
            <p:cNvSpPr>
              <a:spLocks noChangeArrowheads="1"/>
            </p:cNvSpPr>
            <p:nvPr/>
          </p:nvSpPr>
          <p:spPr bwMode="auto">
            <a:xfrm>
              <a:off x="430" y="3055"/>
              <a:ext cx="3949" cy="342"/>
            </a:xfrm>
            <a:prstGeom prst="rect">
              <a:avLst/>
            </a:prstGeom>
            <a:noFill/>
            <a:ln w="9525">
              <a:noFill/>
              <a:miter lim="800000"/>
              <a:headEnd/>
              <a:tailEnd/>
            </a:ln>
          </p:spPr>
          <p:txBody>
            <a:bodyPr/>
            <a:lstStyle/>
            <a:p>
              <a:pPr>
                <a:lnSpc>
                  <a:spcPct val="105000"/>
                </a:lnSpc>
                <a:spcBef>
                  <a:spcPct val="50000"/>
                </a:spcBef>
                <a:buClr>
                  <a:srgbClr val="00B85C"/>
                </a:buClr>
                <a:buSzPct val="120000"/>
                <a:buFont typeface="Wingdings" pitchFamily="2" charset="2"/>
                <a:buNone/>
                <a:tabLst>
                  <a:tab pos="1200150" algn="l"/>
                </a:tabLst>
              </a:pPr>
              <a:r>
                <a:rPr lang="en-US" sz="2400" dirty="0" smtClean="0">
                  <a:cs typeface="Arial" charset="0"/>
                </a:rPr>
                <a:t>2012:</a:t>
              </a:r>
              <a:r>
                <a:rPr lang="en-US" sz="2400" dirty="0">
                  <a:cs typeface="Arial" charset="0"/>
                </a:rPr>
                <a:t>	100 x (8250/7200)  = 	</a:t>
              </a:r>
              <a:r>
                <a:rPr lang="en-US" sz="2400" dirty="0">
                  <a:solidFill>
                    <a:srgbClr val="FF0000"/>
                  </a:solidFill>
                  <a:cs typeface="Arial" charset="0"/>
                </a:rPr>
                <a:t>114.6</a:t>
              </a:r>
            </a:p>
          </p:txBody>
        </p:sp>
        <p:sp>
          <p:nvSpPr>
            <p:cNvPr id="36904" name="Rectangle 47"/>
            <p:cNvSpPr>
              <a:spLocks noChangeArrowheads="1"/>
            </p:cNvSpPr>
            <p:nvPr/>
          </p:nvSpPr>
          <p:spPr bwMode="auto">
            <a:xfrm>
              <a:off x="3339" y="1463"/>
              <a:ext cx="704" cy="275"/>
            </a:xfrm>
            <a:prstGeom prst="rect">
              <a:avLst/>
            </a:prstGeom>
            <a:noFill/>
            <a:ln w="9525">
              <a:noFill/>
              <a:miter lim="800000"/>
              <a:headEnd/>
              <a:tailEnd/>
            </a:ln>
          </p:spPr>
          <p:txBody>
            <a:bodyPr anchor="ctr" anchorCtr="1"/>
            <a:lstStyle/>
            <a:p>
              <a:pPr algn="ctr">
                <a:lnSpc>
                  <a:spcPct val="105000"/>
                </a:lnSpc>
                <a:spcBef>
                  <a:spcPct val="50000"/>
                </a:spcBef>
                <a:buClr>
                  <a:srgbClr val="00B85C"/>
                </a:buClr>
                <a:buSzPct val="120000"/>
                <a:buFont typeface="Wingdings" pitchFamily="2" charset="2"/>
                <a:buNone/>
              </a:pPr>
              <a:r>
                <a:rPr lang="en-US" sz="2400">
                  <a:solidFill>
                    <a:srgbClr val="FF0000"/>
                  </a:solidFill>
                  <a:cs typeface="Arial" charset="0"/>
                </a:rPr>
                <a:t>114.6</a:t>
              </a:r>
            </a:p>
          </p:txBody>
        </p:sp>
      </p:grpSp>
      <p:grpSp>
        <p:nvGrpSpPr>
          <p:cNvPr id="4" name="Group 48"/>
          <p:cNvGrpSpPr>
            <a:grpSpLocks/>
          </p:cNvGrpSpPr>
          <p:nvPr/>
        </p:nvGrpSpPr>
        <p:grpSpPr bwMode="auto">
          <a:xfrm>
            <a:off x="679450" y="2808288"/>
            <a:ext cx="6269038" cy="3214687"/>
            <a:chOff x="428" y="1769"/>
            <a:chExt cx="3949" cy="2025"/>
          </a:xfrm>
        </p:grpSpPr>
        <p:sp>
          <p:nvSpPr>
            <p:cNvPr id="36901" name="Rectangle 49"/>
            <p:cNvSpPr>
              <a:spLocks noChangeArrowheads="1"/>
            </p:cNvSpPr>
            <p:nvPr/>
          </p:nvSpPr>
          <p:spPr bwMode="auto">
            <a:xfrm>
              <a:off x="428" y="3452"/>
              <a:ext cx="3949" cy="342"/>
            </a:xfrm>
            <a:prstGeom prst="rect">
              <a:avLst/>
            </a:prstGeom>
            <a:noFill/>
            <a:ln w="9525">
              <a:noFill/>
              <a:miter lim="800000"/>
              <a:headEnd/>
              <a:tailEnd/>
            </a:ln>
          </p:spPr>
          <p:txBody>
            <a:bodyPr/>
            <a:lstStyle/>
            <a:p>
              <a:pPr>
                <a:lnSpc>
                  <a:spcPct val="105000"/>
                </a:lnSpc>
                <a:spcBef>
                  <a:spcPct val="50000"/>
                </a:spcBef>
                <a:buClr>
                  <a:srgbClr val="00B85C"/>
                </a:buClr>
                <a:buSzPct val="120000"/>
                <a:buFont typeface="Wingdings" pitchFamily="2" charset="2"/>
                <a:buNone/>
                <a:tabLst>
                  <a:tab pos="1081088" algn="l"/>
                </a:tabLst>
              </a:pPr>
              <a:r>
                <a:rPr lang="en-US" sz="2400" dirty="0" smtClean="0">
                  <a:cs typeface="Arial" charset="0"/>
                </a:rPr>
                <a:t>2013:</a:t>
              </a:r>
              <a:r>
                <a:rPr lang="en-US" sz="2400" dirty="0">
                  <a:cs typeface="Arial" charset="0"/>
                </a:rPr>
                <a:t>	100 x (10,800/8400) = 	</a:t>
              </a:r>
              <a:r>
                <a:rPr lang="en-US" sz="2400" dirty="0">
                  <a:solidFill>
                    <a:srgbClr val="FF0000"/>
                  </a:solidFill>
                  <a:cs typeface="Arial" charset="0"/>
                </a:rPr>
                <a:t>128.6</a:t>
              </a:r>
            </a:p>
          </p:txBody>
        </p:sp>
        <p:sp>
          <p:nvSpPr>
            <p:cNvPr id="36902" name="Rectangle 50"/>
            <p:cNvSpPr>
              <a:spLocks noChangeArrowheads="1"/>
            </p:cNvSpPr>
            <p:nvPr/>
          </p:nvSpPr>
          <p:spPr bwMode="auto">
            <a:xfrm>
              <a:off x="3337" y="1769"/>
              <a:ext cx="704" cy="275"/>
            </a:xfrm>
            <a:prstGeom prst="rect">
              <a:avLst/>
            </a:prstGeom>
            <a:noFill/>
            <a:ln w="9525">
              <a:noFill/>
              <a:miter lim="800000"/>
              <a:headEnd/>
              <a:tailEnd/>
            </a:ln>
          </p:spPr>
          <p:txBody>
            <a:bodyPr anchor="ctr" anchorCtr="1"/>
            <a:lstStyle/>
            <a:p>
              <a:pPr algn="ctr">
                <a:lnSpc>
                  <a:spcPct val="105000"/>
                </a:lnSpc>
                <a:spcBef>
                  <a:spcPct val="50000"/>
                </a:spcBef>
                <a:buClr>
                  <a:srgbClr val="00B85C"/>
                </a:buClr>
                <a:buSzPct val="120000"/>
                <a:buFont typeface="Wingdings" pitchFamily="2" charset="2"/>
                <a:buNone/>
              </a:pPr>
              <a:r>
                <a:rPr lang="en-US" sz="2400">
                  <a:solidFill>
                    <a:srgbClr val="FF0000"/>
                  </a:solidFill>
                  <a:cs typeface="Arial" charset="0"/>
                </a:rPr>
                <a:t>128.6</a:t>
              </a:r>
            </a:p>
          </p:txBody>
        </p:sp>
      </p:grpSp>
      <p:grpSp>
        <p:nvGrpSpPr>
          <p:cNvPr id="5" name="Group 51"/>
          <p:cNvGrpSpPr>
            <a:grpSpLocks/>
          </p:cNvGrpSpPr>
          <p:nvPr/>
        </p:nvGrpSpPr>
        <p:grpSpPr bwMode="auto">
          <a:xfrm>
            <a:off x="6338888" y="2016125"/>
            <a:ext cx="1282700" cy="525463"/>
            <a:chOff x="4028" y="1270"/>
            <a:chExt cx="808" cy="331"/>
          </a:xfrm>
        </p:grpSpPr>
        <p:sp>
          <p:nvSpPr>
            <p:cNvPr id="36899" name="Text Box 52"/>
            <p:cNvSpPr txBox="1">
              <a:spLocks noChangeArrowheads="1"/>
            </p:cNvSpPr>
            <p:nvPr/>
          </p:nvSpPr>
          <p:spPr bwMode="auto">
            <a:xfrm>
              <a:off x="4208" y="1282"/>
              <a:ext cx="628" cy="298"/>
            </a:xfrm>
            <a:prstGeom prst="rect">
              <a:avLst/>
            </a:prstGeom>
            <a:solidFill>
              <a:srgbClr val="FFCC99"/>
            </a:solidFill>
            <a:ln w="9525">
              <a:noFill/>
              <a:miter lim="800000"/>
              <a:headEnd/>
              <a:tailEnd/>
            </a:ln>
          </p:spPr>
          <p:txBody>
            <a:bodyPr lIns="45720" rIns="45720">
              <a:spAutoFit/>
            </a:bodyPr>
            <a:lstStyle/>
            <a:p>
              <a:pPr>
                <a:spcBef>
                  <a:spcPct val="50000"/>
                </a:spcBef>
              </a:pPr>
              <a:r>
                <a:rPr lang="en-US" sz="2500" dirty="0">
                  <a:cs typeface="Arial" charset="0"/>
                </a:rPr>
                <a:t>14.6%</a:t>
              </a:r>
            </a:p>
          </p:txBody>
        </p:sp>
        <p:sp>
          <p:nvSpPr>
            <p:cNvPr id="36900" name="AutoShape 53"/>
            <p:cNvSpPr>
              <a:spLocks/>
            </p:cNvSpPr>
            <p:nvPr/>
          </p:nvSpPr>
          <p:spPr bwMode="auto">
            <a:xfrm>
              <a:off x="4028" y="1270"/>
              <a:ext cx="146" cy="331"/>
            </a:xfrm>
            <a:prstGeom prst="rightBrace">
              <a:avLst>
                <a:gd name="adj1" fmla="val 18893"/>
                <a:gd name="adj2" fmla="val 50000"/>
              </a:avLst>
            </a:prstGeom>
            <a:noFill/>
            <a:ln w="19050">
              <a:solidFill>
                <a:srgbClr val="660066"/>
              </a:solidFill>
              <a:round/>
              <a:headEnd/>
              <a:tailEnd/>
            </a:ln>
          </p:spPr>
          <p:txBody>
            <a:bodyPr wrap="none" anchor="ctr"/>
            <a:lstStyle/>
            <a:p>
              <a:endParaRPr lang="en-US">
                <a:cs typeface="Arial" charset="0"/>
              </a:endParaRPr>
            </a:p>
          </p:txBody>
        </p:sp>
      </p:grpSp>
      <p:grpSp>
        <p:nvGrpSpPr>
          <p:cNvPr id="6" name="Group 54"/>
          <p:cNvGrpSpPr>
            <a:grpSpLocks/>
          </p:cNvGrpSpPr>
          <p:nvPr/>
        </p:nvGrpSpPr>
        <p:grpSpPr bwMode="auto">
          <a:xfrm>
            <a:off x="6343650" y="2540000"/>
            <a:ext cx="1289050" cy="558800"/>
            <a:chOff x="4024" y="1600"/>
            <a:chExt cx="812" cy="352"/>
          </a:xfrm>
        </p:grpSpPr>
        <p:sp>
          <p:nvSpPr>
            <p:cNvPr id="36897" name="Text Box 55"/>
            <p:cNvSpPr txBox="1">
              <a:spLocks noChangeArrowheads="1"/>
            </p:cNvSpPr>
            <p:nvPr/>
          </p:nvSpPr>
          <p:spPr bwMode="auto">
            <a:xfrm>
              <a:off x="4211" y="1654"/>
              <a:ext cx="625" cy="298"/>
            </a:xfrm>
            <a:prstGeom prst="rect">
              <a:avLst/>
            </a:prstGeom>
            <a:solidFill>
              <a:srgbClr val="FFCC99"/>
            </a:solidFill>
            <a:ln w="9525">
              <a:noFill/>
              <a:miter lim="800000"/>
              <a:headEnd/>
              <a:tailEnd/>
            </a:ln>
          </p:spPr>
          <p:txBody>
            <a:bodyPr lIns="45720" rIns="45720">
              <a:spAutoFit/>
            </a:bodyPr>
            <a:lstStyle/>
            <a:p>
              <a:pPr>
                <a:spcBef>
                  <a:spcPct val="50000"/>
                </a:spcBef>
              </a:pPr>
              <a:r>
                <a:rPr lang="en-US" sz="2500">
                  <a:cs typeface="Arial" charset="0"/>
                </a:rPr>
                <a:t>12.2%</a:t>
              </a:r>
            </a:p>
          </p:txBody>
        </p:sp>
        <p:sp>
          <p:nvSpPr>
            <p:cNvPr id="36898" name="AutoShape 56"/>
            <p:cNvSpPr>
              <a:spLocks/>
            </p:cNvSpPr>
            <p:nvPr/>
          </p:nvSpPr>
          <p:spPr bwMode="auto">
            <a:xfrm>
              <a:off x="4024" y="1600"/>
              <a:ext cx="149" cy="341"/>
            </a:xfrm>
            <a:prstGeom prst="rightBrace">
              <a:avLst>
                <a:gd name="adj1" fmla="val 19072"/>
                <a:gd name="adj2" fmla="val 50000"/>
              </a:avLst>
            </a:prstGeom>
            <a:noFill/>
            <a:ln w="19050">
              <a:solidFill>
                <a:srgbClr val="660066"/>
              </a:solidFill>
              <a:round/>
              <a:headEnd/>
              <a:tailEnd/>
            </a:ln>
          </p:spPr>
          <p:txBody>
            <a:bodyPr wrap="none" anchor="ctr"/>
            <a:lstStyle/>
            <a:p>
              <a:endParaRPr lang="en-US">
                <a:cs typeface="Arial"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9">
                                            <p:txEl>
                                              <p:pRg st="0" end="0"/>
                                            </p:txEl>
                                          </p:spTgt>
                                        </p:tgtEl>
                                        <p:attrNameLst>
                                          <p:attrName>style.visibility</p:attrName>
                                        </p:attrNameLst>
                                      </p:cBhvr>
                                      <p:to>
                                        <p:strVal val="visible"/>
                                      </p:to>
                                    </p:set>
                                    <p:animEffect transition="in" filter="wipe(left)">
                                      <p:cBhvr>
                                        <p:cTn id="7" dur="500"/>
                                        <p:tgtEl>
                                          <p:spTgt spid="368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000000"/>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000000"/>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000000"/>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bldLvl="4"/>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rgbClr val="FFF4D5"/>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D6B128"/>
          </a:solidFill>
          <a:ln w="9525">
            <a:noFill/>
            <a:miter lim="800000"/>
            <a:headEnd/>
            <a:tailEnd/>
          </a:ln>
        </p:spPr>
        <p:txBody>
          <a:bodyPr wrap="none" anchor="ctr"/>
          <a:lstStyle/>
          <a:p>
            <a:pPr fontAlgn="base">
              <a:spcBef>
                <a:spcPct val="0"/>
              </a:spcBef>
              <a:spcAft>
                <a:spcPct val="0"/>
              </a:spcAft>
            </a:pPr>
            <a:endParaRPr lang="en-US" smtClean="0">
              <a:solidFill>
                <a:srgbClr val="000000"/>
              </a:solidFill>
              <a:cs typeface="Arial" charset="0"/>
            </a:endParaRPr>
          </a:p>
        </p:txBody>
      </p:sp>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smtClean="0">
                <a:solidFill>
                  <a:srgbClr val="996633"/>
                </a:solidFill>
                <a:effectLst>
                  <a:outerShdw blurRad="38100" dist="38100" dir="2700000" algn="tl">
                    <a:srgbClr val="C0C0C0"/>
                  </a:outerShdw>
                </a:effectLst>
                <a:latin typeface="Tahoma" pitchFamily="34" charset="0"/>
                <a:cs typeface="Arial" charset="0"/>
              </a:rPr>
              <a:t>ACTIVE LEARNING</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r>
              <a:rPr lang="en-US" sz="7100" baseline="-10000" dirty="0" smtClean="0">
                <a:solidFill>
                  <a:srgbClr val="C00000"/>
                </a:solidFill>
                <a:latin typeface="Century" pitchFamily="18" charset="0"/>
                <a:cs typeface="Times New Roman" pitchFamily="18" charset="0"/>
              </a:rPr>
              <a:t>2</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br>
              <a:rPr lang="en-US" sz="2400" b="0" dirty="0" smtClean="0">
                <a:solidFill>
                  <a:srgbClr val="996633"/>
                </a:solidFill>
                <a:effectLst>
                  <a:outerShdw blurRad="38100" dist="38100" dir="2700000" algn="tl">
                    <a:srgbClr val="C0C0C0"/>
                  </a:outerShdw>
                </a:effectLst>
                <a:latin typeface="Tahoma" pitchFamily="34" charset="0"/>
                <a:cs typeface="Arial" charset="0"/>
              </a:rPr>
            </a:br>
            <a:r>
              <a:rPr lang="en-US" sz="3600" dirty="0" smtClean="0">
                <a:solidFill>
                  <a:srgbClr val="CC9900"/>
                </a:solidFill>
                <a:effectLst>
                  <a:outerShdw blurRad="38100" dist="38100" dir="2700000" algn="tl">
                    <a:srgbClr val="C0C0C0"/>
                  </a:outerShdw>
                </a:effectLst>
                <a:cs typeface="Arial" charset="0"/>
              </a:rPr>
              <a:t>Computing GDP</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smtClean="0">
                <a:solidFill>
                  <a:srgbClr val="777777"/>
                </a:solidFill>
                <a:latin typeface="Times New Roman" pitchFamily="18" charset="0"/>
                <a:cs typeface="Times New Roman" pitchFamily="18" charset="0"/>
              </a:rPr>
              <a:t>© 2014 </a:t>
            </a:r>
            <a:r>
              <a:rPr lang="en-US" sz="800" b="0" i="1" dirty="0" err="1" smtClean="0">
                <a:solidFill>
                  <a:srgbClr val="777777"/>
                </a:solidFill>
                <a:latin typeface="Times New Roman" pitchFamily="18" charset="0"/>
                <a:cs typeface="Times New Roman" pitchFamily="18" charset="0"/>
              </a:rPr>
              <a:t>Cengage</a:t>
            </a:r>
            <a:r>
              <a:rPr lang="en-US" sz="800" b="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
        <p:nvSpPr>
          <p:cNvPr id="8" name="Rectangle 49"/>
          <p:cNvSpPr>
            <a:spLocks noChangeArrowheads="1"/>
          </p:cNvSpPr>
          <p:nvPr/>
        </p:nvSpPr>
        <p:spPr bwMode="auto">
          <a:xfrm>
            <a:off x="579438" y="3759200"/>
            <a:ext cx="8229600" cy="2582863"/>
          </a:xfrm>
          <a:prstGeom prst="rect">
            <a:avLst/>
          </a:prstGeom>
          <a:noFill/>
          <a:ln w="9525">
            <a:noFill/>
            <a:miter lim="800000"/>
            <a:headEnd/>
            <a:tailEnd/>
          </a:ln>
        </p:spPr>
        <p:txBody>
          <a:bodyPr/>
          <a:lstStyle/>
          <a:p>
            <a:pPr>
              <a:lnSpc>
                <a:spcPct val="105000"/>
              </a:lnSpc>
              <a:spcBef>
                <a:spcPct val="40000"/>
              </a:spcBef>
              <a:buClr>
                <a:srgbClr val="003399"/>
              </a:buClr>
              <a:buSzPct val="120000"/>
              <a:buFont typeface="Wingdings" pitchFamily="2" charset="2"/>
              <a:buNone/>
            </a:pPr>
            <a:r>
              <a:rPr lang="en-US" sz="2800" dirty="0"/>
              <a:t>Use the above data to solve these problems:</a:t>
            </a:r>
          </a:p>
          <a:p>
            <a:pPr marL="681038" lvl="1" indent="-514350">
              <a:lnSpc>
                <a:spcPct val="105000"/>
              </a:lnSpc>
              <a:spcBef>
                <a:spcPct val="40000"/>
              </a:spcBef>
              <a:buClr>
                <a:srgbClr val="003399"/>
              </a:buClr>
              <a:buSzPct val="120000"/>
              <a:buFont typeface="Wingdings" pitchFamily="2" charset="2"/>
              <a:buNone/>
            </a:pPr>
            <a:r>
              <a:rPr lang="en-US" sz="2600" b="1" dirty="0">
                <a:solidFill>
                  <a:srgbClr val="C00000"/>
                </a:solidFill>
              </a:rPr>
              <a:t>A.  </a:t>
            </a:r>
            <a:r>
              <a:rPr lang="en-US" sz="2800" dirty="0"/>
              <a:t>Compute nominal GDP in </a:t>
            </a:r>
            <a:r>
              <a:rPr lang="en-US" sz="2800" dirty="0" smtClean="0"/>
              <a:t>2011.</a:t>
            </a:r>
            <a:endParaRPr lang="en-US" sz="2800" dirty="0"/>
          </a:p>
          <a:p>
            <a:pPr marL="681038" lvl="1" indent="-514350">
              <a:lnSpc>
                <a:spcPct val="105000"/>
              </a:lnSpc>
              <a:spcBef>
                <a:spcPct val="40000"/>
              </a:spcBef>
              <a:buClr>
                <a:srgbClr val="003399"/>
              </a:buClr>
              <a:buSzPct val="120000"/>
              <a:buFont typeface="Wingdings" pitchFamily="2" charset="2"/>
              <a:buNone/>
            </a:pPr>
            <a:r>
              <a:rPr lang="en-US" sz="2600" b="1" dirty="0">
                <a:solidFill>
                  <a:srgbClr val="C00000"/>
                </a:solidFill>
              </a:rPr>
              <a:t>B. </a:t>
            </a:r>
            <a:r>
              <a:rPr lang="en-US" sz="2600" b="1" dirty="0">
                <a:solidFill>
                  <a:srgbClr val="339966"/>
                </a:solidFill>
              </a:rPr>
              <a:t>	</a:t>
            </a:r>
            <a:r>
              <a:rPr lang="en-US" sz="2800" dirty="0"/>
              <a:t>Compute real GDP in </a:t>
            </a:r>
            <a:r>
              <a:rPr lang="en-US" sz="2800" dirty="0" smtClean="0"/>
              <a:t>2012. </a:t>
            </a:r>
            <a:endParaRPr lang="en-US" sz="2800" dirty="0"/>
          </a:p>
          <a:p>
            <a:pPr marL="681038" lvl="1" indent="-514350">
              <a:lnSpc>
                <a:spcPct val="105000"/>
              </a:lnSpc>
              <a:spcBef>
                <a:spcPct val="40000"/>
              </a:spcBef>
              <a:buClr>
                <a:srgbClr val="003399"/>
              </a:buClr>
              <a:buSzPct val="120000"/>
              <a:buFont typeface="Wingdings" pitchFamily="2" charset="2"/>
              <a:buNone/>
            </a:pPr>
            <a:r>
              <a:rPr lang="en-US" sz="2600" b="1" dirty="0">
                <a:solidFill>
                  <a:srgbClr val="C00000"/>
                </a:solidFill>
              </a:rPr>
              <a:t>C. </a:t>
            </a:r>
            <a:r>
              <a:rPr lang="en-US" sz="2600" b="1" dirty="0">
                <a:solidFill>
                  <a:srgbClr val="339966"/>
                </a:solidFill>
              </a:rPr>
              <a:t>	</a:t>
            </a:r>
            <a:r>
              <a:rPr lang="en-US" sz="2800" dirty="0"/>
              <a:t>Compute the GDP deflator in </a:t>
            </a:r>
            <a:r>
              <a:rPr lang="en-US" sz="2800" dirty="0" smtClean="0"/>
              <a:t>2013. </a:t>
            </a:r>
            <a:endParaRPr lang="en-US" sz="2800" dirty="0"/>
          </a:p>
        </p:txBody>
      </p:sp>
      <p:graphicFrame>
        <p:nvGraphicFramePr>
          <p:cNvPr id="9" name="Group 50"/>
          <p:cNvGraphicFramePr>
            <a:graphicFrameLocks noGrp="1"/>
          </p:cNvGraphicFramePr>
          <p:nvPr/>
        </p:nvGraphicFramePr>
        <p:xfrm>
          <a:off x="620713" y="1535113"/>
          <a:ext cx="8331200" cy="1990344"/>
        </p:xfrm>
        <a:graphic>
          <a:graphicData uri="http://schemas.openxmlformats.org/drawingml/2006/table">
            <a:tbl>
              <a:tblPr/>
              <a:tblGrid>
                <a:gridCol w="1363662"/>
                <a:gridCol w="1304925"/>
                <a:gridCol w="1165225"/>
                <a:gridCol w="1047750"/>
                <a:gridCol w="1135063"/>
                <a:gridCol w="1184275"/>
                <a:gridCol w="1130300"/>
              </a:tblGrid>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2011 (base yr)</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2012</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2013</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r>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A</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900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$31</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1000</a:t>
                      </a:r>
                      <a:endParaRPr kumimoji="0" lang="en-US" sz="2600" b="0" i="0" u="none" strike="noStrike" cap="none" normalizeH="0" baseline="0" dirty="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$36</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1050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B</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192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200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205</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left)">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left)">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left)">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5"/>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rgbClr val="FFF4D5"/>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D6B128"/>
          </a:solidFill>
          <a:ln w="9525">
            <a:noFill/>
            <a:miter lim="800000"/>
            <a:headEnd/>
            <a:tailEnd/>
          </a:ln>
        </p:spPr>
        <p:txBody>
          <a:bodyPr wrap="none" anchor="ctr"/>
          <a:lstStyle/>
          <a:p>
            <a:pPr fontAlgn="base">
              <a:spcBef>
                <a:spcPct val="0"/>
              </a:spcBef>
              <a:spcAft>
                <a:spcPct val="0"/>
              </a:spcAft>
            </a:pPr>
            <a:endParaRPr lang="en-US" smtClean="0">
              <a:solidFill>
                <a:srgbClr val="000000"/>
              </a:solidFill>
              <a:cs typeface="Arial" charset="0"/>
            </a:endParaRPr>
          </a:p>
        </p:txBody>
      </p:sp>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smtClean="0">
                <a:solidFill>
                  <a:srgbClr val="996633"/>
                </a:solidFill>
                <a:effectLst>
                  <a:outerShdw blurRad="38100" dist="38100" dir="2700000" algn="tl">
                    <a:srgbClr val="C0C0C0"/>
                  </a:outerShdw>
                </a:effectLst>
                <a:latin typeface="Tahoma" pitchFamily="34" charset="0"/>
                <a:cs typeface="Arial" charset="0"/>
              </a:rPr>
              <a:t>ACTIVE LEARNING</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r>
              <a:rPr lang="en-US" sz="7100" baseline="-10000" dirty="0" smtClean="0">
                <a:solidFill>
                  <a:srgbClr val="C00000"/>
                </a:solidFill>
                <a:latin typeface="Century" pitchFamily="18" charset="0"/>
                <a:cs typeface="Times New Roman" pitchFamily="18" charset="0"/>
              </a:rPr>
              <a:t>2</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br>
              <a:rPr lang="en-US" sz="2400" b="0" dirty="0" smtClean="0">
                <a:solidFill>
                  <a:srgbClr val="996633"/>
                </a:solidFill>
                <a:effectLst>
                  <a:outerShdw blurRad="38100" dist="38100" dir="2700000" algn="tl">
                    <a:srgbClr val="C0C0C0"/>
                  </a:outerShdw>
                </a:effectLst>
                <a:latin typeface="Tahoma" pitchFamily="34" charset="0"/>
                <a:cs typeface="Arial" charset="0"/>
              </a:rPr>
            </a:br>
            <a:r>
              <a:rPr lang="en-US" sz="3600" dirty="0" smtClean="0">
                <a:solidFill>
                  <a:srgbClr val="CC9900"/>
                </a:solidFill>
                <a:effectLst>
                  <a:outerShdw blurRad="38100" dist="38100" dir="2700000" algn="tl">
                    <a:srgbClr val="C0C0C0"/>
                  </a:outerShdw>
                </a:effectLst>
                <a:cs typeface="Arial" charset="0"/>
              </a:rPr>
              <a:t>Answers</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i="1" dirty="0" smtClean="0">
                <a:solidFill>
                  <a:srgbClr val="777777"/>
                </a:solidFill>
                <a:latin typeface="Times New Roman" pitchFamily="18" charset="0"/>
                <a:cs typeface="Times New Roman" pitchFamily="18" charset="0"/>
              </a:rPr>
              <a:t>© 2014 </a:t>
            </a:r>
            <a:r>
              <a:rPr lang="en-US" sz="800" i="1" dirty="0" err="1" smtClean="0">
                <a:solidFill>
                  <a:srgbClr val="777777"/>
                </a:solidFill>
                <a:latin typeface="Times New Roman" pitchFamily="18" charset="0"/>
                <a:cs typeface="Times New Roman" pitchFamily="18" charset="0"/>
              </a:rPr>
              <a:t>Cengage</a:t>
            </a:r>
            <a:r>
              <a:rPr lang="en-US" sz="80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i="1" dirty="0">
              <a:solidFill>
                <a:srgbClr val="777777"/>
              </a:solidFill>
              <a:latin typeface="Times New Roman" pitchFamily="18" charset="0"/>
              <a:ea typeface="Verdana" pitchFamily="34" charset="0"/>
              <a:cs typeface="Times New Roman" pitchFamily="18" charset="0"/>
            </a:endParaRPr>
          </a:p>
        </p:txBody>
      </p:sp>
      <p:sp>
        <p:nvSpPr>
          <p:cNvPr id="5" name="Rectangle 10"/>
          <p:cNvSpPr>
            <a:spLocks noChangeArrowheads="1"/>
          </p:cNvSpPr>
          <p:nvPr/>
        </p:nvSpPr>
        <p:spPr bwMode="auto">
          <a:xfrm>
            <a:off x="579438" y="3670300"/>
            <a:ext cx="7869237" cy="2711450"/>
          </a:xfrm>
          <a:prstGeom prst="rect">
            <a:avLst/>
          </a:prstGeom>
          <a:noFill/>
          <a:ln w="9525">
            <a:noFill/>
            <a:miter lim="800000"/>
            <a:headEnd/>
            <a:tailEnd/>
          </a:ln>
        </p:spPr>
        <p:txBody>
          <a:bodyPr/>
          <a:lstStyle/>
          <a:p>
            <a:pPr marL="457200" indent="-457200">
              <a:lnSpc>
                <a:spcPct val="105000"/>
              </a:lnSpc>
              <a:spcBef>
                <a:spcPct val="40000"/>
              </a:spcBef>
              <a:buClr>
                <a:srgbClr val="003399"/>
              </a:buClr>
              <a:buSzPct val="120000"/>
              <a:buFont typeface="Wingdings" pitchFamily="2" charset="2"/>
              <a:buNone/>
            </a:pPr>
            <a:r>
              <a:rPr lang="en-US" sz="2600" b="1" dirty="0">
                <a:solidFill>
                  <a:srgbClr val="C00000"/>
                </a:solidFill>
              </a:rPr>
              <a:t>A.</a:t>
            </a:r>
            <a:r>
              <a:rPr lang="en-US" sz="2600" b="1" dirty="0">
                <a:solidFill>
                  <a:srgbClr val="339966"/>
                </a:solidFill>
              </a:rPr>
              <a:t>	</a:t>
            </a:r>
            <a:r>
              <a:rPr lang="en-US" sz="2800" dirty="0"/>
              <a:t>Compute nominal GDP in </a:t>
            </a:r>
            <a:r>
              <a:rPr lang="en-US" sz="2800" dirty="0" smtClean="0"/>
              <a:t>2011.</a:t>
            </a:r>
            <a:endParaRPr lang="en-US" sz="2800" dirty="0"/>
          </a:p>
          <a:p>
            <a:pPr marL="457200" indent="-457200">
              <a:lnSpc>
                <a:spcPct val="105000"/>
              </a:lnSpc>
              <a:spcBef>
                <a:spcPct val="35000"/>
              </a:spcBef>
              <a:buClr>
                <a:srgbClr val="003399"/>
              </a:buClr>
              <a:buSzPct val="120000"/>
              <a:buFont typeface="Wingdings" pitchFamily="2" charset="2"/>
              <a:buNone/>
            </a:pPr>
            <a:r>
              <a:rPr lang="en-US" sz="2800" dirty="0"/>
              <a:t>	</a:t>
            </a:r>
            <a:r>
              <a:rPr lang="en-US" sz="2800" dirty="0">
                <a:solidFill>
                  <a:srgbClr val="0000FF"/>
                </a:solidFill>
              </a:rPr>
              <a:t>$30 x 900  +  $100 x 192  =  </a:t>
            </a:r>
            <a:r>
              <a:rPr lang="en-US" sz="2800" u="sng" dirty="0">
                <a:solidFill>
                  <a:srgbClr val="0000FF"/>
                </a:solidFill>
              </a:rPr>
              <a:t>$46,200</a:t>
            </a:r>
          </a:p>
          <a:p>
            <a:pPr marL="457200" indent="-457200">
              <a:lnSpc>
                <a:spcPct val="105000"/>
              </a:lnSpc>
              <a:spcBef>
                <a:spcPct val="80000"/>
              </a:spcBef>
              <a:buClr>
                <a:srgbClr val="003399"/>
              </a:buClr>
              <a:buSzPct val="120000"/>
              <a:buFont typeface="Wingdings" pitchFamily="2" charset="2"/>
              <a:buNone/>
            </a:pPr>
            <a:r>
              <a:rPr lang="en-US" sz="2600" b="1" dirty="0">
                <a:solidFill>
                  <a:srgbClr val="C00000"/>
                </a:solidFill>
              </a:rPr>
              <a:t>B.</a:t>
            </a:r>
            <a:r>
              <a:rPr lang="en-US" sz="2600" b="1" dirty="0">
                <a:solidFill>
                  <a:srgbClr val="339966"/>
                </a:solidFill>
              </a:rPr>
              <a:t>	</a:t>
            </a:r>
            <a:r>
              <a:rPr lang="en-US" sz="2800" dirty="0"/>
              <a:t>Compute real GDP in </a:t>
            </a:r>
            <a:r>
              <a:rPr lang="en-US" sz="2800" dirty="0" smtClean="0"/>
              <a:t>2012. </a:t>
            </a:r>
            <a:endParaRPr lang="en-US" sz="2800" dirty="0"/>
          </a:p>
          <a:p>
            <a:pPr marL="457200" indent="-457200">
              <a:lnSpc>
                <a:spcPct val="105000"/>
              </a:lnSpc>
              <a:spcBef>
                <a:spcPct val="35000"/>
              </a:spcBef>
              <a:buClr>
                <a:srgbClr val="003399"/>
              </a:buClr>
              <a:buSzPct val="120000"/>
              <a:buFont typeface="Wingdings" pitchFamily="2" charset="2"/>
              <a:buNone/>
            </a:pPr>
            <a:r>
              <a:rPr lang="en-US" sz="2800" dirty="0"/>
              <a:t>	</a:t>
            </a:r>
            <a:r>
              <a:rPr lang="en-US" sz="2800" dirty="0">
                <a:solidFill>
                  <a:srgbClr val="0000FF"/>
                </a:solidFill>
              </a:rPr>
              <a:t>$30 x 1000  +  $100 x 200  =  </a:t>
            </a:r>
            <a:r>
              <a:rPr lang="en-US" sz="2800" u="sng" dirty="0">
                <a:solidFill>
                  <a:srgbClr val="0000FF"/>
                </a:solidFill>
              </a:rPr>
              <a:t>$50,000</a:t>
            </a:r>
          </a:p>
        </p:txBody>
      </p:sp>
      <p:graphicFrame>
        <p:nvGraphicFramePr>
          <p:cNvPr id="6" name="Group 49"/>
          <p:cNvGraphicFramePr>
            <a:graphicFrameLocks noGrp="1"/>
          </p:cNvGraphicFramePr>
          <p:nvPr/>
        </p:nvGraphicFramePr>
        <p:xfrm>
          <a:off x="620713" y="1535113"/>
          <a:ext cx="8331200" cy="1990344"/>
        </p:xfrm>
        <a:graphic>
          <a:graphicData uri="http://schemas.openxmlformats.org/drawingml/2006/table">
            <a:tbl>
              <a:tblPr/>
              <a:tblGrid>
                <a:gridCol w="1363662"/>
                <a:gridCol w="1304925"/>
                <a:gridCol w="1165225"/>
                <a:gridCol w="1047750"/>
                <a:gridCol w="1135063"/>
                <a:gridCol w="1184275"/>
                <a:gridCol w="1130300"/>
              </a:tblGrid>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2011 (base yr)</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2012</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2013</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r>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A</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900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$31</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$36</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1050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B</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192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200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205</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969696"/>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rgbClr val="FFF4D5"/>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D6B128"/>
          </a:solidFill>
          <a:ln w="9525">
            <a:noFill/>
            <a:miter lim="800000"/>
            <a:headEnd/>
            <a:tailEnd/>
          </a:ln>
        </p:spPr>
        <p:txBody>
          <a:bodyPr wrap="none" anchor="ctr"/>
          <a:lstStyle/>
          <a:p>
            <a:pPr fontAlgn="base">
              <a:spcBef>
                <a:spcPct val="0"/>
              </a:spcBef>
              <a:spcAft>
                <a:spcPct val="0"/>
              </a:spcAft>
            </a:pPr>
            <a:endParaRPr lang="en-US" smtClean="0">
              <a:solidFill>
                <a:srgbClr val="000000"/>
              </a:solidFill>
              <a:cs typeface="Arial" charset="0"/>
            </a:endParaRPr>
          </a:p>
        </p:txBody>
      </p:sp>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smtClean="0">
                <a:solidFill>
                  <a:srgbClr val="996633"/>
                </a:solidFill>
                <a:effectLst>
                  <a:outerShdw blurRad="38100" dist="38100" dir="2700000" algn="tl">
                    <a:srgbClr val="C0C0C0"/>
                  </a:outerShdw>
                </a:effectLst>
                <a:latin typeface="Tahoma" pitchFamily="34" charset="0"/>
                <a:cs typeface="Arial" charset="0"/>
              </a:rPr>
              <a:t>ACTIVE LEARNING</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r>
              <a:rPr lang="en-US" sz="7100" baseline="-10000" dirty="0" smtClean="0">
                <a:solidFill>
                  <a:srgbClr val="C00000"/>
                </a:solidFill>
                <a:latin typeface="Century" pitchFamily="18" charset="0"/>
                <a:cs typeface="Times New Roman" pitchFamily="18" charset="0"/>
              </a:rPr>
              <a:t>2</a:t>
            </a:r>
            <a:r>
              <a:rPr lang="en-US" sz="2400" b="0" dirty="0" smtClean="0">
                <a:solidFill>
                  <a:srgbClr val="996633"/>
                </a:solidFill>
                <a:effectLst>
                  <a:outerShdw blurRad="38100" dist="38100" dir="2700000" algn="tl">
                    <a:srgbClr val="C0C0C0"/>
                  </a:outerShdw>
                </a:effectLst>
                <a:latin typeface="Tahoma" pitchFamily="34" charset="0"/>
                <a:cs typeface="Arial" charset="0"/>
              </a:rPr>
              <a:t>   </a:t>
            </a:r>
            <a:br>
              <a:rPr lang="en-US" sz="2400" b="0" dirty="0" smtClean="0">
                <a:solidFill>
                  <a:srgbClr val="996633"/>
                </a:solidFill>
                <a:effectLst>
                  <a:outerShdw blurRad="38100" dist="38100" dir="2700000" algn="tl">
                    <a:srgbClr val="C0C0C0"/>
                  </a:outerShdw>
                </a:effectLst>
                <a:latin typeface="Tahoma" pitchFamily="34" charset="0"/>
                <a:cs typeface="Arial" charset="0"/>
              </a:rPr>
            </a:br>
            <a:r>
              <a:rPr lang="en-US" sz="3600" dirty="0" smtClean="0">
                <a:solidFill>
                  <a:srgbClr val="CC9900"/>
                </a:solidFill>
                <a:effectLst>
                  <a:outerShdw blurRad="38100" dist="38100" dir="2700000" algn="tl">
                    <a:srgbClr val="C0C0C0"/>
                  </a:outerShdw>
                </a:effectLst>
                <a:cs typeface="Arial" charset="0"/>
              </a:rPr>
              <a:t>Answers</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i="1" dirty="0" smtClean="0">
                <a:solidFill>
                  <a:srgbClr val="777777"/>
                </a:solidFill>
                <a:latin typeface="Times New Roman" pitchFamily="18" charset="0"/>
                <a:cs typeface="Times New Roman" pitchFamily="18" charset="0"/>
              </a:rPr>
              <a:t>© 2014 </a:t>
            </a:r>
            <a:r>
              <a:rPr lang="en-US" sz="800" i="1" dirty="0" err="1" smtClean="0">
                <a:solidFill>
                  <a:srgbClr val="777777"/>
                </a:solidFill>
                <a:latin typeface="Times New Roman" pitchFamily="18" charset="0"/>
                <a:cs typeface="Times New Roman" pitchFamily="18" charset="0"/>
              </a:rPr>
              <a:t>Cengage</a:t>
            </a:r>
            <a:r>
              <a:rPr lang="en-US" sz="80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i="1" dirty="0">
              <a:solidFill>
                <a:srgbClr val="777777"/>
              </a:solidFill>
              <a:latin typeface="Times New Roman" pitchFamily="18" charset="0"/>
              <a:ea typeface="Verdana" pitchFamily="34" charset="0"/>
              <a:cs typeface="Times New Roman" pitchFamily="18" charset="0"/>
            </a:endParaRPr>
          </a:p>
        </p:txBody>
      </p:sp>
      <p:sp>
        <p:nvSpPr>
          <p:cNvPr id="5" name="Rectangle 11"/>
          <p:cNvSpPr>
            <a:spLocks noChangeArrowheads="1"/>
          </p:cNvSpPr>
          <p:nvPr/>
        </p:nvSpPr>
        <p:spPr bwMode="auto">
          <a:xfrm>
            <a:off x="612775" y="3670300"/>
            <a:ext cx="8224838" cy="2940050"/>
          </a:xfrm>
          <a:prstGeom prst="rect">
            <a:avLst/>
          </a:prstGeom>
          <a:noFill/>
          <a:ln w="9525">
            <a:noFill/>
            <a:miter lim="800000"/>
            <a:headEnd/>
            <a:tailEnd/>
          </a:ln>
        </p:spPr>
        <p:txBody>
          <a:bodyPr/>
          <a:lstStyle/>
          <a:p>
            <a:pPr marL="457200" indent="-457200">
              <a:lnSpc>
                <a:spcPct val="105000"/>
              </a:lnSpc>
              <a:spcBef>
                <a:spcPct val="45000"/>
              </a:spcBef>
              <a:buClr>
                <a:srgbClr val="003399"/>
              </a:buClr>
              <a:buSzPct val="120000"/>
              <a:buFont typeface="Wingdings" pitchFamily="2" charset="2"/>
              <a:buNone/>
            </a:pPr>
            <a:r>
              <a:rPr lang="en-US" sz="2600" b="1" dirty="0">
                <a:solidFill>
                  <a:srgbClr val="C00000"/>
                </a:solidFill>
              </a:rPr>
              <a:t>C.</a:t>
            </a:r>
            <a:r>
              <a:rPr lang="en-US" sz="2600" b="1" dirty="0">
                <a:solidFill>
                  <a:srgbClr val="339966"/>
                </a:solidFill>
              </a:rPr>
              <a:t>	</a:t>
            </a:r>
            <a:r>
              <a:rPr lang="en-US" sz="2700" dirty="0"/>
              <a:t>Compute the GDP deflator in </a:t>
            </a:r>
            <a:r>
              <a:rPr lang="en-US" sz="2700" dirty="0" smtClean="0"/>
              <a:t>2013. </a:t>
            </a:r>
            <a:endParaRPr lang="en-US" sz="2700" dirty="0"/>
          </a:p>
          <a:p>
            <a:pPr marL="457200" indent="-457200">
              <a:lnSpc>
                <a:spcPct val="105000"/>
              </a:lnSpc>
              <a:spcBef>
                <a:spcPct val="40000"/>
              </a:spcBef>
              <a:buClr>
                <a:srgbClr val="003399"/>
              </a:buClr>
              <a:buSzPct val="120000"/>
              <a:buFont typeface="Wingdings" pitchFamily="2" charset="2"/>
              <a:buNone/>
            </a:pPr>
            <a:r>
              <a:rPr lang="en-US" sz="2600" dirty="0">
                <a:solidFill>
                  <a:srgbClr val="FF0000"/>
                </a:solidFill>
              </a:rPr>
              <a:t>  </a:t>
            </a:r>
            <a:r>
              <a:rPr lang="en-US" sz="2600" dirty="0">
                <a:solidFill>
                  <a:srgbClr val="0000FF"/>
                </a:solidFill>
              </a:rPr>
              <a:t>Nom GDP  =  $36 x 1050  +  $100 x 205  =  </a:t>
            </a:r>
            <a:r>
              <a:rPr lang="en-US" sz="2600" u="sng" dirty="0">
                <a:solidFill>
                  <a:srgbClr val="0000FF"/>
                </a:solidFill>
              </a:rPr>
              <a:t>$58,300</a:t>
            </a:r>
            <a:endParaRPr lang="en-US" sz="2600" dirty="0">
              <a:solidFill>
                <a:srgbClr val="0000FF"/>
              </a:solidFill>
            </a:endParaRPr>
          </a:p>
          <a:p>
            <a:pPr marL="457200" indent="-457200">
              <a:lnSpc>
                <a:spcPct val="105000"/>
              </a:lnSpc>
              <a:spcBef>
                <a:spcPct val="45000"/>
              </a:spcBef>
              <a:buClr>
                <a:srgbClr val="003399"/>
              </a:buClr>
              <a:buSzPct val="120000"/>
              <a:buFont typeface="Wingdings" pitchFamily="2" charset="2"/>
              <a:buNone/>
            </a:pPr>
            <a:r>
              <a:rPr lang="en-US" sz="2600" dirty="0">
                <a:solidFill>
                  <a:srgbClr val="0000FF"/>
                </a:solidFill>
              </a:rPr>
              <a:t>  Real GDP  =  $30 x 1050  +  $100 x 205  =  </a:t>
            </a:r>
            <a:r>
              <a:rPr lang="en-US" sz="2600" u="sng" dirty="0">
                <a:solidFill>
                  <a:srgbClr val="0000FF"/>
                </a:solidFill>
              </a:rPr>
              <a:t>$52,000</a:t>
            </a:r>
            <a:endParaRPr lang="en-US" sz="2600" dirty="0">
              <a:solidFill>
                <a:srgbClr val="0000FF"/>
              </a:solidFill>
            </a:endParaRPr>
          </a:p>
          <a:p>
            <a:pPr marL="457200" indent="-457200">
              <a:lnSpc>
                <a:spcPct val="105000"/>
              </a:lnSpc>
              <a:spcBef>
                <a:spcPct val="45000"/>
              </a:spcBef>
              <a:buClr>
                <a:srgbClr val="003399"/>
              </a:buClr>
              <a:buSzPct val="120000"/>
              <a:buFont typeface="Wingdings" pitchFamily="2" charset="2"/>
              <a:buNone/>
            </a:pPr>
            <a:r>
              <a:rPr lang="en-US" sz="2600" dirty="0">
                <a:solidFill>
                  <a:srgbClr val="0000FF"/>
                </a:solidFill>
              </a:rPr>
              <a:t>  GDP deflator = 100 x (Nom GDP)/(Real GDP)</a:t>
            </a:r>
          </a:p>
          <a:p>
            <a:pPr marL="457200" indent="-457200">
              <a:lnSpc>
                <a:spcPct val="105000"/>
              </a:lnSpc>
              <a:spcBef>
                <a:spcPct val="20000"/>
              </a:spcBef>
              <a:buClr>
                <a:srgbClr val="003399"/>
              </a:buClr>
              <a:buSzPct val="120000"/>
              <a:buFont typeface="Wingdings" pitchFamily="2" charset="2"/>
              <a:buNone/>
            </a:pPr>
            <a:r>
              <a:rPr lang="en-US" sz="2600" dirty="0">
                <a:solidFill>
                  <a:srgbClr val="0000FF"/>
                </a:solidFill>
              </a:rPr>
              <a:t>			    = 100 x ($58,300)/($52,000) =  </a:t>
            </a:r>
            <a:r>
              <a:rPr lang="en-US" sz="2600" u="sng" dirty="0">
                <a:solidFill>
                  <a:srgbClr val="0000FF"/>
                </a:solidFill>
              </a:rPr>
              <a:t>112.1</a:t>
            </a:r>
          </a:p>
        </p:txBody>
      </p:sp>
      <p:graphicFrame>
        <p:nvGraphicFramePr>
          <p:cNvPr id="6" name="Group 49"/>
          <p:cNvGraphicFramePr>
            <a:graphicFrameLocks noGrp="1"/>
          </p:cNvGraphicFramePr>
          <p:nvPr/>
        </p:nvGraphicFramePr>
        <p:xfrm>
          <a:off x="620713" y="1535113"/>
          <a:ext cx="8331200" cy="1990344"/>
        </p:xfrm>
        <a:graphic>
          <a:graphicData uri="http://schemas.openxmlformats.org/drawingml/2006/table">
            <a:tbl>
              <a:tblPr/>
              <a:tblGrid>
                <a:gridCol w="1363662"/>
                <a:gridCol w="1304925"/>
                <a:gridCol w="1165225"/>
                <a:gridCol w="1047750"/>
                <a:gridCol w="1135063"/>
                <a:gridCol w="1184275"/>
                <a:gridCol w="1130300"/>
              </a:tblGrid>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2011 (base yr)</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2012</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cs typeface="Times New Roman" pitchFamily="18" charset="0"/>
                        </a:rPr>
                        <a:t>2013</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r>
              <a:tr h="260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P</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cs typeface="Times New Roman" pitchFamily="18" charset="0"/>
                        </a:rPr>
                        <a:t>Q</a:t>
                      </a:r>
                      <a:endParaRPr kumimoji="0" lang="en-US" sz="2600" b="0" i="1"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A</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900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$31</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$36</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1050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Good B</a:t>
                      </a:r>
                      <a:endParaRPr kumimoji="0" lang="en-US" sz="2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192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$102</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200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$100</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cs typeface="Times New Roman" pitchFamily="18" charset="0"/>
                        </a:rPr>
                        <a:t>205</a:t>
                      </a:r>
                      <a:endParaRPr kumimoji="0" lang="en-US" sz="2600" b="0" i="0" u="none" strike="noStrike" cap="none" normalizeH="0" baseline="0" smtClean="0">
                        <a:ln>
                          <a:noFill/>
                        </a:ln>
                        <a:solidFill>
                          <a:schemeClr val="tx1"/>
                        </a:solidFill>
                        <a:effectLst/>
                        <a:latin typeface="Arial" charset="0"/>
                      </a:endParaRPr>
                    </a:p>
                  </a:txBody>
                  <a:tcPr marL="45720" marR="18288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rgbClr val="969696"/>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rgbClr val="969696"/>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4" name="Rectangle 6"/>
          <p:cNvSpPr>
            <a:spLocks noGrp="1" noChangeArrowheads="1"/>
          </p:cNvSpPr>
          <p:nvPr>
            <p:ph type="title"/>
          </p:nvPr>
        </p:nvSpPr>
        <p:spPr/>
        <p:txBody>
          <a:bodyPr/>
          <a:lstStyle/>
          <a:p>
            <a:pPr eaLnBrk="1" hangingPunct="1"/>
            <a:r>
              <a:rPr lang="en-US" smtClean="0"/>
              <a:t>GDP and Economic Well-Being</a:t>
            </a:r>
          </a:p>
        </p:txBody>
      </p:sp>
      <p:sp>
        <p:nvSpPr>
          <p:cNvPr id="40965" name="Rectangle 7"/>
          <p:cNvSpPr>
            <a:spLocks noGrp="1" noChangeArrowheads="1"/>
          </p:cNvSpPr>
          <p:nvPr>
            <p:ph idx="1"/>
          </p:nvPr>
        </p:nvSpPr>
        <p:spPr/>
        <p:txBody>
          <a:bodyPr/>
          <a:lstStyle/>
          <a:p>
            <a:pPr eaLnBrk="1" hangingPunct="1">
              <a:spcBef>
                <a:spcPct val="50000"/>
              </a:spcBef>
            </a:pPr>
            <a:r>
              <a:rPr lang="en-US" b="1" i="1" smtClean="0">
                <a:solidFill>
                  <a:srgbClr val="660066"/>
                </a:solidFill>
              </a:rPr>
              <a:t>Real GDP per capita is the main indicator of the average person’s standard of living.</a:t>
            </a:r>
            <a:endParaRPr lang="en-US" smtClean="0"/>
          </a:p>
          <a:p>
            <a:pPr eaLnBrk="1" hangingPunct="1">
              <a:spcBef>
                <a:spcPct val="50000"/>
              </a:spcBef>
            </a:pPr>
            <a:r>
              <a:rPr lang="en-US" smtClean="0"/>
              <a:t>But GDP is not a perfect measure of </a:t>
            </a:r>
            <a:br>
              <a:rPr lang="en-US" smtClean="0"/>
            </a:br>
            <a:r>
              <a:rPr lang="en-US" smtClean="0"/>
              <a:t>well-being.  </a:t>
            </a:r>
          </a:p>
          <a:p>
            <a:pPr eaLnBrk="1" hangingPunct="1">
              <a:spcBef>
                <a:spcPct val="50000"/>
              </a:spcBef>
            </a:pPr>
            <a:r>
              <a:rPr lang="en-US" smtClean="0"/>
              <a:t>Robert Kennedy issued a very eloquent </a:t>
            </a:r>
            <a:br>
              <a:rPr lang="en-US" smtClean="0"/>
            </a:br>
            <a:r>
              <a:rPr lang="en-US" smtClean="0"/>
              <a:t>yet harsh criticism of GDP:  </a:t>
            </a:r>
          </a:p>
          <a:p>
            <a:pPr eaLnBrk="1" hangingPunct="1">
              <a:spcBef>
                <a:spcPct val="50000"/>
              </a:spcBef>
            </a:pPr>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Effect transition="in" filter="wipe(left)">
                                      <p:cBhvr>
                                        <p:cTn id="7" dur="500"/>
                                        <p:tgtEl>
                                          <p:spTgt spid="409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5">
                                            <p:txEl>
                                              <p:pRg st="1" end="1"/>
                                            </p:txEl>
                                          </p:spTgt>
                                        </p:tgtEl>
                                        <p:attrNameLst>
                                          <p:attrName>style.visibility</p:attrName>
                                        </p:attrNameLst>
                                      </p:cBhvr>
                                      <p:to>
                                        <p:strVal val="visible"/>
                                      </p:to>
                                    </p:set>
                                    <p:animEffect transition="in" filter="wipe(left)">
                                      <p:cBhvr>
                                        <p:cTn id="12" dur="500"/>
                                        <p:tgtEl>
                                          <p:spTgt spid="409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5">
                                            <p:txEl>
                                              <p:pRg st="2" end="2"/>
                                            </p:txEl>
                                          </p:spTgt>
                                        </p:tgtEl>
                                        <p:attrNameLst>
                                          <p:attrName>style.visibility</p:attrName>
                                        </p:attrNameLst>
                                      </p:cBhvr>
                                      <p:to>
                                        <p:strVal val="visible"/>
                                      </p:to>
                                    </p:set>
                                    <p:animEffect transition="in" filter="wipe(left)">
                                      <p:cBhvr>
                                        <p:cTn id="17" dur="500"/>
                                        <p:tgtEl>
                                          <p:spTgt spid="409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bldLvl="4"/>
    </p:bldLst>
  </p:timing>
</p:sld>
</file>

<file path=ppt/slides/slide3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328613" y="223838"/>
            <a:ext cx="5295900" cy="539750"/>
          </a:xfrm>
        </p:spPr>
        <p:txBody>
          <a:bodyPr>
            <a:normAutofit fontScale="90000"/>
          </a:bodyPr>
          <a:lstStyle/>
          <a:p>
            <a:pPr algn="l" eaLnBrk="1" hangingPunct="1"/>
            <a:r>
              <a:rPr lang="en-US" sz="3300" smtClean="0">
                <a:solidFill>
                  <a:srgbClr val="990033"/>
                </a:solidFill>
                <a:latin typeface="Times New Roman" pitchFamily="18" charset="0"/>
              </a:rPr>
              <a:t>Gross Domestic Product…</a:t>
            </a:r>
          </a:p>
        </p:txBody>
      </p:sp>
      <p:sp>
        <p:nvSpPr>
          <p:cNvPr id="224259" name="Rectangle 3"/>
          <p:cNvSpPr>
            <a:spLocks noGrp="1" noChangeArrowheads="1"/>
          </p:cNvSpPr>
          <p:nvPr>
            <p:ph type="body" idx="4294967295"/>
          </p:nvPr>
        </p:nvSpPr>
        <p:spPr>
          <a:xfrm>
            <a:off x="300038" y="685800"/>
            <a:ext cx="6027737" cy="1608138"/>
          </a:xfrm>
          <a:solidFill>
            <a:schemeClr val="bg1"/>
          </a:solidFill>
        </p:spPr>
        <p:txBody>
          <a:bodyPr/>
          <a:lstStyle/>
          <a:p>
            <a:pPr marL="0" indent="0" eaLnBrk="1" hangingPunct="1">
              <a:spcBef>
                <a:spcPct val="20000"/>
              </a:spcBef>
              <a:buFont typeface="Wingdings" pitchFamily="2" charset="2"/>
              <a:buNone/>
            </a:pPr>
            <a:r>
              <a:rPr lang="en-US" smtClean="0">
                <a:latin typeface="Times New Roman" pitchFamily="18" charset="0"/>
              </a:rPr>
              <a:t>“… does not allow for the health of our </a:t>
            </a:r>
            <a:br>
              <a:rPr lang="en-US" smtClean="0">
                <a:latin typeface="Times New Roman" pitchFamily="18" charset="0"/>
              </a:rPr>
            </a:br>
            <a:r>
              <a:rPr lang="en-US" smtClean="0">
                <a:latin typeface="Times New Roman" pitchFamily="18" charset="0"/>
              </a:rPr>
              <a:t>children, the quality of their education, </a:t>
            </a:r>
            <a:br>
              <a:rPr lang="en-US" smtClean="0">
                <a:latin typeface="Times New Roman" pitchFamily="18" charset="0"/>
              </a:rPr>
            </a:br>
            <a:r>
              <a:rPr lang="en-US" smtClean="0">
                <a:latin typeface="Times New Roman" pitchFamily="18" charset="0"/>
              </a:rPr>
              <a:t>or the joy of their play. </a:t>
            </a:r>
          </a:p>
        </p:txBody>
      </p:sp>
      <p:sp>
        <p:nvSpPr>
          <p:cNvPr id="224261" name="Text Box 5"/>
          <p:cNvSpPr txBox="1">
            <a:spLocks noChangeArrowheads="1"/>
          </p:cNvSpPr>
          <p:nvPr/>
        </p:nvSpPr>
        <p:spPr bwMode="auto">
          <a:xfrm>
            <a:off x="312738" y="1584325"/>
            <a:ext cx="5273675" cy="2330450"/>
          </a:xfrm>
          <a:prstGeom prst="rect">
            <a:avLst/>
          </a:prstGeom>
          <a:noFill/>
          <a:ln w="9525">
            <a:noFill/>
            <a:miter lim="800000"/>
            <a:headEnd/>
            <a:tailEnd/>
          </a:ln>
        </p:spPr>
        <p:txBody>
          <a:bodyPr>
            <a:spAutoFit/>
          </a:bodyPr>
          <a:lstStyle/>
          <a:p>
            <a:pPr>
              <a:lnSpc>
                <a:spcPct val="105000"/>
              </a:lnSpc>
              <a:spcBef>
                <a:spcPct val="20000"/>
              </a:spcBef>
              <a:buClr>
                <a:srgbClr val="00B85C"/>
              </a:buClr>
              <a:buSzPct val="120000"/>
              <a:buFont typeface="Wingdings" pitchFamily="2" charset="2"/>
              <a:buNone/>
            </a:pPr>
            <a:r>
              <a:rPr lang="en-US" sz="2800">
                <a:latin typeface="Times New Roman" pitchFamily="18" charset="0"/>
                <a:cs typeface="Arial" charset="0"/>
              </a:rPr>
              <a:t>			        It does not </a:t>
            </a:r>
            <a:br>
              <a:rPr lang="en-US" sz="2800">
                <a:latin typeface="Times New Roman" pitchFamily="18" charset="0"/>
                <a:cs typeface="Arial" charset="0"/>
              </a:rPr>
            </a:br>
            <a:r>
              <a:rPr lang="en-US" sz="2800">
                <a:latin typeface="Times New Roman" pitchFamily="18" charset="0"/>
                <a:cs typeface="Arial" charset="0"/>
              </a:rPr>
              <a:t>include the beauty of our poetry or </a:t>
            </a:r>
            <a:br>
              <a:rPr lang="en-US" sz="2800">
                <a:latin typeface="Times New Roman" pitchFamily="18" charset="0"/>
                <a:cs typeface="Arial" charset="0"/>
              </a:rPr>
            </a:br>
            <a:r>
              <a:rPr lang="en-US" sz="2800">
                <a:latin typeface="Times New Roman" pitchFamily="18" charset="0"/>
                <a:cs typeface="Arial" charset="0"/>
              </a:rPr>
              <a:t>the strength of our marriages, the </a:t>
            </a:r>
            <a:br>
              <a:rPr lang="en-US" sz="2800">
                <a:latin typeface="Times New Roman" pitchFamily="18" charset="0"/>
                <a:cs typeface="Arial" charset="0"/>
              </a:rPr>
            </a:br>
            <a:r>
              <a:rPr lang="en-US" sz="2800">
                <a:latin typeface="Times New Roman" pitchFamily="18" charset="0"/>
                <a:cs typeface="Arial" charset="0"/>
              </a:rPr>
              <a:t>intelligence of our public debate or </a:t>
            </a:r>
            <a:br>
              <a:rPr lang="en-US" sz="2800">
                <a:latin typeface="Times New Roman" pitchFamily="18" charset="0"/>
                <a:cs typeface="Arial" charset="0"/>
              </a:rPr>
            </a:br>
            <a:r>
              <a:rPr lang="en-US" sz="2800">
                <a:latin typeface="Times New Roman" pitchFamily="18" charset="0"/>
                <a:cs typeface="Arial" charset="0"/>
              </a:rPr>
              <a:t>the integrity of our public officials.    </a:t>
            </a:r>
            <a:endParaRPr lang="en-US">
              <a:cs typeface="Arial" charset="0"/>
            </a:endParaRPr>
          </a:p>
        </p:txBody>
      </p:sp>
      <p:sp>
        <p:nvSpPr>
          <p:cNvPr id="224262" name="Text Box 6"/>
          <p:cNvSpPr txBox="1">
            <a:spLocks noChangeArrowheads="1"/>
          </p:cNvSpPr>
          <p:nvPr/>
        </p:nvSpPr>
        <p:spPr bwMode="auto">
          <a:xfrm>
            <a:off x="323850" y="3827463"/>
            <a:ext cx="8540750" cy="987425"/>
          </a:xfrm>
          <a:prstGeom prst="rect">
            <a:avLst/>
          </a:prstGeom>
          <a:noFill/>
          <a:ln w="9525">
            <a:noFill/>
            <a:miter lim="800000"/>
            <a:headEnd/>
            <a:tailEnd/>
          </a:ln>
        </p:spPr>
        <p:txBody>
          <a:bodyPr>
            <a:spAutoFit/>
          </a:bodyPr>
          <a:lstStyle/>
          <a:p>
            <a:pPr>
              <a:lnSpc>
                <a:spcPct val="105000"/>
              </a:lnSpc>
              <a:spcBef>
                <a:spcPct val="20000"/>
              </a:spcBef>
              <a:buClr>
                <a:srgbClr val="00B85C"/>
              </a:buClr>
              <a:buSzPct val="120000"/>
              <a:buFont typeface="Wingdings" pitchFamily="2" charset="2"/>
              <a:buNone/>
            </a:pPr>
            <a:r>
              <a:rPr lang="en-US" sz="2800">
                <a:latin typeface="Times New Roman" pitchFamily="18" charset="0"/>
                <a:cs typeface="Arial" charset="0"/>
              </a:rPr>
              <a:t>It measures neither our courage, nor our wisdom, </a:t>
            </a:r>
            <a:br>
              <a:rPr lang="en-US" sz="2800">
                <a:latin typeface="Times New Roman" pitchFamily="18" charset="0"/>
                <a:cs typeface="Arial" charset="0"/>
              </a:rPr>
            </a:br>
            <a:r>
              <a:rPr lang="en-US" sz="2800">
                <a:latin typeface="Times New Roman" pitchFamily="18" charset="0"/>
                <a:cs typeface="Arial" charset="0"/>
              </a:rPr>
              <a:t>nor our devotion to our country.  </a:t>
            </a:r>
            <a:endParaRPr lang="en-US">
              <a:cs typeface="Arial" charset="0"/>
            </a:endParaRPr>
          </a:p>
        </p:txBody>
      </p:sp>
      <p:sp>
        <p:nvSpPr>
          <p:cNvPr id="224263" name="Text Box 7"/>
          <p:cNvSpPr txBox="1">
            <a:spLocks noChangeArrowheads="1"/>
          </p:cNvSpPr>
          <p:nvPr/>
        </p:nvSpPr>
        <p:spPr bwMode="auto">
          <a:xfrm>
            <a:off x="346075" y="4275138"/>
            <a:ext cx="8507413" cy="2393950"/>
          </a:xfrm>
          <a:prstGeom prst="rect">
            <a:avLst/>
          </a:prstGeom>
          <a:noFill/>
          <a:ln w="9525">
            <a:noFill/>
            <a:miter lim="800000"/>
            <a:headEnd/>
            <a:tailEnd/>
          </a:ln>
        </p:spPr>
        <p:txBody>
          <a:bodyPr>
            <a:spAutoFit/>
          </a:bodyPr>
          <a:lstStyle/>
          <a:p>
            <a:pPr>
              <a:lnSpc>
                <a:spcPct val="105000"/>
              </a:lnSpc>
              <a:spcBef>
                <a:spcPct val="20000"/>
              </a:spcBef>
              <a:buClr>
                <a:srgbClr val="00B85C"/>
              </a:buClr>
              <a:buSzPct val="120000"/>
              <a:buFont typeface="Wingdings" pitchFamily="2" charset="2"/>
              <a:buNone/>
            </a:pPr>
            <a:r>
              <a:rPr lang="en-US" sz="2800" dirty="0">
                <a:latin typeface="Times New Roman" pitchFamily="18" charset="0"/>
                <a:cs typeface="Arial" charset="0"/>
              </a:rPr>
              <a:t>					 It measures everything, in short, except that which makes life worthwhile, and it can tell us everything about America except why we are proud that we are Americans.”</a:t>
            </a:r>
          </a:p>
          <a:p>
            <a:pPr>
              <a:lnSpc>
                <a:spcPct val="105000"/>
              </a:lnSpc>
              <a:spcBef>
                <a:spcPct val="15000"/>
              </a:spcBef>
              <a:buClr>
                <a:srgbClr val="00B85C"/>
              </a:buClr>
              <a:buSzPct val="120000"/>
              <a:buFont typeface="Wingdings" pitchFamily="2" charset="2"/>
              <a:buNone/>
            </a:pPr>
            <a:r>
              <a:rPr lang="en-US" sz="2800" b="1" dirty="0">
                <a:latin typeface="Times New Roman" pitchFamily="18" charset="0"/>
                <a:cs typeface="Arial" charset="0"/>
              </a:rPr>
              <a:t>-</a:t>
            </a:r>
            <a:r>
              <a:rPr lang="en-US" sz="2800" b="1" i="1" dirty="0">
                <a:latin typeface="Times New Roman" pitchFamily="18" charset="0"/>
                <a:cs typeface="Arial" charset="0"/>
              </a:rPr>
              <a:t> Senator Robert Kennedy, 1968</a:t>
            </a:r>
            <a:endParaRPr lang="en-US" dirty="0">
              <a:cs typeface="Arial" charset="0"/>
            </a:endParaRPr>
          </a:p>
        </p:txBody>
      </p:sp>
      <p:pic>
        <p:nvPicPr>
          <p:cNvPr id="41991" name="Picture 8" descr="rfk"/>
          <p:cNvPicPr>
            <a:picLocks noChangeAspect="1" noChangeArrowheads="1"/>
          </p:cNvPicPr>
          <p:nvPr/>
        </p:nvPicPr>
        <p:blipFill>
          <a:blip r:embed="rId3" cstate="print"/>
          <a:srcRect l="1666" t="9743" r="10001" b="1218"/>
          <a:stretch>
            <a:fillRect/>
          </a:stretch>
        </p:blipFill>
        <p:spPr bwMode="auto">
          <a:xfrm>
            <a:off x="6196013" y="225425"/>
            <a:ext cx="2617787" cy="3609975"/>
          </a:xfrm>
          <a:prstGeom prst="rect">
            <a:avLst/>
          </a:prstGeom>
          <a:noFill/>
          <a:ln w="9525">
            <a:solidFill>
              <a:schemeClr val="tx1"/>
            </a:solid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fade">
                                      <p:cBhvr>
                                        <p:cTn id="7" dur="500"/>
                                        <p:tgtEl>
                                          <p:spTgt spid="224259">
                                            <p:txEl>
                                              <p:pRg st="0" end="0"/>
                                            </p:txEl>
                                          </p:spTgt>
                                        </p:tgtEl>
                                      </p:cBhvr>
                                    </p:animEffect>
                                  </p:childTnLst>
                                  <p:subTnLst>
                                    <p:animClr clrSpc="rgb" dir="cw">
                                      <p:cBhvr override="childStyle">
                                        <p:cTn dur="1" fill="hold" display="0" masterRel="nextClick" afterEffect="1"/>
                                        <p:tgtEl>
                                          <p:spTgt spid="224259">
                                            <p:txEl>
                                              <p:pRg st="0" end="0"/>
                                            </p:txEl>
                                          </p:spTgt>
                                        </p:tgtEl>
                                        <p:attrNameLst>
                                          <p:attrName>ppt_c</p:attrName>
                                        </p:attrNameLst>
                                      </p:cBhvr>
                                      <p:to>
                                        <a:srgbClr val="336699"/>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4261"/>
                                        </p:tgtEl>
                                        <p:attrNameLst>
                                          <p:attrName>style.visibility</p:attrName>
                                        </p:attrNameLst>
                                      </p:cBhvr>
                                      <p:to>
                                        <p:strVal val="visible"/>
                                      </p:to>
                                    </p:set>
                                    <p:animEffect transition="in" filter="fade">
                                      <p:cBhvr>
                                        <p:cTn id="12" dur="500"/>
                                        <p:tgtEl>
                                          <p:spTgt spid="224261"/>
                                        </p:tgtEl>
                                      </p:cBhvr>
                                    </p:animEffect>
                                  </p:childTnLst>
                                  <p:subTnLst>
                                    <p:animClr clrSpc="rgb" dir="cw">
                                      <p:cBhvr override="childStyle">
                                        <p:cTn dur="1" fill="hold" display="0" masterRel="nextClick" afterEffect="1"/>
                                        <p:tgtEl>
                                          <p:spTgt spid="224261"/>
                                        </p:tgtEl>
                                        <p:attrNameLst>
                                          <p:attrName>ppt_c</p:attrName>
                                        </p:attrNameLst>
                                      </p:cBhvr>
                                      <p:to>
                                        <a:srgbClr val="336699"/>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4262"/>
                                        </p:tgtEl>
                                        <p:attrNameLst>
                                          <p:attrName>style.visibility</p:attrName>
                                        </p:attrNameLst>
                                      </p:cBhvr>
                                      <p:to>
                                        <p:strVal val="visible"/>
                                      </p:to>
                                    </p:set>
                                    <p:animEffect transition="in" filter="fade">
                                      <p:cBhvr>
                                        <p:cTn id="17" dur="500"/>
                                        <p:tgtEl>
                                          <p:spTgt spid="224262"/>
                                        </p:tgtEl>
                                      </p:cBhvr>
                                    </p:animEffect>
                                  </p:childTnLst>
                                  <p:subTnLst>
                                    <p:animClr clrSpc="rgb" dir="cw">
                                      <p:cBhvr override="childStyle">
                                        <p:cTn dur="1" fill="hold" display="0" masterRel="nextClick" afterEffect="1"/>
                                        <p:tgtEl>
                                          <p:spTgt spid="224262"/>
                                        </p:tgtEl>
                                        <p:attrNameLst>
                                          <p:attrName>ppt_c</p:attrName>
                                        </p:attrNameLst>
                                      </p:cBhvr>
                                      <p:to>
                                        <a:srgbClr val="336699"/>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4263"/>
                                        </p:tgtEl>
                                        <p:attrNameLst>
                                          <p:attrName>style.visibility</p:attrName>
                                        </p:attrNameLst>
                                      </p:cBhvr>
                                      <p:to>
                                        <p:strVal val="visible"/>
                                      </p:to>
                                    </p:set>
                                    <p:animEffect transition="in" filter="fade">
                                      <p:cBhvr>
                                        <p:cTn id="22" dur="500"/>
                                        <p:tgtEl>
                                          <p:spTgt spid="224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P spid="224261" grpId="0"/>
      <p:bldP spid="224262" grpId="0"/>
      <p:bldP spid="224263"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p:txBody>
          <a:bodyPr/>
          <a:lstStyle/>
          <a:p>
            <a:pPr eaLnBrk="1" hangingPunct="1"/>
            <a:r>
              <a:rPr lang="en-US" smtClean="0"/>
              <a:t>GDP Does Not Value:</a:t>
            </a:r>
          </a:p>
        </p:txBody>
      </p:sp>
      <p:sp>
        <p:nvSpPr>
          <p:cNvPr id="43013" name="Rectangle 5"/>
          <p:cNvSpPr>
            <a:spLocks noGrp="1" noChangeArrowheads="1"/>
          </p:cNvSpPr>
          <p:nvPr>
            <p:ph idx="1"/>
          </p:nvPr>
        </p:nvSpPr>
        <p:spPr/>
        <p:txBody>
          <a:bodyPr/>
          <a:lstStyle/>
          <a:p>
            <a:pPr eaLnBrk="1" hangingPunct="1">
              <a:spcBef>
                <a:spcPct val="50000"/>
              </a:spcBef>
            </a:pPr>
            <a:r>
              <a:rPr lang="en-US" smtClean="0"/>
              <a:t>the quality of the environment</a:t>
            </a:r>
          </a:p>
          <a:p>
            <a:pPr eaLnBrk="1" hangingPunct="1">
              <a:spcBef>
                <a:spcPct val="50000"/>
              </a:spcBef>
            </a:pPr>
            <a:r>
              <a:rPr lang="en-US" smtClean="0"/>
              <a:t>leisure time</a:t>
            </a:r>
          </a:p>
          <a:p>
            <a:pPr eaLnBrk="1" hangingPunct="1">
              <a:spcBef>
                <a:spcPct val="50000"/>
              </a:spcBef>
            </a:pPr>
            <a:r>
              <a:rPr lang="en-US" smtClean="0"/>
              <a:t>non-market activity, such as the child care </a:t>
            </a:r>
            <a:br>
              <a:rPr lang="en-US" smtClean="0"/>
            </a:br>
            <a:r>
              <a:rPr lang="en-US" smtClean="0"/>
              <a:t>a parent provides his or her child at home</a:t>
            </a:r>
          </a:p>
          <a:p>
            <a:pPr eaLnBrk="1" hangingPunct="1">
              <a:spcBef>
                <a:spcPct val="50000"/>
              </a:spcBef>
            </a:pPr>
            <a:r>
              <a:rPr lang="en-US" smtClean="0"/>
              <a:t>an equitable distribution of income</a:t>
            </a:r>
          </a:p>
          <a:p>
            <a:pPr lvl="1" eaLnBrk="1" hangingPunct="1">
              <a:lnSpc>
                <a:spcPct val="105000"/>
              </a:lnSpc>
              <a:spcBef>
                <a:spcPct val="50000"/>
              </a:spcBef>
            </a:pPr>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wipe(left)">
                                      <p:cBhvr>
                                        <p:cTn id="7" dur="500"/>
                                        <p:tgtEl>
                                          <p:spTgt spid="430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3">
                                            <p:txEl>
                                              <p:pRg st="1" end="1"/>
                                            </p:txEl>
                                          </p:spTgt>
                                        </p:tgtEl>
                                        <p:attrNameLst>
                                          <p:attrName>style.visibility</p:attrName>
                                        </p:attrNameLst>
                                      </p:cBhvr>
                                      <p:to>
                                        <p:strVal val="visible"/>
                                      </p:to>
                                    </p:set>
                                    <p:animEffect transition="in" filter="wipe(left)">
                                      <p:cBhvr>
                                        <p:cTn id="12" dur="500"/>
                                        <p:tgtEl>
                                          <p:spTgt spid="430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3">
                                            <p:txEl>
                                              <p:pRg st="2" end="2"/>
                                            </p:txEl>
                                          </p:spTgt>
                                        </p:tgtEl>
                                        <p:attrNameLst>
                                          <p:attrName>style.visibility</p:attrName>
                                        </p:attrNameLst>
                                      </p:cBhvr>
                                      <p:to>
                                        <p:strVal val="visible"/>
                                      </p:to>
                                    </p:set>
                                    <p:animEffect transition="in" filter="wipe(left)">
                                      <p:cBhvr>
                                        <p:cTn id="17" dur="500"/>
                                        <p:tgtEl>
                                          <p:spTgt spid="430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3">
                                            <p:txEl>
                                              <p:pRg st="3" end="3"/>
                                            </p:txEl>
                                          </p:spTgt>
                                        </p:tgtEl>
                                        <p:attrNameLst>
                                          <p:attrName>style.visibility</p:attrName>
                                        </p:attrNameLst>
                                      </p:cBhvr>
                                      <p:to>
                                        <p:strVal val="visible"/>
                                      </p:to>
                                    </p:set>
                                    <p:animEffect transition="in" filter="wipe(left)">
                                      <p:cBhvr>
                                        <p:cTn id="22" dur="500"/>
                                        <p:tgtEl>
                                          <p:spTgt spid="430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bldLvl="4"/>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pPr eaLnBrk="1" hangingPunct="1"/>
            <a:r>
              <a:rPr lang="en-US" smtClean="0"/>
              <a:t>Then Why Do We Care About GDP?</a:t>
            </a:r>
          </a:p>
        </p:txBody>
      </p:sp>
      <p:sp>
        <p:nvSpPr>
          <p:cNvPr id="44037" name="Rectangle 5"/>
          <p:cNvSpPr>
            <a:spLocks noGrp="1" noChangeArrowheads="1"/>
          </p:cNvSpPr>
          <p:nvPr>
            <p:ph idx="1"/>
          </p:nvPr>
        </p:nvSpPr>
        <p:spPr/>
        <p:txBody>
          <a:bodyPr/>
          <a:lstStyle/>
          <a:p>
            <a:pPr eaLnBrk="1" hangingPunct="1">
              <a:spcBef>
                <a:spcPct val="50000"/>
              </a:spcBef>
            </a:pPr>
            <a:r>
              <a:rPr lang="en-US" smtClean="0"/>
              <a:t>Having a large GDP enables a country to afford better schools, a cleaner environment, </a:t>
            </a:r>
            <a:br>
              <a:rPr lang="en-US" smtClean="0"/>
            </a:br>
            <a:r>
              <a:rPr lang="en-US" smtClean="0"/>
              <a:t>health care, etc</a:t>
            </a:r>
            <a:r>
              <a:rPr lang="en-US" i="1" smtClean="0"/>
              <a:t>.  </a:t>
            </a:r>
          </a:p>
          <a:p>
            <a:pPr eaLnBrk="1" hangingPunct="1">
              <a:spcBef>
                <a:spcPct val="50000"/>
              </a:spcBef>
            </a:pPr>
            <a:r>
              <a:rPr lang="en-US" smtClean="0"/>
              <a:t>Many indicators of the quality of life are positively correlated with GDP.  For example…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Effect transition="in" filter="wipe(left)">
                                      <p:cBhvr>
                                        <p:cTn id="7" dur="500"/>
                                        <p:tgtEl>
                                          <p:spTgt spid="440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7">
                                            <p:txEl>
                                              <p:pRg st="1" end="1"/>
                                            </p:txEl>
                                          </p:spTgt>
                                        </p:tgtEl>
                                        <p:attrNameLst>
                                          <p:attrName>style.visibility</p:attrName>
                                        </p:attrNameLst>
                                      </p:cBhvr>
                                      <p:to>
                                        <p:strVal val="visible"/>
                                      </p:to>
                                    </p:set>
                                    <p:animEffect transition="in" filter="wipe(left)">
                                      <p:cBhvr>
                                        <p:cTn id="12" dur="500"/>
                                        <p:tgtEl>
                                          <p:spTgt spid="440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uild="p" bldLvl="4"/>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rgbClr val="FFCC99">
            <a:alpha val="50000"/>
          </a:srgbClr>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42900" y="125413"/>
            <a:ext cx="8410575" cy="558800"/>
          </a:xfrm>
        </p:spPr>
        <p:txBody>
          <a:bodyPr/>
          <a:lstStyle/>
          <a:p>
            <a:pPr eaLnBrk="1" hangingPunct="1"/>
            <a:r>
              <a:rPr lang="en-US" sz="3000" smtClean="0"/>
              <a:t>GDP and Life Expectancy in 12 countries</a:t>
            </a:r>
          </a:p>
        </p:txBody>
      </p:sp>
      <p:sp>
        <p:nvSpPr>
          <p:cNvPr id="45059" name="Rectangle 7"/>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1BC4EBED-9126-48A5-9D80-C0B44E7F4030}" type="slidenum">
              <a:rPr lang="en-US" sz="1700">
                <a:solidFill>
                  <a:srgbClr val="777777"/>
                </a:solidFill>
              </a:rPr>
              <a:pPr algn="r"/>
              <a:t>38</a:t>
            </a:fld>
            <a:endParaRPr lang="en-US" sz="1700">
              <a:solidFill>
                <a:srgbClr val="777777"/>
              </a:solidFill>
            </a:endParaRPr>
          </a:p>
        </p:txBody>
      </p:sp>
      <p:sp>
        <p:nvSpPr>
          <p:cNvPr id="45060" name="Text Box 4"/>
          <p:cNvSpPr txBox="1">
            <a:spLocks noChangeArrowheads="1"/>
          </p:cNvSpPr>
          <p:nvPr/>
        </p:nvSpPr>
        <p:spPr bwMode="auto">
          <a:xfrm rot="-5400000">
            <a:off x="-1275556" y="2964656"/>
            <a:ext cx="3781425" cy="442913"/>
          </a:xfrm>
          <a:prstGeom prst="rect">
            <a:avLst/>
          </a:prstGeom>
          <a:noFill/>
          <a:ln w="9525">
            <a:noFill/>
            <a:miter lim="800000"/>
            <a:headEnd/>
            <a:tailEnd/>
          </a:ln>
        </p:spPr>
        <p:txBody>
          <a:bodyPr>
            <a:spAutoFit/>
          </a:bodyPr>
          <a:lstStyle/>
          <a:p>
            <a:pPr algn="ctr">
              <a:spcBef>
                <a:spcPct val="50000"/>
              </a:spcBef>
            </a:pPr>
            <a:r>
              <a:rPr lang="en-US" sz="2300" b="1">
                <a:cs typeface="Arial" charset="0"/>
              </a:rPr>
              <a:t>Life expectancy (years)</a:t>
            </a:r>
          </a:p>
        </p:txBody>
      </p:sp>
      <p:sp>
        <p:nvSpPr>
          <p:cNvPr id="45061" name="Text Box 5"/>
          <p:cNvSpPr txBox="1">
            <a:spLocks noChangeArrowheads="1"/>
          </p:cNvSpPr>
          <p:nvPr/>
        </p:nvSpPr>
        <p:spPr bwMode="auto">
          <a:xfrm>
            <a:off x="1962150" y="6240463"/>
            <a:ext cx="6275388" cy="442912"/>
          </a:xfrm>
          <a:prstGeom prst="rect">
            <a:avLst/>
          </a:prstGeom>
          <a:noFill/>
          <a:ln w="9525">
            <a:noFill/>
            <a:miter lim="800000"/>
            <a:headEnd/>
            <a:tailEnd/>
          </a:ln>
        </p:spPr>
        <p:txBody>
          <a:bodyPr>
            <a:spAutoFit/>
          </a:bodyPr>
          <a:lstStyle/>
          <a:p>
            <a:pPr algn="ctr">
              <a:spcBef>
                <a:spcPct val="50000"/>
              </a:spcBef>
            </a:pPr>
            <a:r>
              <a:rPr lang="en-US" sz="2300" b="1">
                <a:cs typeface="Arial" charset="0"/>
              </a:rPr>
              <a:t>Real GDP per capita</a:t>
            </a:r>
          </a:p>
        </p:txBody>
      </p:sp>
      <p:pic>
        <p:nvPicPr>
          <p:cNvPr id="45062" name="Picture 10"/>
          <p:cNvPicPr>
            <a:picLocks noChangeAspect="1" noChangeArrowheads="1"/>
          </p:cNvPicPr>
          <p:nvPr/>
        </p:nvPicPr>
        <p:blipFill>
          <a:blip r:embed="rId3" cstate="print"/>
          <a:srcRect/>
          <a:stretch>
            <a:fillRect/>
          </a:stretch>
        </p:blipFill>
        <p:spPr bwMode="auto">
          <a:xfrm>
            <a:off x="949325" y="604838"/>
            <a:ext cx="7837488" cy="5688012"/>
          </a:xfrm>
          <a:prstGeom prst="rect">
            <a:avLst/>
          </a:prstGeom>
          <a:noFill/>
          <a:ln w="9525">
            <a:noFill/>
            <a:miter lim="800000"/>
            <a:headEnd/>
            <a:tailEnd/>
          </a:ln>
        </p:spPr>
      </p:pic>
      <p:sp>
        <p:nvSpPr>
          <p:cNvPr id="45063" name="Text Box 6"/>
          <p:cNvSpPr txBox="1">
            <a:spLocks noChangeArrowheads="1"/>
          </p:cNvSpPr>
          <p:nvPr/>
        </p:nvSpPr>
        <p:spPr bwMode="auto">
          <a:xfrm>
            <a:off x="7083425" y="1597025"/>
            <a:ext cx="682625"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U.S.</a:t>
            </a:r>
          </a:p>
        </p:txBody>
      </p:sp>
      <p:sp>
        <p:nvSpPr>
          <p:cNvPr id="45064" name="Text Box 7"/>
          <p:cNvSpPr txBox="1">
            <a:spLocks noChangeArrowheads="1"/>
          </p:cNvSpPr>
          <p:nvPr/>
        </p:nvSpPr>
        <p:spPr bwMode="auto">
          <a:xfrm>
            <a:off x="4859338" y="1922463"/>
            <a:ext cx="1262062"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Germany</a:t>
            </a:r>
          </a:p>
        </p:txBody>
      </p:sp>
      <p:sp>
        <p:nvSpPr>
          <p:cNvPr id="45065" name="Text Box 8"/>
          <p:cNvSpPr txBox="1">
            <a:spLocks noChangeArrowheads="1"/>
          </p:cNvSpPr>
          <p:nvPr/>
        </p:nvSpPr>
        <p:spPr bwMode="auto">
          <a:xfrm>
            <a:off x="5694363" y="1235075"/>
            <a:ext cx="922337"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Japan</a:t>
            </a:r>
          </a:p>
        </p:txBody>
      </p:sp>
      <p:sp>
        <p:nvSpPr>
          <p:cNvPr id="45066" name="Text Box 10"/>
          <p:cNvSpPr txBox="1">
            <a:spLocks noChangeArrowheads="1"/>
          </p:cNvSpPr>
          <p:nvPr/>
        </p:nvSpPr>
        <p:spPr bwMode="auto">
          <a:xfrm>
            <a:off x="3000375" y="1871663"/>
            <a:ext cx="1073150"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Mexico</a:t>
            </a:r>
          </a:p>
        </p:txBody>
      </p:sp>
      <p:sp>
        <p:nvSpPr>
          <p:cNvPr id="45067" name="Text Box 11"/>
          <p:cNvSpPr txBox="1">
            <a:spLocks noChangeArrowheads="1"/>
          </p:cNvSpPr>
          <p:nvPr/>
        </p:nvSpPr>
        <p:spPr bwMode="auto">
          <a:xfrm>
            <a:off x="3232150" y="3270250"/>
            <a:ext cx="1038225"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Russia</a:t>
            </a:r>
          </a:p>
        </p:txBody>
      </p:sp>
      <p:sp>
        <p:nvSpPr>
          <p:cNvPr id="45068" name="Text Box 12"/>
          <p:cNvSpPr txBox="1">
            <a:spLocks noChangeArrowheads="1"/>
          </p:cNvSpPr>
          <p:nvPr/>
        </p:nvSpPr>
        <p:spPr bwMode="auto">
          <a:xfrm>
            <a:off x="2730500" y="2351088"/>
            <a:ext cx="847725"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Brazil</a:t>
            </a:r>
          </a:p>
        </p:txBody>
      </p:sp>
      <p:sp>
        <p:nvSpPr>
          <p:cNvPr id="45069" name="Text Box 13"/>
          <p:cNvSpPr txBox="1">
            <a:spLocks noChangeArrowheads="1"/>
          </p:cNvSpPr>
          <p:nvPr/>
        </p:nvSpPr>
        <p:spPr bwMode="auto">
          <a:xfrm>
            <a:off x="2374900" y="1460500"/>
            <a:ext cx="817563"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China</a:t>
            </a:r>
          </a:p>
        </p:txBody>
      </p:sp>
      <p:sp>
        <p:nvSpPr>
          <p:cNvPr id="45070" name="Line 18"/>
          <p:cNvSpPr>
            <a:spLocks noChangeShapeType="1"/>
          </p:cNvSpPr>
          <p:nvPr/>
        </p:nvSpPr>
        <p:spPr bwMode="auto">
          <a:xfrm flipV="1">
            <a:off x="2554288" y="1774825"/>
            <a:ext cx="177800" cy="641350"/>
          </a:xfrm>
          <a:prstGeom prst="line">
            <a:avLst/>
          </a:prstGeom>
          <a:noFill/>
          <a:ln w="9525">
            <a:solidFill>
              <a:schemeClr val="tx1"/>
            </a:solidFill>
            <a:round/>
            <a:headEnd/>
            <a:tailEnd/>
          </a:ln>
        </p:spPr>
        <p:txBody>
          <a:bodyPr/>
          <a:lstStyle/>
          <a:p>
            <a:endParaRPr lang="en-US"/>
          </a:p>
        </p:txBody>
      </p:sp>
      <p:sp>
        <p:nvSpPr>
          <p:cNvPr id="45071" name="Text Box 16"/>
          <p:cNvSpPr txBox="1">
            <a:spLocks noChangeArrowheads="1"/>
          </p:cNvSpPr>
          <p:nvPr/>
        </p:nvSpPr>
        <p:spPr bwMode="auto">
          <a:xfrm>
            <a:off x="2409825" y="3489325"/>
            <a:ext cx="750888"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India</a:t>
            </a:r>
          </a:p>
        </p:txBody>
      </p:sp>
      <p:sp>
        <p:nvSpPr>
          <p:cNvPr id="45072" name="Text Box 17"/>
          <p:cNvSpPr txBox="1">
            <a:spLocks noChangeArrowheads="1"/>
          </p:cNvSpPr>
          <p:nvPr/>
        </p:nvSpPr>
        <p:spPr bwMode="auto">
          <a:xfrm>
            <a:off x="1330325" y="1098550"/>
            <a:ext cx="1384300"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Indonesia</a:t>
            </a:r>
          </a:p>
        </p:txBody>
      </p:sp>
      <p:sp>
        <p:nvSpPr>
          <p:cNvPr id="45073" name="Line 21"/>
          <p:cNvSpPr>
            <a:spLocks noChangeShapeType="1"/>
          </p:cNvSpPr>
          <p:nvPr/>
        </p:nvSpPr>
        <p:spPr bwMode="auto">
          <a:xfrm>
            <a:off x="2162175" y="3362325"/>
            <a:ext cx="295275" cy="271463"/>
          </a:xfrm>
          <a:prstGeom prst="line">
            <a:avLst/>
          </a:prstGeom>
          <a:noFill/>
          <a:ln w="9525">
            <a:solidFill>
              <a:schemeClr val="tx1"/>
            </a:solidFill>
            <a:round/>
            <a:headEnd/>
            <a:tailEnd/>
          </a:ln>
        </p:spPr>
        <p:txBody>
          <a:bodyPr/>
          <a:lstStyle/>
          <a:p>
            <a:endParaRPr lang="en-US"/>
          </a:p>
        </p:txBody>
      </p:sp>
      <p:sp>
        <p:nvSpPr>
          <p:cNvPr id="45074" name="Line 22"/>
          <p:cNvSpPr>
            <a:spLocks noChangeShapeType="1"/>
          </p:cNvSpPr>
          <p:nvPr/>
        </p:nvSpPr>
        <p:spPr bwMode="auto">
          <a:xfrm flipH="1" flipV="1">
            <a:off x="1876425" y="1423988"/>
            <a:ext cx="238125" cy="1195387"/>
          </a:xfrm>
          <a:prstGeom prst="line">
            <a:avLst/>
          </a:prstGeom>
          <a:noFill/>
          <a:ln w="9525">
            <a:solidFill>
              <a:schemeClr val="tx1"/>
            </a:solidFill>
            <a:round/>
            <a:headEnd/>
            <a:tailEnd/>
          </a:ln>
        </p:spPr>
        <p:txBody>
          <a:bodyPr/>
          <a:lstStyle/>
          <a:p>
            <a:endParaRPr lang="en-US"/>
          </a:p>
        </p:txBody>
      </p:sp>
      <p:sp>
        <p:nvSpPr>
          <p:cNvPr id="45075" name="Text Box 14"/>
          <p:cNvSpPr txBox="1">
            <a:spLocks noChangeArrowheads="1"/>
          </p:cNvSpPr>
          <p:nvPr/>
        </p:nvSpPr>
        <p:spPr bwMode="auto">
          <a:xfrm>
            <a:off x="2452688" y="2790825"/>
            <a:ext cx="1216025"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Pakistan</a:t>
            </a:r>
          </a:p>
        </p:txBody>
      </p:sp>
      <p:sp>
        <p:nvSpPr>
          <p:cNvPr id="45076" name="Text Box 15"/>
          <p:cNvSpPr txBox="1">
            <a:spLocks noChangeArrowheads="1"/>
          </p:cNvSpPr>
          <p:nvPr/>
        </p:nvSpPr>
        <p:spPr bwMode="auto">
          <a:xfrm>
            <a:off x="2095500" y="3927475"/>
            <a:ext cx="1517650"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Bangladesh</a:t>
            </a:r>
          </a:p>
        </p:txBody>
      </p:sp>
      <p:sp>
        <p:nvSpPr>
          <p:cNvPr id="45077" name="Line 25"/>
          <p:cNvSpPr>
            <a:spLocks noChangeShapeType="1"/>
          </p:cNvSpPr>
          <p:nvPr/>
        </p:nvSpPr>
        <p:spPr bwMode="auto">
          <a:xfrm flipV="1">
            <a:off x="2000250" y="2974975"/>
            <a:ext cx="504825" cy="171450"/>
          </a:xfrm>
          <a:prstGeom prst="line">
            <a:avLst/>
          </a:prstGeom>
          <a:noFill/>
          <a:ln w="9525">
            <a:solidFill>
              <a:schemeClr val="tx1"/>
            </a:solidFill>
            <a:round/>
            <a:headEnd/>
            <a:tailEnd/>
          </a:ln>
        </p:spPr>
        <p:txBody>
          <a:bodyPr/>
          <a:lstStyle/>
          <a:p>
            <a:endParaRPr lang="en-US"/>
          </a:p>
        </p:txBody>
      </p:sp>
      <p:sp>
        <p:nvSpPr>
          <p:cNvPr id="45078" name="Line 26"/>
          <p:cNvSpPr>
            <a:spLocks noChangeShapeType="1"/>
          </p:cNvSpPr>
          <p:nvPr/>
        </p:nvSpPr>
        <p:spPr bwMode="auto">
          <a:xfrm>
            <a:off x="3128963" y="3282950"/>
            <a:ext cx="160337" cy="131763"/>
          </a:xfrm>
          <a:prstGeom prst="line">
            <a:avLst/>
          </a:prstGeom>
          <a:noFill/>
          <a:ln w="9525">
            <a:solidFill>
              <a:schemeClr val="tx1"/>
            </a:solidFill>
            <a:round/>
            <a:headEnd/>
            <a:tailEnd/>
          </a:ln>
        </p:spPr>
        <p:txBody>
          <a:bodyPr/>
          <a:lstStyle/>
          <a:p>
            <a:endParaRPr lang="en-US"/>
          </a:p>
        </p:txBody>
      </p:sp>
      <p:sp>
        <p:nvSpPr>
          <p:cNvPr id="45079" name="Line 27"/>
          <p:cNvSpPr>
            <a:spLocks noChangeShapeType="1"/>
          </p:cNvSpPr>
          <p:nvPr/>
        </p:nvSpPr>
        <p:spPr bwMode="auto">
          <a:xfrm>
            <a:off x="1947863" y="3492500"/>
            <a:ext cx="273050" cy="446088"/>
          </a:xfrm>
          <a:prstGeom prst="line">
            <a:avLst/>
          </a:prstGeom>
          <a:noFill/>
          <a:ln w="9525">
            <a:solidFill>
              <a:schemeClr val="tx1"/>
            </a:solidFill>
            <a:round/>
            <a:headEnd/>
            <a:tailEnd/>
          </a:ln>
        </p:spPr>
        <p:txBody>
          <a:bodyPr/>
          <a:lstStyle/>
          <a:p>
            <a:endParaRPr lang="en-US"/>
          </a:p>
        </p:txBody>
      </p:sp>
      <p:sp>
        <p:nvSpPr>
          <p:cNvPr id="45080" name="Text Box 15"/>
          <p:cNvSpPr txBox="1">
            <a:spLocks noChangeArrowheads="1"/>
          </p:cNvSpPr>
          <p:nvPr/>
        </p:nvSpPr>
        <p:spPr bwMode="auto">
          <a:xfrm>
            <a:off x="1871663" y="4781550"/>
            <a:ext cx="876300"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Nigeria</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6"/>
          <p:cNvSpPr>
            <a:spLocks noGrp="1" noChangeArrowheads="1"/>
          </p:cNvSpPr>
          <p:nvPr>
            <p:ph type="title"/>
          </p:nvPr>
        </p:nvSpPr>
        <p:spPr/>
        <p:txBody>
          <a:bodyPr/>
          <a:lstStyle/>
          <a:p>
            <a:pPr eaLnBrk="1" hangingPunct="1"/>
            <a:r>
              <a:rPr lang="en-US" smtClean="0"/>
              <a:t>Income and Expenditure</a:t>
            </a:r>
          </a:p>
        </p:txBody>
      </p:sp>
      <p:sp>
        <p:nvSpPr>
          <p:cNvPr id="9221" name="Rectangle 7"/>
          <p:cNvSpPr>
            <a:spLocks noGrp="1" noChangeArrowheads="1"/>
          </p:cNvSpPr>
          <p:nvPr>
            <p:ph idx="1"/>
          </p:nvPr>
        </p:nvSpPr>
        <p:spPr/>
        <p:txBody>
          <a:bodyPr/>
          <a:lstStyle/>
          <a:p>
            <a:pPr eaLnBrk="1" hangingPunct="1"/>
            <a:r>
              <a:rPr lang="en-US" b="1" smtClean="0">
                <a:solidFill>
                  <a:srgbClr val="CC0000"/>
                </a:solidFill>
              </a:rPr>
              <a:t>Gross Domestic Product (GDP)</a:t>
            </a:r>
            <a:r>
              <a:rPr lang="en-US" smtClean="0"/>
              <a:t> measures </a:t>
            </a:r>
            <a:br>
              <a:rPr lang="en-US" smtClean="0"/>
            </a:br>
            <a:r>
              <a:rPr lang="en-US" smtClean="0"/>
              <a:t>total income of everyone in the economy.  </a:t>
            </a:r>
          </a:p>
          <a:p>
            <a:pPr eaLnBrk="1" hangingPunct="1"/>
            <a:r>
              <a:rPr lang="en-US" smtClean="0"/>
              <a:t>GDP also measures total expenditure on the economy’s output of g&amp;s.  </a:t>
            </a:r>
          </a:p>
        </p:txBody>
      </p:sp>
      <p:sp>
        <p:nvSpPr>
          <p:cNvPr id="67592" name="Text Box 8"/>
          <p:cNvSpPr txBox="1">
            <a:spLocks noChangeArrowheads="1"/>
          </p:cNvSpPr>
          <p:nvPr/>
        </p:nvSpPr>
        <p:spPr bwMode="auto">
          <a:xfrm>
            <a:off x="958850" y="3603625"/>
            <a:ext cx="7194550" cy="2339975"/>
          </a:xfrm>
          <a:prstGeom prst="rect">
            <a:avLst/>
          </a:prstGeom>
          <a:gradFill rotWithShape="1">
            <a:gsLst>
              <a:gs pos="0">
                <a:srgbClr val="FFCC99"/>
              </a:gs>
              <a:gs pos="50000">
                <a:srgbClr val="FFFFCC"/>
              </a:gs>
              <a:gs pos="100000">
                <a:srgbClr val="FFCC99"/>
              </a:gs>
            </a:gsLst>
            <a:lin ang="2700000" scaled="1"/>
          </a:gradFill>
          <a:ln w="9525">
            <a:noFill/>
            <a:miter lim="800000"/>
            <a:headEnd/>
            <a:tailEnd/>
          </a:ln>
          <a:effectLst>
            <a:outerShdw blurRad="50800" dist="38100" dir="2700000" algn="tl" rotWithShape="0">
              <a:prstClr val="black">
                <a:alpha val="40000"/>
              </a:prstClr>
            </a:outerShdw>
          </a:effectLst>
        </p:spPr>
        <p:txBody>
          <a:bodyPr anchor="ctr"/>
          <a:lstStyle/>
          <a:p>
            <a:pPr algn="ctr">
              <a:lnSpc>
                <a:spcPct val="120000"/>
              </a:lnSpc>
              <a:defRPr/>
            </a:pPr>
            <a:r>
              <a:rPr lang="en-US" sz="2800" i="1" dirty="0">
                <a:cs typeface="Arial" charset="0"/>
              </a:rPr>
              <a:t>For the economy as a whole, </a:t>
            </a:r>
            <a:br>
              <a:rPr lang="en-US" sz="2800" i="1" dirty="0">
                <a:cs typeface="Arial" charset="0"/>
              </a:rPr>
            </a:br>
            <a:r>
              <a:rPr lang="en-US" sz="2800" b="1" i="1" dirty="0">
                <a:solidFill>
                  <a:srgbClr val="FF6600"/>
                </a:solidFill>
                <a:effectLst>
                  <a:outerShdw blurRad="38100" dist="38100" dir="2700000" algn="tl">
                    <a:srgbClr val="000000"/>
                  </a:outerShdw>
                </a:effectLst>
                <a:cs typeface="Arial" charset="0"/>
              </a:rPr>
              <a:t>income equals expenditure</a:t>
            </a:r>
            <a:r>
              <a:rPr lang="en-US" sz="2800" i="1" dirty="0">
                <a:cs typeface="Arial" charset="0"/>
              </a:rPr>
              <a:t> </a:t>
            </a:r>
            <a:br>
              <a:rPr lang="en-US" sz="2800" i="1" dirty="0">
                <a:cs typeface="Arial" charset="0"/>
              </a:rPr>
            </a:br>
            <a:r>
              <a:rPr lang="en-US" sz="2800" i="1" dirty="0">
                <a:cs typeface="Arial" charset="0"/>
              </a:rPr>
              <a:t>because every dollar a buyer spends </a:t>
            </a:r>
            <a:br>
              <a:rPr lang="en-US" sz="2800" i="1" dirty="0">
                <a:cs typeface="Arial" charset="0"/>
              </a:rPr>
            </a:br>
            <a:r>
              <a:rPr lang="en-US" sz="2800" i="1" dirty="0">
                <a:cs typeface="Arial" charset="0"/>
              </a:rPr>
              <a:t>is a dollar of income for the seller.</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animEffect transition="in" filter="wipe(left)">
                                      <p:cBhvr>
                                        <p:cTn id="7" dur="500"/>
                                        <p:tgtEl>
                                          <p:spTgt spid="92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1">
                                            <p:txEl>
                                              <p:pRg st="1" end="1"/>
                                            </p:txEl>
                                          </p:spTgt>
                                        </p:tgtEl>
                                        <p:attrNameLst>
                                          <p:attrName>style.visibility</p:attrName>
                                        </p:attrNameLst>
                                      </p:cBhvr>
                                      <p:to>
                                        <p:strVal val="visible"/>
                                      </p:to>
                                    </p:set>
                                    <p:animEffect transition="in" filter="wipe(left)">
                                      <p:cBhvr>
                                        <p:cTn id="12" dur="500"/>
                                        <p:tgtEl>
                                          <p:spTgt spid="92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592"/>
                                        </p:tgtEl>
                                        <p:attrNameLst>
                                          <p:attrName>style.visibility</p:attrName>
                                        </p:attrNameLst>
                                      </p:cBhvr>
                                      <p:to>
                                        <p:strVal val="visible"/>
                                      </p:to>
                                    </p:set>
                                    <p:animEffect transition="in" filter="fade">
                                      <p:cBhvr>
                                        <p:cTn id="17"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bldLvl="4"/>
      <p:bldP spid="67592"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rgbClr val="FFCC99">
            <a:alpha val="50000"/>
          </a:srgbClr>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42900" y="125413"/>
            <a:ext cx="8410575" cy="558800"/>
          </a:xfrm>
        </p:spPr>
        <p:txBody>
          <a:bodyPr/>
          <a:lstStyle/>
          <a:p>
            <a:pPr eaLnBrk="1" hangingPunct="1"/>
            <a:r>
              <a:rPr lang="en-US" sz="3000" smtClean="0"/>
              <a:t>GDP and Literacy in 12 countries</a:t>
            </a:r>
          </a:p>
        </p:txBody>
      </p:sp>
      <p:sp>
        <p:nvSpPr>
          <p:cNvPr id="46083" name="Rectangle 4"/>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248B5B3F-6A4C-4FC3-A769-40BC53A94C6C}" type="slidenum">
              <a:rPr lang="en-US" sz="1700">
                <a:solidFill>
                  <a:srgbClr val="777777"/>
                </a:solidFill>
              </a:rPr>
              <a:pPr algn="r"/>
              <a:t>39</a:t>
            </a:fld>
            <a:endParaRPr lang="en-US" sz="1700">
              <a:solidFill>
                <a:srgbClr val="777777"/>
              </a:solidFill>
            </a:endParaRPr>
          </a:p>
        </p:txBody>
      </p:sp>
      <p:sp>
        <p:nvSpPr>
          <p:cNvPr id="46084" name="Text Box 4"/>
          <p:cNvSpPr txBox="1">
            <a:spLocks noChangeArrowheads="1"/>
          </p:cNvSpPr>
          <p:nvPr/>
        </p:nvSpPr>
        <p:spPr bwMode="auto">
          <a:xfrm rot="-5400000">
            <a:off x="-781844" y="2713832"/>
            <a:ext cx="2954337" cy="793750"/>
          </a:xfrm>
          <a:prstGeom prst="rect">
            <a:avLst/>
          </a:prstGeom>
          <a:noFill/>
          <a:ln w="9525">
            <a:noFill/>
            <a:miter lim="800000"/>
            <a:headEnd/>
            <a:tailEnd/>
          </a:ln>
        </p:spPr>
        <p:txBody>
          <a:bodyPr>
            <a:spAutoFit/>
          </a:bodyPr>
          <a:lstStyle/>
          <a:p>
            <a:pPr algn="ctr">
              <a:spcBef>
                <a:spcPct val="50000"/>
              </a:spcBef>
            </a:pPr>
            <a:r>
              <a:rPr lang="en-US" sz="2300" b="1">
                <a:cs typeface="Arial" charset="0"/>
              </a:rPr>
              <a:t>Adult Literacy </a:t>
            </a:r>
            <a:br>
              <a:rPr lang="en-US" sz="2300" b="1">
                <a:cs typeface="Arial" charset="0"/>
              </a:rPr>
            </a:br>
            <a:r>
              <a:rPr lang="en-US" sz="2300" b="1">
                <a:cs typeface="Arial" charset="0"/>
              </a:rPr>
              <a:t>(% of population)</a:t>
            </a:r>
          </a:p>
        </p:txBody>
      </p:sp>
      <p:sp>
        <p:nvSpPr>
          <p:cNvPr id="46085" name="Text Box 5"/>
          <p:cNvSpPr txBox="1">
            <a:spLocks noChangeArrowheads="1"/>
          </p:cNvSpPr>
          <p:nvPr/>
        </p:nvSpPr>
        <p:spPr bwMode="auto">
          <a:xfrm>
            <a:off x="2019300" y="6254750"/>
            <a:ext cx="6275388" cy="442913"/>
          </a:xfrm>
          <a:prstGeom prst="rect">
            <a:avLst/>
          </a:prstGeom>
          <a:noFill/>
          <a:ln w="9525">
            <a:noFill/>
            <a:miter lim="800000"/>
            <a:headEnd/>
            <a:tailEnd/>
          </a:ln>
        </p:spPr>
        <p:txBody>
          <a:bodyPr>
            <a:spAutoFit/>
          </a:bodyPr>
          <a:lstStyle/>
          <a:p>
            <a:pPr algn="ctr">
              <a:spcBef>
                <a:spcPct val="50000"/>
              </a:spcBef>
            </a:pPr>
            <a:r>
              <a:rPr lang="en-US" sz="2300" b="1">
                <a:cs typeface="Arial" charset="0"/>
              </a:rPr>
              <a:t>Real GDP per capita</a:t>
            </a:r>
          </a:p>
        </p:txBody>
      </p:sp>
      <p:pic>
        <p:nvPicPr>
          <p:cNvPr id="46086" name="Picture 9"/>
          <p:cNvPicPr>
            <a:picLocks noChangeAspect="1" noChangeArrowheads="1"/>
          </p:cNvPicPr>
          <p:nvPr/>
        </p:nvPicPr>
        <p:blipFill>
          <a:blip r:embed="rId3" cstate="print"/>
          <a:srcRect/>
          <a:stretch>
            <a:fillRect/>
          </a:stretch>
        </p:blipFill>
        <p:spPr bwMode="auto">
          <a:xfrm>
            <a:off x="1071563" y="590550"/>
            <a:ext cx="7858125" cy="5702300"/>
          </a:xfrm>
          <a:prstGeom prst="rect">
            <a:avLst/>
          </a:prstGeom>
          <a:noFill/>
          <a:ln w="9525">
            <a:noFill/>
            <a:miter lim="800000"/>
            <a:headEnd/>
            <a:tailEnd/>
          </a:ln>
        </p:spPr>
      </p:pic>
      <p:sp>
        <p:nvSpPr>
          <p:cNvPr id="46087" name="Text Box 6"/>
          <p:cNvSpPr txBox="1">
            <a:spLocks noChangeArrowheads="1"/>
          </p:cNvSpPr>
          <p:nvPr/>
        </p:nvSpPr>
        <p:spPr bwMode="auto">
          <a:xfrm>
            <a:off x="7264400" y="952500"/>
            <a:ext cx="682625"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U.S.</a:t>
            </a:r>
          </a:p>
        </p:txBody>
      </p:sp>
      <p:sp>
        <p:nvSpPr>
          <p:cNvPr id="46088" name="Text Box 7"/>
          <p:cNvSpPr txBox="1">
            <a:spLocks noChangeArrowheads="1"/>
          </p:cNvSpPr>
          <p:nvPr/>
        </p:nvSpPr>
        <p:spPr bwMode="auto">
          <a:xfrm>
            <a:off x="4627563" y="1144588"/>
            <a:ext cx="1262062"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Germany</a:t>
            </a:r>
          </a:p>
        </p:txBody>
      </p:sp>
      <p:sp>
        <p:nvSpPr>
          <p:cNvPr id="46089" name="Text Box 8"/>
          <p:cNvSpPr txBox="1">
            <a:spLocks noChangeArrowheads="1"/>
          </p:cNvSpPr>
          <p:nvPr/>
        </p:nvSpPr>
        <p:spPr bwMode="auto">
          <a:xfrm>
            <a:off x="6145213" y="1193800"/>
            <a:ext cx="922337"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Japan</a:t>
            </a:r>
          </a:p>
        </p:txBody>
      </p:sp>
      <p:sp>
        <p:nvSpPr>
          <p:cNvPr id="46090" name="Line 13"/>
          <p:cNvSpPr>
            <a:spLocks noChangeShapeType="1"/>
          </p:cNvSpPr>
          <p:nvPr/>
        </p:nvSpPr>
        <p:spPr bwMode="auto">
          <a:xfrm>
            <a:off x="5976938" y="982663"/>
            <a:ext cx="246062" cy="300037"/>
          </a:xfrm>
          <a:prstGeom prst="line">
            <a:avLst/>
          </a:prstGeom>
          <a:noFill/>
          <a:ln w="9525">
            <a:solidFill>
              <a:schemeClr val="tx1"/>
            </a:solidFill>
            <a:round/>
            <a:headEnd/>
            <a:tailEnd/>
          </a:ln>
        </p:spPr>
        <p:txBody>
          <a:bodyPr/>
          <a:lstStyle/>
          <a:p>
            <a:endParaRPr lang="en-US"/>
          </a:p>
        </p:txBody>
      </p:sp>
      <p:sp>
        <p:nvSpPr>
          <p:cNvPr id="46091" name="Line 14"/>
          <p:cNvSpPr>
            <a:spLocks noChangeShapeType="1"/>
          </p:cNvSpPr>
          <p:nvPr/>
        </p:nvSpPr>
        <p:spPr bwMode="auto">
          <a:xfrm flipH="1">
            <a:off x="5430838" y="996950"/>
            <a:ext cx="149225" cy="163513"/>
          </a:xfrm>
          <a:prstGeom prst="line">
            <a:avLst/>
          </a:prstGeom>
          <a:noFill/>
          <a:ln w="9525">
            <a:solidFill>
              <a:schemeClr val="tx1"/>
            </a:solidFill>
            <a:round/>
            <a:headEnd/>
            <a:tailEnd/>
          </a:ln>
        </p:spPr>
        <p:txBody>
          <a:bodyPr/>
          <a:lstStyle/>
          <a:p>
            <a:endParaRPr lang="en-US"/>
          </a:p>
        </p:txBody>
      </p:sp>
      <p:sp>
        <p:nvSpPr>
          <p:cNvPr id="46092" name="Text Box 10"/>
          <p:cNvSpPr txBox="1">
            <a:spLocks noChangeArrowheads="1"/>
          </p:cNvSpPr>
          <p:nvPr/>
        </p:nvSpPr>
        <p:spPr bwMode="auto">
          <a:xfrm>
            <a:off x="3273425" y="1435100"/>
            <a:ext cx="1073150"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Mexico</a:t>
            </a:r>
          </a:p>
        </p:txBody>
      </p:sp>
      <p:sp>
        <p:nvSpPr>
          <p:cNvPr id="46093" name="Text Box 11"/>
          <p:cNvSpPr txBox="1">
            <a:spLocks noChangeArrowheads="1"/>
          </p:cNvSpPr>
          <p:nvPr/>
        </p:nvSpPr>
        <p:spPr bwMode="auto">
          <a:xfrm>
            <a:off x="3270250" y="885825"/>
            <a:ext cx="1038225"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Russia</a:t>
            </a:r>
          </a:p>
        </p:txBody>
      </p:sp>
      <p:sp>
        <p:nvSpPr>
          <p:cNvPr id="46094" name="Text Box 12"/>
          <p:cNvSpPr txBox="1">
            <a:spLocks noChangeArrowheads="1"/>
          </p:cNvSpPr>
          <p:nvPr/>
        </p:nvSpPr>
        <p:spPr bwMode="auto">
          <a:xfrm>
            <a:off x="3098800" y="1946275"/>
            <a:ext cx="847725"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Brazil</a:t>
            </a:r>
          </a:p>
        </p:txBody>
      </p:sp>
      <p:sp>
        <p:nvSpPr>
          <p:cNvPr id="46095" name="Text Box 13"/>
          <p:cNvSpPr txBox="1">
            <a:spLocks noChangeArrowheads="1"/>
          </p:cNvSpPr>
          <p:nvPr/>
        </p:nvSpPr>
        <p:spPr bwMode="auto">
          <a:xfrm>
            <a:off x="2136775" y="922338"/>
            <a:ext cx="817563"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China</a:t>
            </a:r>
          </a:p>
        </p:txBody>
      </p:sp>
      <p:sp>
        <p:nvSpPr>
          <p:cNvPr id="46096" name="Line 19"/>
          <p:cNvSpPr>
            <a:spLocks noChangeShapeType="1"/>
          </p:cNvSpPr>
          <p:nvPr/>
        </p:nvSpPr>
        <p:spPr bwMode="auto">
          <a:xfrm>
            <a:off x="2587625" y="1222375"/>
            <a:ext cx="120650" cy="225425"/>
          </a:xfrm>
          <a:prstGeom prst="line">
            <a:avLst/>
          </a:prstGeom>
          <a:noFill/>
          <a:ln w="9525">
            <a:solidFill>
              <a:schemeClr val="tx1"/>
            </a:solidFill>
            <a:round/>
            <a:headEnd/>
            <a:tailEnd/>
          </a:ln>
        </p:spPr>
        <p:txBody>
          <a:bodyPr/>
          <a:lstStyle/>
          <a:p>
            <a:endParaRPr lang="en-US"/>
          </a:p>
        </p:txBody>
      </p:sp>
      <p:sp>
        <p:nvSpPr>
          <p:cNvPr id="46097" name="Line 20"/>
          <p:cNvSpPr>
            <a:spLocks noChangeShapeType="1"/>
          </p:cNvSpPr>
          <p:nvPr/>
        </p:nvSpPr>
        <p:spPr bwMode="auto">
          <a:xfrm>
            <a:off x="3028950" y="1762125"/>
            <a:ext cx="176213" cy="200025"/>
          </a:xfrm>
          <a:prstGeom prst="line">
            <a:avLst/>
          </a:prstGeom>
          <a:noFill/>
          <a:ln w="9525">
            <a:solidFill>
              <a:schemeClr val="tx1"/>
            </a:solidFill>
            <a:round/>
            <a:headEnd/>
            <a:tailEnd/>
          </a:ln>
        </p:spPr>
        <p:txBody>
          <a:bodyPr/>
          <a:lstStyle/>
          <a:p>
            <a:endParaRPr lang="en-US"/>
          </a:p>
        </p:txBody>
      </p:sp>
      <p:sp>
        <p:nvSpPr>
          <p:cNvPr id="46098" name="Text Box 16"/>
          <p:cNvSpPr txBox="1">
            <a:spLocks noChangeArrowheads="1"/>
          </p:cNvSpPr>
          <p:nvPr/>
        </p:nvSpPr>
        <p:spPr bwMode="auto">
          <a:xfrm>
            <a:off x="2387600" y="3773488"/>
            <a:ext cx="750888"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India</a:t>
            </a:r>
          </a:p>
        </p:txBody>
      </p:sp>
      <p:sp>
        <p:nvSpPr>
          <p:cNvPr id="46099" name="Text Box 17"/>
          <p:cNvSpPr txBox="1">
            <a:spLocks noChangeArrowheads="1"/>
          </p:cNvSpPr>
          <p:nvPr/>
        </p:nvSpPr>
        <p:spPr bwMode="auto">
          <a:xfrm>
            <a:off x="2054225" y="2262188"/>
            <a:ext cx="1384300"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Indonesia</a:t>
            </a:r>
          </a:p>
        </p:txBody>
      </p:sp>
      <p:sp>
        <p:nvSpPr>
          <p:cNvPr id="46100" name="Line 23"/>
          <p:cNvSpPr>
            <a:spLocks noChangeShapeType="1"/>
          </p:cNvSpPr>
          <p:nvPr/>
        </p:nvSpPr>
        <p:spPr bwMode="auto">
          <a:xfrm>
            <a:off x="2436813" y="1716088"/>
            <a:ext cx="177800" cy="574675"/>
          </a:xfrm>
          <a:prstGeom prst="line">
            <a:avLst/>
          </a:prstGeom>
          <a:noFill/>
          <a:ln w="9525">
            <a:solidFill>
              <a:schemeClr val="tx1"/>
            </a:solidFill>
            <a:round/>
            <a:headEnd/>
            <a:tailEnd/>
          </a:ln>
        </p:spPr>
        <p:txBody>
          <a:bodyPr/>
          <a:lstStyle/>
          <a:p>
            <a:endParaRPr lang="en-US"/>
          </a:p>
        </p:txBody>
      </p:sp>
      <p:sp>
        <p:nvSpPr>
          <p:cNvPr id="46101" name="Text Box 15"/>
          <p:cNvSpPr txBox="1">
            <a:spLocks noChangeArrowheads="1"/>
          </p:cNvSpPr>
          <p:nvPr/>
        </p:nvSpPr>
        <p:spPr bwMode="auto">
          <a:xfrm>
            <a:off x="2138363" y="3130550"/>
            <a:ext cx="876300"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Nigeria</a:t>
            </a:r>
          </a:p>
        </p:txBody>
      </p:sp>
      <p:sp>
        <p:nvSpPr>
          <p:cNvPr id="46102" name="Text Box 14"/>
          <p:cNvSpPr txBox="1">
            <a:spLocks noChangeArrowheads="1"/>
          </p:cNvSpPr>
          <p:nvPr/>
        </p:nvSpPr>
        <p:spPr bwMode="auto">
          <a:xfrm>
            <a:off x="2197100" y="4492625"/>
            <a:ext cx="1216025"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Pakistan</a:t>
            </a:r>
          </a:p>
        </p:txBody>
      </p:sp>
      <p:sp>
        <p:nvSpPr>
          <p:cNvPr id="46103" name="Text Box 15"/>
          <p:cNvSpPr txBox="1">
            <a:spLocks noChangeArrowheads="1"/>
          </p:cNvSpPr>
          <p:nvPr/>
        </p:nvSpPr>
        <p:spPr bwMode="auto">
          <a:xfrm>
            <a:off x="2192338" y="5032375"/>
            <a:ext cx="1517650"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Bangladesh</a:t>
            </a:r>
          </a:p>
        </p:txBody>
      </p:sp>
    </p:spTree>
  </p:cSld>
  <p:clrMapOvr>
    <a:masterClrMapping/>
  </p:clrMapOvr>
  <p:transition>
    <p:pull dir="l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rgbClr val="FFCC99">
            <a:alpha val="50000"/>
          </a:srgbClr>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42900" y="125413"/>
            <a:ext cx="8410575" cy="558800"/>
          </a:xfrm>
        </p:spPr>
        <p:txBody>
          <a:bodyPr/>
          <a:lstStyle/>
          <a:p>
            <a:pPr eaLnBrk="1" hangingPunct="1"/>
            <a:r>
              <a:rPr lang="en-US" sz="3000" smtClean="0"/>
              <a:t>GDP and Internet Usage in 12 countries</a:t>
            </a:r>
          </a:p>
        </p:txBody>
      </p:sp>
      <p:sp>
        <p:nvSpPr>
          <p:cNvPr id="47107" name="Rectangle 4"/>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57935599-8127-4B20-9659-DB4272BB7939}" type="slidenum">
              <a:rPr lang="en-US" sz="1700">
                <a:solidFill>
                  <a:srgbClr val="777777"/>
                </a:solidFill>
              </a:rPr>
              <a:pPr algn="r"/>
              <a:t>40</a:t>
            </a:fld>
            <a:endParaRPr lang="en-US" sz="1700">
              <a:solidFill>
                <a:srgbClr val="777777"/>
              </a:solidFill>
            </a:endParaRPr>
          </a:p>
        </p:txBody>
      </p:sp>
      <p:sp>
        <p:nvSpPr>
          <p:cNvPr id="47108" name="Text Box 4"/>
          <p:cNvSpPr txBox="1">
            <a:spLocks noChangeArrowheads="1"/>
          </p:cNvSpPr>
          <p:nvPr/>
        </p:nvSpPr>
        <p:spPr bwMode="auto">
          <a:xfrm rot="-5400000">
            <a:off x="-851694" y="2804319"/>
            <a:ext cx="3017838" cy="793750"/>
          </a:xfrm>
          <a:prstGeom prst="rect">
            <a:avLst/>
          </a:prstGeom>
          <a:noFill/>
          <a:ln w="9525">
            <a:noFill/>
            <a:miter lim="800000"/>
            <a:headEnd/>
            <a:tailEnd/>
          </a:ln>
        </p:spPr>
        <p:txBody>
          <a:bodyPr>
            <a:spAutoFit/>
          </a:bodyPr>
          <a:lstStyle/>
          <a:p>
            <a:pPr algn="ctr">
              <a:spcBef>
                <a:spcPct val="50000"/>
              </a:spcBef>
            </a:pPr>
            <a:r>
              <a:rPr lang="en-US" sz="2300" b="1">
                <a:cs typeface="Arial" charset="0"/>
              </a:rPr>
              <a:t>Internet Usage </a:t>
            </a:r>
            <a:br>
              <a:rPr lang="en-US" sz="2300" b="1">
                <a:cs typeface="Arial" charset="0"/>
              </a:rPr>
            </a:br>
            <a:r>
              <a:rPr lang="en-US" sz="2300" b="1">
                <a:cs typeface="Arial" charset="0"/>
              </a:rPr>
              <a:t>(% of population)</a:t>
            </a:r>
          </a:p>
        </p:txBody>
      </p:sp>
      <p:sp>
        <p:nvSpPr>
          <p:cNvPr id="47109" name="Text Box 5"/>
          <p:cNvSpPr txBox="1">
            <a:spLocks noChangeArrowheads="1"/>
          </p:cNvSpPr>
          <p:nvPr/>
        </p:nvSpPr>
        <p:spPr bwMode="auto">
          <a:xfrm>
            <a:off x="2033588" y="6283325"/>
            <a:ext cx="6275387" cy="442913"/>
          </a:xfrm>
          <a:prstGeom prst="rect">
            <a:avLst/>
          </a:prstGeom>
          <a:noFill/>
          <a:ln w="9525">
            <a:noFill/>
            <a:miter lim="800000"/>
            <a:headEnd/>
            <a:tailEnd/>
          </a:ln>
        </p:spPr>
        <p:txBody>
          <a:bodyPr>
            <a:spAutoFit/>
          </a:bodyPr>
          <a:lstStyle/>
          <a:p>
            <a:pPr algn="ctr">
              <a:spcBef>
                <a:spcPct val="50000"/>
              </a:spcBef>
            </a:pPr>
            <a:r>
              <a:rPr lang="en-US" sz="2300" b="1">
                <a:cs typeface="Arial" charset="0"/>
              </a:rPr>
              <a:t>Real GDP per capita</a:t>
            </a:r>
          </a:p>
        </p:txBody>
      </p:sp>
      <p:pic>
        <p:nvPicPr>
          <p:cNvPr id="47110" name="Picture 9"/>
          <p:cNvPicPr>
            <a:picLocks noChangeAspect="1" noChangeArrowheads="1"/>
          </p:cNvPicPr>
          <p:nvPr/>
        </p:nvPicPr>
        <p:blipFill>
          <a:blip r:embed="rId3" cstate="print"/>
          <a:srcRect/>
          <a:stretch>
            <a:fillRect/>
          </a:stretch>
        </p:blipFill>
        <p:spPr bwMode="auto">
          <a:xfrm>
            <a:off x="1131888" y="636588"/>
            <a:ext cx="7800975" cy="5661025"/>
          </a:xfrm>
          <a:prstGeom prst="rect">
            <a:avLst/>
          </a:prstGeom>
          <a:noFill/>
          <a:ln w="9525">
            <a:noFill/>
            <a:miter lim="800000"/>
            <a:headEnd/>
            <a:tailEnd/>
          </a:ln>
        </p:spPr>
      </p:pic>
      <p:sp>
        <p:nvSpPr>
          <p:cNvPr id="47111" name="Text Box 6"/>
          <p:cNvSpPr txBox="1">
            <a:spLocks noChangeArrowheads="1"/>
          </p:cNvSpPr>
          <p:nvPr/>
        </p:nvSpPr>
        <p:spPr bwMode="auto">
          <a:xfrm>
            <a:off x="6985000" y="1476375"/>
            <a:ext cx="682625"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U.S.</a:t>
            </a:r>
          </a:p>
        </p:txBody>
      </p:sp>
      <p:sp>
        <p:nvSpPr>
          <p:cNvPr id="47112" name="Text Box 7"/>
          <p:cNvSpPr txBox="1">
            <a:spLocks noChangeArrowheads="1"/>
          </p:cNvSpPr>
          <p:nvPr/>
        </p:nvSpPr>
        <p:spPr bwMode="auto">
          <a:xfrm>
            <a:off x="5637213" y="2620963"/>
            <a:ext cx="1262062"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Germany</a:t>
            </a:r>
          </a:p>
        </p:txBody>
      </p:sp>
      <p:sp>
        <p:nvSpPr>
          <p:cNvPr id="47113" name="Text Box 8"/>
          <p:cNvSpPr txBox="1">
            <a:spLocks noChangeArrowheads="1"/>
          </p:cNvSpPr>
          <p:nvPr/>
        </p:nvSpPr>
        <p:spPr bwMode="auto">
          <a:xfrm>
            <a:off x="5780088" y="1263650"/>
            <a:ext cx="922337"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Japan</a:t>
            </a:r>
          </a:p>
        </p:txBody>
      </p:sp>
      <p:sp>
        <p:nvSpPr>
          <p:cNvPr id="47114" name="Text Box 10"/>
          <p:cNvSpPr txBox="1">
            <a:spLocks noChangeArrowheads="1"/>
          </p:cNvSpPr>
          <p:nvPr/>
        </p:nvSpPr>
        <p:spPr bwMode="auto">
          <a:xfrm>
            <a:off x="3498850" y="4237038"/>
            <a:ext cx="1073150"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Mexico</a:t>
            </a:r>
          </a:p>
        </p:txBody>
      </p:sp>
      <p:sp>
        <p:nvSpPr>
          <p:cNvPr id="47115" name="Text Box 11"/>
          <p:cNvSpPr txBox="1">
            <a:spLocks noChangeArrowheads="1"/>
          </p:cNvSpPr>
          <p:nvPr/>
        </p:nvSpPr>
        <p:spPr bwMode="auto">
          <a:xfrm>
            <a:off x="3519488" y="4675188"/>
            <a:ext cx="1038225"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Russia</a:t>
            </a:r>
          </a:p>
        </p:txBody>
      </p:sp>
      <p:sp>
        <p:nvSpPr>
          <p:cNvPr id="47116" name="Line 15"/>
          <p:cNvSpPr>
            <a:spLocks noChangeShapeType="1"/>
          </p:cNvSpPr>
          <p:nvPr/>
        </p:nvSpPr>
        <p:spPr bwMode="auto">
          <a:xfrm flipV="1">
            <a:off x="3306763" y="4413250"/>
            <a:ext cx="255587" cy="100013"/>
          </a:xfrm>
          <a:prstGeom prst="line">
            <a:avLst/>
          </a:prstGeom>
          <a:noFill/>
          <a:ln w="9525">
            <a:solidFill>
              <a:schemeClr val="tx1"/>
            </a:solidFill>
            <a:round/>
            <a:headEnd/>
            <a:tailEnd/>
          </a:ln>
        </p:spPr>
        <p:txBody>
          <a:bodyPr/>
          <a:lstStyle/>
          <a:p>
            <a:endParaRPr lang="en-US"/>
          </a:p>
        </p:txBody>
      </p:sp>
      <p:sp>
        <p:nvSpPr>
          <p:cNvPr id="47117" name="Line 16"/>
          <p:cNvSpPr>
            <a:spLocks noChangeShapeType="1"/>
          </p:cNvSpPr>
          <p:nvPr/>
        </p:nvSpPr>
        <p:spPr bwMode="auto">
          <a:xfrm>
            <a:off x="3330575" y="4749800"/>
            <a:ext cx="231775" cy="69850"/>
          </a:xfrm>
          <a:prstGeom prst="line">
            <a:avLst/>
          </a:prstGeom>
          <a:noFill/>
          <a:ln w="9525">
            <a:solidFill>
              <a:schemeClr val="tx1"/>
            </a:solidFill>
            <a:round/>
            <a:headEnd/>
            <a:tailEnd/>
          </a:ln>
        </p:spPr>
        <p:txBody>
          <a:bodyPr/>
          <a:lstStyle/>
          <a:p>
            <a:endParaRPr lang="en-US"/>
          </a:p>
        </p:txBody>
      </p:sp>
      <p:sp>
        <p:nvSpPr>
          <p:cNvPr id="47118" name="Text Box 12"/>
          <p:cNvSpPr txBox="1">
            <a:spLocks noChangeArrowheads="1"/>
          </p:cNvSpPr>
          <p:nvPr/>
        </p:nvSpPr>
        <p:spPr bwMode="auto">
          <a:xfrm>
            <a:off x="3009900" y="3705225"/>
            <a:ext cx="847725"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Brazil</a:t>
            </a:r>
          </a:p>
        </p:txBody>
      </p:sp>
      <p:sp>
        <p:nvSpPr>
          <p:cNvPr id="47119" name="Text Box 13"/>
          <p:cNvSpPr txBox="1">
            <a:spLocks noChangeArrowheads="1"/>
          </p:cNvSpPr>
          <p:nvPr/>
        </p:nvSpPr>
        <p:spPr bwMode="auto">
          <a:xfrm>
            <a:off x="3044825" y="4967288"/>
            <a:ext cx="817563"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China</a:t>
            </a:r>
          </a:p>
        </p:txBody>
      </p:sp>
      <p:sp>
        <p:nvSpPr>
          <p:cNvPr id="47120" name="Line 19"/>
          <p:cNvSpPr>
            <a:spLocks noChangeShapeType="1"/>
          </p:cNvSpPr>
          <p:nvPr/>
        </p:nvSpPr>
        <p:spPr bwMode="auto">
          <a:xfrm flipV="1">
            <a:off x="2957513" y="4000500"/>
            <a:ext cx="361950" cy="414338"/>
          </a:xfrm>
          <a:prstGeom prst="line">
            <a:avLst/>
          </a:prstGeom>
          <a:noFill/>
          <a:ln w="9525">
            <a:solidFill>
              <a:schemeClr val="tx1"/>
            </a:solidFill>
            <a:round/>
            <a:headEnd/>
            <a:tailEnd/>
          </a:ln>
        </p:spPr>
        <p:txBody>
          <a:bodyPr/>
          <a:lstStyle/>
          <a:p>
            <a:endParaRPr lang="en-US"/>
          </a:p>
        </p:txBody>
      </p:sp>
      <p:sp>
        <p:nvSpPr>
          <p:cNvPr id="47121" name="Line 20"/>
          <p:cNvSpPr>
            <a:spLocks noChangeShapeType="1"/>
          </p:cNvSpPr>
          <p:nvPr/>
        </p:nvSpPr>
        <p:spPr bwMode="auto">
          <a:xfrm>
            <a:off x="2786063" y="5091113"/>
            <a:ext cx="285750" cy="28575"/>
          </a:xfrm>
          <a:prstGeom prst="line">
            <a:avLst/>
          </a:prstGeom>
          <a:noFill/>
          <a:ln w="9525">
            <a:solidFill>
              <a:schemeClr val="tx1"/>
            </a:solidFill>
            <a:round/>
            <a:headEnd/>
            <a:tailEnd/>
          </a:ln>
        </p:spPr>
        <p:txBody>
          <a:bodyPr/>
          <a:lstStyle/>
          <a:p>
            <a:endParaRPr lang="en-US"/>
          </a:p>
        </p:txBody>
      </p:sp>
      <p:sp>
        <p:nvSpPr>
          <p:cNvPr id="47122" name="Text Box 16"/>
          <p:cNvSpPr txBox="1">
            <a:spLocks noChangeArrowheads="1"/>
          </p:cNvSpPr>
          <p:nvPr/>
        </p:nvSpPr>
        <p:spPr bwMode="auto">
          <a:xfrm>
            <a:off x="2514600" y="5251450"/>
            <a:ext cx="750888"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India</a:t>
            </a:r>
          </a:p>
        </p:txBody>
      </p:sp>
      <p:sp>
        <p:nvSpPr>
          <p:cNvPr id="47123" name="Text Box 17"/>
          <p:cNvSpPr txBox="1">
            <a:spLocks noChangeArrowheads="1"/>
          </p:cNvSpPr>
          <p:nvPr/>
        </p:nvSpPr>
        <p:spPr bwMode="auto">
          <a:xfrm>
            <a:off x="1543050" y="3971925"/>
            <a:ext cx="1346200"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Indonesia</a:t>
            </a:r>
          </a:p>
        </p:txBody>
      </p:sp>
      <p:sp>
        <p:nvSpPr>
          <p:cNvPr id="47124" name="Line 23"/>
          <p:cNvSpPr>
            <a:spLocks noChangeShapeType="1"/>
          </p:cNvSpPr>
          <p:nvPr/>
        </p:nvSpPr>
        <p:spPr bwMode="auto">
          <a:xfrm flipV="1">
            <a:off x="2346325" y="5421313"/>
            <a:ext cx="236538" cy="11112"/>
          </a:xfrm>
          <a:prstGeom prst="line">
            <a:avLst/>
          </a:prstGeom>
          <a:noFill/>
          <a:ln w="9525">
            <a:solidFill>
              <a:schemeClr val="tx1"/>
            </a:solidFill>
            <a:round/>
            <a:headEnd/>
            <a:tailEnd/>
          </a:ln>
        </p:spPr>
        <p:txBody>
          <a:bodyPr/>
          <a:lstStyle/>
          <a:p>
            <a:endParaRPr lang="en-US"/>
          </a:p>
        </p:txBody>
      </p:sp>
      <p:sp>
        <p:nvSpPr>
          <p:cNvPr id="47125" name="Line 24"/>
          <p:cNvSpPr>
            <a:spLocks noChangeShapeType="1"/>
          </p:cNvSpPr>
          <p:nvPr/>
        </p:nvSpPr>
        <p:spPr bwMode="auto">
          <a:xfrm flipH="1" flipV="1">
            <a:off x="2225675" y="4286250"/>
            <a:ext cx="68263" cy="784225"/>
          </a:xfrm>
          <a:prstGeom prst="line">
            <a:avLst/>
          </a:prstGeom>
          <a:noFill/>
          <a:ln w="9525">
            <a:solidFill>
              <a:schemeClr val="tx1"/>
            </a:solidFill>
            <a:round/>
            <a:headEnd/>
            <a:tailEnd/>
          </a:ln>
        </p:spPr>
        <p:txBody>
          <a:bodyPr/>
          <a:lstStyle/>
          <a:p>
            <a:endParaRPr lang="en-US"/>
          </a:p>
        </p:txBody>
      </p:sp>
      <p:sp>
        <p:nvSpPr>
          <p:cNvPr id="47126" name="Text Box 15"/>
          <p:cNvSpPr txBox="1">
            <a:spLocks noChangeArrowheads="1"/>
          </p:cNvSpPr>
          <p:nvPr/>
        </p:nvSpPr>
        <p:spPr bwMode="auto">
          <a:xfrm>
            <a:off x="263525" y="5124450"/>
            <a:ext cx="876300"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Nigeria</a:t>
            </a:r>
          </a:p>
        </p:txBody>
      </p:sp>
      <p:sp>
        <p:nvSpPr>
          <p:cNvPr id="47127" name="Line 26"/>
          <p:cNvSpPr>
            <a:spLocks noChangeShapeType="1"/>
          </p:cNvSpPr>
          <p:nvPr/>
        </p:nvSpPr>
        <p:spPr bwMode="auto">
          <a:xfrm flipH="1" flipV="1">
            <a:off x="1150938" y="5319713"/>
            <a:ext cx="677862" cy="53975"/>
          </a:xfrm>
          <a:prstGeom prst="line">
            <a:avLst/>
          </a:prstGeom>
          <a:noFill/>
          <a:ln w="9525">
            <a:solidFill>
              <a:schemeClr val="tx1"/>
            </a:solidFill>
            <a:round/>
            <a:headEnd/>
            <a:tailEnd/>
          </a:ln>
        </p:spPr>
        <p:txBody>
          <a:bodyPr/>
          <a:lstStyle/>
          <a:p>
            <a:endParaRPr lang="en-US"/>
          </a:p>
        </p:txBody>
      </p:sp>
      <p:sp>
        <p:nvSpPr>
          <p:cNvPr id="47128" name="Text Box 15"/>
          <p:cNvSpPr txBox="1">
            <a:spLocks noChangeArrowheads="1"/>
          </p:cNvSpPr>
          <p:nvPr/>
        </p:nvSpPr>
        <p:spPr bwMode="auto">
          <a:xfrm>
            <a:off x="1587500" y="6299200"/>
            <a:ext cx="1517650" cy="320675"/>
          </a:xfrm>
          <a:prstGeom prst="rect">
            <a:avLst/>
          </a:prstGeom>
          <a:noFill/>
          <a:ln w="9525">
            <a:noFill/>
            <a:miter lim="800000"/>
            <a:headEnd/>
            <a:tailEnd/>
          </a:ln>
        </p:spPr>
        <p:txBody>
          <a:bodyPr lIns="0" tIns="0" rIns="0" bIns="0">
            <a:spAutoFit/>
          </a:bodyPr>
          <a:lstStyle/>
          <a:p>
            <a:pPr algn="ctr">
              <a:spcBef>
                <a:spcPct val="50000"/>
              </a:spcBef>
            </a:pPr>
            <a:r>
              <a:rPr lang="en-US" sz="2100">
                <a:cs typeface="Arial" charset="0"/>
              </a:rPr>
              <a:t>Bangladesh</a:t>
            </a:r>
          </a:p>
        </p:txBody>
      </p:sp>
      <p:sp>
        <p:nvSpPr>
          <p:cNvPr id="47129" name="Line 28"/>
          <p:cNvSpPr>
            <a:spLocks noChangeShapeType="1"/>
          </p:cNvSpPr>
          <p:nvPr/>
        </p:nvSpPr>
        <p:spPr bwMode="auto">
          <a:xfrm>
            <a:off x="2078038" y="5694363"/>
            <a:ext cx="153987" cy="658812"/>
          </a:xfrm>
          <a:prstGeom prst="line">
            <a:avLst/>
          </a:prstGeom>
          <a:noFill/>
          <a:ln w="9525">
            <a:solidFill>
              <a:schemeClr val="tx1"/>
            </a:solidFill>
            <a:round/>
            <a:headEnd/>
            <a:tailEnd/>
          </a:ln>
        </p:spPr>
        <p:txBody>
          <a:bodyPr/>
          <a:lstStyle/>
          <a:p>
            <a:endParaRPr lang="en-US"/>
          </a:p>
        </p:txBody>
      </p:sp>
      <p:sp>
        <p:nvSpPr>
          <p:cNvPr id="47130" name="Text Box 14"/>
          <p:cNvSpPr txBox="1">
            <a:spLocks noChangeArrowheads="1"/>
          </p:cNvSpPr>
          <p:nvPr/>
        </p:nvSpPr>
        <p:spPr bwMode="auto">
          <a:xfrm>
            <a:off x="115000" y="4493450"/>
            <a:ext cx="1216025" cy="320675"/>
          </a:xfrm>
          <a:prstGeom prst="rect">
            <a:avLst/>
          </a:prstGeom>
          <a:noFill/>
          <a:ln w="9525">
            <a:noFill/>
            <a:miter lim="800000"/>
            <a:headEnd/>
            <a:tailEnd/>
          </a:ln>
        </p:spPr>
        <p:txBody>
          <a:bodyPr wrap="square" lIns="0" tIns="0" rIns="0" bIns="0">
            <a:spAutoFit/>
          </a:bodyPr>
          <a:lstStyle/>
          <a:p>
            <a:pPr algn="ctr">
              <a:spcBef>
                <a:spcPct val="50000"/>
              </a:spcBef>
            </a:pPr>
            <a:r>
              <a:rPr lang="en-US" sz="2100" dirty="0">
                <a:cs typeface="Arial" charset="0"/>
              </a:rPr>
              <a:t>Pakistan</a:t>
            </a:r>
          </a:p>
        </p:txBody>
      </p:sp>
      <p:sp>
        <p:nvSpPr>
          <p:cNvPr id="47131" name="Line 30"/>
          <p:cNvSpPr>
            <a:spLocks noChangeShapeType="1"/>
          </p:cNvSpPr>
          <p:nvPr/>
        </p:nvSpPr>
        <p:spPr bwMode="auto">
          <a:xfrm flipH="1" flipV="1">
            <a:off x="1258888" y="4695825"/>
            <a:ext cx="777875" cy="452438"/>
          </a:xfrm>
          <a:prstGeom prst="line">
            <a:avLst/>
          </a:prstGeom>
          <a:noFill/>
          <a:ln w="9525">
            <a:solidFill>
              <a:schemeClr val="tx1"/>
            </a:solidFill>
            <a:round/>
            <a:headEnd/>
            <a:tailEnd/>
          </a:ln>
        </p:spPr>
        <p:txBody>
          <a:bodyPr/>
          <a:lstStyle/>
          <a:p>
            <a:endParaRPr lang="en-US"/>
          </a:p>
        </p:txBody>
      </p:sp>
    </p:spTree>
  </p:cSld>
  <p:clrMapOvr>
    <a:masterClrMapping/>
  </p:clrMapOvr>
  <p:transition>
    <p:pull dir="l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rgbClr val="EEE8C4">
            <a:alpha val="80000"/>
          </a:srgbClr>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0" y="0"/>
            <a:ext cx="304800" cy="6858000"/>
          </a:xfrm>
          <a:prstGeom prst="rect">
            <a:avLst/>
          </a:prstGeom>
          <a:solidFill>
            <a:srgbClr val="AE1237"/>
          </a:solidFill>
          <a:ln w="9525">
            <a:noFill/>
            <a:miter lim="800000"/>
            <a:headEnd/>
            <a:tailEnd/>
          </a:ln>
        </p:spPr>
        <p:txBody>
          <a:bodyPr wrap="none" anchor="ctr"/>
          <a:lstStyle/>
          <a:p>
            <a:pPr fontAlgn="base">
              <a:spcBef>
                <a:spcPct val="0"/>
              </a:spcBef>
              <a:spcAft>
                <a:spcPct val="0"/>
              </a:spcAft>
            </a:pPr>
            <a:endParaRPr lang="en-US" smtClean="0">
              <a:solidFill>
                <a:srgbClr val="000000"/>
              </a:solidFill>
              <a:cs typeface="Arial" charset="0"/>
            </a:endParaRPr>
          </a:p>
        </p:txBody>
      </p:sp>
      <p:sp>
        <p:nvSpPr>
          <p:cNvPr id="73732" name="Rectangle 4"/>
          <p:cNvSpPr>
            <a:spLocks noGrp="1" noChangeArrowheads="1"/>
          </p:cNvSpPr>
          <p:nvPr>
            <p:ph type="title"/>
          </p:nvPr>
        </p:nvSpPr>
        <p:spPr>
          <a:xfrm>
            <a:off x="533400" y="188912"/>
            <a:ext cx="8458200" cy="725488"/>
          </a:xfrm>
          <a:solidFill>
            <a:srgbClr val="CACA92">
              <a:alpha val="50000"/>
            </a:srgbClr>
          </a:solidFill>
        </p:spPr>
        <p:txBody>
          <a:bodyPr bIns="0" anchor="b">
            <a:noAutofit/>
          </a:bodyPr>
          <a:lstStyle/>
          <a:p>
            <a:pPr algn="l" eaLnBrk="1" hangingPunct="1">
              <a:lnSpc>
                <a:spcPct val="105000"/>
              </a:lnSpc>
              <a:defRPr/>
            </a:pPr>
            <a:r>
              <a:rPr lang="en-US" sz="3000" spc="500" dirty="0" smtClean="0">
                <a:solidFill>
                  <a:srgbClr val="960000"/>
                </a:solidFill>
                <a:latin typeface="Arial" pitchFamily="34" charset="0"/>
                <a:cs typeface="Arial" pitchFamily="34" charset="0"/>
              </a:rPr>
              <a:t>SUMMARY</a:t>
            </a:r>
          </a:p>
        </p:txBody>
      </p:sp>
      <p:sp>
        <p:nvSpPr>
          <p:cNvPr id="36" name="Content Placeholder 2"/>
          <p:cNvSpPr>
            <a:spLocks noGrp="1"/>
          </p:cNvSpPr>
          <p:nvPr>
            <p:ph idx="1"/>
          </p:nvPr>
        </p:nvSpPr>
        <p:spPr>
          <a:xfrm>
            <a:off x="457200" y="1371600"/>
            <a:ext cx="8229600" cy="5257800"/>
          </a:xfrm>
        </p:spPr>
        <p:txBody>
          <a:bodyPr>
            <a:normAutofit/>
          </a:bodyPr>
          <a:lstStyle/>
          <a:p>
            <a:pPr>
              <a:buClrTx/>
              <a:buSzPct val="120000"/>
              <a:buFont typeface="Arial" pitchFamily="34" charset="0"/>
              <a:buChar char="•"/>
            </a:pPr>
            <a:r>
              <a:rPr lang="en-US" sz="2700" dirty="0" smtClean="0"/>
              <a:t>Gross Domestic Product (GDP) measures a country’s total income and expenditure.</a:t>
            </a:r>
          </a:p>
          <a:p>
            <a:pPr>
              <a:buClrTx/>
              <a:buSzPct val="120000"/>
              <a:buFont typeface="Arial" pitchFamily="34" charset="0"/>
              <a:buChar char="•"/>
            </a:pPr>
            <a:r>
              <a:rPr lang="en-US" sz="2700" dirty="0" smtClean="0"/>
              <a:t>The four spending components of GDP include:  Consumption, Investment, Government Purchases, and Net Exports.</a:t>
            </a:r>
          </a:p>
          <a:p>
            <a:pPr>
              <a:buClrTx/>
              <a:buSzPct val="120000"/>
              <a:buFont typeface="Arial" pitchFamily="34" charset="0"/>
              <a:buChar char="•"/>
            </a:pPr>
            <a:r>
              <a:rPr lang="en-US" sz="2700" dirty="0" smtClean="0"/>
              <a:t>Nominal GDP is measured using current prices.  Real GDP is measured using the prices of a constant base year and is corrected for inflation.  </a:t>
            </a:r>
          </a:p>
          <a:p>
            <a:pPr>
              <a:buClrTx/>
              <a:buSzPct val="120000"/>
              <a:buFont typeface="Arial" pitchFamily="34" charset="0"/>
              <a:buChar char="•"/>
            </a:pPr>
            <a:r>
              <a:rPr lang="en-US" sz="2700" dirty="0" smtClean="0"/>
              <a:t>GDP is the main indicator of a country’s economic well-being, even though it is not perfect.</a:t>
            </a:r>
          </a:p>
        </p:txBody>
      </p:sp>
      <p:sp>
        <p:nvSpPr>
          <p:cNvPr id="7" name="TextBox 6"/>
          <p:cNvSpPr txBox="1"/>
          <p:nvPr/>
        </p:nvSpPr>
        <p:spPr>
          <a:xfrm>
            <a:off x="304800" y="6500422"/>
            <a:ext cx="5649433" cy="338554"/>
          </a:xfrm>
          <a:prstGeom prst="rect">
            <a:avLst/>
          </a:prstGeom>
          <a:noFill/>
        </p:spPr>
        <p:txBody>
          <a:bodyPr wrap="square" rtlCol="0">
            <a:spAutoFit/>
          </a:bodyPr>
          <a:lstStyle/>
          <a:p>
            <a:r>
              <a:rPr lang="en-US" sz="800" b="0" i="1" dirty="0" smtClean="0">
                <a:solidFill>
                  <a:srgbClr val="777777"/>
                </a:solidFill>
                <a:latin typeface="Times New Roman" pitchFamily="18" charset="0"/>
                <a:cs typeface="Times New Roman" pitchFamily="18" charset="0"/>
              </a:rPr>
              <a:t>© 2014 </a:t>
            </a:r>
            <a:r>
              <a:rPr lang="en-US" sz="800" b="0" i="1" dirty="0" err="1" smtClean="0">
                <a:solidFill>
                  <a:srgbClr val="777777"/>
                </a:solidFill>
                <a:latin typeface="Times New Roman" pitchFamily="18" charset="0"/>
                <a:cs typeface="Times New Roman" pitchFamily="18" charset="0"/>
              </a:rPr>
              <a:t>Cengage</a:t>
            </a:r>
            <a:r>
              <a:rPr lang="en-US" sz="800" b="0" i="1" dirty="0" smtClean="0">
                <a:solidFill>
                  <a:srgbClr val="777777"/>
                </a:solidFill>
                <a:latin typeface="Times New Roman" pitchFamily="18" charset="0"/>
                <a:cs typeface="Times New Roman"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itchFamily="18" charset="0"/>
              <a:ea typeface="Verdana" pitchFamily="34"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smtClean="0"/>
              <a:t>The Circular-Flow Diagram</a:t>
            </a:r>
          </a:p>
        </p:txBody>
      </p:sp>
      <p:sp>
        <p:nvSpPr>
          <p:cNvPr id="10245" name="Rectangle 3"/>
          <p:cNvSpPr>
            <a:spLocks noGrp="1" noChangeArrowheads="1"/>
          </p:cNvSpPr>
          <p:nvPr>
            <p:ph idx="1"/>
          </p:nvPr>
        </p:nvSpPr>
        <p:spPr/>
        <p:txBody>
          <a:bodyPr/>
          <a:lstStyle/>
          <a:p>
            <a:pPr eaLnBrk="1" hangingPunct="1">
              <a:spcBef>
                <a:spcPct val="20000"/>
              </a:spcBef>
            </a:pPr>
            <a:r>
              <a:rPr lang="en-US" dirty="0" smtClean="0"/>
              <a:t>a simple depiction of the </a:t>
            </a:r>
            <a:r>
              <a:rPr lang="en-US" dirty="0" err="1" smtClean="0"/>
              <a:t>macroeconomy</a:t>
            </a:r>
            <a:endParaRPr lang="en-US" dirty="0" smtClean="0"/>
          </a:p>
          <a:p>
            <a:pPr eaLnBrk="1" hangingPunct="1">
              <a:spcBef>
                <a:spcPct val="50000"/>
              </a:spcBef>
            </a:pPr>
            <a:r>
              <a:rPr lang="en-US" dirty="0" smtClean="0"/>
              <a:t>illustrates GDP as spending, revenue, </a:t>
            </a:r>
            <a:br>
              <a:rPr lang="en-US" dirty="0" smtClean="0"/>
            </a:br>
            <a:r>
              <a:rPr lang="en-US" dirty="0" smtClean="0"/>
              <a:t>factor payments, and income</a:t>
            </a:r>
          </a:p>
          <a:p>
            <a:pPr eaLnBrk="1" hangingPunct="1">
              <a:spcBef>
                <a:spcPct val="50000"/>
              </a:spcBef>
            </a:pPr>
            <a:r>
              <a:rPr lang="en-US" dirty="0" smtClean="0"/>
              <a:t>Preliminaries:</a:t>
            </a:r>
          </a:p>
          <a:p>
            <a:pPr lvl="1" eaLnBrk="1" hangingPunct="1">
              <a:lnSpc>
                <a:spcPct val="105000"/>
              </a:lnSpc>
              <a:spcBef>
                <a:spcPct val="25000"/>
              </a:spcBef>
            </a:pPr>
            <a:r>
              <a:rPr lang="en-US" b="1" dirty="0" smtClean="0">
                <a:solidFill>
                  <a:srgbClr val="800080"/>
                </a:solidFill>
              </a:rPr>
              <a:t>Factors of production</a:t>
            </a:r>
            <a:r>
              <a:rPr lang="en-US" dirty="0" smtClean="0"/>
              <a:t> are inputs like labor, land, capital, and natural resources.  </a:t>
            </a:r>
          </a:p>
          <a:p>
            <a:pPr lvl="1" eaLnBrk="1" hangingPunct="1">
              <a:lnSpc>
                <a:spcPct val="105000"/>
              </a:lnSpc>
              <a:spcBef>
                <a:spcPct val="25000"/>
              </a:spcBef>
            </a:pPr>
            <a:r>
              <a:rPr lang="en-US" b="1" dirty="0" smtClean="0">
                <a:solidFill>
                  <a:srgbClr val="800080"/>
                </a:solidFill>
              </a:rPr>
              <a:t>Factor payments</a:t>
            </a:r>
            <a:r>
              <a:rPr lang="en-US" dirty="0" smtClean="0"/>
              <a:t> are payments to the factors of production (e.g., wages, rent).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Effect transition="in" filter="wipe(left)">
                                      <p:cBhvr>
                                        <p:cTn id="7" dur="500"/>
                                        <p:tgtEl>
                                          <p:spTgt spid="10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5">
                                            <p:txEl>
                                              <p:pRg st="1" end="1"/>
                                            </p:txEl>
                                          </p:spTgt>
                                        </p:tgtEl>
                                        <p:attrNameLst>
                                          <p:attrName>style.visibility</p:attrName>
                                        </p:attrNameLst>
                                      </p:cBhvr>
                                      <p:to>
                                        <p:strVal val="visible"/>
                                      </p:to>
                                    </p:set>
                                    <p:animEffect transition="in" filter="wipe(left)">
                                      <p:cBhvr>
                                        <p:cTn id="12" dur="500"/>
                                        <p:tgtEl>
                                          <p:spTgt spid="102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5">
                                            <p:txEl>
                                              <p:pRg st="2" end="2"/>
                                            </p:txEl>
                                          </p:spTgt>
                                        </p:tgtEl>
                                        <p:attrNameLst>
                                          <p:attrName>style.visibility</p:attrName>
                                        </p:attrNameLst>
                                      </p:cBhvr>
                                      <p:to>
                                        <p:strVal val="visible"/>
                                      </p:to>
                                    </p:set>
                                    <p:animEffect transition="in" filter="wipe(left)">
                                      <p:cBhvr>
                                        <p:cTn id="17" dur="500"/>
                                        <p:tgtEl>
                                          <p:spTgt spid="102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5">
                                            <p:txEl>
                                              <p:pRg st="3" end="3"/>
                                            </p:txEl>
                                          </p:spTgt>
                                        </p:tgtEl>
                                        <p:attrNameLst>
                                          <p:attrName>style.visibility</p:attrName>
                                        </p:attrNameLst>
                                      </p:cBhvr>
                                      <p:to>
                                        <p:strVal val="visible"/>
                                      </p:to>
                                    </p:set>
                                    <p:animEffect transition="in" filter="wipe(left)">
                                      <p:cBhvr>
                                        <p:cTn id="22" dur="500"/>
                                        <p:tgtEl>
                                          <p:spTgt spid="102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5">
                                            <p:txEl>
                                              <p:pRg st="4" end="4"/>
                                            </p:txEl>
                                          </p:spTgt>
                                        </p:tgtEl>
                                        <p:attrNameLst>
                                          <p:attrName>style.visibility</p:attrName>
                                        </p:attrNameLst>
                                      </p:cBhvr>
                                      <p:to>
                                        <p:strVal val="visible"/>
                                      </p:to>
                                    </p:set>
                                    <p:animEffect transition="in" filter="wipe(left)">
                                      <p:cBhvr>
                                        <p:cTn id="27" dur="500"/>
                                        <p:tgtEl>
                                          <p:spTgt spid="102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bldLvl="4"/>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198438" y="2933700"/>
            <a:ext cx="2035175" cy="981075"/>
          </a:xfrm>
          <a:prstGeom prst="rect">
            <a:avLst/>
          </a:prstGeom>
          <a:solidFill>
            <a:srgbClr val="FF0000"/>
          </a:solidFill>
          <a:ln w="9525">
            <a:noFill/>
            <a:miter lim="800000"/>
            <a:headEnd/>
            <a:tailEnd/>
          </a:ln>
        </p:spPr>
        <p:txBody>
          <a:bodyPr wrap="none" anchor="ctr"/>
          <a:lstStyle/>
          <a:p>
            <a:endParaRPr lang="en-US">
              <a:cs typeface="Arial" charset="0"/>
            </a:endParaRPr>
          </a:p>
        </p:txBody>
      </p:sp>
      <p:sp>
        <p:nvSpPr>
          <p:cNvPr id="185346" name="Rectangle 2"/>
          <p:cNvSpPr>
            <a:spLocks noChangeArrowheads="1"/>
          </p:cNvSpPr>
          <p:nvPr/>
        </p:nvSpPr>
        <p:spPr bwMode="auto">
          <a:xfrm>
            <a:off x="6580188" y="2921000"/>
            <a:ext cx="2251075" cy="989013"/>
          </a:xfrm>
          <a:prstGeom prst="rect">
            <a:avLst/>
          </a:prstGeom>
          <a:solidFill>
            <a:srgbClr val="FF0000"/>
          </a:solidFill>
          <a:ln w="9525">
            <a:noFill/>
            <a:miter lim="800000"/>
            <a:headEnd/>
            <a:tailEnd/>
          </a:ln>
        </p:spPr>
        <p:txBody>
          <a:bodyPr wrap="none" anchor="ctr"/>
          <a:lstStyle/>
          <a:p>
            <a:endParaRPr lang="en-US">
              <a:cs typeface="Arial" charset="0"/>
            </a:endParaRPr>
          </a:p>
        </p:txBody>
      </p:sp>
      <p:sp>
        <p:nvSpPr>
          <p:cNvPr id="11270" name="Rectangle 3"/>
          <p:cNvSpPr>
            <a:spLocks noGrp="1" noChangeArrowheads="1"/>
          </p:cNvSpPr>
          <p:nvPr>
            <p:ph type="title" idx="4294967295"/>
          </p:nvPr>
        </p:nvSpPr>
        <p:spPr>
          <a:xfrm>
            <a:off x="228600" y="131763"/>
            <a:ext cx="8229600" cy="565150"/>
          </a:xfrm>
        </p:spPr>
        <p:txBody>
          <a:bodyPr/>
          <a:lstStyle/>
          <a:p>
            <a:pPr algn="l" eaLnBrk="1" hangingPunct="1"/>
            <a:r>
              <a:rPr lang="en-US" sz="2700" smtClean="0"/>
              <a:t>The Circular-Flow Diagram</a:t>
            </a:r>
          </a:p>
        </p:txBody>
      </p:sp>
      <p:sp>
        <p:nvSpPr>
          <p:cNvPr id="185348" name="Text Box 4"/>
          <p:cNvSpPr txBox="1">
            <a:spLocks noChangeArrowheads="1"/>
          </p:cNvSpPr>
          <p:nvPr/>
        </p:nvSpPr>
        <p:spPr bwMode="auto">
          <a:xfrm>
            <a:off x="2819400" y="881063"/>
            <a:ext cx="5954713" cy="18605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marL="290513" indent="-231775">
              <a:spcBef>
                <a:spcPct val="15000"/>
              </a:spcBef>
              <a:buClr>
                <a:srgbClr val="CC0000"/>
              </a:buClr>
              <a:buFont typeface="Wingdings" pitchFamily="2" charset="2"/>
              <a:buNone/>
              <a:defRPr/>
            </a:pPr>
            <a:r>
              <a:rPr lang="en-US" sz="2700" b="1" dirty="0">
                <a:cs typeface="Arial" charset="0"/>
              </a:rPr>
              <a:t>Households</a:t>
            </a:r>
            <a:r>
              <a:rPr lang="en-US" sz="2700" dirty="0">
                <a:cs typeface="Arial" charset="0"/>
              </a:rPr>
              <a:t>:</a:t>
            </a:r>
          </a:p>
          <a:p>
            <a:pPr marL="290513" indent="-231775">
              <a:spcBef>
                <a:spcPct val="15000"/>
              </a:spcBef>
              <a:buClr>
                <a:srgbClr val="CC0000"/>
              </a:buClr>
              <a:buFont typeface="Wingdings" pitchFamily="2" charset="2"/>
              <a:buChar char="§"/>
              <a:defRPr/>
            </a:pPr>
            <a:r>
              <a:rPr lang="en-US" sz="2700" dirty="0">
                <a:cs typeface="Arial" charset="0"/>
              </a:rPr>
              <a:t>own the factors of production, </a:t>
            </a:r>
            <a:br>
              <a:rPr lang="en-US" sz="2700" dirty="0">
                <a:cs typeface="Arial" charset="0"/>
              </a:rPr>
            </a:br>
            <a:r>
              <a:rPr lang="en-US" sz="2700" dirty="0">
                <a:cs typeface="Arial" charset="0"/>
              </a:rPr>
              <a:t>sell/rent them to firms for income</a:t>
            </a:r>
          </a:p>
          <a:p>
            <a:pPr marL="290513" indent="-231775">
              <a:spcBef>
                <a:spcPct val="15000"/>
              </a:spcBef>
              <a:buClr>
                <a:srgbClr val="CC0000"/>
              </a:buClr>
              <a:buFont typeface="Wingdings" pitchFamily="2" charset="2"/>
              <a:buChar char="§"/>
              <a:defRPr/>
            </a:pPr>
            <a:r>
              <a:rPr lang="en-US" sz="2700" dirty="0">
                <a:cs typeface="Arial" charset="0"/>
              </a:rPr>
              <a:t>buy and consume goods &amp; services</a:t>
            </a:r>
          </a:p>
        </p:txBody>
      </p:sp>
      <p:grpSp>
        <p:nvGrpSpPr>
          <p:cNvPr id="2" name="Group 5"/>
          <p:cNvGrpSpPr>
            <a:grpSpLocks/>
          </p:cNvGrpSpPr>
          <p:nvPr/>
        </p:nvGrpSpPr>
        <p:grpSpPr bwMode="auto">
          <a:xfrm>
            <a:off x="6624638" y="2968625"/>
            <a:ext cx="2162175" cy="893763"/>
            <a:chOff x="4173" y="1870"/>
            <a:chExt cx="1362" cy="563"/>
          </a:xfrm>
        </p:grpSpPr>
        <p:sp>
          <p:nvSpPr>
            <p:cNvPr id="11277" name="Rectangle 6"/>
            <p:cNvSpPr>
              <a:spLocks noChangeArrowheads="1"/>
            </p:cNvSpPr>
            <p:nvPr/>
          </p:nvSpPr>
          <p:spPr bwMode="auto">
            <a:xfrm>
              <a:off x="4173" y="1870"/>
              <a:ext cx="1362" cy="563"/>
            </a:xfrm>
            <a:prstGeom prst="rect">
              <a:avLst/>
            </a:prstGeom>
            <a:solidFill>
              <a:srgbClr val="99CCFF"/>
            </a:solidFill>
            <a:ln w="9525">
              <a:noFill/>
              <a:miter lim="800000"/>
              <a:headEnd/>
              <a:tailEnd/>
            </a:ln>
            <a:effectLst>
              <a:outerShdw blurRad="50800" dist="38100" dir="2700000" algn="tl" rotWithShape="0">
                <a:prstClr val="black">
                  <a:alpha val="40000"/>
                </a:prstClr>
              </a:outerShdw>
            </a:effectLst>
          </p:spPr>
          <p:txBody>
            <a:bodyPr/>
            <a:lstStyle/>
            <a:p>
              <a:endParaRPr lang="en-US">
                <a:cs typeface="Arial" charset="0"/>
              </a:endParaRPr>
            </a:p>
          </p:txBody>
        </p:sp>
        <p:sp>
          <p:nvSpPr>
            <p:cNvPr id="11278" name="Text Box 7"/>
            <p:cNvSpPr txBox="1">
              <a:spLocks noChangeArrowheads="1"/>
            </p:cNvSpPr>
            <p:nvPr/>
          </p:nvSpPr>
          <p:spPr bwMode="auto">
            <a:xfrm>
              <a:off x="4202" y="1998"/>
              <a:ext cx="1309" cy="317"/>
            </a:xfrm>
            <a:prstGeom prst="rect">
              <a:avLst/>
            </a:prstGeom>
            <a:noFill/>
            <a:ln w="9525">
              <a:noFill/>
              <a:miter lim="800000"/>
              <a:headEnd/>
              <a:tailEnd/>
            </a:ln>
          </p:spPr>
          <p:txBody>
            <a:bodyPr>
              <a:spAutoFit/>
            </a:bodyPr>
            <a:lstStyle/>
            <a:p>
              <a:pPr algn="ctr">
                <a:spcBef>
                  <a:spcPct val="50000"/>
                </a:spcBef>
              </a:pPr>
              <a:r>
                <a:rPr lang="en-US" sz="2700">
                  <a:cs typeface="Arial" charset="0"/>
                </a:rPr>
                <a:t>Households</a:t>
              </a:r>
            </a:p>
          </p:txBody>
        </p:sp>
      </p:grpSp>
      <p:grpSp>
        <p:nvGrpSpPr>
          <p:cNvPr id="3" name="Group 8"/>
          <p:cNvGrpSpPr>
            <a:grpSpLocks/>
          </p:cNvGrpSpPr>
          <p:nvPr/>
        </p:nvGrpSpPr>
        <p:grpSpPr bwMode="auto">
          <a:xfrm>
            <a:off x="241300" y="2978150"/>
            <a:ext cx="1944688" cy="893763"/>
            <a:chOff x="131" y="1876"/>
            <a:chExt cx="1225" cy="563"/>
          </a:xfrm>
          <a:effectLst>
            <a:outerShdw blurRad="50800" dist="38100" dir="2700000" algn="tl" rotWithShape="0">
              <a:prstClr val="black">
                <a:alpha val="40000"/>
              </a:prstClr>
            </a:outerShdw>
          </a:effectLst>
        </p:grpSpPr>
        <p:sp>
          <p:nvSpPr>
            <p:cNvPr id="11275" name="Rectangle 9"/>
            <p:cNvSpPr>
              <a:spLocks noChangeArrowheads="1"/>
            </p:cNvSpPr>
            <p:nvPr/>
          </p:nvSpPr>
          <p:spPr bwMode="auto">
            <a:xfrm>
              <a:off x="131" y="1876"/>
              <a:ext cx="1225" cy="563"/>
            </a:xfrm>
            <a:prstGeom prst="rect">
              <a:avLst/>
            </a:prstGeom>
            <a:solidFill>
              <a:srgbClr val="99CCFF"/>
            </a:solidFill>
            <a:ln w="9525">
              <a:noFill/>
              <a:miter lim="800000"/>
              <a:headEnd/>
              <a:tailEnd/>
            </a:ln>
          </p:spPr>
          <p:txBody>
            <a:bodyPr/>
            <a:lstStyle/>
            <a:p>
              <a:endParaRPr lang="en-US">
                <a:cs typeface="Arial" charset="0"/>
              </a:endParaRPr>
            </a:p>
          </p:txBody>
        </p:sp>
        <p:sp>
          <p:nvSpPr>
            <p:cNvPr id="11276" name="Text Box 10"/>
            <p:cNvSpPr txBox="1">
              <a:spLocks noChangeArrowheads="1"/>
            </p:cNvSpPr>
            <p:nvPr/>
          </p:nvSpPr>
          <p:spPr bwMode="auto">
            <a:xfrm>
              <a:off x="246" y="1989"/>
              <a:ext cx="1021" cy="317"/>
            </a:xfrm>
            <a:prstGeom prst="rect">
              <a:avLst/>
            </a:prstGeom>
            <a:noFill/>
            <a:ln w="9525">
              <a:noFill/>
              <a:miter lim="800000"/>
              <a:headEnd/>
              <a:tailEnd/>
            </a:ln>
          </p:spPr>
          <p:txBody>
            <a:bodyPr>
              <a:spAutoFit/>
            </a:bodyPr>
            <a:lstStyle/>
            <a:p>
              <a:pPr algn="ctr">
                <a:spcBef>
                  <a:spcPct val="50000"/>
                </a:spcBef>
              </a:pPr>
              <a:r>
                <a:rPr lang="en-US" sz="2700">
                  <a:cs typeface="Arial" charset="0"/>
                </a:rPr>
                <a:t>Firms</a:t>
              </a:r>
            </a:p>
          </p:txBody>
        </p:sp>
      </p:grpSp>
      <p:sp>
        <p:nvSpPr>
          <p:cNvPr id="187401" name="Text Box 9"/>
          <p:cNvSpPr txBox="1">
            <a:spLocks noChangeArrowheads="1"/>
          </p:cNvSpPr>
          <p:nvPr/>
        </p:nvSpPr>
        <p:spPr bwMode="auto">
          <a:xfrm>
            <a:off x="222250" y="4068763"/>
            <a:ext cx="5075238" cy="2271712"/>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marL="290513" indent="-231775">
              <a:spcBef>
                <a:spcPct val="15000"/>
              </a:spcBef>
              <a:buClr>
                <a:srgbClr val="CC0000"/>
              </a:buClr>
              <a:buFont typeface="Wingdings" pitchFamily="2" charset="2"/>
              <a:buNone/>
              <a:defRPr/>
            </a:pPr>
            <a:r>
              <a:rPr lang="en-US" sz="2700" b="1" dirty="0">
                <a:cs typeface="Arial" charset="0"/>
              </a:rPr>
              <a:t>Firms</a:t>
            </a:r>
            <a:r>
              <a:rPr lang="en-US" sz="2700" dirty="0">
                <a:cs typeface="Arial" charset="0"/>
              </a:rPr>
              <a:t>:</a:t>
            </a:r>
          </a:p>
          <a:p>
            <a:pPr marL="290513" indent="-231775">
              <a:spcBef>
                <a:spcPct val="15000"/>
              </a:spcBef>
              <a:buClr>
                <a:srgbClr val="CC0000"/>
              </a:buClr>
              <a:buFont typeface="Wingdings" pitchFamily="2" charset="2"/>
              <a:buChar char="§"/>
              <a:defRPr/>
            </a:pPr>
            <a:r>
              <a:rPr lang="en-US" sz="2700" dirty="0">
                <a:cs typeface="Arial" charset="0"/>
              </a:rPr>
              <a:t>buy/hire factors of production, </a:t>
            </a:r>
            <a:br>
              <a:rPr lang="en-US" sz="2700" dirty="0">
                <a:cs typeface="Arial" charset="0"/>
              </a:rPr>
            </a:br>
            <a:r>
              <a:rPr lang="en-US" sz="2700" dirty="0">
                <a:cs typeface="Arial" charset="0"/>
              </a:rPr>
              <a:t>use them to produce goods and services</a:t>
            </a:r>
          </a:p>
          <a:p>
            <a:pPr marL="290513" indent="-231775">
              <a:spcBef>
                <a:spcPct val="15000"/>
              </a:spcBef>
              <a:buClr>
                <a:srgbClr val="CC0000"/>
              </a:buClr>
              <a:buFont typeface="Wingdings" pitchFamily="2" charset="2"/>
              <a:buChar char="§"/>
              <a:defRPr/>
            </a:pPr>
            <a:r>
              <a:rPr lang="en-US" sz="2700" dirty="0">
                <a:cs typeface="Arial" charset="0"/>
              </a:rPr>
              <a:t>sell goods &amp; services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5348"/>
                                        </p:tgtEl>
                                        <p:attrNameLst>
                                          <p:attrName>style.visibility</p:attrName>
                                        </p:attrNameLst>
                                      </p:cBhvr>
                                      <p:to>
                                        <p:strVal val="visible"/>
                                      </p:to>
                                    </p:set>
                                    <p:animEffect transition="in" filter="fade">
                                      <p:cBhvr>
                                        <p:cTn id="17" dur="500"/>
                                        <p:tgtEl>
                                          <p:spTgt spid="18534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5346"/>
                                        </p:tgtEl>
                                        <p:attrNameLst>
                                          <p:attrName>style.visibility</p:attrName>
                                        </p:attrNameLst>
                                      </p:cBhvr>
                                      <p:to>
                                        <p:strVal val="visible"/>
                                      </p:to>
                                    </p:set>
                                    <p:animEffect transition="in" filter="fade">
                                      <p:cBhvr>
                                        <p:cTn id="20" dur="500"/>
                                        <p:tgtEl>
                                          <p:spTgt spid="18534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85346"/>
                                        </p:tgtEl>
                                      </p:cBhvr>
                                    </p:animEffect>
                                    <p:set>
                                      <p:cBhvr>
                                        <p:cTn id="25" dur="1" fill="hold">
                                          <p:stCondLst>
                                            <p:cond delay="499"/>
                                          </p:stCondLst>
                                        </p:cTn>
                                        <p:tgtEl>
                                          <p:spTgt spid="18534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85348"/>
                                        </p:tgtEl>
                                      </p:cBhvr>
                                    </p:animEffect>
                                    <p:set>
                                      <p:cBhvr>
                                        <p:cTn id="28" dur="1" fill="hold">
                                          <p:stCondLst>
                                            <p:cond delay="499"/>
                                          </p:stCondLst>
                                        </p:cTn>
                                        <p:tgtEl>
                                          <p:spTgt spid="18534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7401"/>
                                        </p:tgtEl>
                                        <p:attrNameLst>
                                          <p:attrName>style.visibility</p:attrName>
                                        </p:attrNameLst>
                                      </p:cBhvr>
                                      <p:to>
                                        <p:strVal val="visible"/>
                                      </p:to>
                                    </p:set>
                                    <p:animEffect transition="in" filter="fade">
                                      <p:cBhvr>
                                        <p:cTn id="33" dur="500"/>
                                        <p:tgtEl>
                                          <p:spTgt spid="18740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7394"/>
                                        </p:tgtEl>
                                        <p:attrNameLst>
                                          <p:attrName>style.visibility</p:attrName>
                                        </p:attrNameLst>
                                      </p:cBhvr>
                                      <p:to>
                                        <p:strVal val="visible"/>
                                      </p:to>
                                    </p:set>
                                    <p:animEffect transition="in" filter="fade">
                                      <p:cBhvr>
                                        <p:cTn id="36" dur="500"/>
                                        <p:tgtEl>
                                          <p:spTgt spid="187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nimBg="1"/>
      <p:bldP spid="185346" grpId="0" animBg="1"/>
      <p:bldP spid="185346" grpId="1" animBg="1"/>
      <p:bldP spid="185348" grpId="0" animBg="1"/>
      <p:bldP spid="185348" grpId="1" animBg="1"/>
      <p:bldP spid="18740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idx="4294967295"/>
          </p:nvPr>
        </p:nvSpPr>
        <p:spPr>
          <a:xfrm>
            <a:off x="228600" y="141288"/>
            <a:ext cx="8229600" cy="552450"/>
          </a:xfrm>
        </p:spPr>
        <p:txBody>
          <a:bodyPr/>
          <a:lstStyle/>
          <a:p>
            <a:pPr algn="l" eaLnBrk="1" hangingPunct="1"/>
            <a:r>
              <a:rPr lang="en-US" sz="2700" smtClean="0"/>
              <a:t>The Circular-Flow Diagram</a:t>
            </a:r>
          </a:p>
        </p:txBody>
      </p:sp>
      <p:grpSp>
        <p:nvGrpSpPr>
          <p:cNvPr id="2" name="Group 3"/>
          <p:cNvGrpSpPr>
            <a:grpSpLocks/>
          </p:cNvGrpSpPr>
          <p:nvPr/>
        </p:nvGrpSpPr>
        <p:grpSpPr bwMode="auto">
          <a:xfrm>
            <a:off x="3357563" y="4435475"/>
            <a:ext cx="2422525" cy="1689100"/>
            <a:chOff x="2115" y="2794"/>
            <a:chExt cx="1526" cy="1064"/>
          </a:xfrm>
          <a:effectLst>
            <a:outerShdw blurRad="50800" dist="38100" dir="2700000" algn="tl" rotWithShape="0">
              <a:prstClr val="black">
                <a:alpha val="40000"/>
              </a:prstClr>
            </a:outerShdw>
          </a:effectLst>
        </p:grpSpPr>
        <p:sp>
          <p:nvSpPr>
            <p:cNvPr id="12343" name="Oval 4"/>
            <p:cNvSpPr>
              <a:spLocks noChangeArrowheads="1"/>
            </p:cNvSpPr>
            <p:nvPr/>
          </p:nvSpPr>
          <p:spPr bwMode="auto">
            <a:xfrm>
              <a:off x="2138" y="2794"/>
              <a:ext cx="1462" cy="1064"/>
            </a:xfrm>
            <a:prstGeom prst="ellipse">
              <a:avLst/>
            </a:prstGeom>
            <a:solidFill>
              <a:srgbClr val="FFCC99"/>
            </a:solidFill>
            <a:ln w="9525">
              <a:noFill/>
              <a:round/>
              <a:headEnd/>
              <a:tailEnd/>
            </a:ln>
          </p:spPr>
          <p:txBody>
            <a:bodyPr/>
            <a:lstStyle/>
            <a:p>
              <a:pPr>
                <a:defRPr/>
              </a:pPr>
              <a:endParaRPr lang="en-US">
                <a:cs typeface="Arial" charset="0"/>
              </a:endParaRPr>
            </a:p>
          </p:txBody>
        </p:sp>
        <p:sp>
          <p:nvSpPr>
            <p:cNvPr id="12344" name="Text Box 5"/>
            <p:cNvSpPr txBox="1">
              <a:spLocks noChangeArrowheads="1"/>
            </p:cNvSpPr>
            <p:nvPr/>
          </p:nvSpPr>
          <p:spPr bwMode="auto">
            <a:xfrm>
              <a:off x="2115" y="2930"/>
              <a:ext cx="1526" cy="808"/>
            </a:xfrm>
            <a:prstGeom prst="rect">
              <a:avLst/>
            </a:prstGeom>
            <a:noFill/>
            <a:ln w="9525">
              <a:noFill/>
              <a:miter lim="800000"/>
              <a:headEnd/>
              <a:tailEnd/>
            </a:ln>
          </p:spPr>
          <p:txBody>
            <a:bodyPr>
              <a:spAutoFit/>
            </a:bodyPr>
            <a:lstStyle/>
            <a:p>
              <a:pPr algn="ctr">
                <a:spcBef>
                  <a:spcPct val="50000"/>
                </a:spcBef>
                <a:defRPr/>
              </a:pPr>
              <a:r>
                <a:rPr lang="en-US" sz="2600">
                  <a:cs typeface="Arial" charset="0"/>
                </a:rPr>
                <a:t>Markets for Factors of Production</a:t>
              </a:r>
            </a:p>
          </p:txBody>
        </p:sp>
      </p:grpSp>
      <p:grpSp>
        <p:nvGrpSpPr>
          <p:cNvPr id="3" name="Group 6"/>
          <p:cNvGrpSpPr>
            <a:grpSpLocks/>
          </p:cNvGrpSpPr>
          <p:nvPr/>
        </p:nvGrpSpPr>
        <p:grpSpPr bwMode="auto">
          <a:xfrm>
            <a:off x="6624638" y="2968625"/>
            <a:ext cx="2162175" cy="893763"/>
            <a:chOff x="4173" y="1870"/>
            <a:chExt cx="1362" cy="563"/>
          </a:xfrm>
          <a:effectLst>
            <a:outerShdw blurRad="50800" dist="38100" dir="2700000" algn="tl" rotWithShape="0">
              <a:prstClr val="black">
                <a:alpha val="40000"/>
              </a:prstClr>
            </a:outerShdw>
          </a:effectLst>
        </p:grpSpPr>
        <p:sp>
          <p:nvSpPr>
            <p:cNvPr id="12341" name="Rectangle 7"/>
            <p:cNvSpPr>
              <a:spLocks noChangeArrowheads="1"/>
            </p:cNvSpPr>
            <p:nvPr/>
          </p:nvSpPr>
          <p:spPr bwMode="auto">
            <a:xfrm>
              <a:off x="4173" y="1870"/>
              <a:ext cx="1362" cy="563"/>
            </a:xfrm>
            <a:prstGeom prst="rect">
              <a:avLst/>
            </a:prstGeom>
            <a:solidFill>
              <a:srgbClr val="99CCFF"/>
            </a:solidFill>
            <a:ln w="9525">
              <a:noFill/>
              <a:miter lim="800000"/>
              <a:headEnd/>
              <a:tailEnd/>
            </a:ln>
          </p:spPr>
          <p:txBody>
            <a:bodyPr/>
            <a:lstStyle/>
            <a:p>
              <a:pPr>
                <a:defRPr/>
              </a:pPr>
              <a:endParaRPr lang="en-US">
                <a:cs typeface="Arial" charset="0"/>
              </a:endParaRPr>
            </a:p>
          </p:txBody>
        </p:sp>
        <p:sp>
          <p:nvSpPr>
            <p:cNvPr id="12342" name="Text Box 8"/>
            <p:cNvSpPr txBox="1">
              <a:spLocks noChangeArrowheads="1"/>
            </p:cNvSpPr>
            <p:nvPr/>
          </p:nvSpPr>
          <p:spPr bwMode="auto">
            <a:xfrm>
              <a:off x="4202" y="1998"/>
              <a:ext cx="1309" cy="317"/>
            </a:xfrm>
            <a:prstGeom prst="rect">
              <a:avLst/>
            </a:prstGeom>
            <a:noFill/>
            <a:ln w="9525">
              <a:noFill/>
              <a:miter lim="800000"/>
              <a:headEnd/>
              <a:tailEnd/>
            </a:ln>
          </p:spPr>
          <p:txBody>
            <a:bodyPr>
              <a:spAutoFit/>
            </a:bodyPr>
            <a:lstStyle/>
            <a:p>
              <a:pPr algn="ctr">
                <a:spcBef>
                  <a:spcPct val="50000"/>
                </a:spcBef>
                <a:defRPr/>
              </a:pPr>
              <a:r>
                <a:rPr lang="en-US" sz="2700">
                  <a:cs typeface="Arial" charset="0"/>
                </a:rPr>
                <a:t>Households</a:t>
              </a:r>
            </a:p>
          </p:txBody>
        </p:sp>
      </p:grpSp>
      <p:grpSp>
        <p:nvGrpSpPr>
          <p:cNvPr id="4" name="Group 9"/>
          <p:cNvGrpSpPr>
            <a:grpSpLocks/>
          </p:cNvGrpSpPr>
          <p:nvPr/>
        </p:nvGrpSpPr>
        <p:grpSpPr bwMode="auto">
          <a:xfrm>
            <a:off x="241300" y="2978150"/>
            <a:ext cx="1944688" cy="893763"/>
            <a:chOff x="131" y="1876"/>
            <a:chExt cx="1225" cy="563"/>
          </a:xfrm>
          <a:effectLst>
            <a:outerShdw blurRad="50800" dist="38100" dir="2700000" algn="tl" rotWithShape="0">
              <a:prstClr val="black">
                <a:alpha val="40000"/>
              </a:prstClr>
            </a:outerShdw>
          </a:effectLst>
        </p:grpSpPr>
        <p:sp>
          <p:nvSpPr>
            <p:cNvPr id="12339" name="Rectangle 10"/>
            <p:cNvSpPr>
              <a:spLocks noChangeArrowheads="1"/>
            </p:cNvSpPr>
            <p:nvPr/>
          </p:nvSpPr>
          <p:spPr bwMode="auto">
            <a:xfrm>
              <a:off x="131" y="1876"/>
              <a:ext cx="1225" cy="563"/>
            </a:xfrm>
            <a:prstGeom prst="rect">
              <a:avLst/>
            </a:prstGeom>
            <a:solidFill>
              <a:srgbClr val="99CCFF"/>
            </a:solidFill>
            <a:ln w="9525">
              <a:noFill/>
              <a:miter lim="800000"/>
              <a:headEnd/>
              <a:tailEnd/>
            </a:ln>
          </p:spPr>
          <p:txBody>
            <a:bodyPr/>
            <a:lstStyle/>
            <a:p>
              <a:pPr>
                <a:defRPr/>
              </a:pPr>
              <a:endParaRPr lang="en-US">
                <a:cs typeface="Arial" charset="0"/>
              </a:endParaRPr>
            </a:p>
          </p:txBody>
        </p:sp>
        <p:sp>
          <p:nvSpPr>
            <p:cNvPr id="12340" name="Text Box 11"/>
            <p:cNvSpPr txBox="1">
              <a:spLocks noChangeArrowheads="1"/>
            </p:cNvSpPr>
            <p:nvPr/>
          </p:nvSpPr>
          <p:spPr bwMode="auto">
            <a:xfrm>
              <a:off x="246" y="1989"/>
              <a:ext cx="1021" cy="317"/>
            </a:xfrm>
            <a:prstGeom prst="rect">
              <a:avLst/>
            </a:prstGeom>
            <a:noFill/>
            <a:ln w="9525">
              <a:noFill/>
              <a:miter lim="800000"/>
              <a:headEnd/>
              <a:tailEnd/>
            </a:ln>
          </p:spPr>
          <p:txBody>
            <a:bodyPr>
              <a:spAutoFit/>
            </a:bodyPr>
            <a:lstStyle/>
            <a:p>
              <a:pPr algn="ctr">
                <a:spcBef>
                  <a:spcPct val="50000"/>
                </a:spcBef>
                <a:defRPr/>
              </a:pPr>
              <a:r>
                <a:rPr lang="en-US" sz="2700">
                  <a:cs typeface="Arial" charset="0"/>
                </a:rPr>
                <a:t>Firms</a:t>
              </a:r>
            </a:p>
          </p:txBody>
        </p:sp>
      </p:grpSp>
      <p:grpSp>
        <p:nvGrpSpPr>
          <p:cNvPr id="5" name="Group 12"/>
          <p:cNvGrpSpPr>
            <a:grpSpLocks/>
          </p:cNvGrpSpPr>
          <p:nvPr/>
        </p:nvGrpSpPr>
        <p:grpSpPr bwMode="auto">
          <a:xfrm>
            <a:off x="5719763" y="3860800"/>
            <a:ext cx="2900362" cy="2098675"/>
            <a:chOff x="3603" y="2432"/>
            <a:chExt cx="1827" cy="1322"/>
          </a:xfrm>
        </p:grpSpPr>
        <p:grpSp>
          <p:nvGrpSpPr>
            <p:cNvPr id="6" name="Group 13"/>
            <p:cNvGrpSpPr>
              <a:grpSpLocks/>
            </p:cNvGrpSpPr>
            <p:nvPr/>
          </p:nvGrpSpPr>
          <p:grpSpPr bwMode="auto">
            <a:xfrm rot="5400000">
              <a:off x="3866" y="2169"/>
              <a:ext cx="1048" cy="1573"/>
              <a:chOff x="3840" y="1040"/>
              <a:chExt cx="1008" cy="752"/>
            </a:xfrm>
          </p:grpSpPr>
          <p:sp>
            <p:nvSpPr>
              <p:cNvPr id="12335" name="Line 14"/>
              <p:cNvSpPr>
                <a:spLocks noChangeShapeType="1"/>
              </p:cNvSpPr>
              <p:nvPr/>
            </p:nvSpPr>
            <p:spPr bwMode="auto">
              <a:xfrm flipH="1">
                <a:off x="3840" y="1040"/>
                <a:ext cx="1008" cy="0"/>
              </a:xfrm>
              <a:prstGeom prst="line">
                <a:avLst/>
              </a:prstGeom>
              <a:noFill/>
              <a:ln w="57150">
                <a:solidFill>
                  <a:srgbClr val="009900"/>
                </a:solidFill>
                <a:round/>
                <a:headEnd/>
                <a:tailEnd type="stealth" w="lg" len="lg"/>
              </a:ln>
            </p:spPr>
            <p:txBody>
              <a:bodyPr/>
              <a:lstStyle/>
              <a:p>
                <a:endParaRPr lang="en-US"/>
              </a:p>
            </p:txBody>
          </p:sp>
          <p:sp>
            <p:nvSpPr>
              <p:cNvPr id="12336" name="Line 15"/>
              <p:cNvSpPr>
                <a:spLocks noChangeShapeType="1"/>
              </p:cNvSpPr>
              <p:nvPr/>
            </p:nvSpPr>
            <p:spPr bwMode="auto">
              <a:xfrm>
                <a:off x="4830" y="1041"/>
                <a:ext cx="0" cy="751"/>
              </a:xfrm>
              <a:prstGeom prst="line">
                <a:avLst/>
              </a:prstGeom>
              <a:noFill/>
              <a:ln w="57150">
                <a:solidFill>
                  <a:srgbClr val="009900"/>
                </a:solidFill>
                <a:round/>
                <a:headEnd/>
                <a:tailEnd/>
              </a:ln>
            </p:spPr>
            <p:txBody>
              <a:bodyPr/>
              <a:lstStyle/>
              <a:p>
                <a:endParaRPr lang="en-US"/>
              </a:p>
            </p:txBody>
          </p:sp>
        </p:grpSp>
        <p:sp>
          <p:nvSpPr>
            <p:cNvPr id="12334" name="Text Box 16"/>
            <p:cNvSpPr txBox="1">
              <a:spLocks noChangeArrowheads="1"/>
            </p:cNvSpPr>
            <p:nvPr/>
          </p:nvSpPr>
          <p:spPr bwMode="auto">
            <a:xfrm>
              <a:off x="3821" y="3456"/>
              <a:ext cx="1609" cy="298"/>
            </a:xfrm>
            <a:prstGeom prst="rect">
              <a:avLst/>
            </a:prstGeom>
            <a:noFill/>
            <a:ln w="9525">
              <a:noFill/>
              <a:miter lim="800000"/>
              <a:headEnd/>
              <a:tailEnd/>
            </a:ln>
          </p:spPr>
          <p:txBody>
            <a:bodyPr>
              <a:spAutoFit/>
            </a:bodyPr>
            <a:lstStyle/>
            <a:p>
              <a:pPr>
                <a:spcBef>
                  <a:spcPct val="50000"/>
                </a:spcBef>
              </a:pPr>
              <a:r>
                <a:rPr lang="en-US" sz="2500">
                  <a:cs typeface="Arial" charset="0"/>
                </a:rPr>
                <a:t>Income (=GDP)</a:t>
              </a:r>
            </a:p>
          </p:txBody>
        </p:sp>
      </p:grpSp>
      <p:grpSp>
        <p:nvGrpSpPr>
          <p:cNvPr id="7" name="Group 17"/>
          <p:cNvGrpSpPr>
            <a:grpSpLocks/>
          </p:cNvGrpSpPr>
          <p:nvPr/>
        </p:nvGrpSpPr>
        <p:grpSpPr bwMode="auto">
          <a:xfrm>
            <a:off x="484188" y="3890963"/>
            <a:ext cx="2947987" cy="2433637"/>
            <a:chOff x="305" y="2451"/>
            <a:chExt cx="1857" cy="1533"/>
          </a:xfrm>
        </p:grpSpPr>
        <p:grpSp>
          <p:nvGrpSpPr>
            <p:cNvPr id="9" name="Group 18"/>
            <p:cNvGrpSpPr>
              <a:grpSpLocks/>
            </p:cNvGrpSpPr>
            <p:nvPr/>
          </p:nvGrpSpPr>
          <p:grpSpPr bwMode="auto">
            <a:xfrm>
              <a:off x="454" y="2451"/>
              <a:ext cx="1708" cy="1029"/>
              <a:chOff x="454" y="2451"/>
              <a:chExt cx="1684" cy="1029"/>
            </a:xfrm>
          </p:grpSpPr>
          <p:sp>
            <p:nvSpPr>
              <p:cNvPr id="12331" name="Line 19"/>
              <p:cNvSpPr>
                <a:spLocks noChangeShapeType="1"/>
              </p:cNvSpPr>
              <p:nvPr/>
            </p:nvSpPr>
            <p:spPr bwMode="auto">
              <a:xfrm rot="10800000" flipH="1">
                <a:off x="454" y="3480"/>
                <a:ext cx="1684" cy="0"/>
              </a:xfrm>
              <a:prstGeom prst="line">
                <a:avLst/>
              </a:prstGeom>
              <a:noFill/>
              <a:ln w="57150">
                <a:solidFill>
                  <a:srgbClr val="009900"/>
                </a:solidFill>
                <a:round/>
                <a:headEnd/>
                <a:tailEnd type="stealth" w="lg" len="lg"/>
              </a:ln>
            </p:spPr>
            <p:txBody>
              <a:bodyPr/>
              <a:lstStyle/>
              <a:p>
                <a:endParaRPr lang="en-US"/>
              </a:p>
            </p:txBody>
          </p:sp>
          <p:sp>
            <p:nvSpPr>
              <p:cNvPr id="12332" name="Line 20"/>
              <p:cNvSpPr>
                <a:spLocks noChangeShapeType="1"/>
              </p:cNvSpPr>
              <p:nvPr/>
            </p:nvSpPr>
            <p:spPr bwMode="auto">
              <a:xfrm rot="10800000">
                <a:off x="472" y="2451"/>
                <a:ext cx="0" cy="1029"/>
              </a:xfrm>
              <a:prstGeom prst="line">
                <a:avLst/>
              </a:prstGeom>
              <a:noFill/>
              <a:ln w="57150">
                <a:solidFill>
                  <a:srgbClr val="009900"/>
                </a:solidFill>
                <a:round/>
                <a:headEnd/>
                <a:tailEnd/>
              </a:ln>
            </p:spPr>
            <p:txBody>
              <a:bodyPr/>
              <a:lstStyle/>
              <a:p>
                <a:endParaRPr lang="en-US"/>
              </a:p>
            </p:txBody>
          </p:sp>
        </p:grpSp>
        <p:sp>
          <p:nvSpPr>
            <p:cNvPr id="12330" name="Text Box 21"/>
            <p:cNvSpPr txBox="1">
              <a:spLocks noChangeArrowheads="1"/>
            </p:cNvSpPr>
            <p:nvPr/>
          </p:nvSpPr>
          <p:spPr bwMode="auto">
            <a:xfrm>
              <a:off x="305" y="3470"/>
              <a:ext cx="1408" cy="514"/>
            </a:xfrm>
            <a:prstGeom prst="rect">
              <a:avLst/>
            </a:prstGeom>
            <a:noFill/>
            <a:ln w="9525">
              <a:noFill/>
              <a:miter lim="800000"/>
              <a:headEnd/>
              <a:tailEnd/>
            </a:ln>
          </p:spPr>
          <p:txBody>
            <a:bodyPr>
              <a:spAutoFit/>
            </a:bodyPr>
            <a:lstStyle/>
            <a:p>
              <a:pPr>
                <a:lnSpc>
                  <a:spcPct val="95000"/>
                </a:lnSpc>
                <a:spcBef>
                  <a:spcPct val="50000"/>
                </a:spcBef>
              </a:pPr>
              <a:r>
                <a:rPr lang="en-US" sz="2500">
                  <a:cs typeface="Arial" charset="0"/>
                </a:rPr>
                <a:t>Wages, rent, profit (=GDP)</a:t>
              </a:r>
            </a:p>
          </p:txBody>
        </p:sp>
      </p:grpSp>
      <p:grpSp>
        <p:nvGrpSpPr>
          <p:cNvPr id="10" name="Group 22"/>
          <p:cNvGrpSpPr>
            <a:grpSpLocks/>
          </p:cNvGrpSpPr>
          <p:nvPr/>
        </p:nvGrpSpPr>
        <p:grpSpPr bwMode="auto">
          <a:xfrm>
            <a:off x="1158875" y="3876675"/>
            <a:ext cx="2222500" cy="1285875"/>
            <a:chOff x="730" y="2442"/>
            <a:chExt cx="1400" cy="810"/>
          </a:xfrm>
        </p:grpSpPr>
        <p:grpSp>
          <p:nvGrpSpPr>
            <p:cNvPr id="11" name="Group 23"/>
            <p:cNvGrpSpPr>
              <a:grpSpLocks/>
            </p:cNvGrpSpPr>
            <p:nvPr/>
          </p:nvGrpSpPr>
          <p:grpSpPr bwMode="auto">
            <a:xfrm>
              <a:off x="730" y="2442"/>
              <a:ext cx="1400" cy="810"/>
              <a:chOff x="986" y="2478"/>
              <a:chExt cx="879" cy="774"/>
            </a:xfrm>
          </p:grpSpPr>
          <p:sp>
            <p:nvSpPr>
              <p:cNvPr id="12327" name="Line 24"/>
              <p:cNvSpPr>
                <a:spLocks noChangeShapeType="1"/>
              </p:cNvSpPr>
              <p:nvPr/>
            </p:nvSpPr>
            <p:spPr bwMode="auto">
              <a:xfrm rot="5400000" flipH="1" flipV="1">
                <a:off x="600" y="2865"/>
                <a:ext cx="774" cy="0"/>
              </a:xfrm>
              <a:prstGeom prst="line">
                <a:avLst/>
              </a:prstGeom>
              <a:noFill/>
              <a:ln w="57150">
                <a:solidFill>
                  <a:srgbClr val="CC0000"/>
                </a:solidFill>
                <a:round/>
                <a:headEnd/>
                <a:tailEnd type="stealth" w="lg" len="lg"/>
              </a:ln>
            </p:spPr>
            <p:txBody>
              <a:bodyPr/>
              <a:lstStyle/>
              <a:p>
                <a:endParaRPr lang="en-US"/>
              </a:p>
            </p:txBody>
          </p:sp>
          <p:sp>
            <p:nvSpPr>
              <p:cNvPr id="12328" name="Line 25"/>
              <p:cNvSpPr>
                <a:spLocks noChangeShapeType="1"/>
              </p:cNvSpPr>
              <p:nvPr/>
            </p:nvSpPr>
            <p:spPr bwMode="auto">
              <a:xfrm rot="5400000" flipV="1">
                <a:off x="1426" y="2794"/>
                <a:ext cx="0" cy="879"/>
              </a:xfrm>
              <a:prstGeom prst="line">
                <a:avLst/>
              </a:prstGeom>
              <a:noFill/>
              <a:ln w="57150">
                <a:solidFill>
                  <a:srgbClr val="CC0000"/>
                </a:solidFill>
                <a:round/>
                <a:headEnd/>
                <a:tailEnd/>
              </a:ln>
            </p:spPr>
            <p:txBody>
              <a:bodyPr/>
              <a:lstStyle/>
              <a:p>
                <a:endParaRPr lang="en-US"/>
              </a:p>
            </p:txBody>
          </p:sp>
        </p:grpSp>
        <p:sp>
          <p:nvSpPr>
            <p:cNvPr id="12326" name="Text Box 26"/>
            <p:cNvSpPr txBox="1">
              <a:spLocks noChangeArrowheads="1"/>
            </p:cNvSpPr>
            <p:nvPr/>
          </p:nvSpPr>
          <p:spPr bwMode="auto">
            <a:xfrm>
              <a:off x="758" y="2736"/>
              <a:ext cx="1262" cy="490"/>
            </a:xfrm>
            <a:prstGeom prst="rect">
              <a:avLst/>
            </a:prstGeom>
            <a:noFill/>
            <a:ln w="9525">
              <a:noFill/>
              <a:miter lim="800000"/>
              <a:headEnd/>
              <a:tailEnd/>
            </a:ln>
          </p:spPr>
          <p:txBody>
            <a:bodyPr>
              <a:spAutoFit/>
            </a:bodyPr>
            <a:lstStyle/>
            <a:p>
              <a:pPr>
                <a:lnSpc>
                  <a:spcPct val="90000"/>
                </a:lnSpc>
                <a:spcBef>
                  <a:spcPct val="50000"/>
                </a:spcBef>
              </a:pPr>
              <a:r>
                <a:rPr lang="en-US" sz="2500">
                  <a:cs typeface="Arial" charset="0"/>
                </a:rPr>
                <a:t>Factors of production</a:t>
              </a:r>
            </a:p>
          </p:txBody>
        </p:sp>
      </p:grpSp>
      <p:grpSp>
        <p:nvGrpSpPr>
          <p:cNvPr id="12" name="Group 27"/>
          <p:cNvGrpSpPr>
            <a:grpSpLocks/>
          </p:cNvGrpSpPr>
          <p:nvPr/>
        </p:nvGrpSpPr>
        <p:grpSpPr bwMode="auto">
          <a:xfrm>
            <a:off x="5732463" y="3860800"/>
            <a:ext cx="2125662" cy="1301750"/>
            <a:chOff x="3611" y="2432"/>
            <a:chExt cx="1339" cy="820"/>
          </a:xfrm>
        </p:grpSpPr>
        <p:grpSp>
          <p:nvGrpSpPr>
            <p:cNvPr id="13" name="Group 28"/>
            <p:cNvGrpSpPr>
              <a:grpSpLocks/>
            </p:cNvGrpSpPr>
            <p:nvPr/>
          </p:nvGrpSpPr>
          <p:grpSpPr bwMode="auto">
            <a:xfrm>
              <a:off x="3611" y="2432"/>
              <a:ext cx="1339" cy="820"/>
              <a:chOff x="3611" y="2456"/>
              <a:chExt cx="1339" cy="796"/>
            </a:xfrm>
          </p:grpSpPr>
          <p:sp>
            <p:nvSpPr>
              <p:cNvPr id="12323" name="Line 29"/>
              <p:cNvSpPr>
                <a:spLocks noChangeShapeType="1"/>
              </p:cNvSpPr>
              <p:nvPr/>
            </p:nvSpPr>
            <p:spPr bwMode="auto">
              <a:xfrm flipH="1" flipV="1">
                <a:off x="3611" y="3248"/>
                <a:ext cx="1339" cy="0"/>
              </a:xfrm>
              <a:prstGeom prst="line">
                <a:avLst/>
              </a:prstGeom>
              <a:noFill/>
              <a:ln w="57150">
                <a:solidFill>
                  <a:srgbClr val="CC0000"/>
                </a:solidFill>
                <a:round/>
                <a:headEnd/>
                <a:tailEnd type="stealth" w="lg" len="lg"/>
              </a:ln>
            </p:spPr>
            <p:txBody>
              <a:bodyPr/>
              <a:lstStyle/>
              <a:p>
                <a:endParaRPr lang="en-US"/>
              </a:p>
            </p:txBody>
          </p:sp>
          <p:sp>
            <p:nvSpPr>
              <p:cNvPr id="12324" name="Line 30"/>
              <p:cNvSpPr>
                <a:spLocks noChangeShapeType="1"/>
              </p:cNvSpPr>
              <p:nvPr/>
            </p:nvSpPr>
            <p:spPr bwMode="auto">
              <a:xfrm flipV="1">
                <a:off x="4931" y="2456"/>
                <a:ext cx="0" cy="796"/>
              </a:xfrm>
              <a:prstGeom prst="line">
                <a:avLst/>
              </a:prstGeom>
              <a:noFill/>
              <a:ln w="57150">
                <a:solidFill>
                  <a:srgbClr val="CC0000"/>
                </a:solidFill>
                <a:round/>
                <a:headEnd/>
                <a:tailEnd/>
              </a:ln>
            </p:spPr>
            <p:txBody>
              <a:bodyPr/>
              <a:lstStyle/>
              <a:p>
                <a:endParaRPr lang="en-US"/>
              </a:p>
            </p:txBody>
          </p:sp>
        </p:grpSp>
        <p:sp>
          <p:nvSpPr>
            <p:cNvPr id="12322" name="Text Box 31"/>
            <p:cNvSpPr txBox="1">
              <a:spLocks noChangeArrowheads="1"/>
            </p:cNvSpPr>
            <p:nvPr/>
          </p:nvSpPr>
          <p:spPr bwMode="auto">
            <a:xfrm>
              <a:off x="3682" y="2749"/>
              <a:ext cx="1262" cy="490"/>
            </a:xfrm>
            <a:prstGeom prst="rect">
              <a:avLst/>
            </a:prstGeom>
            <a:noFill/>
            <a:ln w="9525">
              <a:noFill/>
              <a:miter lim="800000"/>
              <a:headEnd/>
              <a:tailEnd/>
            </a:ln>
          </p:spPr>
          <p:txBody>
            <a:bodyPr>
              <a:spAutoFit/>
            </a:bodyPr>
            <a:lstStyle/>
            <a:p>
              <a:pPr algn="r">
                <a:lnSpc>
                  <a:spcPct val="90000"/>
                </a:lnSpc>
                <a:spcBef>
                  <a:spcPct val="50000"/>
                </a:spcBef>
              </a:pPr>
              <a:r>
                <a:rPr lang="en-US" sz="2500">
                  <a:cs typeface="Arial" charset="0"/>
                </a:rPr>
                <a:t>Labor, land, capital</a:t>
              </a:r>
            </a:p>
          </p:txBody>
        </p:sp>
      </p:grpSp>
      <p:grpSp>
        <p:nvGrpSpPr>
          <p:cNvPr id="14" name="Group 32"/>
          <p:cNvGrpSpPr>
            <a:grpSpLocks/>
          </p:cNvGrpSpPr>
          <p:nvPr/>
        </p:nvGrpSpPr>
        <p:grpSpPr bwMode="auto">
          <a:xfrm>
            <a:off x="5662613" y="893763"/>
            <a:ext cx="3167062" cy="2068512"/>
            <a:chOff x="3567" y="563"/>
            <a:chExt cx="1995" cy="1303"/>
          </a:xfrm>
        </p:grpSpPr>
        <p:grpSp>
          <p:nvGrpSpPr>
            <p:cNvPr id="15" name="Group 33"/>
            <p:cNvGrpSpPr>
              <a:grpSpLocks/>
            </p:cNvGrpSpPr>
            <p:nvPr/>
          </p:nvGrpSpPr>
          <p:grpSpPr bwMode="auto">
            <a:xfrm>
              <a:off x="3567" y="852"/>
              <a:ext cx="1621" cy="1014"/>
              <a:chOff x="3527" y="852"/>
              <a:chExt cx="1661" cy="998"/>
            </a:xfrm>
          </p:grpSpPr>
          <p:sp>
            <p:nvSpPr>
              <p:cNvPr id="12319" name="Line 34"/>
              <p:cNvSpPr>
                <a:spLocks noChangeShapeType="1"/>
              </p:cNvSpPr>
              <p:nvPr/>
            </p:nvSpPr>
            <p:spPr bwMode="auto">
              <a:xfrm flipH="1">
                <a:off x="3527" y="861"/>
                <a:ext cx="1661" cy="0"/>
              </a:xfrm>
              <a:prstGeom prst="line">
                <a:avLst/>
              </a:prstGeom>
              <a:noFill/>
              <a:ln w="57150">
                <a:solidFill>
                  <a:srgbClr val="009900"/>
                </a:solidFill>
                <a:round/>
                <a:headEnd/>
                <a:tailEnd type="stealth" w="lg" len="lg"/>
              </a:ln>
            </p:spPr>
            <p:txBody>
              <a:bodyPr/>
              <a:lstStyle/>
              <a:p>
                <a:endParaRPr lang="en-US"/>
              </a:p>
            </p:txBody>
          </p:sp>
          <p:sp>
            <p:nvSpPr>
              <p:cNvPr id="12320" name="Line 35"/>
              <p:cNvSpPr>
                <a:spLocks noChangeShapeType="1"/>
              </p:cNvSpPr>
              <p:nvPr/>
            </p:nvSpPr>
            <p:spPr bwMode="auto">
              <a:xfrm>
                <a:off x="5168" y="852"/>
                <a:ext cx="0" cy="998"/>
              </a:xfrm>
              <a:prstGeom prst="line">
                <a:avLst/>
              </a:prstGeom>
              <a:noFill/>
              <a:ln w="57150">
                <a:solidFill>
                  <a:srgbClr val="009900"/>
                </a:solidFill>
                <a:round/>
                <a:headEnd/>
                <a:tailEnd/>
              </a:ln>
            </p:spPr>
            <p:txBody>
              <a:bodyPr/>
              <a:lstStyle/>
              <a:p>
                <a:endParaRPr lang="en-US"/>
              </a:p>
            </p:txBody>
          </p:sp>
        </p:grpSp>
        <p:sp>
          <p:nvSpPr>
            <p:cNvPr id="12318" name="Text Box 36"/>
            <p:cNvSpPr txBox="1">
              <a:spLocks noChangeArrowheads="1"/>
            </p:cNvSpPr>
            <p:nvPr/>
          </p:nvSpPr>
          <p:spPr bwMode="auto">
            <a:xfrm>
              <a:off x="3743" y="563"/>
              <a:ext cx="1819" cy="298"/>
            </a:xfrm>
            <a:prstGeom prst="rect">
              <a:avLst/>
            </a:prstGeom>
            <a:noFill/>
            <a:ln w="9525">
              <a:noFill/>
              <a:miter lim="800000"/>
              <a:headEnd/>
              <a:tailEnd/>
            </a:ln>
          </p:spPr>
          <p:txBody>
            <a:bodyPr>
              <a:spAutoFit/>
            </a:bodyPr>
            <a:lstStyle/>
            <a:p>
              <a:pPr>
                <a:spcBef>
                  <a:spcPct val="50000"/>
                </a:spcBef>
              </a:pPr>
              <a:r>
                <a:rPr lang="en-US" sz="2500">
                  <a:cs typeface="Arial" charset="0"/>
                </a:rPr>
                <a:t>Spending (=GDP)</a:t>
              </a:r>
            </a:p>
          </p:txBody>
        </p:sp>
      </p:grpSp>
      <p:grpSp>
        <p:nvGrpSpPr>
          <p:cNvPr id="16" name="Group 37"/>
          <p:cNvGrpSpPr>
            <a:grpSpLocks/>
          </p:cNvGrpSpPr>
          <p:nvPr/>
        </p:nvGrpSpPr>
        <p:grpSpPr bwMode="auto">
          <a:xfrm>
            <a:off x="5708650" y="1662113"/>
            <a:ext cx="2128838" cy="1295400"/>
            <a:chOff x="3596" y="1047"/>
            <a:chExt cx="1341" cy="816"/>
          </a:xfrm>
        </p:grpSpPr>
        <p:grpSp>
          <p:nvGrpSpPr>
            <p:cNvPr id="17" name="Group 38"/>
            <p:cNvGrpSpPr>
              <a:grpSpLocks/>
            </p:cNvGrpSpPr>
            <p:nvPr/>
          </p:nvGrpSpPr>
          <p:grpSpPr bwMode="auto">
            <a:xfrm>
              <a:off x="3596" y="1047"/>
              <a:ext cx="1341" cy="816"/>
              <a:chOff x="3596" y="1047"/>
              <a:chExt cx="1341" cy="816"/>
            </a:xfrm>
          </p:grpSpPr>
          <p:sp>
            <p:nvSpPr>
              <p:cNvPr id="12315" name="Line 39"/>
              <p:cNvSpPr>
                <a:spLocks noChangeShapeType="1"/>
              </p:cNvSpPr>
              <p:nvPr/>
            </p:nvSpPr>
            <p:spPr bwMode="auto">
              <a:xfrm rot="-5400000" flipH="1" flipV="1">
                <a:off x="4510" y="1455"/>
                <a:ext cx="816" cy="0"/>
              </a:xfrm>
              <a:prstGeom prst="line">
                <a:avLst/>
              </a:prstGeom>
              <a:noFill/>
              <a:ln w="57150">
                <a:solidFill>
                  <a:srgbClr val="CC0000"/>
                </a:solidFill>
                <a:round/>
                <a:headEnd/>
                <a:tailEnd type="stealth" w="lg" len="lg"/>
              </a:ln>
            </p:spPr>
            <p:txBody>
              <a:bodyPr/>
              <a:lstStyle/>
              <a:p>
                <a:endParaRPr lang="en-US"/>
              </a:p>
            </p:txBody>
          </p:sp>
          <p:sp>
            <p:nvSpPr>
              <p:cNvPr id="12316" name="Line 40"/>
              <p:cNvSpPr>
                <a:spLocks noChangeShapeType="1"/>
              </p:cNvSpPr>
              <p:nvPr/>
            </p:nvSpPr>
            <p:spPr bwMode="auto">
              <a:xfrm rot="16200000" flipV="1">
                <a:off x="4267" y="388"/>
                <a:ext cx="0" cy="1341"/>
              </a:xfrm>
              <a:prstGeom prst="line">
                <a:avLst/>
              </a:prstGeom>
              <a:noFill/>
              <a:ln w="57150">
                <a:solidFill>
                  <a:srgbClr val="CC0000"/>
                </a:solidFill>
                <a:round/>
                <a:headEnd/>
                <a:tailEnd/>
              </a:ln>
            </p:spPr>
            <p:txBody>
              <a:bodyPr/>
              <a:lstStyle/>
              <a:p>
                <a:endParaRPr lang="en-US"/>
              </a:p>
            </p:txBody>
          </p:sp>
        </p:grpSp>
        <p:sp>
          <p:nvSpPr>
            <p:cNvPr id="12314" name="Text Box 41"/>
            <p:cNvSpPr txBox="1">
              <a:spLocks noChangeArrowheads="1"/>
            </p:cNvSpPr>
            <p:nvPr/>
          </p:nvSpPr>
          <p:spPr bwMode="auto">
            <a:xfrm>
              <a:off x="4095" y="1064"/>
              <a:ext cx="825" cy="490"/>
            </a:xfrm>
            <a:prstGeom prst="rect">
              <a:avLst/>
            </a:prstGeom>
            <a:noFill/>
            <a:ln w="9525">
              <a:noFill/>
              <a:miter lim="800000"/>
              <a:headEnd/>
              <a:tailEnd/>
            </a:ln>
          </p:spPr>
          <p:txBody>
            <a:bodyPr>
              <a:spAutoFit/>
            </a:bodyPr>
            <a:lstStyle/>
            <a:p>
              <a:pPr algn="r">
                <a:lnSpc>
                  <a:spcPct val="90000"/>
                </a:lnSpc>
                <a:spcBef>
                  <a:spcPct val="50000"/>
                </a:spcBef>
              </a:pPr>
              <a:r>
                <a:rPr lang="en-US" sz="2500">
                  <a:cs typeface="Arial" charset="0"/>
                </a:rPr>
                <a:t>G &amp; S bought</a:t>
              </a:r>
            </a:p>
          </p:txBody>
        </p:sp>
      </p:grpSp>
      <p:grpSp>
        <p:nvGrpSpPr>
          <p:cNvPr id="18" name="Group 42"/>
          <p:cNvGrpSpPr>
            <a:grpSpLocks/>
          </p:cNvGrpSpPr>
          <p:nvPr/>
        </p:nvGrpSpPr>
        <p:grpSpPr bwMode="auto">
          <a:xfrm>
            <a:off x="1117600" y="1606550"/>
            <a:ext cx="2259013" cy="1366838"/>
            <a:chOff x="704" y="1012"/>
            <a:chExt cx="1423" cy="861"/>
          </a:xfrm>
        </p:grpSpPr>
        <p:grpSp>
          <p:nvGrpSpPr>
            <p:cNvPr id="19" name="Group 43"/>
            <p:cNvGrpSpPr>
              <a:grpSpLocks/>
            </p:cNvGrpSpPr>
            <p:nvPr/>
          </p:nvGrpSpPr>
          <p:grpSpPr bwMode="auto">
            <a:xfrm>
              <a:off x="704" y="1012"/>
              <a:ext cx="1423" cy="861"/>
              <a:chOff x="704" y="1012"/>
              <a:chExt cx="1423" cy="885"/>
            </a:xfrm>
          </p:grpSpPr>
          <p:sp>
            <p:nvSpPr>
              <p:cNvPr id="12311" name="Line 44"/>
              <p:cNvSpPr>
                <a:spLocks noChangeShapeType="1"/>
              </p:cNvSpPr>
              <p:nvPr/>
            </p:nvSpPr>
            <p:spPr bwMode="auto">
              <a:xfrm rot="10800000" flipH="1" flipV="1">
                <a:off x="704" y="1024"/>
                <a:ext cx="1423" cy="0"/>
              </a:xfrm>
              <a:prstGeom prst="line">
                <a:avLst/>
              </a:prstGeom>
              <a:noFill/>
              <a:ln w="57150">
                <a:solidFill>
                  <a:srgbClr val="CC0000"/>
                </a:solidFill>
                <a:round/>
                <a:headEnd/>
                <a:tailEnd type="stealth" w="lg" len="lg"/>
              </a:ln>
            </p:spPr>
            <p:txBody>
              <a:bodyPr/>
              <a:lstStyle/>
              <a:p>
                <a:endParaRPr lang="en-US"/>
              </a:p>
            </p:txBody>
          </p:sp>
          <p:sp>
            <p:nvSpPr>
              <p:cNvPr id="12312" name="Line 45"/>
              <p:cNvSpPr>
                <a:spLocks noChangeShapeType="1"/>
              </p:cNvSpPr>
              <p:nvPr/>
            </p:nvSpPr>
            <p:spPr bwMode="auto">
              <a:xfrm rot="10800000" flipV="1">
                <a:off x="721" y="1012"/>
                <a:ext cx="0" cy="885"/>
              </a:xfrm>
              <a:prstGeom prst="line">
                <a:avLst/>
              </a:prstGeom>
              <a:noFill/>
              <a:ln w="57150">
                <a:solidFill>
                  <a:srgbClr val="CC0000"/>
                </a:solidFill>
                <a:round/>
                <a:headEnd/>
                <a:tailEnd/>
              </a:ln>
            </p:spPr>
            <p:txBody>
              <a:bodyPr/>
              <a:lstStyle/>
              <a:p>
                <a:endParaRPr lang="en-US"/>
              </a:p>
            </p:txBody>
          </p:sp>
        </p:grpSp>
        <p:sp>
          <p:nvSpPr>
            <p:cNvPr id="12310" name="Text Box 46"/>
            <p:cNvSpPr txBox="1">
              <a:spLocks noChangeArrowheads="1"/>
            </p:cNvSpPr>
            <p:nvPr/>
          </p:nvSpPr>
          <p:spPr bwMode="auto">
            <a:xfrm>
              <a:off x="745" y="1023"/>
              <a:ext cx="825" cy="490"/>
            </a:xfrm>
            <a:prstGeom prst="rect">
              <a:avLst/>
            </a:prstGeom>
            <a:noFill/>
            <a:ln w="9525">
              <a:noFill/>
              <a:miter lim="800000"/>
              <a:headEnd/>
              <a:tailEnd/>
            </a:ln>
          </p:spPr>
          <p:txBody>
            <a:bodyPr>
              <a:spAutoFit/>
            </a:bodyPr>
            <a:lstStyle/>
            <a:p>
              <a:pPr>
                <a:lnSpc>
                  <a:spcPct val="90000"/>
                </a:lnSpc>
                <a:spcBef>
                  <a:spcPct val="50000"/>
                </a:spcBef>
              </a:pPr>
              <a:r>
                <a:rPr lang="en-US" sz="2500">
                  <a:cs typeface="Arial" charset="0"/>
                </a:rPr>
                <a:t>G &amp; S sold</a:t>
              </a:r>
            </a:p>
          </p:txBody>
        </p:sp>
      </p:grpSp>
      <p:grpSp>
        <p:nvGrpSpPr>
          <p:cNvPr id="20" name="Group 47"/>
          <p:cNvGrpSpPr>
            <a:grpSpLocks/>
          </p:cNvGrpSpPr>
          <p:nvPr/>
        </p:nvGrpSpPr>
        <p:grpSpPr bwMode="auto">
          <a:xfrm>
            <a:off x="593725" y="869950"/>
            <a:ext cx="2887663" cy="2097088"/>
            <a:chOff x="374" y="548"/>
            <a:chExt cx="1819" cy="1321"/>
          </a:xfrm>
        </p:grpSpPr>
        <p:grpSp>
          <p:nvGrpSpPr>
            <p:cNvPr id="21" name="Group 48"/>
            <p:cNvGrpSpPr>
              <a:grpSpLocks/>
            </p:cNvGrpSpPr>
            <p:nvPr/>
          </p:nvGrpSpPr>
          <p:grpSpPr bwMode="auto">
            <a:xfrm rot="-5400000">
              <a:off x="796" y="500"/>
              <a:ext cx="1055" cy="1683"/>
              <a:chOff x="3840" y="1040"/>
              <a:chExt cx="1008" cy="752"/>
            </a:xfrm>
          </p:grpSpPr>
          <p:sp>
            <p:nvSpPr>
              <p:cNvPr id="12307" name="Line 49"/>
              <p:cNvSpPr>
                <a:spLocks noChangeShapeType="1"/>
              </p:cNvSpPr>
              <p:nvPr/>
            </p:nvSpPr>
            <p:spPr bwMode="auto">
              <a:xfrm flipH="1">
                <a:off x="3840" y="1040"/>
                <a:ext cx="1008" cy="0"/>
              </a:xfrm>
              <a:prstGeom prst="line">
                <a:avLst/>
              </a:prstGeom>
              <a:noFill/>
              <a:ln w="57150">
                <a:solidFill>
                  <a:srgbClr val="009900"/>
                </a:solidFill>
                <a:round/>
                <a:headEnd/>
                <a:tailEnd type="stealth" w="lg" len="lg"/>
              </a:ln>
            </p:spPr>
            <p:txBody>
              <a:bodyPr/>
              <a:lstStyle/>
              <a:p>
                <a:endParaRPr lang="en-US"/>
              </a:p>
            </p:txBody>
          </p:sp>
          <p:sp>
            <p:nvSpPr>
              <p:cNvPr id="12308" name="Line 50"/>
              <p:cNvSpPr>
                <a:spLocks noChangeShapeType="1"/>
              </p:cNvSpPr>
              <p:nvPr/>
            </p:nvSpPr>
            <p:spPr bwMode="auto">
              <a:xfrm>
                <a:off x="4830" y="1041"/>
                <a:ext cx="0" cy="751"/>
              </a:xfrm>
              <a:prstGeom prst="line">
                <a:avLst/>
              </a:prstGeom>
              <a:noFill/>
              <a:ln w="57150">
                <a:solidFill>
                  <a:srgbClr val="009900"/>
                </a:solidFill>
                <a:round/>
                <a:headEnd/>
                <a:tailEnd/>
              </a:ln>
            </p:spPr>
            <p:txBody>
              <a:bodyPr/>
              <a:lstStyle/>
              <a:p>
                <a:endParaRPr lang="en-US"/>
              </a:p>
            </p:txBody>
          </p:sp>
        </p:grpSp>
        <p:sp>
          <p:nvSpPr>
            <p:cNvPr id="8" name="Text Box 51"/>
            <p:cNvSpPr txBox="1">
              <a:spLocks noChangeArrowheads="1"/>
            </p:cNvSpPr>
            <p:nvPr/>
          </p:nvSpPr>
          <p:spPr bwMode="auto">
            <a:xfrm>
              <a:off x="374" y="548"/>
              <a:ext cx="1819" cy="298"/>
            </a:xfrm>
            <a:prstGeom prst="rect">
              <a:avLst/>
            </a:prstGeom>
            <a:noFill/>
            <a:ln w="9525">
              <a:noFill/>
              <a:miter lim="800000"/>
              <a:headEnd/>
              <a:tailEnd/>
            </a:ln>
          </p:spPr>
          <p:txBody>
            <a:bodyPr>
              <a:spAutoFit/>
            </a:bodyPr>
            <a:lstStyle/>
            <a:p>
              <a:pPr>
                <a:spcBef>
                  <a:spcPct val="50000"/>
                </a:spcBef>
              </a:pPr>
              <a:r>
                <a:rPr lang="en-US" sz="2500">
                  <a:cs typeface="Arial" charset="0"/>
                </a:rPr>
                <a:t>Revenue (=GDP)</a:t>
              </a:r>
            </a:p>
          </p:txBody>
        </p:sp>
      </p:grpSp>
      <p:grpSp>
        <p:nvGrpSpPr>
          <p:cNvPr id="22" name="Group 52"/>
          <p:cNvGrpSpPr>
            <a:grpSpLocks/>
          </p:cNvGrpSpPr>
          <p:nvPr/>
        </p:nvGrpSpPr>
        <p:grpSpPr bwMode="auto">
          <a:xfrm>
            <a:off x="3386138" y="815975"/>
            <a:ext cx="2320925" cy="1689100"/>
            <a:chOff x="2133" y="514"/>
            <a:chExt cx="1462" cy="1064"/>
          </a:xfrm>
          <a:effectLst>
            <a:outerShdw blurRad="50800" dist="38100" dir="2700000" algn="tl" rotWithShape="0">
              <a:prstClr val="black">
                <a:alpha val="40000"/>
              </a:prstClr>
            </a:outerShdw>
          </a:effectLst>
        </p:grpSpPr>
        <p:sp>
          <p:nvSpPr>
            <p:cNvPr id="12305" name="Oval 53"/>
            <p:cNvSpPr>
              <a:spLocks noChangeArrowheads="1"/>
            </p:cNvSpPr>
            <p:nvPr/>
          </p:nvSpPr>
          <p:spPr bwMode="auto">
            <a:xfrm>
              <a:off x="2133" y="514"/>
              <a:ext cx="1462" cy="1064"/>
            </a:xfrm>
            <a:prstGeom prst="ellipse">
              <a:avLst/>
            </a:prstGeom>
            <a:solidFill>
              <a:srgbClr val="FFCC99"/>
            </a:solidFill>
            <a:ln w="9525">
              <a:noFill/>
              <a:round/>
              <a:headEnd/>
              <a:tailEnd/>
            </a:ln>
          </p:spPr>
          <p:txBody>
            <a:bodyPr/>
            <a:lstStyle/>
            <a:p>
              <a:pPr>
                <a:defRPr/>
              </a:pPr>
              <a:endParaRPr lang="en-US">
                <a:cs typeface="Arial" charset="0"/>
              </a:endParaRPr>
            </a:p>
          </p:txBody>
        </p:sp>
        <p:sp>
          <p:nvSpPr>
            <p:cNvPr id="12306" name="Text Box 54"/>
            <p:cNvSpPr txBox="1">
              <a:spLocks noChangeArrowheads="1"/>
            </p:cNvSpPr>
            <p:nvPr/>
          </p:nvSpPr>
          <p:spPr bwMode="auto">
            <a:xfrm>
              <a:off x="2190" y="671"/>
              <a:ext cx="1371" cy="808"/>
            </a:xfrm>
            <a:prstGeom prst="rect">
              <a:avLst/>
            </a:prstGeom>
            <a:noFill/>
            <a:ln w="9525">
              <a:noFill/>
              <a:miter lim="800000"/>
              <a:headEnd/>
              <a:tailEnd/>
            </a:ln>
          </p:spPr>
          <p:txBody>
            <a:bodyPr>
              <a:spAutoFit/>
            </a:bodyPr>
            <a:lstStyle/>
            <a:p>
              <a:pPr algn="ctr">
                <a:spcBef>
                  <a:spcPct val="50000"/>
                </a:spcBef>
                <a:defRPr/>
              </a:pPr>
              <a:r>
                <a:rPr lang="en-US" sz="2600" dirty="0">
                  <a:cs typeface="Arial" charset="0"/>
                </a:rPr>
                <a:t>Markets for Goods &amp; Services</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Left)">
                                      <p:cBhvr>
                                        <p:cTn id="12" dur="500"/>
                                        <p:tgtEl>
                                          <p:spTgt spid="12"/>
                                        </p:tgtEl>
                                      </p:cBhvr>
                                    </p:animEffect>
                                  </p:childTnLst>
                                </p:cTn>
                              </p:par>
                            </p:childTnLst>
                          </p:cTn>
                        </p:par>
                        <p:par>
                          <p:cTn id="13" fill="hold">
                            <p:stCondLst>
                              <p:cond delay="500"/>
                            </p:stCondLst>
                            <p:childTnLst>
                              <p:par>
                                <p:cTn id="14" presetID="18" presetClass="entr" presetSubtype="9"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up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Right)">
                                      <p:cBhvr>
                                        <p:cTn id="21" dur="500"/>
                                        <p:tgtEl>
                                          <p:spTgt spid="7"/>
                                        </p:tgtEl>
                                      </p:cBhvr>
                                    </p:animEffect>
                                  </p:childTnLst>
                                </p:cTn>
                              </p:par>
                            </p:childTnLst>
                          </p:cTn>
                        </p:par>
                        <p:par>
                          <p:cTn id="22" fill="hold">
                            <p:stCondLst>
                              <p:cond delay="500"/>
                            </p:stCondLst>
                            <p:childTnLst>
                              <p:par>
                                <p:cTn id="23" presetID="18" presetClass="entr" presetSubtype="3"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strips(upRigh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9"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strips(upLeft)">
                                      <p:cBhvr>
                                        <p:cTn id="35" dur="500"/>
                                        <p:tgtEl>
                                          <p:spTgt spid="14"/>
                                        </p:tgtEl>
                                      </p:cBhvr>
                                    </p:animEffect>
                                  </p:childTnLst>
                                </p:cTn>
                              </p:par>
                            </p:childTnLst>
                          </p:cTn>
                        </p:par>
                        <p:par>
                          <p:cTn id="36" fill="hold">
                            <p:stCondLst>
                              <p:cond delay="500"/>
                            </p:stCondLst>
                            <p:childTnLst>
                              <p:par>
                                <p:cTn id="37" presetID="18" presetClass="entr" presetSubtype="12"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strips(downLeft)">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3"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strips(upRight)">
                                      <p:cBhvr>
                                        <p:cTn id="44" dur="500"/>
                                        <p:tgtEl>
                                          <p:spTgt spid="18"/>
                                        </p:tgtEl>
                                      </p:cBhvr>
                                    </p:animEffect>
                                  </p:childTnLst>
                                </p:cTn>
                              </p:par>
                            </p:childTnLst>
                          </p:cTn>
                        </p:par>
                        <p:par>
                          <p:cTn id="45" fill="hold">
                            <p:stCondLst>
                              <p:cond delay="500"/>
                            </p:stCondLst>
                            <p:childTnLst>
                              <p:par>
                                <p:cTn id="46" presetID="18" presetClass="entr" presetSubtype="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strips(downRight)">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normAutofit/>
          </a:bodyPr>
          <a:lstStyle/>
          <a:p>
            <a:pPr eaLnBrk="1" hangingPunct="1"/>
            <a:r>
              <a:rPr lang="en-US" dirty="0" smtClean="0"/>
              <a:t>What This Diagram Omits</a:t>
            </a:r>
          </a:p>
        </p:txBody>
      </p:sp>
      <p:sp>
        <p:nvSpPr>
          <p:cNvPr id="77827" name="Rectangle 3"/>
          <p:cNvSpPr>
            <a:spLocks noGrp="1" noChangeArrowheads="1"/>
          </p:cNvSpPr>
          <p:nvPr>
            <p:ph idx="1"/>
          </p:nvPr>
        </p:nvSpPr>
        <p:spPr/>
        <p:txBody>
          <a:bodyPr/>
          <a:lstStyle/>
          <a:p>
            <a:pPr eaLnBrk="1" hangingPunct="1">
              <a:spcBef>
                <a:spcPct val="5000"/>
              </a:spcBef>
            </a:pPr>
            <a:r>
              <a:rPr lang="en-US" dirty="0" smtClean="0"/>
              <a:t>The government</a:t>
            </a:r>
          </a:p>
          <a:p>
            <a:pPr lvl="1" eaLnBrk="1" hangingPunct="1">
              <a:lnSpc>
                <a:spcPct val="105000"/>
              </a:lnSpc>
              <a:spcBef>
                <a:spcPct val="5000"/>
              </a:spcBef>
            </a:pPr>
            <a:r>
              <a:rPr lang="en-US" dirty="0" smtClean="0"/>
              <a:t>collects taxes, buys </a:t>
            </a:r>
            <a:r>
              <a:rPr lang="en-US" dirty="0" err="1" smtClean="0"/>
              <a:t>g&amp;s</a:t>
            </a:r>
            <a:endParaRPr lang="en-US" dirty="0" smtClean="0"/>
          </a:p>
          <a:p>
            <a:pPr eaLnBrk="1" hangingPunct="1">
              <a:spcBef>
                <a:spcPct val="55000"/>
              </a:spcBef>
            </a:pPr>
            <a:r>
              <a:rPr lang="en-US" dirty="0" smtClean="0"/>
              <a:t>The financial system</a:t>
            </a:r>
          </a:p>
          <a:p>
            <a:pPr lvl="1" eaLnBrk="1" hangingPunct="1">
              <a:lnSpc>
                <a:spcPct val="105000"/>
              </a:lnSpc>
              <a:spcBef>
                <a:spcPct val="5000"/>
              </a:spcBef>
            </a:pPr>
            <a:r>
              <a:rPr lang="en-US" dirty="0" smtClean="0"/>
              <a:t>matches savers’ supply of funds with </a:t>
            </a:r>
            <a:br>
              <a:rPr lang="en-US" dirty="0" smtClean="0"/>
            </a:br>
            <a:r>
              <a:rPr lang="en-US" dirty="0" smtClean="0"/>
              <a:t>borrowers’ demand for loans</a:t>
            </a:r>
          </a:p>
          <a:p>
            <a:pPr eaLnBrk="1" hangingPunct="1">
              <a:spcBef>
                <a:spcPct val="55000"/>
              </a:spcBef>
            </a:pPr>
            <a:r>
              <a:rPr lang="en-US" dirty="0" smtClean="0"/>
              <a:t>The foreign sector</a:t>
            </a:r>
          </a:p>
          <a:p>
            <a:pPr lvl="1" eaLnBrk="1" hangingPunct="1">
              <a:lnSpc>
                <a:spcPct val="105000"/>
              </a:lnSpc>
              <a:spcBef>
                <a:spcPct val="5000"/>
              </a:spcBef>
            </a:pPr>
            <a:r>
              <a:rPr lang="en-US" dirty="0" smtClean="0"/>
              <a:t>trades </a:t>
            </a:r>
            <a:r>
              <a:rPr lang="en-US" dirty="0" err="1" smtClean="0"/>
              <a:t>g&amp;s</a:t>
            </a:r>
            <a:r>
              <a:rPr lang="en-US" dirty="0" smtClean="0"/>
              <a:t>, financial assets, and currencies with the country’s residents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wipe(left)">
                                      <p:cBhvr>
                                        <p:cTn id="7" dur="500"/>
                                        <p:tgtEl>
                                          <p:spTgt spid="778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7827">
                                            <p:txEl>
                                              <p:pRg st="1" end="1"/>
                                            </p:txEl>
                                          </p:spTgt>
                                        </p:tgtEl>
                                        <p:attrNameLst>
                                          <p:attrName>style.visibility</p:attrName>
                                        </p:attrNameLst>
                                      </p:cBhvr>
                                      <p:to>
                                        <p:strVal val="visible"/>
                                      </p:to>
                                    </p:set>
                                    <p:animEffect transition="in" filter="wipe(left)">
                                      <p:cBhvr>
                                        <p:cTn id="10" dur="500"/>
                                        <p:tgtEl>
                                          <p:spTgt spid="778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7827">
                                            <p:txEl>
                                              <p:pRg st="2" end="2"/>
                                            </p:txEl>
                                          </p:spTgt>
                                        </p:tgtEl>
                                        <p:attrNameLst>
                                          <p:attrName>style.visibility</p:attrName>
                                        </p:attrNameLst>
                                      </p:cBhvr>
                                      <p:to>
                                        <p:strVal val="visible"/>
                                      </p:to>
                                    </p:set>
                                    <p:animEffect transition="in" filter="wipe(left)">
                                      <p:cBhvr>
                                        <p:cTn id="15" dur="500"/>
                                        <p:tgtEl>
                                          <p:spTgt spid="7782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827">
                                            <p:txEl>
                                              <p:pRg st="3" end="3"/>
                                            </p:txEl>
                                          </p:spTgt>
                                        </p:tgtEl>
                                        <p:attrNameLst>
                                          <p:attrName>style.visibility</p:attrName>
                                        </p:attrNameLst>
                                      </p:cBhvr>
                                      <p:to>
                                        <p:strVal val="visible"/>
                                      </p:to>
                                    </p:set>
                                    <p:animEffect transition="in" filter="wipe(left)">
                                      <p:cBhvr>
                                        <p:cTn id="18" dur="500"/>
                                        <p:tgtEl>
                                          <p:spTgt spid="778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7827">
                                            <p:txEl>
                                              <p:pRg st="4" end="4"/>
                                            </p:txEl>
                                          </p:spTgt>
                                        </p:tgtEl>
                                        <p:attrNameLst>
                                          <p:attrName>style.visibility</p:attrName>
                                        </p:attrNameLst>
                                      </p:cBhvr>
                                      <p:to>
                                        <p:strVal val="visible"/>
                                      </p:to>
                                    </p:set>
                                    <p:animEffect transition="in" filter="wipe(left)">
                                      <p:cBhvr>
                                        <p:cTn id="23" dur="500"/>
                                        <p:tgtEl>
                                          <p:spTgt spid="7782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7827">
                                            <p:txEl>
                                              <p:pRg st="5" end="5"/>
                                            </p:txEl>
                                          </p:spTgt>
                                        </p:tgtEl>
                                        <p:attrNameLst>
                                          <p:attrName>style.visibility</p:attrName>
                                        </p:attrNameLst>
                                      </p:cBhvr>
                                      <p:to>
                                        <p:strVal val="visible"/>
                                      </p:to>
                                    </p:set>
                                    <p:animEffect transition="in" filter="wipe(left)">
                                      <p:cBhvr>
                                        <p:cTn id="26" dur="500"/>
                                        <p:tgtEl>
                                          <p:spTgt spid="77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1987550" y="969334"/>
            <a:ext cx="2284413" cy="644525"/>
          </a:xfrm>
          <a:prstGeom prst="rect">
            <a:avLst/>
          </a:prstGeom>
          <a:solidFill>
            <a:srgbClr val="FFFF99"/>
          </a:solidFill>
          <a:ln w="9525">
            <a:noFill/>
            <a:miter lim="800000"/>
            <a:headEnd/>
            <a:tailEnd/>
          </a:ln>
        </p:spPr>
        <p:txBody>
          <a:bodyPr wrap="none" anchor="ctr"/>
          <a:lstStyle/>
          <a:p>
            <a:endParaRPr lang="en-US">
              <a:cs typeface="Arial" charset="0"/>
            </a:endParaRPr>
          </a:p>
        </p:txBody>
      </p:sp>
      <p:sp>
        <p:nvSpPr>
          <p:cNvPr id="81923" name="Rectangle 3"/>
          <p:cNvSpPr>
            <a:spLocks noGrp="1" noChangeArrowheads="1"/>
          </p:cNvSpPr>
          <p:nvPr>
            <p:ph type="body" idx="4294967295"/>
          </p:nvPr>
        </p:nvSpPr>
        <p:spPr>
          <a:xfrm>
            <a:off x="933450" y="949325"/>
            <a:ext cx="7583488" cy="1878013"/>
          </a:xfrm>
        </p:spPr>
        <p:txBody>
          <a:bodyPr/>
          <a:lstStyle/>
          <a:p>
            <a:pPr eaLnBrk="1" hangingPunct="1">
              <a:lnSpc>
                <a:spcPct val="120000"/>
              </a:lnSpc>
              <a:buFont typeface="Wingdings" pitchFamily="2" charset="2"/>
              <a:buNone/>
            </a:pPr>
            <a:r>
              <a:rPr lang="en-US" sz="3000" dirty="0" smtClean="0"/>
              <a:t>…the market value of all final goods &amp; services produced within a country </a:t>
            </a:r>
            <a:br>
              <a:rPr lang="en-US" sz="3000" dirty="0" smtClean="0"/>
            </a:br>
            <a:r>
              <a:rPr lang="en-US" sz="3000" dirty="0" smtClean="0"/>
              <a:t>in a given period of time.</a:t>
            </a:r>
          </a:p>
        </p:txBody>
      </p:sp>
      <p:sp>
        <p:nvSpPr>
          <p:cNvPr id="14342" name="Rectangle 4"/>
          <p:cNvSpPr>
            <a:spLocks noGrp="1" noChangeArrowheads="1"/>
          </p:cNvSpPr>
          <p:nvPr>
            <p:ph type="title" idx="4294967295"/>
          </p:nvPr>
        </p:nvSpPr>
        <p:spPr>
          <a:xfrm>
            <a:off x="342900" y="328613"/>
            <a:ext cx="8410575" cy="549275"/>
          </a:xfrm>
        </p:spPr>
        <p:txBody>
          <a:bodyPr>
            <a:normAutofit fontScale="90000"/>
          </a:bodyPr>
          <a:lstStyle/>
          <a:p>
            <a:pPr algn="l" eaLnBrk="1" hangingPunct="1"/>
            <a:r>
              <a:rPr lang="en-US" sz="3600" smtClean="0"/>
              <a:t>Gross Domestic Product (GDP) Is…</a:t>
            </a:r>
          </a:p>
        </p:txBody>
      </p:sp>
      <p:sp>
        <p:nvSpPr>
          <p:cNvPr id="81925" name="Text Box 5"/>
          <p:cNvSpPr txBox="1">
            <a:spLocks noChangeArrowheads="1"/>
          </p:cNvSpPr>
          <p:nvPr/>
        </p:nvSpPr>
        <p:spPr bwMode="auto">
          <a:xfrm>
            <a:off x="363538" y="3092450"/>
            <a:ext cx="8369300" cy="649288"/>
          </a:xfrm>
          <a:prstGeom prst="rect">
            <a:avLst/>
          </a:prstGeom>
          <a:noFill/>
          <a:ln w="9525">
            <a:noFill/>
            <a:miter lim="800000"/>
            <a:headEnd/>
            <a:tailEnd/>
          </a:ln>
        </p:spPr>
        <p:txBody>
          <a:bodyPr/>
          <a:lstStyle/>
          <a:p>
            <a:pPr>
              <a:lnSpc>
                <a:spcPct val="110000"/>
              </a:lnSpc>
              <a:spcBef>
                <a:spcPct val="25000"/>
              </a:spcBef>
            </a:pPr>
            <a:r>
              <a:rPr lang="en-US" sz="2800" i="1">
                <a:solidFill>
                  <a:srgbClr val="008080"/>
                </a:solidFill>
                <a:cs typeface="Arial" charset="0"/>
              </a:rPr>
              <a:t>Goods are valued at their market prices, so:</a:t>
            </a:r>
          </a:p>
        </p:txBody>
      </p:sp>
      <p:sp>
        <p:nvSpPr>
          <p:cNvPr id="81927" name="Text Box 7"/>
          <p:cNvSpPr txBox="1">
            <a:spLocks noChangeArrowheads="1"/>
          </p:cNvSpPr>
          <p:nvPr/>
        </p:nvSpPr>
        <p:spPr bwMode="auto">
          <a:xfrm>
            <a:off x="474663" y="3632200"/>
            <a:ext cx="8037512" cy="2619375"/>
          </a:xfrm>
          <a:prstGeom prst="rect">
            <a:avLst/>
          </a:prstGeom>
          <a:noFill/>
          <a:ln w="9525">
            <a:noFill/>
            <a:miter lim="800000"/>
            <a:headEnd/>
            <a:tailEnd/>
          </a:ln>
        </p:spPr>
        <p:txBody>
          <a:bodyPr/>
          <a:lstStyle/>
          <a:p>
            <a:pPr marL="285750" indent="-285750">
              <a:lnSpc>
                <a:spcPct val="110000"/>
              </a:lnSpc>
              <a:spcBef>
                <a:spcPct val="25000"/>
              </a:spcBef>
              <a:buClr>
                <a:srgbClr val="777777"/>
              </a:buClr>
              <a:buSzPct val="120000"/>
              <a:buFont typeface="Wingdings" pitchFamily="2" charset="2"/>
              <a:buChar char="§"/>
            </a:pPr>
            <a:r>
              <a:rPr lang="en-US" sz="2800" i="1">
                <a:solidFill>
                  <a:srgbClr val="008080"/>
                </a:solidFill>
                <a:cs typeface="Arial" charset="0"/>
              </a:rPr>
              <a:t>All goods measured in the same units </a:t>
            </a:r>
            <a:br>
              <a:rPr lang="en-US" sz="2800" i="1">
                <a:solidFill>
                  <a:srgbClr val="008080"/>
                </a:solidFill>
                <a:cs typeface="Arial" charset="0"/>
              </a:rPr>
            </a:br>
            <a:r>
              <a:rPr lang="en-US" sz="2800" i="1">
                <a:solidFill>
                  <a:srgbClr val="008080"/>
                </a:solidFill>
                <a:cs typeface="Arial" charset="0"/>
              </a:rPr>
              <a:t>(e.g., dollars in the U.S.)</a:t>
            </a:r>
          </a:p>
          <a:p>
            <a:pPr marL="285750" indent="-285750">
              <a:lnSpc>
                <a:spcPct val="110000"/>
              </a:lnSpc>
              <a:spcBef>
                <a:spcPct val="25000"/>
              </a:spcBef>
              <a:buClr>
                <a:srgbClr val="777777"/>
              </a:buClr>
              <a:buSzPct val="120000"/>
              <a:buFont typeface="Wingdings" pitchFamily="2" charset="2"/>
              <a:buChar char="§"/>
            </a:pPr>
            <a:r>
              <a:rPr lang="en-US" sz="2800" i="1">
                <a:solidFill>
                  <a:srgbClr val="008080"/>
                </a:solidFill>
                <a:cs typeface="Arial" charset="0"/>
              </a:rPr>
              <a:t>Things that don’t have a market value are excluded, e.g., housework you do for yourself.</a:t>
            </a:r>
          </a:p>
        </p:txBody>
      </p:sp>
      <p:sp>
        <p:nvSpPr>
          <p:cNvPr id="81928" name="Line 8"/>
          <p:cNvSpPr>
            <a:spLocks noChangeShapeType="1"/>
          </p:cNvSpPr>
          <p:nvPr/>
        </p:nvSpPr>
        <p:spPr bwMode="auto">
          <a:xfrm>
            <a:off x="268288" y="2970213"/>
            <a:ext cx="8545512" cy="0"/>
          </a:xfrm>
          <a:prstGeom prst="line">
            <a:avLst/>
          </a:prstGeom>
          <a:noFill/>
          <a:ln w="9525">
            <a:solidFill>
              <a:schemeClr val="tx1"/>
            </a:solidFill>
            <a:round/>
            <a:headEnd/>
            <a:tailEnd/>
          </a:ln>
        </p:spPr>
        <p:txBody>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wipe(left)">
                                      <p:cBhvr>
                                        <p:cTn id="7" dur="500"/>
                                        <p:tgtEl>
                                          <p:spTgt spid="8192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1928"/>
                                        </p:tgtEl>
                                        <p:attrNameLst>
                                          <p:attrName>style.visibility</p:attrName>
                                        </p:attrNameLst>
                                      </p:cBhvr>
                                      <p:to>
                                        <p:strVal val="visible"/>
                                      </p:to>
                                    </p:set>
                                    <p:animEffect transition="in" filter="wipe(left)">
                                      <p:cBhvr>
                                        <p:cTn id="11" dur="500"/>
                                        <p:tgtEl>
                                          <p:spTgt spid="8192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1922"/>
                                        </p:tgtEl>
                                        <p:attrNameLst>
                                          <p:attrName>style.visibility</p:attrName>
                                        </p:attrNameLst>
                                      </p:cBhvr>
                                      <p:to>
                                        <p:strVal val="visible"/>
                                      </p:to>
                                    </p:set>
                                    <p:animEffect transition="in" filter="fade">
                                      <p:cBhvr>
                                        <p:cTn id="16" dur="500"/>
                                        <p:tgtEl>
                                          <p:spTgt spid="8192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1925"/>
                                        </p:tgtEl>
                                        <p:attrNameLst>
                                          <p:attrName>style.visibility</p:attrName>
                                        </p:attrNameLst>
                                      </p:cBhvr>
                                      <p:to>
                                        <p:strVal val="visible"/>
                                      </p:to>
                                    </p:set>
                                    <p:animEffect transition="in" filter="wipe(left)">
                                      <p:cBhvr>
                                        <p:cTn id="20" dur="500"/>
                                        <p:tgtEl>
                                          <p:spTgt spid="819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1927">
                                            <p:txEl>
                                              <p:pRg st="0" end="0"/>
                                            </p:txEl>
                                          </p:spTgt>
                                        </p:tgtEl>
                                        <p:attrNameLst>
                                          <p:attrName>style.visibility</p:attrName>
                                        </p:attrNameLst>
                                      </p:cBhvr>
                                      <p:to>
                                        <p:strVal val="visible"/>
                                      </p:to>
                                    </p:set>
                                    <p:animEffect transition="in" filter="wipe(left)">
                                      <p:cBhvr>
                                        <p:cTn id="25" dur="500"/>
                                        <p:tgtEl>
                                          <p:spTgt spid="8192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1927">
                                            <p:txEl>
                                              <p:pRg st="1" end="1"/>
                                            </p:txEl>
                                          </p:spTgt>
                                        </p:tgtEl>
                                        <p:attrNameLst>
                                          <p:attrName>style.visibility</p:attrName>
                                        </p:attrNameLst>
                                      </p:cBhvr>
                                      <p:to>
                                        <p:strVal val="visible"/>
                                      </p:to>
                                    </p:set>
                                    <p:animEffect transition="in" filter="wipe(left)">
                                      <p:cBhvr>
                                        <p:cTn id="30" dur="500"/>
                                        <p:tgtEl>
                                          <p:spTgt spid="819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nimBg="1"/>
      <p:bldP spid="81923" grpId="0" build="p"/>
      <p:bldP spid="81925" grpId="0"/>
      <p:bldP spid="81927" grpId="0" build="p"/>
      <p:bldP spid="8192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749</TotalTime>
  <Words>4138</Words>
  <Application>Microsoft Office PowerPoint</Application>
  <PresentationFormat>On-screen Show (4:3)</PresentationFormat>
  <Paragraphs>653</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PowerPoint Presentation</vt:lpstr>
      <vt:lpstr>In this chapter,  look for the answers to these questions:</vt:lpstr>
      <vt:lpstr>Micro vs. Macro</vt:lpstr>
      <vt:lpstr>Income and Expenditure</vt:lpstr>
      <vt:lpstr>The Circular-Flow Diagram</vt:lpstr>
      <vt:lpstr>The Circular-Flow Diagram</vt:lpstr>
      <vt:lpstr>The Circular-Flow Diagram</vt:lpstr>
      <vt:lpstr>What This Diagram Omits</vt:lpstr>
      <vt:lpstr>Gross Domestic Product (GDP) Is…</vt:lpstr>
      <vt:lpstr>Gross Domestic Product (GDP) Is…</vt:lpstr>
      <vt:lpstr>Gross Domestic Product (GDP) Is…</vt:lpstr>
      <vt:lpstr>Gross Domestic Product (GDP) Is…</vt:lpstr>
      <vt:lpstr>Gross Domestic Product (GDP) Is…</vt:lpstr>
      <vt:lpstr>Gross Domestic Product (GDP) Is…</vt:lpstr>
      <vt:lpstr>The Components of GDP</vt:lpstr>
      <vt:lpstr>Consumption (C)</vt:lpstr>
      <vt:lpstr>Investment (I)</vt:lpstr>
      <vt:lpstr>Government Purchases (G)</vt:lpstr>
      <vt:lpstr>Net Exports (NX)</vt:lpstr>
      <vt:lpstr>U.S. GDP and Its Components, 2012</vt:lpstr>
      <vt:lpstr>ACTIVE LEARNING   1    GDP and its components</vt:lpstr>
      <vt:lpstr>ACTIVE LEARNING   1    Answers</vt:lpstr>
      <vt:lpstr>ACTIVE LEARNING   1    Answers</vt:lpstr>
      <vt:lpstr>Real versus Nominal GDP</vt:lpstr>
      <vt:lpstr>EXAMPLE:</vt:lpstr>
      <vt:lpstr>EXAMPLE:</vt:lpstr>
      <vt:lpstr>EXAMPLE:</vt:lpstr>
      <vt:lpstr>EXAMPLE:</vt:lpstr>
      <vt:lpstr>Nominal and Real GDP in the U.S.,  1965–2012</vt:lpstr>
      <vt:lpstr>The GDP Deflator</vt:lpstr>
      <vt:lpstr>EXAMPLE:</vt:lpstr>
      <vt:lpstr>ACTIVE LEARNING   2    Computing GDP</vt:lpstr>
      <vt:lpstr>ACTIVE LEARNING   2    Answers</vt:lpstr>
      <vt:lpstr>ACTIVE LEARNING   2    Answers</vt:lpstr>
      <vt:lpstr>GDP and Economic Well-Being</vt:lpstr>
      <vt:lpstr>Gross Domestic Product…</vt:lpstr>
      <vt:lpstr>GDP Does Not Value:</vt:lpstr>
      <vt:lpstr>Then Why Do We Care About GDP?</vt:lpstr>
      <vt:lpstr>GDP and Life Expectancy in 12 countries</vt:lpstr>
      <vt:lpstr>GDP and Literacy in 12 countries</vt:lpstr>
      <vt:lpstr>GDP and Internet Usage in 12 countries</vt:lpstr>
      <vt:lpstr>SUMMARY</vt:lpstr>
    </vt:vector>
  </TitlesOfParts>
  <Company>Carthage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c:title>
  <dc:creator>Ron</dc:creator>
  <cp:lastModifiedBy>Ron Cronovich</cp:lastModifiedBy>
  <cp:revision>153</cp:revision>
  <dcterms:created xsi:type="dcterms:W3CDTF">2010-12-25T14:19:53Z</dcterms:created>
  <dcterms:modified xsi:type="dcterms:W3CDTF">2013-06-02T20:39:20Z</dcterms:modified>
</cp:coreProperties>
</file>