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sldIdLst>
    <p:sldId id="266" r:id="rId2"/>
    <p:sldId id="280" r:id="rId3"/>
    <p:sldId id="290" r:id="rId4"/>
    <p:sldId id="291" r:id="rId5"/>
    <p:sldId id="327" r:id="rId6"/>
    <p:sldId id="325" r:id="rId7"/>
    <p:sldId id="326" r:id="rId8"/>
    <p:sldId id="292" r:id="rId9"/>
    <p:sldId id="293" r:id="rId10"/>
    <p:sldId id="294" r:id="rId11"/>
    <p:sldId id="295" r:id="rId12"/>
    <p:sldId id="318" r:id="rId13"/>
    <p:sldId id="319" r:id="rId14"/>
    <p:sldId id="320" r:id="rId15"/>
    <p:sldId id="323" r:id="rId16"/>
    <p:sldId id="321" r:id="rId17"/>
    <p:sldId id="301" r:id="rId18"/>
    <p:sldId id="302" r:id="rId19"/>
    <p:sldId id="303" r:id="rId20"/>
    <p:sldId id="304" r:id="rId21"/>
    <p:sldId id="305" r:id="rId22"/>
    <p:sldId id="306" r:id="rId23"/>
    <p:sldId id="307" r:id="rId24"/>
    <p:sldId id="308" r:id="rId25"/>
    <p:sldId id="309" r:id="rId26"/>
    <p:sldId id="310" r:id="rId27"/>
    <p:sldId id="311" r:id="rId28"/>
    <p:sldId id="286" r:id="rId29"/>
    <p:sldId id="287" r:id="rId30"/>
    <p:sldId id="314" r:id="rId31"/>
    <p:sldId id="315" r:id="rId32"/>
    <p:sldId id="316" r:id="rId33"/>
    <p:sldId id="317" r:id="rId34"/>
    <p:sldId id="289" r:id="rId35"/>
    <p:sldId id="288" r:id="rId36"/>
    <p:sldId id="32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47B9"/>
    <a:srgbClr val="CCFFCC"/>
    <a:srgbClr val="FFCCCC"/>
    <a:srgbClr val="FFFFCC"/>
    <a:srgbClr val="D5E5F7"/>
    <a:srgbClr val="777777"/>
    <a:srgbClr val="5F5F5F"/>
    <a:srgbClr val="006699"/>
    <a:srgbClr val="FFF2CD"/>
    <a:srgbClr val="AE12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3792" autoAdjust="0"/>
  </p:normalViewPr>
  <p:slideViewPr>
    <p:cSldViewPr>
      <p:cViewPr>
        <p:scale>
          <a:sx n="64" d="100"/>
          <a:sy n="64" d="100"/>
        </p:scale>
        <p:origin x="-1050" y="-624"/>
      </p:cViewPr>
      <p:guideLst>
        <p:guide orient="horz" pos="768"/>
        <p:guide pos="28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cronovich\Documents\My%20Dropbox\!%20Mankiw%20Principles\my%206e%20slides\international%20unemployment%202007-2009.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Tony\Documents\Econ\Work\data%20for%20chap26%20govt%20debt%20graph.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42668730541715"/>
          <c:y val="3.0398341183099455E-2"/>
          <c:w val="0.86660321463357504"/>
          <c:h val="0.7434818659031257"/>
        </c:manualLayout>
      </c:layout>
      <c:scatterChart>
        <c:scatterStyle val="lineMarker"/>
        <c:varyColors val="0"/>
        <c:ser>
          <c:idx val="0"/>
          <c:order val="0"/>
          <c:tx>
            <c:strRef>
              <c:f>Sheet1!$C$20</c:f>
              <c:strCache>
                <c:ptCount val="1"/>
                <c:pt idx="0">
                  <c:v>USA</c:v>
                </c:pt>
              </c:strCache>
            </c:strRef>
          </c:tx>
          <c:spPr>
            <a:ln w="44450">
              <a:solidFill>
                <a:srgbClr val="00B0F0"/>
              </a:solidFill>
            </a:ln>
          </c:spPr>
          <c:marker>
            <c:symbol val="none"/>
          </c:marker>
          <c:xVal>
            <c:numRef>
              <c:f>Sheet1!$A$21:$A$70</c:f>
              <c:numCache>
                <c:formatCode>yyyy\-mm\-dd</c:formatCode>
                <c:ptCount val="50"/>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numCache>
            </c:numRef>
          </c:xVal>
          <c:yVal>
            <c:numRef>
              <c:f>Sheet1!$C$21:$C$70</c:f>
              <c:numCache>
                <c:formatCode>0.0</c:formatCode>
                <c:ptCount val="50"/>
                <c:pt idx="0">
                  <c:v>4.5999999999999996</c:v>
                </c:pt>
                <c:pt idx="1">
                  <c:v>4.5</c:v>
                </c:pt>
                <c:pt idx="2">
                  <c:v>4.4000000000000004</c:v>
                </c:pt>
                <c:pt idx="3">
                  <c:v>4.5</c:v>
                </c:pt>
                <c:pt idx="4">
                  <c:v>4.4000000000000004</c:v>
                </c:pt>
                <c:pt idx="5">
                  <c:v>4.5999999999999996</c:v>
                </c:pt>
                <c:pt idx="6">
                  <c:v>4.7</c:v>
                </c:pt>
                <c:pt idx="7">
                  <c:v>4.5999999999999996</c:v>
                </c:pt>
                <c:pt idx="8">
                  <c:v>4.7</c:v>
                </c:pt>
                <c:pt idx="9">
                  <c:v>4.7</c:v>
                </c:pt>
                <c:pt idx="10">
                  <c:v>4.7</c:v>
                </c:pt>
                <c:pt idx="11">
                  <c:v>5</c:v>
                </c:pt>
                <c:pt idx="12">
                  <c:v>5</c:v>
                </c:pt>
                <c:pt idx="13">
                  <c:v>4.8</c:v>
                </c:pt>
                <c:pt idx="14">
                  <c:v>5.0999999999999996</c:v>
                </c:pt>
                <c:pt idx="15">
                  <c:v>4.9000000000000004</c:v>
                </c:pt>
                <c:pt idx="16">
                  <c:v>5.4</c:v>
                </c:pt>
                <c:pt idx="17">
                  <c:v>5.6</c:v>
                </c:pt>
                <c:pt idx="18">
                  <c:v>5.8</c:v>
                </c:pt>
                <c:pt idx="19">
                  <c:v>6.1</c:v>
                </c:pt>
                <c:pt idx="20">
                  <c:v>6.2</c:v>
                </c:pt>
                <c:pt idx="21">
                  <c:v>6.6</c:v>
                </c:pt>
                <c:pt idx="22">
                  <c:v>6.8</c:v>
                </c:pt>
                <c:pt idx="23">
                  <c:v>7.3</c:v>
                </c:pt>
                <c:pt idx="24">
                  <c:v>7.8</c:v>
                </c:pt>
                <c:pt idx="25">
                  <c:v>8.2000000000000011</c:v>
                </c:pt>
                <c:pt idx="26">
                  <c:v>8.6</c:v>
                </c:pt>
                <c:pt idx="27">
                  <c:v>8.9</c:v>
                </c:pt>
                <c:pt idx="28">
                  <c:v>9.4</c:v>
                </c:pt>
                <c:pt idx="29">
                  <c:v>9.5</c:v>
                </c:pt>
                <c:pt idx="30">
                  <c:v>9.5</c:v>
                </c:pt>
                <c:pt idx="31">
                  <c:v>9.7000000000000011</c:v>
                </c:pt>
                <c:pt idx="32">
                  <c:v>9.8000000000000007</c:v>
                </c:pt>
                <c:pt idx="33">
                  <c:v>10.1</c:v>
                </c:pt>
                <c:pt idx="34">
                  <c:v>9.9</c:v>
                </c:pt>
                <c:pt idx="35">
                  <c:v>9.9</c:v>
                </c:pt>
                <c:pt idx="36">
                  <c:v>9.7000000000000011</c:v>
                </c:pt>
                <c:pt idx="37">
                  <c:v>9.7000000000000011</c:v>
                </c:pt>
                <c:pt idx="38">
                  <c:v>9.7000000000000011</c:v>
                </c:pt>
                <c:pt idx="39">
                  <c:v>9.8000000000000007</c:v>
                </c:pt>
                <c:pt idx="40">
                  <c:v>9.6</c:v>
                </c:pt>
                <c:pt idx="41">
                  <c:v>9.5</c:v>
                </c:pt>
                <c:pt idx="42">
                  <c:v>9.5</c:v>
                </c:pt>
                <c:pt idx="43">
                  <c:v>9.6</c:v>
                </c:pt>
                <c:pt idx="44">
                  <c:v>9.6</c:v>
                </c:pt>
                <c:pt idx="45">
                  <c:v>9.7000000000000011</c:v>
                </c:pt>
                <c:pt idx="46">
                  <c:v>9.8000000000000007</c:v>
                </c:pt>
                <c:pt idx="47">
                  <c:v>9.4</c:v>
                </c:pt>
                <c:pt idx="48">
                  <c:v>9</c:v>
                </c:pt>
                <c:pt idx="49">
                  <c:v>8.9</c:v>
                </c:pt>
              </c:numCache>
            </c:numRef>
          </c:yVal>
          <c:smooth val="0"/>
        </c:ser>
        <c:ser>
          <c:idx val="3"/>
          <c:order val="1"/>
          <c:tx>
            <c:strRef>
              <c:f>Sheet1!$F$20</c:f>
              <c:strCache>
                <c:ptCount val="1"/>
                <c:pt idx="0">
                  <c:v>France</c:v>
                </c:pt>
              </c:strCache>
            </c:strRef>
          </c:tx>
          <c:spPr>
            <a:ln w="44450">
              <a:solidFill>
                <a:srgbClr val="FF9900"/>
              </a:solidFill>
            </a:ln>
          </c:spPr>
          <c:marker>
            <c:symbol val="none"/>
          </c:marker>
          <c:xVal>
            <c:numRef>
              <c:f>Sheet1!$A$21:$A$70</c:f>
              <c:numCache>
                <c:formatCode>yyyy\-mm\-dd</c:formatCode>
                <c:ptCount val="50"/>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numCache>
            </c:numRef>
          </c:xVal>
          <c:yVal>
            <c:numRef>
              <c:f>Sheet1!$F$21:$F$70</c:f>
              <c:numCache>
                <c:formatCode>0.0</c:formatCode>
                <c:ptCount val="50"/>
                <c:pt idx="0">
                  <c:v>8.7000000000000011</c:v>
                </c:pt>
                <c:pt idx="1">
                  <c:v>8.6</c:v>
                </c:pt>
                <c:pt idx="2">
                  <c:v>8.5</c:v>
                </c:pt>
                <c:pt idx="3">
                  <c:v>8.3000000000000007</c:v>
                </c:pt>
                <c:pt idx="4">
                  <c:v>8.2000000000000011</c:v>
                </c:pt>
                <c:pt idx="5">
                  <c:v>8.1</c:v>
                </c:pt>
                <c:pt idx="6">
                  <c:v>8</c:v>
                </c:pt>
                <c:pt idx="7">
                  <c:v>8</c:v>
                </c:pt>
                <c:pt idx="8">
                  <c:v>7.9</c:v>
                </c:pt>
                <c:pt idx="9">
                  <c:v>7.7</c:v>
                </c:pt>
                <c:pt idx="10">
                  <c:v>7.6</c:v>
                </c:pt>
                <c:pt idx="11">
                  <c:v>7.4</c:v>
                </c:pt>
                <c:pt idx="12">
                  <c:v>7.3</c:v>
                </c:pt>
                <c:pt idx="13">
                  <c:v>7.2</c:v>
                </c:pt>
                <c:pt idx="14">
                  <c:v>7.2</c:v>
                </c:pt>
                <c:pt idx="15">
                  <c:v>7.3</c:v>
                </c:pt>
                <c:pt idx="16">
                  <c:v>7.3</c:v>
                </c:pt>
                <c:pt idx="17">
                  <c:v>7.4</c:v>
                </c:pt>
                <c:pt idx="18">
                  <c:v>7.4</c:v>
                </c:pt>
                <c:pt idx="19">
                  <c:v>7.4</c:v>
                </c:pt>
                <c:pt idx="20">
                  <c:v>7.5</c:v>
                </c:pt>
                <c:pt idx="21">
                  <c:v>7.6</c:v>
                </c:pt>
                <c:pt idx="22">
                  <c:v>7.7</c:v>
                </c:pt>
                <c:pt idx="23">
                  <c:v>8</c:v>
                </c:pt>
                <c:pt idx="24">
                  <c:v>8.4</c:v>
                </c:pt>
                <c:pt idx="25">
                  <c:v>8.7000000000000011</c:v>
                </c:pt>
                <c:pt idx="26">
                  <c:v>9</c:v>
                </c:pt>
                <c:pt idx="27">
                  <c:v>9.2000000000000011</c:v>
                </c:pt>
                <c:pt idx="28">
                  <c:v>9.3000000000000007</c:v>
                </c:pt>
                <c:pt idx="29">
                  <c:v>9.3000000000000007</c:v>
                </c:pt>
                <c:pt idx="30">
                  <c:v>9.2000000000000011</c:v>
                </c:pt>
                <c:pt idx="31">
                  <c:v>9.3000000000000007</c:v>
                </c:pt>
                <c:pt idx="32">
                  <c:v>9.4</c:v>
                </c:pt>
                <c:pt idx="33">
                  <c:v>9.6</c:v>
                </c:pt>
                <c:pt idx="34">
                  <c:v>9.7000000000000011</c:v>
                </c:pt>
                <c:pt idx="35">
                  <c:v>9.6</c:v>
                </c:pt>
                <c:pt idx="36">
                  <c:v>9.7000000000000011</c:v>
                </c:pt>
                <c:pt idx="37">
                  <c:v>9.6</c:v>
                </c:pt>
                <c:pt idx="38">
                  <c:v>9.6</c:v>
                </c:pt>
                <c:pt idx="39">
                  <c:v>9.4</c:v>
                </c:pt>
                <c:pt idx="40">
                  <c:v>9.4</c:v>
                </c:pt>
                <c:pt idx="41">
                  <c:v>9.4</c:v>
                </c:pt>
                <c:pt idx="42">
                  <c:v>9.4</c:v>
                </c:pt>
                <c:pt idx="43">
                  <c:v>9.4</c:v>
                </c:pt>
                <c:pt idx="44">
                  <c:v>9.4</c:v>
                </c:pt>
                <c:pt idx="45">
                  <c:v>9.3000000000000007</c:v>
                </c:pt>
                <c:pt idx="46">
                  <c:v>9.3000000000000007</c:v>
                </c:pt>
                <c:pt idx="47">
                  <c:v>9.3000000000000007</c:v>
                </c:pt>
                <c:pt idx="48">
                  <c:v>9.2000000000000011</c:v>
                </c:pt>
              </c:numCache>
            </c:numRef>
          </c:yVal>
          <c:smooth val="0"/>
        </c:ser>
        <c:ser>
          <c:idx val="4"/>
          <c:order val="2"/>
          <c:tx>
            <c:strRef>
              <c:f>Sheet1!$G$20</c:f>
              <c:strCache>
                <c:ptCount val="1"/>
                <c:pt idx="0">
                  <c:v>U.K.</c:v>
                </c:pt>
              </c:strCache>
            </c:strRef>
          </c:tx>
          <c:spPr>
            <a:ln w="44450">
              <a:solidFill>
                <a:schemeClr val="accent3">
                  <a:lumMod val="75000"/>
                </a:schemeClr>
              </a:solidFill>
            </a:ln>
          </c:spPr>
          <c:marker>
            <c:symbol val="none"/>
          </c:marker>
          <c:xVal>
            <c:numRef>
              <c:f>Sheet1!$A$21:$A$70</c:f>
              <c:numCache>
                <c:formatCode>yyyy\-mm\-dd</c:formatCode>
                <c:ptCount val="50"/>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numCache>
            </c:numRef>
          </c:xVal>
          <c:yVal>
            <c:numRef>
              <c:f>Sheet1!$G$21:$G$70</c:f>
              <c:numCache>
                <c:formatCode>0.0</c:formatCode>
                <c:ptCount val="50"/>
                <c:pt idx="0">
                  <c:v>5.6</c:v>
                </c:pt>
                <c:pt idx="1">
                  <c:v>5.5</c:v>
                </c:pt>
                <c:pt idx="2">
                  <c:v>5.5</c:v>
                </c:pt>
                <c:pt idx="3">
                  <c:v>5.4</c:v>
                </c:pt>
                <c:pt idx="4">
                  <c:v>5.4</c:v>
                </c:pt>
                <c:pt idx="5">
                  <c:v>5.3</c:v>
                </c:pt>
                <c:pt idx="6">
                  <c:v>5.3</c:v>
                </c:pt>
                <c:pt idx="7">
                  <c:v>5.3</c:v>
                </c:pt>
                <c:pt idx="8">
                  <c:v>5.3</c:v>
                </c:pt>
                <c:pt idx="9">
                  <c:v>5.3</c:v>
                </c:pt>
                <c:pt idx="10">
                  <c:v>5.2</c:v>
                </c:pt>
                <c:pt idx="11">
                  <c:v>5.2</c:v>
                </c:pt>
                <c:pt idx="12">
                  <c:v>5.2</c:v>
                </c:pt>
                <c:pt idx="13">
                  <c:v>5.2</c:v>
                </c:pt>
                <c:pt idx="14">
                  <c:v>5.3</c:v>
                </c:pt>
                <c:pt idx="15">
                  <c:v>5.2</c:v>
                </c:pt>
                <c:pt idx="16">
                  <c:v>5.4</c:v>
                </c:pt>
                <c:pt idx="17">
                  <c:v>5.5</c:v>
                </c:pt>
                <c:pt idx="18">
                  <c:v>5.7</c:v>
                </c:pt>
                <c:pt idx="19">
                  <c:v>5.9</c:v>
                </c:pt>
                <c:pt idx="20">
                  <c:v>6</c:v>
                </c:pt>
                <c:pt idx="21">
                  <c:v>6.2</c:v>
                </c:pt>
                <c:pt idx="22">
                  <c:v>6.4</c:v>
                </c:pt>
                <c:pt idx="23">
                  <c:v>6.6</c:v>
                </c:pt>
                <c:pt idx="24">
                  <c:v>6.8</c:v>
                </c:pt>
                <c:pt idx="25">
                  <c:v>7.1</c:v>
                </c:pt>
                <c:pt idx="26">
                  <c:v>7.3</c:v>
                </c:pt>
                <c:pt idx="27">
                  <c:v>7.6</c:v>
                </c:pt>
                <c:pt idx="28">
                  <c:v>7.8</c:v>
                </c:pt>
                <c:pt idx="29">
                  <c:v>7.9</c:v>
                </c:pt>
                <c:pt idx="30">
                  <c:v>7.9</c:v>
                </c:pt>
                <c:pt idx="31">
                  <c:v>7.9</c:v>
                </c:pt>
                <c:pt idx="32">
                  <c:v>7.9</c:v>
                </c:pt>
                <c:pt idx="33">
                  <c:v>7.9</c:v>
                </c:pt>
                <c:pt idx="34">
                  <c:v>7.8</c:v>
                </c:pt>
                <c:pt idx="35">
                  <c:v>7.8</c:v>
                </c:pt>
                <c:pt idx="36">
                  <c:v>8</c:v>
                </c:pt>
                <c:pt idx="37">
                  <c:v>8</c:v>
                </c:pt>
                <c:pt idx="38">
                  <c:v>7.9</c:v>
                </c:pt>
                <c:pt idx="39">
                  <c:v>7.9</c:v>
                </c:pt>
                <c:pt idx="40">
                  <c:v>7.8</c:v>
                </c:pt>
                <c:pt idx="41">
                  <c:v>7.8</c:v>
                </c:pt>
                <c:pt idx="42">
                  <c:v>7.8</c:v>
                </c:pt>
                <c:pt idx="43">
                  <c:v>7.8</c:v>
                </c:pt>
                <c:pt idx="44">
                  <c:v>7.9</c:v>
                </c:pt>
                <c:pt idx="45">
                  <c:v>7.9</c:v>
                </c:pt>
                <c:pt idx="46">
                  <c:v>7.9</c:v>
                </c:pt>
                <c:pt idx="47">
                  <c:v>8</c:v>
                </c:pt>
              </c:numCache>
            </c:numRef>
          </c:yVal>
          <c:smooth val="0"/>
        </c:ser>
        <c:ser>
          <c:idx val="5"/>
          <c:order val="3"/>
          <c:tx>
            <c:strRef>
              <c:f>Sheet1!$H$20</c:f>
              <c:strCache>
                <c:ptCount val="1"/>
                <c:pt idx="0">
                  <c:v>Canada</c:v>
                </c:pt>
              </c:strCache>
            </c:strRef>
          </c:tx>
          <c:spPr>
            <a:ln w="44450">
              <a:solidFill>
                <a:srgbClr val="FF0000"/>
              </a:solidFill>
            </a:ln>
          </c:spPr>
          <c:marker>
            <c:symbol val="none"/>
          </c:marker>
          <c:xVal>
            <c:numRef>
              <c:f>Sheet1!$A$21:$A$70</c:f>
              <c:numCache>
                <c:formatCode>yyyy\-mm\-dd</c:formatCode>
                <c:ptCount val="50"/>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numCache>
            </c:numRef>
          </c:xVal>
          <c:yVal>
            <c:numRef>
              <c:f>Sheet1!$H$21:$H$70</c:f>
              <c:numCache>
                <c:formatCode>0.0</c:formatCode>
                <c:ptCount val="50"/>
                <c:pt idx="0">
                  <c:v>5.4</c:v>
                </c:pt>
                <c:pt idx="1">
                  <c:v>5.4</c:v>
                </c:pt>
                <c:pt idx="2">
                  <c:v>5.4</c:v>
                </c:pt>
                <c:pt idx="3">
                  <c:v>5.3</c:v>
                </c:pt>
                <c:pt idx="4">
                  <c:v>5.0999999999999996</c:v>
                </c:pt>
                <c:pt idx="5">
                  <c:v>5.2</c:v>
                </c:pt>
                <c:pt idx="6">
                  <c:v>5.3</c:v>
                </c:pt>
                <c:pt idx="7">
                  <c:v>5.2</c:v>
                </c:pt>
                <c:pt idx="8">
                  <c:v>5.0999999999999996</c:v>
                </c:pt>
                <c:pt idx="9">
                  <c:v>5.0999999999999996</c:v>
                </c:pt>
                <c:pt idx="10">
                  <c:v>5.2</c:v>
                </c:pt>
                <c:pt idx="11">
                  <c:v>5.3</c:v>
                </c:pt>
                <c:pt idx="12">
                  <c:v>5.2</c:v>
                </c:pt>
                <c:pt idx="13">
                  <c:v>5.2</c:v>
                </c:pt>
                <c:pt idx="14">
                  <c:v>5.2</c:v>
                </c:pt>
                <c:pt idx="15">
                  <c:v>5.3</c:v>
                </c:pt>
                <c:pt idx="16">
                  <c:v>5.2</c:v>
                </c:pt>
                <c:pt idx="17">
                  <c:v>5.3</c:v>
                </c:pt>
                <c:pt idx="18">
                  <c:v>5.2</c:v>
                </c:pt>
                <c:pt idx="19">
                  <c:v>5.0999999999999996</c:v>
                </c:pt>
                <c:pt idx="20">
                  <c:v>5.2</c:v>
                </c:pt>
                <c:pt idx="21">
                  <c:v>5.3</c:v>
                </c:pt>
                <c:pt idx="22">
                  <c:v>5.6</c:v>
                </c:pt>
                <c:pt idx="23">
                  <c:v>6</c:v>
                </c:pt>
                <c:pt idx="24">
                  <c:v>6.5</c:v>
                </c:pt>
                <c:pt idx="25">
                  <c:v>7</c:v>
                </c:pt>
                <c:pt idx="26">
                  <c:v>7.2</c:v>
                </c:pt>
                <c:pt idx="27">
                  <c:v>7.4</c:v>
                </c:pt>
                <c:pt idx="28">
                  <c:v>7.6</c:v>
                </c:pt>
                <c:pt idx="29">
                  <c:v>7.6</c:v>
                </c:pt>
                <c:pt idx="30">
                  <c:v>7.7</c:v>
                </c:pt>
                <c:pt idx="31">
                  <c:v>7.7</c:v>
                </c:pt>
                <c:pt idx="32">
                  <c:v>7.4</c:v>
                </c:pt>
                <c:pt idx="33">
                  <c:v>7.4</c:v>
                </c:pt>
                <c:pt idx="34">
                  <c:v>7.5</c:v>
                </c:pt>
                <c:pt idx="35">
                  <c:v>7.5</c:v>
                </c:pt>
                <c:pt idx="36">
                  <c:v>7.4</c:v>
                </c:pt>
                <c:pt idx="37">
                  <c:v>7.4</c:v>
                </c:pt>
                <c:pt idx="38">
                  <c:v>7.4</c:v>
                </c:pt>
                <c:pt idx="39">
                  <c:v>7.3</c:v>
                </c:pt>
                <c:pt idx="40">
                  <c:v>7.2</c:v>
                </c:pt>
                <c:pt idx="41">
                  <c:v>7.1</c:v>
                </c:pt>
                <c:pt idx="42">
                  <c:v>7</c:v>
                </c:pt>
                <c:pt idx="43">
                  <c:v>7.1</c:v>
                </c:pt>
                <c:pt idx="44">
                  <c:v>7</c:v>
                </c:pt>
                <c:pt idx="45">
                  <c:v>6.9</c:v>
                </c:pt>
                <c:pt idx="46">
                  <c:v>6.7</c:v>
                </c:pt>
                <c:pt idx="47">
                  <c:v>6.5</c:v>
                </c:pt>
                <c:pt idx="48">
                  <c:v>6.7</c:v>
                </c:pt>
                <c:pt idx="49">
                  <c:v>6.8</c:v>
                </c:pt>
              </c:numCache>
            </c:numRef>
          </c:yVal>
          <c:smooth val="0"/>
        </c:ser>
        <c:ser>
          <c:idx val="8"/>
          <c:order val="4"/>
          <c:tx>
            <c:strRef>
              <c:f>Sheet1!$K$20</c:f>
              <c:strCache>
                <c:ptCount val="1"/>
                <c:pt idx="0">
                  <c:v>Sweden</c:v>
                </c:pt>
              </c:strCache>
            </c:strRef>
          </c:tx>
          <c:spPr>
            <a:ln w="44450">
              <a:solidFill>
                <a:srgbClr val="800080"/>
              </a:solidFill>
            </a:ln>
          </c:spPr>
          <c:marker>
            <c:symbol val="none"/>
          </c:marker>
          <c:xVal>
            <c:numRef>
              <c:f>Sheet1!$A$21:$A$70</c:f>
              <c:numCache>
                <c:formatCode>yyyy\-mm\-dd</c:formatCode>
                <c:ptCount val="50"/>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numCache>
            </c:numRef>
          </c:xVal>
          <c:yVal>
            <c:numRef>
              <c:f>Sheet1!$K$21:$K$70</c:f>
              <c:numCache>
                <c:formatCode>0.0</c:formatCode>
                <c:ptCount val="50"/>
                <c:pt idx="0">
                  <c:v>6.5</c:v>
                </c:pt>
                <c:pt idx="1">
                  <c:v>6.1</c:v>
                </c:pt>
                <c:pt idx="2">
                  <c:v>6.3</c:v>
                </c:pt>
                <c:pt idx="3">
                  <c:v>6</c:v>
                </c:pt>
                <c:pt idx="4">
                  <c:v>5.9</c:v>
                </c:pt>
                <c:pt idx="5">
                  <c:v>6.1</c:v>
                </c:pt>
                <c:pt idx="6">
                  <c:v>5.8</c:v>
                </c:pt>
                <c:pt idx="7">
                  <c:v>5.8</c:v>
                </c:pt>
                <c:pt idx="8">
                  <c:v>6</c:v>
                </c:pt>
                <c:pt idx="9">
                  <c:v>6.1</c:v>
                </c:pt>
                <c:pt idx="10">
                  <c:v>5.9</c:v>
                </c:pt>
                <c:pt idx="11">
                  <c:v>5.8</c:v>
                </c:pt>
                <c:pt idx="12">
                  <c:v>5.9</c:v>
                </c:pt>
                <c:pt idx="13">
                  <c:v>5.6</c:v>
                </c:pt>
                <c:pt idx="14">
                  <c:v>5.6</c:v>
                </c:pt>
                <c:pt idx="15">
                  <c:v>5.4</c:v>
                </c:pt>
                <c:pt idx="16">
                  <c:v>5.6</c:v>
                </c:pt>
                <c:pt idx="17">
                  <c:v>6.1</c:v>
                </c:pt>
                <c:pt idx="18">
                  <c:v>5.9</c:v>
                </c:pt>
                <c:pt idx="19">
                  <c:v>5.9</c:v>
                </c:pt>
                <c:pt idx="20">
                  <c:v>6.2</c:v>
                </c:pt>
                <c:pt idx="21">
                  <c:v>6.2</c:v>
                </c:pt>
                <c:pt idx="22">
                  <c:v>6.8</c:v>
                </c:pt>
                <c:pt idx="23">
                  <c:v>6.7</c:v>
                </c:pt>
                <c:pt idx="24">
                  <c:v>6.7</c:v>
                </c:pt>
                <c:pt idx="25">
                  <c:v>7.6</c:v>
                </c:pt>
                <c:pt idx="26">
                  <c:v>7.8</c:v>
                </c:pt>
                <c:pt idx="27">
                  <c:v>7.7</c:v>
                </c:pt>
                <c:pt idx="28">
                  <c:v>8.8000000000000007</c:v>
                </c:pt>
                <c:pt idx="29">
                  <c:v>8.3000000000000007</c:v>
                </c:pt>
                <c:pt idx="30">
                  <c:v>8.3000000000000007</c:v>
                </c:pt>
                <c:pt idx="31">
                  <c:v>8.6</c:v>
                </c:pt>
                <c:pt idx="32">
                  <c:v>8.5</c:v>
                </c:pt>
                <c:pt idx="33">
                  <c:v>8.6</c:v>
                </c:pt>
                <c:pt idx="34">
                  <c:v>8.6</c:v>
                </c:pt>
                <c:pt idx="35">
                  <c:v>8.8000000000000007</c:v>
                </c:pt>
                <c:pt idx="36">
                  <c:v>8.7000000000000011</c:v>
                </c:pt>
                <c:pt idx="37">
                  <c:v>8.7000000000000011</c:v>
                </c:pt>
                <c:pt idx="38">
                  <c:v>8.5</c:v>
                </c:pt>
                <c:pt idx="39">
                  <c:v>8.8000000000000007</c:v>
                </c:pt>
                <c:pt idx="40">
                  <c:v>8.6</c:v>
                </c:pt>
                <c:pt idx="41">
                  <c:v>8.1</c:v>
                </c:pt>
                <c:pt idx="42">
                  <c:v>8.3000000000000007</c:v>
                </c:pt>
                <c:pt idx="43">
                  <c:v>8.1</c:v>
                </c:pt>
                <c:pt idx="44">
                  <c:v>8</c:v>
                </c:pt>
                <c:pt idx="45">
                  <c:v>7.9</c:v>
                </c:pt>
                <c:pt idx="46">
                  <c:v>7.8</c:v>
                </c:pt>
                <c:pt idx="47">
                  <c:v>7.7</c:v>
                </c:pt>
                <c:pt idx="48">
                  <c:v>7.7</c:v>
                </c:pt>
                <c:pt idx="49">
                  <c:v>7.5</c:v>
                </c:pt>
              </c:numCache>
            </c:numRef>
          </c:yVal>
          <c:smooth val="0"/>
        </c:ser>
        <c:dLbls>
          <c:showLegendKey val="0"/>
          <c:showVal val="0"/>
          <c:showCatName val="0"/>
          <c:showSerName val="0"/>
          <c:showPercent val="0"/>
          <c:showBubbleSize val="0"/>
        </c:dLbls>
        <c:axId val="67773184"/>
        <c:axId val="67774720"/>
      </c:scatterChart>
      <c:valAx>
        <c:axId val="67773184"/>
        <c:scaling>
          <c:orientation val="minMax"/>
          <c:max val="40170"/>
          <c:min val="39420"/>
        </c:scaling>
        <c:delete val="0"/>
        <c:axPos val="b"/>
        <c:numFmt formatCode="mm\-yyyy" sourceLinked="0"/>
        <c:majorTickMark val="out"/>
        <c:minorTickMark val="none"/>
        <c:tickLblPos val="nextTo"/>
        <c:txPr>
          <a:bodyPr rot="-5400000" vert="horz"/>
          <a:lstStyle/>
          <a:p>
            <a:pPr>
              <a:defRPr sz="1800">
                <a:latin typeface="Arial" pitchFamily="34" charset="0"/>
                <a:cs typeface="Arial" pitchFamily="34" charset="0"/>
              </a:defRPr>
            </a:pPr>
            <a:endParaRPr lang="en-US"/>
          </a:p>
        </c:txPr>
        <c:crossAx val="67774720"/>
        <c:crosses val="autoZero"/>
        <c:crossBetween val="midCat"/>
        <c:majorUnit val="30"/>
      </c:valAx>
      <c:valAx>
        <c:axId val="67774720"/>
        <c:scaling>
          <c:orientation val="minMax"/>
          <c:max val="11"/>
          <c:min val="3"/>
        </c:scaling>
        <c:delete val="0"/>
        <c:axPos val="l"/>
        <c:majorGridlines>
          <c:spPr>
            <a:ln>
              <a:solidFill>
                <a:schemeClr val="bg1">
                  <a:lumMod val="85000"/>
                </a:schemeClr>
              </a:solidFill>
            </a:ln>
          </c:spPr>
        </c:majorGridlines>
        <c:title>
          <c:tx>
            <c:rich>
              <a:bodyPr rot="-5400000" vert="horz"/>
              <a:lstStyle/>
              <a:p>
                <a:pPr>
                  <a:defRPr sz="2200" b="0"/>
                </a:pPr>
                <a:r>
                  <a:rPr lang="en-US" sz="2200" b="0" dirty="0" smtClean="0"/>
                  <a:t>% of labor force</a:t>
                </a:r>
                <a:endParaRPr lang="en-US" sz="2200" b="0" dirty="0"/>
              </a:p>
            </c:rich>
          </c:tx>
          <c:layout>
            <c:manualLayout>
              <c:xMode val="edge"/>
              <c:yMode val="edge"/>
              <c:x val="1.8321942952445998E-2"/>
              <c:y val="0.23999423367533609"/>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67773184"/>
        <c:crosses val="autoZero"/>
        <c:crossBetween val="midCat"/>
        <c:majorUnit val="1"/>
        <c:minorUnit val="0.4"/>
      </c:valAx>
      <c:spPr>
        <a:solidFill>
          <a:schemeClr val="bg1"/>
        </a:solidFill>
        <a:ln>
          <a:solidFill>
            <a:schemeClr val="tx1"/>
          </a:solidFill>
        </a:ln>
      </c:spPr>
    </c:plotArea>
    <c:legend>
      <c:legendPos val="r"/>
      <c:layout>
        <c:manualLayout>
          <c:xMode val="edge"/>
          <c:yMode val="edge"/>
          <c:x val="0.72824462830290571"/>
          <c:y val="0.42236379543466168"/>
          <c:w val="0.1919083834703188"/>
          <c:h val="0.31168495983456623"/>
        </c:manualLayout>
      </c:layout>
      <c:overlay val="0"/>
      <c:spPr>
        <a:solidFill>
          <a:srgbClr val="CCFFCC"/>
        </a:solidFill>
        <a:effectLst>
          <a:outerShdw blurRad="50800" dist="38100" dir="2700000" algn="tl" rotWithShape="0">
            <a:prstClr val="black">
              <a:alpha val="40000"/>
            </a:prstClr>
          </a:outerShdw>
        </a:effectLst>
      </c:spPr>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44450">
              <a:solidFill>
                <a:srgbClr val="DA0000"/>
              </a:solidFill>
            </a:ln>
            <a:effectLst>
              <a:outerShdw blurRad="25400" dist="38100" dir="2700000" algn="tl" rotWithShape="0">
                <a:srgbClr val="FFFFFF">
                  <a:lumMod val="65000"/>
                </a:srgbClr>
              </a:outerShdw>
            </a:effectLst>
          </c:spPr>
          <c:marker>
            <c:symbol val="none"/>
          </c:marker>
          <c:xVal>
            <c:numRef>
              <c:f>Sheet1!$A$2:$A$221</c:f>
              <c:numCache>
                <c:formatCode>General</c:formatCode>
                <c:ptCount val="220"/>
                <c:pt idx="0">
                  <c:v>1791</c:v>
                </c:pt>
                <c:pt idx="1">
                  <c:v>1792</c:v>
                </c:pt>
                <c:pt idx="2">
                  <c:v>1793</c:v>
                </c:pt>
                <c:pt idx="3">
                  <c:v>1794</c:v>
                </c:pt>
                <c:pt idx="4">
                  <c:v>1795</c:v>
                </c:pt>
                <c:pt idx="5">
                  <c:v>1796</c:v>
                </c:pt>
                <c:pt idx="6">
                  <c:v>1797</c:v>
                </c:pt>
                <c:pt idx="7">
                  <c:v>1798</c:v>
                </c:pt>
                <c:pt idx="8">
                  <c:v>1799</c:v>
                </c:pt>
                <c:pt idx="9">
                  <c:v>1800</c:v>
                </c:pt>
                <c:pt idx="10">
                  <c:v>1801</c:v>
                </c:pt>
                <c:pt idx="11">
                  <c:v>1802</c:v>
                </c:pt>
                <c:pt idx="12">
                  <c:v>1803</c:v>
                </c:pt>
                <c:pt idx="13">
                  <c:v>1804</c:v>
                </c:pt>
                <c:pt idx="14">
                  <c:v>1805</c:v>
                </c:pt>
                <c:pt idx="15">
                  <c:v>1806</c:v>
                </c:pt>
                <c:pt idx="16">
                  <c:v>1807</c:v>
                </c:pt>
                <c:pt idx="17">
                  <c:v>1808</c:v>
                </c:pt>
                <c:pt idx="18">
                  <c:v>1809</c:v>
                </c:pt>
                <c:pt idx="19">
                  <c:v>1810</c:v>
                </c:pt>
                <c:pt idx="20">
                  <c:v>1811</c:v>
                </c:pt>
                <c:pt idx="21">
                  <c:v>1812</c:v>
                </c:pt>
                <c:pt idx="22">
                  <c:v>1813</c:v>
                </c:pt>
                <c:pt idx="23">
                  <c:v>1814</c:v>
                </c:pt>
                <c:pt idx="24">
                  <c:v>1815</c:v>
                </c:pt>
                <c:pt idx="25">
                  <c:v>1816</c:v>
                </c:pt>
                <c:pt idx="26">
                  <c:v>1817</c:v>
                </c:pt>
                <c:pt idx="27">
                  <c:v>1818</c:v>
                </c:pt>
                <c:pt idx="28">
                  <c:v>1819</c:v>
                </c:pt>
                <c:pt idx="29">
                  <c:v>1820</c:v>
                </c:pt>
                <c:pt idx="30">
                  <c:v>1821</c:v>
                </c:pt>
                <c:pt idx="31">
                  <c:v>1822</c:v>
                </c:pt>
                <c:pt idx="32">
                  <c:v>1823</c:v>
                </c:pt>
                <c:pt idx="33">
                  <c:v>1824</c:v>
                </c:pt>
                <c:pt idx="34">
                  <c:v>1825</c:v>
                </c:pt>
                <c:pt idx="35">
                  <c:v>1826</c:v>
                </c:pt>
                <c:pt idx="36">
                  <c:v>1827</c:v>
                </c:pt>
                <c:pt idx="37">
                  <c:v>1828</c:v>
                </c:pt>
                <c:pt idx="38">
                  <c:v>1829</c:v>
                </c:pt>
                <c:pt idx="39">
                  <c:v>1830</c:v>
                </c:pt>
                <c:pt idx="40">
                  <c:v>1831</c:v>
                </c:pt>
                <c:pt idx="41">
                  <c:v>1832</c:v>
                </c:pt>
                <c:pt idx="42">
                  <c:v>1833</c:v>
                </c:pt>
                <c:pt idx="43">
                  <c:v>1834</c:v>
                </c:pt>
                <c:pt idx="44">
                  <c:v>1835</c:v>
                </c:pt>
                <c:pt idx="45">
                  <c:v>1836</c:v>
                </c:pt>
                <c:pt idx="46">
                  <c:v>1837</c:v>
                </c:pt>
                <c:pt idx="47">
                  <c:v>1838</c:v>
                </c:pt>
                <c:pt idx="48">
                  <c:v>1839</c:v>
                </c:pt>
                <c:pt idx="49">
                  <c:v>1840</c:v>
                </c:pt>
                <c:pt idx="50">
                  <c:v>1841</c:v>
                </c:pt>
                <c:pt idx="51">
                  <c:v>1842</c:v>
                </c:pt>
                <c:pt idx="52">
                  <c:v>1843</c:v>
                </c:pt>
                <c:pt idx="53">
                  <c:v>1844</c:v>
                </c:pt>
                <c:pt idx="54">
                  <c:v>1845</c:v>
                </c:pt>
                <c:pt idx="55">
                  <c:v>1846</c:v>
                </c:pt>
                <c:pt idx="56">
                  <c:v>1847</c:v>
                </c:pt>
                <c:pt idx="57">
                  <c:v>1848</c:v>
                </c:pt>
                <c:pt idx="58">
                  <c:v>1849</c:v>
                </c:pt>
                <c:pt idx="59">
                  <c:v>1850</c:v>
                </c:pt>
                <c:pt idx="60">
                  <c:v>1851</c:v>
                </c:pt>
                <c:pt idx="61">
                  <c:v>1852</c:v>
                </c:pt>
                <c:pt idx="62">
                  <c:v>1853</c:v>
                </c:pt>
                <c:pt idx="63">
                  <c:v>1854</c:v>
                </c:pt>
                <c:pt idx="64">
                  <c:v>1855</c:v>
                </c:pt>
                <c:pt idx="65">
                  <c:v>1856</c:v>
                </c:pt>
                <c:pt idx="66">
                  <c:v>1857</c:v>
                </c:pt>
                <c:pt idx="67">
                  <c:v>1858</c:v>
                </c:pt>
                <c:pt idx="68">
                  <c:v>1859</c:v>
                </c:pt>
                <c:pt idx="69">
                  <c:v>1860</c:v>
                </c:pt>
                <c:pt idx="70">
                  <c:v>1861</c:v>
                </c:pt>
                <c:pt idx="71">
                  <c:v>1862</c:v>
                </c:pt>
                <c:pt idx="72">
                  <c:v>1863</c:v>
                </c:pt>
                <c:pt idx="73">
                  <c:v>1864</c:v>
                </c:pt>
                <c:pt idx="74">
                  <c:v>1865</c:v>
                </c:pt>
                <c:pt idx="75">
                  <c:v>1866</c:v>
                </c:pt>
                <c:pt idx="76">
                  <c:v>1867</c:v>
                </c:pt>
                <c:pt idx="77">
                  <c:v>1868</c:v>
                </c:pt>
                <c:pt idx="78">
                  <c:v>1869</c:v>
                </c:pt>
                <c:pt idx="79">
                  <c:v>1870</c:v>
                </c:pt>
                <c:pt idx="80">
                  <c:v>1871</c:v>
                </c:pt>
                <c:pt idx="81">
                  <c:v>1872</c:v>
                </c:pt>
                <c:pt idx="82">
                  <c:v>1873</c:v>
                </c:pt>
                <c:pt idx="83">
                  <c:v>1874</c:v>
                </c:pt>
                <c:pt idx="84">
                  <c:v>1875</c:v>
                </c:pt>
                <c:pt idx="85">
                  <c:v>1876</c:v>
                </c:pt>
                <c:pt idx="86">
                  <c:v>1877</c:v>
                </c:pt>
                <c:pt idx="87">
                  <c:v>1878</c:v>
                </c:pt>
                <c:pt idx="88">
                  <c:v>1879</c:v>
                </c:pt>
                <c:pt idx="89">
                  <c:v>1880</c:v>
                </c:pt>
                <c:pt idx="90">
                  <c:v>1881</c:v>
                </c:pt>
                <c:pt idx="91">
                  <c:v>1882</c:v>
                </c:pt>
                <c:pt idx="92">
                  <c:v>1883</c:v>
                </c:pt>
                <c:pt idx="93">
                  <c:v>1884</c:v>
                </c:pt>
                <c:pt idx="94">
                  <c:v>1885</c:v>
                </c:pt>
                <c:pt idx="95">
                  <c:v>1886</c:v>
                </c:pt>
                <c:pt idx="96">
                  <c:v>1887</c:v>
                </c:pt>
                <c:pt idx="97">
                  <c:v>1888</c:v>
                </c:pt>
                <c:pt idx="98">
                  <c:v>1889</c:v>
                </c:pt>
                <c:pt idx="99">
                  <c:v>1890</c:v>
                </c:pt>
                <c:pt idx="100">
                  <c:v>1891</c:v>
                </c:pt>
                <c:pt idx="101">
                  <c:v>1892</c:v>
                </c:pt>
                <c:pt idx="102">
                  <c:v>1893</c:v>
                </c:pt>
                <c:pt idx="103">
                  <c:v>1894</c:v>
                </c:pt>
                <c:pt idx="104">
                  <c:v>1895</c:v>
                </c:pt>
                <c:pt idx="105">
                  <c:v>1896</c:v>
                </c:pt>
                <c:pt idx="106">
                  <c:v>1897</c:v>
                </c:pt>
                <c:pt idx="107">
                  <c:v>1898</c:v>
                </c:pt>
                <c:pt idx="108">
                  <c:v>1899</c:v>
                </c:pt>
                <c:pt idx="109">
                  <c:v>1900</c:v>
                </c:pt>
                <c:pt idx="110">
                  <c:v>1901</c:v>
                </c:pt>
                <c:pt idx="111">
                  <c:v>1902</c:v>
                </c:pt>
                <c:pt idx="112">
                  <c:v>1903</c:v>
                </c:pt>
                <c:pt idx="113">
                  <c:v>1904</c:v>
                </c:pt>
                <c:pt idx="114">
                  <c:v>1905</c:v>
                </c:pt>
                <c:pt idx="115">
                  <c:v>1906</c:v>
                </c:pt>
                <c:pt idx="116">
                  <c:v>1907</c:v>
                </c:pt>
                <c:pt idx="117">
                  <c:v>1908</c:v>
                </c:pt>
                <c:pt idx="118">
                  <c:v>1909</c:v>
                </c:pt>
                <c:pt idx="119">
                  <c:v>1910</c:v>
                </c:pt>
                <c:pt idx="120">
                  <c:v>1911</c:v>
                </c:pt>
                <c:pt idx="121">
                  <c:v>1912</c:v>
                </c:pt>
                <c:pt idx="122">
                  <c:v>1913</c:v>
                </c:pt>
                <c:pt idx="123">
                  <c:v>1914</c:v>
                </c:pt>
                <c:pt idx="124">
                  <c:v>1915</c:v>
                </c:pt>
                <c:pt idx="125">
                  <c:v>1916</c:v>
                </c:pt>
                <c:pt idx="126">
                  <c:v>1917</c:v>
                </c:pt>
                <c:pt idx="127">
                  <c:v>1918</c:v>
                </c:pt>
                <c:pt idx="128">
                  <c:v>1919</c:v>
                </c:pt>
                <c:pt idx="129">
                  <c:v>1920</c:v>
                </c:pt>
                <c:pt idx="130">
                  <c:v>1921</c:v>
                </c:pt>
                <c:pt idx="131">
                  <c:v>1922</c:v>
                </c:pt>
                <c:pt idx="132">
                  <c:v>1923</c:v>
                </c:pt>
                <c:pt idx="133">
                  <c:v>1924</c:v>
                </c:pt>
                <c:pt idx="134">
                  <c:v>1925</c:v>
                </c:pt>
                <c:pt idx="135">
                  <c:v>1926</c:v>
                </c:pt>
                <c:pt idx="136">
                  <c:v>1927</c:v>
                </c:pt>
                <c:pt idx="137">
                  <c:v>1928</c:v>
                </c:pt>
                <c:pt idx="138">
                  <c:v>1929</c:v>
                </c:pt>
                <c:pt idx="139">
                  <c:v>1930</c:v>
                </c:pt>
                <c:pt idx="140">
                  <c:v>1931</c:v>
                </c:pt>
                <c:pt idx="141">
                  <c:v>1932</c:v>
                </c:pt>
                <c:pt idx="142">
                  <c:v>1933</c:v>
                </c:pt>
                <c:pt idx="143">
                  <c:v>1934</c:v>
                </c:pt>
                <c:pt idx="144">
                  <c:v>1935</c:v>
                </c:pt>
                <c:pt idx="145">
                  <c:v>1936</c:v>
                </c:pt>
                <c:pt idx="146">
                  <c:v>1937</c:v>
                </c:pt>
                <c:pt idx="147">
                  <c:v>1938</c:v>
                </c:pt>
                <c:pt idx="148">
                  <c:v>1939</c:v>
                </c:pt>
                <c:pt idx="149">
                  <c:v>1940</c:v>
                </c:pt>
                <c:pt idx="150">
                  <c:v>1941</c:v>
                </c:pt>
                <c:pt idx="151">
                  <c:v>1942</c:v>
                </c:pt>
                <c:pt idx="152">
                  <c:v>1943</c:v>
                </c:pt>
                <c:pt idx="153">
                  <c:v>1944</c:v>
                </c:pt>
                <c:pt idx="154">
                  <c:v>1945</c:v>
                </c:pt>
                <c:pt idx="155">
                  <c:v>1946</c:v>
                </c:pt>
                <c:pt idx="156">
                  <c:v>1947</c:v>
                </c:pt>
                <c:pt idx="157">
                  <c:v>1948</c:v>
                </c:pt>
                <c:pt idx="158">
                  <c:v>1949</c:v>
                </c:pt>
                <c:pt idx="159">
                  <c:v>1950</c:v>
                </c:pt>
                <c:pt idx="160">
                  <c:v>1951</c:v>
                </c:pt>
                <c:pt idx="161">
                  <c:v>1952</c:v>
                </c:pt>
                <c:pt idx="162">
                  <c:v>1953</c:v>
                </c:pt>
                <c:pt idx="163">
                  <c:v>1954</c:v>
                </c:pt>
                <c:pt idx="164">
                  <c:v>1955</c:v>
                </c:pt>
                <c:pt idx="165">
                  <c:v>1956</c:v>
                </c:pt>
                <c:pt idx="166">
                  <c:v>1957</c:v>
                </c:pt>
                <c:pt idx="167">
                  <c:v>1958</c:v>
                </c:pt>
                <c:pt idx="168">
                  <c:v>1959</c:v>
                </c:pt>
                <c:pt idx="169">
                  <c:v>1960</c:v>
                </c:pt>
                <c:pt idx="170">
                  <c:v>1961</c:v>
                </c:pt>
                <c:pt idx="171">
                  <c:v>1962</c:v>
                </c:pt>
                <c:pt idx="172">
                  <c:v>1963</c:v>
                </c:pt>
                <c:pt idx="173">
                  <c:v>1964</c:v>
                </c:pt>
                <c:pt idx="174">
                  <c:v>1965</c:v>
                </c:pt>
                <c:pt idx="175">
                  <c:v>1966</c:v>
                </c:pt>
                <c:pt idx="176">
                  <c:v>1967</c:v>
                </c:pt>
                <c:pt idx="177">
                  <c:v>1968</c:v>
                </c:pt>
                <c:pt idx="178">
                  <c:v>1969</c:v>
                </c:pt>
                <c:pt idx="179">
                  <c:v>1970</c:v>
                </c:pt>
                <c:pt idx="180">
                  <c:v>1971</c:v>
                </c:pt>
                <c:pt idx="181">
                  <c:v>1972</c:v>
                </c:pt>
                <c:pt idx="182">
                  <c:v>1973</c:v>
                </c:pt>
                <c:pt idx="183">
                  <c:v>1974</c:v>
                </c:pt>
                <c:pt idx="184">
                  <c:v>1975</c:v>
                </c:pt>
                <c:pt idx="185">
                  <c:v>1976</c:v>
                </c:pt>
                <c:pt idx="186">
                  <c:v>1977</c:v>
                </c:pt>
                <c:pt idx="187">
                  <c:v>1978</c:v>
                </c:pt>
                <c:pt idx="188">
                  <c:v>1979</c:v>
                </c:pt>
                <c:pt idx="189">
                  <c:v>1980</c:v>
                </c:pt>
                <c:pt idx="190">
                  <c:v>1981</c:v>
                </c:pt>
                <c:pt idx="191">
                  <c:v>1982</c:v>
                </c:pt>
                <c:pt idx="192">
                  <c:v>1983</c:v>
                </c:pt>
                <c:pt idx="193">
                  <c:v>1984</c:v>
                </c:pt>
                <c:pt idx="194">
                  <c:v>1985</c:v>
                </c:pt>
                <c:pt idx="195">
                  <c:v>1986</c:v>
                </c:pt>
                <c:pt idx="196">
                  <c:v>1987</c:v>
                </c:pt>
                <c:pt idx="197">
                  <c:v>1988</c:v>
                </c:pt>
                <c:pt idx="198">
                  <c:v>1989</c:v>
                </c:pt>
                <c:pt idx="199">
                  <c:v>1990</c:v>
                </c:pt>
                <c:pt idx="200">
                  <c:v>1991</c:v>
                </c:pt>
                <c:pt idx="201">
                  <c:v>1992</c:v>
                </c:pt>
                <c:pt idx="202">
                  <c:v>1993</c:v>
                </c:pt>
                <c:pt idx="203">
                  <c:v>1994</c:v>
                </c:pt>
                <c:pt idx="204">
                  <c:v>1995</c:v>
                </c:pt>
                <c:pt idx="205">
                  <c:v>1996</c:v>
                </c:pt>
                <c:pt idx="206">
                  <c:v>1997</c:v>
                </c:pt>
                <c:pt idx="207">
                  <c:v>1998</c:v>
                </c:pt>
                <c:pt idx="208">
                  <c:v>1999</c:v>
                </c:pt>
                <c:pt idx="209">
                  <c:v>2000</c:v>
                </c:pt>
                <c:pt idx="210">
                  <c:v>2001</c:v>
                </c:pt>
                <c:pt idx="211">
                  <c:v>2002</c:v>
                </c:pt>
                <c:pt idx="212">
                  <c:v>2003</c:v>
                </c:pt>
                <c:pt idx="213">
                  <c:v>2004</c:v>
                </c:pt>
                <c:pt idx="214">
                  <c:v>2005</c:v>
                </c:pt>
                <c:pt idx="215">
                  <c:v>2006</c:v>
                </c:pt>
                <c:pt idx="216">
                  <c:v>2007</c:v>
                </c:pt>
                <c:pt idx="217">
                  <c:v>2008</c:v>
                </c:pt>
                <c:pt idx="218">
                  <c:v>2009</c:v>
                </c:pt>
                <c:pt idx="219">
                  <c:v>2010</c:v>
                </c:pt>
              </c:numCache>
            </c:numRef>
          </c:xVal>
          <c:yVal>
            <c:numRef>
              <c:f>Sheet1!$B$2:$B$221</c:f>
              <c:numCache>
                <c:formatCode>General</c:formatCode>
                <c:ptCount val="220"/>
                <c:pt idx="0">
                  <c:v>0.4200000000000001</c:v>
                </c:pt>
                <c:pt idx="1">
                  <c:v>0.39900000000000013</c:v>
                </c:pt>
                <c:pt idx="2">
                  <c:v>0.35900000000000015</c:v>
                </c:pt>
                <c:pt idx="3">
                  <c:v>0.31300000000000011</c:v>
                </c:pt>
                <c:pt idx="4">
                  <c:v>0.26800000000000002</c:v>
                </c:pt>
                <c:pt idx="5">
                  <c:v>0.24100000000000005</c:v>
                </c:pt>
                <c:pt idx="6">
                  <c:v>0.24300000000000005</c:v>
                </c:pt>
                <c:pt idx="7">
                  <c:v>0.23400000000000001</c:v>
                </c:pt>
                <c:pt idx="8">
                  <c:v>0.222</c:v>
                </c:pt>
                <c:pt idx="9">
                  <c:v>0.22</c:v>
                </c:pt>
                <c:pt idx="10">
                  <c:v>0.19400000000000001</c:v>
                </c:pt>
                <c:pt idx="11">
                  <c:v>0.20400000000000001</c:v>
                </c:pt>
                <c:pt idx="12">
                  <c:v>0.20200000000000001</c:v>
                </c:pt>
                <c:pt idx="13">
                  <c:v>0.19</c:v>
                </c:pt>
                <c:pt idx="14">
                  <c:v>0.15900000000000006</c:v>
                </c:pt>
                <c:pt idx="15">
                  <c:v>0.14700000000000005</c:v>
                </c:pt>
                <c:pt idx="16">
                  <c:v>0.13600000000000001</c:v>
                </c:pt>
                <c:pt idx="17">
                  <c:v>0.13100000000000001</c:v>
                </c:pt>
                <c:pt idx="18">
                  <c:v>0.10400000000000002</c:v>
                </c:pt>
                <c:pt idx="19">
                  <c:v>8.8000000000000037E-2</c:v>
                </c:pt>
                <c:pt idx="20">
                  <c:v>8.0000000000000029E-2</c:v>
                </c:pt>
                <c:pt idx="21">
                  <c:v>8.4000000000000047E-2</c:v>
                </c:pt>
                <c:pt idx="22">
                  <c:v>9.5000000000000029E-2</c:v>
                </c:pt>
                <c:pt idx="23">
                  <c:v>0.10700000000000003</c:v>
                </c:pt>
                <c:pt idx="24">
                  <c:v>0.128</c:v>
                </c:pt>
                <c:pt idx="25">
                  <c:v>0.13800000000000001</c:v>
                </c:pt>
                <c:pt idx="26">
                  <c:v>0.12200000000000003</c:v>
                </c:pt>
                <c:pt idx="27">
                  <c:v>0.10500000000000002</c:v>
                </c:pt>
                <c:pt idx="28">
                  <c:v>0.111</c:v>
                </c:pt>
                <c:pt idx="29">
                  <c:v>0.12200000000000003</c:v>
                </c:pt>
                <c:pt idx="30">
                  <c:v>0.13</c:v>
                </c:pt>
                <c:pt idx="31">
                  <c:v>0.11799999999999998</c:v>
                </c:pt>
                <c:pt idx="32">
                  <c:v>0.11799999999999998</c:v>
                </c:pt>
                <c:pt idx="33">
                  <c:v>0.111</c:v>
                </c:pt>
                <c:pt idx="34">
                  <c:v>9.3000000000000055E-2</c:v>
                </c:pt>
                <c:pt idx="35">
                  <c:v>9.1000000000000025E-2</c:v>
                </c:pt>
                <c:pt idx="36">
                  <c:v>8.2000000000000003E-2</c:v>
                </c:pt>
                <c:pt idx="37">
                  <c:v>7.0000000000000021E-2</c:v>
                </c:pt>
                <c:pt idx="38">
                  <c:v>5.8000000000000003E-2</c:v>
                </c:pt>
                <c:pt idx="39">
                  <c:v>4.8000000000000001E-2</c:v>
                </c:pt>
                <c:pt idx="40">
                  <c:v>3.2000000000000015E-2</c:v>
                </c:pt>
                <c:pt idx="41">
                  <c:v>1.4999999999999998E-2</c:v>
                </c:pt>
                <c:pt idx="42">
                  <c:v>5.0000000000000018E-3</c:v>
                </c:pt>
                <c:pt idx="43">
                  <c:v>2.0000000000000009E-3</c:v>
                </c:pt>
                <c:pt idx="44">
                  <c:v>3.0000000000000018E-5</c:v>
                </c:pt>
                <c:pt idx="45">
                  <c:v>0</c:v>
                </c:pt>
                <c:pt idx="46">
                  <c:v>1.0000000000000005E-3</c:v>
                </c:pt>
                <c:pt idx="47">
                  <c:v>4.0000000000000018E-3</c:v>
                </c:pt>
                <c:pt idx="48">
                  <c:v>4.0000000000000018E-3</c:v>
                </c:pt>
                <c:pt idx="49">
                  <c:v>3.0000000000000009E-3</c:v>
                </c:pt>
                <c:pt idx="50">
                  <c:v>6.0000000000000019E-3</c:v>
                </c:pt>
                <c:pt idx="51">
                  <c:v>1.6000000000000007E-2</c:v>
                </c:pt>
                <c:pt idx="52">
                  <c:v>2.0000000000000007E-2</c:v>
                </c:pt>
                <c:pt idx="53">
                  <c:v>1.2999999999999998E-2</c:v>
                </c:pt>
                <c:pt idx="54">
                  <c:v>1.0000000000000004E-2</c:v>
                </c:pt>
                <c:pt idx="55">
                  <c:v>1.4999999999999998E-2</c:v>
                </c:pt>
                <c:pt idx="56">
                  <c:v>2.1000000000000008E-2</c:v>
                </c:pt>
                <c:pt idx="57">
                  <c:v>2.9000000000000001E-2</c:v>
                </c:pt>
                <c:pt idx="58">
                  <c:v>3.2000000000000015E-2</c:v>
                </c:pt>
                <c:pt idx="59">
                  <c:v>2.9000000000000001E-2</c:v>
                </c:pt>
                <c:pt idx="60">
                  <c:v>2.9000000000000001E-2</c:v>
                </c:pt>
                <c:pt idx="61">
                  <c:v>2.5999999999999999E-2</c:v>
                </c:pt>
                <c:pt idx="62">
                  <c:v>1.9000000000000006E-2</c:v>
                </c:pt>
                <c:pt idx="63">
                  <c:v>1.2999999999999998E-2</c:v>
                </c:pt>
                <c:pt idx="64">
                  <c:v>1.0999999999999998E-2</c:v>
                </c:pt>
                <c:pt idx="65">
                  <c:v>9.0000000000000028E-3</c:v>
                </c:pt>
                <c:pt idx="66">
                  <c:v>1.0000000000000004E-2</c:v>
                </c:pt>
                <c:pt idx="67">
                  <c:v>1.6000000000000007E-2</c:v>
                </c:pt>
                <c:pt idx="68">
                  <c:v>1.7999999999999999E-2</c:v>
                </c:pt>
                <c:pt idx="69">
                  <c:v>2.1999999999999999E-2</c:v>
                </c:pt>
                <c:pt idx="70">
                  <c:v>8.4000000000000047E-2</c:v>
                </c:pt>
                <c:pt idx="71">
                  <c:v>0.19400000000000001</c:v>
                </c:pt>
                <c:pt idx="72">
                  <c:v>0.27100000000000002</c:v>
                </c:pt>
                <c:pt idx="73">
                  <c:v>0.28700000000000009</c:v>
                </c:pt>
                <c:pt idx="74">
                  <c:v>0.34400000000000008</c:v>
                </c:pt>
                <c:pt idx="75">
                  <c:v>0.34500000000000008</c:v>
                </c:pt>
                <c:pt idx="76">
                  <c:v>0.34100000000000008</c:v>
                </c:pt>
                <c:pt idx="77">
                  <c:v>0.32800000000000012</c:v>
                </c:pt>
                <c:pt idx="78">
                  <c:v>0.31800000000000012</c:v>
                </c:pt>
                <c:pt idx="79">
                  <c:v>0.31900000000000012</c:v>
                </c:pt>
                <c:pt idx="80">
                  <c:v>0.29800000000000015</c:v>
                </c:pt>
                <c:pt idx="81">
                  <c:v>0.255</c:v>
                </c:pt>
                <c:pt idx="82">
                  <c:v>0.24100000000000005</c:v>
                </c:pt>
                <c:pt idx="83">
                  <c:v>0.24200000000000005</c:v>
                </c:pt>
                <c:pt idx="84">
                  <c:v>0.24300000000000005</c:v>
                </c:pt>
                <c:pt idx="85">
                  <c:v>0.23500000000000001</c:v>
                </c:pt>
                <c:pt idx="86">
                  <c:v>0.23200000000000001</c:v>
                </c:pt>
                <c:pt idx="87">
                  <c:v>0.24300000000000005</c:v>
                </c:pt>
                <c:pt idx="88">
                  <c:v>0.23100000000000001</c:v>
                </c:pt>
                <c:pt idx="89">
                  <c:v>0.17800000000000005</c:v>
                </c:pt>
                <c:pt idx="90">
                  <c:v>0.16700000000000001</c:v>
                </c:pt>
                <c:pt idx="91">
                  <c:v>0.14300000000000004</c:v>
                </c:pt>
                <c:pt idx="92">
                  <c:v>0.13400000000000001</c:v>
                </c:pt>
                <c:pt idx="93">
                  <c:v>0.13200000000000001</c:v>
                </c:pt>
                <c:pt idx="94">
                  <c:v>0.13500000000000001</c:v>
                </c:pt>
                <c:pt idx="95">
                  <c:v>0.127</c:v>
                </c:pt>
                <c:pt idx="96">
                  <c:v>0.115</c:v>
                </c:pt>
                <c:pt idx="97">
                  <c:v>0.10500000000000002</c:v>
                </c:pt>
                <c:pt idx="98">
                  <c:v>9.1000000000000025E-2</c:v>
                </c:pt>
                <c:pt idx="99">
                  <c:v>7.9000000000000029E-2</c:v>
                </c:pt>
                <c:pt idx="100">
                  <c:v>7.0999999999999994E-2</c:v>
                </c:pt>
                <c:pt idx="101">
                  <c:v>6.8000000000000019E-2</c:v>
                </c:pt>
                <c:pt idx="102">
                  <c:v>6.9000000000000034E-2</c:v>
                </c:pt>
                <c:pt idx="103">
                  <c:v>7.9000000000000029E-2</c:v>
                </c:pt>
                <c:pt idx="104">
                  <c:v>8.2000000000000003E-2</c:v>
                </c:pt>
                <c:pt idx="105">
                  <c:v>8.6000000000000021E-2</c:v>
                </c:pt>
                <c:pt idx="106">
                  <c:v>8.2000000000000003E-2</c:v>
                </c:pt>
                <c:pt idx="107">
                  <c:v>8.3000000000000032E-2</c:v>
                </c:pt>
                <c:pt idx="108">
                  <c:v>7.6999999999999999E-2</c:v>
                </c:pt>
                <c:pt idx="109">
                  <c:v>6.5000000000000002E-2</c:v>
                </c:pt>
                <c:pt idx="110">
                  <c:v>5.9000000000000011E-2</c:v>
                </c:pt>
                <c:pt idx="111">
                  <c:v>5.3999999999999999E-2</c:v>
                </c:pt>
                <c:pt idx="112">
                  <c:v>0.05</c:v>
                </c:pt>
                <c:pt idx="113">
                  <c:v>4.9000000000000016E-2</c:v>
                </c:pt>
                <c:pt idx="114">
                  <c:v>4.5000000000000012E-2</c:v>
                </c:pt>
                <c:pt idx="115">
                  <c:v>4.1000000000000002E-2</c:v>
                </c:pt>
                <c:pt idx="116">
                  <c:v>3.9000000000000014E-2</c:v>
                </c:pt>
                <c:pt idx="117">
                  <c:v>4.1000000000000002E-2</c:v>
                </c:pt>
                <c:pt idx="118">
                  <c:v>3.6999999999999998E-2</c:v>
                </c:pt>
                <c:pt idx="119">
                  <c:v>3.4000000000000002E-2</c:v>
                </c:pt>
                <c:pt idx="120">
                  <c:v>3.4000000000000002E-2</c:v>
                </c:pt>
                <c:pt idx="121">
                  <c:v>3.2000000000000015E-2</c:v>
                </c:pt>
                <c:pt idx="122">
                  <c:v>3.100000000000001E-2</c:v>
                </c:pt>
                <c:pt idx="123">
                  <c:v>3.100000000000001E-2</c:v>
                </c:pt>
                <c:pt idx="124">
                  <c:v>2.9000000000000001E-2</c:v>
                </c:pt>
                <c:pt idx="125">
                  <c:v>4.1000000000000002E-2</c:v>
                </c:pt>
                <c:pt idx="126">
                  <c:v>0.12300000000000003</c:v>
                </c:pt>
                <c:pt idx="127">
                  <c:v>0.24800000000000005</c:v>
                </c:pt>
                <c:pt idx="128">
                  <c:v>0.31400000000000011</c:v>
                </c:pt>
                <c:pt idx="129">
                  <c:v>0.27</c:v>
                </c:pt>
                <c:pt idx="130">
                  <c:v>0.31600000000000011</c:v>
                </c:pt>
                <c:pt idx="131">
                  <c:v>0.30500000000000016</c:v>
                </c:pt>
                <c:pt idx="132">
                  <c:v>0.252</c:v>
                </c:pt>
                <c:pt idx="133">
                  <c:v>0.23700000000000004</c:v>
                </c:pt>
                <c:pt idx="134">
                  <c:v>0.21900000000000006</c:v>
                </c:pt>
                <c:pt idx="135">
                  <c:v>0.19400000000000001</c:v>
                </c:pt>
                <c:pt idx="136">
                  <c:v>0.18700000000000006</c:v>
                </c:pt>
                <c:pt idx="137">
                  <c:v>0.17500000000000004</c:v>
                </c:pt>
                <c:pt idx="138">
                  <c:v>0.15800000000000006</c:v>
                </c:pt>
                <c:pt idx="139">
                  <c:v>0.17900000000000005</c:v>
                </c:pt>
                <c:pt idx="140">
                  <c:v>0.23500000000000001</c:v>
                </c:pt>
                <c:pt idx="141">
                  <c:v>0.35500000000000009</c:v>
                </c:pt>
                <c:pt idx="142">
                  <c:v>0.43700000000000011</c:v>
                </c:pt>
                <c:pt idx="143">
                  <c:v>0.4200000000000001</c:v>
                </c:pt>
                <c:pt idx="144">
                  <c:v>0.42300000000000015</c:v>
                </c:pt>
                <c:pt idx="145">
                  <c:v>0.41700000000000009</c:v>
                </c:pt>
                <c:pt idx="146">
                  <c:v>0.39800000000000013</c:v>
                </c:pt>
                <c:pt idx="147">
                  <c:v>0.44800000000000001</c:v>
                </c:pt>
                <c:pt idx="148">
                  <c:v>0.45</c:v>
                </c:pt>
                <c:pt idx="149">
                  <c:v>0.44800000000000001</c:v>
                </c:pt>
                <c:pt idx="150">
                  <c:v>0.45600000000000002</c:v>
                </c:pt>
                <c:pt idx="151">
                  <c:v>0.6030000000000002</c:v>
                </c:pt>
                <c:pt idx="152">
                  <c:v>0.78700000000000003</c:v>
                </c:pt>
                <c:pt idx="153">
                  <c:v>0.95400000000000018</c:v>
                </c:pt>
                <c:pt idx="154">
                  <c:v>1.0669999999999995</c:v>
                </c:pt>
                <c:pt idx="155">
                  <c:v>1.044</c:v>
                </c:pt>
                <c:pt idx="156">
                  <c:v>0.89600000000000002</c:v>
                </c:pt>
                <c:pt idx="157">
                  <c:v>0.79400000000000004</c:v>
                </c:pt>
                <c:pt idx="158">
                  <c:v>0.80500000000000005</c:v>
                </c:pt>
                <c:pt idx="159">
                  <c:v>0.73200000000000021</c:v>
                </c:pt>
                <c:pt idx="160">
                  <c:v>0.62800000000000022</c:v>
                </c:pt>
                <c:pt idx="161">
                  <c:v>0.6000000000000002</c:v>
                </c:pt>
                <c:pt idx="162">
                  <c:v>0.58000000000000007</c:v>
                </c:pt>
                <c:pt idx="163">
                  <c:v>0.58799999999999997</c:v>
                </c:pt>
                <c:pt idx="164">
                  <c:v>0.53700000000000003</c:v>
                </c:pt>
                <c:pt idx="165">
                  <c:v>0.501</c:v>
                </c:pt>
                <c:pt idx="166">
                  <c:v>0.48000000000000009</c:v>
                </c:pt>
                <c:pt idx="167">
                  <c:v>0.4900000000000001</c:v>
                </c:pt>
                <c:pt idx="168">
                  <c:v>0.46200000000000002</c:v>
                </c:pt>
                <c:pt idx="169">
                  <c:v>0.44800000000000001</c:v>
                </c:pt>
                <c:pt idx="170">
                  <c:v>0.443</c:v>
                </c:pt>
                <c:pt idx="171">
                  <c:v>0.42600000000000016</c:v>
                </c:pt>
                <c:pt idx="172">
                  <c:v>0.41100000000000009</c:v>
                </c:pt>
                <c:pt idx="173">
                  <c:v>0.38700000000000012</c:v>
                </c:pt>
                <c:pt idx="174">
                  <c:v>0.36200000000000015</c:v>
                </c:pt>
                <c:pt idx="175">
                  <c:v>0.33400000000000013</c:v>
                </c:pt>
                <c:pt idx="176">
                  <c:v>0.33100000000000013</c:v>
                </c:pt>
                <c:pt idx="177">
                  <c:v>0.31000000000000011</c:v>
                </c:pt>
                <c:pt idx="178">
                  <c:v>0.28400000000000009</c:v>
                </c:pt>
                <c:pt idx="179">
                  <c:v>0.28100000000000008</c:v>
                </c:pt>
                <c:pt idx="180">
                  <c:v>0.27600000000000002</c:v>
                </c:pt>
                <c:pt idx="181">
                  <c:v>0.26600000000000001</c:v>
                </c:pt>
                <c:pt idx="182">
                  <c:v>0.24500000000000005</c:v>
                </c:pt>
                <c:pt idx="183">
                  <c:v>0.24400000000000005</c:v>
                </c:pt>
                <c:pt idx="184">
                  <c:v>0.26500000000000001</c:v>
                </c:pt>
                <c:pt idx="185">
                  <c:v>0.27300000000000002</c:v>
                </c:pt>
                <c:pt idx="186">
                  <c:v>0.27500000000000002</c:v>
                </c:pt>
                <c:pt idx="187">
                  <c:v>0.26600000000000001</c:v>
                </c:pt>
                <c:pt idx="188">
                  <c:v>0.254</c:v>
                </c:pt>
                <c:pt idx="189">
                  <c:v>0.25800000000000001</c:v>
                </c:pt>
                <c:pt idx="190">
                  <c:v>0.26</c:v>
                </c:pt>
                <c:pt idx="191">
                  <c:v>0.29700000000000015</c:v>
                </c:pt>
                <c:pt idx="192">
                  <c:v>0.33100000000000013</c:v>
                </c:pt>
                <c:pt idx="193">
                  <c:v>0.34</c:v>
                </c:pt>
                <c:pt idx="194">
                  <c:v>0.36400000000000016</c:v>
                </c:pt>
                <c:pt idx="195">
                  <c:v>0.39400000000000013</c:v>
                </c:pt>
                <c:pt idx="196">
                  <c:v>0.40700000000000008</c:v>
                </c:pt>
                <c:pt idx="197">
                  <c:v>0.41000000000000009</c:v>
                </c:pt>
                <c:pt idx="198">
                  <c:v>0.40600000000000008</c:v>
                </c:pt>
                <c:pt idx="199">
                  <c:v>0.4200000000000001</c:v>
                </c:pt>
                <c:pt idx="200">
                  <c:v>0.45300000000000001</c:v>
                </c:pt>
                <c:pt idx="201">
                  <c:v>0.48100000000000009</c:v>
                </c:pt>
                <c:pt idx="202">
                  <c:v>0.49400000000000016</c:v>
                </c:pt>
                <c:pt idx="203">
                  <c:v>0.49300000000000016</c:v>
                </c:pt>
                <c:pt idx="204">
                  <c:v>0.49200000000000016</c:v>
                </c:pt>
                <c:pt idx="205">
                  <c:v>0.48500000000000015</c:v>
                </c:pt>
                <c:pt idx="206">
                  <c:v>0.46100000000000002</c:v>
                </c:pt>
                <c:pt idx="207">
                  <c:v>0.43100000000000016</c:v>
                </c:pt>
                <c:pt idx="208">
                  <c:v>0.39400000000000013</c:v>
                </c:pt>
                <c:pt idx="209">
                  <c:v>0.34700000000000009</c:v>
                </c:pt>
                <c:pt idx="210">
                  <c:v>0.32500000000000012</c:v>
                </c:pt>
                <c:pt idx="211">
                  <c:v>0.33600000000000013</c:v>
                </c:pt>
                <c:pt idx="212">
                  <c:v>0.35600000000000009</c:v>
                </c:pt>
                <c:pt idx="213">
                  <c:v>0.36800000000000016</c:v>
                </c:pt>
                <c:pt idx="214">
                  <c:v>0.36900000000000016</c:v>
                </c:pt>
                <c:pt idx="215">
                  <c:v>0.36500000000000016</c:v>
                </c:pt>
                <c:pt idx="216">
                  <c:v>0.36200000000000015</c:v>
                </c:pt>
                <c:pt idx="217">
                  <c:v>0.40200000000000002</c:v>
                </c:pt>
                <c:pt idx="218">
                  <c:v>0.53</c:v>
                </c:pt>
                <c:pt idx="219">
                  <c:v>0.63600000000000023</c:v>
                </c:pt>
              </c:numCache>
            </c:numRef>
          </c:yVal>
          <c:smooth val="0"/>
        </c:ser>
        <c:dLbls>
          <c:showLegendKey val="0"/>
          <c:showVal val="0"/>
          <c:showCatName val="0"/>
          <c:showSerName val="0"/>
          <c:showPercent val="0"/>
          <c:showBubbleSize val="0"/>
        </c:dLbls>
        <c:axId val="67843200"/>
        <c:axId val="67844736"/>
      </c:scatterChart>
      <c:valAx>
        <c:axId val="67843200"/>
        <c:scaling>
          <c:orientation val="minMax"/>
          <c:max val="2010"/>
          <c:min val="1790"/>
        </c:scaling>
        <c:delete val="0"/>
        <c:axPos val="b"/>
        <c:numFmt formatCode="General" sourceLinked="1"/>
        <c:majorTickMark val="out"/>
        <c:minorTickMark val="in"/>
        <c:tickLblPos val="nextTo"/>
        <c:spPr>
          <a:ln w="19050">
            <a:solidFill>
              <a:schemeClr val="tx1"/>
            </a:solidFill>
          </a:ln>
        </c:spPr>
        <c:txPr>
          <a:bodyPr/>
          <a:lstStyle/>
          <a:p>
            <a:pPr>
              <a:defRPr sz="1800"/>
            </a:pPr>
            <a:endParaRPr lang="en-US"/>
          </a:p>
        </c:txPr>
        <c:crossAx val="67844736"/>
        <c:crosses val="autoZero"/>
        <c:crossBetween val="midCat"/>
        <c:majorUnit val="20"/>
        <c:minorUnit val="5"/>
      </c:valAx>
      <c:valAx>
        <c:axId val="67844736"/>
        <c:scaling>
          <c:orientation val="minMax"/>
        </c:scaling>
        <c:delete val="0"/>
        <c:axPos val="l"/>
        <c:numFmt formatCode="0%" sourceLinked="0"/>
        <c:majorTickMark val="out"/>
        <c:minorTickMark val="none"/>
        <c:tickLblPos val="nextTo"/>
        <c:spPr>
          <a:ln w="19050">
            <a:solidFill>
              <a:schemeClr val="tx1"/>
            </a:solidFill>
          </a:ln>
        </c:spPr>
        <c:txPr>
          <a:bodyPr/>
          <a:lstStyle/>
          <a:p>
            <a:pPr>
              <a:defRPr sz="1800"/>
            </a:pPr>
            <a:endParaRPr lang="en-US"/>
          </a:p>
        </c:txPr>
        <c:crossAx val="67843200"/>
        <c:crosses val="autoZero"/>
        <c:crossBetween val="midCat"/>
      </c:valAx>
      <c:spPr>
        <a:solidFill>
          <a:schemeClr val="bg1"/>
        </a:solidFill>
        <a:ln>
          <a:solidFill>
            <a:schemeClr val="tx1"/>
          </a:solidFill>
        </a:ln>
      </c:spPr>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pPr/>
              <a:t>‹#›</a:t>
            </a:fld>
            <a:endParaRPr lang="en-US" dirty="0"/>
          </a:p>
        </p:txBody>
      </p:sp>
    </p:spTree>
    <p:extLst>
      <p:ext uri="{BB962C8B-B14F-4D97-AF65-F5344CB8AC3E}">
        <p14:creationId xmlns:p14="http://schemas.microsoft.com/office/powerpoint/2010/main" val="128402662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1pPr>
    <a:lvl2pPr marL="23495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2pPr>
    <a:lvl3pPr marL="45720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3pPr>
    <a:lvl4pPr marL="69215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4pPr>
    <a:lvl5pPr marL="91440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chapter is an excellent follow-up to the previous one (“Production and Growth”).  In that chapter, we learn that investment—the accumulation </a:t>
            </a:r>
            <a:r>
              <a:rPr lang="en-US" dirty="0"/>
              <a:t>of capital—is </a:t>
            </a:r>
            <a:r>
              <a:rPr lang="en-US" dirty="0" smtClean="0"/>
              <a:t>important because it leads to a higher standard of living in the long run.  But what determines how much investment a country undertakes?  That is the present chapter’s central question.   </a:t>
            </a:r>
          </a:p>
          <a:p>
            <a:pPr eaLnBrk="1" hangingPunct="1"/>
            <a:endParaRPr lang="en-US" dirty="0" smtClean="0"/>
          </a:p>
          <a:p>
            <a:pPr eaLnBrk="1" hangingPunct="1"/>
            <a:r>
              <a:rPr lang="en-US" dirty="0" smtClean="0"/>
              <a:t>After some introductory information about the various types of financial institutions, the chapter focuses on saving and investment.  Students will learn the difference between private and public saving, and the definitions of government budget surpluses and deficits.  The brief review of the difference between saving and investment is very useful, as intro-level students often use the term “investment” when they mean to say “saving.”  </a:t>
            </a:r>
          </a:p>
          <a:p>
            <a:pPr eaLnBrk="1" hangingPunct="1"/>
            <a:endParaRPr lang="en-US" dirty="0" smtClean="0"/>
          </a:p>
          <a:p>
            <a:pPr eaLnBrk="1" hangingPunct="1"/>
            <a:r>
              <a:rPr lang="en-US" dirty="0" smtClean="0"/>
              <a:t>The most analytical part of the chapter is the coverage of the closed-economy loanable funds model.  This model uses the tools of supply and demand (introduced in Chapter 4) and should be very familiar if your students have already taken introductory microeconomics.  </a:t>
            </a:r>
          </a:p>
          <a:p>
            <a:pPr eaLnBrk="1" hangingPunct="1"/>
            <a:endParaRPr lang="en-US" dirty="0" smtClean="0"/>
          </a:p>
          <a:p>
            <a:pPr eaLnBrk="1" hangingPunct="1"/>
            <a:r>
              <a:rPr lang="en-US" dirty="0" smtClean="0"/>
              <a:t>The loanable funds model shows how the interest rate adjusts to equate saving and investment in a closed economy.  Students will learn how government budget deficits can crowd out investment, which is probably one of the biggest ideas in macroeconomics.</a:t>
            </a:r>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11</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dirty="0" smtClean="0"/>
              <a:t>This exercise asks your students to apply the concepts from the preceding slides to the kind of problem they might see on an upcoming exam.</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12</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dirty="0" smtClean="0"/>
              <a:t>All numbers are in trillions of dollars.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13</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z="1200" dirty="0" smtClean="0"/>
              <a:t>This exercise is designed to teach an important lesson and prevent a common mistake among students.  </a:t>
            </a:r>
          </a:p>
          <a:p>
            <a:pPr eaLnBrk="1" hangingPunct="1"/>
            <a:endParaRPr lang="en-US" sz="1200" dirty="0" smtClean="0"/>
          </a:p>
          <a:p>
            <a:pPr eaLnBrk="1" hangingPunct="1"/>
            <a:r>
              <a:rPr lang="en-US" sz="1200" dirty="0" smtClean="0"/>
              <a:t>When students are asked (on an exam, for example) to determine the effects of a tax cut on national saving, investment, and the interest rate, many students mistakenly state that the tax change has no effects because taxes enter positively in the expression for public saving, negatively in the expression for private saving, and not at all in the expression for national saving (Y – C – G).  </a:t>
            </a:r>
          </a:p>
          <a:p>
            <a:pPr eaLnBrk="1" hangingPunct="1"/>
            <a:endParaRPr lang="en-US" sz="1200" dirty="0" smtClean="0"/>
          </a:p>
          <a:p>
            <a:pPr eaLnBrk="1" hangingPunct="1"/>
            <a:r>
              <a:rPr lang="en-US" sz="1200" dirty="0" smtClean="0"/>
              <a:t>This exercise gets students to see that the effects of a tax cut on national saving and investment depend on the behavior of consumers.  </a:t>
            </a:r>
          </a:p>
          <a:p>
            <a:pPr eaLnBrk="1" hangingPunct="1"/>
            <a:endParaRPr lang="en-US" sz="1200" dirty="0" smtClean="0"/>
          </a:p>
          <a:p>
            <a:pPr eaLnBrk="1" hangingPunct="1"/>
            <a:r>
              <a:rPr lang="en-US" sz="1200" dirty="0" smtClean="0"/>
              <a:t>Immediately following this exercise is a discussion question designed to help students realize that the tax cut will most likely cause consumption to rise and national saving to fall.  </a:t>
            </a:r>
          </a:p>
          <a:p>
            <a:pPr eaLnBrk="1" hangingPunct="1"/>
            <a:endParaRPr lang="en-US" sz="1200" dirty="0" smtClean="0"/>
          </a:p>
          <a:p>
            <a:pPr eaLnBrk="1" hangingPunct="1"/>
            <a:r>
              <a:rPr lang="en-US" sz="1200" dirty="0" smtClean="0"/>
              <a:t>Of course, if you intend to teach your students that </a:t>
            </a:r>
            <a:r>
              <a:rPr lang="en-US" sz="1200" dirty="0" err="1" smtClean="0"/>
              <a:t>Ricardian</a:t>
            </a:r>
            <a:r>
              <a:rPr lang="en-US" sz="1200" dirty="0" smtClean="0"/>
              <a:t> Equivalence is an accurate description of the world, then you’d want to argue that scenario 1 is the most realistic.  The reason for this, according to </a:t>
            </a:r>
            <a:r>
              <a:rPr lang="en-US" sz="1200" dirty="0" err="1" smtClean="0"/>
              <a:t>Ricardian</a:t>
            </a:r>
            <a:r>
              <a:rPr lang="en-US" sz="1200" dirty="0" smtClean="0"/>
              <a:t> Equivalence, is that consumers are forward-looking and realize that a tax cut today must be matched by a future tax increase that is equal in present value to today’s tax cut.  Please be aware, however, that </a:t>
            </a:r>
            <a:r>
              <a:rPr lang="en-US" sz="1200" dirty="0" err="1" smtClean="0"/>
              <a:t>Ricardian</a:t>
            </a:r>
            <a:r>
              <a:rPr lang="en-US" sz="1200" dirty="0" smtClean="0"/>
              <a:t> Equivalence is not covered in this chapter, so it is not supported with test</a:t>
            </a:r>
            <a:r>
              <a:rPr lang="en-US" sz="1200" baseline="0" dirty="0" smtClean="0"/>
              <a:t> </a:t>
            </a:r>
            <a:r>
              <a:rPr lang="en-US" sz="1200" dirty="0" smtClean="0"/>
              <a:t>bank or study guide questions.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14</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dirty="0" smtClean="0"/>
              <a:t>All numbers are in trillions of dollars.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15</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If students have trouble understanding the first question, you can rephrase it in terms they are likely to grasp:</a:t>
            </a:r>
          </a:p>
          <a:p>
            <a:pPr eaLnBrk="1" hangingPunct="1"/>
            <a:endParaRPr lang="en-US" dirty="0" smtClean="0"/>
          </a:p>
          <a:p>
            <a:pPr eaLnBrk="1" hangingPunct="1"/>
            <a:r>
              <a:rPr lang="en-US" dirty="0" smtClean="0"/>
              <a:t>Suppose a tax cut causes your annual take-home pay to rise from $40,000 to $42,000.  What would you do with that extra $2000?  Would you save ALL of it?  Or would you spend at least part of it?  </a:t>
            </a:r>
          </a:p>
          <a:p>
            <a:pPr eaLnBrk="1" hangingPunct="1"/>
            <a:endParaRPr lang="en-US" dirty="0" smtClean="0"/>
          </a:p>
          <a:p>
            <a:pPr eaLnBrk="1" hangingPunct="1"/>
            <a:r>
              <a:rPr lang="en-US" dirty="0" smtClean="0"/>
              <a:t>In this light, most students would agree that the most realistic scenario involves consumers spending at least part of the proceeds of the tax cut. </a:t>
            </a:r>
          </a:p>
          <a:p>
            <a:pPr eaLnBrk="1" hangingPunct="1"/>
            <a:endParaRPr lang="en-US" dirty="0" smtClean="0"/>
          </a:p>
          <a:p>
            <a:pPr eaLnBrk="1" hangingPunct="1"/>
            <a:r>
              <a:rPr lang="en-US" dirty="0" smtClean="0"/>
              <a:t>The answer to the first question determines whether a tax cut reduces investment.  This is important because a fall in investment would cause, in the long run, a fall in the standard of living, according to what we learned in the Production and Growth chapter.  </a:t>
            </a:r>
          </a:p>
          <a:p>
            <a:pPr eaLnBrk="1" hangingPunct="1"/>
            <a:endParaRPr lang="en-US" dirty="0" smtClean="0"/>
          </a:p>
          <a:p>
            <a:pPr eaLnBrk="1" hangingPunct="1"/>
            <a:r>
              <a:rPr lang="en-US" dirty="0" smtClean="0"/>
              <a:t>The bigger point is this:  while tax cuts seem appealing (nobody likes paying taxes, after all), they are not without cost.  Later in the chapter, we will see HOW a tax cut causes investment to fall in a closed economy.  (Answer:  by raising interest rates.)</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2F9186-C0A6-46F9-870C-353795CDE883}" type="slidenum">
              <a:rPr lang="en-US" smtClean="0"/>
              <a:pPr eaLnBrk="1" hangingPunct="1"/>
              <a:t>16</a:t>
            </a:fld>
            <a:endParaRPr lang="en-US" smtClean="0"/>
          </a:p>
        </p:txBody>
      </p:sp>
      <p:sp>
        <p:nvSpPr>
          <p:cNvPr id="573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EF97FE9-18FF-41FA-869F-E7E745AE5C07}" type="slidenum">
              <a:rPr lang="en-US" sz="1200">
                <a:cs typeface="Arial" charset="0"/>
              </a:rPr>
              <a:pPr algn="r" eaLnBrk="1" hangingPunct="1"/>
              <a:t>16</a:t>
            </a:fld>
            <a:endParaRPr lang="en-US" sz="1200">
              <a:cs typeface="Arial"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E8BC06-E1D4-481E-8442-145DB74281F3}" type="slidenum">
              <a:rPr lang="en-US" smtClean="0"/>
              <a:pPr eaLnBrk="1" hangingPunct="1"/>
              <a:t>17</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AB9BCB8-DC1E-402A-8D10-660B8E623016}" type="slidenum">
              <a:rPr lang="en-US" sz="1200">
                <a:cs typeface="Arial" charset="0"/>
              </a:rPr>
              <a:pPr algn="r" eaLnBrk="1" hangingPunct="1"/>
              <a:t>17</a:t>
            </a:fld>
            <a:endParaRPr lang="en-US" sz="1200">
              <a:cs typeface="Arial"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principle, students should already know the meaning of “investment,” which was introduced in the “Measuring National Income” chapter.  However, many students continue to think of “investment” as the purchase of stocks, bonds, or other assets.  At this point in the chapter, a review of “saving” and “investment” is especially worthwhile because the next topic is the loanable funds model.  In this model, saving is the supply of funds and investment is the demand.  </a:t>
            </a:r>
          </a:p>
          <a:p>
            <a:pPr eaLnBrk="1" hangingPunct="1"/>
            <a:endParaRPr lang="en-US" dirty="0" smtClean="0"/>
          </a:p>
          <a:p>
            <a:pPr eaLnBrk="1" hangingPunct="1"/>
            <a:r>
              <a:rPr lang="en-US" dirty="0" smtClean="0"/>
              <a:t>There’s a connection between the economics definition of investment and the commonplace usage of the term:  What laypeople think of as financial investment (the purchase of stocks and bonds, etc.) is what finances investment in physical capital.  For example, General Motors may sell $300 million worth of bonds to raise the funds it needs to pay for its new factory in Flint, Michigan.  In this case, people buying the bonds are doing “investment” in the layperson’s sense of the term, and GM is using their funds to pay for the physical investment.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2E89A8-236E-4C41-861C-7B0A63AB3EDE}" type="slidenum">
              <a:rPr lang="en-US" smtClean="0"/>
              <a:pPr eaLnBrk="1" hangingPunct="1"/>
              <a:t>18</a:t>
            </a:fld>
            <a:endParaRPr lang="en-US" smtClean="0"/>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549DE4E-BD20-4834-8273-6FFD347023EB}" type="slidenum">
              <a:rPr lang="en-US" sz="1200">
                <a:cs typeface="Arial" charset="0"/>
              </a:rPr>
              <a:pPr algn="r" eaLnBrk="1" hangingPunct="1"/>
              <a:t>18</a:t>
            </a:fld>
            <a:endParaRPr lang="en-US" sz="1200">
              <a:cs typeface="Arial" charset="0"/>
            </a:endParaRPr>
          </a:p>
        </p:txBody>
      </p:sp>
      <p:sp>
        <p:nvSpPr>
          <p:cNvPr id="59396" name="Rectangle 2"/>
          <p:cNvSpPr>
            <a:spLocks noGrp="1" noRot="1" noChangeAspect="1" noChangeArrowheads="1" noTextEdit="1"/>
          </p:cNvSpPr>
          <p:nvPr>
            <p:ph type="sldImg"/>
          </p:nvPr>
        </p:nvSpPr>
        <p:spPr>
          <a:xfrm>
            <a:off x="1143000" y="534988"/>
            <a:ext cx="4572000" cy="3429000"/>
          </a:xfrm>
          <a:ln/>
        </p:spPr>
      </p:sp>
      <p:sp>
        <p:nvSpPr>
          <p:cNvPr id="593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A82366-64BC-4A92-BAD3-0DD5236E0684}" type="slidenum">
              <a:rPr lang="en-US" smtClean="0"/>
              <a:pPr eaLnBrk="1" hangingPunct="1"/>
              <a:t>19</a:t>
            </a:fld>
            <a:endParaRPr lang="en-US" smtClean="0"/>
          </a:p>
        </p:txBody>
      </p:sp>
      <p:sp>
        <p:nvSpPr>
          <p:cNvPr id="604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F6CE8DE-D44C-4BB7-8F50-EED68EE4EFBF}" type="slidenum">
              <a:rPr lang="en-US" sz="1200">
                <a:cs typeface="Arial" charset="0"/>
              </a:rPr>
              <a:pPr algn="r" eaLnBrk="1" hangingPunct="1"/>
              <a:t>19</a:t>
            </a:fld>
            <a:endParaRPr lang="en-US" sz="1200">
              <a:cs typeface="Arial"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defense of the assumption of just one financial market:</a:t>
            </a:r>
          </a:p>
          <a:p>
            <a:pPr eaLnBrk="1" hangingPunct="1"/>
            <a:endParaRPr lang="en-US" dirty="0" smtClean="0"/>
          </a:p>
          <a:p>
            <a:pPr eaLnBrk="1" hangingPunct="1"/>
            <a:r>
              <a:rPr lang="en-US" dirty="0" smtClean="0"/>
              <a:t>We are using this model to study the aggregate financial system.  It’s fine to assume there’s only one type of asset as long as we don’t need to know how households divide their financial wealth into various types of assets.  </a:t>
            </a:r>
          </a:p>
          <a:p>
            <a:pPr eaLnBrk="1" hangingPunct="1"/>
            <a:endParaRPr lang="en-US" dirty="0" smtClean="0"/>
          </a:p>
          <a:p>
            <a:pPr eaLnBrk="1" hangingPunct="1"/>
            <a:r>
              <a:rPr lang="en-US" dirty="0" smtClean="0"/>
              <a:t>An analogy might help.  Suppose you want to know how a fall in consumer income affects the automobile market.  You could draw a supply–demand model for autos, in which the demand curve would shift leftward, causing the price and quantity to fall.  Of course, this model ignores the fact that there are lots of different types of vehicles, but that isn’t relevant to the issue at hand.  </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5F6B63-796A-4F18-8601-8FFAE53BA6E9}" type="slidenum">
              <a:rPr lang="en-US" smtClean="0"/>
              <a:pPr eaLnBrk="1" hangingPunct="1"/>
              <a:t>20</a:t>
            </a:fld>
            <a:endParaRPr lang="en-US" smtClean="0"/>
          </a:p>
        </p:txBody>
      </p:sp>
      <p:sp>
        <p:nvSpPr>
          <p:cNvPr id="614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6E308D5-1CCE-4A55-92A4-F78208493E7E}" type="slidenum">
              <a:rPr lang="en-US" sz="1200">
                <a:cs typeface="Arial" charset="0"/>
              </a:rPr>
              <a:pPr algn="r" eaLnBrk="1" hangingPunct="1"/>
              <a:t>20</a:t>
            </a:fld>
            <a:endParaRPr lang="en-US" sz="1200">
              <a:cs typeface="Arial"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AA24F5-E131-4EBA-BC25-A81BE41A1852}" type="slidenum">
              <a:rPr lang="en-US" smtClean="0"/>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14BB5D-072C-49E2-8C80-710DDA57F78F}" type="slidenum">
              <a:rPr lang="en-US" smtClean="0"/>
              <a:pPr eaLnBrk="1" hangingPunct="1"/>
              <a:t>21</a:t>
            </a:fld>
            <a:endParaRPr lang="en-US" smtClean="0"/>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816F185-72C0-4982-8EB0-081735163BCC}" type="slidenum">
              <a:rPr lang="en-US" sz="1200">
                <a:cs typeface="Arial" charset="0"/>
              </a:rPr>
              <a:pPr algn="r" eaLnBrk="1" hangingPunct="1"/>
              <a:t>21</a:t>
            </a:fld>
            <a:endParaRPr lang="en-US" sz="1200">
              <a:cs typeface="Arial"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E6F96A-D6F0-4513-8376-58FEDD70280E}" type="slidenum">
              <a:rPr lang="en-US" smtClean="0"/>
              <a:pPr eaLnBrk="1" hangingPunct="1"/>
              <a:t>22</a:t>
            </a:fld>
            <a:endParaRPr lang="en-US" smtClean="0"/>
          </a:p>
        </p:txBody>
      </p:sp>
      <p:sp>
        <p:nvSpPr>
          <p:cNvPr id="634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350D5B4-88E0-452E-928E-D63EE7A3A55E}" type="slidenum">
              <a:rPr lang="en-US" sz="1200">
                <a:cs typeface="Arial" charset="0"/>
              </a:rPr>
              <a:pPr algn="r" eaLnBrk="1" hangingPunct="1"/>
              <a:t>22</a:t>
            </a:fld>
            <a:endParaRPr lang="en-US" sz="1200">
              <a:cs typeface="Arial"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EDC895-EE7F-416D-B16D-6B6CFAB8B586}" type="slidenum">
              <a:rPr lang="en-US" smtClean="0"/>
              <a:pPr eaLnBrk="1" hangingPunct="1"/>
              <a:t>23</a:t>
            </a:fld>
            <a:endParaRPr lang="en-US" smtClean="0"/>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ABDBC6C-9076-4DBD-B49D-94A8CEFCC86B}" type="slidenum">
              <a:rPr lang="en-US" sz="1200">
                <a:cs typeface="Arial" charset="0"/>
              </a:rPr>
              <a:pPr algn="r" eaLnBrk="1" hangingPunct="1"/>
              <a:t>23</a:t>
            </a:fld>
            <a:endParaRPr lang="en-US" sz="1200">
              <a:cs typeface="Arial" charset="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28144E-55EA-4ACD-9222-61F6F701B6C4}" type="slidenum">
              <a:rPr lang="en-US" smtClean="0"/>
              <a:pPr eaLnBrk="1" hangingPunct="1"/>
              <a:t>24</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C6D66C1-A033-4ECF-B9D8-097C5D81ACF5}" type="slidenum">
              <a:rPr lang="en-US" sz="1200">
                <a:cs typeface="Arial" charset="0"/>
              </a:rPr>
              <a:pPr algn="r" eaLnBrk="1" hangingPunct="1"/>
              <a:t>24</a:t>
            </a:fld>
            <a:endParaRPr lang="en-US" sz="1200">
              <a:cs typeface="Arial"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Due to space constraints, this slide uses “L.F.” to stand for loanable funds, and “eq’m” to stand for equilibrium.  </a:t>
            </a:r>
          </a:p>
          <a:p>
            <a:pPr eaLnBrk="1" hangingPunct="1"/>
            <a:endParaRPr lang="en-US" smtClean="0"/>
          </a:p>
          <a:p>
            <a:pPr eaLnBrk="1" hangingPunct="1"/>
            <a:r>
              <a:rPr lang="en-US" smtClean="0"/>
              <a:t>If the interest rate were lower than the equilibrium level, demand for funds would exceed supply, causing the interest rate to rise.  The rise in the rate would make borrowing more costly, and thus would reduce the demand for funds.  The rise in the interest rate would also encourage households to save more, which would increase the supply of funds.  This process would occur until equilibrium was achieved.  </a:t>
            </a:r>
          </a:p>
          <a:p>
            <a:pPr eaLnBrk="1" hangingPunct="1"/>
            <a:endParaRPr lang="en-US" smtClean="0"/>
          </a:p>
          <a:p>
            <a:pPr eaLnBrk="1" hangingPunct="1"/>
            <a:r>
              <a:rPr lang="en-US" smtClean="0"/>
              <a:t>If the interest rate were higher than equilibrium, there would be a surplus of funds.  The interest rate would fall to restore equilibrium.  </a:t>
            </a:r>
          </a:p>
          <a:p>
            <a:pPr eaLnBrk="1" hangingPunct="1"/>
            <a:endParaRPr lang="en-US" smtClean="0"/>
          </a:p>
          <a:p>
            <a:pPr eaLnBrk="1" hangingPunct="1"/>
            <a:r>
              <a:rPr lang="en-US" smtClean="0"/>
              <a:t>In the real world, the adjustment to equilibrium in financial markets is extremely rapid.  </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086204-E290-4459-AFA3-88A8A344FFEF}" type="slidenum">
              <a:rPr lang="en-US" smtClean="0"/>
              <a:pPr eaLnBrk="1" hangingPunct="1"/>
              <a:t>25</a:t>
            </a:fld>
            <a:endParaRPr lang="en-US" smtClean="0"/>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B6CBC61-0E15-402E-817D-7EA0A1A6B680}" type="slidenum">
              <a:rPr lang="en-US" sz="1200">
                <a:cs typeface="Arial" charset="0"/>
              </a:rPr>
              <a:pPr algn="r" eaLnBrk="1" hangingPunct="1"/>
              <a:t>25</a:t>
            </a:fld>
            <a:endParaRPr lang="en-US" sz="1200">
              <a:cs typeface="Arial"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There’s an implicit assumption in this analysis that overall tax revenues remain unchanged in spite of the tax incentives.  Taken literally, we would have to assume that other taxes are raised to exactly offset the loss in revenue from the saving incentives.  Without this implicit assumption, total tax revenues would fall, causing saving to fall, and shifting the supply curve leftward, which would mitigate the effects shown here.  </a:t>
            </a:r>
          </a:p>
          <a:p>
            <a:pPr eaLnBrk="1" hangingPunct="1"/>
            <a:endParaRPr lang="en-US" smtClean="0"/>
          </a:p>
          <a:p>
            <a:pPr eaLnBrk="1" hangingPunct="1"/>
            <a:r>
              <a:rPr lang="en-US" smtClean="0"/>
              <a:t>You may or may not wish to point this out to your students.  If you are especially nitpicky, or your students are particularly sharp, then it’s probably worth telling them.  (Note, however, that the assumption of constant total revenue remains implicit in the textbook’s discussion of this policy.)  </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AABE44-F062-4B3D-8024-E856BD704F0F}" type="slidenum">
              <a:rPr lang="en-US" smtClean="0"/>
              <a:pPr eaLnBrk="1" hangingPunct="1"/>
              <a:t>26</a:t>
            </a:fld>
            <a:endParaRPr lang="en-US" smtClean="0"/>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465A39F-A32C-4018-AE47-5007E2EBD2A6}" type="slidenum">
              <a:rPr lang="en-US" sz="1200">
                <a:cs typeface="Arial" charset="0"/>
              </a:rPr>
              <a:pPr algn="r" eaLnBrk="1" hangingPunct="1"/>
              <a:t>26</a:t>
            </a:fld>
            <a:endParaRPr lang="en-US" sz="1200">
              <a:cs typeface="Arial"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with Policy 1, you may wish to note that we are assuming the tax credit does not significantly reduce the overall amount of taxes.  If total taxes fell, then the supply curve would shift (in addition to the demand curve).  However, our intention here is to focus solely on the demand shift.  </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27</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Now that you have shown students the analysis of Policies 1 and 2, this exercise asks them to do the analysis of Policy 3 (a budget deficit).  </a:t>
            </a:r>
          </a:p>
          <a:p>
            <a:pPr eaLnBrk="1" hangingPunct="1"/>
            <a:endParaRPr lang="en-US" dirty="0" smtClean="0"/>
          </a:p>
          <a:p>
            <a:pPr eaLnBrk="1" hangingPunct="1"/>
            <a:r>
              <a:rPr lang="en-US" dirty="0" smtClean="0"/>
              <a:t>In case you prefer to lecture on this material, I have provided a “hidden” slide at the end of this file that contains the budget deficit analysis as a lecture slide instead of an exercise.  Move that slide to this location and “unhide” it by unselecting the “hide slide” command on the Slide Show menu.</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28</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Some students ask why the budget deficit shifts the S curve rather than the D curve; after all, governments finance their deficits by borrowing.  The reason is that we have defined supply of L.F. as the flow of resources available to fund private investment.  The budget deficit reduces this supply of resources.</a:t>
            </a:r>
          </a:p>
          <a:p>
            <a:pPr eaLnBrk="1" hangingPunct="1"/>
            <a:endParaRPr lang="en-US" dirty="0" smtClean="0"/>
          </a:p>
          <a:p>
            <a:pPr eaLnBrk="1" hangingPunct="1"/>
            <a:r>
              <a:rPr lang="en-US" dirty="0" smtClean="0"/>
              <a:t>In the real world, we sometimes see increases in government budget deficits that are not accompanied by dollar-for-dollar decreases in investment, as the analysis on this slide would predict.  Keep in mind, however, that the analysis here is for the closed economy model.  In an open economy, firms can finance investment by borrowing from abroad in the face of a decrease in the domestic supply of loanable funds.  </a:t>
            </a:r>
          </a:p>
          <a:p>
            <a:pPr eaLnBrk="1" hangingPunct="1"/>
            <a:endParaRPr lang="en-US" dirty="0" smtClean="0"/>
          </a:p>
          <a:p>
            <a:pPr eaLnBrk="1" hangingPunct="1"/>
            <a:r>
              <a:rPr lang="en-US" dirty="0" smtClean="0"/>
              <a:t>This, of course, does not mean that budget deficits are “okay” in an open economy, because the extra indebtedness requires service, such as interest or dividend payments, which reduces the amount of income remaining for residents of the country.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7ED856-4C67-4D00-84DC-6386A4AEF62F}" type="slidenum">
              <a:rPr lang="en-US" smtClean="0"/>
              <a:pPr eaLnBrk="1" hangingPunct="1"/>
              <a:t>29</a:t>
            </a:fld>
            <a:endParaRPr lang="en-US" smtClean="0"/>
          </a:p>
        </p:txBody>
      </p:sp>
      <p:sp>
        <p:nvSpPr>
          <p:cNvPr id="706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C0C72E5-1C9A-45D4-8F6E-068ABCE7E007}" type="slidenum">
              <a:rPr lang="en-US" sz="1200">
                <a:cs typeface="Arial" charset="0"/>
              </a:rPr>
              <a:pPr algn="r" eaLnBrk="1" hangingPunct="1"/>
              <a:t>29</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the last statement on this slide troubles you, here is my defense:</a:t>
            </a:r>
          </a:p>
          <a:p>
            <a:pPr eaLnBrk="1" hangingPunct="1"/>
            <a:endParaRPr lang="en-US" smtClean="0"/>
          </a:p>
          <a:p>
            <a:pPr eaLnBrk="1" hangingPunct="1"/>
            <a:r>
              <a:rPr lang="en-US" smtClean="0"/>
              <a:t>While the budget deficit does not affect the steady state growth rate of neoclassical growth theory, it affects the economy’s growth rate temporarily (long enough to reduce the steady-state level of income per capita).  And in some endogenous growth models, budget deficits can affect the steady state growth rate. </a:t>
            </a:r>
          </a:p>
          <a:p>
            <a:pPr eaLnBrk="1" hangingPunct="1"/>
            <a:endParaRPr lang="en-US" smtClean="0"/>
          </a:p>
          <a:p>
            <a:pPr eaLnBrk="1" hangingPunct="1"/>
            <a:r>
              <a:rPr lang="en-US" smtClean="0"/>
              <a:t>If you are still troubled, you can modify the statement so that it is more consistent with neoclassical growth theory.  (Perhaps “Investment is important for long-run living standards.”)</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5D4145-EDEE-4790-8770-446A776F32F0}" type="slidenum">
              <a:rPr lang="en-US" smtClean="0"/>
              <a:pPr eaLnBrk="1" hangingPunct="1"/>
              <a:t>30</a:t>
            </a:fld>
            <a:endParaRPr lang="en-US" smtClean="0"/>
          </a:p>
        </p:txBody>
      </p:sp>
      <p:sp>
        <p:nvSpPr>
          <p:cNvPr id="716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4F87070-3A13-4EEF-A19D-BC158060D902}" type="slidenum">
              <a:rPr lang="en-US" sz="1200">
                <a:cs typeface="Arial" charset="0"/>
              </a:rPr>
              <a:pPr algn="r" eaLnBrk="1" hangingPunct="1"/>
              <a:t>30</a:t>
            </a:fld>
            <a:endParaRPr lang="en-US" sz="1200">
              <a:cs typeface="Arial" charset="0"/>
            </a:endParaRPr>
          </a:p>
        </p:txBody>
      </p:sp>
      <p:sp>
        <p:nvSpPr>
          <p:cNvPr id="71684" name="Rectangle 2"/>
          <p:cNvSpPr>
            <a:spLocks noGrp="1" noRot="1" noChangeAspect="1" noChangeArrowheads="1" noTextEdit="1"/>
          </p:cNvSpPr>
          <p:nvPr>
            <p:ph type="sldImg"/>
          </p:nvPr>
        </p:nvSpPr>
        <p:spPr>
          <a:xfrm>
            <a:off x="1143000" y="534988"/>
            <a:ext cx="4572000" cy="3429000"/>
          </a:xfrm>
          <a:ln/>
        </p:spPr>
      </p:sp>
      <p:sp>
        <p:nvSpPr>
          <p:cNvPr id="716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DF043A-40FF-4FC4-9AD7-0209C17FFAAF}" type="slidenum">
              <a:rPr lang="en-US" smtClean="0"/>
              <a:pPr eaLnBrk="1" hangingPunct="1"/>
              <a:t>2</a:t>
            </a:fld>
            <a:endParaRPr lang="en-US" smtClean="0"/>
          </a:p>
        </p:txBody>
      </p:sp>
      <p:sp>
        <p:nvSpPr>
          <p:cNvPr id="460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B6A251C-3C32-4351-8B09-641E2E4BE752}" type="slidenum">
              <a:rPr lang="en-US" sz="1200">
                <a:cs typeface="Arial" charset="0"/>
              </a:rPr>
              <a:pPr algn="r" eaLnBrk="1" hangingPunct="1"/>
              <a:t>2</a:t>
            </a:fld>
            <a:endParaRPr lang="en-US" sz="1200">
              <a:cs typeface="Arial" charset="0"/>
            </a:endParaRPr>
          </a:p>
        </p:txBody>
      </p:sp>
      <p:sp>
        <p:nvSpPr>
          <p:cNvPr id="46084" name="Rectangle 2"/>
          <p:cNvSpPr>
            <a:spLocks noGrp="1" noRot="1" noChangeAspect="1" noChangeArrowheads="1" noTextEdit="1"/>
          </p:cNvSpPr>
          <p:nvPr>
            <p:ph type="sldImg"/>
          </p:nvPr>
        </p:nvSpPr>
        <p:spPr>
          <a:xfrm>
            <a:off x="1143000" y="534988"/>
            <a:ext cx="4572000" cy="3429000"/>
          </a:xfrm>
          <a:ln/>
        </p:spPr>
      </p:sp>
      <p:sp>
        <p:nvSpPr>
          <p:cNvPr id="460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7477F4-68B9-4AD9-83FE-18CF5B0A205A}" type="slidenum">
              <a:rPr lang="en-US" smtClean="0">
                <a:solidFill>
                  <a:srgbClr val="000000"/>
                </a:solidFill>
              </a:rPr>
              <a:pPr eaLnBrk="1" hangingPunct="1"/>
              <a:t>31</a:t>
            </a:fld>
            <a:endParaRPr lang="en-US" smtClean="0">
              <a:solidFill>
                <a:srgbClr val="000000"/>
              </a:solidFill>
            </a:endParaRPr>
          </a:p>
        </p:txBody>
      </p:sp>
      <p:sp>
        <p:nvSpPr>
          <p:cNvPr id="727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CC31F46-A8E8-464B-9A20-E83E5323D6EE}" type="slidenum">
              <a:rPr lang="en-US" sz="1200">
                <a:solidFill>
                  <a:srgbClr val="000000"/>
                </a:solidFill>
                <a:cs typeface="Arial" charset="0"/>
              </a:rPr>
              <a:pPr algn="r" eaLnBrk="1" hangingPunct="1"/>
              <a:t>31</a:t>
            </a:fld>
            <a:endParaRPr lang="en-US" sz="1200">
              <a:solidFill>
                <a:srgbClr val="000000"/>
              </a:solidFill>
              <a:cs typeface="Arial" charset="0"/>
            </a:endParaRPr>
          </a:p>
        </p:txBody>
      </p:sp>
      <p:sp>
        <p:nvSpPr>
          <p:cNvPr id="72708" name="Rectangle 2"/>
          <p:cNvSpPr>
            <a:spLocks noGrp="1" noRot="1" noChangeAspect="1" noChangeArrowheads="1" noTextEdit="1"/>
          </p:cNvSpPr>
          <p:nvPr>
            <p:ph type="sldImg"/>
          </p:nvPr>
        </p:nvSpPr>
        <p:spPr>
          <a:xfrm>
            <a:off x="1143000" y="534988"/>
            <a:ext cx="4572000" cy="3429000"/>
          </a:xfrm>
          <a:ln/>
        </p:spPr>
      </p:sp>
      <p:sp>
        <p:nvSpPr>
          <p:cNvPr id="72709" name="Rectangle 3"/>
          <p:cNvSpPr>
            <a:spLocks noGrp="1" noChangeArrowheads="1"/>
          </p:cNvSpPr>
          <p:nvPr>
            <p:ph type="body" idx="1"/>
          </p:nvPr>
        </p:nvSpPr>
        <p:spPr>
          <a:xfrm>
            <a:off x="685800" y="4143375"/>
            <a:ext cx="5486400" cy="4514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smtClean="0"/>
              <a:t>Note that the 2010 debt figure, at 63.6% of GDP, is higher than at any time besides WW2, including all other wars.  </a:t>
            </a:r>
          </a:p>
          <a:p>
            <a:pPr eaLnBrk="1" hangingPunct="1"/>
            <a:endParaRPr lang="en-US" sz="1100" dirty="0" smtClean="0"/>
          </a:p>
          <a:p>
            <a:pPr eaLnBrk="1" hangingPunct="1"/>
            <a:r>
              <a:rPr lang="en-US" sz="1100" dirty="0" smtClean="0"/>
              <a:t>From the beginning of this long time series until about 1980, the data show a clear pattern:  the debt-GDP ratio jumps up during wartime, and comes back down during peacetime.  (Also, the Great Depression caused revenues to plummet, and led to a rise in the debt ratio during the 1930s.)  </a:t>
            </a:r>
          </a:p>
          <a:p>
            <a:pPr eaLnBrk="1" hangingPunct="1"/>
            <a:endParaRPr lang="en-US" sz="1100" dirty="0" smtClean="0"/>
          </a:p>
          <a:p>
            <a:pPr eaLnBrk="1" hangingPunct="1"/>
            <a:r>
              <a:rPr lang="en-US" sz="1100" dirty="0" smtClean="0"/>
              <a:t>There are two reasons why many economists believe it is appropriate to allow the debt ratio to climb during wars.  First, it allows the government to keep tax rates smooth over time.  Wars are expensive, and financing them solely with tax increases would be disruptive to the economy and would cause a substantial reduction in economic efficiency.  Second, debt finance shifts part of the cost of the war to future generations.  This is appropriate, one could argue, because future generations benefit when the government goes to war to defend the nation against foreign aggressors.  </a:t>
            </a:r>
          </a:p>
          <a:p>
            <a:pPr eaLnBrk="1" hangingPunct="1"/>
            <a:endParaRPr lang="en-US" sz="1100" dirty="0" smtClean="0"/>
          </a:p>
          <a:p>
            <a:pPr eaLnBrk="1" hangingPunct="1"/>
            <a:r>
              <a:rPr lang="en-US" sz="1100" dirty="0" smtClean="0"/>
              <a:t>The pattern visible throughout most of history breaks down around 1980, when the debt ratio started climbing despite the lack of a major war.  This was due to the Reagan tax cuts, and growth in federal entitlement outlays during the 1980s.  </a:t>
            </a:r>
          </a:p>
          <a:p>
            <a:pPr eaLnBrk="1" hangingPunct="1"/>
            <a:endParaRPr lang="en-US" sz="1100" dirty="0" smtClean="0"/>
          </a:p>
          <a:p>
            <a:pPr eaLnBrk="1" hangingPunct="1"/>
            <a:r>
              <a:rPr lang="en-US" sz="1100" dirty="0" smtClean="0"/>
              <a:t>From 1992 to 2000, the longest expansion on record plus a strong stock market in 1995–2000 led to a surge in revenues, the first budget surpluses in many years, and a declining debt-GDP ratio.  </a:t>
            </a:r>
          </a:p>
          <a:p>
            <a:pPr eaLnBrk="1" hangingPunct="1"/>
            <a:endParaRPr lang="en-US" sz="1100" dirty="0" smtClean="0"/>
          </a:p>
          <a:p>
            <a:pPr eaLnBrk="1" hangingPunct="1"/>
            <a:r>
              <a:rPr lang="en-US" sz="1100" dirty="0" smtClean="0"/>
              <a:t>From 2001–2005, the ratio to start climbing again due to the Bush tax cuts, the 2001 recession, and the wars (Afghanistan, Iraq, and the War on Terror).  </a:t>
            </a:r>
          </a:p>
          <a:p>
            <a:pPr eaLnBrk="1" hangingPunct="1"/>
            <a:endParaRPr lang="en-US" sz="1100" dirty="0" smtClean="0"/>
          </a:p>
          <a:p>
            <a:pPr eaLnBrk="1" hangingPunct="1"/>
            <a:r>
              <a:rPr lang="en-US" sz="1100" dirty="0" smtClean="0"/>
              <a:t>The ratio shoots up dramatically in 2008–2010 due to the financial crisis and recession. </a:t>
            </a:r>
          </a:p>
          <a:p>
            <a:pPr eaLnBrk="1" hangingPunct="1"/>
            <a:endParaRPr lang="en-US" sz="1100" dirty="0" smtClean="0"/>
          </a:p>
          <a:p>
            <a:pPr eaLnBrk="1" hangingPunct="1"/>
            <a:r>
              <a:rPr lang="en-US" sz="1100" dirty="0" smtClean="0"/>
              <a:t>Sources:</a:t>
            </a:r>
            <a:br>
              <a:rPr lang="en-US" sz="1100" dirty="0" smtClean="0"/>
            </a:br>
            <a:endParaRPr lang="en-US" sz="1100" dirty="0" smtClean="0"/>
          </a:p>
          <a:p>
            <a:pPr eaLnBrk="1" hangingPunct="1"/>
            <a:r>
              <a:rPr lang="en-US" sz="1100" dirty="0" smtClean="0"/>
              <a:t>prior to 1940, same as text</a:t>
            </a:r>
          </a:p>
          <a:p>
            <a:pPr eaLnBrk="1" hangingPunct="1"/>
            <a:endParaRPr lang="en-US" sz="1100" dirty="0" smtClean="0"/>
          </a:p>
          <a:p>
            <a:pPr eaLnBrk="1" hangingPunct="1"/>
            <a:r>
              <a:rPr lang="en-US" sz="1100" dirty="0" smtClean="0"/>
              <a:t>1940 to present, Table 7.1—FEDERAL DEBT AT THE END OF YEAR, Budget of the United States Government: Historical Tables Fiscal Year 2010, http://www.gpoaccess.gov/usbudget/fy10/hist.html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57526E-5BA2-4B1B-BDD8-69369F3C9BA7}" type="slidenum">
              <a:rPr lang="en-US" smtClean="0"/>
              <a:pPr eaLnBrk="1" hangingPunct="1"/>
              <a:t>32</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might be worth elaborating for a moment on “financial markets help allocate the economy’s scarce resources to their most efficient uses.”   </a:t>
            </a:r>
          </a:p>
          <a:p>
            <a:pPr eaLnBrk="1" hangingPunct="1"/>
            <a:endParaRPr lang="en-US" dirty="0" smtClean="0"/>
          </a:p>
          <a:p>
            <a:pPr eaLnBrk="1" hangingPunct="1"/>
            <a:r>
              <a:rPr lang="en-US" dirty="0" smtClean="0"/>
              <a:t>The scarce resources this statement refers to are the loanable funds.  They are scarce because there are more investment projects needing funding than funds available.  So how should the scarce funds be allocated?  I.e., which investment projects should get the available funds?  The investment projects with the highest expected returns, of course.  And the projects with the highest expected returns would have the highest willingness to pay for funds.  </a:t>
            </a:r>
          </a:p>
          <a:p>
            <a:pPr eaLnBrk="1" hangingPunct="1"/>
            <a:endParaRPr lang="en-US" dirty="0" smtClean="0"/>
          </a:p>
          <a:p>
            <a:pPr eaLnBrk="1" hangingPunct="1"/>
            <a:r>
              <a:rPr lang="en-US" dirty="0" smtClean="0"/>
              <a:t>Hence, supply and demand for funds determines the equilibrium interest rate, and all projects with returns at or above that interest rate will be funded; the projects with expected returns below the interest rate will not be funded.  In this way, the economy gets the most “bang” (future productive capacity) out of its investment “buck.”  Just another reason why capitalism is such a beautiful thing!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33</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34</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B9643D2-7CE9-46D9-BDA6-CC537D416622}" type="slidenum">
              <a:rPr lang="en-US" smtClean="0"/>
              <a:pPr eaLnBrk="1" hangingPunct="1"/>
              <a:t>35</a:t>
            </a:fld>
            <a:endParaRPr lang="en-US" smtClean="0"/>
          </a:p>
        </p:txBody>
      </p:sp>
      <p:sp>
        <p:nvSpPr>
          <p:cNvPr id="768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81B0315-DD40-4658-BC4E-CDF18CA8FF9D}" type="slidenum">
              <a:rPr lang="en-US" sz="1200">
                <a:cs typeface="Arial" charset="0"/>
              </a:rPr>
              <a:pPr algn="r" eaLnBrk="1" hangingPunct="1"/>
              <a:t>35</a:t>
            </a:fld>
            <a:endParaRPr lang="en-US" sz="1200">
              <a:cs typeface="Arial" charset="0"/>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slide is “hidden” and will not appear in the slide show presentation.  I provided it in case you wish to lecture on the effects of budget deficits instead of having students do the analysis themselves in the exercise from Active Learning 2.  If so, move this slide to that location and “unhide” this slide, by unselecting “hide” in the Slide Show menu.  </a:t>
            </a:r>
          </a:p>
          <a:p>
            <a:pPr eaLnBrk="1" hangingPunct="1"/>
            <a:endParaRPr lang="en-US" smtClean="0"/>
          </a:p>
          <a:p>
            <a:pPr eaLnBrk="1" hangingPunct="1"/>
            <a:r>
              <a:rPr lang="en-US" smtClean="0"/>
              <a:t>The analysis shows that the budget deficit reduces investment, which the preceding chapter shows is important for the long-run standard of living.  This is one reason why many economists believe budget deficits are generally undesirable.  </a:t>
            </a:r>
          </a:p>
          <a:p>
            <a:pPr eaLnBrk="1" hangingPunct="1"/>
            <a:endParaRPr lang="en-US" smtClean="0"/>
          </a:p>
          <a:p>
            <a:pPr eaLnBrk="1" hangingPunct="1"/>
            <a:r>
              <a:rPr lang="en-US" smtClean="0"/>
              <a:t>In the real world, we sometimes see increases in government budget deficits that are not accompanied by dollar-for-dollar decreases in investment, as the analysis on this slide would predict.  Keep in mind, however, that the analysis here is for the closed economy model.  In an open economy, firms can finance investment by borrowing from abroad in the face of a decrease in the domestic supply of loanable funds.  </a:t>
            </a:r>
          </a:p>
          <a:p>
            <a:pPr eaLnBrk="1" hangingPunct="1"/>
            <a:endParaRPr lang="en-US" smtClean="0"/>
          </a:p>
          <a:p>
            <a:pPr eaLnBrk="1" hangingPunct="1"/>
            <a:r>
              <a:rPr lang="en-US" smtClean="0"/>
              <a:t>This, of course, does not mean that budget deficits are “okay” in an open economy, because the extra indebtedness requires service, such as interest or dividend payments, which reduces the amount of income remaining for residents of the country.</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669D69-2500-4839-9537-D1E010925CC5}" type="slidenum">
              <a:rPr lang="en-US" smtClean="0"/>
              <a:pPr eaLnBrk="1" hangingPunct="1"/>
              <a:t>3</a:t>
            </a:fld>
            <a:endParaRPr lang="en-US" smtClean="0"/>
          </a:p>
        </p:txBody>
      </p:sp>
      <p:sp>
        <p:nvSpPr>
          <p:cNvPr id="471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463DD68-31D3-4790-8DCB-09339AA74690}" type="slidenum">
              <a:rPr lang="en-US" sz="1200">
                <a:cs typeface="Arial" charset="0"/>
              </a:rPr>
              <a:pPr algn="r" eaLnBrk="1" hangingPunct="1"/>
              <a:t>3</a:t>
            </a:fld>
            <a:endParaRPr lang="en-US" sz="1200">
              <a:cs typeface="Arial" charset="0"/>
            </a:endParaRPr>
          </a:p>
        </p:txBody>
      </p:sp>
      <p:sp>
        <p:nvSpPr>
          <p:cNvPr id="47108" name="Rectangle 2"/>
          <p:cNvSpPr>
            <a:spLocks noGrp="1" noRot="1" noChangeAspect="1" noChangeArrowheads="1" noTextEdit="1"/>
          </p:cNvSpPr>
          <p:nvPr>
            <p:ph type="sldImg"/>
          </p:nvPr>
        </p:nvSpPr>
        <p:spPr>
          <a:xfrm>
            <a:off x="1143000" y="534988"/>
            <a:ext cx="4572000" cy="3429000"/>
          </a:xfrm>
          <a:ln/>
        </p:spPr>
      </p:sp>
      <p:sp>
        <p:nvSpPr>
          <p:cNvPr id="471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Motivated by the recent economic crisis</a:t>
            </a:r>
            <a:r>
              <a:rPr lang="en-US" baseline="0" dirty="0" smtClean="0"/>
              <a:t> and recession, t</a:t>
            </a:r>
            <a:r>
              <a:rPr lang="en-US" dirty="0" smtClean="0"/>
              <a:t>he sixth edition</a:t>
            </a:r>
            <a:r>
              <a:rPr lang="en-US" baseline="0" dirty="0" smtClean="0"/>
              <a:t> adds an FYI box discussing the elements of financial crises.  The data here will help motivate the topic. </a:t>
            </a:r>
          </a:p>
          <a:p>
            <a:endParaRPr lang="en-US" baseline="0" dirty="0" smtClean="0"/>
          </a:p>
          <a:p>
            <a:r>
              <a:rPr lang="en-US" baseline="0" dirty="0" smtClean="0"/>
              <a:t>Notice:  the U.S. has the lowest unemployment rate in 12/2007, but the highest one in 12/2009!  The number of unemployed persons in the U.S. rose from 7.7 million to 15.2 million.  </a:t>
            </a:r>
          </a:p>
          <a:p>
            <a:endParaRPr lang="en-US" baseline="0" dirty="0" smtClean="0"/>
          </a:p>
          <a:p>
            <a:r>
              <a:rPr lang="en-US" baseline="0" dirty="0" smtClean="0"/>
              <a:t>Other countries also experienced sharp increases in unemployment, as shown here.  </a:t>
            </a:r>
          </a:p>
          <a:p>
            <a:endParaRPr lang="en-US" baseline="0" dirty="0" smtClean="0"/>
          </a:p>
          <a:p>
            <a:r>
              <a:rPr lang="en-US" baseline="0" dirty="0" smtClean="0"/>
              <a:t>Source of all unemployment figures: </a:t>
            </a:r>
          </a:p>
          <a:p>
            <a:r>
              <a:rPr lang="en-US" dirty="0" smtClean="0"/>
              <a:t>http://research.stlouisfed.org/fred2</a:t>
            </a:r>
          </a:p>
          <a:p>
            <a:endParaRPr lang="en-US" dirty="0" smtClean="0"/>
          </a:p>
        </p:txBody>
      </p:sp>
      <p:sp>
        <p:nvSpPr>
          <p:cNvPr id="4" name="Slide Number Placeholder 3"/>
          <p:cNvSpPr>
            <a:spLocks noGrp="1"/>
          </p:cNvSpPr>
          <p:nvPr>
            <p:ph type="sldNum" sz="quarter" idx="10"/>
          </p:nvPr>
        </p:nvSpPr>
        <p:spPr/>
        <p:txBody>
          <a:bodyPr/>
          <a:lstStyle/>
          <a:p>
            <a:fld id="{4EAA24F5-E131-4EBA-BC25-A81BE41A1852}" type="slidenum">
              <a:rPr lang="en-US" smtClean="0"/>
              <a:pPr/>
              <a:t>4</a:t>
            </a:fld>
            <a:endParaRPr lang="en-US" dirty="0"/>
          </a:p>
        </p:txBody>
      </p:sp>
    </p:spTree>
    <p:extLst>
      <p:ext uri="{BB962C8B-B14F-4D97-AF65-F5344CB8AC3E}">
        <p14:creationId xmlns:p14="http://schemas.microsoft.com/office/powerpoint/2010/main" val="272348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29EC59-0298-46E0-B9ED-FC86A9F0B122}" type="slidenum">
              <a:rPr lang="en-US" smtClean="0"/>
              <a:pPr eaLnBrk="1" hangingPunct="1"/>
              <a:t>7</a:t>
            </a:fld>
            <a:endParaRPr lang="en-US" smtClean="0"/>
          </a:p>
        </p:txBody>
      </p:sp>
      <p:sp>
        <p:nvSpPr>
          <p:cNvPr id="481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41F37A1-8CC5-46BF-B71F-6FCA5400BC58}" type="slidenum">
              <a:rPr lang="en-US" sz="1200">
                <a:cs typeface="Arial" charset="0"/>
              </a:rPr>
              <a:pPr algn="r" eaLnBrk="1" hangingPunct="1"/>
              <a:t>7</a:t>
            </a:fld>
            <a:endParaRPr lang="en-US" sz="1200">
              <a:cs typeface="Arial"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case anyone asks, “T” here (and in general) is net of transfer payments.  </a:t>
            </a:r>
          </a:p>
          <a:p>
            <a:pPr eaLnBrk="1" hangingPunct="1"/>
            <a:endParaRPr lang="en-US" dirty="0" smtClean="0"/>
          </a:p>
          <a:p>
            <a:pPr eaLnBrk="1" hangingPunct="1"/>
            <a:r>
              <a:rPr lang="en-US" dirty="0" smtClean="0"/>
              <a:t>After presenting this slide and the next, it might be useful to point out the following: </a:t>
            </a:r>
          </a:p>
          <a:p>
            <a:pPr eaLnBrk="1" hangingPunct="1"/>
            <a:endParaRPr lang="en-US" dirty="0" smtClean="0"/>
          </a:p>
          <a:p>
            <a:pPr eaLnBrk="1" hangingPunct="1"/>
            <a:r>
              <a:rPr lang="en-US" dirty="0" smtClean="0"/>
              <a:t>In general, “saving” is just some measure of income minus some measure of expenditure. </a:t>
            </a:r>
          </a:p>
          <a:p>
            <a:pPr eaLnBrk="1" hangingPunct="1"/>
            <a:endParaRPr lang="en-US" dirty="0" smtClean="0"/>
          </a:p>
          <a:p>
            <a:pPr eaLnBrk="1" hangingPunct="1"/>
            <a:r>
              <a:rPr lang="en-US" dirty="0" smtClean="0"/>
              <a:t>For private (household) saving, the measure of income is “disposable income,” or gross income minus taxes (“take-home pay”).  The measure of expenditure is consumption.  </a:t>
            </a:r>
          </a:p>
          <a:p>
            <a:pPr eaLnBrk="1" hangingPunct="1"/>
            <a:endParaRPr lang="en-US" dirty="0" smtClean="0"/>
          </a:p>
          <a:p>
            <a:pPr eaLnBrk="1" hangingPunct="1"/>
            <a:r>
              <a:rPr lang="en-US" dirty="0" smtClean="0"/>
              <a:t>For public (government) saving, the measure of income is T, total taxes, which is the government’s source of “income.”  The measure of expenditure is simply G, government purchases.  </a:t>
            </a:r>
          </a:p>
          <a:p>
            <a:pPr eaLnBrk="1" hangingPunct="1"/>
            <a:endParaRPr lang="en-US" dirty="0" smtClean="0"/>
          </a:p>
          <a:p>
            <a:pPr eaLnBrk="1" hangingPunct="1"/>
            <a:r>
              <a:rPr lang="en-US" dirty="0" smtClean="0"/>
              <a:t>In the case of national saving (covered on the next slide), the measure of income is GDP, and the measure of expenditure is C+G.  </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67D881-F078-4233-B3CA-823B5E427C7B}" type="slidenum">
              <a:rPr lang="en-US" smtClean="0"/>
              <a:pPr eaLnBrk="1" hangingPunct="1"/>
              <a:t>8</a:t>
            </a:fld>
            <a:endParaRPr lang="en-US" smtClean="0"/>
          </a:p>
        </p:txBody>
      </p:sp>
      <p:sp>
        <p:nvSpPr>
          <p:cNvPr id="491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277CE66-880C-41C1-B1F8-7C2C830CA4C5}" type="slidenum">
              <a:rPr lang="en-US" sz="1200">
                <a:cs typeface="Arial" charset="0"/>
              </a:rPr>
              <a:pPr algn="r" eaLnBrk="1" hangingPunct="1"/>
              <a:t>8</a:t>
            </a:fld>
            <a:endParaRPr lang="en-US" sz="1200">
              <a:cs typeface="Arial" charset="0"/>
            </a:endParaRPr>
          </a:p>
        </p:txBody>
      </p:sp>
      <p:sp>
        <p:nvSpPr>
          <p:cNvPr id="49156" name="Rectangle 2"/>
          <p:cNvSpPr>
            <a:spLocks noGrp="1" noRot="1" noChangeAspect="1" noChangeArrowheads="1" noTextEdit="1"/>
          </p:cNvSpPr>
          <p:nvPr>
            <p:ph type="sldImg"/>
          </p:nvPr>
        </p:nvSpPr>
        <p:spPr>
          <a:xfrm>
            <a:off x="1143000" y="534988"/>
            <a:ext cx="4572000" cy="3429000"/>
          </a:xfrm>
          <a:ln/>
        </p:spPr>
      </p:sp>
      <p:sp>
        <p:nvSpPr>
          <p:cNvPr id="4915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83E6A4-FC5F-406F-9EF6-9DBEE9972363}" type="slidenum">
              <a:rPr lang="en-US" smtClean="0"/>
              <a:pPr eaLnBrk="1" hangingPunct="1"/>
              <a:t>9</a:t>
            </a:fld>
            <a:endParaRPr lang="en-US" smtClean="0"/>
          </a:p>
        </p:txBody>
      </p:sp>
      <p:sp>
        <p:nvSpPr>
          <p:cNvPr id="501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A809B62-84B8-4BD9-BCE5-8DC822D0366A}" type="slidenum">
              <a:rPr lang="en-US" sz="1200">
                <a:cs typeface="Arial" charset="0"/>
              </a:rPr>
              <a:pPr algn="r" eaLnBrk="1" hangingPunct="1"/>
              <a:t>9</a:t>
            </a:fld>
            <a:endParaRPr lang="en-US" sz="1200">
              <a:cs typeface="Arial"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defense of the closed economy assumption:</a:t>
            </a:r>
          </a:p>
          <a:p>
            <a:pPr eaLnBrk="1" hangingPunct="1"/>
            <a:endParaRPr lang="en-US" smtClean="0"/>
          </a:p>
          <a:p>
            <a:pPr eaLnBrk="1" hangingPunct="1"/>
            <a:r>
              <a:rPr lang="en-US" smtClean="0"/>
              <a:t>It’s true that most economies are open.  However, the closed economy case is easier to learn, and we can still learn a lot about how the world works by studying the closed economy case. </a:t>
            </a:r>
          </a:p>
          <a:p>
            <a:pPr eaLnBrk="1" hangingPunct="1"/>
            <a:endParaRPr lang="en-US" smtClean="0"/>
          </a:p>
          <a:p>
            <a:pPr eaLnBrk="1" hangingPunct="1"/>
            <a:r>
              <a:rPr lang="en-US" smtClean="0"/>
              <a:t>A later chapter will add international trade and capital flows to this model.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91129C-F771-42FC-8EBF-690A9F59D8D5}" type="slidenum">
              <a:rPr lang="en-US" smtClean="0"/>
              <a:pPr eaLnBrk="1" hangingPunct="1"/>
              <a:t>10</a:t>
            </a:fld>
            <a:endParaRPr lang="en-US" smtClean="0"/>
          </a:p>
        </p:txBody>
      </p:sp>
      <p:sp>
        <p:nvSpPr>
          <p:cNvPr id="512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E5D8AAB-BDA3-49D0-ACB2-C83F32595097}" type="slidenum">
              <a:rPr lang="en-US" sz="1200">
                <a:cs typeface="Arial" charset="0"/>
              </a:rPr>
              <a:pPr algn="r" eaLnBrk="1" hangingPunct="1"/>
              <a:t>10</a:t>
            </a:fld>
            <a:endParaRPr lang="en-US" sz="1200">
              <a:cs typeface="Arial"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2CD"/>
        </a:solidFill>
        <a:effectLst/>
      </p:bgPr>
    </p:bg>
    <p:spTree>
      <p:nvGrpSpPr>
        <p:cNvPr id="1" name=""/>
        <p:cNvGrpSpPr/>
        <p:nvPr/>
      </p:nvGrpSpPr>
      <p:grpSpPr>
        <a:xfrm>
          <a:off x="0" y="0"/>
          <a:ext cx="0" cy="0"/>
          <a:chOff x="0" y="0"/>
          <a:chExt cx="0" cy="0"/>
        </a:xfrm>
      </p:grpSpPr>
      <p:sp>
        <p:nvSpPr>
          <p:cNvPr id="6" name="TextBox 5"/>
          <p:cNvSpPr txBox="1"/>
          <p:nvPr userDrawn="1"/>
        </p:nvSpPr>
        <p:spPr>
          <a:xfrm>
            <a:off x="152400" y="4137835"/>
            <a:ext cx="6858000" cy="1502976"/>
          </a:xfrm>
          <a:prstGeom prst="rect">
            <a:avLst/>
          </a:prstGeom>
          <a:noFill/>
        </p:spPr>
        <p:txBody>
          <a:bodyPr wrap="square" rtlCol="0">
            <a:spAutoFit/>
          </a:bodyPr>
          <a:lstStyle/>
          <a:p>
            <a:pPr>
              <a:lnSpc>
                <a:spcPts val="5500"/>
              </a:lnSpc>
            </a:pPr>
            <a:r>
              <a:rPr lang="en-US" sz="4800" dirty="0" smtClean="0">
                <a:solidFill>
                  <a:prstClr val="black"/>
                </a:solidFill>
                <a:latin typeface="Times New Roman" pitchFamily="18" charset="0"/>
                <a:cs typeface="Times New Roman" pitchFamily="18" charset="0"/>
              </a:rPr>
              <a:t>Saving, Investment,</a:t>
            </a:r>
            <a:r>
              <a:rPr lang="en-US" sz="4800" baseline="0" dirty="0" smtClean="0">
                <a:solidFill>
                  <a:prstClr val="black"/>
                </a:solidFill>
                <a:latin typeface="Times New Roman" pitchFamily="18" charset="0"/>
                <a:cs typeface="Times New Roman" pitchFamily="18" charset="0"/>
              </a:rPr>
              <a:t> </a:t>
            </a:r>
            <a:br>
              <a:rPr lang="en-US" sz="4800" baseline="0" dirty="0" smtClean="0">
                <a:solidFill>
                  <a:prstClr val="black"/>
                </a:solidFill>
                <a:latin typeface="Times New Roman" pitchFamily="18" charset="0"/>
                <a:cs typeface="Times New Roman" pitchFamily="18" charset="0"/>
              </a:rPr>
            </a:br>
            <a:r>
              <a:rPr lang="en-US" sz="4800" baseline="0" dirty="0" smtClean="0">
                <a:solidFill>
                  <a:prstClr val="black"/>
                </a:solidFill>
                <a:latin typeface="Times New Roman" pitchFamily="18" charset="0"/>
                <a:cs typeface="Times New Roman" pitchFamily="18" charset="0"/>
              </a:rPr>
              <a:t>and the Financial System</a:t>
            </a:r>
            <a:endParaRPr lang="en-US" sz="4800" dirty="0">
              <a:solidFill>
                <a:prstClr val="black"/>
              </a:solidFill>
              <a:latin typeface="Times New Roman" pitchFamily="18" charset="0"/>
              <a:cs typeface="Times New Roman" pitchFamily="18" charset="0"/>
            </a:endParaRPr>
          </a:p>
        </p:txBody>
      </p:sp>
      <p:sp>
        <p:nvSpPr>
          <p:cNvPr id="7" name="TextBox 12"/>
          <p:cNvSpPr txBox="1">
            <a:spLocks noChangeArrowheads="1"/>
          </p:cNvSpPr>
          <p:nvPr userDrawn="1"/>
        </p:nvSpPr>
        <p:spPr bwMode="auto">
          <a:xfrm>
            <a:off x="6705600" y="5181600"/>
            <a:ext cx="2286000" cy="1569660"/>
          </a:xfrm>
          <a:prstGeom prst="rect">
            <a:avLst/>
          </a:prstGeom>
          <a:noFill/>
          <a:ln w="9525">
            <a:noFill/>
            <a:miter lim="800000"/>
            <a:headEnd/>
            <a:tailEnd/>
          </a:ln>
        </p:spPr>
        <p:txBody>
          <a:bodyPr wrap="square">
            <a:spAutoFit/>
          </a:bodyPr>
          <a:lstStyle/>
          <a:p>
            <a:pPr algn="r"/>
            <a:r>
              <a:rPr lang="en-US" sz="2400" b="1" i="1" dirty="0">
                <a:solidFill>
                  <a:srgbClr val="996633"/>
                </a:solidFill>
                <a:latin typeface="Garamond" pitchFamily="18" charset="0"/>
                <a:ea typeface="Arial Unicode MS" pitchFamily="34" charset="-128"/>
                <a:cs typeface="Times New Roman" pitchFamily="18" charset="0"/>
              </a:rPr>
              <a:t>Premium PowerPoint </a:t>
            </a:r>
            <a:r>
              <a:rPr lang="en-US" sz="2400" b="1" i="1" dirty="0" smtClean="0">
                <a:solidFill>
                  <a:srgbClr val="996633"/>
                </a:solidFill>
                <a:latin typeface="Garamond" pitchFamily="18" charset="0"/>
                <a:ea typeface="Arial Unicode MS" pitchFamily="34" charset="-128"/>
                <a:cs typeface="Times New Roman" pitchFamily="18" charset="0"/>
              </a:rPr>
              <a:t/>
            </a:r>
            <a:br>
              <a:rPr lang="en-US" sz="2400" b="1" i="1" dirty="0" smtClean="0">
                <a:solidFill>
                  <a:srgbClr val="996633"/>
                </a:solidFill>
                <a:latin typeface="Garamond" pitchFamily="18" charset="0"/>
                <a:ea typeface="Arial Unicode MS" pitchFamily="34" charset="-128"/>
                <a:cs typeface="Times New Roman" pitchFamily="18" charset="0"/>
              </a:rPr>
            </a:br>
            <a:r>
              <a:rPr lang="en-US" sz="2400" b="1" i="1" dirty="0" smtClean="0">
                <a:solidFill>
                  <a:srgbClr val="996633"/>
                </a:solidFill>
                <a:latin typeface="Garamond" pitchFamily="18" charset="0"/>
                <a:ea typeface="Arial Unicode MS" pitchFamily="34" charset="-128"/>
                <a:cs typeface="Times New Roman" pitchFamily="18" charset="0"/>
              </a:rPr>
              <a:t>Slides by </a:t>
            </a:r>
            <a:br>
              <a:rPr lang="en-US" sz="2400" b="1" i="1" dirty="0" smtClean="0">
                <a:solidFill>
                  <a:srgbClr val="996633"/>
                </a:solidFill>
                <a:latin typeface="Garamond" pitchFamily="18" charset="0"/>
                <a:ea typeface="Arial Unicode MS" pitchFamily="34" charset="-128"/>
                <a:cs typeface="Times New Roman" pitchFamily="18" charset="0"/>
              </a:rPr>
            </a:br>
            <a:r>
              <a:rPr lang="en-US" sz="2400" b="1" i="1" dirty="0" smtClean="0">
                <a:solidFill>
                  <a:srgbClr val="996633"/>
                </a:solidFill>
                <a:latin typeface="Garamond" pitchFamily="18" charset="0"/>
                <a:ea typeface="Arial Unicode MS" pitchFamily="34" charset="-128"/>
                <a:cs typeface="Times New Roman" pitchFamily="18" charset="0"/>
              </a:rPr>
              <a:t>Ron </a:t>
            </a:r>
            <a:r>
              <a:rPr lang="en-US" sz="2400" b="1" i="1" dirty="0" err="1">
                <a:solidFill>
                  <a:srgbClr val="996633"/>
                </a:solidFill>
                <a:latin typeface="Garamond" pitchFamily="18" charset="0"/>
                <a:ea typeface="Arial Unicode MS" pitchFamily="34" charset="-128"/>
                <a:cs typeface="Times New Roman" pitchFamily="18" charset="0"/>
              </a:rPr>
              <a:t>Cronovich</a:t>
            </a:r>
            <a:endParaRPr lang="en-US" sz="2400" b="1" i="1" dirty="0">
              <a:solidFill>
                <a:srgbClr val="996633"/>
              </a:solidFill>
              <a:latin typeface="Garamond" pitchFamily="18" charset="0"/>
              <a:ea typeface="Arial Unicode MS" pitchFamily="34" charset="-128"/>
              <a:cs typeface="Times New Roman" pitchFamily="18" charset="0"/>
            </a:endParaRPr>
          </a:p>
        </p:txBody>
      </p:sp>
      <p:sp>
        <p:nvSpPr>
          <p:cNvPr id="4" name="TextBox 3"/>
          <p:cNvSpPr txBox="1"/>
          <p:nvPr userDrawn="1"/>
        </p:nvSpPr>
        <p:spPr>
          <a:xfrm>
            <a:off x="-10633"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2012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lvl1pPr algn="l">
              <a:defRPr sz="3400" b="1">
                <a:solidFill>
                  <a:srgbClr val="006699"/>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79581"/>
          </a:xfrm>
        </p:spPr>
        <p:txBody>
          <a:bodyPr/>
          <a:lstStyle>
            <a:lvl1pPr>
              <a:lnSpc>
                <a:spcPct val="105000"/>
              </a:lnSpc>
              <a:spcBef>
                <a:spcPts val="1200"/>
              </a:spcBef>
              <a:buClr>
                <a:srgbClr val="A3C167"/>
              </a:buClr>
              <a:buFont typeface="Wingdings" pitchFamily="2" charset="2"/>
              <a:buChar char="§"/>
              <a:defRPr sz="2800">
                <a:latin typeface="Arial" pitchFamily="34" charset="0"/>
                <a:cs typeface="Arial" pitchFamily="34" charset="0"/>
              </a:defRPr>
            </a:lvl1pPr>
            <a:lvl2pPr>
              <a:lnSpc>
                <a:spcPct val="105000"/>
              </a:lnSpc>
              <a:spcBef>
                <a:spcPts val="300"/>
              </a:spcBef>
              <a:buClr>
                <a:srgbClr val="CC9900"/>
              </a:buClr>
              <a:buFont typeface="Wingdings" pitchFamily="2" charset="2"/>
              <a:buChar char="§"/>
              <a:defRPr sz="2700">
                <a:latin typeface="Arial" pitchFamily="34" charset="0"/>
                <a:cs typeface="Arial" pitchFamily="34" charset="0"/>
              </a:defRPr>
            </a:lvl2pPr>
            <a:lvl3pPr>
              <a:lnSpc>
                <a:spcPct val="105000"/>
              </a:lnSpc>
              <a:spcBef>
                <a:spcPts val="300"/>
              </a:spcBef>
              <a:buClr>
                <a:schemeClr val="accent4">
                  <a:lumMod val="60000"/>
                  <a:lumOff val="40000"/>
                </a:schemeClr>
              </a:buClr>
              <a:buFont typeface="Wingdings" pitchFamily="2" charset="2"/>
              <a:buChar char="§"/>
              <a:defRPr sz="2400">
                <a:latin typeface="Arial" pitchFamily="34" charset="0"/>
                <a:cs typeface="Arial" pitchFamily="34" charset="0"/>
              </a:defRPr>
            </a:lvl3pPr>
            <a:lvl4pPr>
              <a:lnSpc>
                <a:spcPct val="105000"/>
              </a:lnSpc>
              <a:spcBef>
                <a:spcPts val="300"/>
              </a:spcBef>
              <a:defRPr>
                <a:latin typeface="Arial" pitchFamily="34" charset="0"/>
                <a:cs typeface="Arial" pitchFamily="34" charset="0"/>
              </a:defRPr>
            </a:lvl4pPr>
            <a:lvl5pPr>
              <a:lnSpc>
                <a:spcPct val="105000"/>
              </a:lnSpc>
              <a:spcBef>
                <a:spcPts val="300"/>
              </a:spcBef>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SAVING, INVESTMENT, AND THE FINANCIAL SYSTEM</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424C04-881C-440B-BCDD-BAE2035EE3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85750" y="6392863"/>
            <a:ext cx="7335838" cy="366712"/>
          </a:xfrm>
          <a:prstGeom prst="rect">
            <a:avLst/>
          </a:prstGeom>
          <a:ln/>
        </p:spPr>
        <p:txBody>
          <a:bodyPr/>
          <a:lstStyle>
            <a:lvl1pPr>
              <a:defRPr/>
            </a:lvl1pPr>
          </a:lstStyle>
          <a:p>
            <a:pPr>
              <a:defRPr/>
            </a:pPr>
            <a:r>
              <a:rPr lang="en-US"/>
              <a:t>SAVING, INVESTMENT, AND THE FINANCIAL SYSTEM</a:t>
            </a:r>
          </a:p>
        </p:txBody>
      </p:sp>
      <p:sp>
        <p:nvSpPr>
          <p:cNvPr id="4" name="Rectangle 6"/>
          <p:cNvSpPr>
            <a:spLocks noGrp="1" noChangeArrowheads="1"/>
          </p:cNvSpPr>
          <p:nvPr>
            <p:ph type="sldNum" sz="quarter" idx="11"/>
          </p:nvPr>
        </p:nvSpPr>
        <p:spPr>
          <a:xfrm>
            <a:off x="8302625" y="6375400"/>
            <a:ext cx="684213" cy="368300"/>
          </a:xfrm>
          <a:prstGeom prst="rect">
            <a:avLst/>
          </a:prstGeom>
          <a:ln/>
        </p:spPr>
        <p:txBody>
          <a:bodyPr/>
          <a:lstStyle>
            <a:lvl1pPr>
              <a:defRPr/>
            </a:lvl1pPr>
          </a:lstStyle>
          <a:p>
            <a:pPr>
              <a:defRPr/>
            </a:pPr>
            <a:fld id="{1C332437-766B-47D5-A4F4-4A8E67DC6E19}" type="slidenum">
              <a:rPr lang="en-US"/>
              <a:pPr>
                <a:defRPr/>
              </a:pPr>
              <a:t>‹#›</a:t>
            </a:fld>
            <a:endParaRPr lang="en-US"/>
          </a:p>
        </p:txBody>
      </p:sp>
    </p:spTree>
    <p:extLst>
      <p:ext uri="{BB962C8B-B14F-4D97-AF65-F5344CB8AC3E}">
        <p14:creationId xmlns:p14="http://schemas.microsoft.com/office/powerpoint/2010/main" val="2623929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91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0633"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2012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3400" b="1" kern="1200">
          <a:solidFill>
            <a:srgbClr val="006699"/>
          </a:solidFill>
          <a:latin typeface="Tahoma" pitchFamily="34" charset="0"/>
          <a:ea typeface="Tahoma" pitchFamily="34" charset="0"/>
          <a:cs typeface="Tahoma" pitchFamily="34" charset="0"/>
        </a:defRPr>
      </a:lvl1pPr>
    </p:titleStyle>
    <p:bodyStyle>
      <a:lvl1pPr marL="342900" indent="-342900" algn="l" defTabSz="914400" rtl="0" eaLnBrk="1" latinLnBrk="0" hangingPunct="1">
        <a:lnSpc>
          <a:spcPct val="105000"/>
        </a:lnSpc>
        <a:spcBef>
          <a:spcPts val="1200"/>
        </a:spcBef>
        <a:buClr>
          <a:srgbClr val="A3C167"/>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ts val="300"/>
        </a:spcBef>
        <a:buClr>
          <a:srgbClr val="CC9900"/>
        </a:buClr>
        <a:buFont typeface="Wingdings" pitchFamily="2" charset="2"/>
        <a:buChar char="§"/>
        <a:defRPr sz="27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ts val="300"/>
        </a:spcBef>
        <a:buClr>
          <a:schemeClr val="accent4">
            <a:lumMod val="60000"/>
            <a:lumOff val="40000"/>
          </a:schemeClr>
        </a:buClr>
        <a:buFont typeface="Wingdings" pitchFamily="2"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ts val="3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ts val="3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D"/>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p:cNvSpPr txBox="1"/>
          <p:nvPr/>
        </p:nvSpPr>
        <p:spPr>
          <a:xfrm>
            <a:off x="152400" y="75747"/>
            <a:ext cx="8839200" cy="553998"/>
          </a:xfrm>
          <a:prstGeom prst="rect">
            <a:avLst/>
          </a:prstGeom>
          <a:noFill/>
        </p:spPr>
        <p:txBody>
          <a:bodyPr wrap="square" rtlCol="0">
            <a:spAutoFit/>
          </a:bodyPr>
          <a:lstStyle/>
          <a:p>
            <a:r>
              <a:rPr lang="en-US" sz="30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N. Gregory </a:t>
            </a:r>
            <a:r>
              <a:rPr lang="en-US" sz="3000" dirty="0" err="1">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Mankiw</a:t>
            </a:r>
            <a:endParaRPr lang="en-US" sz="30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4" name="Picture 2"/>
          <p:cNvPicPr>
            <a:picLocks noChangeAspect="1" noChangeArrowheads="1"/>
          </p:cNvPicPr>
          <p:nvPr/>
        </p:nvPicPr>
        <p:blipFill>
          <a:blip r:embed="rId3" cstate="print">
            <a:lum bright="8000" contrast="-10000"/>
          </a:blip>
          <a:srcRect l="8980" t="18131" r="48163" b="12406"/>
          <a:stretch>
            <a:fillRect/>
          </a:stretch>
        </p:blipFill>
        <p:spPr bwMode="auto">
          <a:xfrm>
            <a:off x="6223072" y="228600"/>
            <a:ext cx="2692328" cy="3732728"/>
          </a:xfrm>
          <a:prstGeom prst="rect">
            <a:avLst/>
          </a:prstGeom>
          <a:noFill/>
          <a:ln w="9525">
            <a:noFill/>
            <a:miter lim="800000"/>
            <a:headEnd/>
            <a:tailEnd/>
          </a:ln>
          <a:effectLst>
            <a:outerShdw blurRad="25400" dist="76200" dir="2700000" algn="tl" rotWithShape="0">
              <a:prstClr val="black">
                <a:alpha val="40000"/>
              </a:prstClr>
            </a:outerShdw>
          </a:effectLst>
        </p:spPr>
      </p:pic>
      <p:grpSp>
        <p:nvGrpSpPr>
          <p:cNvPr id="13" name="Group 12"/>
          <p:cNvGrpSpPr/>
          <p:nvPr/>
        </p:nvGrpSpPr>
        <p:grpSpPr>
          <a:xfrm>
            <a:off x="304800" y="1051121"/>
            <a:ext cx="6707187" cy="1518413"/>
            <a:chOff x="457200" y="2045525"/>
            <a:chExt cx="6707187" cy="1518413"/>
          </a:xfrm>
        </p:grpSpPr>
        <p:sp>
          <p:nvSpPr>
            <p:cNvPr id="6" name="TextBox 9"/>
            <p:cNvSpPr txBox="1">
              <a:spLocks noChangeArrowheads="1"/>
            </p:cNvSpPr>
            <p:nvPr/>
          </p:nvSpPr>
          <p:spPr bwMode="auto">
            <a:xfrm>
              <a:off x="457200" y="2146300"/>
              <a:ext cx="6707187" cy="1189038"/>
            </a:xfrm>
            <a:prstGeom prst="rect">
              <a:avLst/>
            </a:prstGeom>
            <a:noFill/>
            <a:ln w="9525">
              <a:noFill/>
              <a:miter lim="800000"/>
              <a:headEnd/>
              <a:tailEnd/>
            </a:ln>
          </p:spPr>
          <p:txBody>
            <a:bodyPr>
              <a:spAutoFit/>
            </a:bodyPr>
            <a:lstStyle/>
            <a:p>
              <a:r>
                <a:rPr lang="en-US" sz="7200" dirty="0">
                  <a:solidFill>
                    <a:prstClr val="black"/>
                  </a:solidFill>
                  <a:effectLst>
                    <a:outerShdw blurRad="38100" dist="38100" dir="2700000" algn="tl">
                      <a:srgbClr val="000000">
                        <a:alpha val="43137"/>
                      </a:srgbClr>
                    </a:outerShdw>
                  </a:effectLst>
                  <a:latin typeface="Book Antiqua" pitchFamily="18" charset="0"/>
                  <a:cs typeface="Arial" charset="0"/>
                </a:rPr>
                <a:t>E</a:t>
              </a:r>
              <a:r>
                <a:rPr lang="en-US" sz="6400" dirty="0">
                  <a:solidFill>
                    <a:prstClr val="black"/>
                  </a:solidFill>
                  <a:effectLst>
                    <a:outerShdw blurRad="38100" dist="38100" dir="2700000" algn="tl">
                      <a:srgbClr val="000000">
                        <a:alpha val="43137"/>
                      </a:srgbClr>
                    </a:outerShdw>
                  </a:effectLst>
                  <a:latin typeface="Book Antiqua" pitchFamily="18" charset="0"/>
                  <a:cs typeface="Arial" charset="0"/>
                </a:rPr>
                <a:t>conomics</a:t>
              </a:r>
            </a:p>
          </p:txBody>
        </p:sp>
        <p:sp>
          <p:nvSpPr>
            <p:cNvPr id="7" name="TextBox 6"/>
            <p:cNvSpPr txBox="1"/>
            <p:nvPr/>
          </p:nvSpPr>
          <p:spPr>
            <a:xfrm>
              <a:off x="1126175" y="2045525"/>
              <a:ext cx="4681537" cy="584775"/>
            </a:xfrm>
            <a:prstGeom prst="rect">
              <a:avLst/>
            </a:prstGeom>
            <a:noFill/>
          </p:spPr>
          <p:txBody>
            <a:bodyPr>
              <a:spAutoFit/>
            </a:bodyPr>
            <a:lstStyle/>
            <a:p>
              <a:pPr>
                <a:defRPr/>
              </a:pPr>
              <a:r>
                <a:rPr lang="en-US" sz="3200" dirty="0">
                  <a:solidFill>
                    <a:srgbClr val="5F5F5F"/>
                  </a:solidFill>
                  <a:latin typeface="Times New Roman" pitchFamily="18" charset="0"/>
                  <a:cs typeface="Times New Roman" pitchFamily="18" charset="0"/>
                </a:rPr>
                <a:t>Principles of</a:t>
              </a:r>
            </a:p>
          </p:txBody>
        </p:sp>
        <p:sp>
          <p:nvSpPr>
            <p:cNvPr id="17" name="TextBox 16"/>
            <p:cNvSpPr txBox="1"/>
            <p:nvPr/>
          </p:nvSpPr>
          <p:spPr>
            <a:xfrm>
              <a:off x="2133600" y="3102273"/>
              <a:ext cx="2667000" cy="461665"/>
            </a:xfrm>
            <a:prstGeom prst="rect">
              <a:avLst/>
            </a:prstGeom>
            <a:noFill/>
          </p:spPr>
          <p:txBody>
            <a:bodyPr wrap="square">
              <a:spAutoFit/>
            </a:bodyPr>
            <a:lstStyle/>
            <a:p>
              <a:pPr algn="r">
                <a:defRPr/>
              </a:pPr>
              <a:r>
                <a:rPr lang="en-US" sz="2400" dirty="0">
                  <a:solidFill>
                    <a:srgbClr val="969696"/>
                  </a:solidFill>
                  <a:latin typeface="Times New Roman" pitchFamily="18" charset="0"/>
                  <a:cs typeface="Times New Roman" pitchFamily="18" charset="0"/>
                </a:rPr>
                <a:t>Sixth Edition</a:t>
              </a:r>
            </a:p>
          </p:txBody>
        </p:sp>
      </p:grpSp>
      <p:grpSp>
        <p:nvGrpSpPr>
          <p:cNvPr id="9" name="Group 8"/>
          <p:cNvGrpSpPr/>
          <p:nvPr/>
        </p:nvGrpSpPr>
        <p:grpSpPr>
          <a:xfrm>
            <a:off x="-4763" y="2939901"/>
            <a:ext cx="1695451" cy="914400"/>
            <a:chOff x="-1" y="4495800"/>
            <a:chExt cx="1695451" cy="914400"/>
          </a:xfrm>
        </p:grpSpPr>
        <p:sp>
          <p:nvSpPr>
            <p:cNvPr id="10" name="TextBox 9"/>
            <p:cNvSpPr txBox="1"/>
            <p:nvPr/>
          </p:nvSpPr>
          <p:spPr>
            <a:xfrm>
              <a:off x="781050" y="4495800"/>
              <a:ext cx="914400" cy="914400"/>
            </a:xfrm>
            <a:prstGeom prst="rect">
              <a:avLst/>
            </a:prstGeom>
            <a:solidFill>
              <a:srgbClr val="4D4D4D"/>
            </a:solidFill>
          </p:spPr>
          <p:txBody>
            <a:bodyPr wrap="square" lIns="0" tIns="0" rIns="0" bIns="0" rtlCol="0" anchor="ctr">
              <a:noAutofit/>
            </a:bodyPr>
            <a:lstStyle/>
            <a:p>
              <a:pPr algn="ctr"/>
              <a:r>
                <a:rPr lang="en-US" sz="5600" dirty="0" smtClean="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26</a:t>
              </a:r>
              <a:endParaRPr lang="en-US" sz="56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1" name="Picture 10"/>
            <p:cNvPicPr>
              <a:picLocks noChangeAspect="1" noChangeArrowheads="1"/>
            </p:cNvPicPr>
            <p:nvPr/>
          </p:nvPicPr>
          <p:blipFill>
            <a:blip r:embed="rId4" cstate="print">
              <a:lum bright="5000"/>
            </a:blip>
            <a:srcRect l="7649" t="59241" r="7649" b="1519"/>
            <a:stretch>
              <a:fillRect/>
            </a:stretch>
          </p:blipFill>
          <p:spPr bwMode="auto">
            <a:xfrm rot="10800000">
              <a:off x="-1" y="4495800"/>
              <a:ext cx="783741" cy="91439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mtClean="0"/>
              <a:t>Saving and Investment</a:t>
            </a:r>
          </a:p>
        </p:txBody>
      </p:sp>
      <p:sp>
        <p:nvSpPr>
          <p:cNvPr id="73731" name="Rectangle 3"/>
          <p:cNvSpPr>
            <a:spLocks noGrp="1" noChangeArrowheads="1"/>
          </p:cNvSpPr>
          <p:nvPr>
            <p:ph idx="1"/>
          </p:nvPr>
        </p:nvSpPr>
        <p:spPr/>
        <p:txBody>
          <a:bodyPr/>
          <a:lstStyle/>
          <a:p>
            <a:pPr marL="0" indent="0" eaLnBrk="1" hangingPunct="1">
              <a:buFont typeface="Wingdings" pitchFamily="2" charset="2"/>
              <a:buNone/>
            </a:pPr>
            <a:r>
              <a:rPr lang="en-US" smtClean="0"/>
              <a:t>Recall the national income accounting identity:</a:t>
            </a:r>
          </a:p>
          <a:p>
            <a:pPr marL="682625" lvl="1" indent="-341313" eaLnBrk="1" hangingPunct="1">
              <a:buFont typeface="Wingdings" pitchFamily="2" charset="2"/>
              <a:buNone/>
            </a:pPr>
            <a:r>
              <a:rPr lang="en-US" sz="2800" b="1" smtClean="0">
                <a:latin typeface="Tahoma" pitchFamily="34" charset="0"/>
              </a:rPr>
              <a:t>Y</a:t>
            </a:r>
            <a:r>
              <a:rPr lang="en-US" sz="2800" smtClean="0">
                <a:latin typeface="Tahoma" pitchFamily="34" charset="0"/>
              </a:rPr>
              <a:t> = </a:t>
            </a:r>
            <a:r>
              <a:rPr lang="en-US" sz="2800" b="1" smtClean="0">
                <a:latin typeface="Tahoma" pitchFamily="34" charset="0"/>
              </a:rPr>
              <a:t>C</a:t>
            </a:r>
            <a:r>
              <a:rPr lang="en-US" sz="2800" smtClean="0">
                <a:latin typeface="Tahoma" pitchFamily="34" charset="0"/>
              </a:rPr>
              <a:t> + </a:t>
            </a:r>
            <a:r>
              <a:rPr lang="en-US" sz="2800" b="1" smtClean="0">
                <a:latin typeface="Tahoma" pitchFamily="34" charset="0"/>
              </a:rPr>
              <a:t>I</a:t>
            </a:r>
            <a:r>
              <a:rPr lang="en-US" sz="2800" smtClean="0">
                <a:latin typeface="Tahoma" pitchFamily="34" charset="0"/>
              </a:rPr>
              <a:t> + </a:t>
            </a:r>
            <a:r>
              <a:rPr lang="en-US" sz="2800" b="1" smtClean="0">
                <a:latin typeface="Tahoma" pitchFamily="34" charset="0"/>
              </a:rPr>
              <a:t>G</a:t>
            </a:r>
            <a:r>
              <a:rPr lang="en-US" sz="2800" smtClean="0">
                <a:latin typeface="Tahoma" pitchFamily="34" charset="0"/>
              </a:rPr>
              <a:t> + </a:t>
            </a:r>
            <a:r>
              <a:rPr lang="en-US" sz="2800" b="1" smtClean="0">
                <a:latin typeface="Tahoma" pitchFamily="34" charset="0"/>
              </a:rPr>
              <a:t>NX</a:t>
            </a:r>
            <a:r>
              <a:rPr lang="en-US" sz="2800" smtClean="0">
                <a:latin typeface="Tahoma" pitchFamily="34" charset="0"/>
              </a:rPr>
              <a:t> </a:t>
            </a:r>
          </a:p>
          <a:p>
            <a:pPr marL="0" indent="0" eaLnBrk="1" hangingPunct="1">
              <a:buFont typeface="Wingdings" pitchFamily="2" charset="2"/>
              <a:buNone/>
            </a:pPr>
            <a:r>
              <a:rPr lang="en-US" smtClean="0"/>
              <a:t>For the rest of this chapter, focus on the closed economy case:</a:t>
            </a:r>
          </a:p>
          <a:p>
            <a:pPr marL="682625" lvl="1" indent="-341313" eaLnBrk="1" hangingPunct="1">
              <a:buFont typeface="Wingdings" pitchFamily="2" charset="2"/>
              <a:buNone/>
            </a:pPr>
            <a:r>
              <a:rPr lang="en-US" sz="2800" b="1" smtClean="0">
                <a:latin typeface="Tahoma" pitchFamily="34" charset="0"/>
              </a:rPr>
              <a:t>Y</a:t>
            </a:r>
            <a:r>
              <a:rPr lang="en-US" sz="2800" smtClean="0">
                <a:latin typeface="Tahoma" pitchFamily="34" charset="0"/>
              </a:rPr>
              <a:t> = </a:t>
            </a:r>
            <a:r>
              <a:rPr lang="en-US" sz="2800" b="1" smtClean="0">
                <a:latin typeface="Tahoma" pitchFamily="34" charset="0"/>
              </a:rPr>
              <a:t>C</a:t>
            </a:r>
            <a:r>
              <a:rPr lang="en-US" sz="2800" smtClean="0">
                <a:latin typeface="Tahoma" pitchFamily="34" charset="0"/>
              </a:rPr>
              <a:t> + </a:t>
            </a:r>
            <a:r>
              <a:rPr lang="en-US" sz="2800" b="1" smtClean="0">
                <a:latin typeface="Tahoma" pitchFamily="34" charset="0"/>
              </a:rPr>
              <a:t>I</a:t>
            </a:r>
            <a:r>
              <a:rPr lang="en-US" sz="2800" smtClean="0">
                <a:latin typeface="Tahoma" pitchFamily="34" charset="0"/>
              </a:rPr>
              <a:t> + </a:t>
            </a:r>
            <a:r>
              <a:rPr lang="en-US" sz="2800" b="1" smtClean="0">
                <a:latin typeface="Tahoma" pitchFamily="34" charset="0"/>
              </a:rPr>
              <a:t>G</a:t>
            </a:r>
            <a:endParaRPr lang="en-US" sz="2800" smtClean="0">
              <a:latin typeface="Tahoma" pitchFamily="34" charset="0"/>
            </a:endParaRPr>
          </a:p>
          <a:p>
            <a:pPr marL="0" indent="0" eaLnBrk="1" hangingPunct="1">
              <a:buFont typeface="Wingdings" pitchFamily="2" charset="2"/>
              <a:buNone/>
            </a:pPr>
            <a:r>
              <a:rPr lang="en-US" smtClean="0"/>
              <a:t>Solve for </a:t>
            </a:r>
            <a:r>
              <a:rPr lang="en-US" b="1" smtClean="0">
                <a:latin typeface="Tahoma" pitchFamily="34" charset="0"/>
              </a:rPr>
              <a:t>I</a:t>
            </a:r>
            <a:r>
              <a:rPr lang="en-US" smtClean="0"/>
              <a:t>:</a:t>
            </a:r>
          </a:p>
        </p:txBody>
      </p:sp>
      <p:sp>
        <p:nvSpPr>
          <p:cNvPr id="73732" name="Text Box 4"/>
          <p:cNvSpPr txBox="1">
            <a:spLocks noChangeArrowheads="1"/>
          </p:cNvSpPr>
          <p:nvPr/>
        </p:nvSpPr>
        <p:spPr bwMode="auto">
          <a:xfrm>
            <a:off x="1033463" y="4391025"/>
            <a:ext cx="290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a:latin typeface="Tahoma" pitchFamily="34" charset="0"/>
                <a:cs typeface="Arial" charset="0"/>
              </a:rPr>
              <a:t>I</a:t>
            </a:r>
            <a:r>
              <a:rPr lang="en-US" sz="2800">
                <a:latin typeface="Tahoma" pitchFamily="34" charset="0"/>
                <a:cs typeface="Arial" charset="0"/>
              </a:rPr>
              <a:t>  =  </a:t>
            </a:r>
            <a:r>
              <a:rPr lang="en-US" sz="2800" b="1">
                <a:latin typeface="Tahoma" pitchFamily="34" charset="0"/>
                <a:cs typeface="Arial" charset="0"/>
              </a:rPr>
              <a:t>Y</a:t>
            </a:r>
            <a:r>
              <a:rPr lang="en-US" sz="2800">
                <a:latin typeface="Tahoma" pitchFamily="34" charset="0"/>
                <a:cs typeface="Arial" charset="0"/>
              </a:rPr>
              <a:t> – </a:t>
            </a:r>
            <a:r>
              <a:rPr lang="en-US" sz="2800" b="1">
                <a:latin typeface="Tahoma" pitchFamily="34" charset="0"/>
                <a:cs typeface="Arial" charset="0"/>
              </a:rPr>
              <a:t>C </a:t>
            </a:r>
            <a:r>
              <a:rPr lang="en-US" sz="2800">
                <a:latin typeface="Tahoma" pitchFamily="34" charset="0"/>
                <a:cs typeface="Arial" charset="0"/>
              </a:rPr>
              <a:t>– </a:t>
            </a:r>
            <a:r>
              <a:rPr lang="en-US" sz="2800" b="1">
                <a:latin typeface="Tahoma" pitchFamily="34" charset="0"/>
                <a:cs typeface="Arial" charset="0"/>
              </a:rPr>
              <a:t>G</a:t>
            </a:r>
            <a:endParaRPr lang="en-US" sz="2800">
              <a:latin typeface="Tahoma" pitchFamily="34" charset="0"/>
              <a:cs typeface="Arial" charset="0"/>
            </a:endParaRPr>
          </a:p>
        </p:txBody>
      </p:sp>
      <p:sp>
        <p:nvSpPr>
          <p:cNvPr id="73733" name="Text Box 5"/>
          <p:cNvSpPr txBox="1">
            <a:spLocks noChangeArrowheads="1"/>
          </p:cNvSpPr>
          <p:nvPr/>
        </p:nvSpPr>
        <p:spPr bwMode="auto">
          <a:xfrm>
            <a:off x="3983038" y="4386263"/>
            <a:ext cx="4494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a:latin typeface="Tahoma" pitchFamily="34" charset="0"/>
                <a:cs typeface="Arial" charset="0"/>
              </a:rPr>
              <a:t>=  (</a:t>
            </a:r>
            <a:r>
              <a:rPr lang="en-US" sz="2800" b="1">
                <a:latin typeface="Tahoma" pitchFamily="34" charset="0"/>
                <a:cs typeface="Arial" charset="0"/>
              </a:rPr>
              <a:t>Y</a:t>
            </a:r>
            <a:r>
              <a:rPr lang="en-US" sz="2800">
                <a:latin typeface="Tahoma" pitchFamily="34" charset="0"/>
                <a:cs typeface="Arial" charset="0"/>
              </a:rPr>
              <a:t> – </a:t>
            </a:r>
            <a:r>
              <a:rPr lang="en-US" sz="2800" b="1">
                <a:latin typeface="Tahoma" pitchFamily="34" charset="0"/>
                <a:cs typeface="Arial" charset="0"/>
              </a:rPr>
              <a:t>T</a:t>
            </a:r>
            <a:r>
              <a:rPr lang="en-US" sz="2800">
                <a:latin typeface="Tahoma" pitchFamily="34" charset="0"/>
                <a:cs typeface="Arial" charset="0"/>
              </a:rPr>
              <a:t> – </a:t>
            </a:r>
            <a:r>
              <a:rPr lang="en-US" sz="2800" b="1">
                <a:latin typeface="Tahoma" pitchFamily="34" charset="0"/>
                <a:cs typeface="Arial" charset="0"/>
              </a:rPr>
              <a:t>C</a:t>
            </a:r>
            <a:r>
              <a:rPr lang="en-US" sz="2800">
                <a:latin typeface="Tahoma" pitchFamily="34" charset="0"/>
                <a:cs typeface="Arial" charset="0"/>
              </a:rPr>
              <a:t>) + (</a:t>
            </a:r>
            <a:r>
              <a:rPr lang="en-US" sz="2800" b="1">
                <a:latin typeface="Tahoma" pitchFamily="34" charset="0"/>
                <a:cs typeface="Arial" charset="0"/>
              </a:rPr>
              <a:t>T</a:t>
            </a:r>
            <a:r>
              <a:rPr lang="en-US" sz="2800">
                <a:latin typeface="Tahoma" pitchFamily="34" charset="0"/>
                <a:cs typeface="Arial" charset="0"/>
              </a:rPr>
              <a:t> – </a:t>
            </a:r>
            <a:r>
              <a:rPr lang="en-US" sz="2800" b="1">
                <a:latin typeface="Tahoma" pitchFamily="34" charset="0"/>
                <a:cs typeface="Arial" charset="0"/>
              </a:rPr>
              <a:t>G</a:t>
            </a:r>
            <a:r>
              <a:rPr lang="en-US" sz="2800">
                <a:latin typeface="Tahoma" pitchFamily="34" charset="0"/>
                <a:cs typeface="Arial" charset="0"/>
              </a:rPr>
              <a:t>)</a:t>
            </a:r>
          </a:p>
        </p:txBody>
      </p:sp>
      <p:sp>
        <p:nvSpPr>
          <p:cNvPr id="73734" name="Text Box 6"/>
          <p:cNvSpPr txBox="1">
            <a:spLocks noChangeArrowheads="1"/>
          </p:cNvSpPr>
          <p:nvPr/>
        </p:nvSpPr>
        <p:spPr bwMode="auto">
          <a:xfrm>
            <a:off x="765175" y="5268913"/>
            <a:ext cx="7620000" cy="571500"/>
          </a:xfrm>
          <a:prstGeom prst="rect">
            <a:avLst/>
          </a:prstGeom>
          <a:solidFill>
            <a:srgbClr val="FFFFCC"/>
          </a:solidFill>
          <a:ln>
            <a:noFill/>
          </a:ln>
          <a:effectLst>
            <a:outerShdw blurRad="50800" dist="635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45000"/>
              </a:spcBef>
              <a:buClr>
                <a:srgbClr val="00B85C"/>
              </a:buClr>
              <a:buSzPct val="120000"/>
              <a:buFont typeface="Wingdings" pitchFamily="2" charset="2"/>
              <a:buNone/>
            </a:pPr>
            <a:r>
              <a:rPr lang="en-US" sz="3000" i="1" dirty="0">
                <a:cs typeface="Arial" charset="0"/>
              </a:rPr>
              <a:t>Saving</a:t>
            </a:r>
            <a:r>
              <a:rPr lang="en-US" sz="3000" dirty="0">
                <a:cs typeface="Arial" charset="0"/>
              </a:rPr>
              <a:t> = </a:t>
            </a:r>
            <a:r>
              <a:rPr lang="en-US" sz="3000" i="1" dirty="0">
                <a:cs typeface="Arial" charset="0"/>
              </a:rPr>
              <a:t>investment  in a closed economy</a:t>
            </a:r>
          </a:p>
        </p:txBody>
      </p:sp>
      <p:grpSp>
        <p:nvGrpSpPr>
          <p:cNvPr id="2" name="Group 9"/>
          <p:cNvGrpSpPr>
            <a:grpSpLocks/>
          </p:cNvGrpSpPr>
          <p:nvPr/>
        </p:nvGrpSpPr>
        <p:grpSpPr bwMode="auto">
          <a:xfrm>
            <a:off x="4616450" y="3502025"/>
            <a:ext cx="3316288" cy="911225"/>
            <a:chOff x="2908" y="2126"/>
            <a:chExt cx="2089" cy="619"/>
          </a:xfrm>
        </p:grpSpPr>
        <p:sp>
          <p:nvSpPr>
            <p:cNvPr id="12298" name="AutoShape 7"/>
            <p:cNvSpPr>
              <a:spLocks/>
            </p:cNvSpPr>
            <p:nvPr/>
          </p:nvSpPr>
          <p:spPr bwMode="auto">
            <a:xfrm rot="-5400000">
              <a:off x="3797" y="1544"/>
              <a:ext cx="312" cy="2089"/>
            </a:xfrm>
            <a:prstGeom prst="rightBrace">
              <a:avLst>
                <a:gd name="adj1" fmla="val 90048"/>
                <a:gd name="adj2" fmla="val 50000"/>
              </a:avLst>
            </a:prstGeom>
            <a:noFill/>
            <a:ln w="19050">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12299" name="Text Box 8"/>
            <p:cNvSpPr txBox="1">
              <a:spLocks noChangeArrowheads="1"/>
            </p:cNvSpPr>
            <p:nvPr/>
          </p:nvSpPr>
          <p:spPr bwMode="auto">
            <a:xfrm>
              <a:off x="3122" y="2126"/>
              <a:ext cx="166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700">
                  <a:solidFill>
                    <a:srgbClr val="663300"/>
                  </a:solidFill>
                  <a:cs typeface="Arial" charset="0"/>
                </a:rPr>
                <a:t>national saving</a:t>
              </a:r>
            </a:p>
          </p:txBody>
        </p:sp>
      </p:grpSp>
    </p:spTree>
    <p:extLst>
      <p:ext uri="{BB962C8B-B14F-4D97-AF65-F5344CB8AC3E}">
        <p14:creationId xmlns:p14="http://schemas.microsoft.com/office/powerpoint/2010/main" val="20199127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wipe(left)">
                                      <p:cBhvr>
                                        <p:cTn id="22" dur="500"/>
                                        <p:tgtEl>
                                          <p:spTgt spid="73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wipe(left)">
                                      <p:cBhvr>
                                        <p:cTn id="27" dur="500"/>
                                        <p:tgtEl>
                                          <p:spTgt spid="737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32"/>
                                        </p:tgtEl>
                                        <p:attrNameLst>
                                          <p:attrName>style.visibility</p:attrName>
                                        </p:attrNameLst>
                                      </p:cBhvr>
                                      <p:to>
                                        <p:strVal val="visible"/>
                                      </p:to>
                                    </p:set>
                                    <p:animEffect transition="in" filter="wipe(left)">
                                      <p:cBhvr>
                                        <p:cTn id="32" dur="500"/>
                                        <p:tgtEl>
                                          <p:spTgt spid="737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33"/>
                                        </p:tgtEl>
                                        <p:attrNameLst>
                                          <p:attrName>style.visibility</p:attrName>
                                        </p:attrNameLst>
                                      </p:cBhvr>
                                      <p:to>
                                        <p:strVal val="visible"/>
                                      </p:to>
                                    </p:set>
                                    <p:animEffect transition="in" filter="wipe(left)">
                                      <p:cBhvr>
                                        <p:cTn id="37" dur="500"/>
                                        <p:tgtEl>
                                          <p:spTgt spid="737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3734"/>
                                        </p:tgtEl>
                                        <p:attrNameLst>
                                          <p:attrName>style.visibility</p:attrName>
                                        </p:attrNameLst>
                                      </p:cBhvr>
                                      <p:to>
                                        <p:strVal val="visible"/>
                                      </p:to>
                                    </p:set>
                                    <p:animEffect transition="in" filter="fade">
                                      <p:cBhvr>
                                        <p:cTn id="47" dur="50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5"/>
      <p:bldP spid="73732" grpId="0"/>
      <p:bldP spid="73733" grpId="0"/>
      <p:bldP spid="7373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Budget Deficits and Surpluses</a:t>
            </a:r>
          </a:p>
        </p:txBody>
      </p:sp>
      <p:sp>
        <p:nvSpPr>
          <p:cNvPr id="13317" name="Rectangle 3"/>
          <p:cNvSpPr>
            <a:spLocks noGrp="1" noChangeArrowheads="1"/>
          </p:cNvSpPr>
          <p:nvPr>
            <p:ph idx="1"/>
          </p:nvPr>
        </p:nvSpPr>
        <p:spPr/>
        <p:txBody>
          <a:bodyPr/>
          <a:lstStyle/>
          <a:p>
            <a:pPr marL="0" indent="0" eaLnBrk="1" hangingPunct="1">
              <a:spcBef>
                <a:spcPct val="70000"/>
              </a:spcBef>
              <a:buFont typeface="Wingdings" pitchFamily="2" charset="2"/>
              <a:buNone/>
            </a:pPr>
            <a:r>
              <a:rPr lang="en-US" b="1" dirty="0" smtClean="0">
                <a:solidFill>
                  <a:srgbClr val="CC0000"/>
                </a:solidFill>
              </a:rPr>
              <a:t>Budget surplus</a:t>
            </a:r>
          </a:p>
          <a:p>
            <a:pPr marL="682625" lvl="1" indent="-341313" eaLnBrk="1" hangingPunct="1">
              <a:lnSpc>
                <a:spcPct val="105000"/>
              </a:lnSpc>
              <a:spcBef>
                <a:spcPct val="25000"/>
              </a:spcBef>
              <a:buFont typeface="Wingdings" pitchFamily="2" charset="2"/>
              <a:buNone/>
            </a:pPr>
            <a:r>
              <a:rPr lang="en-US" dirty="0" smtClean="0"/>
              <a:t>=  an excess of tax revenue over </a:t>
            </a:r>
            <a:r>
              <a:rPr lang="en-US" dirty="0" err="1" smtClean="0"/>
              <a:t>govt</a:t>
            </a:r>
            <a:r>
              <a:rPr lang="en-US" dirty="0" smtClean="0"/>
              <a:t> spending</a:t>
            </a:r>
          </a:p>
          <a:p>
            <a:pPr marL="682625" lvl="1" indent="-341313" eaLnBrk="1" hangingPunct="1">
              <a:lnSpc>
                <a:spcPct val="105000"/>
              </a:lnSpc>
              <a:spcBef>
                <a:spcPct val="25000"/>
              </a:spcBef>
              <a:buFont typeface="Wingdings" pitchFamily="2" charset="2"/>
              <a:buNone/>
            </a:pPr>
            <a:r>
              <a:rPr lang="en-US" dirty="0" smtClean="0"/>
              <a:t>=  </a:t>
            </a:r>
            <a:r>
              <a:rPr lang="en-US" b="1" dirty="0" smtClean="0">
                <a:latin typeface="Tahoma" pitchFamily="34" charset="0"/>
              </a:rPr>
              <a:t>T</a:t>
            </a:r>
            <a:r>
              <a:rPr lang="en-US" dirty="0" smtClean="0">
                <a:latin typeface="Tahoma" pitchFamily="34" charset="0"/>
              </a:rPr>
              <a:t> – </a:t>
            </a:r>
            <a:r>
              <a:rPr lang="en-US" b="1" dirty="0" smtClean="0">
                <a:latin typeface="Tahoma" pitchFamily="34" charset="0"/>
              </a:rPr>
              <a:t>G</a:t>
            </a:r>
            <a:r>
              <a:rPr lang="en-US" dirty="0" smtClean="0">
                <a:latin typeface="Tahoma" pitchFamily="34" charset="0"/>
              </a:rPr>
              <a:t>  </a:t>
            </a:r>
          </a:p>
          <a:p>
            <a:pPr marL="682625" lvl="1" indent="-341313" eaLnBrk="1" hangingPunct="1">
              <a:lnSpc>
                <a:spcPct val="105000"/>
              </a:lnSpc>
              <a:spcBef>
                <a:spcPct val="25000"/>
              </a:spcBef>
              <a:buFont typeface="Wingdings" pitchFamily="2" charset="2"/>
              <a:buNone/>
            </a:pPr>
            <a:r>
              <a:rPr lang="en-US" dirty="0" smtClean="0"/>
              <a:t>=	 public saving</a:t>
            </a:r>
          </a:p>
          <a:p>
            <a:pPr marL="0" indent="0" eaLnBrk="1" hangingPunct="1">
              <a:spcBef>
                <a:spcPct val="55000"/>
              </a:spcBef>
              <a:buFont typeface="Wingdings" pitchFamily="2" charset="2"/>
              <a:buNone/>
            </a:pPr>
            <a:r>
              <a:rPr lang="en-US" b="1" dirty="0" smtClean="0">
                <a:solidFill>
                  <a:srgbClr val="CC0000"/>
                </a:solidFill>
              </a:rPr>
              <a:t>Budget deficit</a:t>
            </a:r>
          </a:p>
          <a:p>
            <a:pPr marL="682625" lvl="1" indent="-341313" eaLnBrk="1" hangingPunct="1">
              <a:lnSpc>
                <a:spcPct val="105000"/>
              </a:lnSpc>
              <a:spcBef>
                <a:spcPct val="25000"/>
              </a:spcBef>
              <a:buFont typeface="Wingdings" pitchFamily="2" charset="2"/>
              <a:buNone/>
            </a:pPr>
            <a:r>
              <a:rPr lang="en-US" dirty="0" smtClean="0"/>
              <a:t>=  a shortfall of tax revenue from </a:t>
            </a:r>
            <a:r>
              <a:rPr lang="en-US" dirty="0" err="1" smtClean="0"/>
              <a:t>govt</a:t>
            </a:r>
            <a:r>
              <a:rPr lang="en-US" dirty="0" smtClean="0"/>
              <a:t> spending</a:t>
            </a:r>
          </a:p>
          <a:p>
            <a:pPr marL="682625" lvl="1" indent="-341313" eaLnBrk="1" hangingPunct="1">
              <a:lnSpc>
                <a:spcPct val="105000"/>
              </a:lnSpc>
              <a:spcBef>
                <a:spcPct val="25000"/>
              </a:spcBef>
              <a:buFont typeface="Wingdings" pitchFamily="2" charset="2"/>
              <a:buNone/>
            </a:pPr>
            <a:r>
              <a:rPr lang="en-US" dirty="0" smtClean="0"/>
              <a:t>=  </a:t>
            </a:r>
            <a:r>
              <a:rPr lang="en-US" b="1" dirty="0" smtClean="0">
                <a:latin typeface="Tahoma" pitchFamily="34" charset="0"/>
              </a:rPr>
              <a:t>G</a:t>
            </a:r>
            <a:r>
              <a:rPr lang="en-US" dirty="0" smtClean="0">
                <a:latin typeface="Tahoma" pitchFamily="34" charset="0"/>
              </a:rPr>
              <a:t> – </a:t>
            </a:r>
            <a:r>
              <a:rPr lang="en-US" b="1" dirty="0" smtClean="0">
                <a:latin typeface="Tahoma" pitchFamily="34" charset="0"/>
              </a:rPr>
              <a:t>T</a:t>
            </a:r>
            <a:r>
              <a:rPr lang="en-US" dirty="0" smtClean="0">
                <a:latin typeface="Tahoma" pitchFamily="34" charset="0"/>
              </a:rPr>
              <a:t>  </a:t>
            </a:r>
          </a:p>
          <a:p>
            <a:pPr marL="682625" lvl="1" indent="-341313" eaLnBrk="1" hangingPunct="1">
              <a:lnSpc>
                <a:spcPct val="105000"/>
              </a:lnSpc>
              <a:spcBef>
                <a:spcPct val="25000"/>
              </a:spcBef>
              <a:buFont typeface="Wingdings" pitchFamily="2" charset="2"/>
              <a:buNone/>
            </a:pPr>
            <a:r>
              <a:rPr lang="en-US" dirty="0" smtClean="0"/>
              <a:t>=	 </a:t>
            </a:r>
            <a:r>
              <a:rPr lang="en-US" dirty="0" smtClean="0">
                <a:latin typeface="Tahoma" pitchFamily="34" charset="0"/>
              </a:rPr>
              <a:t>–</a:t>
            </a:r>
            <a:r>
              <a:rPr lang="en-US" sz="1100" dirty="0" smtClean="0">
                <a:latin typeface="Tahoma" pitchFamily="34" charset="0"/>
              </a:rPr>
              <a:t> </a:t>
            </a:r>
            <a:r>
              <a:rPr lang="en-US" dirty="0" smtClean="0">
                <a:latin typeface="Tahoma" pitchFamily="34" charset="0"/>
              </a:rPr>
              <a:t>(</a:t>
            </a:r>
            <a:r>
              <a:rPr lang="en-US" dirty="0" smtClean="0"/>
              <a:t>public saving)</a:t>
            </a:r>
          </a:p>
        </p:txBody>
      </p:sp>
    </p:spTree>
    <p:extLst>
      <p:ext uri="{BB962C8B-B14F-4D97-AF65-F5344CB8AC3E}">
        <p14:creationId xmlns:p14="http://schemas.microsoft.com/office/powerpoint/2010/main" val="31239503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wipe(left)">
                                      <p:cBhvr>
                                        <p:cTn id="7" dur="500"/>
                                        <p:tgtEl>
                                          <p:spTgt spid="13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wipe(left)">
                                      <p:cBhvr>
                                        <p:cTn id="12" dur="500"/>
                                        <p:tgtEl>
                                          <p:spTgt spid="133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wipe(left)">
                                      <p:cBhvr>
                                        <p:cTn id="17" dur="500"/>
                                        <p:tgtEl>
                                          <p:spTgt spid="133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7">
                                            <p:txEl>
                                              <p:pRg st="3" end="3"/>
                                            </p:txEl>
                                          </p:spTgt>
                                        </p:tgtEl>
                                        <p:attrNameLst>
                                          <p:attrName>style.visibility</p:attrName>
                                        </p:attrNameLst>
                                      </p:cBhvr>
                                      <p:to>
                                        <p:strVal val="visible"/>
                                      </p:to>
                                    </p:set>
                                    <p:animEffect transition="in" filter="wipe(left)">
                                      <p:cBhvr>
                                        <p:cTn id="22" dur="500"/>
                                        <p:tgtEl>
                                          <p:spTgt spid="133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7">
                                            <p:txEl>
                                              <p:pRg st="4" end="4"/>
                                            </p:txEl>
                                          </p:spTgt>
                                        </p:tgtEl>
                                        <p:attrNameLst>
                                          <p:attrName>style.visibility</p:attrName>
                                        </p:attrNameLst>
                                      </p:cBhvr>
                                      <p:to>
                                        <p:strVal val="visible"/>
                                      </p:to>
                                    </p:set>
                                    <p:animEffect transition="in" filter="wipe(left)">
                                      <p:cBhvr>
                                        <p:cTn id="27" dur="500"/>
                                        <p:tgtEl>
                                          <p:spTgt spid="1331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7">
                                            <p:txEl>
                                              <p:pRg st="5" end="5"/>
                                            </p:txEl>
                                          </p:spTgt>
                                        </p:tgtEl>
                                        <p:attrNameLst>
                                          <p:attrName>style.visibility</p:attrName>
                                        </p:attrNameLst>
                                      </p:cBhvr>
                                      <p:to>
                                        <p:strVal val="visible"/>
                                      </p:to>
                                    </p:set>
                                    <p:animEffect transition="in" filter="wipe(left)">
                                      <p:cBhvr>
                                        <p:cTn id="32" dur="500"/>
                                        <p:tgtEl>
                                          <p:spTgt spid="1331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7">
                                            <p:txEl>
                                              <p:pRg st="6" end="6"/>
                                            </p:txEl>
                                          </p:spTgt>
                                        </p:tgtEl>
                                        <p:attrNameLst>
                                          <p:attrName>style.visibility</p:attrName>
                                        </p:attrNameLst>
                                      </p:cBhvr>
                                      <p:to>
                                        <p:strVal val="visible"/>
                                      </p:to>
                                    </p:set>
                                    <p:animEffect transition="in" filter="wipe(left)">
                                      <p:cBhvr>
                                        <p:cTn id="37" dur="500"/>
                                        <p:tgtEl>
                                          <p:spTgt spid="1331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7">
                                            <p:txEl>
                                              <p:pRg st="7" end="7"/>
                                            </p:txEl>
                                          </p:spTgt>
                                        </p:tgtEl>
                                        <p:attrNameLst>
                                          <p:attrName>style.visibility</p:attrName>
                                        </p:attrNameLst>
                                      </p:cBhvr>
                                      <p:to>
                                        <p:strVal val="visible"/>
                                      </p:to>
                                    </p:set>
                                    <p:animEffect transition="in" filter="wipe(left)">
                                      <p:cBhvr>
                                        <p:cTn id="42" dur="500"/>
                                        <p:tgtEl>
                                          <p:spTgt spid="133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100" dirty="0" smtClean="0">
                <a:solidFill>
                  <a:srgbClr val="CC9900"/>
                </a:solidFill>
                <a:effectLst>
                  <a:outerShdw blurRad="38100" dist="38100" dir="2700000" algn="tl">
                    <a:srgbClr val="C0C0C0"/>
                  </a:outerShdw>
                </a:effectLst>
                <a:cs typeface="Arial" charset="0"/>
              </a:rPr>
              <a:t>A.</a:t>
            </a:r>
            <a:r>
              <a:rPr lang="en-US" sz="3600" dirty="0" smtClean="0">
                <a:solidFill>
                  <a:srgbClr val="CC9900"/>
                </a:solidFill>
                <a:effectLst>
                  <a:outerShdw blurRad="38100" dist="38100" dir="2700000" algn="tl">
                    <a:srgbClr val="C0C0C0"/>
                  </a:outerShdw>
                </a:effectLst>
                <a:cs typeface="Arial" charset="0"/>
              </a:rPr>
              <a:t>  Calculations</a:t>
            </a:r>
          </a:p>
        </p:txBody>
      </p:sp>
      <p:sp>
        <p:nvSpPr>
          <p:cNvPr id="36" name="Content Placeholder 2"/>
          <p:cNvSpPr>
            <a:spLocks noGrp="1"/>
          </p:cNvSpPr>
          <p:nvPr>
            <p:ph idx="1"/>
          </p:nvPr>
        </p:nvSpPr>
        <p:spPr>
          <a:xfrm>
            <a:off x="457200" y="1371600"/>
            <a:ext cx="8229600" cy="5105400"/>
          </a:xfrm>
        </p:spPr>
        <p:txBody>
          <a:bodyPr>
            <a:normAutofit/>
          </a:bodyPr>
          <a:lstStyle/>
          <a:p>
            <a:pPr>
              <a:buClr>
                <a:srgbClr val="CC0000"/>
              </a:buClr>
            </a:pPr>
            <a:r>
              <a:rPr lang="en-US" dirty="0"/>
              <a:t>Suppose GDP equals $10 trillion, </a:t>
            </a:r>
            <a:br>
              <a:rPr lang="en-US" dirty="0"/>
            </a:br>
            <a:r>
              <a:rPr lang="en-US" dirty="0"/>
              <a:t>consumption equals $6.5 trillion, </a:t>
            </a:r>
            <a:br>
              <a:rPr lang="en-US" dirty="0"/>
            </a:br>
            <a:r>
              <a:rPr lang="en-US" dirty="0"/>
              <a:t>the government spends $2 trillion </a:t>
            </a:r>
            <a:br>
              <a:rPr lang="en-US" dirty="0"/>
            </a:br>
            <a:r>
              <a:rPr lang="en-US" dirty="0"/>
              <a:t>and has a budget deficit of $300 billion.  </a:t>
            </a:r>
          </a:p>
          <a:p>
            <a:pPr>
              <a:buClr>
                <a:srgbClr val="CC0000"/>
              </a:buClr>
            </a:pPr>
            <a:r>
              <a:rPr lang="en-US" dirty="0"/>
              <a:t>Find public saving, taxes, private saving, national saving, and investment. </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2012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58316370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 part A</a:t>
            </a:r>
          </a:p>
        </p:txBody>
      </p:sp>
      <p:sp>
        <p:nvSpPr>
          <p:cNvPr id="36" name="Content Placeholder 2"/>
          <p:cNvSpPr>
            <a:spLocks noGrp="1"/>
          </p:cNvSpPr>
          <p:nvPr>
            <p:ph idx="1"/>
          </p:nvPr>
        </p:nvSpPr>
        <p:spPr>
          <a:xfrm>
            <a:off x="457200" y="1371600"/>
            <a:ext cx="8229600" cy="5105400"/>
          </a:xfrm>
        </p:spPr>
        <p:txBody>
          <a:bodyPr>
            <a:normAutofit/>
          </a:bodyPr>
          <a:lstStyle/>
          <a:p>
            <a:pPr>
              <a:spcBef>
                <a:spcPct val="70000"/>
              </a:spcBef>
              <a:buNone/>
            </a:pPr>
            <a:r>
              <a:rPr lang="en-US" dirty="0"/>
              <a:t>Given:  </a:t>
            </a:r>
            <a:br>
              <a:rPr lang="en-US" dirty="0"/>
            </a:br>
            <a:r>
              <a:rPr lang="en-US" dirty="0"/>
              <a:t>   </a:t>
            </a:r>
            <a:r>
              <a:rPr lang="en-US" b="1" dirty="0">
                <a:latin typeface="Tahoma" pitchFamily="34" charset="0"/>
              </a:rPr>
              <a:t>Y</a:t>
            </a:r>
            <a:r>
              <a:rPr lang="en-US" dirty="0"/>
              <a:t> = 10.0,    </a:t>
            </a:r>
            <a:r>
              <a:rPr lang="en-US" b="1" dirty="0">
                <a:latin typeface="Tahoma" pitchFamily="34" charset="0"/>
              </a:rPr>
              <a:t>C</a:t>
            </a:r>
            <a:r>
              <a:rPr lang="en-US" dirty="0"/>
              <a:t> = 6.5,    </a:t>
            </a:r>
            <a:r>
              <a:rPr lang="en-US" b="1" dirty="0">
                <a:latin typeface="Tahoma" pitchFamily="34" charset="0"/>
              </a:rPr>
              <a:t>G</a:t>
            </a:r>
            <a:r>
              <a:rPr lang="en-US" dirty="0"/>
              <a:t> = 2.0,    </a:t>
            </a:r>
            <a:r>
              <a:rPr lang="en-US" b="1" dirty="0">
                <a:latin typeface="Tahoma" pitchFamily="34" charset="0"/>
              </a:rPr>
              <a:t>G</a:t>
            </a:r>
            <a:r>
              <a:rPr lang="en-US" dirty="0">
                <a:latin typeface="Tahoma" pitchFamily="34" charset="0"/>
              </a:rPr>
              <a:t> – </a:t>
            </a:r>
            <a:r>
              <a:rPr lang="en-US" b="1" dirty="0">
                <a:latin typeface="Tahoma" pitchFamily="34" charset="0"/>
              </a:rPr>
              <a:t>T</a:t>
            </a:r>
            <a:r>
              <a:rPr lang="en-US" dirty="0"/>
              <a:t> = 0.3</a:t>
            </a:r>
          </a:p>
          <a:p>
            <a:pPr>
              <a:spcBef>
                <a:spcPct val="70000"/>
              </a:spcBef>
              <a:buNone/>
            </a:pPr>
            <a:r>
              <a:rPr lang="en-US" dirty="0"/>
              <a:t>Public saving   =   </a:t>
            </a:r>
            <a:r>
              <a:rPr lang="en-US" b="1" dirty="0">
                <a:latin typeface="Tahoma" pitchFamily="34" charset="0"/>
              </a:rPr>
              <a:t>T</a:t>
            </a:r>
            <a:r>
              <a:rPr lang="en-US" dirty="0">
                <a:latin typeface="Tahoma" pitchFamily="34" charset="0"/>
              </a:rPr>
              <a:t> – </a:t>
            </a:r>
            <a:r>
              <a:rPr lang="en-US" b="1" dirty="0">
                <a:latin typeface="Tahoma" pitchFamily="34" charset="0"/>
              </a:rPr>
              <a:t>G</a:t>
            </a:r>
            <a:r>
              <a:rPr lang="en-US" dirty="0"/>
              <a:t>   =  </a:t>
            </a:r>
            <a:r>
              <a:rPr lang="en-US" dirty="0">
                <a:solidFill>
                  <a:srgbClr val="FF0000"/>
                </a:solidFill>
              </a:rPr>
              <a:t>– 0.3</a:t>
            </a:r>
          </a:p>
          <a:p>
            <a:pPr>
              <a:spcBef>
                <a:spcPct val="70000"/>
              </a:spcBef>
              <a:buNone/>
            </a:pPr>
            <a:r>
              <a:rPr lang="en-US" dirty="0"/>
              <a:t>Taxes:  </a:t>
            </a:r>
            <a:r>
              <a:rPr lang="en-US" b="1" dirty="0">
                <a:latin typeface="Tahoma" pitchFamily="34" charset="0"/>
              </a:rPr>
              <a:t>T</a:t>
            </a:r>
            <a:r>
              <a:rPr lang="en-US" dirty="0"/>
              <a:t> = </a:t>
            </a:r>
            <a:r>
              <a:rPr lang="en-US" b="1" dirty="0">
                <a:latin typeface="Tahoma" pitchFamily="34" charset="0"/>
              </a:rPr>
              <a:t>G</a:t>
            </a:r>
            <a:r>
              <a:rPr lang="en-US" dirty="0"/>
              <a:t> – 0.3 = </a:t>
            </a:r>
            <a:r>
              <a:rPr lang="en-US" dirty="0">
                <a:solidFill>
                  <a:srgbClr val="FF0000"/>
                </a:solidFill>
              </a:rPr>
              <a:t>1.7</a:t>
            </a:r>
          </a:p>
          <a:p>
            <a:pPr>
              <a:spcBef>
                <a:spcPct val="70000"/>
              </a:spcBef>
              <a:buNone/>
            </a:pPr>
            <a:r>
              <a:rPr lang="en-US" dirty="0"/>
              <a:t>Private saving = </a:t>
            </a:r>
            <a:r>
              <a:rPr lang="en-US" b="1" dirty="0">
                <a:latin typeface="Tahoma" pitchFamily="34" charset="0"/>
              </a:rPr>
              <a:t>Y</a:t>
            </a:r>
            <a:r>
              <a:rPr lang="en-US" dirty="0">
                <a:latin typeface="Tahoma" pitchFamily="34" charset="0"/>
              </a:rPr>
              <a:t> – </a:t>
            </a:r>
            <a:r>
              <a:rPr lang="en-US" b="1" dirty="0">
                <a:latin typeface="Tahoma" pitchFamily="34" charset="0"/>
              </a:rPr>
              <a:t>T</a:t>
            </a:r>
            <a:r>
              <a:rPr lang="en-US" dirty="0">
                <a:latin typeface="Tahoma" pitchFamily="34" charset="0"/>
              </a:rPr>
              <a:t> – </a:t>
            </a:r>
            <a:r>
              <a:rPr lang="en-US" b="1" dirty="0">
                <a:latin typeface="Tahoma" pitchFamily="34" charset="0"/>
              </a:rPr>
              <a:t>C</a:t>
            </a:r>
            <a:r>
              <a:rPr lang="en-US" b="1" dirty="0"/>
              <a:t> </a:t>
            </a:r>
            <a:r>
              <a:rPr lang="en-US" dirty="0"/>
              <a:t>= 10 – 1.7 – 6.5 = </a:t>
            </a:r>
            <a:r>
              <a:rPr lang="en-US" dirty="0">
                <a:solidFill>
                  <a:srgbClr val="FF0000"/>
                </a:solidFill>
              </a:rPr>
              <a:t>1.8</a:t>
            </a:r>
          </a:p>
          <a:p>
            <a:pPr>
              <a:spcBef>
                <a:spcPct val="70000"/>
              </a:spcBef>
              <a:buNone/>
            </a:pPr>
            <a:r>
              <a:rPr lang="en-US" dirty="0"/>
              <a:t>National saving = </a:t>
            </a:r>
            <a:r>
              <a:rPr lang="en-US" b="1" dirty="0">
                <a:latin typeface="Tahoma" pitchFamily="34" charset="0"/>
              </a:rPr>
              <a:t>Y</a:t>
            </a:r>
            <a:r>
              <a:rPr lang="en-US" dirty="0">
                <a:latin typeface="Tahoma" pitchFamily="34" charset="0"/>
              </a:rPr>
              <a:t> – </a:t>
            </a:r>
            <a:r>
              <a:rPr lang="en-US" b="1" dirty="0">
                <a:latin typeface="Tahoma" pitchFamily="34" charset="0"/>
              </a:rPr>
              <a:t>C</a:t>
            </a:r>
            <a:r>
              <a:rPr lang="en-US" dirty="0">
                <a:latin typeface="Tahoma" pitchFamily="34" charset="0"/>
              </a:rPr>
              <a:t> – </a:t>
            </a:r>
            <a:r>
              <a:rPr lang="en-US" b="1" dirty="0">
                <a:latin typeface="Tahoma" pitchFamily="34" charset="0"/>
              </a:rPr>
              <a:t>G</a:t>
            </a:r>
            <a:r>
              <a:rPr lang="en-US" dirty="0"/>
              <a:t> = 10 – 6.5 = 2 = </a:t>
            </a:r>
            <a:r>
              <a:rPr lang="en-US" dirty="0">
                <a:solidFill>
                  <a:srgbClr val="FF0000"/>
                </a:solidFill>
              </a:rPr>
              <a:t>1.5</a:t>
            </a:r>
          </a:p>
          <a:p>
            <a:pPr>
              <a:spcBef>
                <a:spcPct val="70000"/>
              </a:spcBef>
              <a:buNone/>
            </a:pPr>
            <a:r>
              <a:rPr lang="en-US" dirty="0"/>
              <a:t>Investment = national saving = </a:t>
            </a:r>
            <a:r>
              <a:rPr lang="en-US" dirty="0">
                <a:solidFill>
                  <a:srgbClr val="FF0000"/>
                </a:solidFill>
              </a:rPr>
              <a:t>1.5</a:t>
            </a:r>
            <a:endParaRPr lang="en-US" dirty="0"/>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2012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198616535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100" dirty="0" smtClean="0">
                <a:solidFill>
                  <a:srgbClr val="CC9900"/>
                </a:solidFill>
                <a:effectLst>
                  <a:outerShdw blurRad="38100" dist="38100" dir="2700000" algn="tl">
                    <a:srgbClr val="C0C0C0"/>
                  </a:outerShdw>
                </a:effectLst>
                <a:cs typeface="Arial" charset="0"/>
              </a:rPr>
              <a:t>B.  </a:t>
            </a:r>
            <a:r>
              <a:rPr lang="en-US" sz="3600" dirty="0" smtClean="0">
                <a:solidFill>
                  <a:srgbClr val="CC9900"/>
                </a:solidFill>
                <a:effectLst>
                  <a:outerShdw blurRad="38100" dist="38100" dir="2700000" algn="tl">
                    <a:srgbClr val="C0C0C0"/>
                  </a:outerShdw>
                </a:effectLst>
                <a:cs typeface="Arial" charset="0"/>
              </a:rPr>
              <a:t>How a tax cut affects saving</a:t>
            </a:r>
          </a:p>
        </p:txBody>
      </p:sp>
      <p:sp>
        <p:nvSpPr>
          <p:cNvPr id="36" name="Content Placeholder 2"/>
          <p:cNvSpPr>
            <a:spLocks noGrp="1"/>
          </p:cNvSpPr>
          <p:nvPr>
            <p:ph idx="1"/>
          </p:nvPr>
        </p:nvSpPr>
        <p:spPr>
          <a:xfrm>
            <a:off x="457200" y="1371600"/>
            <a:ext cx="8229600" cy="5105400"/>
          </a:xfrm>
        </p:spPr>
        <p:txBody>
          <a:bodyPr>
            <a:normAutofit/>
          </a:bodyPr>
          <a:lstStyle/>
          <a:p>
            <a:pPr>
              <a:buClr>
                <a:srgbClr val="C00000"/>
              </a:buClr>
            </a:pPr>
            <a:r>
              <a:rPr lang="en-US" sz="2700" dirty="0"/>
              <a:t>Use the numbers from the preceding exercise, </a:t>
            </a:r>
            <a:br>
              <a:rPr lang="en-US" sz="2700" dirty="0"/>
            </a:br>
            <a:r>
              <a:rPr lang="en-US" sz="2700" dirty="0"/>
              <a:t>but suppose now that the government cuts taxes by $200 billion.  </a:t>
            </a:r>
          </a:p>
          <a:p>
            <a:pPr>
              <a:buClr>
                <a:srgbClr val="C00000"/>
              </a:buClr>
            </a:pPr>
            <a:r>
              <a:rPr lang="en-US" sz="2700" dirty="0"/>
              <a:t>In each of the following two scenarios, </a:t>
            </a:r>
            <a:br>
              <a:rPr lang="en-US" sz="2700" dirty="0"/>
            </a:br>
            <a:r>
              <a:rPr lang="en-US" sz="2700" dirty="0"/>
              <a:t>determine what happens to public saving, </a:t>
            </a:r>
            <a:br>
              <a:rPr lang="en-US" sz="2700" dirty="0"/>
            </a:br>
            <a:r>
              <a:rPr lang="en-US" sz="2700" dirty="0"/>
              <a:t>private saving, national saving, and investment. </a:t>
            </a:r>
          </a:p>
          <a:p>
            <a:pPr marL="914400" lvl="1" indent="-457200">
              <a:spcBef>
                <a:spcPct val="30000"/>
              </a:spcBef>
              <a:buClr>
                <a:srgbClr val="669900"/>
              </a:buClr>
              <a:buNone/>
            </a:pPr>
            <a:r>
              <a:rPr lang="en-US" sz="2500" b="1" dirty="0">
                <a:solidFill>
                  <a:srgbClr val="8E47B9"/>
                </a:solidFill>
              </a:rPr>
              <a:t>1.	</a:t>
            </a:r>
            <a:r>
              <a:rPr lang="en-US" sz="2600" dirty="0"/>
              <a:t>Consumers save the full proceeds of the </a:t>
            </a:r>
            <a:br>
              <a:rPr lang="en-US" sz="2600" dirty="0"/>
            </a:br>
            <a:r>
              <a:rPr lang="en-US" sz="2600" dirty="0"/>
              <a:t>tax cut.  </a:t>
            </a:r>
          </a:p>
          <a:p>
            <a:pPr marL="914400" lvl="1" indent="-457200">
              <a:spcBef>
                <a:spcPct val="30000"/>
              </a:spcBef>
              <a:buClr>
                <a:srgbClr val="669900"/>
              </a:buClr>
              <a:buNone/>
            </a:pPr>
            <a:r>
              <a:rPr lang="en-US" sz="2500" b="1" dirty="0">
                <a:solidFill>
                  <a:srgbClr val="8E47B9"/>
                </a:solidFill>
              </a:rPr>
              <a:t>2.	</a:t>
            </a:r>
            <a:r>
              <a:rPr lang="en-US" sz="2600" dirty="0"/>
              <a:t>Consumers save 1/4 of the tax cut and spend the other 3/4. </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2012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5093167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 part B</a:t>
            </a:r>
          </a:p>
        </p:txBody>
      </p:sp>
      <p:sp>
        <p:nvSpPr>
          <p:cNvPr id="36" name="Content Placeholder 2"/>
          <p:cNvSpPr>
            <a:spLocks noGrp="1"/>
          </p:cNvSpPr>
          <p:nvPr>
            <p:ph idx="1"/>
          </p:nvPr>
        </p:nvSpPr>
        <p:spPr>
          <a:xfrm>
            <a:off x="457200" y="1371600"/>
            <a:ext cx="8229600" cy="5105400"/>
          </a:xfrm>
        </p:spPr>
        <p:txBody>
          <a:bodyPr>
            <a:normAutofit/>
          </a:bodyPr>
          <a:lstStyle/>
          <a:p>
            <a:pPr marL="0" indent="0">
              <a:buNone/>
            </a:pPr>
            <a:r>
              <a:rPr lang="en-US" dirty="0"/>
              <a:t>In both scenarios, public saving falls by </a:t>
            </a:r>
            <a:br>
              <a:rPr lang="en-US" dirty="0"/>
            </a:br>
            <a:r>
              <a:rPr lang="en-US" dirty="0"/>
              <a:t>$200 billion, and the budget deficit rises </a:t>
            </a:r>
            <a:br>
              <a:rPr lang="en-US" dirty="0"/>
            </a:br>
            <a:r>
              <a:rPr lang="en-US" dirty="0"/>
              <a:t>from $300 billion to $500 billion. </a:t>
            </a:r>
          </a:p>
          <a:p>
            <a:pPr marL="688975" lvl="1" indent="-469900">
              <a:spcBef>
                <a:spcPct val="45000"/>
              </a:spcBef>
              <a:buClr>
                <a:srgbClr val="CC6600"/>
              </a:buClr>
              <a:buSzPct val="95000"/>
              <a:buNone/>
            </a:pPr>
            <a:r>
              <a:rPr lang="en-US" b="1" dirty="0">
                <a:solidFill>
                  <a:srgbClr val="8E47B9"/>
                </a:solidFill>
              </a:rPr>
              <a:t>1.</a:t>
            </a:r>
            <a:r>
              <a:rPr lang="en-US" dirty="0">
                <a:solidFill>
                  <a:srgbClr val="8E47B9"/>
                </a:solidFill>
              </a:rPr>
              <a:t> </a:t>
            </a:r>
            <a:r>
              <a:rPr lang="en-US" dirty="0">
                <a:solidFill>
                  <a:srgbClr val="339966"/>
                </a:solidFill>
              </a:rPr>
              <a:t>	</a:t>
            </a:r>
            <a:r>
              <a:rPr lang="en-US" dirty="0"/>
              <a:t>If consumers save the full $200 billion, </a:t>
            </a:r>
            <a:br>
              <a:rPr lang="en-US" dirty="0"/>
            </a:br>
            <a:r>
              <a:rPr lang="en-US" dirty="0"/>
              <a:t>national saving is unchanged, </a:t>
            </a:r>
            <a:br>
              <a:rPr lang="en-US" dirty="0"/>
            </a:br>
            <a:r>
              <a:rPr lang="en-US" dirty="0"/>
              <a:t>so investment is unchanged. </a:t>
            </a:r>
          </a:p>
          <a:p>
            <a:pPr marL="688975" lvl="1" indent="-469900">
              <a:spcBef>
                <a:spcPct val="45000"/>
              </a:spcBef>
              <a:buClr>
                <a:srgbClr val="CC6600"/>
              </a:buClr>
              <a:buSzPct val="95000"/>
              <a:buNone/>
            </a:pPr>
            <a:r>
              <a:rPr lang="en-US" b="1" dirty="0">
                <a:solidFill>
                  <a:srgbClr val="8E47B9"/>
                </a:solidFill>
              </a:rPr>
              <a:t>2.</a:t>
            </a:r>
            <a:r>
              <a:rPr lang="en-US" dirty="0">
                <a:solidFill>
                  <a:srgbClr val="8E47B9"/>
                </a:solidFill>
              </a:rPr>
              <a:t> </a:t>
            </a:r>
            <a:r>
              <a:rPr lang="en-US" dirty="0">
                <a:solidFill>
                  <a:srgbClr val="339966"/>
                </a:solidFill>
              </a:rPr>
              <a:t>	</a:t>
            </a:r>
            <a:r>
              <a:rPr lang="en-US" dirty="0"/>
              <a:t>If consumers save $50 billion and spend $150 billion, then national saving and investment each fall by $150 billion.</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2012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66562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100" dirty="0" smtClean="0">
                <a:solidFill>
                  <a:srgbClr val="CC9900"/>
                </a:solidFill>
                <a:effectLst>
                  <a:outerShdw blurRad="38100" dist="38100" dir="2700000" algn="tl">
                    <a:srgbClr val="C0C0C0"/>
                  </a:outerShdw>
                </a:effectLst>
                <a:cs typeface="Arial" charset="0"/>
              </a:rPr>
              <a:t>C.  </a:t>
            </a:r>
            <a:r>
              <a:rPr lang="en-US" sz="3600" dirty="0" smtClean="0">
                <a:solidFill>
                  <a:srgbClr val="CC9900"/>
                </a:solidFill>
                <a:effectLst>
                  <a:outerShdw blurRad="38100" dist="38100" dir="2700000" algn="tl">
                    <a:srgbClr val="C0C0C0"/>
                  </a:outerShdw>
                </a:effectLst>
                <a:cs typeface="Arial" charset="0"/>
              </a:rPr>
              <a:t>Discussion questions</a:t>
            </a:r>
          </a:p>
        </p:txBody>
      </p:sp>
      <p:sp>
        <p:nvSpPr>
          <p:cNvPr id="36" name="Content Placeholder 2"/>
          <p:cNvSpPr>
            <a:spLocks noGrp="1"/>
          </p:cNvSpPr>
          <p:nvPr>
            <p:ph idx="1"/>
          </p:nvPr>
        </p:nvSpPr>
        <p:spPr>
          <a:xfrm>
            <a:off x="457200" y="1371600"/>
            <a:ext cx="8229600" cy="5105400"/>
          </a:xfrm>
        </p:spPr>
        <p:txBody>
          <a:bodyPr>
            <a:normAutofit/>
          </a:bodyPr>
          <a:lstStyle/>
          <a:p>
            <a:pPr>
              <a:spcBef>
                <a:spcPct val="15000"/>
              </a:spcBef>
              <a:buClr>
                <a:srgbClr val="669900"/>
              </a:buClr>
              <a:buSzPct val="130000"/>
              <a:buNone/>
            </a:pPr>
            <a:r>
              <a:rPr lang="en-US" dirty="0">
                <a:cs typeface="Arial" charset="0"/>
              </a:rPr>
              <a:t>The two scenarios from this exercise were:</a:t>
            </a:r>
          </a:p>
          <a:p>
            <a:pPr marL="914400" lvl="1" indent="-457200">
              <a:buClr>
                <a:srgbClr val="669900"/>
              </a:buClr>
              <a:buSzPct val="130000"/>
              <a:buNone/>
            </a:pPr>
            <a:r>
              <a:rPr lang="en-US" b="1" dirty="0">
                <a:solidFill>
                  <a:srgbClr val="8E47B9"/>
                </a:solidFill>
                <a:cs typeface="Arial" charset="0"/>
              </a:rPr>
              <a:t>1.	</a:t>
            </a:r>
            <a:r>
              <a:rPr lang="en-US" dirty="0">
                <a:cs typeface="Arial" charset="0"/>
              </a:rPr>
              <a:t>Consumers save the full proceeds of the </a:t>
            </a:r>
            <a:br>
              <a:rPr lang="en-US" dirty="0">
                <a:cs typeface="Arial" charset="0"/>
              </a:rPr>
            </a:br>
            <a:r>
              <a:rPr lang="en-US" dirty="0">
                <a:cs typeface="Arial" charset="0"/>
              </a:rPr>
              <a:t>tax cut.  </a:t>
            </a:r>
          </a:p>
          <a:p>
            <a:pPr marL="914400" lvl="1" indent="-457200">
              <a:buClr>
                <a:srgbClr val="669900"/>
              </a:buClr>
              <a:buSzPct val="130000"/>
              <a:buNone/>
            </a:pPr>
            <a:r>
              <a:rPr lang="en-US" b="1" dirty="0">
                <a:solidFill>
                  <a:srgbClr val="8E47B9"/>
                </a:solidFill>
                <a:cs typeface="Arial" charset="0"/>
              </a:rPr>
              <a:t>2.</a:t>
            </a:r>
            <a:r>
              <a:rPr lang="en-US" b="1" dirty="0">
                <a:solidFill>
                  <a:srgbClr val="339966"/>
                </a:solidFill>
                <a:cs typeface="Arial" charset="0"/>
              </a:rPr>
              <a:t>	</a:t>
            </a:r>
            <a:r>
              <a:rPr lang="en-US" dirty="0">
                <a:cs typeface="Arial" charset="0"/>
              </a:rPr>
              <a:t>Consumers save 1/4 of the tax cut and spend the other 3/4.  </a:t>
            </a:r>
          </a:p>
          <a:p>
            <a:pPr>
              <a:spcBef>
                <a:spcPct val="60000"/>
              </a:spcBef>
              <a:buClr>
                <a:srgbClr val="C00000"/>
              </a:buClr>
              <a:buSzPct val="115000"/>
            </a:pPr>
            <a:r>
              <a:rPr lang="en-US" dirty="0"/>
              <a:t>Which of these two scenarios do you think is more realistic?</a:t>
            </a:r>
          </a:p>
          <a:p>
            <a:pPr>
              <a:buClr>
                <a:srgbClr val="C00000"/>
              </a:buClr>
              <a:buSzPct val="115000"/>
            </a:pPr>
            <a:r>
              <a:rPr lang="en-US" dirty="0"/>
              <a:t>Why is this question important?</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2012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54664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normAutofit fontScale="90000"/>
          </a:bodyPr>
          <a:lstStyle/>
          <a:p>
            <a:pPr eaLnBrk="1" hangingPunct="1"/>
            <a:r>
              <a:rPr lang="en-US" sz="3400" smtClean="0"/>
              <a:t>The Meaning of Saving and Investment</a:t>
            </a:r>
          </a:p>
        </p:txBody>
      </p:sp>
      <p:sp>
        <p:nvSpPr>
          <p:cNvPr id="19461" name="Rectangle 5"/>
          <p:cNvSpPr>
            <a:spLocks noGrp="1" noChangeArrowheads="1"/>
          </p:cNvSpPr>
          <p:nvPr>
            <p:ph idx="1"/>
          </p:nvPr>
        </p:nvSpPr>
        <p:spPr/>
        <p:txBody>
          <a:bodyPr/>
          <a:lstStyle/>
          <a:p>
            <a:pPr eaLnBrk="1" hangingPunct="1"/>
            <a:r>
              <a:rPr lang="en-US" b="1" smtClean="0">
                <a:solidFill>
                  <a:srgbClr val="CC0000"/>
                </a:solidFill>
              </a:rPr>
              <a:t>Private saving</a:t>
            </a:r>
            <a:r>
              <a:rPr lang="en-US" smtClean="0"/>
              <a:t> is the income remaining after households pay their taxes and pay for consumption.  </a:t>
            </a:r>
          </a:p>
          <a:p>
            <a:pPr eaLnBrk="1" hangingPunct="1"/>
            <a:r>
              <a:rPr lang="en-US" smtClean="0"/>
              <a:t>Examples of what households do with saving:</a:t>
            </a:r>
          </a:p>
          <a:p>
            <a:pPr lvl="1" eaLnBrk="1" hangingPunct="1">
              <a:lnSpc>
                <a:spcPct val="105000"/>
              </a:lnSpc>
              <a:spcBef>
                <a:spcPct val="20000"/>
              </a:spcBef>
            </a:pPr>
            <a:r>
              <a:rPr lang="en-US" smtClean="0"/>
              <a:t>Buy corporate bonds or equities</a:t>
            </a:r>
          </a:p>
          <a:p>
            <a:pPr lvl="1" eaLnBrk="1" hangingPunct="1">
              <a:lnSpc>
                <a:spcPct val="105000"/>
              </a:lnSpc>
              <a:spcBef>
                <a:spcPct val="20000"/>
              </a:spcBef>
            </a:pPr>
            <a:r>
              <a:rPr lang="en-US" smtClean="0"/>
              <a:t>Purchase a certificate of deposit at the bank</a:t>
            </a:r>
          </a:p>
          <a:p>
            <a:pPr lvl="1" eaLnBrk="1" hangingPunct="1">
              <a:lnSpc>
                <a:spcPct val="105000"/>
              </a:lnSpc>
              <a:spcBef>
                <a:spcPct val="20000"/>
              </a:spcBef>
            </a:pPr>
            <a:r>
              <a:rPr lang="en-US" smtClean="0"/>
              <a:t>Buy shares of a mutual fund</a:t>
            </a:r>
          </a:p>
          <a:p>
            <a:pPr lvl="1" eaLnBrk="1" hangingPunct="1">
              <a:lnSpc>
                <a:spcPct val="105000"/>
              </a:lnSpc>
              <a:spcBef>
                <a:spcPct val="20000"/>
              </a:spcBef>
            </a:pPr>
            <a:r>
              <a:rPr lang="en-US" smtClean="0"/>
              <a:t>Let accumulate in saving or checking accounts</a:t>
            </a:r>
          </a:p>
        </p:txBody>
      </p:sp>
    </p:spTree>
    <p:extLst>
      <p:ext uri="{BB962C8B-B14F-4D97-AF65-F5344CB8AC3E}">
        <p14:creationId xmlns:p14="http://schemas.microsoft.com/office/powerpoint/2010/main" val="10917756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wipe(left)">
                                      <p:cBhvr>
                                        <p:cTn id="7" dur="500"/>
                                        <p:tgtEl>
                                          <p:spTgt spid="19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1">
                                            <p:txEl>
                                              <p:pRg st="1" end="1"/>
                                            </p:txEl>
                                          </p:spTgt>
                                        </p:tgtEl>
                                        <p:attrNameLst>
                                          <p:attrName>style.visibility</p:attrName>
                                        </p:attrNameLst>
                                      </p:cBhvr>
                                      <p:to>
                                        <p:strVal val="visible"/>
                                      </p:to>
                                    </p:set>
                                    <p:animEffect transition="in" filter="wipe(left)">
                                      <p:cBhvr>
                                        <p:cTn id="12" dur="500"/>
                                        <p:tgtEl>
                                          <p:spTgt spid="194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1">
                                            <p:txEl>
                                              <p:pRg st="2" end="2"/>
                                            </p:txEl>
                                          </p:spTgt>
                                        </p:tgtEl>
                                        <p:attrNameLst>
                                          <p:attrName>style.visibility</p:attrName>
                                        </p:attrNameLst>
                                      </p:cBhvr>
                                      <p:to>
                                        <p:strVal val="visible"/>
                                      </p:to>
                                    </p:set>
                                    <p:animEffect transition="in" filter="wipe(left)">
                                      <p:cBhvr>
                                        <p:cTn id="17" dur="500"/>
                                        <p:tgtEl>
                                          <p:spTgt spid="194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1">
                                            <p:txEl>
                                              <p:pRg st="3" end="3"/>
                                            </p:txEl>
                                          </p:spTgt>
                                        </p:tgtEl>
                                        <p:attrNameLst>
                                          <p:attrName>style.visibility</p:attrName>
                                        </p:attrNameLst>
                                      </p:cBhvr>
                                      <p:to>
                                        <p:strVal val="visible"/>
                                      </p:to>
                                    </p:set>
                                    <p:animEffect transition="in" filter="wipe(left)">
                                      <p:cBhvr>
                                        <p:cTn id="22" dur="500"/>
                                        <p:tgtEl>
                                          <p:spTgt spid="1946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1">
                                            <p:txEl>
                                              <p:pRg st="4" end="4"/>
                                            </p:txEl>
                                          </p:spTgt>
                                        </p:tgtEl>
                                        <p:attrNameLst>
                                          <p:attrName>style.visibility</p:attrName>
                                        </p:attrNameLst>
                                      </p:cBhvr>
                                      <p:to>
                                        <p:strVal val="visible"/>
                                      </p:to>
                                    </p:set>
                                    <p:animEffect transition="in" filter="wipe(left)">
                                      <p:cBhvr>
                                        <p:cTn id="27" dur="500"/>
                                        <p:tgtEl>
                                          <p:spTgt spid="1946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61">
                                            <p:txEl>
                                              <p:pRg st="5" end="5"/>
                                            </p:txEl>
                                          </p:spTgt>
                                        </p:tgtEl>
                                        <p:attrNameLst>
                                          <p:attrName>style.visibility</p:attrName>
                                        </p:attrNameLst>
                                      </p:cBhvr>
                                      <p:to>
                                        <p:strVal val="visible"/>
                                      </p:to>
                                    </p:set>
                                    <p:animEffect transition="in" filter="wipe(left)">
                                      <p:cBhvr>
                                        <p:cTn id="32" dur="500"/>
                                        <p:tgtEl>
                                          <p:spTgt spid="194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5"/>
          <p:cNvSpPr>
            <a:spLocks noGrp="1" noChangeArrowheads="1"/>
          </p:cNvSpPr>
          <p:nvPr>
            <p:ph type="title"/>
          </p:nvPr>
        </p:nvSpPr>
        <p:spPr/>
        <p:txBody>
          <a:bodyPr>
            <a:normAutofit fontScale="90000"/>
          </a:bodyPr>
          <a:lstStyle/>
          <a:p>
            <a:pPr eaLnBrk="1" hangingPunct="1"/>
            <a:r>
              <a:rPr lang="en-US" sz="3400" smtClean="0"/>
              <a:t>The Meaning of Saving and Investment</a:t>
            </a:r>
          </a:p>
        </p:txBody>
      </p:sp>
      <p:sp>
        <p:nvSpPr>
          <p:cNvPr id="86022" name="Rectangle 6"/>
          <p:cNvSpPr>
            <a:spLocks noGrp="1" noChangeArrowheads="1"/>
          </p:cNvSpPr>
          <p:nvPr>
            <p:ph idx="1"/>
          </p:nvPr>
        </p:nvSpPr>
        <p:spPr/>
        <p:txBody>
          <a:bodyPr/>
          <a:lstStyle/>
          <a:p>
            <a:pPr eaLnBrk="1" hangingPunct="1"/>
            <a:r>
              <a:rPr lang="en-US" b="1" dirty="0" smtClean="0">
                <a:solidFill>
                  <a:srgbClr val="CC0000"/>
                </a:solidFill>
              </a:rPr>
              <a:t>Investment</a:t>
            </a:r>
            <a:r>
              <a:rPr lang="en-US" dirty="0" smtClean="0"/>
              <a:t> is the purchase of new capital. </a:t>
            </a:r>
          </a:p>
          <a:p>
            <a:pPr eaLnBrk="1" hangingPunct="1"/>
            <a:r>
              <a:rPr lang="en-US" dirty="0" smtClean="0"/>
              <a:t>Examples of investment:</a:t>
            </a:r>
          </a:p>
          <a:p>
            <a:pPr lvl="1" eaLnBrk="1" hangingPunct="1">
              <a:lnSpc>
                <a:spcPct val="105000"/>
              </a:lnSpc>
              <a:spcBef>
                <a:spcPts val="600"/>
              </a:spcBef>
            </a:pPr>
            <a:r>
              <a:rPr lang="en-US" dirty="0" smtClean="0"/>
              <a:t>General Motors spends $250 million to build </a:t>
            </a:r>
            <a:br>
              <a:rPr lang="en-US" dirty="0" smtClean="0"/>
            </a:br>
            <a:r>
              <a:rPr lang="en-US" dirty="0" smtClean="0"/>
              <a:t>a new factory in Flint, Michigan. </a:t>
            </a:r>
          </a:p>
          <a:p>
            <a:pPr lvl="1" eaLnBrk="1" hangingPunct="1">
              <a:lnSpc>
                <a:spcPct val="105000"/>
              </a:lnSpc>
              <a:spcBef>
                <a:spcPts val="600"/>
              </a:spcBef>
            </a:pPr>
            <a:r>
              <a:rPr lang="en-US" dirty="0" smtClean="0"/>
              <a:t>You buy $5000 worth of computer equipment for your business.  </a:t>
            </a:r>
          </a:p>
          <a:p>
            <a:pPr lvl="1" eaLnBrk="1" hangingPunct="1">
              <a:lnSpc>
                <a:spcPct val="105000"/>
              </a:lnSpc>
              <a:spcBef>
                <a:spcPts val="600"/>
              </a:spcBef>
            </a:pPr>
            <a:r>
              <a:rPr lang="en-US" dirty="0" smtClean="0"/>
              <a:t>Your parents spend $300,000 to have a new house built.  </a:t>
            </a:r>
          </a:p>
        </p:txBody>
      </p:sp>
      <p:sp>
        <p:nvSpPr>
          <p:cNvPr id="86020" name="Text Box 4"/>
          <p:cNvSpPr txBox="1">
            <a:spLocks noChangeArrowheads="1"/>
          </p:cNvSpPr>
          <p:nvPr/>
        </p:nvSpPr>
        <p:spPr bwMode="auto">
          <a:xfrm>
            <a:off x="582613" y="5257800"/>
            <a:ext cx="7951787" cy="1092200"/>
          </a:xfrm>
          <a:prstGeom prst="rect">
            <a:avLst/>
          </a:prstGeom>
          <a:solidFill>
            <a:srgbClr val="FFCCCC"/>
          </a:solidFill>
          <a:ln>
            <a:noFill/>
          </a:ln>
          <a:effectLst>
            <a:outerShdw blurRad="50800" dist="76200" dir="2700000" algn="tl" rotWithShape="0">
              <a:prstClr val="black">
                <a:alpha val="40000"/>
              </a:prstClr>
            </a:outerShdw>
          </a:effec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45000"/>
              </a:spcBef>
              <a:buClr>
                <a:srgbClr val="00B85C"/>
              </a:buClr>
              <a:buSzPct val="120000"/>
              <a:buFont typeface="Wingdings" pitchFamily="2" charset="2"/>
              <a:buNone/>
            </a:pPr>
            <a:r>
              <a:rPr lang="en-US" sz="2900" i="1" dirty="0">
                <a:cs typeface="Arial" charset="0"/>
              </a:rPr>
              <a:t>Remember:  In economics, investment is NOT the purchase of stocks and bonds!</a:t>
            </a:r>
          </a:p>
        </p:txBody>
      </p:sp>
    </p:spTree>
    <p:extLst>
      <p:ext uri="{BB962C8B-B14F-4D97-AF65-F5344CB8AC3E}">
        <p14:creationId xmlns:p14="http://schemas.microsoft.com/office/powerpoint/2010/main" val="12929074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2">
                                            <p:txEl>
                                              <p:pRg st="0" end="0"/>
                                            </p:txEl>
                                          </p:spTgt>
                                        </p:tgtEl>
                                        <p:attrNameLst>
                                          <p:attrName>style.visibility</p:attrName>
                                        </p:attrNameLst>
                                      </p:cBhvr>
                                      <p:to>
                                        <p:strVal val="visible"/>
                                      </p:to>
                                    </p:set>
                                    <p:animEffect transition="in" filter="wipe(left)">
                                      <p:cBhvr>
                                        <p:cTn id="7" dur="500"/>
                                        <p:tgtEl>
                                          <p:spTgt spid="860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2">
                                            <p:txEl>
                                              <p:pRg st="1" end="1"/>
                                            </p:txEl>
                                          </p:spTgt>
                                        </p:tgtEl>
                                        <p:attrNameLst>
                                          <p:attrName>style.visibility</p:attrName>
                                        </p:attrNameLst>
                                      </p:cBhvr>
                                      <p:to>
                                        <p:strVal val="visible"/>
                                      </p:to>
                                    </p:set>
                                    <p:animEffect transition="in" filter="wipe(left)">
                                      <p:cBhvr>
                                        <p:cTn id="12" dur="500"/>
                                        <p:tgtEl>
                                          <p:spTgt spid="860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2">
                                            <p:txEl>
                                              <p:pRg st="2" end="2"/>
                                            </p:txEl>
                                          </p:spTgt>
                                        </p:tgtEl>
                                        <p:attrNameLst>
                                          <p:attrName>style.visibility</p:attrName>
                                        </p:attrNameLst>
                                      </p:cBhvr>
                                      <p:to>
                                        <p:strVal val="visible"/>
                                      </p:to>
                                    </p:set>
                                    <p:animEffect transition="in" filter="wipe(left)">
                                      <p:cBhvr>
                                        <p:cTn id="17" dur="500"/>
                                        <p:tgtEl>
                                          <p:spTgt spid="860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2">
                                            <p:txEl>
                                              <p:pRg st="3" end="3"/>
                                            </p:txEl>
                                          </p:spTgt>
                                        </p:tgtEl>
                                        <p:attrNameLst>
                                          <p:attrName>style.visibility</p:attrName>
                                        </p:attrNameLst>
                                      </p:cBhvr>
                                      <p:to>
                                        <p:strVal val="visible"/>
                                      </p:to>
                                    </p:set>
                                    <p:animEffect transition="in" filter="wipe(left)">
                                      <p:cBhvr>
                                        <p:cTn id="22" dur="500"/>
                                        <p:tgtEl>
                                          <p:spTgt spid="860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22">
                                            <p:txEl>
                                              <p:pRg st="4" end="4"/>
                                            </p:txEl>
                                          </p:spTgt>
                                        </p:tgtEl>
                                        <p:attrNameLst>
                                          <p:attrName>style.visibility</p:attrName>
                                        </p:attrNameLst>
                                      </p:cBhvr>
                                      <p:to>
                                        <p:strVal val="visible"/>
                                      </p:to>
                                    </p:set>
                                    <p:animEffect transition="in" filter="wipe(left)">
                                      <p:cBhvr>
                                        <p:cTn id="27" dur="500"/>
                                        <p:tgtEl>
                                          <p:spTgt spid="860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020"/>
                                        </p:tgtEl>
                                        <p:attrNameLst>
                                          <p:attrName>style.visibility</p:attrName>
                                        </p:attrNameLst>
                                      </p:cBhvr>
                                      <p:to>
                                        <p:strVal val="visible"/>
                                      </p:to>
                                    </p:set>
                                    <p:animEffect transition="in" filter="fade">
                                      <p:cBhvr>
                                        <p:cTn id="32"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build="p" bldLvl="5"/>
      <p:bldP spid="8602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4"/>
          <p:cNvSpPr>
            <a:spLocks noGrp="1" noChangeArrowheads="1"/>
          </p:cNvSpPr>
          <p:nvPr>
            <p:ph type="title" idx="4294967295"/>
          </p:nvPr>
        </p:nvSpPr>
        <p:spPr/>
        <p:txBody>
          <a:bodyPr/>
          <a:lstStyle/>
          <a:p>
            <a:pPr eaLnBrk="1" hangingPunct="1"/>
            <a:r>
              <a:rPr lang="en-US" sz="3600" smtClean="0"/>
              <a:t>The Market for Loanable Funds</a:t>
            </a:r>
          </a:p>
        </p:txBody>
      </p:sp>
      <p:sp>
        <p:nvSpPr>
          <p:cNvPr id="21509" name="Rectangle 5"/>
          <p:cNvSpPr>
            <a:spLocks noGrp="1" noChangeArrowheads="1"/>
          </p:cNvSpPr>
          <p:nvPr>
            <p:ph type="body" idx="4294967295"/>
          </p:nvPr>
        </p:nvSpPr>
        <p:spPr/>
        <p:txBody>
          <a:bodyPr/>
          <a:lstStyle/>
          <a:p>
            <a:pPr eaLnBrk="1" hangingPunct="1"/>
            <a:r>
              <a:rPr lang="en-US" dirty="0" smtClean="0"/>
              <a:t>A supply–demand model of the financial system</a:t>
            </a:r>
          </a:p>
          <a:p>
            <a:pPr eaLnBrk="1" hangingPunct="1"/>
            <a:r>
              <a:rPr lang="en-US" dirty="0" smtClean="0"/>
              <a:t>Helps us understand</a:t>
            </a:r>
          </a:p>
          <a:p>
            <a:pPr lvl="1" eaLnBrk="1" hangingPunct="1">
              <a:lnSpc>
                <a:spcPct val="105000"/>
              </a:lnSpc>
            </a:pPr>
            <a:r>
              <a:rPr lang="en-US" sz="2800" dirty="0" smtClean="0"/>
              <a:t>how the financial system coordinates </a:t>
            </a:r>
            <a:br>
              <a:rPr lang="en-US" sz="2800" dirty="0" smtClean="0"/>
            </a:br>
            <a:r>
              <a:rPr lang="en-US" sz="2800" dirty="0" smtClean="0"/>
              <a:t>saving &amp; investment</a:t>
            </a:r>
          </a:p>
          <a:p>
            <a:pPr lvl="1" eaLnBrk="1" hangingPunct="1">
              <a:lnSpc>
                <a:spcPct val="105000"/>
              </a:lnSpc>
            </a:pPr>
            <a:r>
              <a:rPr lang="en-US" sz="2800" dirty="0" smtClean="0"/>
              <a:t>how </a:t>
            </a:r>
            <a:r>
              <a:rPr lang="en-US" sz="2800" dirty="0" err="1" smtClean="0"/>
              <a:t>govt</a:t>
            </a:r>
            <a:r>
              <a:rPr lang="en-US" sz="2800" dirty="0" smtClean="0"/>
              <a:t> policies and other factors affect saving, investment, the interest rate</a:t>
            </a:r>
          </a:p>
        </p:txBody>
      </p:sp>
    </p:spTree>
    <p:extLst>
      <p:ext uri="{BB962C8B-B14F-4D97-AF65-F5344CB8AC3E}">
        <p14:creationId xmlns:p14="http://schemas.microsoft.com/office/powerpoint/2010/main" val="40058441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FF">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7975"/>
            <a:ext cx="8229600" cy="914400"/>
          </a:xfrm>
        </p:spPr>
        <p:txBody>
          <a:bodyPr>
            <a:noAutofit/>
          </a:bodyPr>
          <a:lstStyle/>
          <a:p>
            <a:pPr>
              <a:lnSpc>
                <a:spcPct val="110000"/>
              </a:lnSpc>
            </a:pPr>
            <a:r>
              <a:rPr lang="en-US" sz="3100" i="1" dirty="0" smtClean="0">
                <a:solidFill>
                  <a:srgbClr val="6C45BB"/>
                </a:solidFill>
                <a:latin typeface="Arial" pitchFamily="34" charset="0"/>
                <a:cs typeface="Arial" pitchFamily="34" charset="0"/>
              </a:rPr>
              <a:t>In this chapter, </a:t>
            </a:r>
            <a:br>
              <a:rPr lang="en-US" sz="3100" i="1" dirty="0" smtClean="0">
                <a:solidFill>
                  <a:srgbClr val="6C45BB"/>
                </a:solidFill>
                <a:latin typeface="Arial" pitchFamily="34" charset="0"/>
                <a:cs typeface="Arial" pitchFamily="34" charset="0"/>
              </a:rPr>
            </a:br>
            <a:r>
              <a:rPr lang="en-US" sz="3100" i="1" dirty="0" smtClean="0">
                <a:solidFill>
                  <a:srgbClr val="6C45BB"/>
                </a:solidFill>
                <a:latin typeface="Arial" pitchFamily="34" charset="0"/>
                <a:cs typeface="Arial" pitchFamily="34" charset="0"/>
              </a:rPr>
              <a:t>look for the answers to these questions:</a:t>
            </a:r>
            <a:endParaRPr lang="en-US" sz="3100" i="1" dirty="0">
              <a:solidFill>
                <a:srgbClr val="6C45BB"/>
              </a:solidFill>
              <a:latin typeface="Arial" pitchFamily="34" charset="0"/>
              <a:cs typeface="Arial" pitchFamily="34" charset="0"/>
            </a:endParaRPr>
          </a:p>
        </p:txBody>
      </p:sp>
      <p:sp>
        <p:nvSpPr>
          <p:cNvPr id="3" name="Content Placeholder 2"/>
          <p:cNvSpPr>
            <a:spLocks noGrp="1"/>
          </p:cNvSpPr>
          <p:nvPr>
            <p:ph idx="1"/>
          </p:nvPr>
        </p:nvSpPr>
        <p:spPr>
          <a:xfrm>
            <a:off x="457200" y="1447800"/>
            <a:ext cx="8229600" cy="4750981"/>
          </a:xfrm>
        </p:spPr>
        <p:txBody>
          <a:bodyPr/>
          <a:lstStyle/>
          <a:p>
            <a:pPr marL="285750" indent="-285750">
              <a:buClr>
                <a:srgbClr val="6C45BB"/>
              </a:buClr>
              <a:buSzPct val="120000"/>
              <a:buFont typeface="Arial" pitchFamily="34" charset="0"/>
              <a:buChar char="•"/>
            </a:pPr>
            <a:r>
              <a:rPr lang="en-US" dirty="0"/>
              <a:t>What are the main types of financial institutions in the U.S. economy, and what is their function?  </a:t>
            </a:r>
          </a:p>
          <a:p>
            <a:pPr marL="285750" indent="-285750">
              <a:buClr>
                <a:srgbClr val="6C45BB"/>
              </a:buClr>
              <a:buSzPct val="120000"/>
              <a:buFont typeface="Arial" pitchFamily="34" charset="0"/>
              <a:buChar char="•"/>
            </a:pPr>
            <a:r>
              <a:rPr lang="en-US" dirty="0"/>
              <a:t>What are the three kinds of saving? </a:t>
            </a:r>
          </a:p>
          <a:p>
            <a:pPr marL="285750" indent="-285750">
              <a:buClr>
                <a:srgbClr val="6C45BB"/>
              </a:buClr>
              <a:buSzPct val="120000"/>
              <a:buFont typeface="Arial" pitchFamily="34" charset="0"/>
              <a:buChar char="•"/>
            </a:pPr>
            <a:r>
              <a:rPr lang="en-US" dirty="0"/>
              <a:t>What’s the difference between saving and investment?  </a:t>
            </a:r>
          </a:p>
          <a:p>
            <a:pPr marL="285750" indent="-285750">
              <a:buClr>
                <a:srgbClr val="6C45BB"/>
              </a:buClr>
              <a:buSzPct val="120000"/>
              <a:buFont typeface="Arial" pitchFamily="34" charset="0"/>
              <a:buChar char="•"/>
            </a:pPr>
            <a:r>
              <a:rPr lang="en-US" dirty="0"/>
              <a:t>How does the financial system coordinate saving and investment?  </a:t>
            </a:r>
          </a:p>
          <a:p>
            <a:pPr marL="285750" indent="-285750">
              <a:buClr>
                <a:srgbClr val="6C45BB"/>
              </a:buClr>
              <a:buSzPct val="120000"/>
              <a:buFont typeface="Arial" pitchFamily="34" charset="0"/>
              <a:buChar char="•"/>
            </a:pPr>
            <a:r>
              <a:rPr lang="en-US" dirty="0"/>
              <a:t>How do </a:t>
            </a:r>
            <a:r>
              <a:rPr lang="en-US" dirty="0" err="1"/>
              <a:t>govt</a:t>
            </a:r>
            <a:r>
              <a:rPr lang="en-US" dirty="0"/>
              <a:t> policies affect saving, investment, and the interest rate?</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p:txBody>
          <a:bodyPr/>
          <a:lstStyle/>
          <a:p>
            <a:pPr eaLnBrk="1" hangingPunct="1"/>
            <a:r>
              <a:rPr lang="en-US" sz="3600" smtClean="0"/>
              <a:t>The Market for Loanable Funds</a:t>
            </a:r>
          </a:p>
        </p:txBody>
      </p:sp>
      <p:sp>
        <p:nvSpPr>
          <p:cNvPr id="22533" name="Rectangle 5"/>
          <p:cNvSpPr>
            <a:spLocks noGrp="1" noChangeArrowheads="1"/>
          </p:cNvSpPr>
          <p:nvPr>
            <p:ph type="body" idx="4294967295"/>
          </p:nvPr>
        </p:nvSpPr>
        <p:spPr/>
        <p:txBody>
          <a:bodyPr/>
          <a:lstStyle/>
          <a:p>
            <a:pPr marL="0" indent="0" eaLnBrk="1" hangingPunct="1">
              <a:spcBef>
                <a:spcPct val="30000"/>
              </a:spcBef>
              <a:buFont typeface="Wingdings" pitchFamily="2" charset="2"/>
              <a:buNone/>
            </a:pPr>
            <a:r>
              <a:rPr lang="en-US" smtClean="0"/>
              <a:t>Assume:  only one financial market</a:t>
            </a:r>
          </a:p>
          <a:p>
            <a:pPr marL="506413" lvl="1" eaLnBrk="1" hangingPunct="1">
              <a:lnSpc>
                <a:spcPct val="105000"/>
              </a:lnSpc>
              <a:spcBef>
                <a:spcPct val="30000"/>
              </a:spcBef>
              <a:buClr>
                <a:srgbClr val="339966"/>
              </a:buClr>
            </a:pPr>
            <a:r>
              <a:rPr lang="en-US" sz="2800" smtClean="0"/>
              <a:t>All savers deposit their saving in this market.</a:t>
            </a:r>
          </a:p>
          <a:p>
            <a:pPr marL="506413" lvl="1" eaLnBrk="1" hangingPunct="1">
              <a:lnSpc>
                <a:spcPct val="105000"/>
              </a:lnSpc>
              <a:spcBef>
                <a:spcPct val="30000"/>
              </a:spcBef>
              <a:buClr>
                <a:srgbClr val="339966"/>
              </a:buClr>
            </a:pPr>
            <a:r>
              <a:rPr lang="en-US" sz="2800" smtClean="0"/>
              <a:t>All borrowers take out loans from this market.</a:t>
            </a:r>
          </a:p>
          <a:p>
            <a:pPr marL="506413" lvl="1" eaLnBrk="1" hangingPunct="1">
              <a:lnSpc>
                <a:spcPct val="105000"/>
              </a:lnSpc>
              <a:spcBef>
                <a:spcPct val="30000"/>
              </a:spcBef>
              <a:buClr>
                <a:srgbClr val="339966"/>
              </a:buClr>
            </a:pPr>
            <a:r>
              <a:rPr lang="en-US" sz="2800" smtClean="0"/>
              <a:t>There is one interest rate, which is both the return to saving and the cost of borrowing.</a:t>
            </a:r>
          </a:p>
        </p:txBody>
      </p:sp>
    </p:spTree>
    <p:extLst>
      <p:ext uri="{BB962C8B-B14F-4D97-AF65-F5344CB8AC3E}">
        <p14:creationId xmlns:p14="http://schemas.microsoft.com/office/powerpoint/2010/main" val="37238924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2" end="2"/>
                                            </p:txEl>
                                          </p:spTgt>
                                        </p:tgtEl>
                                        <p:attrNameLst>
                                          <p:attrName>style.visibility</p:attrName>
                                        </p:attrNameLst>
                                      </p:cBhvr>
                                      <p:to>
                                        <p:strVal val="visible"/>
                                      </p:to>
                                    </p:set>
                                    <p:animEffect transition="in" filter="wipe(left)">
                                      <p:cBhvr>
                                        <p:cTn id="17" dur="500"/>
                                        <p:tgtEl>
                                          <p:spTgt spid="225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xEl>
                                              <p:pRg st="3" end="3"/>
                                            </p:txEl>
                                          </p:spTgt>
                                        </p:tgtEl>
                                        <p:attrNameLst>
                                          <p:attrName>style.visibility</p:attrName>
                                        </p:attrNameLst>
                                      </p:cBhvr>
                                      <p:to>
                                        <p:strVal val="visible"/>
                                      </p:to>
                                    </p:set>
                                    <p:animEffect transition="in" filter="wipe(left)">
                                      <p:cBhvr>
                                        <p:cTn id="22" dur="500"/>
                                        <p:tgtEl>
                                          <p:spTgt spid="22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p:txBody>
          <a:bodyPr/>
          <a:lstStyle/>
          <a:p>
            <a:pPr eaLnBrk="1" hangingPunct="1"/>
            <a:r>
              <a:rPr lang="en-US" sz="3600" smtClean="0"/>
              <a:t>The Market for Loanable Funds</a:t>
            </a:r>
          </a:p>
        </p:txBody>
      </p:sp>
      <p:sp>
        <p:nvSpPr>
          <p:cNvPr id="23557" name="Rectangle 3"/>
          <p:cNvSpPr>
            <a:spLocks noGrp="1" noChangeArrowheads="1"/>
          </p:cNvSpPr>
          <p:nvPr>
            <p:ph type="body" idx="4294967295"/>
          </p:nvPr>
        </p:nvSpPr>
        <p:spPr/>
        <p:txBody>
          <a:bodyPr/>
          <a:lstStyle/>
          <a:p>
            <a:pPr marL="0" indent="0" eaLnBrk="1" hangingPunct="1">
              <a:buFont typeface="Wingdings" pitchFamily="2" charset="2"/>
              <a:buNone/>
            </a:pPr>
            <a:r>
              <a:rPr lang="en-US" smtClean="0"/>
              <a:t>The supply of loanable funds comes from saving:</a:t>
            </a:r>
          </a:p>
          <a:p>
            <a:pPr marL="506413" lvl="1" eaLnBrk="1" hangingPunct="1">
              <a:lnSpc>
                <a:spcPct val="105000"/>
              </a:lnSpc>
              <a:buClr>
                <a:srgbClr val="339966"/>
              </a:buClr>
            </a:pPr>
            <a:r>
              <a:rPr lang="en-US" sz="2800" smtClean="0"/>
              <a:t>Households with extra income can loan it out and earn interest. </a:t>
            </a:r>
          </a:p>
          <a:p>
            <a:pPr marL="506413" lvl="1" eaLnBrk="1" hangingPunct="1">
              <a:lnSpc>
                <a:spcPct val="105000"/>
              </a:lnSpc>
              <a:buClr>
                <a:srgbClr val="339966"/>
              </a:buClr>
            </a:pPr>
            <a:r>
              <a:rPr lang="en-US" sz="2800" smtClean="0"/>
              <a:t>Public saving, if positive, adds to national saving and the supply of loanable funds.  </a:t>
            </a:r>
          </a:p>
          <a:p>
            <a:pPr marL="506413" lvl="1" eaLnBrk="1" hangingPunct="1">
              <a:lnSpc>
                <a:spcPct val="105000"/>
              </a:lnSpc>
              <a:buFont typeface="Wingdings" pitchFamily="2" charset="2"/>
              <a:buNone/>
            </a:pPr>
            <a:r>
              <a:rPr lang="en-US" sz="2800" smtClean="0"/>
              <a:t>	If negative, it reduces national saving and the supply of loanable funds. </a:t>
            </a:r>
            <a:endParaRPr lang="en-US" sz="2800" smtClean="0">
              <a:solidFill>
                <a:srgbClr val="FF0066"/>
              </a:solidFill>
            </a:endParaRPr>
          </a:p>
        </p:txBody>
      </p:sp>
    </p:spTree>
    <p:extLst>
      <p:ext uri="{BB962C8B-B14F-4D97-AF65-F5344CB8AC3E}">
        <p14:creationId xmlns:p14="http://schemas.microsoft.com/office/powerpoint/2010/main" val="40449246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wipe(left)">
                                      <p:cBhvr>
                                        <p:cTn id="12" dur="500"/>
                                        <p:tgtEl>
                                          <p:spTgt spid="235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wipe(left)">
                                      <p:cBhvr>
                                        <p:cTn id="17" dur="500"/>
                                        <p:tgtEl>
                                          <p:spTgt spid="235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wipe(left)">
                                      <p:cBhvr>
                                        <p:cTn id="22" dur="500"/>
                                        <p:tgtEl>
                                          <p:spTgt spid="235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p:txBody>
          <a:bodyPr/>
          <a:lstStyle/>
          <a:p>
            <a:pPr eaLnBrk="1" hangingPunct="1"/>
            <a:r>
              <a:rPr lang="en-US" smtClean="0"/>
              <a:t>The Slope of the Supply Curve</a:t>
            </a:r>
          </a:p>
        </p:txBody>
      </p:sp>
      <p:grpSp>
        <p:nvGrpSpPr>
          <p:cNvPr id="2" name="Group 3"/>
          <p:cNvGrpSpPr>
            <a:grpSpLocks/>
          </p:cNvGrpSpPr>
          <p:nvPr/>
        </p:nvGrpSpPr>
        <p:grpSpPr bwMode="auto">
          <a:xfrm>
            <a:off x="38100" y="1573213"/>
            <a:ext cx="6235700" cy="4527550"/>
            <a:chOff x="987" y="1018"/>
            <a:chExt cx="3928" cy="2852"/>
          </a:xfrm>
        </p:grpSpPr>
        <p:grpSp>
          <p:nvGrpSpPr>
            <p:cNvPr id="24601" name="Group 4"/>
            <p:cNvGrpSpPr>
              <a:grpSpLocks/>
            </p:cNvGrpSpPr>
            <p:nvPr/>
          </p:nvGrpSpPr>
          <p:grpSpPr bwMode="auto">
            <a:xfrm>
              <a:off x="1852" y="1119"/>
              <a:ext cx="2978" cy="2280"/>
              <a:chOff x="2602" y="1083"/>
              <a:chExt cx="3055" cy="2115"/>
            </a:xfrm>
          </p:grpSpPr>
          <p:sp>
            <p:nvSpPr>
              <p:cNvPr id="24604"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2"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4603"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4" name="Group 9"/>
          <p:cNvGrpSpPr>
            <a:grpSpLocks/>
          </p:cNvGrpSpPr>
          <p:nvPr/>
        </p:nvGrpSpPr>
        <p:grpSpPr bwMode="auto">
          <a:xfrm>
            <a:off x="2244725" y="1916113"/>
            <a:ext cx="2860675" cy="3121025"/>
            <a:chOff x="1414" y="1207"/>
            <a:chExt cx="1802" cy="1966"/>
          </a:xfrm>
        </p:grpSpPr>
        <p:sp>
          <p:nvSpPr>
            <p:cNvPr id="24599" name="Line 10"/>
            <p:cNvSpPr>
              <a:spLocks noChangeShapeType="1"/>
            </p:cNvSpPr>
            <p:nvPr/>
          </p:nvSpPr>
          <p:spPr bwMode="auto">
            <a:xfrm flipV="1">
              <a:off x="1414" y="1390"/>
              <a:ext cx="1088" cy="1783"/>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11"/>
            <p:cNvSpPr txBox="1">
              <a:spLocks noChangeArrowheads="1"/>
            </p:cNvSpPr>
            <p:nvPr/>
          </p:nvSpPr>
          <p:spPr bwMode="auto">
            <a:xfrm>
              <a:off x="2485" y="1207"/>
              <a:ext cx="7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Supply</a:t>
              </a:r>
            </a:p>
          </p:txBody>
        </p:sp>
      </p:grpSp>
      <p:sp>
        <p:nvSpPr>
          <p:cNvPr id="93196" name="Text Box 12"/>
          <p:cNvSpPr txBox="1">
            <a:spLocks noChangeArrowheads="1"/>
          </p:cNvSpPr>
          <p:nvPr/>
        </p:nvSpPr>
        <p:spPr bwMode="auto">
          <a:xfrm>
            <a:off x="5919788" y="1293813"/>
            <a:ext cx="2584450" cy="3432175"/>
          </a:xfrm>
          <a:prstGeom prst="rect">
            <a:avLst/>
          </a:prstGeom>
          <a:solidFill>
            <a:srgbClr val="CC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An increase in the interest rate makes saving more attractive, which increases the quantity of loanable funds supplied.</a:t>
            </a:r>
          </a:p>
        </p:txBody>
      </p:sp>
      <p:grpSp>
        <p:nvGrpSpPr>
          <p:cNvPr id="5" name="Group 13"/>
          <p:cNvGrpSpPr>
            <a:grpSpLocks/>
          </p:cNvGrpSpPr>
          <p:nvPr/>
        </p:nvGrpSpPr>
        <p:grpSpPr bwMode="auto">
          <a:xfrm>
            <a:off x="788988" y="4198938"/>
            <a:ext cx="2136775" cy="1597025"/>
            <a:chOff x="497" y="2645"/>
            <a:chExt cx="1346" cy="1006"/>
          </a:xfrm>
        </p:grpSpPr>
        <p:grpSp>
          <p:nvGrpSpPr>
            <p:cNvPr id="24594" name="Group 14"/>
            <p:cNvGrpSpPr>
              <a:grpSpLocks/>
            </p:cNvGrpSpPr>
            <p:nvPr/>
          </p:nvGrpSpPr>
          <p:grpSpPr bwMode="auto">
            <a:xfrm>
              <a:off x="892" y="2780"/>
              <a:ext cx="760" cy="583"/>
              <a:chOff x="357" y="2450"/>
              <a:chExt cx="795" cy="646"/>
            </a:xfrm>
          </p:grpSpPr>
          <p:sp>
            <p:nvSpPr>
              <p:cNvPr id="24597" name="Line 1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1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5" name="Text Box 17"/>
            <p:cNvSpPr txBox="1">
              <a:spLocks noChangeArrowheads="1"/>
            </p:cNvSpPr>
            <p:nvPr/>
          </p:nvSpPr>
          <p:spPr bwMode="auto">
            <a:xfrm>
              <a:off x="145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sp>
          <p:nvSpPr>
            <p:cNvPr id="24596" name="Text Box 18"/>
            <p:cNvSpPr txBox="1">
              <a:spLocks noChangeArrowheads="1"/>
            </p:cNvSpPr>
            <p:nvPr/>
          </p:nvSpPr>
          <p:spPr bwMode="auto">
            <a:xfrm>
              <a:off x="497" y="2645"/>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3%</a:t>
              </a:r>
            </a:p>
          </p:txBody>
        </p:sp>
      </p:grpSp>
      <p:grpSp>
        <p:nvGrpSpPr>
          <p:cNvPr id="7" name="Group 19"/>
          <p:cNvGrpSpPr>
            <a:grpSpLocks/>
          </p:cNvGrpSpPr>
          <p:nvPr/>
        </p:nvGrpSpPr>
        <p:grpSpPr bwMode="auto">
          <a:xfrm>
            <a:off x="782638" y="2789238"/>
            <a:ext cx="3041650" cy="3000375"/>
            <a:chOff x="493" y="1757"/>
            <a:chExt cx="1916" cy="1890"/>
          </a:xfrm>
        </p:grpSpPr>
        <p:sp>
          <p:nvSpPr>
            <p:cNvPr id="24586" name="Line 20"/>
            <p:cNvSpPr>
              <a:spLocks noChangeShapeType="1"/>
            </p:cNvSpPr>
            <p:nvPr/>
          </p:nvSpPr>
          <p:spPr bwMode="auto">
            <a:xfrm flipV="1">
              <a:off x="964" y="1902"/>
              <a:ext cx="0" cy="869"/>
            </a:xfrm>
            <a:prstGeom prst="line">
              <a:avLst/>
            </a:prstGeom>
            <a:noFill/>
            <a:ln w="317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87" name="Line 21"/>
            <p:cNvSpPr>
              <a:spLocks noChangeShapeType="1"/>
            </p:cNvSpPr>
            <p:nvPr/>
          </p:nvSpPr>
          <p:spPr bwMode="auto">
            <a:xfrm flipV="1">
              <a:off x="1691" y="3305"/>
              <a:ext cx="484" cy="0"/>
            </a:xfrm>
            <a:prstGeom prst="line">
              <a:avLst/>
            </a:prstGeom>
            <a:noFill/>
            <a:ln w="317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24588" name="Group 22"/>
            <p:cNvGrpSpPr>
              <a:grpSpLocks/>
            </p:cNvGrpSpPr>
            <p:nvPr/>
          </p:nvGrpSpPr>
          <p:grpSpPr bwMode="auto">
            <a:xfrm>
              <a:off x="493" y="1757"/>
              <a:ext cx="1916" cy="1890"/>
              <a:chOff x="493" y="1757"/>
              <a:chExt cx="1916" cy="1890"/>
            </a:xfrm>
          </p:grpSpPr>
          <p:grpSp>
            <p:nvGrpSpPr>
              <p:cNvPr id="24589" name="Group 23"/>
              <p:cNvGrpSpPr>
                <a:grpSpLocks/>
              </p:cNvGrpSpPr>
              <p:nvPr/>
            </p:nvGrpSpPr>
            <p:grpSpPr bwMode="auto">
              <a:xfrm>
                <a:off x="888" y="1898"/>
                <a:ext cx="1299" cy="1461"/>
                <a:chOff x="357" y="2450"/>
                <a:chExt cx="795" cy="646"/>
              </a:xfrm>
            </p:grpSpPr>
            <p:sp>
              <p:nvSpPr>
                <p:cNvPr id="24592" name="Line 2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2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0" name="Text Box 26"/>
              <p:cNvSpPr txBox="1">
                <a:spLocks noChangeArrowheads="1"/>
              </p:cNvSpPr>
              <p:nvPr/>
            </p:nvSpPr>
            <p:spPr bwMode="auto">
              <a:xfrm>
                <a:off x="2021" y="334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80</a:t>
                </a:r>
              </a:p>
            </p:txBody>
          </p:sp>
          <p:sp>
            <p:nvSpPr>
              <p:cNvPr id="24591" name="Text Box 27"/>
              <p:cNvSpPr txBox="1">
                <a:spLocks noChangeArrowheads="1"/>
              </p:cNvSpPr>
              <p:nvPr/>
            </p:nvSpPr>
            <p:spPr bwMode="auto">
              <a:xfrm>
                <a:off x="493" y="175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grpSp>
      </p:grpSp>
    </p:spTree>
    <p:extLst>
      <p:ext uri="{BB962C8B-B14F-4D97-AF65-F5344CB8AC3E}">
        <p14:creationId xmlns:p14="http://schemas.microsoft.com/office/powerpoint/2010/main" val="11315094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196"/>
                                        </p:tgtEl>
                                        <p:attrNameLst>
                                          <p:attrName>style.visibility</p:attrName>
                                        </p:attrNameLst>
                                      </p:cBhvr>
                                      <p:to>
                                        <p:strVal val="visible"/>
                                      </p:to>
                                    </p:set>
                                    <p:animEffect transition="in" filter="fade">
                                      <p:cBhvr>
                                        <p:cTn id="22" dur="500"/>
                                        <p:tgtEl>
                                          <p:spTgt spid="931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upRight)">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p:txBody>
          <a:bodyPr/>
          <a:lstStyle/>
          <a:p>
            <a:pPr eaLnBrk="1" hangingPunct="1"/>
            <a:r>
              <a:rPr lang="en-US" sz="3600" smtClean="0"/>
              <a:t>The Market for Loanable Funds</a:t>
            </a:r>
          </a:p>
        </p:txBody>
      </p:sp>
      <p:sp>
        <p:nvSpPr>
          <p:cNvPr id="122884" name="Rectangle 4"/>
          <p:cNvSpPr>
            <a:spLocks noChangeArrowheads="1"/>
          </p:cNvSpPr>
          <p:nvPr/>
        </p:nvSpPr>
        <p:spPr bwMode="auto">
          <a:xfrm>
            <a:off x="463550" y="1030288"/>
            <a:ext cx="7929563"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CC6600"/>
              </a:buClr>
              <a:buSzPct val="120000"/>
              <a:buFont typeface="Wingdings" pitchFamily="2" charset="2"/>
              <a:buNone/>
            </a:pPr>
            <a:r>
              <a:rPr lang="en-US" sz="2800">
                <a:cs typeface="Arial" charset="0"/>
              </a:rPr>
              <a:t>The demand for loanable funds comes from investment: </a:t>
            </a:r>
          </a:p>
          <a:p>
            <a:pPr marL="501650" lvl="1" indent="-285750">
              <a:lnSpc>
                <a:spcPct val="105000"/>
              </a:lnSpc>
              <a:spcBef>
                <a:spcPct val="15000"/>
              </a:spcBef>
              <a:buClr>
                <a:srgbClr val="339966"/>
              </a:buClr>
              <a:buSzPct val="120000"/>
              <a:buFont typeface="Wingdings" pitchFamily="2" charset="2"/>
              <a:buChar char="§"/>
            </a:pPr>
            <a:r>
              <a:rPr lang="en-US" sz="2800">
                <a:cs typeface="Arial" charset="0"/>
              </a:rPr>
              <a:t>Firms borrow the funds they need to pay for new equipment, factories, etc.   </a:t>
            </a:r>
          </a:p>
          <a:p>
            <a:pPr marL="501650" lvl="1" indent="-285750">
              <a:lnSpc>
                <a:spcPct val="105000"/>
              </a:lnSpc>
              <a:spcBef>
                <a:spcPct val="15000"/>
              </a:spcBef>
              <a:buClr>
                <a:srgbClr val="339966"/>
              </a:buClr>
              <a:buSzPct val="120000"/>
              <a:buFont typeface="Wingdings" pitchFamily="2" charset="2"/>
              <a:buChar char="§"/>
            </a:pPr>
            <a:r>
              <a:rPr lang="en-US" sz="2800">
                <a:cs typeface="Arial" charset="0"/>
              </a:rPr>
              <a:t>Households borrow the funds they need to purchase new houses.  </a:t>
            </a:r>
          </a:p>
        </p:txBody>
      </p:sp>
    </p:spTree>
    <p:extLst>
      <p:ext uri="{BB962C8B-B14F-4D97-AF65-F5344CB8AC3E}">
        <p14:creationId xmlns:p14="http://schemas.microsoft.com/office/powerpoint/2010/main" val="25177587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animEffect transition="in" filter="wipe(left)">
                                      <p:cBhvr>
                                        <p:cTn id="7" dur="500"/>
                                        <p:tgtEl>
                                          <p:spTgt spid="1228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4">
                                            <p:txEl>
                                              <p:pRg st="1" end="1"/>
                                            </p:txEl>
                                          </p:spTgt>
                                        </p:tgtEl>
                                        <p:attrNameLst>
                                          <p:attrName>style.visibility</p:attrName>
                                        </p:attrNameLst>
                                      </p:cBhvr>
                                      <p:to>
                                        <p:strVal val="visible"/>
                                      </p:to>
                                    </p:set>
                                    <p:animEffect transition="in" filter="wipe(left)">
                                      <p:cBhvr>
                                        <p:cTn id="12" dur="500"/>
                                        <p:tgtEl>
                                          <p:spTgt spid="1228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4">
                                            <p:txEl>
                                              <p:pRg st="2" end="2"/>
                                            </p:txEl>
                                          </p:spTgt>
                                        </p:tgtEl>
                                        <p:attrNameLst>
                                          <p:attrName>style.visibility</p:attrName>
                                        </p:attrNameLst>
                                      </p:cBhvr>
                                      <p:to>
                                        <p:strVal val="visible"/>
                                      </p:to>
                                    </p:set>
                                    <p:animEffect transition="in" filter="wipe(left)">
                                      <p:cBhvr>
                                        <p:cTn id="17" dur="500"/>
                                        <p:tgtEl>
                                          <p:spTgt spid="1228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idx="4294967295"/>
          </p:nvPr>
        </p:nvSpPr>
        <p:spPr/>
        <p:txBody>
          <a:bodyPr/>
          <a:lstStyle/>
          <a:p>
            <a:pPr eaLnBrk="1" hangingPunct="1"/>
            <a:r>
              <a:rPr lang="en-US" smtClean="0"/>
              <a:t>The Slope of the Demand Curve</a:t>
            </a:r>
          </a:p>
        </p:txBody>
      </p:sp>
      <p:grpSp>
        <p:nvGrpSpPr>
          <p:cNvPr id="26629" name="Group 3"/>
          <p:cNvGrpSpPr>
            <a:grpSpLocks/>
          </p:cNvGrpSpPr>
          <p:nvPr/>
        </p:nvGrpSpPr>
        <p:grpSpPr bwMode="auto">
          <a:xfrm>
            <a:off x="38100" y="1573213"/>
            <a:ext cx="6235700" cy="4527550"/>
            <a:chOff x="987" y="1018"/>
            <a:chExt cx="3928" cy="2852"/>
          </a:xfrm>
        </p:grpSpPr>
        <p:grpSp>
          <p:nvGrpSpPr>
            <p:cNvPr id="26648" name="Group 4"/>
            <p:cNvGrpSpPr>
              <a:grpSpLocks/>
            </p:cNvGrpSpPr>
            <p:nvPr/>
          </p:nvGrpSpPr>
          <p:grpSpPr bwMode="auto">
            <a:xfrm>
              <a:off x="1852" y="1119"/>
              <a:ext cx="2978" cy="2280"/>
              <a:chOff x="2602" y="1083"/>
              <a:chExt cx="3055" cy="2115"/>
            </a:xfrm>
          </p:grpSpPr>
          <p:sp>
            <p:nvSpPr>
              <p:cNvPr id="26651"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9"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6650"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4" name="Group 9"/>
          <p:cNvGrpSpPr>
            <a:grpSpLocks/>
          </p:cNvGrpSpPr>
          <p:nvPr/>
        </p:nvGrpSpPr>
        <p:grpSpPr bwMode="auto">
          <a:xfrm>
            <a:off x="1808163" y="2192338"/>
            <a:ext cx="3981450" cy="2765425"/>
            <a:chOff x="1139" y="1381"/>
            <a:chExt cx="2508" cy="1742"/>
          </a:xfrm>
        </p:grpSpPr>
        <p:sp>
          <p:nvSpPr>
            <p:cNvPr id="26646" name="Line 10"/>
            <p:cNvSpPr>
              <a:spLocks noChangeShapeType="1"/>
            </p:cNvSpPr>
            <p:nvPr/>
          </p:nvSpPr>
          <p:spPr bwMode="auto">
            <a:xfrm>
              <a:off x="1139" y="1381"/>
              <a:ext cx="1701" cy="1545"/>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Text Box 11"/>
            <p:cNvSpPr txBox="1">
              <a:spLocks noChangeArrowheads="1"/>
            </p:cNvSpPr>
            <p:nvPr/>
          </p:nvSpPr>
          <p:spPr bwMode="auto">
            <a:xfrm>
              <a:off x="2788" y="2854"/>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Demand</a:t>
              </a:r>
            </a:p>
          </p:txBody>
        </p:sp>
      </p:grpSp>
      <p:sp>
        <p:nvSpPr>
          <p:cNvPr id="97292" name="Line 12"/>
          <p:cNvSpPr>
            <a:spLocks noChangeShapeType="1"/>
          </p:cNvSpPr>
          <p:nvPr/>
        </p:nvSpPr>
        <p:spPr bwMode="auto">
          <a:xfrm flipV="1">
            <a:off x="1509713" y="2709863"/>
            <a:ext cx="15875" cy="1162050"/>
          </a:xfrm>
          <a:prstGeom prst="line">
            <a:avLst/>
          </a:prstGeom>
          <a:noFill/>
          <a:ln w="31750">
            <a:solidFill>
              <a:srgbClr val="0099CC"/>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97293" name="Line 13"/>
          <p:cNvSpPr>
            <a:spLocks noChangeShapeType="1"/>
          </p:cNvSpPr>
          <p:nvPr/>
        </p:nvSpPr>
        <p:spPr bwMode="auto">
          <a:xfrm flipV="1">
            <a:off x="2409825" y="5232400"/>
            <a:ext cx="1260475" cy="0"/>
          </a:xfrm>
          <a:prstGeom prst="line">
            <a:avLst/>
          </a:prstGeom>
          <a:noFill/>
          <a:ln w="31750">
            <a:solidFill>
              <a:srgbClr val="0099CC"/>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7294" name="Text Box 14"/>
          <p:cNvSpPr txBox="1">
            <a:spLocks noChangeArrowheads="1"/>
          </p:cNvSpPr>
          <p:nvPr/>
        </p:nvSpPr>
        <p:spPr bwMode="auto">
          <a:xfrm>
            <a:off x="4629150" y="1250950"/>
            <a:ext cx="3571875" cy="2597150"/>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A fall in the interest rate reduces the cost of borrowing, which increases the quantity of loanable funds demanded.</a:t>
            </a:r>
          </a:p>
        </p:txBody>
      </p:sp>
      <p:grpSp>
        <p:nvGrpSpPr>
          <p:cNvPr id="5" name="Group 15"/>
          <p:cNvGrpSpPr>
            <a:grpSpLocks/>
          </p:cNvGrpSpPr>
          <p:nvPr/>
        </p:nvGrpSpPr>
        <p:grpSpPr bwMode="auto">
          <a:xfrm>
            <a:off x="782638" y="2487613"/>
            <a:ext cx="1952625" cy="3308350"/>
            <a:chOff x="493" y="1567"/>
            <a:chExt cx="1230" cy="2084"/>
          </a:xfrm>
        </p:grpSpPr>
        <p:grpSp>
          <p:nvGrpSpPr>
            <p:cNvPr id="26641" name="Group 16"/>
            <p:cNvGrpSpPr>
              <a:grpSpLocks/>
            </p:cNvGrpSpPr>
            <p:nvPr/>
          </p:nvGrpSpPr>
          <p:grpSpPr bwMode="auto">
            <a:xfrm>
              <a:off x="888" y="1706"/>
              <a:ext cx="613" cy="1653"/>
              <a:chOff x="357" y="2450"/>
              <a:chExt cx="795" cy="646"/>
            </a:xfrm>
          </p:grpSpPr>
          <p:sp>
            <p:nvSpPr>
              <p:cNvPr id="26644"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2" name="Text Box 19"/>
            <p:cNvSpPr txBox="1">
              <a:spLocks noChangeArrowheads="1"/>
            </p:cNvSpPr>
            <p:nvPr/>
          </p:nvSpPr>
          <p:spPr bwMode="auto">
            <a:xfrm>
              <a:off x="133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50</a:t>
              </a:r>
            </a:p>
          </p:txBody>
        </p:sp>
        <p:sp>
          <p:nvSpPr>
            <p:cNvPr id="26643" name="Text Box 20"/>
            <p:cNvSpPr txBox="1">
              <a:spLocks noChangeArrowheads="1"/>
            </p:cNvSpPr>
            <p:nvPr/>
          </p:nvSpPr>
          <p:spPr bwMode="auto">
            <a:xfrm>
              <a:off x="493" y="156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a:t>
              </a:r>
            </a:p>
          </p:txBody>
        </p:sp>
      </p:grpSp>
      <p:grpSp>
        <p:nvGrpSpPr>
          <p:cNvPr id="7" name="Group 21"/>
          <p:cNvGrpSpPr>
            <a:grpSpLocks/>
          </p:cNvGrpSpPr>
          <p:nvPr/>
        </p:nvGrpSpPr>
        <p:grpSpPr bwMode="auto">
          <a:xfrm>
            <a:off x="773113" y="3659188"/>
            <a:ext cx="3194050" cy="2146300"/>
            <a:chOff x="487" y="2305"/>
            <a:chExt cx="2012" cy="1352"/>
          </a:xfrm>
        </p:grpSpPr>
        <p:grpSp>
          <p:nvGrpSpPr>
            <p:cNvPr id="26636" name="Group 22"/>
            <p:cNvGrpSpPr>
              <a:grpSpLocks/>
            </p:cNvGrpSpPr>
            <p:nvPr/>
          </p:nvGrpSpPr>
          <p:grpSpPr bwMode="auto">
            <a:xfrm>
              <a:off x="892" y="2451"/>
              <a:ext cx="1418" cy="922"/>
              <a:chOff x="357" y="2450"/>
              <a:chExt cx="795" cy="646"/>
            </a:xfrm>
          </p:grpSpPr>
          <p:sp>
            <p:nvSpPr>
              <p:cNvPr id="26639" name="Line 2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2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7" name="Text Box 25"/>
            <p:cNvSpPr txBox="1">
              <a:spLocks noChangeArrowheads="1"/>
            </p:cNvSpPr>
            <p:nvPr/>
          </p:nvSpPr>
          <p:spPr bwMode="auto">
            <a:xfrm>
              <a:off x="487" y="2305"/>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4%</a:t>
              </a:r>
            </a:p>
          </p:txBody>
        </p:sp>
        <p:sp>
          <p:nvSpPr>
            <p:cNvPr id="26638" name="Text Box 26"/>
            <p:cNvSpPr txBox="1">
              <a:spLocks noChangeArrowheads="1"/>
            </p:cNvSpPr>
            <p:nvPr/>
          </p:nvSpPr>
          <p:spPr bwMode="auto">
            <a:xfrm>
              <a:off x="21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80</a:t>
              </a:r>
            </a:p>
          </p:txBody>
        </p:sp>
      </p:grpSp>
    </p:spTree>
    <p:extLst>
      <p:ext uri="{BB962C8B-B14F-4D97-AF65-F5344CB8AC3E}">
        <p14:creationId xmlns:p14="http://schemas.microsoft.com/office/powerpoint/2010/main" val="33202951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94"/>
                                        </p:tgtEl>
                                        <p:attrNameLst>
                                          <p:attrName>style.visibility</p:attrName>
                                        </p:attrNameLst>
                                      </p:cBhvr>
                                      <p:to>
                                        <p:strVal val="visible"/>
                                      </p:to>
                                    </p:set>
                                    <p:animEffect transition="in" filter="fade">
                                      <p:cBhvr>
                                        <p:cTn id="17" dur="500"/>
                                        <p:tgtEl>
                                          <p:spTgt spid="97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292"/>
                                        </p:tgtEl>
                                        <p:attrNameLst>
                                          <p:attrName>style.visibility</p:attrName>
                                        </p:attrNameLst>
                                      </p:cBhvr>
                                      <p:to>
                                        <p:strVal val="visible"/>
                                      </p:to>
                                    </p:set>
                                    <p:animEffect transition="in" filter="wipe(up)">
                                      <p:cBhvr>
                                        <p:cTn id="22" dur="500"/>
                                        <p:tgtEl>
                                          <p:spTgt spid="97292"/>
                                        </p:tgtEl>
                                      </p:cBhvr>
                                    </p:animEffect>
                                  </p:child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1000"/>
                                        <p:tgtEl>
                                          <p:spTgt spid="7"/>
                                        </p:tgtEl>
                                      </p:cBhvr>
                                    </p:animEffect>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97293"/>
                                        </p:tgtEl>
                                        <p:attrNameLst>
                                          <p:attrName>style.visibility</p:attrName>
                                        </p:attrNameLst>
                                      </p:cBhvr>
                                      <p:to>
                                        <p:strVal val="visible"/>
                                      </p:to>
                                    </p:set>
                                    <p:animEffect transition="in" filter="wipe(left)">
                                      <p:cBhvr>
                                        <p:cTn id="30" dur="500"/>
                                        <p:tgtEl>
                                          <p:spTgt spid="9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2" grpId="0" animBg="1"/>
      <p:bldP spid="97293" grpId="0" animBg="1"/>
      <p:bldP spid="972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idx="4294967295"/>
          </p:nvPr>
        </p:nvSpPr>
        <p:spPr/>
        <p:txBody>
          <a:bodyPr/>
          <a:lstStyle/>
          <a:p>
            <a:pPr eaLnBrk="1" hangingPunct="1"/>
            <a:r>
              <a:rPr lang="en-US" smtClean="0"/>
              <a:t>Equilibrium</a:t>
            </a:r>
          </a:p>
        </p:txBody>
      </p:sp>
      <p:grpSp>
        <p:nvGrpSpPr>
          <p:cNvPr id="27653" name="Group 3"/>
          <p:cNvGrpSpPr>
            <a:grpSpLocks/>
          </p:cNvGrpSpPr>
          <p:nvPr/>
        </p:nvGrpSpPr>
        <p:grpSpPr bwMode="auto">
          <a:xfrm>
            <a:off x="38100" y="1573213"/>
            <a:ext cx="6235700" cy="4527550"/>
            <a:chOff x="987" y="1018"/>
            <a:chExt cx="3928" cy="2852"/>
          </a:xfrm>
        </p:grpSpPr>
        <p:grpSp>
          <p:nvGrpSpPr>
            <p:cNvPr id="27671" name="Group 4"/>
            <p:cNvGrpSpPr>
              <a:grpSpLocks/>
            </p:cNvGrpSpPr>
            <p:nvPr/>
          </p:nvGrpSpPr>
          <p:grpSpPr bwMode="auto">
            <a:xfrm>
              <a:off x="1852" y="1119"/>
              <a:ext cx="2978" cy="2280"/>
              <a:chOff x="2602" y="1083"/>
              <a:chExt cx="3055" cy="2115"/>
            </a:xfrm>
          </p:grpSpPr>
          <p:sp>
            <p:nvSpPr>
              <p:cNvPr id="27674"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72"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7673"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27654" name="Group 9"/>
          <p:cNvGrpSpPr>
            <a:grpSpLocks/>
          </p:cNvGrpSpPr>
          <p:nvPr/>
        </p:nvGrpSpPr>
        <p:grpSpPr bwMode="auto">
          <a:xfrm>
            <a:off x="1808163" y="2192338"/>
            <a:ext cx="3981450" cy="2765425"/>
            <a:chOff x="1139" y="1381"/>
            <a:chExt cx="2508" cy="1742"/>
          </a:xfrm>
        </p:grpSpPr>
        <p:sp>
          <p:nvSpPr>
            <p:cNvPr id="27669" name="Line 10"/>
            <p:cNvSpPr>
              <a:spLocks noChangeShapeType="1"/>
            </p:cNvSpPr>
            <p:nvPr/>
          </p:nvSpPr>
          <p:spPr bwMode="auto">
            <a:xfrm>
              <a:off x="1139" y="1381"/>
              <a:ext cx="1701" cy="1545"/>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Text Box 11"/>
            <p:cNvSpPr txBox="1">
              <a:spLocks noChangeArrowheads="1"/>
            </p:cNvSpPr>
            <p:nvPr/>
          </p:nvSpPr>
          <p:spPr bwMode="auto">
            <a:xfrm>
              <a:off x="2788" y="2854"/>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Demand</a:t>
              </a:r>
            </a:p>
          </p:txBody>
        </p:sp>
      </p:grpSp>
      <p:sp>
        <p:nvSpPr>
          <p:cNvPr id="99340" name="Text Box 12"/>
          <p:cNvSpPr txBox="1">
            <a:spLocks noChangeArrowheads="1"/>
          </p:cNvSpPr>
          <p:nvPr/>
        </p:nvSpPr>
        <p:spPr bwMode="auto">
          <a:xfrm>
            <a:off x="5189538" y="1062038"/>
            <a:ext cx="3224212" cy="1344612"/>
          </a:xfrm>
          <a:prstGeom prst="rect">
            <a:avLst/>
          </a:prstGeom>
          <a:solidFill>
            <a:srgbClr val="D5E5F7"/>
          </a:solidFill>
          <a:ln>
            <a:noFill/>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The interest rate adjusts to equate supply and demand. </a:t>
            </a:r>
          </a:p>
        </p:txBody>
      </p:sp>
      <p:grpSp>
        <p:nvGrpSpPr>
          <p:cNvPr id="27656" name="Group 13"/>
          <p:cNvGrpSpPr>
            <a:grpSpLocks/>
          </p:cNvGrpSpPr>
          <p:nvPr/>
        </p:nvGrpSpPr>
        <p:grpSpPr bwMode="auto">
          <a:xfrm>
            <a:off x="2244725" y="1916113"/>
            <a:ext cx="2860675" cy="3121025"/>
            <a:chOff x="1414" y="1207"/>
            <a:chExt cx="1802" cy="1966"/>
          </a:xfrm>
        </p:grpSpPr>
        <p:sp>
          <p:nvSpPr>
            <p:cNvPr id="27667" name="Line 14"/>
            <p:cNvSpPr>
              <a:spLocks noChangeShapeType="1"/>
            </p:cNvSpPr>
            <p:nvPr/>
          </p:nvSpPr>
          <p:spPr bwMode="auto">
            <a:xfrm flipV="1">
              <a:off x="1414" y="1390"/>
              <a:ext cx="1088" cy="1783"/>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Text Box 15"/>
            <p:cNvSpPr txBox="1">
              <a:spLocks noChangeArrowheads="1"/>
            </p:cNvSpPr>
            <p:nvPr/>
          </p:nvSpPr>
          <p:spPr bwMode="auto">
            <a:xfrm>
              <a:off x="2485" y="1207"/>
              <a:ext cx="7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Supply</a:t>
              </a:r>
            </a:p>
          </p:txBody>
        </p:sp>
      </p:grpSp>
      <p:sp>
        <p:nvSpPr>
          <p:cNvPr id="99344" name="Text Box 16"/>
          <p:cNvSpPr txBox="1">
            <a:spLocks noChangeArrowheads="1"/>
          </p:cNvSpPr>
          <p:nvPr/>
        </p:nvSpPr>
        <p:spPr bwMode="auto">
          <a:xfrm>
            <a:off x="5845175" y="2797175"/>
            <a:ext cx="2867025" cy="1762125"/>
          </a:xfrm>
          <a:prstGeom prst="rect">
            <a:avLst/>
          </a:prstGeom>
          <a:solidFill>
            <a:srgbClr val="FFECB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The </a:t>
            </a:r>
            <a:r>
              <a:rPr lang="en-US" sz="2600" dirty="0" err="1" smtClean="0">
                <a:cs typeface="Arial" charset="0"/>
              </a:rPr>
              <a:t>eq’m</a:t>
            </a:r>
            <a:r>
              <a:rPr lang="en-US" sz="2600" dirty="0" smtClean="0">
                <a:cs typeface="Arial" charset="0"/>
              </a:rPr>
              <a:t> quantity of L.F. equals </a:t>
            </a:r>
            <a:r>
              <a:rPr lang="en-US" sz="2600" dirty="0" err="1" smtClean="0">
                <a:cs typeface="Arial" charset="0"/>
              </a:rPr>
              <a:t>eq’m</a:t>
            </a:r>
            <a:r>
              <a:rPr lang="en-US" sz="2600" dirty="0" smtClean="0">
                <a:cs typeface="Arial" charset="0"/>
              </a:rPr>
              <a:t> investment and </a:t>
            </a:r>
            <a:r>
              <a:rPr lang="en-US" sz="2600" dirty="0" err="1" smtClean="0">
                <a:cs typeface="Arial" charset="0"/>
              </a:rPr>
              <a:t>eq’m</a:t>
            </a:r>
            <a:r>
              <a:rPr lang="en-US" sz="2600" dirty="0" smtClean="0">
                <a:cs typeface="Arial" charset="0"/>
              </a:rPr>
              <a:t> saving. </a:t>
            </a:r>
          </a:p>
        </p:txBody>
      </p:sp>
      <p:grpSp>
        <p:nvGrpSpPr>
          <p:cNvPr id="6" name="Group 17"/>
          <p:cNvGrpSpPr>
            <a:grpSpLocks/>
          </p:cNvGrpSpPr>
          <p:nvPr/>
        </p:nvGrpSpPr>
        <p:grpSpPr bwMode="auto">
          <a:xfrm>
            <a:off x="804863" y="3248025"/>
            <a:ext cx="2401887" cy="473075"/>
            <a:chOff x="507" y="2046"/>
            <a:chExt cx="1513" cy="298"/>
          </a:xfrm>
        </p:grpSpPr>
        <p:sp>
          <p:nvSpPr>
            <p:cNvPr id="27665" name="Line 18"/>
            <p:cNvSpPr>
              <a:spLocks noChangeShapeType="1"/>
            </p:cNvSpPr>
            <p:nvPr/>
          </p:nvSpPr>
          <p:spPr bwMode="auto">
            <a:xfrm>
              <a:off x="887" y="2185"/>
              <a:ext cx="113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Text Box 19"/>
            <p:cNvSpPr txBox="1">
              <a:spLocks noChangeArrowheads="1"/>
            </p:cNvSpPr>
            <p:nvPr/>
          </p:nvSpPr>
          <p:spPr bwMode="auto">
            <a:xfrm>
              <a:off x="507" y="2046"/>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grpSp>
      <p:grpSp>
        <p:nvGrpSpPr>
          <p:cNvPr id="7" name="Group 20"/>
          <p:cNvGrpSpPr>
            <a:grpSpLocks/>
          </p:cNvGrpSpPr>
          <p:nvPr/>
        </p:nvGrpSpPr>
        <p:grpSpPr bwMode="auto">
          <a:xfrm>
            <a:off x="2913063" y="3471863"/>
            <a:ext cx="615950" cy="2324100"/>
            <a:chOff x="1835" y="2187"/>
            <a:chExt cx="388" cy="1464"/>
          </a:xfrm>
        </p:grpSpPr>
        <p:sp>
          <p:nvSpPr>
            <p:cNvPr id="27663" name="Line 21"/>
            <p:cNvSpPr>
              <a:spLocks noChangeShapeType="1"/>
            </p:cNvSpPr>
            <p:nvPr/>
          </p:nvSpPr>
          <p:spPr bwMode="auto">
            <a:xfrm>
              <a:off x="2020" y="2187"/>
              <a:ext cx="0" cy="119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Text Box 22"/>
            <p:cNvSpPr txBox="1">
              <a:spLocks noChangeArrowheads="1"/>
            </p:cNvSpPr>
            <p:nvPr/>
          </p:nvSpPr>
          <p:spPr bwMode="auto">
            <a:xfrm>
              <a:off x="183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grpSp>
        <p:nvGrpSpPr>
          <p:cNvPr id="8" name="Group 23"/>
          <p:cNvGrpSpPr>
            <a:grpSpLocks/>
          </p:cNvGrpSpPr>
          <p:nvPr/>
        </p:nvGrpSpPr>
        <p:grpSpPr bwMode="auto">
          <a:xfrm>
            <a:off x="2986088" y="5392738"/>
            <a:ext cx="463550" cy="995362"/>
            <a:chOff x="1890" y="3397"/>
            <a:chExt cx="271" cy="627"/>
          </a:xfrm>
        </p:grpSpPr>
        <p:sp>
          <p:nvSpPr>
            <p:cNvPr id="27661" name="Line 24"/>
            <p:cNvSpPr>
              <a:spLocks noChangeShapeType="1"/>
            </p:cNvSpPr>
            <p:nvPr/>
          </p:nvSpPr>
          <p:spPr bwMode="auto">
            <a:xfrm rot="-5400000">
              <a:off x="1823" y="3821"/>
              <a:ext cx="407" cy="0"/>
            </a:xfrm>
            <a:prstGeom prst="line">
              <a:avLst/>
            </a:prstGeom>
            <a:noFill/>
            <a:ln w="571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7662" name="Rectangle 25"/>
            <p:cNvSpPr>
              <a:spLocks noChangeArrowheads="1"/>
            </p:cNvSpPr>
            <p:nvPr/>
          </p:nvSpPr>
          <p:spPr bwMode="auto">
            <a:xfrm>
              <a:off x="1890" y="3397"/>
              <a:ext cx="271" cy="218"/>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spTree>
    <p:extLst>
      <p:ext uri="{BB962C8B-B14F-4D97-AF65-F5344CB8AC3E}">
        <p14:creationId xmlns:p14="http://schemas.microsoft.com/office/powerpoint/2010/main" val="4251165916"/>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40"/>
                                        </p:tgtEl>
                                        <p:attrNameLst>
                                          <p:attrName>style.visibility</p:attrName>
                                        </p:attrNameLst>
                                      </p:cBhvr>
                                      <p:to>
                                        <p:strVal val="visible"/>
                                      </p:to>
                                    </p:set>
                                    <p:animEffect transition="in" filter="fade">
                                      <p:cBhvr>
                                        <p:cTn id="7" dur="500"/>
                                        <p:tgtEl>
                                          <p:spTgt spid="99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9344"/>
                                        </p:tgtEl>
                                        <p:attrNameLst>
                                          <p:attrName>style.visibility</p:attrName>
                                        </p:attrNameLst>
                                      </p:cBhvr>
                                      <p:to>
                                        <p:strVal val="visible"/>
                                      </p:to>
                                    </p:set>
                                    <p:animEffect transition="in" filter="fade">
                                      <p:cBhvr>
                                        <p:cTn id="22" dur="500"/>
                                        <p:tgtEl>
                                          <p:spTgt spid="99344"/>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0" grpId="0" animBg="1"/>
      <p:bldP spid="993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idx="4294967295"/>
          </p:nvPr>
        </p:nvSpPr>
        <p:spPr>
          <a:xfrm>
            <a:off x="457200" y="220663"/>
            <a:ext cx="8229600" cy="692150"/>
          </a:xfrm>
        </p:spPr>
        <p:txBody>
          <a:bodyPr/>
          <a:lstStyle/>
          <a:p>
            <a:pPr eaLnBrk="1" hangingPunct="1"/>
            <a:r>
              <a:rPr lang="en-US" smtClean="0"/>
              <a:t>Policy 1:  Saving Incentives</a:t>
            </a:r>
          </a:p>
        </p:txBody>
      </p:sp>
      <p:grpSp>
        <p:nvGrpSpPr>
          <p:cNvPr id="28677" name="Group 3"/>
          <p:cNvGrpSpPr>
            <a:grpSpLocks/>
          </p:cNvGrpSpPr>
          <p:nvPr/>
        </p:nvGrpSpPr>
        <p:grpSpPr bwMode="auto">
          <a:xfrm>
            <a:off x="1411288" y="1733550"/>
            <a:ext cx="5310187" cy="3619500"/>
            <a:chOff x="2602" y="1083"/>
            <a:chExt cx="3055" cy="2115"/>
          </a:xfrm>
        </p:grpSpPr>
        <p:sp>
          <p:nvSpPr>
            <p:cNvPr id="28704"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8"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8679"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28680"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Text Box 9"/>
          <p:cNvSpPr txBox="1">
            <a:spLocks noChangeArrowheads="1"/>
          </p:cNvSpPr>
          <p:nvPr/>
        </p:nvSpPr>
        <p:spPr bwMode="auto">
          <a:xfrm>
            <a:off x="4425950" y="453072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101386" name="Text Box 10"/>
          <p:cNvSpPr txBox="1">
            <a:spLocks noChangeArrowheads="1"/>
          </p:cNvSpPr>
          <p:nvPr/>
        </p:nvSpPr>
        <p:spPr bwMode="auto">
          <a:xfrm>
            <a:off x="5481638" y="1109663"/>
            <a:ext cx="2909887" cy="1344612"/>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Tax incentives for saving increase the supply of L.F.</a:t>
            </a:r>
          </a:p>
        </p:txBody>
      </p:sp>
      <p:sp>
        <p:nvSpPr>
          <p:cNvPr id="28683"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28685" name="Group 13"/>
          <p:cNvGrpSpPr>
            <a:grpSpLocks/>
          </p:cNvGrpSpPr>
          <p:nvPr/>
        </p:nvGrpSpPr>
        <p:grpSpPr bwMode="auto">
          <a:xfrm>
            <a:off x="1408113" y="3468688"/>
            <a:ext cx="1798637" cy="1897062"/>
            <a:chOff x="357" y="2450"/>
            <a:chExt cx="795" cy="646"/>
          </a:xfrm>
        </p:grpSpPr>
        <p:sp>
          <p:nvSpPr>
            <p:cNvPr id="28702"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86"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sp>
        <p:nvSpPr>
          <p:cNvPr id="28687"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nvGrpSpPr>
          <p:cNvPr id="4" name="Group 18"/>
          <p:cNvGrpSpPr>
            <a:grpSpLocks/>
          </p:cNvGrpSpPr>
          <p:nvPr/>
        </p:nvGrpSpPr>
        <p:grpSpPr bwMode="auto">
          <a:xfrm>
            <a:off x="2889250" y="1973263"/>
            <a:ext cx="2103438" cy="3200400"/>
            <a:chOff x="1820" y="1243"/>
            <a:chExt cx="1325" cy="2016"/>
          </a:xfrm>
        </p:grpSpPr>
        <p:sp>
          <p:nvSpPr>
            <p:cNvPr id="28700" name="Line 19"/>
            <p:cNvSpPr>
              <a:spLocks noChangeShapeType="1"/>
            </p:cNvSpPr>
            <p:nvPr/>
          </p:nvSpPr>
          <p:spPr bwMode="auto">
            <a:xfrm flipV="1">
              <a:off x="1820" y="1476"/>
              <a:ext cx="1088" cy="17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Text Box 20"/>
            <p:cNvSpPr txBox="1">
              <a:spLocks noChangeArrowheads="1"/>
            </p:cNvSpPr>
            <p:nvPr/>
          </p:nvSpPr>
          <p:spPr bwMode="auto">
            <a:xfrm>
              <a:off x="2801" y="124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2</a:t>
              </a:r>
            </a:p>
          </p:txBody>
        </p:sp>
      </p:grpSp>
      <p:sp>
        <p:nvSpPr>
          <p:cNvPr id="101397" name="Text Box 21"/>
          <p:cNvSpPr txBox="1">
            <a:spLocks noChangeArrowheads="1"/>
          </p:cNvSpPr>
          <p:nvPr/>
        </p:nvSpPr>
        <p:spPr bwMode="auto">
          <a:xfrm>
            <a:off x="5319713" y="2965450"/>
            <a:ext cx="3287712" cy="1811338"/>
          </a:xfrm>
          <a:prstGeom prst="rect">
            <a:avLst/>
          </a:prstGeom>
          <a:solidFill>
            <a:srgbClr val="CC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…which reduces the </a:t>
            </a:r>
            <a:r>
              <a:rPr lang="en-US" sz="2600" dirty="0" err="1" smtClean="0">
                <a:cs typeface="Arial" charset="0"/>
              </a:rPr>
              <a:t>eq’m</a:t>
            </a:r>
            <a:r>
              <a:rPr lang="en-US" sz="2600" dirty="0" smtClean="0">
                <a:cs typeface="Arial" charset="0"/>
              </a:rPr>
              <a:t> interest rate</a:t>
            </a:r>
          </a:p>
        </p:txBody>
      </p:sp>
      <p:sp>
        <p:nvSpPr>
          <p:cNvPr id="101398" name="Text Box 22"/>
          <p:cNvSpPr txBox="1">
            <a:spLocks noChangeArrowheads="1"/>
          </p:cNvSpPr>
          <p:nvPr/>
        </p:nvSpPr>
        <p:spPr bwMode="auto">
          <a:xfrm>
            <a:off x="5348288" y="3813175"/>
            <a:ext cx="32385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600">
                <a:cs typeface="Arial" charset="0"/>
              </a:rPr>
              <a:t>and increases the eq’m quantity of L.F.</a:t>
            </a:r>
          </a:p>
        </p:txBody>
      </p:sp>
      <p:sp>
        <p:nvSpPr>
          <p:cNvPr id="101399" name="Line 23"/>
          <p:cNvSpPr>
            <a:spLocks noChangeShapeType="1"/>
          </p:cNvSpPr>
          <p:nvPr/>
        </p:nvSpPr>
        <p:spPr bwMode="auto">
          <a:xfrm>
            <a:off x="3792538" y="2578100"/>
            <a:ext cx="646112"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5" name="Group 24"/>
          <p:cNvGrpSpPr>
            <a:grpSpLocks/>
          </p:cNvGrpSpPr>
          <p:nvPr/>
        </p:nvGrpSpPr>
        <p:grpSpPr bwMode="auto">
          <a:xfrm>
            <a:off x="798513" y="3465513"/>
            <a:ext cx="2871787" cy="677862"/>
            <a:chOff x="503" y="2183"/>
            <a:chExt cx="1809" cy="427"/>
          </a:xfrm>
        </p:grpSpPr>
        <p:sp>
          <p:nvSpPr>
            <p:cNvPr id="28697" name="Text Box 25"/>
            <p:cNvSpPr txBox="1">
              <a:spLocks noChangeArrowheads="1"/>
            </p:cNvSpPr>
            <p:nvPr/>
          </p:nvSpPr>
          <p:spPr bwMode="auto">
            <a:xfrm>
              <a:off x="503" y="2312"/>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4%</a:t>
              </a:r>
            </a:p>
          </p:txBody>
        </p:sp>
        <p:sp>
          <p:nvSpPr>
            <p:cNvPr id="28698" name="Line 26"/>
            <p:cNvSpPr>
              <a:spLocks noChangeShapeType="1"/>
            </p:cNvSpPr>
            <p:nvPr/>
          </p:nvSpPr>
          <p:spPr bwMode="auto">
            <a:xfrm rot="5400000">
              <a:off x="863" y="2317"/>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699" name="Line 27"/>
            <p:cNvSpPr>
              <a:spLocks noChangeShapeType="1"/>
            </p:cNvSpPr>
            <p:nvPr/>
          </p:nvSpPr>
          <p:spPr bwMode="auto">
            <a:xfrm>
              <a:off x="894" y="2451"/>
              <a:ext cx="141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8"/>
          <p:cNvGrpSpPr>
            <a:grpSpLocks/>
          </p:cNvGrpSpPr>
          <p:nvPr/>
        </p:nvGrpSpPr>
        <p:grpSpPr bwMode="auto">
          <a:xfrm>
            <a:off x="3208338" y="3892550"/>
            <a:ext cx="774700" cy="1912938"/>
            <a:chOff x="2021" y="2452"/>
            <a:chExt cx="488" cy="1205"/>
          </a:xfrm>
        </p:grpSpPr>
        <p:sp>
          <p:nvSpPr>
            <p:cNvPr id="28694" name="Line 29"/>
            <p:cNvSpPr>
              <a:spLocks noChangeShapeType="1"/>
            </p:cNvSpPr>
            <p:nvPr/>
          </p:nvSpPr>
          <p:spPr bwMode="auto">
            <a:xfrm>
              <a:off x="2312" y="2452"/>
              <a:ext cx="0" cy="92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Text Box 30"/>
            <p:cNvSpPr txBox="1">
              <a:spLocks noChangeArrowheads="1"/>
            </p:cNvSpPr>
            <p:nvPr/>
          </p:nvSpPr>
          <p:spPr bwMode="auto">
            <a:xfrm>
              <a:off x="212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70</a:t>
              </a:r>
            </a:p>
          </p:txBody>
        </p:sp>
        <p:sp>
          <p:nvSpPr>
            <p:cNvPr id="28696" name="Line 31"/>
            <p:cNvSpPr>
              <a:spLocks noChangeShapeType="1"/>
            </p:cNvSpPr>
            <p:nvPr/>
          </p:nvSpPr>
          <p:spPr bwMode="auto">
            <a:xfrm>
              <a:off x="2021" y="3274"/>
              <a:ext cx="291"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08156049"/>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386"/>
                                        </p:tgtEl>
                                        <p:attrNameLst>
                                          <p:attrName>style.visibility</p:attrName>
                                        </p:attrNameLst>
                                      </p:cBhvr>
                                      <p:to>
                                        <p:strVal val="visible"/>
                                      </p:to>
                                    </p:set>
                                    <p:animEffect transition="in" filter="fade">
                                      <p:cBhvr>
                                        <p:cTn id="7" dur="500"/>
                                        <p:tgtEl>
                                          <p:spTgt spid="10138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1399"/>
                                        </p:tgtEl>
                                        <p:attrNameLst>
                                          <p:attrName>style.visibility</p:attrName>
                                        </p:attrNameLst>
                                      </p:cBhvr>
                                      <p:to>
                                        <p:strVal val="visible"/>
                                      </p:to>
                                    </p:set>
                                    <p:animEffect transition="in" filter="wipe(left)">
                                      <p:cBhvr>
                                        <p:cTn id="11" dur="500"/>
                                        <p:tgtEl>
                                          <p:spTgt spid="101399"/>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1397"/>
                                        </p:tgtEl>
                                        <p:attrNameLst>
                                          <p:attrName>style.visibility</p:attrName>
                                        </p:attrNameLst>
                                      </p:cBhvr>
                                      <p:to>
                                        <p:strVal val="visible"/>
                                      </p:to>
                                    </p:set>
                                    <p:animEffect transition="in" filter="fade">
                                      <p:cBhvr>
                                        <p:cTn id="20" dur="500"/>
                                        <p:tgtEl>
                                          <p:spTgt spid="101397"/>
                                        </p:tgtEl>
                                      </p:cBhvr>
                                    </p:animEffect>
                                  </p:childTnLst>
                                </p:cTn>
                              </p:par>
                            </p:childTnLst>
                          </p:cTn>
                        </p:par>
                        <p:par>
                          <p:cTn id="21" fill="hold" nodeType="afterGroup">
                            <p:stCondLst>
                              <p:cond delay="500"/>
                            </p:stCondLst>
                            <p:childTnLst>
                              <p:par>
                                <p:cTn id="22" presetID="18" presetClass="entr" presetSubtype="12"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trips(downLeft)">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1398"/>
                                        </p:tgtEl>
                                        <p:attrNameLst>
                                          <p:attrName>style.visibility</p:attrName>
                                        </p:attrNameLst>
                                      </p:cBhvr>
                                      <p:to>
                                        <p:strVal val="visible"/>
                                      </p:to>
                                    </p:set>
                                    <p:animEffect transition="in" filter="fade">
                                      <p:cBhvr>
                                        <p:cTn id="29" dur="500"/>
                                        <p:tgtEl>
                                          <p:spTgt spid="101398"/>
                                        </p:tgtEl>
                                      </p:cBhvr>
                                    </p:animEffect>
                                  </p:childTnLst>
                                </p:cTn>
                              </p:par>
                            </p:childTnLst>
                          </p:cTn>
                        </p:par>
                        <p:par>
                          <p:cTn id="30" fill="hold" nodeType="afterGroup">
                            <p:stCondLst>
                              <p:cond delay="500"/>
                            </p:stCondLst>
                            <p:childTnLst>
                              <p:par>
                                <p:cTn id="31" presetID="18" presetClass="entr" presetSubtype="6"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trips(downRigh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6" grpId="0" animBg="1"/>
      <p:bldP spid="101397" grpId="0" animBg="1"/>
      <p:bldP spid="101398" grpId="0"/>
      <p:bldP spid="1013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idx="4294967295"/>
          </p:nvPr>
        </p:nvSpPr>
        <p:spPr>
          <a:xfrm>
            <a:off x="457200" y="220663"/>
            <a:ext cx="8229600" cy="692150"/>
          </a:xfrm>
        </p:spPr>
        <p:txBody>
          <a:bodyPr/>
          <a:lstStyle/>
          <a:p>
            <a:pPr eaLnBrk="1" hangingPunct="1"/>
            <a:r>
              <a:rPr lang="en-US" smtClean="0"/>
              <a:t>Policy 2:  Investment Incentives</a:t>
            </a:r>
          </a:p>
        </p:txBody>
      </p:sp>
      <p:grpSp>
        <p:nvGrpSpPr>
          <p:cNvPr id="29701" name="Group 3"/>
          <p:cNvGrpSpPr>
            <a:grpSpLocks/>
          </p:cNvGrpSpPr>
          <p:nvPr/>
        </p:nvGrpSpPr>
        <p:grpSpPr bwMode="auto">
          <a:xfrm>
            <a:off x="1411288" y="1733550"/>
            <a:ext cx="5310187" cy="3619500"/>
            <a:chOff x="2602" y="1083"/>
            <a:chExt cx="3055" cy="2115"/>
          </a:xfrm>
        </p:grpSpPr>
        <p:sp>
          <p:nvSpPr>
            <p:cNvPr id="29728"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9"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02"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9703"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29704"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Text Box 9"/>
          <p:cNvSpPr txBox="1">
            <a:spLocks noChangeArrowheads="1"/>
          </p:cNvSpPr>
          <p:nvPr/>
        </p:nvSpPr>
        <p:spPr bwMode="auto">
          <a:xfrm>
            <a:off x="4378325" y="456247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103434" name="Text Box 10"/>
          <p:cNvSpPr txBox="1">
            <a:spLocks noChangeArrowheads="1"/>
          </p:cNvSpPr>
          <p:nvPr/>
        </p:nvSpPr>
        <p:spPr bwMode="auto">
          <a:xfrm>
            <a:off x="5481638" y="1109663"/>
            <a:ext cx="3130550" cy="1344612"/>
          </a:xfrm>
          <a:prstGeom prst="rect">
            <a:avLst/>
          </a:prstGeom>
          <a:solidFill>
            <a:srgbClr val="FFFFCC"/>
          </a:solidFill>
          <a:ln>
            <a:noFill/>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An investment tax credit increases the demand for L.F.</a:t>
            </a:r>
          </a:p>
        </p:txBody>
      </p:sp>
      <p:sp>
        <p:nvSpPr>
          <p:cNvPr id="29707"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29709" name="Group 13"/>
          <p:cNvGrpSpPr>
            <a:grpSpLocks/>
          </p:cNvGrpSpPr>
          <p:nvPr/>
        </p:nvGrpSpPr>
        <p:grpSpPr bwMode="auto">
          <a:xfrm>
            <a:off x="1408113" y="3468688"/>
            <a:ext cx="1798637" cy="1897062"/>
            <a:chOff x="357" y="2450"/>
            <a:chExt cx="795" cy="646"/>
          </a:xfrm>
        </p:grpSpPr>
        <p:sp>
          <p:nvSpPr>
            <p:cNvPr id="29726"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0"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sp>
        <p:nvSpPr>
          <p:cNvPr id="29711"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sp>
        <p:nvSpPr>
          <p:cNvPr id="103442" name="Text Box 18"/>
          <p:cNvSpPr txBox="1">
            <a:spLocks noChangeArrowheads="1"/>
          </p:cNvSpPr>
          <p:nvPr/>
        </p:nvSpPr>
        <p:spPr bwMode="auto">
          <a:xfrm>
            <a:off x="5540375" y="2776538"/>
            <a:ext cx="3224213" cy="1889125"/>
          </a:xfrm>
          <a:prstGeom prst="rect">
            <a:avLst/>
          </a:prstGeom>
          <a:solidFill>
            <a:srgbClr val="CC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…which raises the </a:t>
            </a:r>
            <a:r>
              <a:rPr lang="en-US" sz="2600" dirty="0" err="1" smtClean="0">
                <a:cs typeface="Arial" charset="0"/>
              </a:rPr>
              <a:t>eq’m</a:t>
            </a:r>
            <a:r>
              <a:rPr lang="en-US" sz="2600" dirty="0" smtClean="0">
                <a:cs typeface="Arial" charset="0"/>
              </a:rPr>
              <a:t> interest rate</a:t>
            </a:r>
          </a:p>
        </p:txBody>
      </p:sp>
      <p:sp>
        <p:nvSpPr>
          <p:cNvPr id="103443" name="Text Box 19"/>
          <p:cNvSpPr txBox="1">
            <a:spLocks noChangeArrowheads="1"/>
          </p:cNvSpPr>
          <p:nvPr/>
        </p:nvSpPr>
        <p:spPr bwMode="auto">
          <a:xfrm>
            <a:off x="5568950" y="3622675"/>
            <a:ext cx="32702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600">
                <a:cs typeface="Arial" charset="0"/>
              </a:rPr>
              <a:t>and increases the eq’m quantity of L.F.</a:t>
            </a:r>
          </a:p>
        </p:txBody>
      </p:sp>
      <p:sp>
        <p:nvSpPr>
          <p:cNvPr id="103444" name="Line 20"/>
          <p:cNvSpPr>
            <a:spLocks noChangeShapeType="1"/>
          </p:cNvSpPr>
          <p:nvPr/>
        </p:nvSpPr>
        <p:spPr bwMode="auto">
          <a:xfrm>
            <a:off x="3786188" y="3910013"/>
            <a:ext cx="960437"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4" name="Group 21"/>
          <p:cNvGrpSpPr>
            <a:grpSpLocks/>
          </p:cNvGrpSpPr>
          <p:nvPr/>
        </p:nvGrpSpPr>
        <p:grpSpPr bwMode="auto">
          <a:xfrm>
            <a:off x="814388" y="2582863"/>
            <a:ext cx="2800350" cy="866775"/>
            <a:chOff x="513" y="1627"/>
            <a:chExt cx="1764" cy="546"/>
          </a:xfrm>
        </p:grpSpPr>
        <p:sp>
          <p:nvSpPr>
            <p:cNvPr id="29723" name="Text Box 22"/>
            <p:cNvSpPr txBox="1">
              <a:spLocks noChangeArrowheads="1"/>
            </p:cNvSpPr>
            <p:nvPr/>
          </p:nvSpPr>
          <p:spPr bwMode="auto">
            <a:xfrm>
              <a:off x="513" y="162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sp>
          <p:nvSpPr>
            <p:cNvPr id="29724" name="Line 23"/>
            <p:cNvSpPr>
              <a:spLocks noChangeShapeType="1"/>
            </p:cNvSpPr>
            <p:nvPr/>
          </p:nvSpPr>
          <p:spPr bwMode="auto">
            <a:xfrm rot="-5400000">
              <a:off x="802" y="1970"/>
              <a:ext cx="404" cy="1"/>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725" name="Line 24"/>
            <p:cNvSpPr>
              <a:spLocks noChangeShapeType="1"/>
            </p:cNvSpPr>
            <p:nvPr/>
          </p:nvSpPr>
          <p:spPr bwMode="auto">
            <a:xfrm>
              <a:off x="887" y="1757"/>
              <a:ext cx="139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5"/>
          <p:cNvGrpSpPr>
            <a:grpSpLocks/>
          </p:cNvGrpSpPr>
          <p:nvPr/>
        </p:nvGrpSpPr>
        <p:grpSpPr bwMode="auto">
          <a:xfrm>
            <a:off x="3205163" y="2794000"/>
            <a:ext cx="762000" cy="3003550"/>
            <a:chOff x="2019" y="1760"/>
            <a:chExt cx="480" cy="1892"/>
          </a:xfrm>
        </p:grpSpPr>
        <p:sp>
          <p:nvSpPr>
            <p:cNvPr id="29720" name="Line 26"/>
            <p:cNvSpPr>
              <a:spLocks noChangeShapeType="1"/>
            </p:cNvSpPr>
            <p:nvPr/>
          </p:nvSpPr>
          <p:spPr bwMode="auto">
            <a:xfrm>
              <a:off x="2277" y="1760"/>
              <a:ext cx="0" cy="161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Text Box 27"/>
            <p:cNvSpPr txBox="1">
              <a:spLocks noChangeArrowheads="1"/>
            </p:cNvSpPr>
            <p:nvPr/>
          </p:nvSpPr>
          <p:spPr bwMode="auto">
            <a:xfrm>
              <a:off x="2111" y="3354"/>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70</a:t>
              </a:r>
            </a:p>
          </p:txBody>
        </p:sp>
        <p:sp>
          <p:nvSpPr>
            <p:cNvPr id="29722" name="Line 28"/>
            <p:cNvSpPr>
              <a:spLocks noChangeShapeType="1"/>
            </p:cNvSpPr>
            <p:nvPr/>
          </p:nvSpPr>
          <p:spPr bwMode="auto">
            <a:xfrm>
              <a:off x="2019" y="3259"/>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9"/>
          <p:cNvGrpSpPr>
            <a:grpSpLocks/>
          </p:cNvGrpSpPr>
          <p:nvPr/>
        </p:nvGrpSpPr>
        <p:grpSpPr bwMode="auto">
          <a:xfrm>
            <a:off x="2389188" y="1677988"/>
            <a:ext cx="3146425" cy="2811462"/>
            <a:chOff x="1505" y="1057"/>
            <a:chExt cx="1982" cy="1771"/>
          </a:xfrm>
        </p:grpSpPr>
        <p:sp>
          <p:nvSpPr>
            <p:cNvPr id="29718" name="Line 30"/>
            <p:cNvSpPr>
              <a:spLocks noChangeShapeType="1"/>
            </p:cNvSpPr>
            <p:nvPr/>
          </p:nvSpPr>
          <p:spPr bwMode="auto">
            <a:xfrm>
              <a:off x="1505" y="1057"/>
              <a:ext cx="1701" cy="15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9" name="Text Box 31"/>
            <p:cNvSpPr txBox="1">
              <a:spLocks noChangeArrowheads="1"/>
            </p:cNvSpPr>
            <p:nvPr/>
          </p:nvSpPr>
          <p:spPr bwMode="auto">
            <a:xfrm>
              <a:off x="3134" y="254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2</a:t>
              </a:r>
            </a:p>
          </p:txBody>
        </p:sp>
      </p:grpSp>
    </p:spTree>
    <p:extLst>
      <p:ext uri="{BB962C8B-B14F-4D97-AF65-F5344CB8AC3E}">
        <p14:creationId xmlns:p14="http://schemas.microsoft.com/office/powerpoint/2010/main" val="2623222262"/>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34"/>
                                        </p:tgtEl>
                                        <p:attrNameLst>
                                          <p:attrName>style.visibility</p:attrName>
                                        </p:attrNameLst>
                                      </p:cBhvr>
                                      <p:to>
                                        <p:strVal val="visible"/>
                                      </p:to>
                                    </p:set>
                                    <p:animEffect transition="in" filter="fade">
                                      <p:cBhvr>
                                        <p:cTn id="7" dur="500"/>
                                        <p:tgtEl>
                                          <p:spTgt spid="10343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444"/>
                                        </p:tgtEl>
                                        <p:attrNameLst>
                                          <p:attrName>style.visibility</p:attrName>
                                        </p:attrNameLst>
                                      </p:cBhvr>
                                      <p:to>
                                        <p:strVal val="visible"/>
                                      </p:to>
                                    </p:set>
                                    <p:animEffect transition="in" filter="wipe(left)">
                                      <p:cBhvr>
                                        <p:cTn id="11" dur="500"/>
                                        <p:tgtEl>
                                          <p:spTgt spid="103444"/>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3442"/>
                                        </p:tgtEl>
                                        <p:attrNameLst>
                                          <p:attrName>style.visibility</p:attrName>
                                        </p:attrNameLst>
                                      </p:cBhvr>
                                      <p:to>
                                        <p:strVal val="visible"/>
                                      </p:to>
                                    </p:set>
                                    <p:animEffect transition="in" filter="fade">
                                      <p:cBhvr>
                                        <p:cTn id="20" dur="500"/>
                                        <p:tgtEl>
                                          <p:spTgt spid="103442"/>
                                        </p:tgtEl>
                                      </p:cBhvr>
                                    </p:animEffect>
                                  </p:childTnLst>
                                </p:cTn>
                              </p:par>
                            </p:childTnLst>
                          </p:cTn>
                        </p:par>
                        <p:par>
                          <p:cTn id="21" fill="hold" nodeType="afterGroup">
                            <p:stCondLst>
                              <p:cond delay="500"/>
                            </p:stCondLst>
                            <p:childTnLst>
                              <p:par>
                                <p:cTn id="22" presetID="18" presetClass="entr" presetSubtype="9"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up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3443"/>
                                        </p:tgtEl>
                                        <p:attrNameLst>
                                          <p:attrName>style.visibility</p:attrName>
                                        </p:attrNameLst>
                                      </p:cBhvr>
                                      <p:to>
                                        <p:strVal val="visible"/>
                                      </p:to>
                                    </p:set>
                                    <p:animEffect transition="in" filter="fade">
                                      <p:cBhvr>
                                        <p:cTn id="29" dur="500"/>
                                        <p:tgtEl>
                                          <p:spTgt spid="103443"/>
                                        </p:tgtEl>
                                      </p:cBhvr>
                                    </p:animEffect>
                                  </p:childTnLst>
                                </p:cTn>
                              </p:par>
                            </p:childTnLst>
                          </p:cTn>
                        </p:par>
                        <p:par>
                          <p:cTn id="30" fill="hold" nodeType="afterGroup">
                            <p:stCondLst>
                              <p:cond delay="500"/>
                            </p:stCondLst>
                            <p:childTnLst>
                              <p:par>
                                <p:cTn id="31" presetID="18" presetClass="entr" presetSubtype="6"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downRigh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animBg="1"/>
      <p:bldP spid="103442" grpId="0" animBg="1"/>
      <p:bldP spid="103443" grpId="0"/>
      <p:bldP spid="10344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2</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Budget deficits</a:t>
            </a:r>
          </a:p>
        </p:txBody>
      </p:sp>
      <p:sp>
        <p:nvSpPr>
          <p:cNvPr id="36" name="Content Placeholder 2"/>
          <p:cNvSpPr>
            <a:spLocks noGrp="1"/>
          </p:cNvSpPr>
          <p:nvPr>
            <p:ph idx="1"/>
          </p:nvPr>
        </p:nvSpPr>
        <p:spPr>
          <a:xfrm>
            <a:off x="457200" y="1371600"/>
            <a:ext cx="8229600" cy="5105400"/>
          </a:xfrm>
        </p:spPr>
        <p:txBody>
          <a:bodyPr>
            <a:normAutofit/>
          </a:bodyPr>
          <a:lstStyle/>
          <a:p>
            <a:pPr>
              <a:buClr>
                <a:srgbClr val="CC0000"/>
              </a:buClr>
            </a:pPr>
            <a:r>
              <a:rPr lang="en-US" dirty="0"/>
              <a:t>Use the loanable funds model to analyze </a:t>
            </a:r>
            <a:br>
              <a:rPr lang="en-US" dirty="0"/>
            </a:br>
            <a:r>
              <a:rPr lang="en-US" dirty="0"/>
              <a:t>the effects of a government budget deficit:</a:t>
            </a:r>
          </a:p>
          <a:p>
            <a:pPr lvl="1">
              <a:spcBef>
                <a:spcPts val="600"/>
              </a:spcBef>
              <a:buClr>
                <a:srgbClr val="996633"/>
              </a:buClr>
            </a:pPr>
            <a:r>
              <a:rPr lang="en-US" dirty="0"/>
              <a:t>Draw the diagram showing the initial equilibrium.</a:t>
            </a:r>
          </a:p>
          <a:p>
            <a:pPr lvl="1">
              <a:spcBef>
                <a:spcPts val="600"/>
              </a:spcBef>
              <a:buClr>
                <a:srgbClr val="996633"/>
              </a:buClr>
            </a:pPr>
            <a:r>
              <a:rPr lang="en-US" dirty="0"/>
              <a:t>Determine which curve shifts when the government runs a budget deficit. </a:t>
            </a:r>
          </a:p>
          <a:p>
            <a:pPr lvl="1">
              <a:spcBef>
                <a:spcPts val="600"/>
              </a:spcBef>
              <a:buClr>
                <a:srgbClr val="996633"/>
              </a:buClr>
            </a:pPr>
            <a:r>
              <a:rPr lang="en-US" dirty="0"/>
              <a:t>Draw the new curve on your diagram. </a:t>
            </a:r>
          </a:p>
          <a:p>
            <a:pPr lvl="1">
              <a:spcBef>
                <a:spcPts val="600"/>
              </a:spcBef>
              <a:buClr>
                <a:srgbClr val="996633"/>
              </a:buClr>
            </a:pPr>
            <a:r>
              <a:rPr lang="en-US" dirty="0"/>
              <a:t>What happens to the equilibrium values of the interest rate and investment?</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2012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2</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2012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grpSp>
        <p:nvGrpSpPr>
          <p:cNvPr id="8" name="Group 9"/>
          <p:cNvGrpSpPr>
            <a:grpSpLocks/>
          </p:cNvGrpSpPr>
          <p:nvPr/>
        </p:nvGrpSpPr>
        <p:grpSpPr bwMode="auto">
          <a:xfrm>
            <a:off x="1689100" y="1989138"/>
            <a:ext cx="5310188" cy="3619500"/>
            <a:chOff x="2602" y="1083"/>
            <a:chExt cx="3055" cy="2115"/>
          </a:xfrm>
        </p:grpSpPr>
        <p:sp>
          <p:nvSpPr>
            <p:cNvPr id="9" name="Line 10"/>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1"/>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 name="Text Box 12"/>
          <p:cNvSpPr txBox="1">
            <a:spLocks noChangeArrowheads="1"/>
          </p:cNvSpPr>
          <p:nvPr/>
        </p:nvSpPr>
        <p:spPr bwMode="auto">
          <a:xfrm>
            <a:off x="315913" y="1828800"/>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12" name="Text Box 13"/>
          <p:cNvSpPr txBox="1">
            <a:spLocks noChangeArrowheads="1"/>
          </p:cNvSpPr>
          <p:nvPr/>
        </p:nvSpPr>
        <p:spPr bwMode="auto">
          <a:xfrm>
            <a:off x="4835525" y="5594350"/>
            <a:ext cx="2398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13" name="Line 14"/>
          <p:cNvSpPr>
            <a:spLocks noChangeShapeType="1"/>
          </p:cNvSpPr>
          <p:nvPr/>
        </p:nvSpPr>
        <p:spPr bwMode="auto">
          <a:xfrm>
            <a:off x="2085975" y="2447925"/>
            <a:ext cx="2700338" cy="2452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5"/>
          <p:cNvSpPr txBox="1">
            <a:spLocks noChangeArrowheads="1"/>
          </p:cNvSpPr>
          <p:nvPr/>
        </p:nvSpPr>
        <p:spPr bwMode="auto">
          <a:xfrm>
            <a:off x="4703763" y="4786313"/>
            <a:ext cx="56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15" name="Text Box 16"/>
          <p:cNvSpPr txBox="1">
            <a:spLocks noChangeArrowheads="1"/>
          </p:cNvSpPr>
          <p:nvPr/>
        </p:nvSpPr>
        <p:spPr bwMode="auto">
          <a:xfrm>
            <a:off x="4757738" y="1014413"/>
            <a:ext cx="3776662" cy="1276247"/>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cs typeface="Arial" charset="0"/>
              </a:rPr>
              <a:t>A budget deficit reduces national saving and the supply of L.F.</a:t>
            </a:r>
          </a:p>
        </p:txBody>
      </p:sp>
      <p:sp>
        <p:nvSpPr>
          <p:cNvPr id="16" name="Line 17"/>
          <p:cNvSpPr>
            <a:spLocks noChangeShapeType="1"/>
          </p:cNvSpPr>
          <p:nvPr/>
        </p:nvSpPr>
        <p:spPr bwMode="auto">
          <a:xfrm flipV="1">
            <a:off x="2522538" y="2462213"/>
            <a:ext cx="1727200" cy="2830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8"/>
          <p:cNvSpPr txBox="1">
            <a:spLocks noChangeArrowheads="1"/>
          </p:cNvSpPr>
          <p:nvPr/>
        </p:nvSpPr>
        <p:spPr bwMode="auto">
          <a:xfrm>
            <a:off x="4079875" y="2092325"/>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18" name="Group 19"/>
          <p:cNvGrpSpPr>
            <a:grpSpLocks/>
          </p:cNvGrpSpPr>
          <p:nvPr/>
        </p:nvGrpSpPr>
        <p:grpSpPr bwMode="auto">
          <a:xfrm>
            <a:off x="1685925" y="3724275"/>
            <a:ext cx="1798638" cy="1897063"/>
            <a:chOff x="357" y="2450"/>
            <a:chExt cx="795" cy="646"/>
          </a:xfrm>
        </p:grpSpPr>
        <p:sp>
          <p:nvSpPr>
            <p:cNvPr id="19" name="Line 2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 name="Text Box 22"/>
          <p:cNvSpPr txBox="1">
            <a:spLocks noChangeArrowheads="1"/>
          </p:cNvSpPr>
          <p:nvPr/>
        </p:nvSpPr>
        <p:spPr bwMode="auto">
          <a:xfrm>
            <a:off x="1082675" y="3503613"/>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sp>
        <p:nvSpPr>
          <p:cNvPr id="22" name="Text Box 23"/>
          <p:cNvSpPr txBox="1">
            <a:spLocks noChangeArrowheads="1"/>
          </p:cNvSpPr>
          <p:nvPr/>
        </p:nvSpPr>
        <p:spPr bwMode="auto">
          <a:xfrm>
            <a:off x="3190875" y="557847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nvGrpSpPr>
          <p:cNvPr id="23" name="Group 24"/>
          <p:cNvGrpSpPr>
            <a:grpSpLocks/>
          </p:cNvGrpSpPr>
          <p:nvPr/>
        </p:nvGrpSpPr>
        <p:grpSpPr bwMode="auto">
          <a:xfrm>
            <a:off x="1944688" y="1768475"/>
            <a:ext cx="2103437" cy="3200400"/>
            <a:chOff x="1050" y="953"/>
            <a:chExt cx="1325" cy="2016"/>
          </a:xfrm>
        </p:grpSpPr>
        <p:sp>
          <p:nvSpPr>
            <p:cNvPr id="24" name="Line 25"/>
            <p:cNvSpPr>
              <a:spLocks noChangeShapeType="1"/>
            </p:cNvSpPr>
            <p:nvPr/>
          </p:nvSpPr>
          <p:spPr bwMode="auto">
            <a:xfrm flipV="1">
              <a:off x="1050" y="1186"/>
              <a:ext cx="1088" cy="17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26"/>
            <p:cNvSpPr txBox="1">
              <a:spLocks noChangeArrowheads="1"/>
            </p:cNvSpPr>
            <p:nvPr/>
          </p:nvSpPr>
          <p:spPr bwMode="auto">
            <a:xfrm>
              <a:off x="2031" y="95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2</a:t>
              </a:r>
            </a:p>
          </p:txBody>
        </p:sp>
      </p:grpSp>
      <p:sp>
        <p:nvSpPr>
          <p:cNvPr id="26" name="Text Box 27"/>
          <p:cNvSpPr txBox="1">
            <a:spLocks noChangeArrowheads="1"/>
          </p:cNvSpPr>
          <p:nvPr/>
        </p:nvSpPr>
        <p:spPr bwMode="auto">
          <a:xfrm>
            <a:off x="5313363" y="2738438"/>
            <a:ext cx="3367087" cy="2157412"/>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50000"/>
              </a:spcBef>
              <a:defRPr/>
            </a:pPr>
            <a:r>
              <a:rPr lang="en-US" sz="2500" dirty="0">
                <a:cs typeface="Arial" charset="0"/>
              </a:rPr>
              <a:t>…which increases the </a:t>
            </a:r>
            <a:r>
              <a:rPr lang="en-US" sz="2500" dirty="0" err="1">
                <a:cs typeface="Arial" charset="0"/>
              </a:rPr>
              <a:t>eq’m</a:t>
            </a:r>
            <a:r>
              <a:rPr lang="en-US" sz="2500" dirty="0">
                <a:cs typeface="Arial" charset="0"/>
              </a:rPr>
              <a:t> interest rate</a:t>
            </a:r>
          </a:p>
        </p:txBody>
      </p:sp>
      <p:sp>
        <p:nvSpPr>
          <p:cNvPr id="27" name="Text Box 28"/>
          <p:cNvSpPr txBox="1">
            <a:spLocks noChangeArrowheads="1"/>
          </p:cNvSpPr>
          <p:nvPr/>
        </p:nvSpPr>
        <p:spPr bwMode="auto">
          <a:xfrm>
            <a:off x="5357813" y="3586163"/>
            <a:ext cx="323850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600">
                <a:cs typeface="Arial" charset="0"/>
              </a:rPr>
              <a:t>and decreases the eq’m quantity of L.F. and investment.</a:t>
            </a:r>
          </a:p>
        </p:txBody>
      </p:sp>
      <p:sp>
        <p:nvSpPr>
          <p:cNvPr id="28" name="Line 29"/>
          <p:cNvSpPr>
            <a:spLocks noChangeShapeType="1"/>
          </p:cNvSpPr>
          <p:nvPr/>
        </p:nvSpPr>
        <p:spPr bwMode="auto">
          <a:xfrm rot="10800000">
            <a:off x="3324225" y="2770188"/>
            <a:ext cx="646113"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29" name="Group 30"/>
          <p:cNvGrpSpPr>
            <a:grpSpLocks/>
          </p:cNvGrpSpPr>
          <p:nvPr/>
        </p:nvGrpSpPr>
        <p:grpSpPr bwMode="auto">
          <a:xfrm>
            <a:off x="1076325" y="3028950"/>
            <a:ext cx="1905000" cy="679450"/>
            <a:chOff x="503" y="1747"/>
            <a:chExt cx="1200" cy="428"/>
          </a:xfrm>
        </p:grpSpPr>
        <p:sp>
          <p:nvSpPr>
            <p:cNvPr id="30" name="Line 31"/>
            <p:cNvSpPr>
              <a:spLocks noChangeShapeType="1"/>
            </p:cNvSpPr>
            <p:nvPr/>
          </p:nvSpPr>
          <p:spPr bwMode="auto">
            <a:xfrm>
              <a:off x="884" y="1894"/>
              <a:ext cx="81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32"/>
            <p:cNvSpPr txBox="1">
              <a:spLocks noChangeArrowheads="1"/>
            </p:cNvSpPr>
            <p:nvPr/>
          </p:nvSpPr>
          <p:spPr bwMode="auto">
            <a:xfrm>
              <a:off x="503" y="174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sp>
          <p:nvSpPr>
            <p:cNvPr id="32" name="Line 33"/>
            <p:cNvSpPr>
              <a:spLocks noChangeShapeType="1"/>
            </p:cNvSpPr>
            <p:nvPr/>
          </p:nvSpPr>
          <p:spPr bwMode="auto">
            <a:xfrm rot="-5400000">
              <a:off x="863" y="2042"/>
              <a:ext cx="267"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33" name="Group 34"/>
          <p:cNvGrpSpPr>
            <a:grpSpLocks/>
          </p:cNvGrpSpPr>
          <p:nvPr/>
        </p:nvGrpSpPr>
        <p:grpSpPr bwMode="auto">
          <a:xfrm>
            <a:off x="2676525" y="3265488"/>
            <a:ext cx="779463" cy="2795587"/>
            <a:chOff x="1511" y="1896"/>
            <a:chExt cx="491" cy="1761"/>
          </a:xfrm>
        </p:grpSpPr>
        <p:sp>
          <p:nvSpPr>
            <p:cNvPr id="34" name="Line 35"/>
            <p:cNvSpPr>
              <a:spLocks noChangeShapeType="1"/>
            </p:cNvSpPr>
            <p:nvPr/>
          </p:nvSpPr>
          <p:spPr bwMode="auto">
            <a:xfrm>
              <a:off x="1703" y="1896"/>
              <a:ext cx="0" cy="147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Text Box 36"/>
            <p:cNvSpPr txBox="1">
              <a:spLocks noChangeArrowheads="1"/>
            </p:cNvSpPr>
            <p:nvPr/>
          </p:nvSpPr>
          <p:spPr bwMode="auto">
            <a:xfrm>
              <a:off x="15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50</a:t>
              </a:r>
            </a:p>
          </p:txBody>
        </p:sp>
        <p:sp>
          <p:nvSpPr>
            <p:cNvPr id="37" name="Line 37"/>
            <p:cNvSpPr>
              <a:spLocks noChangeShapeType="1"/>
            </p:cNvSpPr>
            <p:nvPr/>
          </p:nvSpPr>
          <p:spPr bwMode="auto">
            <a:xfrm rot="10800000">
              <a:off x="1711" y="3274"/>
              <a:ext cx="291"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strips(down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500"/>
                            </p:stCondLst>
                            <p:childTnLst>
                              <p:par>
                                <p:cTn id="22" presetID="18" presetClass="entr" presetSubtype="9"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trips(upLeft)">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500"/>
                            </p:stCondLst>
                            <p:childTnLst>
                              <p:par>
                                <p:cTn id="31" presetID="18" presetClass="entr" presetSubtype="12"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trips(downLeft)">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6"/>
          <p:cNvSpPr>
            <a:spLocks noGrp="1" noChangeArrowheads="1"/>
          </p:cNvSpPr>
          <p:nvPr>
            <p:ph type="title"/>
          </p:nvPr>
        </p:nvSpPr>
        <p:spPr/>
        <p:txBody>
          <a:bodyPr/>
          <a:lstStyle/>
          <a:p>
            <a:pPr eaLnBrk="1" hangingPunct="1"/>
            <a:r>
              <a:rPr lang="en-US" smtClean="0"/>
              <a:t>Financial Institutions</a:t>
            </a:r>
          </a:p>
        </p:txBody>
      </p:sp>
      <p:sp>
        <p:nvSpPr>
          <p:cNvPr id="8197" name="Rectangle 7"/>
          <p:cNvSpPr>
            <a:spLocks noGrp="1" noChangeArrowheads="1"/>
          </p:cNvSpPr>
          <p:nvPr>
            <p:ph idx="1"/>
          </p:nvPr>
        </p:nvSpPr>
        <p:spPr/>
        <p:txBody>
          <a:bodyPr/>
          <a:lstStyle/>
          <a:p>
            <a:pPr eaLnBrk="1" hangingPunct="1"/>
            <a:r>
              <a:rPr lang="en-US" sz="2700" smtClean="0"/>
              <a:t>The </a:t>
            </a:r>
            <a:r>
              <a:rPr lang="en-US" sz="2700" b="1" smtClean="0">
                <a:solidFill>
                  <a:srgbClr val="CC0000"/>
                </a:solidFill>
              </a:rPr>
              <a:t>financial system</a:t>
            </a:r>
            <a:r>
              <a:rPr lang="en-US" sz="2700" smtClean="0"/>
              <a:t>:  the group of institutions that helps match the saving of one person with the investment of another. </a:t>
            </a:r>
          </a:p>
          <a:p>
            <a:pPr eaLnBrk="1" hangingPunct="1"/>
            <a:r>
              <a:rPr lang="en-US" sz="2700" b="1" smtClean="0">
                <a:solidFill>
                  <a:srgbClr val="CC0000"/>
                </a:solidFill>
              </a:rPr>
              <a:t>Financial markets</a:t>
            </a:r>
            <a:r>
              <a:rPr lang="en-US" sz="2700" smtClean="0"/>
              <a:t>:  institutions through which savers can </a:t>
            </a:r>
            <a:r>
              <a:rPr lang="en-US" sz="2700" u="sng" smtClean="0"/>
              <a:t>directly</a:t>
            </a:r>
            <a:r>
              <a:rPr lang="en-US" sz="2700" smtClean="0"/>
              <a:t> provide funds to borrowers.  Examples:</a:t>
            </a:r>
          </a:p>
          <a:p>
            <a:pPr lvl="1" eaLnBrk="1" hangingPunct="1">
              <a:lnSpc>
                <a:spcPct val="105000"/>
              </a:lnSpc>
              <a:spcBef>
                <a:spcPct val="30000"/>
              </a:spcBef>
            </a:pPr>
            <a:r>
              <a:rPr lang="en-US" smtClean="0"/>
              <a:t>The Bond Market.  </a:t>
            </a:r>
            <a:br>
              <a:rPr lang="en-US" smtClean="0"/>
            </a:br>
            <a:r>
              <a:rPr lang="en-US" smtClean="0"/>
              <a:t>A </a:t>
            </a:r>
            <a:r>
              <a:rPr lang="en-US" b="1" smtClean="0">
                <a:solidFill>
                  <a:srgbClr val="CC0000"/>
                </a:solidFill>
              </a:rPr>
              <a:t>bond</a:t>
            </a:r>
            <a:r>
              <a:rPr lang="en-US" smtClean="0"/>
              <a:t> is a certificate of indebtedness.</a:t>
            </a:r>
          </a:p>
          <a:p>
            <a:pPr lvl="1" eaLnBrk="1" hangingPunct="1">
              <a:lnSpc>
                <a:spcPct val="105000"/>
              </a:lnSpc>
              <a:spcBef>
                <a:spcPct val="30000"/>
              </a:spcBef>
            </a:pPr>
            <a:r>
              <a:rPr lang="en-US" smtClean="0"/>
              <a:t>The Stock Market.  </a:t>
            </a:r>
            <a:br>
              <a:rPr lang="en-US" smtClean="0"/>
            </a:br>
            <a:r>
              <a:rPr lang="en-US" smtClean="0"/>
              <a:t>A </a:t>
            </a:r>
            <a:r>
              <a:rPr lang="en-US" b="1" smtClean="0">
                <a:solidFill>
                  <a:srgbClr val="CC0000"/>
                </a:solidFill>
              </a:rPr>
              <a:t>stock</a:t>
            </a:r>
            <a:r>
              <a:rPr lang="en-US" smtClean="0"/>
              <a:t> is a claim to partial ownership in a firm. </a:t>
            </a:r>
          </a:p>
        </p:txBody>
      </p:sp>
    </p:spTree>
    <p:extLst>
      <p:ext uri="{BB962C8B-B14F-4D97-AF65-F5344CB8AC3E}">
        <p14:creationId xmlns:p14="http://schemas.microsoft.com/office/powerpoint/2010/main" val="1176843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wipe(left)">
                                      <p:cBhvr>
                                        <p:cTn id="12" dur="500"/>
                                        <p:tgtEl>
                                          <p:spTgt spid="8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wipe(left)">
                                      <p:cBhvr>
                                        <p:cTn id="17" dur="500"/>
                                        <p:tgtEl>
                                          <p:spTgt spid="81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wipe(left)">
                                      <p:cBhvr>
                                        <p:cTn id="2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pPr eaLnBrk="1" hangingPunct="1">
              <a:lnSpc>
                <a:spcPct val="105000"/>
              </a:lnSpc>
            </a:pPr>
            <a:r>
              <a:rPr lang="en-US" sz="3400" smtClean="0"/>
              <a:t>Budget Deficits, Crowding Out, </a:t>
            </a:r>
            <a:br>
              <a:rPr lang="en-US" sz="3400" smtClean="0"/>
            </a:br>
            <a:r>
              <a:rPr lang="en-US" sz="3400" smtClean="0"/>
              <a:t>and Long-Run Growth</a:t>
            </a:r>
          </a:p>
        </p:txBody>
      </p:sp>
      <p:sp>
        <p:nvSpPr>
          <p:cNvPr id="32773" name="Rectangle 3"/>
          <p:cNvSpPr>
            <a:spLocks noGrp="1" noChangeArrowheads="1"/>
          </p:cNvSpPr>
          <p:nvPr>
            <p:ph idx="1"/>
          </p:nvPr>
        </p:nvSpPr>
        <p:spPr>
          <a:xfrm>
            <a:off x="457200" y="1345019"/>
            <a:ext cx="8229600" cy="4979581"/>
          </a:xfrm>
        </p:spPr>
        <p:txBody>
          <a:bodyPr/>
          <a:lstStyle/>
          <a:p>
            <a:pPr eaLnBrk="1" hangingPunct="1"/>
            <a:r>
              <a:rPr lang="en-US" dirty="0" smtClean="0"/>
              <a:t>Our analysis:  Increase in budget deficit causes fall in investment.    </a:t>
            </a:r>
          </a:p>
          <a:p>
            <a:pPr eaLnBrk="1" hangingPunct="1">
              <a:spcBef>
                <a:spcPct val="10000"/>
              </a:spcBef>
              <a:buFont typeface="Wingdings" pitchFamily="2" charset="2"/>
              <a:buNone/>
            </a:pPr>
            <a:r>
              <a:rPr lang="en-US" dirty="0" smtClean="0"/>
              <a:t>	The </a:t>
            </a:r>
            <a:r>
              <a:rPr lang="en-US" dirty="0" err="1" smtClean="0"/>
              <a:t>govt</a:t>
            </a:r>
            <a:r>
              <a:rPr lang="en-US" dirty="0" smtClean="0"/>
              <a:t> borrows to finance its deficit, </a:t>
            </a:r>
            <a:br>
              <a:rPr lang="en-US" dirty="0" smtClean="0"/>
            </a:br>
            <a:r>
              <a:rPr lang="en-US" dirty="0" smtClean="0"/>
              <a:t>leaving less funds available for investment. </a:t>
            </a:r>
          </a:p>
          <a:p>
            <a:pPr eaLnBrk="1" hangingPunct="1"/>
            <a:r>
              <a:rPr lang="en-US" dirty="0" smtClean="0"/>
              <a:t>This is called </a:t>
            </a:r>
            <a:r>
              <a:rPr lang="en-US" b="1" dirty="0" smtClean="0">
                <a:solidFill>
                  <a:srgbClr val="CC0000"/>
                </a:solidFill>
              </a:rPr>
              <a:t>crowding out</a:t>
            </a:r>
            <a:r>
              <a:rPr lang="en-US" dirty="0" smtClean="0"/>
              <a:t>.  </a:t>
            </a:r>
          </a:p>
          <a:p>
            <a:pPr eaLnBrk="1" hangingPunct="1"/>
            <a:r>
              <a:rPr lang="en-US" dirty="0" smtClean="0"/>
              <a:t>Recall from the preceding chapter:  Investment is important for long-run economic growth.  </a:t>
            </a:r>
            <a:br>
              <a:rPr lang="en-US" dirty="0" smtClean="0"/>
            </a:br>
            <a:r>
              <a:rPr lang="en-US" dirty="0" smtClean="0"/>
              <a:t>Hence, budget deficits reduce the economy’s growth rate and future standard of living.  </a:t>
            </a:r>
          </a:p>
        </p:txBody>
      </p:sp>
    </p:spTree>
    <p:extLst>
      <p:ext uri="{BB962C8B-B14F-4D97-AF65-F5344CB8AC3E}">
        <p14:creationId xmlns:p14="http://schemas.microsoft.com/office/powerpoint/2010/main" val="8892304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wipe(left)">
                                      <p:cBhvr>
                                        <p:cTn id="22"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smtClean="0"/>
              <a:t>The U.S. Government Debt</a:t>
            </a:r>
          </a:p>
        </p:txBody>
      </p:sp>
      <p:sp>
        <p:nvSpPr>
          <p:cNvPr id="33797" name="Rectangle 3"/>
          <p:cNvSpPr>
            <a:spLocks noGrp="1" noChangeArrowheads="1"/>
          </p:cNvSpPr>
          <p:nvPr>
            <p:ph idx="1"/>
          </p:nvPr>
        </p:nvSpPr>
        <p:spPr/>
        <p:txBody>
          <a:bodyPr/>
          <a:lstStyle/>
          <a:p>
            <a:pPr eaLnBrk="1" hangingPunct="1"/>
            <a:r>
              <a:rPr lang="en-US" dirty="0" smtClean="0"/>
              <a:t>The government finances deficits by borrowing (selling government bonds).  </a:t>
            </a:r>
          </a:p>
          <a:p>
            <a:pPr eaLnBrk="1" hangingPunct="1"/>
            <a:r>
              <a:rPr lang="en-US" dirty="0" smtClean="0"/>
              <a:t>Persistent deficits lead to a rising </a:t>
            </a:r>
            <a:r>
              <a:rPr lang="en-US" dirty="0" err="1" smtClean="0"/>
              <a:t>govt</a:t>
            </a:r>
            <a:r>
              <a:rPr lang="en-US" dirty="0" smtClean="0"/>
              <a:t> debt. </a:t>
            </a:r>
          </a:p>
          <a:p>
            <a:pPr eaLnBrk="1" hangingPunct="1"/>
            <a:r>
              <a:rPr lang="en-US" dirty="0" smtClean="0"/>
              <a:t>The ratio of </a:t>
            </a:r>
            <a:r>
              <a:rPr lang="en-US" dirty="0" err="1" smtClean="0"/>
              <a:t>govt</a:t>
            </a:r>
            <a:r>
              <a:rPr lang="en-US" dirty="0" smtClean="0"/>
              <a:t> debt to GDP is a useful measure of the government’s indebtedness relative to its ability to raise tax revenue. </a:t>
            </a:r>
          </a:p>
          <a:p>
            <a:pPr eaLnBrk="1" hangingPunct="1"/>
            <a:r>
              <a:rPr lang="en-US" dirty="0" smtClean="0"/>
              <a:t>Historically, the debt-GDP ratio usually rises during wartime and falls during peacetime—until the early 1980s. </a:t>
            </a:r>
          </a:p>
        </p:txBody>
      </p:sp>
    </p:spTree>
    <p:extLst>
      <p:ext uri="{BB962C8B-B14F-4D97-AF65-F5344CB8AC3E}">
        <p14:creationId xmlns:p14="http://schemas.microsoft.com/office/powerpoint/2010/main" val="23764248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left)">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wipe(left)">
                                      <p:cBhvr>
                                        <p:cTn id="12" dur="500"/>
                                        <p:tgtEl>
                                          <p:spTgt spid="337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wipe(left)">
                                      <p:cBhvr>
                                        <p:cTn id="17" dur="500"/>
                                        <p:tgtEl>
                                          <p:spTgt spid="337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7">
                                            <p:txEl>
                                              <p:pRg st="3" end="3"/>
                                            </p:txEl>
                                          </p:spTgt>
                                        </p:tgtEl>
                                        <p:attrNameLst>
                                          <p:attrName>style.visibility</p:attrName>
                                        </p:attrNameLst>
                                      </p:cBhvr>
                                      <p:to>
                                        <p:strVal val="visible"/>
                                      </p:to>
                                    </p:set>
                                    <p:animEffect transition="in" filter="wipe(left)">
                                      <p:cBhvr>
                                        <p:cTn id="22" dur="500"/>
                                        <p:tgtEl>
                                          <p:spTgt spid="337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CCFFCC"/>
        </a:solidFill>
        <a:effectLst/>
      </p:bgPr>
    </p:bg>
    <p:spTree>
      <p:nvGrpSpPr>
        <p:cNvPr id="1" name=""/>
        <p:cNvGrpSpPr/>
        <p:nvPr/>
      </p:nvGrpSpPr>
      <p:grpSpPr>
        <a:xfrm>
          <a:off x="0" y="0"/>
          <a:ext cx="0" cy="0"/>
          <a:chOff x="0" y="0"/>
          <a:chExt cx="0" cy="0"/>
        </a:xfrm>
      </p:grpSpPr>
      <p:graphicFrame>
        <p:nvGraphicFramePr>
          <p:cNvPr id="19" name="Chart 18"/>
          <p:cNvGraphicFramePr>
            <a:graphicFrameLocks noGrp="1"/>
          </p:cNvGraphicFramePr>
          <p:nvPr/>
        </p:nvGraphicFramePr>
        <p:xfrm>
          <a:off x="0" y="1049311"/>
          <a:ext cx="9144000" cy="5808689"/>
        </p:xfrm>
        <a:graphic>
          <a:graphicData uri="http://schemas.openxmlformats.org/drawingml/2006/chart">
            <c:chart xmlns:c="http://schemas.openxmlformats.org/drawingml/2006/chart" xmlns:r="http://schemas.openxmlformats.org/officeDocument/2006/relationships" r:id="rId3"/>
          </a:graphicData>
        </a:graphic>
      </p:graphicFrame>
      <p:sp>
        <p:nvSpPr>
          <p:cNvPr id="34819" name="Rectangle 16"/>
          <p:cNvSpPr>
            <a:spLocks noGrp="1" noChangeArrowheads="1"/>
          </p:cNvSpPr>
          <p:nvPr>
            <p:ph type="title"/>
          </p:nvPr>
        </p:nvSpPr>
        <p:spPr>
          <a:xfrm>
            <a:off x="342900" y="256398"/>
            <a:ext cx="8410575" cy="681037"/>
          </a:xfrm>
        </p:spPr>
        <p:txBody>
          <a:bodyPr>
            <a:noAutofit/>
          </a:bodyPr>
          <a:lstStyle/>
          <a:p>
            <a:pPr algn="ctr" eaLnBrk="1" hangingPunct="1"/>
            <a:r>
              <a:rPr lang="en-US" sz="2800" dirty="0" smtClean="0"/>
              <a:t>U.S. Government Debt </a:t>
            </a:r>
            <a:br>
              <a:rPr lang="en-US" sz="2800" dirty="0" smtClean="0"/>
            </a:br>
            <a:r>
              <a:rPr lang="en-US" sz="2800" dirty="0" smtClean="0"/>
              <a:t>as a Percentage of GDP, </a:t>
            </a:r>
            <a:r>
              <a:rPr lang="en-US" sz="2400" dirty="0" smtClean="0"/>
              <a:t>1970–2010</a:t>
            </a:r>
          </a:p>
        </p:txBody>
      </p:sp>
      <p:grpSp>
        <p:nvGrpSpPr>
          <p:cNvPr id="2" name="Group 17"/>
          <p:cNvGrpSpPr>
            <a:grpSpLocks/>
          </p:cNvGrpSpPr>
          <p:nvPr/>
        </p:nvGrpSpPr>
        <p:grpSpPr bwMode="auto">
          <a:xfrm>
            <a:off x="1109663" y="3222625"/>
            <a:ext cx="1947862" cy="1222375"/>
            <a:chOff x="784" y="1923"/>
            <a:chExt cx="1227" cy="770"/>
          </a:xfrm>
        </p:grpSpPr>
        <p:sp>
          <p:nvSpPr>
            <p:cNvPr id="34833" name="Text Box 6"/>
            <p:cNvSpPr txBox="1">
              <a:spLocks noChangeArrowheads="1"/>
            </p:cNvSpPr>
            <p:nvPr/>
          </p:nvSpPr>
          <p:spPr bwMode="auto">
            <a:xfrm>
              <a:off x="784" y="1923"/>
              <a:ext cx="122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a:solidFill>
                    <a:srgbClr val="000000"/>
                  </a:solidFill>
                  <a:cs typeface="Arial" charset="0"/>
                </a:rPr>
                <a:t>Revolutionary War</a:t>
              </a:r>
            </a:p>
          </p:txBody>
        </p:sp>
        <p:sp>
          <p:nvSpPr>
            <p:cNvPr id="34834" name="Line 10"/>
            <p:cNvSpPr>
              <a:spLocks noChangeShapeType="1"/>
            </p:cNvSpPr>
            <p:nvPr/>
          </p:nvSpPr>
          <p:spPr bwMode="auto">
            <a:xfrm flipV="1">
              <a:off x="785" y="2171"/>
              <a:ext cx="383" cy="5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6"/>
          <p:cNvGrpSpPr>
            <a:grpSpLocks/>
          </p:cNvGrpSpPr>
          <p:nvPr/>
        </p:nvGrpSpPr>
        <p:grpSpPr bwMode="auto">
          <a:xfrm>
            <a:off x="2927350" y="3778250"/>
            <a:ext cx="844550" cy="985838"/>
            <a:chOff x="1901" y="2349"/>
            <a:chExt cx="532" cy="621"/>
          </a:xfrm>
        </p:grpSpPr>
        <p:sp>
          <p:nvSpPr>
            <p:cNvPr id="34831" name="Text Box 7"/>
            <p:cNvSpPr txBox="1">
              <a:spLocks noChangeArrowheads="1"/>
            </p:cNvSpPr>
            <p:nvPr/>
          </p:nvSpPr>
          <p:spPr bwMode="auto">
            <a:xfrm>
              <a:off x="1901" y="2349"/>
              <a:ext cx="53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a:solidFill>
                    <a:srgbClr val="000000"/>
                  </a:solidFill>
                  <a:cs typeface="Arial" charset="0"/>
                </a:rPr>
                <a:t>Civil </a:t>
              </a:r>
              <a:br>
                <a:rPr lang="en-US" sz="2200">
                  <a:solidFill>
                    <a:srgbClr val="000000"/>
                  </a:solidFill>
                  <a:cs typeface="Arial" charset="0"/>
                </a:rPr>
              </a:br>
              <a:r>
                <a:rPr lang="en-US" sz="2200">
                  <a:solidFill>
                    <a:srgbClr val="000000"/>
                  </a:solidFill>
                  <a:cs typeface="Arial" charset="0"/>
                </a:rPr>
                <a:t>War</a:t>
              </a:r>
            </a:p>
          </p:txBody>
        </p:sp>
        <p:sp>
          <p:nvSpPr>
            <p:cNvPr id="34832" name="Line 11"/>
            <p:cNvSpPr>
              <a:spLocks noChangeShapeType="1"/>
            </p:cNvSpPr>
            <p:nvPr/>
          </p:nvSpPr>
          <p:spPr bwMode="auto">
            <a:xfrm>
              <a:off x="2207" y="2768"/>
              <a:ext cx="75" cy="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4483100" y="4006850"/>
            <a:ext cx="963613" cy="938213"/>
            <a:chOff x="2852" y="2446"/>
            <a:chExt cx="607" cy="591"/>
          </a:xfrm>
        </p:grpSpPr>
        <p:sp>
          <p:nvSpPr>
            <p:cNvPr id="34829" name="Text Box 8"/>
            <p:cNvSpPr txBox="1">
              <a:spLocks noChangeArrowheads="1"/>
            </p:cNvSpPr>
            <p:nvPr/>
          </p:nvSpPr>
          <p:spPr bwMode="auto">
            <a:xfrm>
              <a:off x="2852" y="2446"/>
              <a:ext cx="6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a:solidFill>
                    <a:srgbClr val="000000"/>
                  </a:solidFill>
                  <a:cs typeface="Arial" charset="0"/>
                </a:rPr>
                <a:t>WW1</a:t>
              </a:r>
            </a:p>
          </p:txBody>
        </p:sp>
        <p:sp>
          <p:nvSpPr>
            <p:cNvPr id="34830" name="Line 12"/>
            <p:cNvSpPr>
              <a:spLocks noChangeShapeType="1"/>
            </p:cNvSpPr>
            <p:nvPr/>
          </p:nvSpPr>
          <p:spPr bwMode="auto">
            <a:xfrm>
              <a:off x="3202" y="2671"/>
              <a:ext cx="239"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4"/>
          <p:cNvGrpSpPr>
            <a:grpSpLocks/>
          </p:cNvGrpSpPr>
          <p:nvPr/>
        </p:nvGrpSpPr>
        <p:grpSpPr bwMode="auto">
          <a:xfrm>
            <a:off x="4941888" y="1733550"/>
            <a:ext cx="1387475" cy="371475"/>
            <a:chOff x="3113" y="1127"/>
            <a:chExt cx="874" cy="234"/>
          </a:xfrm>
        </p:grpSpPr>
        <p:sp>
          <p:nvSpPr>
            <p:cNvPr id="34827" name="Text Box 9"/>
            <p:cNvSpPr txBox="1">
              <a:spLocks noChangeArrowheads="1"/>
            </p:cNvSpPr>
            <p:nvPr/>
          </p:nvSpPr>
          <p:spPr bwMode="auto">
            <a:xfrm>
              <a:off x="3113" y="1127"/>
              <a:ext cx="6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a:solidFill>
                    <a:srgbClr val="000000"/>
                  </a:solidFill>
                  <a:cs typeface="Arial" charset="0"/>
                </a:rPr>
                <a:t>WW2</a:t>
              </a:r>
            </a:p>
          </p:txBody>
        </p:sp>
        <p:sp>
          <p:nvSpPr>
            <p:cNvPr id="34828" name="Line 13"/>
            <p:cNvSpPr>
              <a:spLocks noChangeShapeType="1"/>
            </p:cNvSpPr>
            <p:nvPr/>
          </p:nvSpPr>
          <p:spPr bwMode="auto">
            <a:xfrm>
              <a:off x="3673" y="1272"/>
              <a:ext cx="314" cy="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9"/>
          <p:cNvGrpSpPr>
            <a:grpSpLocks/>
          </p:cNvGrpSpPr>
          <p:nvPr/>
        </p:nvGrpSpPr>
        <p:grpSpPr bwMode="auto">
          <a:xfrm>
            <a:off x="7297738" y="2398713"/>
            <a:ext cx="1373187" cy="1149350"/>
            <a:chOff x="7373392" y="2278532"/>
            <a:chExt cx="1372146" cy="1148881"/>
          </a:xfrm>
        </p:grpSpPr>
        <p:sp>
          <p:nvSpPr>
            <p:cNvPr id="34825" name="Text Box 9"/>
            <p:cNvSpPr txBox="1">
              <a:spLocks noChangeArrowheads="1"/>
            </p:cNvSpPr>
            <p:nvPr/>
          </p:nvSpPr>
          <p:spPr bwMode="auto">
            <a:xfrm>
              <a:off x="7373392" y="2278532"/>
              <a:ext cx="1292225" cy="67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200">
                  <a:solidFill>
                    <a:srgbClr val="000000"/>
                  </a:solidFill>
                  <a:cs typeface="Arial" charset="0"/>
                </a:rPr>
                <a:t>63.6% in 2010</a:t>
              </a:r>
            </a:p>
          </p:txBody>
        </p:sp>
        <p:sp>
          <p:nvSpPr>
            <p:cNvPr id="34826" name="Line 13"/>
            <p:cNvSpPr>
              <a:spLocks noChangeShapeType="1"/>
            </p:cNvSpPr>
            <p:nvPr/>
          </p:nvSpPr>
          <p:spPr bwMode="auto">
            <a:xfrm>
              <a:off x="8247063" y="2996065"/>
              <a:ext cx="498475" cy="4313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3515563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500"/>
                                        <p:tgtEl>
                                          <p:spTgt spid="3"/>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Right)">
                                      <p:cBhvr>
                                        <p:cTn id="15" dur="500"/>
                                        <p:tgtEl>
                                          <p:spTgt spid="4"/>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Right)">
                                      <p:cBhvr>
                                        <p:cTn id="19" dur="500"/>
                                        <p:tgtEl>
                                          <p:spTgt spid="5"/>
                                        </p:tgtEl>
                                      </p:cBhvr>
                                    </p:animEffect>
                                  </p:childTnLst>
                                </p:cTn>
                              </p:par>
                            </p:childTnLst>
                          </p:cTn>
                        </p:par>
                        <p:par>
                          <p:cTn id="20" fill="hold" nodeType="afterGroup">
                            <p:stCondLst>
                              <p:cond delay="2000"/>
                            </p:stCondLst>
                            <p:childTnLst>
                              <p:par>
                                <p:cTn id="21" presetID="18" presetClass="entr" presetSubtype="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Righ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smtClean="0"/>
              <a:t>CONCLUSION</a:t>
            </a:r>
          </a:p>
        </p:txBody>
      </p:sp>
      <p:sp>
        <p:nvSpPr>
          <p:cNvPr id="35845" name="Rectangle 3"/>
          <p:cNvSpPr>
            <a:spLocks noGrp="1" noChangeArrowheads="1"/>
          </p:cNvSpPr>
          <p:nvPr>
            <p:ph type="body" idx="1"/>
          </p:nvPr>
        </p:nvSpPr>
        <p:spPr>
          <a:xfrm>
            <a:off x="328613" y="1066800"/>
            <a:ext cx="8539162" cy="5343525"/>
          </a:xfrm>
        </p:spPr>
        <p:txBody>
          <a:bodyPr/>
          <a:lstStyle/>
          <a:p>
            <a:pPr eaLnBrk="1" hangingPunct="1"/>
            <a:r>
              <a:rPr lang="en-US" sz="2700" dirty="0" smtClean="0"/>
              <a:t>Like many other markets, financial markets are governed by the forces of supply and demand.</a:t>
            </a:r>
          </a:p>
          <a:p>
            <a:pPr eaLnBrk="1" hangingPunct="1"/>
            <a:r>
              <a:rPr lang="en-US" sz="2700" dirty="0" smtClean="0">
                <a:cs typeface="Arial" charset="0"/>
              </a:rPr>
              <a:t>One of the Ten Principles from Chapter 1:  </a:t>
            </a:r>
            <a:br>
              <a:rPr lang="en-US" sz="2700" dirty="0" smtClean="0">
                <a:cs typeface="Arial" charset="0"/>
              </a:rPr>
            </a:br>
            <a:r>
              <a:rPr lang="en-US" sz="2700" dirty="0" smtClean="0">
                <a:cs typeface="Arial" charset="0"/>
              </a:rPr>
              <a:t>    </a:t>
            </a:r>
            <a:r>
              <a:rPr lang="en-US" sz="2700" dirty="0" smtClean="0">
                <a:solidFill>
                  <a:srgbClr val="996633"/>
                </a:solidFill>
                <a:cs typeface="Arial" charset="0"/>
              </a:rPr>
              <a:t> </a:t>
            </a:r>
            <a:r>
              <a:rPr lang="en-US" sz="2700" b="1" i="1" dirty="0" smtClean="0">
                <a:solidFill>
                  <a:srgbClr val="996633"/>
                </a:solidFill>
                <a:cs typeface="Arial" charset="0"/>
              </a:rPr>
              <a:t>Markets are usually a good way </a:t>
            </a:r>
            <a:br>
              <a:rPr lang="en-US" sz="2700" b="1" i="1" dirty="0" smtClean="0">
                <a:solidFill>
                  <a:srgbClr val="996633"/>
                </a:solidFill>
                <a:cs typeface="Arial" charset="0"/>
              </a:rPr>
            </a:br>
            <a:r>
              <a:rPr lang="en-US" sz="2700" b="1" i="1" dirty="0" smtClean="0">
                <a:solidFill>
                  <a:srgbClr val="996633"/>
                </a:solidFill>
                <a:cs typeface="Arial" charset="0"/>
              </a:rPr>
              <a:t>     to organize economic activity.</a:t>
            </a:r>
          </a:p>
          <a:p>
            <a:pPr eaLnBrk="1" hangingPunct="1">
              <a:spcBef>
                <a:spcPct val="10000"/>
              </a:spcBef>
              <a:buFont typeface="Wingdings" pitchFamily="2" charset="2"/>
              <a:buNone/>
            </a:pPr>
            <a:r>
              <a:rPr lang="en-US" sz="2700" dirty="0" smtClean="0">
                <a:cs typeface="Arial" charset="0"/>
              </a:rPr>
              <a:t>	Financial markets help allocate the economy’s scarce resources to their most efficient uses.</a:t>
            </a:r>
          </a:p>
          <a:p>
            <a:pPr eaLnBrk="1" hangingPunct="1"/>
            <a:r>
              <a:rPr lang="en-US" sz="2700" dirty="0" smtClean="0"/>
              <a:t>Financial markets also link the present to the future:  They enable savers to convert current income into future purchasing power, and borrowers to acquire capital to produce goods and services in the future.</a:t>
            </a:r>
          </a:p>
        </p:txBody>
      </p:sp>
    </p:spTree>
    <p:extLst>
      <p:ext uri="{BB962C8B-B14F-4D97-AF65-F5344CB8AC3E}">
        <p14:creationId xmlns:p14="http://schemas.microsoft.com/office/powerpoint/2010/main" val="2981911726"/>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smtClean="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105400"/>
          </a:xfrm>
        </p:spPr>
        <p:txBody>
          <a:bodyPr>
            <a:normAutofit/>
          </a:bodyPr>
          <a:lstStyle/>
          <a:p>
            <a:pPr>
              <a:buClrTx/>
              <a:buSzPct val="120000"/>
              <a:buFont typeface="Arial" pitchFamily="34" charset="0"/>
              <a:buChar char="•"/>
            </a:pPr>
            <a:r>
              <a:rPr lang="en-US" dirty="0"/>
              <a:t>The U.S. financial system is made up of many types of financial institutions, like the stock and bond markets, banks, and mutual funds.  </a:t>
            </a:r>
          </a:p>
          <a:p>
            <a:pPr>
              <a:buClrTx/>
              <a:buSzPct val="120000"/>
              <a:buFont typeface="Arial" pitchFamily="34" charset="0"/>
              <a:buChar char="•"/>
            </a:pPr>
            <a:r>
              <a:rPr lang="en-US" dirty="0"/>
              <a:t>National saving equals private saving plus </a:t>
            </a:r>
            <a:br>
              <a:rPr lang="en-US" dirty="0"/>
            </a:br>
            <a:r>
              <a:rPr lang="en-US" dirty="0"/>
              <a:t>public saving.  </a:t>
            </a:r>
          </a:p>
          <a:p>
            <a:pPr>
              <a:buClrTx/>
              <a:buSzPct val="120000"/>
              <a:buFont typeface="Arial" pitchFamily="34" charset="0"/>
              <a:buChar char="•"/>
            </a:pPr>
            <a:r>
              <a:rPr lang="en-US" dirty="0"/>
              <a:t>In a closed economy, national saving equals investment.  The financial system makes this happen.</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2012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smtClean="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105400"/>
          </a:xfrm>
        </p:spPr>
        <p:txBody>
          <a:bodyPr>
            <a:normAutofit/>
          </a:bodyPr>
          <a:lstStyle/>
          <a:p>
            <a:pPr>
              <a:buClrTx/>
              <a:buSzPct val="120000"/>
              <a:buFont typeface="Arial" pitchFamily="34" charset="0"/>
              <a:buChar char="•"/>
            </a:pPr>
            <a:r>
              <a:rPr lang="en-US" dirty="0"/>
              <a:t>The supply of loanable funds comes from saving.  The demand for funds comes from investment.  The interest rate adjusts to balance supply and demand in the loanable funds market.   </a:t>
            </a:r>
          </a:p>
          <a:p>
            <a:pPr>
              <a:buClrTx/>
              <a:buSzPct val="120000"/>
              <a:buFont typeface="Arial" pitchFamily="34" charset="0"/>
              <a:buChar char="•"/>
            </a:pPr>
            <a:r>
              <a:rPr lang="en-US" dirty="0"/>
              <a:t>A government budget deficit is negative public saving, so it reduces national saving, the supply of funds available to finance investment.  </a:t>
            </a:r>
          </a:p>
          <a:p>
            <a:pPr>
              <a:buClrTx/>
              <a:buSzPct val="120000"/>
              <a:buFont typeface="Arial" pitchFamily="34" charset="0"/>
              <a:buChar char="•"/>
            </a:pPr>
            <a:r>
              <a:rPr lang="en-US" dirty="0"/>
              <a:t>When a budget deficit crowds out investment, </a:t>
            </a:r>
            <a:br>
              <a:rPr lang="en-US" dirty="0"/>
            </a:br>
            <a:r>
              <a:rPr lang="en-US" dirty="0"/>
              <a:t>it reduces the growth of productivity and GDP.</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2012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a:xfrm>
            <a:off x="457200" y="220663"/>
            <a:ext cx="8229600" cy="692150"/>
          </a:xfrm>
        </p:spPr>
        <p:txBody>
          <a:bodyPr/>
          <a:lstStyle/>
          <a:p>
            <a:pPr eaLnBrk="1" hangingPunct="1"/>
            <a:r>
              <a:rPr lang="en-US" smtClean="0"/>
              <a:t>Policy 3:  Govt Budget Deficits</a:t>
            </a:r>
          </a:p>
        </p:txBody>
      </p:sp>
      <p:grpSp>
        <p:nvGrpSpPr>
          <p:cNvPr id="38917" name="Group 3"/>
          <p:cNvGrpSpPr>
            <a:grpSpLocks/>
          </p:cNvGrpSpPr>
          <p:nvPr/>
        </p:nvGrpSpPr>
        <p:grpSpPr bwMode="auto">
          <a:xfrm>
            <a:off x="1411288" y="1733550"/>
            <a:ext cx="5310187" cy="3619500"/>
            <a:chOff x="2602" y="1083"/>
            <a:chExt cx="3055" cy="2115"/>
          </a:xfrm>
        </p:grpSpPr>
        <p:sp>
          <p:nvSpPr>
            <p:cNvPr id="38944"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18"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38919"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38920"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Text Box 9"/>
          <p:cNvSpPr txBox="1">
            <a:spLocks noChangeArrowheads="1"/>
          </p:cNvSpPr>
          <p:nvPr/>
        </p:nvSpPr>
        <p:spPr bwMode="auto">
          <a:xfrm>
            <a:off x="4425950" y="453072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109578" name="Text Box 10"/>
          <p:cNvSpPr txBox="1">
            <a:spLocks noChangeArrowheads="1"/>
          </p:cNvSpPr>
          <p:nvPr/>
        </p:nvSpPr>
        <p:spPr bwMode="auto">
          <a:xfrm>
            <a:off x="4694238" y="1173163"/>
            <a:ext cx="3776662" cy="1344612"/>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A budget deficit reduces national saving and the supply of L.F.</a:t>
            </a:r>
          </a:p>
        </p:txBody>
      </p:sp>
      <p:sp>
        <p:nvSpPr>
          <p:cNvPr id="38923"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38925" name="Group 13"/>
          <p:cNvGrpSpPr>
            <a:grpSpLocks/>
          </p:cNvGrpSpPr>
          <p:nvPr/>
        </p:nvGrpSpPr>
        <p:grpSpPr bwMode="auto">
          <a:xfrm>
            <a:off x="1408113" y="3468688"/>
            <a:ext cx="1798637" cy="1897062"/>
            <a:chOff x="357" y="2450"/>
            <a:chExt cx="795" cy="646"/>
          </a:xfrm>
        </p:grpSpPr>
        <p:sp>
          <p:nvSpPr>
            <p:cNvPr id="38942"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26"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sp>
        <p:nvSpPr>
          <p:cNvPr id="38927"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nvGrpSpPr>
          <p:cNvPr id="4" name="Group 18"/>
          <p:cNvGrpSpPr>
            <a:grpSpLocks/>
          </p:cNvGrpSpPr>
          <p:nvPr/>
        </p:nvGrpSpPr>
        <p:grpSpPr bwMode="auto">
          <a:xfrm>
            <a:off x="1666875" y="1512888"/>
            <a:ext cx="2103438" cy="3200400"/>
            <a:chOff x="1050" y="953"/>
            <a:chExt cx="1325" cy="2016"/>
          </a:xfrm>
        </p:grpSpPr>
        <p:sp>
          <p:nvSpPr>
            <p:cNvPr id="38940" name="Line 19"/>
            <p:cNvSpPr>
              <a:spLocks noChangeShapeType="1"/>
            </p:cNvSpPr>
            <p:nvPr/>
          </p:nvSpPr>
          <p:spPr bwMode="auto">
            <a:xfrm flipV="1">
              <a:off x="1050" y="1186"/>
              <a:ext cx="1088" cy="17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Text Box 20"/>
            <p:cNvSpPr txBox="1">
              <a:spLocks noChangeArrowheads="1"/>
            </p:cNvSpPr>
            <p:nvPr/>
          </p:nvSpPr>
          <p:spPr bwMode="auto">
            <a:xfrm>
              <a:off x="2031" y="95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2</a:t>
              </a:r>
            </a:p>
          </p:txBody>
        </p:sp>
      </p:grpSp>
      <p:sp>
        <p:nvSpPr>
          <p:cNvPr id="109589" name="Text Box 21"/>
          <p:cNvSpPr txBox="1">
            <a:spLocks noChangeArrowheads="1"/>
          </p:cNvSpPr>
          <p:nvPr/>
        </p:nvSpPr>
        <p:spPr bwMode="auto">
          <a:xfrm>
            <a:off x="5240338" y="2965450"/>
            <a:ext cx="3367087" cy="1811338"/>
          </a:xfrm>
          <a:prstGeom prst="rect">
            <a:avLst/>
          </a:prstGeom>
          <a:solidFill>
            <a:srgbClr val="CC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defRPr/>
            </a:pPr>
            <a:r>
              <a:rPr lang="en-US" sz="2600" dirty="0" smtClean="0">
                <a:cs typeface="Arial" charset="0"/>
              </a:rPr>
              <a:t>…which increases the </a:t>
            </a:r>
            <a:r>
              <a:rPr lang="en-US" sz="2600" dirty="0" err="1" smtClean="0">
                <a:cs typeface="Arial" charset="0"/>
              </a:rPr>
              <a:t>eq’m</a:t>
            </a:r>
            <a:r>
              <a:rPr lang="en-US" sz="2600" dirty="0" smtClean="0">
                <a:cs typeface="Arial" charset="0"/>
              </a:rPr>
              <a:t> interest rate</a:t>
            </a:r>
          </a:p>
        </p:txBody>
      </p:sp>
      <p:sp>
        <p:nvSpPr>
          <p:cNvPr id="109590" name="Text Box 22"/>
          <p:cNvSpPr txBox="1">
            <a:spLocks noChangeArrowheads="1"/>
          </p:cNvSpPr>
          <p:nvPr/>
        </p:nvSpPr>
        <p:spPr bwMode="auto">
          <a:xfrm>
            <a:off x="5284788" y="3813175"/>
            <a:ext cx="32385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600" dirty="0">
                <a:cs typeface="Arial" charset="0"/>
              </a:rPr>
              <a:t>and decreases the </a:t>
            </a:r>
            <a:r>
              <a:rPr lang="en-US" sz="2600" dirty="0" err="1">
                <a:cs typeface="Arial" charset="0"/>
              </a:rPr>
              <a:t>eq’m</a:t>
            </a:r>
            <a:r>
              <a:rPr lang="en-US" sz="2600" dirty="0">
                <a:cs typeface="Arial" charset="0"/>
              </a:rPr>
              <a:t> quantity of L.F.</a:t>
            </a:r>
          </a:p>
        </p:txBody>
      </p:sp>
      <p:sp>
        <p:nvSpPr>
          <p:cNvPr id="109591" name="Line 23"/>
          <p:cNvSpPr>
            <a:spLocks noChangeShapeType="1"/>
          </p:cNvSpPr>
          <p:nvPr/>
        </p:nvSpPr>
        <p:spPr bwMode="auto">
          <a:xfrm rot="10800000">
            <a:off x="3046413" y="2514600"/>
            <a:ext cx="646112"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5" name="Group 24"/>
          <p:cNvGrpSpPr>
            <a:grpSpLocks/>
          </p:cNvGrpSpPr>
          <p:nvPr/>
        </p:nvGrpSpPr>
        <p:grpSpPr bwMode="auto">
          <a:xfrm>
            <a:off x="798513" y="2773363"/>
            <a:ext cx="1905000" cy="679450"/>
            <a:chOff x="503" y="1747"/>
            <a:chExt cx="1200" cy="428"/>
          </a:xfrm>
        </p:grpSpPr>
        <p:sp>
          <p:nvSpPr>
            <p:cNvPr id="38937" name="Line 25"/>
            <p:cNvSpPr>
              <a:spLocks noChangeShapeType="1"/>
            </p:cNvSpPr>
            <p:nvPr/>
          </p:nvSpPr>
          <p:spPr bwMode="auto">
            <a:xfrm>
              <a:off x="884" y="1894"/>
              <a:ext cx="81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Text Box 26"/>
            <p:cNvSpPr txBox="1">
              <a:spLocks noChangeArrowheads="1"/>
            </p:cNvSpPr>
            <p:nvPr/>
          </p:nvSpPr>
          <p:spPr bwMode="auto">
            <a:xfrm>
              <a:off x="503" y="174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sp>
          <p:nvSpPr>
            <p:cNvPr id="38939" name="Line 27"/>
            <p:cNvSpPr>
              <a:spLocks noChangeShapeType="1"/>
            </p:cNvSpPr>
            <p:nvPr/>
          </p:nvSpPr>
          <p:spPr bwMode="auto">
            <a:xfrm rot="-5400000">
              <a:off x="863" y="2042"/>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8"/>
          <p:cNvGrpSpPr>
            <a:grpSpLocks/>
          </p:cNvGrpSpPr>
          <p:nvPr/>
        </p:nvGrpSpPr>
        <p:grpSpPr bwMode="auto">
          <a:xfrm>
            <a:off x="2398713" y="3009900"/>
            <a:ext cx="779462" cy="2795588"/>
            <a:chOff x="1511" y="1896"/>
            <a:chExt cx="491" cy="1761"/>
          </a:xfrm>
        </p:grpSpPr>
        <p:sp>
          <p:nvSpPr>
            <p:cNvPr id="38934" name="Line 29"/>
            <p:cNvSpPr>
              <a:spLocks noChangeShapeType="1"/>
            </p:cNvSpPr>
            <p:nvPr/>
          </p:nvSpPr>
          <p:spPr bwMode="auto">
            <a:xfrm>
              <a:off x="1703" y="1896"/>
              <a:ext cx="0" cy="147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35" name="Text Box 30"/>
            <p:cNvSpPr txBox="1">
              <a:spLocks noChangeArrowheads="1"/>
            </p:cNvSpPr>
            <p:nvPr/>
          </p:nvSpPr>
          <p:spPr bwMode="auto">
            <a:xfrm>
              <a:off x="15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50</a:t>
              </a:r>
            </a:p>
          </p:txBody>
        </p:sp>
        <p:sp>
          <p:nvSpPr>
            <p:cNvPr id="38936" name="Line 31"/>
            <p:cNvSpPr>
              <a:spLocks noChangeShapeType="1"/>
            </p:cNvSpPr>
            <p:nvPr/>
          </p:nvSpPr>
          <p:spPr bwMode="auto">
            <a:xfrm rot="10800000">
              <a:off x="1711" y="3274"/>
              <a:ext cx="291"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86898830"/>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578"/>
                                        </p:tgtEl>
                                        <p:attrNameLst>
                                          <p:attrName>style.visibility</p:attrName>
                                        </p:attrNameLst>
                                      </p:cBhvr>
                                      <p:to>
                                        <p:strVal val="visible"/>
                                      </p:to>
                                    </p:set>
                                    <p:animEffect transition="in" filter="fade">
                                      <p:cBhvr>
                                        <p:cTn id="7" dur="500"/>
                                        <p:tgtEl>
                                          <p:spTgt spid="109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9591"/>
                                        </p:tgtEl>
                                        <p:attrNameLst>
                                          <p:attrName>style.visibility</p:attrName>
                                        </p:attrNameLst>
                                      </p:cBhvr>
                                      <p:to>
                                        <p:strVal val="visible"/>
                                      </p:to>
                                    </p:set>
                                    <p:animEffect transition="in" filter="wipe(right)">
                                      <p:cBhvr>
                                        <p:cTn id="12" dur="500"/>
                                        <p:tgtEl>
                                          <p:spTgt spid="109591"/>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9589"/>
                                        </p:tgtEl>
                                        <p:attrNameLst>
                                          <p:attrName>style.visibility</p:attrName>
                                        </p:attrNameLst>
                                      </p:cBhvr>
                                      <p:to>
                                        <p:strVal val="visible"/>
                                      </p:to>
                                    </p:set>
                                    <p:animEffect transition="in" filter="fade">
                                      <p:cBhvr>
                                        <p:cTn id="21" dur="500"/>
                                        <p:tgtEl>
                                          <p:spTgt spid="1095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upLeft)">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9590"/>
                                        </p:tgtEl>
                                        <p:attrNameLst>
                                          <p:attrName>style.visibility</p:attrName>
                                        </p:attrNameLst>
                                      </p:cBhvr>
                                      <p:to>
                                        <p:strVal val="visible"/>
                                      </p:to>
                                    </p:set>
                                    <p:animEffect transition="in" filter="fade">
                                      <p:cBhvr>
                                        <p:cTn id="31" dur="500"/>
                                        <p:tgtEl>
                                          <p:spTgt spid="1095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strips(down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8" grpId="0" animBg="1"/>
      <p:bldP spid="109589" grpId="0" animBg="1"/>
      <p:bldP spid="109590" grpId="0"/>
      <p:bldP spid="10959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1030"/>
          <p:cNvSpPr>
            <a:spLocks noGrp="1" noChangeArrowheads="1"/>
          </p:cNvSpPr>
          <p:nvPr>
            <p:ph type="title" idx="4294967295"/>
          </p:nvPr>
        </p:nvSpPr>
        <p:spPr/>
        <p:txBody>
          <a:bodyPr/>
          <a:lstStyle/>
          <a:p>
            <a:pPr eaLnBrk="1" hangingPunct="1"/>
            <a:r>
              <a:rPr lang="en-US" smtClean="0"/>
              <a:t>Financial Institutions</a:t>
            </a:r>
          </a:p>
        </p:txBody>
      </p:sp>
      <p:sp>
        <p:nvSpPr>
          <p:cNvPr id="9221" name="Rectangle 1031"/>
          <p:cNvSpPr>
            <a:spLocks noGrp="1" noChangeArrowheads="1"/>
          </p:cNvSpPr>
          <p:nvPr>
            <p:ph type="body" idx="4294967295"/>
          </p:nvPr>
        </p:nvSpPr>
        <p:spPr/>
        <p:txBody>
          <a:bodyPr/>
          <a:lstStyle/>
          <a:p>
            <a:pPr eaLnBrk="1" hangingPunct="1">
              <a:spcBef>
                <a:spcPct val="30000"/>
              </a:spcBef>
            </a:pPr>
            <a:r>
              <a:rPr lang="en-US" b="1" dirty="0" smtClean="0">
                <a:solidFill>
                  <a:srgbClr val="CC0000"/>
                </a:solidFill>
              </a:rPr>
              <a:t>Financial intermediaries</a:t>
            </a:r>
            <a:r>
              <a:rPr lang="en-US" dirty="0" smtClean="0"/>
              <a:t>:  institutions through which savers can </a:t>
            </a:r>
            <a:r>
              <a:rPr lang="en-US" u="sng" dirty="0" smtClean="0"/>
              <a:t>indirectly</a:t>
            </a:r>
            <a:r>
              <a:rPr lang="en-US" dirty="0" smtClean="0"/>
              <a:t> provide funds to borrowers.  Examples:</a:t>
            </a:r>
          </a:p>
          <a:p>
            <a:pPr lvl="1" eaLnBrk="1" hangingPunct="1">
              <a:lnSpc>
                <a:spcPct val="105000"/>
              </a:lnSpc>
              <a:spcBef>
                <a:spcPct val="30000"/>
              </a:spcBef>
            </a:pPr>
            <a:r>
              <a:rPr lang="en-US" dirty="0" smtClean="0"/>
              <a:t>Banks  </a:t>
            </a:r>
          </a:p>
          <a:p>
            <a:pPr lvl="1" eaLnBrk="1" hangingPunct="1">
              <a:lnSpc>
                <a:spcPct val="105000"/>
              </a:lnSpc>
              <a:spcBef>
                <a:spcPct val="30000"/>
              </a:spcBef>
            </a:pPr>
            <a:r>
              <a:rPr lang="en-US" b="1" dirty="0" smtClean="0">
                <a:solidFill>
                  <a:srgbClr val="CC0000"/>
                </a:solidFill>
              </a:rPr>
              <a:t>Mutual funds </a:t>
            </a:r>
            <a:r>
              <a:rPr lang="en-US" sz="2800" dirty="0" smtClean="0">
                <a:latin typeface="Tahoma" pitchFamily="34" charset="0"/>
              </a:rPr>
              <a:t>– </a:t>
            </a:r>
            <a:r>
              <a:rPr lang="en-US" dirty="0" smtClean="0"/>
              <a:t>institutions that sell shares to the public and use the proceeds to buy portfolios of stocks and bonds</a:t>
            </a:r>
          </a:p>
        </p:txBody>
      </p:sp>
    </p:spTree>
    <p:extLst>
      <p:ext uri="{BB962C8B-B14F-4D97-AF65-F5344CB8AC3E}">
        <p14:creationId xmlns:p14="http://schemas.microsoft.com/office/powerpoint/2010/main" val="36079737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wipe(left)">
                                      <p:cBhvr>
                                        <p:cTn id="12" dur="500"/>
                                        <p:tgtEl>
                                          <p:spTgt spid="92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wipe(left)">
                                      <p:cBhvr>
                                        <p:cTn id="17" dur="500"/>
                                        <p:tgtEl>
                                          <p:spTgt spid="92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3200" dirty="0" smtClean="0">
                <a:solidFill>
                  <a:srgbClr val="8E47B9"/>
                </a:solidFill>
              </a:rPr>
              <a:t>The Financial Crisis of 2008–2009</a:t>
            </a:r>
            <a:endParaRPr lang="en-US" sz="3200" dirty="0">
              <a:solidFill>
                <a:srgbClr val="8E47B9"/>
              </a:solidFill>
            </a:endParaRPr>
          </a:p>
        </p:txBody>
      </p:sp>
      <p:sp>
        <p:nvSpPr>
          <p:cNvPr id="3" name="Content Placeholder 2"/>
          <p:cNvSpPr>
            <a:spLocks noGrp="1"/>
          </p:cNvSpPr>
          <p:nvPr>
            <p:ph idx="1"/>
          </p:nvPr>
        </p:nvSpPr>
        <p:spPr>
          <a:xfrm>
            <a:off x="381000" y="914400"/>
            <a:ext cx="8229600" cy="990600"/>
          </a:xfrm>
        </p:spPr>
        <p:txBody>
          <a:bodyPr>
            <a:normAutofit/>
          </a:bodyPr>
          <a:lstStyle/>
          <a:p>
            <a:r>
              <a:rPr lang="en-US" sz="2600" dirty="0" smtClean="0"/>
              <a:t>A financial crisis led to a deep recession in the U.S. and around the world.  A few unemployment rates:</a:t>
            </a:r>
          </a:p>
        </p:txBody>
      </p:sp>
      <p:graphicFrame>
        <p:nvGraphicFramePr>
          <p:cNvPr id="4" name="Chart 3"/>
          <p:cNvGraphicFramePr>
            <a:graphicFrameLocks noGrp="1"/>
          </p:cNvGraphicFramePr>
          <p:nvPr>
            <p:extLst>
              <p:ext uri="{D42A27DB-BD31-4B8C-83A1-F6EECF244321}">
                <p14:modId xmlns:p14="http://schemas.microsoft.com/office/powerpoint/2010/main" val="1045820321"/>
              </p:ext>
            </p:extLst>
          </p:nvPr>
        </p:nvGraphicFramePr>
        <p:xfrm>
          <a:off x="1" y="1828800"/>
          <a:ext cx="8907516"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9037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strips(upRight)">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strips(upRight)">
                                      <p:cBhvr>
                                        <p:cTn id="12" dur="500"/>
                                        <p:tgtEl>
                                          <p:spTgt spid="4">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strips(upRight)">
                                      <p:cBhvr>
                                        <p:cTn id="17" dur="500"/>
                                        <p:tgtEl>
                                          <p:spTgt spid="4">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strips(upRight)">
                                      <p:cBhvr>
                                        <p:cTn id="22" dur="500"/>
                                        <p:tgtEl>
                                          <p:spTgt spid="4">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strips(upRight)">
                                      <p:cBhvr>
                                        <p:cTn id="27" dur="500"/>
                                        <p:tgtEl>
                                          <p:spTgt spid="4">
                                            <p:graphicEl>
                                              <a:chart seriesIdx="3"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4">
                                            <p:graphicEl>
                                              <a:chart seriesIdx="4" categoryIdx="-4" bldStep="series"/>
                                            </p:graphicEl>
                                          </p:spTgt>
                                        </p:tgtEl>
                                        <p:attrNameLst>
                                          <p:attrName>style.visibility</p:attrName>
                                        </p:attrNameLst>
                                      </p:cBhvr>
                                      <p:to>
                                        <p:strVal val="visible"/>
                                      </p:to>
                                    </p:set>
                                    <p:animEffect transition="in" filter="strips(upRight)">
                                      <p:cBhvr>
                                        <p:cTn id="32" dur="500"/>
                                        <p:tgtEl>
                                          <p:spTgt spid="4">
                                            <p:graphicEl>
                                              <a:chart seriesIdx="4"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rgbClr val="8E47B9"/>
                </a:solidFill>
              </a:rPr>
              <a:t>FYI:  </a:t>
            </a:r>
            <a:r>
              <a:rPr lang="en-US" dirty="0" smtClean="0">
                <a:solidFill>
                  <a:srgbClr val="8E47B9"/>
                </a:solidFill>
              </a:rPr>
              <a:t>Elements of Financial Crises</a:t>
            </a:r>
            <a:endParaRPr lang="en-US" dirty="0">
              <a:solidFill>
                <a:srgbClr val="8E47B9"/>
              </a:solidFill>
            </a:endParaRPr>
          </a:p>
        </p:txBody>
      </p:sp>
      <p:sp>
        <p:nvSpPr>
          <p:cNvPr id="3" name="Content Placeholder 2"/>
          <p:cNvSpPr>
            <a:spLocks noGrp="1"/>
          </p:cNvSpPr>
          <p:nvPr>
            <p:ph idx="1"/>
          </p:nvPr>
        </p:nvSpPr>
        <p:spPr/>
        <p:txBody>
          <a:bodyPr/>
          <a:lstStyle/>
          <a:p>
            <a:pPr>
              <a:buClr>
                <a:srgbClr val="008080"/>
              </a:buClr>
            </a:pPr>
            <a:r>
              <a:rPr lang="en-US" dirty="0" smtClean="0"/>
              <a:t>Large decline in some asset prices</a:t>
            </a:r>
          </a:p>
          <a:p>
            <a:pPr lvl="1"/>
            <a:r>
              <a:rPr lang="en-US" dirty="0" smtClean="0"/>
              <a:t>2008–2009:  Housing prices fell 30%.</a:t>
            </a:r>
          </a:p>
          <a:p>
            <a:pPr>
              <a:buClr>
                <a:srgbClr val="008080"/>
              </a:buClr>
            </a:pPr>
            <a:r>
              <a:rPr lang="en-US" dirty="0" smtClean="0"/>
              <a:t>Insolvencies at financial institutions</a:t>
            </a:r>
          </a:p>
          <a:p>
            <a:pPr lvl="1"/>
            <a:r>
              <a:rPr lang="en-US" dirty="0"/>
              <a:t>2008–2009: </a:t>
            </a:r>
            <a:r>
              <a:rPr lang="en-US" dirty="0" smtClean="0"/>
              <a:t> </a:t>
            </a:r>
            <a:br>
              <a:rPr lang="en-US" dirty="0" smtClean="0"/>
            </a:br>
            <a:r>
              <a:rPr lang="en-US" dirty="0" smtClean="0"/>
              <a:t>Banks and other institutions failed when many homeowners stopped paying their mortgages. </a:t>
            </a:r>
          </a:p>
          <a:p>
            <a:pPr>
              <a:buClr>
                <a:srgbClr val="008080"/>
              </a:buClr>
            </a:pPr>
            <a:r>
              <a:rPr lang="en-US" dirty="0" smtClean="0"/>
              <a:t>Decline in confidence in financial institutions </a:t>
            </a:r>
          </a:p>
          <a:p>
            <a:pPr lvl="1"/>
            <a:r>
              <a:rPr lang="en-US" dirty="0"/>
              <a:t>2008–2009: </a:t>
            </a:r>
            <a:r>
              <a:rPr lang="en-US" dirty="0" smtClean="0"/>
              <a:t/>
            </a:r>
            <a:br>
              <a:rPr lang="en-US" dirty="0" smtClean="0"/>
            </a:br>
            <a:r>
              <a:rPr lang="en-US" dirty="0" smtClean="0"/>
              <a:t>Customers with uninsured deposits began pulling their funds out of financial institutions.</a:t>
            </a:r>
            <a:endParaRPr lang="en-US" dirty="0"/>
          </a:p>
        </p:txBody>
      </p:sp>
    </p:spTree>
    <p:extLst>
      <p:ext uri="{BB962C8B-B14F-4D97-AF65-F5344CB8AC3E}">
        <p14:creationId xmlns:p14="http://schemas.microsoft.com/office/powerpoint/2010/main" val="27694318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rgbClr val="8E47B9"/>
                </a:solidFill>
              </a:rPr>
              <a:t>FYI:  </a:t>
            </a:r>
            <a:r>
              <a:rPr lang="en-US" dirty="0" smtClean="0">
                <a:solidFill>
                  <a:srgbClr val="8E47B9"/>
                </a:solidFill>
              </a:rPr>
              <a:t>Elements of Financial Crises</a:t>
            </a:r>
            <a:endParaRPr lang="en-US" dirty="0">
              <a:solidFill>
                <a:srgbClr val="8E47B9"/>
              </a:solidFill>
            </a:endParaRPr>
          </a:p>
        </p:txBody>
      </p:sp>
      <p:sp>
        <p:nvSpPr>
          <p:cNvPr id="3" name="Content Placeholder 2"/>
          <p:cNvSpPr>
            <a:spLocks noGrp="1"/>
          </p:cNvSpPr>
          <p:nvPr>
            <p:ph idx="1"/>
          </p:nvPr>
        </p:nvSpPr>
        <p:spPr>
          <a:xfrm>
            <a:off x="457200" y="1219200"/>
            <a:ext cx="8229600" cy="5334000"/>
          </a:xfrm>
        </p:spPr>
        <p:txBody>
          <a:bodyPr>
            <a:normAutofit/>
          </a:bodyPr>
          <a:lstStyle/>
          <a:p>
            <a:pPr>
              <a:buClr>
                <a:srgbClr val="008080"/>
              </a:buClr>
            </a:pPr>
            <a:r>
              <a:rPr lang="en-US" dirty="0" smtClean="0"/>
              <a:t>Credit crunch</a:t>
            </a:r>
          </a:p>
          <a:p>
            <a:pPr lvl="1"/>
            <a:r>
              <a:rPr lang="en-US" dirty="0"/>
              <a:t>2008–2009</a:t>
            </a:r>
            <a:r>
              <a:rPr lang="en-US" dirty="0" smtClean="0"/>
              <a:t>:  Borrowers unable to get loans because troubled lenders not confident in borrowers’ credit-worthiness.</a:t>
            </a:r>
          </a:p>
          <a:p>
            <a:pPr>
              <a:spcBef>
                <a:spcPts val="1000"/>
              </a:spcBef>
              <a:buClr>
                <a:srgbClr val="008080"/>
              </a:buClr>
            </a:pPr>
            <a:r>
              <a:rPr lang="en-US" dirty="0" smtClean="0"/>
              <a:t>Economic downturn</a:t>
            </a:r>
          </a:p>
          <a:p>
            <a:pPr lvl="1"/>
            <a:r>
              <a:rPr lang="en-US" dirty="0" smtClean="0"/>
              <a:t>2008</a:t>
            </a:r>
            <a:r>
              <a:rPr lang="en-US" b="1" dirty="0"/>
              <a:t>–</a:t>
            </a:r>
            <a:r>
              <a:rPr lang="en-US" dirty="0" smtClean="0"/>
              <a:t>2009:  Failing financial institutions and a fall in investment caused GDP to fall and unemployment to rise. </a:t>
            </a:r>
          </a:p>
          <a:p>
            <a:pPr>
              <a:spcBef>
                <a:spcPts val="1000"/>
              </a:spcBef>
              <a:buClr>
                <a:srgbClr val="008080"/>
              </a:buClr>
            </a:pPr>
            <a:r>
              <a:rPr lang="en-US" dirty="0" smtClean="0"/>
              <a:t>Vicious circle</a:t>
            </a:r>
          </a:p>
          <a:p>
            <a:pPr lvl="1"/>
            <a:r>
              <a:rPr lang="en-US" dirty="0"/>
              <a:t>2008–2009</a:t>
            </a:r>
            <a:r>
              <a:rPr lang="en-US" dirty="0" smtClean="0"/>
              <a:t>:  The downturn reduced profits and asset values, which worsened the crisis. </a:t>
            </a:r>
            <a:endParaRPr lang="en-US" dirty="0"/>
          </a:p>
        </p:txBody>
      </p:sp>
    </p:spTree>
    <p:extLst>
      <p:ext uri="{BB962C8B-B14F-4D97-AF65-F5344CB8AC3E}">
        <p14:creationId xmlns:p14="http://schemas.microsoft.com/office/powerpoint/2010/main" val="4020567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Different Kinds of Saving</a:t>
            </a:r>
          </a:p>
        </p:txBody>
      </p:sp>
      <p:sp>
        <p:nvSpPr>
          <p:cNvPr id="10245" name="Rectangle 3"/>
          <p:cNvSpPr>
            <a:spLocks noGrp="1" noChangeArrowheads="1"/>
          </p:cNvSpPr>
          <p:nvPr>
            <p:ph idx="1"/>
          </p:nvPr>
        </p:nvSpPr>
        <p:spPr/>
        <p:txBody>
          <a:bodyPr/>
          <a:lstStyle/>
          <a:p>
            <a:pPr marL="0" indent="0" eaLnBrk="1" hangingPunct="1">
              <a:spcBef>
                <a:spcPct val="30000"/>
              </a:spcBef>
              <a:buFont typeface="Wingdings" pitchFamily="2" charset="2"/>
              <a:buNone/>
            </a:pPr>
            <a:r>
              <a:rPr lang="en-US" b="1" smtClean="0">
                <a:solidFill>
                  <a:srgbClr val="CC0000"/>
                </a:solidFill>
              </a:rPr>
              <a:t>Private saving  </a:t>
            </a:r>
          </a:p>
          <a:p>
            <a:pPr marL="682625" lvl="1" indent="-341313" eaLnBrk="1" hangingPunct="1">
              <a:lnSpc>
                <a:spcPct val="105000"/>
              </a:lnSpc>
              <a:spcBef>
                <a:spcPct val="30000"/>
              </a:spcBef>
              <a:buFont typeface="Wingdings" pitchFamily="2" charset="2"/>
              <a:buNone/>
            </a:pPr>
            <a:r>
              <a:rPr lang="en-US" sz="2800" smtClean="0"/>
              <a:t>=	The portion of households’ income that is not used for consumption or paying taxes</a:t>
            </a:r>
          </a:p>
          <a:p>
            <a:pPr marL="682625" lvl="1" indent="-341313" eaLnBrk="1" hangingPunct="1">
              <a:lnSpc>
                <a:spcPct val="105000"/>
              </a:lnSpc>
              <a:spcBef>
                <a:spcPct val="30000"/>
              </a:spcBef>
              <a:buFont typeface="Wingdings" pitchFamily="2" charset="2"/>
              <a:buNone/>
            </a:pPr>
            <a:r>
              <a:rPr lang="en-US" sz="2800" smtClean="0"/>
              <a:t>=	</a:t>
            </a:r>
            <a:r>
              <a:rPr lang="en-US" sz="2800" b="1" smtClean="0">
                <a:latin typeface="Tahoma" pitchFamily="34" charset="0"/>
              </a:rPr>
              <a:t>Y</a:t>
            </a:r>
            <a:r>
              <a:rPr lang="en-US" sz="2800" smtClean="0">
                <a:latin typeface="Tahoma" pitchFamily="34" charset="0"/>
              </a:rPr>
              <a:t> – </a:t>
            </a:r>
            <a:r>
              <a:rPr lang="en-US" sz="2800" b="1" smtClean="0">
                <a:latin typeface="Tahoma" pitchFamily="34" charset="0"/>
              </a:rPr>
              <a:t>T</a:t>
            </a:r>
            <a:r>
              <a:rPr lang="en-US" sz="2800" smtClean="0">
                <a:latin typeface="Tahoma" pitchFamily="34" charset="0"/>
              </a:rPr>
              <a:t> – </a:t>
            </a:r>
            <a:r>
              <a:rPr lang="en-US" sz="2800" b="1" smtClean="0">
                <a:latin typeface="Tahoma" pitchFamily="34" charset="0"/>
              </a:rPr>
              <a:t>C</a:t>
            </a:r>
          </a:p>
          <a:p>
            <a:pPr marL="0" indent="0" eaLnBrk="1" hangingPunct="1">
              <a:spcBef>
                <a:spcPct val="70000"/>
              </a:spcBef>
              <a:buFont typeface="Wingdings" pitchFamily="2" charset="2"/>
              <a:buNone/>
            </a:pPr>
            <a:r>
              <a:rPr lang="en-US" b="1" smtClean="0">
                <a:solidFill>
                  <a:srgbClr val="CC0000"/>
                </a:solidFill>
              </a:rPr>
              <a:t>Public saving</a:t>
            </a:r>
          </a:p>
          <a:p>
            <a:pPr marL="682625" lvl="1" indent="-341313" eaLnBrk="1" hangingPunct="1">
              <a:lnSpc>
                <a:spcPct val="105000"/>
              </a:lnSpc>
              <a:spcBef>
                <a:spcPct val="30000"/>
              </a:spcBef>
              <a:buFont typeface="Wingdings" pitchFamily="2" charset="2"/>
              <a:buNone/>
            </a:pPr>
            <a:r>
              <a:rPr lang="en-US" sz="2800" smtClean="0"/>
              <a:t>=	Tax revenue less government spending</a:t>
            </a:r>
          </a:p>
          <a:p>
            <a:pPr marL="682625" lvl="1" indent="-341313" eaLnBrk="1" hangingPunct="1">
              <a:lnSpc>
                <a:spcPct val="105000"/>
              </a:lnSpc>
              <a:spcBef>
                <a:spcPct val="30000"/>
              </a:spcBef>
              <a:buFont typeface="Wingdings" pitchFamily="2" charset="2"/>
              <a:buNone/>
            </a:pPr>
            <a:r>
              <a:rPr lang="en-US" sz="2800" smtClean="0"/>
              <a:t>= </a:t>
            </a:r>
            <a:r>
              <a:rPr lang="en-US" sz="2800" b="1" smtClean="0">
                <a:latin typeface="Tahoma" pitchFamily="34" charset="0"/>
              </a:rPr>
              <a:t>T</a:t>
            </a:r>
            <a:r>
              <a:rPr lang="en-US" sz="2800" smtClean="0">
                <a:latin typeface="Tahoma" pitchFamily="34" charset="0"/>
              </a:rPr>
              <a:t> – </a:t>
            </a:r>
            <a:r>
              <a:rPr lang="en-US" sz="2800" b="1" smtClean="0">
                <a:latin typeface="Tahoma" pitchFamily="34" charset="0"/>
              </a:rPr>
              <a:t>G</a:t>
            </a:r>
            <a:r>
              <a:rPr lang="en-US" sz="2800" smtClean="0">
                <a:latin typeface="Tahoma" pitchFamily="34" charset="0"/>
              </a:rPr>
              <a:t>  </a:t>
            </a:r>
          </a:p>
        </p:txBody>
      </p:sp>
    </p:spTree>
    <p:extLst>
      <p:ext uri="{BB962C8B-B14F-4D97-AF65-F5344CB8AC3E}">
        <p14:creationId xmlns:p14="http://schemas.microsoft.com/office/powerpoint/2010/main" val="15048873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wipe(left)">
                                      <p:cBhvr>
                                        <p:cTn id="7" dur="500"/>
                                        <p:tgtEl>
                                          <p:spTgt spid="10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wipe(left)">
                                      <p:cBhvr>
                                        <p:cTn id="12" dur="500"/>
                                        <p:tgtEl>
                                          <p:spTgt spid="10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animEffect transition="in" filter="wipe(left)">
                                      <p:cBhvr>
                                        <p:cTn id="17" dur="500"/>
                                        <p:tgtEl>
                                          <p:spTgt spid="10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
                                            <p:txEl>
                                              <p:pRg st="3" end="3"/>
                                            </p:txEl>
                                          </p:spTgt>
                                        </p:tgtEl>
                                        <p:attrNameLst>
                                          <p:attrName>style.visibility</p:attrName>
                                        </p:attrNameLst>
                                      </p:cBhvr>
                                      <p:to>
                                        <p:strVal val="visible"/>
                                      </p:to>
                                    </p:set>
                                    <p:animEffect transition="in" filter="wipe(left)">
                                      <p:cBhvr>
                                        <p:cTn id="22" dur="500"/>
                                        <p:tgtEl>
                                          <p:spTgt spid="102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5">
                                            <p:txEl>
                                              <p:pRg st="4" end="4"/>
                                            </p:txEl>
                                          </p:spTgt>
                                        </p:tgtEl>
                                        <p:attrNameLst>
                                          <p:attrName>style.visibility</p:attrName>
                                        </p:attrNameLst>
                                      </p:cBhvr>
                                      <p:to>
                                        <p:strVal val="visible"/>
                                      </p:to>
                                    </p:set>
                                    <p:animEffect transition="in" filter="wipe(left)">
                                      <p:cBhvr>
                                        <p:cTn id="27" dur="500"/>
                                        <p:tgtEl>
                                          <p:spTgt spid="1024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5">
                                            <p:txEl>
                                              <p:pRg st="5" end="5"/>
                                            </p:txEl>
                                          </p:spTgt>
                                        </p:tgtEl>
                                        <p:attrNameLst>
                                          <p:attrName>style.visibility</p:attrName>
                                        </p:attrNameLst>
                                      </p:cBhvr>
                                      <p:to>
                                        <p:strVal val="visible"/>
                                      </p:to>
                                    </p:set>
                                    <p:animEffect transition="in" filter="wipe(left)">
                                      <p:cBhvr>
                                        <p:cTn id="32" dur="500"/>
                                        <p:tgtEl>
                                          <p:spTgt spid="102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idx="4294967295"/>
          </p:nvPr>
        </p:nvSpPr>
        <p:spPr/>
        <p:txBody>
          <a:bodyPr/>
          <a:lstStyle/>
          <a:p>
            <a:pPr eaLnBrk="1" hangingPunct="1"/>
            <a:r>
              <a:rPr lang="en-US" smtClean="0"/>
              <a:t>National Saving</a:t>
            </a:r>
          </a:p>
        </p:txBody>
      </p:sp>
      <p:sp>
        <p:nvSpPr>
          <p:cNvPr id="11269" name="Rectangle 3"/>
          <p:cNvSpPr>
            <a:spLocks noGrp="1" noChangeArrowheads="1"/>
          </p:cNvSpPr>
          <p:nvPr>
            <p:ph type="body" idx="4294967295"/>
          </p:nvPr>
        </p:nvSpPr>
        <p:spPr/>
        <p:txBody>
          <a:bodyPr/>
          <a:lstStyle/>
          <a:p>
            <a:pPr marL="0" indent="0" eaLnBrk="1" hangingPunct="1">
              <a:lnSpc>
                <a:spcPct val="110000"/>
              </a:lnSpc>
              <a:spcBef>
                <a:spcPct val="40000"/>
              </a:spcBef>
              <a:buFont typeface="Wingdings" pitchFamily="2" charset="2"/>
              <a:buNone/>
            </a:pPr>
            <a:r>
              <a:rPr lang="en-US" b="1" smtClean="0">
                <a:solidFill>
                  <a:srgbClr val="CC0000"/>
                </a:solidFill>
              </a:rPr>
              <a:t>National saving  </a:t>
            </a:r>
          </a:p>
          <a:p>
            <a:pPr marL="682625" lvl="1" indent="-341313" eaLnBrk="1" hangingPunct="1">
              <a:lnSpc>
                <a:spcPct val="110000"/>
              </a:lnSpc>
              <a:spcBef>
                <a:spcPct val="40000"/>
              </a:spcBef>
              <a:buFont typeface="Wingdings" pitchFamily="2" charset="2"/>
              <a:buNone/>
            </a:pPr>
            <a:r>
              <a:rPr lang="en-US" sz="2800" smtClean="0"/>
              <a:t>=	private saving + public saving</a:t>
            </a:r>
          </a:p>
          <a:p>
            <a:pPr marL="682625" lvl="1" indent="-341313" eaLnBrk="1" hangingPunct="1">
              <a:lnSpc>
                <a:spcPct val="110000"/>
              </a:lnSpc>
              <a:spcBef>
                <a:spcPct val="40000"/>
              </a:spcBef>
              <a:buFont typeface="Wingdings" pitchFamily="2" charset="2"/>
              <a:buNone/>
            </a:pPr>
            <a:r>
              <a:rPr lang="en-US" sz="2800" smtClean="0"/>
              <a:t>=	   (</a:t>
            </a:r>
            <a:r>
              <a:rPr lang="en-US" sz="2800" b="1" smtClean="0">
                <a:latin typeface="Tahoma" pitchFamily="34" charset="0"/>
              </a:rPr>
              <a:t>Y</a:t>
            </a:r>
            <a:r>
              <a:rPr lang="en-US" sz="2800" smtClean="0">
                <a:latin typeface="Tahoma" pitchFamily="34" charset="0"/>
              </a:rPr>
              <a:t> – </a:t>
            </a:r>
            <a:r>
              <a:rPr lang="en-US" sz="2800" b="1" smtClean="0">
                <a:latin typeface="Tahoma" pitchFamily="34" charset="0"/>
              </a:rPr>
              <a:t>T</a:t>
            </a:r>
            <a:r>
              <a:rPr lang="en-US" sz="2800" smtClean="0">
                <a:latin typeface="Tahoma" pitchFamily="34" charset="0"/>
              </a:rPr>
              <a:t> – </a:t>
            </a:r>
            <a:r>
              <a:rPr lang="en-US" sz="2800" b="1" smtClean="0">
                <a:latin typeface="Tahoma" pitchFamily="34" charset="0"/>
              </a:rPr>
              <a:t>C</a:t>
            </a:r>
            <a:r>
              <a:rPr lang="en-US" sz="2800" smtClean="0">
                <a:latin typeface="Tahoma" pitchFamily="34" charset="0"/>
              </a:rPr>
              <a:t>)  +    (</a:t>
            </a:r>
            <a:r>
              <a:rPr lang="en-US" sz="2800" b="1" smtClean="0">
                <a:latin typeface="Tahoma" pitchFamily="34" charset="0"/>
              </a:rPr>
              <a:t>T</a:t>
            </a:r>
            <a:r>
              <a:rPr lang="en-US" sz="2800" smtClean="0">
                <a:latin typeface="Tahoma" pitchFamily="34" charset="0"/>
              </a:rPr>
              <a:t> – </a:t>
            </a:r>
            <a:r>
              <a:rPr lang="en-US" sz="2800" b="1" smtClean="0">
                <a:latin typeface="Tahoma" pitchFamily="34" charset="0"/>
              </a:rPr>
              <a:t>G</a:t>
            </a:r>
            <a:r>
              <a:rPr lang="en-US" sz="2800" smtClean="0">
                <a:latin typeface="Tahoma" pitchFamily="34" charset="0"/>
              </a:rPr>
              <a:t>)</a:t>
            </a:r>
          </a:p>
          <a:p>
            <a:pPr marL="682625" lvl="1" indent="-341313" eaLnBrk="1" hangingPunct="1">
              <a:lnSpc>
                <a:spcPct val="110000"/>
              </a:lnSpc>
              <a:spcBef>
                <a:spcPct val="40000"/>
              </a:spcBef>
              <a:buFont typeface="Wingdings" pitchFamily="2" charset="2"/>
              <a:buNone/>
            </a:pPr>
            <a:r>
              <a:rPr lang="en-US" sz="2800" smtClean="0"/>
              <a:t>=</a:t>
            </a:r>
            <a:r>
              <a:rPr lang="en-US" sz="2800" smtClean="0">
                <a:latin typeface="Tahoma" pitchFamily="34" charset="0"/>
              </a:rPr>
              <a:t>  		</a:t>
            </a:r>
            <a:r>
              <a:rPr lang="en-US" sz="2800" b="1" smtClean="0">
                <a:latin typeface="Tahoma" pitchFamily="34" charset="0"/>
              </a:rPr>
              <a:t>Y</a:t>
            </a:r>
            <a:r>
              <a:rPr lang="en-US" sz="2800" smtClean="0">
                <a:latin typeface="Tahoma" pitchFamily="34" charset="0"/>
              </a:rPr>
              <a:t>  –  </a:t>
            </a:r>
            <a:r>
              <a:rPr lang="en-US" sz="2800" b="1" smtClean="0">
                <a:latin typeface="Tahoma" pitchFamily="34" charset="0"/>
              </a:rPr>
              <a:t>C  </a:t>
            </a:r>
            <a:r>
              <a:rPr lang="en-US" sz="2800" smtClean="0">
                <a:latin typeface="Tahoma" pitchFamily="34" charset="0"/>
              </a:rPr>
              <a:t>–  </a:t>
            </a:r>
            <a:r>
              <a:rPr lang="en-US" sz="2800" b="1" smtClean="0">
                <a:latin typeface="Tahoma" pitchFamily="34" charset="0"/>
              </a:rPr>
              <a:t>G</a:t>
            </a:r>
            <a:endParaRPr lang="en-US" sz="2800" smtClean="0"/>
          </a:p>
          <a:p>
            <a:pPr marL="682625" lvl="1" indent="-341313" eaLnBrk="1" hangingPunct="1">
              <a:lnSpc>
                <a:spcPct val="110000"/>
              </a:lnSpc>
              <a:spcBef>
                <a:spcPct val="40000"/>
              </a:spcBef>
              <a:buFont typeface="Wingdings" pitchFamily="2" charset="2"/>
              <a:buNone/>
            </a:pPr>
            <a:r>
              <a:rPr lang="en-US" sz="2800" smtClean="0"/>
              <a:t>= the portion of national income that is not used for consumption or government purchases</a:t>
            </a:r>
          </a:p>
          <a:p>
            <a:pPr marL="682625" lvl="1" indent="-341313" eaLnBrk="1" hangingPunct="1">
              <a:lnSpc>
                <a:spcPct val="110000"/>
              </a:lnSpc>
              <a:spcBef>
                <a:spcPct val="40000"/>
              </a:spcBef>
              <a:buFont typeface="Wingdings" pitchFamily="2" charset="2"/>
              <a:buNone/>
            </a:pPr>
            <a:endParaRPr lang="en-US" sz="2800" b="1" smtClean="0"/>
          </a:p>
        </p:txBody>
      </p:sp>
    </p:spTree>
    <p:extLst>
      <p:ext uri="{BB962C8B-B14F-4D97-AF65-F5344CB8AC3E}">
        <p14:creationId xmlns:p14="http://schemas.microsoft.com/office/powerpoint/2010/main" val="36687915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wipe(left)">
                                      <p:cBhvr>
                                        <p:cTn id="22" dur="500"/>
                                        <p:tgtEl>
                                          <p:spTgt spid="112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9">
                                            <p:txEl>
                                              <p:pRg st="4" end="4"/>
                                            </p:txEl>
                                          </p:spTgt>
                                        </p:tgtEl>
                                        <p:attrNameLst>
                                          <p:attrName>style.visibility</p:attrName>
                                        </p:attrNameLst>
                                      </p:cBhvr>
                                      <p:to>
                                        <p:strVal val="visible"/>
                                      </p:to>
                                    </p:set>
                                    <p:animEffect transition="in" filter="wipe(left)">
                                      <p:cBhvr>
                                        <p:cTn id="27"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582</TotalTime>
  <Words>4517</Words>
  <Application>Microsoft Office PowerPoint</Application>
  <PresentationFormat>On-screen Show (4:3)</PresentationFormat>
  <Paragraphs>419</Paragraphs>
  <Slides>36</Slides>
  <Notes>34</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In this chapter,  look for the answers to these questions:</vt:lpstr>
      <vt:lpstr>Financial Institutions</vt:lpstr>
      <vt:lpstr>Financial Institutions</vt:lpstr>
      <vt:lpstr>The Financial Crisis of 2008–2009</vt:lpstr>
      <vt:lpstr>FYI:  Elements of Financial Crises</vt:lpstr>
      <vt:lpstr>FYI:  Elements of Financial Crises</vt:lpstr>
      <vt:lpstr>Different Kinds of Saving</vt:lpstr>
      <vt:lpstr>National Saving</vt:lpstr>
      <vt:lpstr>Saving and Investment</vt:lpstr>
      <vt:lpstr>Budget Deficits and Surpluses</vt:lpstr>
      <vt:lpstr>ACTIVE LEARNING   1    A.  Calculations</vt:lpstr>
      <vt:lpstr>ACTIVE LEARNING   1    Answers, part A</vt:lpstr>
      <vt:lpstr>ACTIVE LEARNING   1    B.  How a tax cut affects saving</vt:lpstr>
      <vt:lpstr>ACTIVE LEARNING   1    Answers, part B</vt:lpstr>
      <vt:lpstr>ACTIVE LEARNING   1    C.  Discussion questions</vt:lpstr>
      <vt:lpstr>The Meaning of Saving and Investment</vt:lpstr>
      <vt:lpstr>The Meaning of Saving and Investment</vt:lpstr>
      <vt:lpstr>The Market for Loanable Funds</vt:lpstr>
      <vt:lpstr>The Market for Loanable Funds</vt:lpstr>
      <vt:lpstr>The Market for Loanable Funds</vt:lpstr>
      <vt:lpstr>The Slope of the Supply Curve</vt:lpstr>
      <vt:lpstr>The Market for Loanable Funds</vt:lpstr>
      <vt:lpstr>The Slope of the Demand Curve</vt:lpstr>
      <vt:lpstr>Equilibrium</vt:lpstr>
      <vt:lpstr>Policy 1:  Saving Incentives</vt:lpstr>
      <vt:lpstr>Policy 2:  Investment Incentives</vt:lpstr>
      <vt:lpstr>ACTIVE LEARNING   2    Budget deficits</vt:lpstr>
      <vt:lpstr>ACTIVE LEARNING   2    Answers</vt:lpstr>
      <vt:lpstr>Budget Deficits, Crowding Out,  and Long-Run Growth</vt:lpstr>
      <vt:lpstr>The U.S. Government Debt</vt:lpstr>
      <vt:lpstr>U.S. Government Debt  as a Percentage of GDP, 1970–2010</vt:lpstr>
      <vt:lpstr>CONCLUSION</vt:lpstr>
      <vt:lpstr>SUMMARY</vt:lpstr>
      <vt:lpstr>SUMMARY</vt:lpstr>
      <vt:lpstr>Policy 3:  Govt Budget Deficits</vt:lpstr>
    </vt:vector>
  </TitlesOfParts>
  <Company>Carthage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rcronovich</cp:lastModifiedBy>
  <cp:revision>138</cp:revision>
  <dcterms:created xsi:type="dcterms:W3CDTF">2010-12-25T14:19:53Z</dcterms:created>
  <dcterms:modified xsi:type="dcterms:W3CDTF">2011-06-10T17:10:26Z</dcterms:modified>
</cp:coreProperties>
</file>