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2" r:id="rId2"/>
    <p:sldId id="357" r:id="rId3"/>
    <p:sldId id="339" r:id="rId4"/>
    <p:sldId id="341" r:id="rId5"/>
    <p:sldId id="359" r:id="rId6"/>
    <p:sldId id="360" r:id="rId7"/>
    <p:sldId id="361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0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809038" y="0"/>
            <a:ext cx="334963" cy="6858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2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Freeform 3"/>
          <p:cNvSpPr/>
          <p:nvPr/>
        </p:nvSpPr>
        <p:spPr bwMode="auto">
          <a:xfrm>
            <a:off x="-1587" y="4489450"/>
            <a:ext cx="5746750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Freeform 4"/>
          <p:cNvSpPr/>
          <p:nvPr/>
        </p:nvSpPr>
        <p:spPr bwMode="auto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reeform 5"/>
          <p:cNvSpPr/>
          <p:nvPr/>
        </p:nvSpPr>
        <p:spPr bwMode="auto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Freeform 6"/>
          <p:cNvSpPr/>
          <p:nvPr/>
        </p:nvSpPr>
        <p:spPr bwMode="auto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7"/>
          <p:cNvSpPr/>
          <p:nvPr/>
        </p:nvSpPr>
        <p:spPr bwMode="auto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0" y="-12700"/>
            <a:ext cx="9144000" cy="1674813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Freeform 9"/>
          <p:cNvSpPr/>
          <p:nvPr/>
        </p:nvSpPr>
        <p:spPr bwMode="auto">
          <a:xfrm>
            <a:off x="0" y="-12700"/>
            <a:ext cx="8388350" cy="1060450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Freeform 10"/>
          <p:cNvSpPr/>
          <p:nvPr/>
        </p:nvSpPr>
        <p:spPr bwMode="auto">
          <a:xfrm>
            <a:off x="0" y="-12700"/>
            <a:ext cx="4578350" cy="446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Rectangle 1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6" name="Rectangle 12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 autoUpdateAnimBg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zh-CN" dirty="0" smtClean="0"/>
              <a:t>随</a:t>
            </a:r>
            <a:r>
              <a:rPr lang="zh-CN" altLang="zh-CN" dirty="0"/>
              <a:t>堂作业（</a:t>
            </a:r>
            <a:r>
              <a:rPr lang="en-US" altLang="zh-CN" dirty="0" smtClean="0"/>
              <a:t>10.08</a:t>
            </a:r>
            <a:r>
              <a:rPr lang="zh-CN" altLang="zh-CN" dirty="0" smtClean="0"/>
              <a:t>）</a:t>
            </a:r>
            <a:endParaRPr lang="zh-CN" altLang="zh-CN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357188" y="1500188"/>
            <a:ext cx="8501062" cy="5072062"/>
          </a:xfrm>
        </p:spPr>
        <p:txBody>
          <a:bodyPr vert="horz" wrap="square" lIns="91440" tIns="45720" rIns="91440" bIns="45720" anchor="t"/>
          <a:lstStyle/>
          <a:p>
            <a:pPr marL="533400" indent="-533400" eaLnBrk="1" hangingPunct="1">
              <a:lnSpc>
                <a:spcPct val="80000"/>
              </a:lnSpc>
              <a:buAutoNum type="arabicPeriod"/>
            </a:pPr>
            <a:r>
              <a:rPr lang="zh-CN" altLang="en-US" sz="2800" dirty="0"/>
              <a:t>请用扩展的 </a:t>
            </a:r>
            <a:r>
              <a:rPr lang="en-US" altLang="zh-CN" sz="2800" dirty="0"/>
              <a:t>BNF </a:t>
            </a:r>
            <a:r>
              <a:rPr lang="zh-CN" altLang="en-US" sz="2800" dirty="0"/>
              <a:t>描述 </a:t>
            </a:r>
            <a:r>
              <a:rPr lang="en-US" altLang="zh-CN" sz="2800" dirty="0"/>
              <a:t>C</a:t>
            </a:r>
            <a:r>
              <a:rPr lang="zh-CN" altLang="en-US" sz="2800" dirty="0"/>
              <a:t>语言里语句的结构</a:t>
            </a:r>
            <a:r>
              <a:rPr lang="zh-CN" altLang="en-US" sz="2800" dirty="0" smtClean="0"/>
              <a:t>；</a:t>
            </a:r>
            <a:endParaRPr lang="zh-CN" altLang="en-US" sz="2400" dirty="0"/>
          </a:p>
          <a:p>
            <a:pPr marL="933450" lvl="1" indent="-533400" eaLnBrk="1" hangingPunct="1">
              <a:lnSpc>
                <a:spcPct val="150000"/>
              </a:lnSpc>
            </a:pPr>
            <a:r>
              <a:rPr lang="zh-CN" altLang="en-US" sz="2400" dirty="0" smtClean="0"/>
              <a:t>假定用语法</a:t>
            </a:r>
            <a:r>
              <a:rPr lang="zh-CN" altLang="en-US" sz="2400" dirty="0"/>
              <a:t>类 </a:t>
            </a:r>
            <a:r>
              <a:rPr lang="en-US" altLang="zh-CN" sz="2400" dirty="0"/>
              <a:t>&lt;exp&gt; </a:t>
            </a:r>
            <a:r>
              <a:rPr lang="zh-CN" altLang="en-US" sz="2400" dirty="0"/>
              <a:t>表示一般表达式，</a:t>
            </a:r>
            <a:r>
              <a:rPr lang="en-US" altLang="zh-CN" sz="2400" dirty="0"/>
              <a:t>&lt;s-exp&gt; </a:t>
            </a:r>
            <a:r>
              <a:rPr lang="zh-CN" altLang="en-US" sz="2400" dirty="0"/>
              <a:t>表示可用于 </a:t>
            </a:r>
            <a:r>
              <a:rPr lang="en-US" altLang="zh-CN" sz="2400" dirty="0"/>
              <a:t>switch </a:t>
            </a:r>
            <a:r>
              <a:rPr lang="zh-CN" altLang="en-US" sz="2400" dirty="0"/>
              <a:t>标号的静态表达式；</a:t>
            </a:r>
            <a:endParaRPr lang="en-US" altLang="zh-CN" sz="2400" dirty="0"/>
          </a:p>
          <a:p>
            <a:pPr marL="400050" lvl="1" indent="0" eaLnBrk="1" hangingPunct="1">
              <a:lnSpc>
                <a:spcPct val="80000"/>
              </a:lnSpc>
              <a:buNone/>
            </a:pPr>
            <a:endParaRPr lang="en-US" altLang="x-none" sz="2400" dirty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zh-CN" altLang="en-US" sz="2800" dirty="0"/>
              <a:t>请用扩展的 </a:t>
            </a:r>
            <a:r>
              <a:rPr lang="en-US" altLang="zh-CN" sz="2800" dirty="0"/>
              <a:t>BNF </a:t>
            </a:r>
            <a:r>
              <a:rPr lang="zh-CN" altLang="en-US" sz="2800" dirty="0"/>
              <a:t>描述 </a:t>
            </a:r>
            <a:r>
              <a:rPr lang="en-US" altLang="zh-CN" sz="2800" dirty="0"/>
              <a:t>Java</a:t>
            </a:r>
            <a:r>
              <a:rPr lang="zh-CN" altLang="en-US" sz="2800" dirty="0"/>
              <a:t>语言里类声明的结构；</a:t>
            </a:r>
            <a:endParaRPr lang="en-US" altLang="zh-CN" sz="2800" dirty="0"/>
          </a:p>
          <a:p>
            <a:pPr marL="933450" lvl="1" indent="-533400" eaLnBrk="1" hangingPunct="1">
              <a:lnSpc>
                <a:spcPct val="150000"/>
              </a:lnSpc>
            </a:pPr>
            <a:r>
              <a:rPr lang="zh-CN" altLang="en-US" sz="2400" dirty="0" smtClean="0"/>
              <a:t>假定用语句</a:t>
            </a:r>
            <a:r>
              <a:rPr lang="zh-CN" altLang="en-US" sz="2400" dirty="0"/>
              <a:t>类</a:t>
            </a:r>
            <a:r>
              <a:rPr lang="en-US" altLang="zh-CN" sz="2400" dirty="0"/>
              <a:t>&lt;statement&gt;</a:t>
            </a:r>
            <a:r>
              <a:rPr lang="zh-CN" altLang="en-US" sz="2400" dirty="0"/>
              <a:t>表示语句，有参数列表类</a:t>
            </a:r>
            <a:r>
              <a:rPr lang="en-US" altLang="zh-CN" sz="2400" dirty="0"/>
              <a:t>&lt;parameter_list&gt;</a:t>
            </a:r>
            <a:r>
              <a:rPr lang="zh-CN" altLang="en-US" sz="2400" dirty="0"/>
              <a:t>表达参数列表，有表达式类</a:t>
            </a:r>
            <a:r>
              <a:rPr lang="en-US" altLang="zh-CN" sz="2400" dirty="0"/>
              <a:t>&lt;expression&gt;</a:t>
            </a:r>
            <a:r>
              <a:rPr lang="zh-CN" altLang="en-US" sz="2400" dirty="0"/>
              <a:t>表达表达式；</a:t>
            </a:r>
            <a:endParaRPr lang="en-US" altLang="x-none" sz="2400" dirty="0"/>
          </a:p>
          <a:p>
            <a:pPr marL="933450" lvl="1" indent="-533400" eaLnBrk="1" hangingPunct="1">
              <a:lnSpc>
                <a:spcPct val="80000"/>
              </a:lnSpc>
            </a:pPr>
            <a:endParaRPr lang="en-US" altLang="x-none" sz="2400" dirty="0"/>
          </a:p>
          <a:p>
            <a:pPr marL="533400" indent="-533400" eaLnBrk="1" hangingPunct="1">
              <a:lnSpc>
                <a:spcPct val="8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/>
          <a:lstStyle/>
          <a:p>
            <a:pPr marL="342900" marR="0" indent="-342900" algn="ctr" defTabSz="91440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kern="0" cap="none" spc="0" normalizeH="0" baseline="0" noProof="0" dirty="0">
                <a:latin typeface="+mn-lt"/>
                <a:ea typeface="+mn-ea"/>
                <a:cs typeface="+mn-cs"/>
              </a:rPr>
              <a:t>一、扩展</a:t>
            </a:r>
            <a:r>
              <a:rPr kumimoji="0" lang="en-US" altLang="zh-CN" kern="0" cap="none" spc="0" normalizeH="0" baseline="0" noProof="0" dirty="0">
                <a:latin typeface="+mn-lt"/>
                <a:ea typeface="+mn-ea"/>
                <a:cs typeface="+mn-cs"/>
              </a:rPr>
              <a:t>BNF</a:t>
            </a:r>
            <a:r>
              <a:rPr kumimoji="0" lang="zh-CN" altLang="en-US" kern="0" cap="none" spc="0" normalizeH="0" baseline="0" noProof="0" dirty="0">
                <a:latin typeface="+mn-lt"/>
                <a:ea typeface="+mn-ea"/>
                <a:cs typeface="+mn-cs"/>
              </a:rPr>
              <a:t>描述</a:t>
            </a:r>
            <a:r>
              <a:rPr kumimoji="0" lang="en-US" altLang="zh-CN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语言中的语句</a:t>
            </a:r>
            <a:endParaRPr kumimoji="0" lang="en-US" altLang="zh-CN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AutoNum type="arabicPeriod"/>
              <a:defRPr/>
            </a:pP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语句 </a:t>
            </a: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&lt;statement&gt; ::= &lt;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block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&gt;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 | &lt;variable-statement&gt;</a:t>
            </a: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	|&lt;assignment-statement&gt;</a:t>
            </a:r>
            <a:endParaRPr kumimoji="0" lang="zh-CN" altLang="en-US" sz="20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	|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&lt;labeled-statement&gt;</a:t>
            </a:r>
            <a:endParaRPr kumimoji="0" lang="zh-CN" altLang="en-US" sz="20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| &lt;expression-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tatement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&gt;</a:t>
            </a:r>
            <a:endParaRPr kumimoji="0" lang="zh-CN" altLang="en-US" sz="20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	|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 &lt;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condi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tion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-statement&gt;</a:t>
            </a:r>
            <a:endParaRPr kumimoji="0" lang="zh-CN" altLang="en-US" sz="20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| &lt;iteration-statement&gt;</a:t>
            </a:r>
            <a:endParaRPr kumimoji="0" lang="zh-CN" altLang="en-US" sz="20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| &lt;jump-statement&gt;</a:t>
            </a:r>
            <a:endParaRPr kumimoji="0" lang="zh-CN" altLang="en-US" sz="20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	|&lt;empty-statement&gt;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语句块</a:t>
            </a:r>
            <a:endParaRPr kumimoji="0" lang="zh-CN" altLang="en-US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8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block 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::= 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'{'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[&lt;statement-list&gt;] '}'</a:t>
            </a:r>
          </a:p>
          <a:p>
            <a:pPr marR="0" defTabSz="914400">
              <a:lnSpc>
                <a:spcPct val="8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statement-list 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::= [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&lt;statement-list&gt;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&lt;statement&gt;</a:t>
            </a: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zh-CN" altLang="en-US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zh-CN" altLang="en-US" sz="3200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idx="1"/>
          </p:nvPr>
        </p:nvSpPr>
        <p:spPr>
          <a:xfrm>
            <a:off x="685800" y="333375"/>
            <a:ext cx="7772400" cy="5762625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80000"/>
              </a:lnSpc>
              <a:buNone/>
            </a:pPr>
            <a:endParaRPr lang="zh-CN" altLang="en-US" sz="20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3.变量声明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variable-statement ::= </a:t>
            </a:r>
            <a:r>
              <a:rPr lang="en-US" altLang="zh-CN" sz="2400" dirty="0"/>
              <a:t>&lt;variable-type&gt; </a:t>
            </a:r>
            <a:r>
              <a:rPr lang="zh-CN" altLang="en-US" sz="2400" dirty="0"/>
              <a:t>&lt;variable-declaration-list&gt; ';'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variable-declaration-list ::= &lt;variable-declaration&gt; {','&lt;variable-declaration&gt;}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variable-declaration ::= &lt;identifier&gt; [ </a:t>
            </a:r>
            <a:r>
              <a:rPr lang="en-US" altLang="zh-CN" sz="2400" dirty="0"/>
              <a:t>'</a:t>
            </a:r>
            <a:r>
              <a:rPr lang="zh-CN" altLang="en-US" sz="2400" dirty="0"/>
              <a:t>=</a:t>
            </a:r>
            <a:r>
              <a:rPr lang="en-US" altLang="zh-CN" sz="2400" dirty="0"/>
              <a:t>' </a:t>
            </a:r>
            <a:r>
              <a:rPr lang="zh-CN" altLang="en-US" sz="2400" dirty="0"/>
              <a:t>&lt;exp&gt;]</a:t>
            </a:r>
            <a:endParaRPr lang="zh-CN" altLang="en-US" sz="2000" dirty="0"/>
          </a:p>
          <a:p>
            <a:pPr>
              <a:lnSpc>
                <a:spcPct val="80000"/>
              </a:lnSpc>
              <a:buNone/>
            </a:pPr>
            <a:endParaRPr lang="zh-CN" altLang="en-US" sz="20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4.赋值语句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assignment-statement ::= &lt;identifier&gt; '=' &lt;exp&gt; ';</a:t>
            </a:r>
            <a:r>
              <a:rPr lang="en-US" altLang="zh-CN" sz="2400" dirty="0"/>
              <a:t>'</a:t>
            </a:r>
          </a:p>
          <a:p>
            <a:pPr>
              <a:lnSpc>
                <a:spcPct val="80000"/>
              </a:lnSpc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5.带标签语句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label-statement ::= </a:t>
            </a:r>
            <a:r>
              <a:rPr lang="en-US" altLang="zh-CN" sz="2400" dirty="0"/>
              <a:t>&lt;identifier&gt; : &lt;statement&gt; | </a:t>
            </a:r>
            <a:r>
              <a:rPr lang="zh-CN" altLang="en-US" sz="2400" dirty="0"/>
              <a:t>'</a:t>
            </a:r>
            <a:r>
              <a:rPr lang="en-US" altLang="zh-CN" sz="2400" dirty="0"/>
              <a:t>case</a:t>
            </a:r>
            <a:r>
              <a:rPr lang="zh-CN" altLang="en-US" sz="2400" dirty="0"/>
              <a:t>'</a:t>
            </a:r>
            <a:r>
              <a:rPr lang="en-US" altLang="zh-CN" sz="2400" dirty="0"/>
              <a:t> &lt;s-exp&gt; : &lt;statement&gt; | </a:t>
            </a:r>
            <a:r>
              <a:rPr lang="zh-CN" altLang="en-US" sz="2400" dirty="0"/>
              <a:t>'</a:t>
            </a:r>
            <a:r>
              <a:rPr lang="en-US" altLang="zh-CN" sz="2400" dirty="0"/>
              <a:t>default : </a:t>
            </a:r>
            <a:r>
              <a:rPr lang="zh-CN" altLang="en-US" sz="2400" dirty="0"/>
              <a:t>'</a:t>
            </a:r>
            <a:r>
              <a:rPr lang="en-US" altLang="zh-CN" sz="2400" dirty="0"/>
              <a:t>&lt;statement&gt;  </a:t>
            </a:r>
          </a:p>
          <a:p>
            <a:pPr>
              <a:lnSpc>
                <a:spcPct val="80000"/>
              </a:lnSpc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FFFFFF"/>
                </a:solidFill>
              </a:rPr>
              <a:t>6.表达式语句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FFFFFF"/>
                </a:solidFill>
              </a:rPr>
              <a:t>expression-statement ::= &lt;exp&gt; '</a:t>
            </a:r>
            <a:r>
              <a:rPr lang="en-US" altLang="zh-CN" sz="2400" dirty="0">
                <a:solidFill>
                  <a:srgbClr val="FFFFFF"/>
                </a:solidFill>
              </a:rPr>
              <a:t>;</a:t>
            </a:r>
            <a:r>
              <a:rPr lang="zh-CN" altLang="en-US" sz="2400" dirty="0">
                <a:solidFill>
                  <a:srgbClr val="FFFFFF"/>
                </a:solidFill>
              </a:rPr>
              <a:t>'</a:t>
            </a:r>
          </a:p>
          <a:p>
            <a:pPr>
              <a:lnSpc>
                <a:spcPct val="80000"/>
              </a:lnSpc>
              <a:buNone/>
            </a:pPr>
            <a:endParaRPr lang="en-US" altLang="zh-CN" sz="2000" dirty="0"/>
          </a:p>
          <a:p>
            <a:pPr>
              <a:lnSpc>
                <a:spcPct val="80000"/>
              </a:lnSpc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idx="1"/>
          </p:nvPr>
        </p:nvSpPr>
        <p:spPr>
          <a:xfrm>
            <a:off x="685800" y="333375"/>
            <a:ext cx="7772400" cy="5762625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7.条件语句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condition-statement ::= 'if' '(' &lt;exp&gt; ')' &lt;statement&gt;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| 'if' '(' &lt;exp&gt; ')' &lt;statement&gt; 'else' &lt;statement&gt;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| 'switch' '(' &lt;exp&gt; ')' &lt;statement&gt;</a:t>
            </a:r>
          </a:p>
          <a:p>
            <a:pPr>
              <a:lnSpc>
                <a:spcPct val="80000"/>
              </a:lnSpc>
              <a:buNone/>
            </a:pPr>
            <a:endParaRPr lang="en-US" altLang="zh-CN" sz="2400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sym typeface="Arial" panose="020B0604020202020204" pitchFamily="34" charset="0"/>
              </a:rPr>
              <a:t>8.循环语句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iteration-statement ::= 'while' '(' &lt;exp&gt; ')' &lt;statement&gt;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| 'do' &lt;statement&gt; 'while' '(' &lt;exp&gt; ')' ';'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ym typeface="Arial" panose="020B0604020202020204" pitchFamily="34" charset="0"/>
              </a:rPr>
              <a:t>| 'for' '(' [&lt;exp&gt;] ';' [&lt;exp&gt;] ';' [&lt;exp&gt;] ')' &lt;statement&gt;</a:t>
            </a:r>
          </a:p>
          <a:p>
            <a:pPr>
              <a:lnSpc>
                <a:spcPct val="80000"/>
              </a:lnSpc>
              <a:buNone/>
            </a:pPr>
            <a:endParaRPr lang="en-US" altLang="zh-CN" sz="2400" dirty="0"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9.跳转语句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jump-statement ::= 'continue' ';' | 'break' ';' | 'return' [&lt;exp&gt;] ';' | 'goto' &lt;identifier&gt; ';' </a:t>
            </a:r>
          </a:p>
          <a:p>
            <a:pPr>
              <a:lnSpc>
                <a:spcPct val="90000"/>
              </a:lnSpc>
              <a:buNone/>
            </a:pPr>
            <a:endParaRPr lang="zh-CN" altLang="en-US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1</a:t>
            </a:r>
            <a:r>
              <a:rPr lang="en-US" altLang="zh-CN" sz="2400" dirty="0"/>
              <a:t>0</a:t>
            </a:r>
            <a:r>
              <a:rPr lang="zh-CN" altLang="en-US" sz="2400" dirty="0"/>
              <a:t>.空语句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empty-statement ::= ';'</a:t>
            </a:r>
            <a:endParaRPr lang="zh-CN" altLang="en-US" dirty="0"/>
          </a:p>
          <a:p>
            <a:pPr>
              <a:lnSpc>
                <a:spcPct val="80000"/>
              </a:lnSpc>
              <a:buNone/>
            </a:pPr>
            <a:endParaRPr lang="en-US" altLang="zh-CN" sz="1600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/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/>
          <a:lstStyle/>
          <a:p>
            <a:pPr marL="342900" marR="0" indent="-342900" algn="ctr" defTabSz="91440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kern="0" cap="none" spc="0" normalizeH="0" baseline="0" noProof="0" dirty="0" smtClean="0">
                <a:latin typeface="+mn-lt"/>
                <a:ea typeface="+mn-ea"/>
                <a:cs typeface="+mn-cs"/>
              </a:rPr>
              <a:t>二、</a:t>
            </a:r>
            <a:r>
              <a:rPr kumimoji="0" lang="zh-CN" altLang="en-US" kern="0" cap="none" spc="0" normalizeH="0" baseline="0" noProof="0" dirty="0">
                <a:latin typeface="+mn-lt"/>
                <a:ea typeface="+mn-ea"/>
                <a:cs typeface="+mn-cs"/>
              </a:rPr>
              <a:t>扩展</a:t>
            </a:r>
            <a:r>
              <a:rPr kumimoji="0" lang="en-US" altLang="zh-CN" kern="0" cap="none" spc="0" normalizeH="0" baseline="0" noProof="0" dirty="0">
                <a:latin typeface="+mn-lt"/>
                <a:ea typeface="+mn-ea"/>
                <a:cs typeface="+mn-cs"/>
              </a:rPr>
              <a:t>BNF</a:t>
            </a:r>
            <a:r>
              <a:rPr kumimoji="0" lang="zh-CN" altLang="en-US" kern="0" cap="none" spc="0" normalizeH="0" baseline="0" noProof="0" dirty="0">
                <a:latin typeface="+mn-lt"/>
                <a:ea typeface="+mn-ea"/>
                <a:cs typeface="+mn-cs"/>
              </a:rPr>
              <a:t>描述</a:t>
            </a:r>
            <a:r>
              <a:rPr kumimoji="0" lang="en-US" altLang="zh-CN" kern="0" cap="none" spc="0" normalizeH="0" baseline="0" noProof="0" dirty="0">
                <a:latin typeface="+mn-lt"/>
                <a:ea typeface="+mn-ea"/>
                <a:cs typeface="+mn-cs"/>
              </a:rPr>
              <a:t>Java</a:t>
            </a:r>
            <a:r>
              <a:rPr kumimoji="0" lang="zh-CN" altLang="en-US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语言中的类声明</a:t>
            </a:r>
            <a:endParaRPr kumimoji="0" lang="en-US" altLang="zh-CN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buAutoNum type="arabicPeriod"/>
              <a:defRPr/>
            </a:pP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类声明</a:t>
            </a: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class_declaration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  ::=  &lt;modifier&gt;  'class' &lt;identifier&gt; ['extends' &lt;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class_name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&gt;] </a:t>
            </a: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['implements' &lt;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interface_name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&gt; {',' &lt;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interface_name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&gt; } ] '{' &lt;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field_declaration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&gt; '}</a:t>
            </a:r>
            <a:r>
              <a:rPr kumimoji="0" lang="en-US" altLang="zh-CN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 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域声明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field_declaration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::= [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doc_comment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| &lt;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method_declaration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|&lt;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constructor_declaration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 | &lt;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variable_declaration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 </a:t>
            </a: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|&lt;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static_initializer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 ";"</a:t>
            </a: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zh-CN" altLang="en-US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zh-CN" altLang="en-US" sz="3200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0" cap="none" spc="0" normalizeH="0" baseline="0" noProof="0" dirty="0">
                <a:latin typeface="+mn-lt"/>
                <a:ea typeface="+mn-ea"/>
                <a:cs typeface="+mn-cs"/>
              </a:rPr>
              <a:t>3. </a:t>
            </a:r>
            <a:r>
              <a:rPr kumimoji="0" lang="zh-CN" altLang="en-US" kern="0" cap="none" spc="0" normalizeH="0" baseline="0" noProof="0" dirty="0">
                <a:latin typeface="+mn-lt"/>
                <a:ea typeface="+mn-ea"/>
                <a:cs typeface="+mn-cs"/>
              </a:rPr>
              <a:t>方法声明</a:t>
            </a:r>
            <a:endParaRPr kumimoji="0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0" cap="none" spc="0" normalizeH="0" baseline="0" noProof="0" dirty="0" err="1">
                <a:latin typeface="+mn-lt"/>
                <a:ea typeface="+mn-ea"/>
                <a:cs typeface="+mn-cs"/>
              </a:rPr>
              <a:t>method_declaration</a:t>
            </a:r>
            <a:r>
              <a:rPr kumimoji="0" lang="en-US" altLang="zh-CN" kern="0" cap="none" spc="0" normalizeH="0" baseline="0" noProof="0" dirty="0">
                <a:latin typeface="+mn-lt"/>
                <a:ea typeface="+mn-ea"/>
                <a:cs typeface="+mn-cs"/>
              </a:rPr>
              <a:t> ::= &lt;modifier&gt; &lt;type&gt; &lt;identifier&gt; '(' [&lt;</a:t>
            </a:r>
            <a:r>
              <a:rPr kumimoji="0" lang="en-US" altLang="zh-CN" kern="0" cap="none" spc="0" normalizeH="0" baseline="0" noProof="0" dirty="0" err="1">
                <a:latin typeface="+mn-lt"/>
                <a:ea typeface="+mn-ea"/>
                <a:cs typeface="+mn-cs"/>
              </a:rPr>
              <a:t>parameter_list</a:t>
            </a:r>
            <a:r>
              <a:rPr kumimoji="0" lang="en-US" altLang="zh-CN" kern="0" cap="none" spc="0" normalizeH="0" baseline="0" noProof="0" dirty="0">
                <a:latin typeface="+mn-lt"/>
                <a:ea typeface="+mn-ea"/>
                <a:cs typeface="+mn-cs"/>
              </a:rPr>
              <a:t>&gt;] ')' &lt;</a:t>
            </a:r>
            <a:r>
              <a:rPr kumimoji="0" lang="en-US" altLang="zh-CN" kern="0" cap="none" spc="0" normalizeH="0" baseline="0" noProof="0" dirty="0" err="1">
                <a:latin typeface="+mn-lt"/>
                <a:ea typeface="+mn-ea"/>
                <a:cs typeface="+mn-cs"/>
              </a:rPr>
              <a:t>statement_block</a:t>
            </a:r>
            <a:r>
              <a:rPr kumimoji="0" lang="en-US" altLang="zh-CN" kern="0" cap="none" spc="0" normalizeH="0" baseline="0" noProof="0" dirty="0">
                <a:latin typeface="+mn-lt"/>
                <a:ea typeface="+mn-ea"/>
                <a:cs typeface="+mn-cs"/>
              </a:rPr>
              <a:t>&gt; ';'</a:t>
            </a: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 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构造声明</a:t>
            </a:r>
            <a:endParaRPr kumimoji="0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constructor_declaration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::= &lt;modifier&gt; &lt;identifier&gt; '(' [&lt;</a:t>
            </a: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parameter_list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&gt;] ')' &lt;</a:t>
            </a: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statement_block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5. 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语句块</a:t>
            </a:r>
            <a:endParaRPr kumimoji="0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statement_block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::=  '{' { &lt;statement&gt; } '}'</a:t>
            </a: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zh-CN" altLang="en-US" sz="3200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33375"/>
            <a:ext cx="7772400" cy="5762625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6. 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变量声明</a:t>
            </a: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s-ES" altLang="zh-CN" sz="2400" kern="0" cap="none" spc="0" normalizeH="0" baseline="0" noProof="0" dirty="0">
                <a:latin typeface="+mn-lt"/>
                <a:ea typeface="+mn-ea"/>
                <a:cs typeface="+mn-cs"/>
              </a:rPr>
              <a:t>variable_declaration ::= &lt;modifier&gt; &lt;type&gt; &lt;variable_declarator&gt;  {',' &lt;variable_declarator&gt;} ';</a:t>
            </a:r>
            <a:r>
              <a:rPr kumimoji="0" lang="es-ES" altLang="zh-CN" sz="2400" kern="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endParaRPr kumimoji="0" lang="es-E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7. 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变量声明符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variable_declarator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  ::= &lt;identifier&gt; { '['  ']' } [ '=' &lt;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variable_initializer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&gt;]</a:t>
            </a: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8. 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变量初始化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variable_initializer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::= &lt;expression&gt;  </a:t>
            </a: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|'{'  [&lt;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variable_initializer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&gt; { ',' &lt;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variable_initializer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&gt;} ] '}' </a:t>
            </a: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9. 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静态初始化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static_initializer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::= 'static' &lt;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statement_block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zh-CN" altLang="en-US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zh-CN" altLang="en-US" sz="3200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冲动型模板">
  <a:themeElements>
    <a:clrScheme name="冲动型模板.pot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冲动型模板.po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冲动型模板.pot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.pot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.pot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.pot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.pot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.pot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Office\Templates\演示文稿设计\冲动型模板.pot</Template>
  <TotalTime>4</TotalTime>
  <Words>570</Words>
  <Application>Microsoft Office PowerPoint</Application>
  <PresentationFormat>全屏显示(4:3)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Times New Roman</vt:lpstr>
      <vt:lpstr>冲动型模板</vt:lpstr>
      <vt:lpstr>随堂作业（10.08）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 类型系统</dc:title>
  <dc:creator>Qingru Lee</dc:creator>
  <cp:lastModifiedBy>huang shangfo</cp:lastModifiedBy>
  <cp:revision>172</cp:revision>
  <cp:lastPrinted>1998-10-21T07:01:00Z</cp:lastPrinted>
  <dcterms:created xsi:type="dcterms:W3CDTF">1998-10-20T07:19:00Z</dcterms:created>
  <dcterms:modified xsi:type="dcterms:W3CDTF">2018-10-08T06:51:58Z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