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9"/>
  </p:notesMasterIdLst>
  <p:sldIdLst>
    <p:sldId id="264" r:id="rId2"/>
    <p:sldId id="304" r:id="rId3"/>
    <p:sldId id="261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9" r:id="rId46"/>
    <p:sldId id="348" r:id="rId47"/>
    <p:sldId id="350" r:id="rId48"/>
    <p:sldId id="351" r:id="rId49"/>
    <p:sldId id="352" r:id="rId50"/>
    <p:sldId id="353" r:id="rId51"/>
    <p:sldId id="373" r:id="rId52"/>
    <p:sldId id="354" r:id="rId53"/>
    <p:sldId id="355" r:id="rId54"/>
    <p:sldId id="356" r:id="rId55"/>
    <p:sldId id="357" r:id="rId56"/>
    <p:sldId id="360" r:id="rId57"/>
    <p:sldId id="361" r:id="rId58"/>
    <p:sldId id="362" r:id="rId59"/>
    <p:sldId id="363" r:id="rId60"/>
    <p:sldId id="364" r:id="rId61"/>
    <p:sldId id="369" r:id="rId62"/>
    <p:sldId id="368" r:id="rId63"/>
    <p:sldId id="370" r:id="rId64"/>
    <p:sldId id="371" r:id="rId65"/>
    <p:sldId id="372" r:id="rId66"/>
    <p:sldId id="359" r:id="rId67"/>
    <p:sldId id="301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52" autoAdjust="0"/>
  </p:normalViewPr>
  <p:slideViewPr>
    <p:cSldViewPr showGuides="1">
      <p:cViewPr varScale="1">
        <p:scale>
          <a:sx n="56" d="100"/>
          <a:sy n="56" d="100"/>
        </p:scale>
        <p:origin x="1578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5CE2C-82A8-432F-9C15-B2153828C18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868C-ABF9-490B-9297-2DB7E65B7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6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A%8F%E6%9C%BA%E8%AF%AF%E5%B7%AE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81%8F%E6%80%81%E5%88%86%E5%B8%83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先验概率是？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8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7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7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客观世界中很多随机变量都是或近似高斯分布。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2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医学参考值：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某些医学现象，如同质群体的身高、红细胞数、血红蛋白量，以及实验中的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随机误差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，呈现为正态或近似正态分布；有些指标（变量）虽服从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偏态分布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，但经数据转换后的新变量可服从正态或近似正态分布，可按正态分布规律处理。其中经对数转换后服从正态分布的指标，被称为服从对数正态分布。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8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因第二第三项与</a:t>
            </a:r>
            <a:r>
              <a:rPr lang="en-US" altLang="zh-CN" sz="1200" dirty="0" err="1"/>
              <a:t>i</a:t>
            </a:r>
            <a:r>
              <a:rPr lang="zh-CN" altLang="en-US" sz="1200" dirty="0"/>
              <a:t>无关，故可忽略。</a:t>
            </a:r>
            <a:endParaRPr lang="en-US" altLang="zh-CN" sz="1200" dirty="0"/>
          </a:p>
          <a:p>
            <a:r>
              <a:rPr lang="zh-CN" altLang="en-US" sz="1200" dirty="0"/>
              <a:t>第一个</a:t>
            </a:r>
            <a:r>
              <a:rPr lang="en-US" altLang="zh-CN" sz="1200" dirty="0"/>
              <a:t>term</a:t>
            </a:r>
            <a:r>
              <a:rPr lang="zh-CN" altLang="en-US" sz="1200" dirty="0"/>
              <a:t>是欧式距离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9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3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5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7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868C-ABF9-490B-9297-2DB7E65B72F0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46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19451B-2227-481E-8FC6-A3EFF9D21D71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54C6E59-94FE-4A39-9340-02C36EDE2F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模式识别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zh-CN" altLang="en-US" sz="5400" dirty="0"/>
              <a:t>第二章 贝叶斯决策理论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581128"/>
            <a:ext cx="6400800" cy="14732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北京航空航天大学计算机学院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5919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Bayes</a:t>
            </a:r>
            <a:r>
              <a:rPr lang="zh-CN" altLang="en-US" sz="2800" b="1" dirty="0"/>
              <a:t>决策是所有识别方法的一个基准</a:t>
            </a:r>
          </a:p>
          <a:p>
            <a:r>
              <a:rPr lang="en-US" altLang="zh-CN" sz="2800" b="1" dirty="0"/>
              <a:t>Bayes</a:t>
            </a:r>
            <a:r>
              <a:rPr lang="zh-CN" altLang="en-US" sz="2800" b="1" dirty="0"/>
              <a:t>决策两种常用的准则：</a:t>
            </a:r>
          </a:p>
          <a:p>
            <a:pPr lvl="1"/>
            <a:r>
              <a:rPr lang="zh-CN" altLang="en-US" sz="2600" b="1" dirty="0"/>
              <a:t>最小错误概率准则</a:t>
            </a:r>
          </a:p>
          <a:p>
            <a:pPr lvl="1"/>
            <a:r>
              <a:rPr lang="zh-CN" altLang="en-US" sz="2600" b="1" dirty="0"/>
              <a:t>最小风险准则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基本符号与定义</a:t>
            </a:r>
          </a:p>
        </p:txBody>
      </p:sp>
    </p:spTree>
    <p:extLst>
      <p:ext uri="{BB962C8B-B14F-4D97-AF65-F5344CB8AC3E}">
        <p14:creationId xmlns:p14="http://schemas.microsoft.com/office/powerpoint/2010/main" val="151510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前面的问题，已知先验概率和类条件概率密度，利用贝叶斯公式，求得后验概率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38825"/>
              </p:ext>
            </p:extLst>
          </p:nvPr>
        </p:nvGraphicFramePr>
        <p:xfrm>
          <a:off x="2366963" y="3644900"/>
          <a:ext cx="441007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4" imgW="1815840" imgH="634680" progId="Equation.DSMT4">
                  <p:embed/>
                </p:oleObj>
              </mc:Choice>
              <mc:Fallback>
                <p:oleObj name="Equation" r:id="rId4" imgW="1815840" imgH="6346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644900"/>
                        <a:ext cx="4410075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10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092151"/>
            <a:ext cx="8277225" cy="472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10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决策规则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(1)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其他等价形式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(2)</a:t>
                </a:r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𝐩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1" dirty="0"/>
              </a:p>
              <a:p>
                <a:r>
                  <a:rPr lang="en-US" altLang="zh-CN" sz="2800" b="1" dirty="0"/>
                  <a:t>(3) </a:t>
                </a:r>
                <a:r>
                  <a:rPr lang="zh-CN" altLang="en-US" sz="2800" b="1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800" b="1" dirty="0"/>
              </a:p>
              <a:p>
                <a:pPr marL="0" indent="0">
                  <a:buNone/>
                </a:pPr>
                <a:r>
                  <a:rPr lang="en-US" altLang="zh-CN" sz="2800" b="1" dirty="0"/>
                  <a:t>	</a:t>
                </a:r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(4)</a:t>
                </a:r>
                <a:r>
                  <a:rPr lang="zh-CN" altLang="en-US" sz="2800" b="1" dirty="0"/>
                  <a:t>对上式取自然对数的负值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可写为</a:t>
                </a:r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≷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:r>
                  <a:rPr lang="zh-CN" altLang="en-US" sz="2800" b="1" dirty="0"/>
                  <a:t>         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例题</a:t>
                </a:r>
                <a:r>
                  <a:rPr lang="en-US" altLang="zh-CN" sz="2800" b="1" dirty="0"/>
                  <a:t>: </a:t>
                </a:r>
                <a:r>
                  <a:rPr lang="zh-CN" altLang="en-US" sz="2800" b="1" dirty="0"/>
                  <a:t>前面讲到的白血病检验问题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现有一待识别细胞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观察值为</a:t>
                </a:r>
                <a:r>
                  <a:rPr lang="en-US" altLang="zh-CN" sz="2800" b="1" dirty="0"/>
                  <a:t>x, </a:t>
                </a:r>
                <a:r>
                  <a:rPr lang="zh-CN" altLang="en-US" sz="2800" b="1" dirty="0"/>
                  <a:t>从类条件概率密度分布曲线上查得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𝐩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𝐩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对该细胞进行分类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 r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利用贝叶斯公式，分别计算后验概率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│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│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.4∗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</m:t>
                          </m:r>
                        </m:den>
                      </m:f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𝟖𝟏𝟖</m:t>
                      </m:r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𝟏𝟖𝟐</m:t>
                      </m:r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故该细胞是正常的</a:t>
                </a:r>
                <a:endParaRPr lang="en-US" altLang="zh-CN" sz="2800" b="1" dirty="0"/>
              </a:p>
              <a:p>
                <a:endParaRPr lang="en-US" altLang="zh-CN" sz="2800" b="1" dirty="0"/>
              </a:p>
              <a:p>
                <a:endParaRPr lang="en-US" altLang="zh-CN" sz="2800" b="1" dirty="0"/>
              </a:p>
              <a:p>
                <a:endParaRPr lang="en-US" altLang="zh-CN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2"/>
                <a:stretch>
                  <a:fillRect l="-1728" t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下面以一维情况证明上述贝叶斯决策规则使错误率最小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错误率：此处为平均错误率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758D277-9B9A-4F3A-9D5C-25747A1C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26" y="2348880"/>
            <a:ext cx="653075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引言</a:t>
            </a:r>
            <a:endParaRPr lang="en-US" altLang="zh-CN" sz="2800" b="1" dirty="0"/>
          </a:p>
          <a:p>
            <a:r>
              <a:rPr lang="zh-CN" altLang="en-US" sz="2800" b="1" dirty="0"/>
              <a:t>几种常见的决策规则</a:t>
            </a:r>
            <a:endParaRPr lang="en-US" altLang="zh-CN" sz="2800" b="1" dirty="0"/>
          </a:p>
          <a:p>
            <a:r>
              <a:rPr lang="zh-CN" altLang="en-US" sz="2800" b="1" dirty="0"/>
              <a:t>正态分布时的统计决策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1658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D75A2F-D17E-4C8F-ABDE-5F0E11D5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768752" cy="440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86400E-8079-4096-B9D1-9AFE2D17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12" y="2492732"/>
            <a:ext cx="5689376" cy="435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879C4CDF-6A7A-408E-9D56-58D01752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79" y="2276872"/>
            <a:ext cx="7488237" cy="25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9063" y="2636912"/>
            <a:ext cx="7408333" cy="4065901"/>
          </a:xfrm>
        </p:spPr>
        <p:txBody>
          <a:bodyPr>
            <a:normAutofit/>
          </a:bodyPr>
          <a:lstStyle/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r>
              <a:rPr lang="zh-CN" altLang="en-US" sz="2800" b="1" dirty="0"/>
              <a:t>此决策实际上对每个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都使</a:t>
            </a:r>
            <a:r>
              <a:rPr lang="en-US" altLang="zh-CN" sz="2800" b="1" dirty="0"/>
              <a:t>P(</a:t>
            </a:r>
            <a:r>
              <a:rPr lang="en-US" altLang="zh-CN" sz="2800" b="1" dirty="0" err="1"/>
              <a:t>e|x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取最小</a:t>
            </a:r>
          </a:p>
          <a:p>
            <a:r>
              <a:rPr lang="zh-CN" altLang="en-US" sz="2800" b="1" dirty="0"/>
              <a:t>从而保证上式最小</a:t>
            </a:r>
            <a:endParaRPr lang="en-US" altLang="zh-CN" sz="2800" b="1" dirty="0"/>
          </a:p>
          <a:p>
            <a:r>
              <a:rPr lang="zh-CN" altLang="en-US" sz="2800" b="1" dirty="0"/>
              <a:t>由此证明了最小错误率贝叶斯规则确实使错误率最小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31880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87A33-D102-4CC0-BDC3-6BE645D81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36912"/>
            <a:ext cx="8208962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68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17F5B79-6D2F-46AC-B70B-DA59E028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9" y="1889125"/>
            <a:ext cx="799306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3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E501F21-E8BE-4296-9F61-6D415FE85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2816"/>
            <a:ext cx="76327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71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B271CA1-ABBE-49C2-9483-1DC69479C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69" y="1988608"/>
            <a:ext cx="712946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252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基于最小错误概率的贝叶斯决策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20A3CF-3C18-4221-9DF4-78BF4E25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36862"/>
            <a:ext cx="7200900" cy="36004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54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每个决策的风险是不同的，我们在决策过程中应该考虑决策风险</a:t>
            </a:r>
          </a:p>
          <a:p>
            <a:endParaRPr lang="en-US" altLang="zh-CN" sz="2800" b="1" dirty="0"/>
          </a:p>
          <a:p>
            <a:r>
              <a:rPr lang="zh-CN" altLang="en-US" sz="2800" b="1" dirty="0"/>
              <a:t>以疾病诊断为例，风险大不相同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99268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如何在决策中考虑风险？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引入风险函数（损失函数），通常是决策和自然状态的函数，可用决策表来表示</a:t>
            </a: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347121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贝叶斯决策理论是统计模式识别中最基本的方法，利用此方法进行分类时要求</a:t>
            </a:r>
            <a:r>
              <a:rPr lang="en-US" altLang="zh-CN" sz="2800" b="1" dirty="0"/>
              <a:t>:</a:t>
            </a:r>
          </a:p>
          <a:p>
            <a:pPr lvl="1"/>
            <a:r>
              <a:rPr lang="zh-CN" altLang="en-US" sz="2600" b="1" dirty="0"/>
              <a:t>各类别总体的概率分布是已知的</a:t>
            </a:r>
          </a:p>
          <a:p>
            <a:pPr lvl="1"/>
            <a:r>
              <a:rPr lang="zh-CN" altLang="en-US" sz="2600" b="1" dirty="0"/>
              <a:t>待决策分类的类别数是一定的</a:t>
            </a:r>
            <a:endParaRPr lang="en-US" altLang="zh-CN" sz="26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统计决策理论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根据每一类总体的概率分布决定决策边界 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1535580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35BB4C6-E458-447F-BE1B-2B44F366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5540"/>
            <a:ext cx="7776864" cy="482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459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以数学形式表示决策问题：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(1)</a:t>
                </a:r>
                <a:r>
                  <a:rPr lang="zh-CN" altLang="en-US" sz="2800" b="1" dirty="0"/>
                  <a:t>观察</a:t>
                </a:r>
                <a:r>
                  <a:rPr lang="en-US" altLang="zh-CN" sz="2800" b="1" dirty="0"/>
                  <a:t>x</a:t>
                </a:r>
                <a:r>
                  <a:rPr lang="zh-CN" altLang="en-US" sz="2800" b="1" dirty="0"/>
                  <a:t>是</a:t>
                </a:r>
                <a:r>
                  <a:rPr lang="en-US" altLang="zh-CN" sz="2800" b="1" dirty="0"/>
                  <a:t>d</a:t>
                </a:r>
                <a:r>
                  <a:rPr lang="zh-CN" altLang="en-US" sz="2800" b="1" dirty="0"/>
                  <a:t>维随机向量</a:t>
                </a:r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altLang="zh-CN" sz="2800" b="1" dirty="0"/>
              </a:p>
              <a:p>
                <a:r>
                  <a:rPr lang="en-US" altLang="zh-CN" sz="2800" b="1" dirty="0"/>
                  <a:t>(2)</a:t>
                </a:r>
                <a:r>
                  <a:rPr lang="zh-CN" altLang="en-US" sz="2800" b="1" dirty="0"/>
                  <a:t>状态空间</a:t>
                </a:r>
                <a:r>
                  <a:rPr lang="el-G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个自然状态组成</a:t>
                </a:r>
                <a:endParaRPr lang="zh-CN" altLang="en-US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1778357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(3) </a:t>
                </a:r>
                <a:r>
                  <a:rPr lang="zh-CN" altLang="en-US" sz="2800" b="1" dirty="0"/>
                  <a:t>决策空间由</a:t>
                </a:r>
                <a:r>
                  <a:rPr lang="en-US" altLang="zh-CN" sz="2800" b="1" dirty="0"/>
                  <a:t>a</a:t>
                </a:r>
                <a:r>
                  <a:rPr lang="zh-CN" altLang="en-US" sz="2800" b="1" dirty="0"/>
                  <a:t>个决策组成</a:t>
                </a:r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b="1" dirty="0"/>
              </a:p>
              <a:p>
                <a:r>
                  <a:rPr lang="en-US" altLang="zh-CN" sz="2800" b="1" dirty="0"/>
                  <a:t>(4) </a:t>
                </a:r>
                <a:r>
                  <a:rPr lang="zh-CN" altLang="en-US" sz="2800" b="1" dirty="0"/>
                  <a:t>损失函数为</a:t>
                </a:r>
                <a:r>
                  <a:rPr lang="el-G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710245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根据贝叶斯公式</a:t>
                </a:r>
                <a:r>
                  <a:rPr lang="en-US" altLang="zh-CN" sz="2800" b="1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 smtClean="0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其中</a:t>
                </a:r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787323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在引入损失函数后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对应于决策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,</a:t>
                </a:r>
                <a:r>
                  <a:rPr lang="el-G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λ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</a:t>
                </a:r>
                <a:r>
                  <a:rPr lang="zh-CN" altLang="en-US" sz="2800" b="1" dirty="0"/>
                  <a:t>在</a:t>
                </a:r>
                <a:r>
                  <a:rPr lang="en-US" altLang="zh-CN" sz="2800" b="1" dirty="0"/>
                  <a:t>c</a:t>
                </a:r>
                <a:r>
                  <a:rPr lang="zh-CN" altLang="en-US" sz="2800" b="1" dirty="0"/>
                  <a:t>个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𝛌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800" b="1" dirty="0"/>
                  <a:t>任意选取一个，相应的概率为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故采用决策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时的条件期望损失是</a:t>
                </a:r>
                <a:endParaRPr lang="en-US" altLang="zh-CN" sz="2800" b="1" dirty="0"/>
              </a:p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𝛌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𝒄</m:t>
                        </m:r>
                      </m:sup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𝛌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nary>
                  </m:oMath>
                </a14:m>
                <a:endParaRPr lang="zh-CN" altLang="en-US" sz="2800" b="1" dirty="0"/>
              </a:p>
              <a:p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1791536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06590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x</a:t>
                </a:r>
                <a:r>
                  <a:rPr lang="zh-CN" altLang="en-US" sz="2800" b="1" dirty="0"/>
                  <a:t>是随机变量，采用</a:t>
                </a:r>
                <a:r>
                  <a:rPr lang="en-US" altLang="zh-CN" sz="2800" b="1" dirty="0"/>
                  <a:t>x</a:t>
                </a:r>
                <a:r>
                  <a:rPr lang="zh-CN" altLang="en-US" sz="2800" b="1" dirty="0"/>
                  <a:t>不同的观测值，产生的条件风险不同，决策</a:t>
                </a:r>
                <a:r>
                  <a:rPr lang="en-US" altLang="zh-CN" sz="2800" b="1" dirty="0"/>
                  <a:t>a</a:t>
                </a:r>
                <a:r>
                  <a:rPr lang="zh-CN" altLang="en-US" sz="2800" b="1" dirty="0"/>
                  <a:t>可以看成是</a:t>
                </a:r>
                <a:r>
                  <a:rPr lang="en-US" altLang="zh-CN" sz="2800" b="1" dirty="0"/>
                  <a:t>x</a:t>
                </a:r>
                <a:r>
                  <a:rPr lang="zh-CN" altLang="en-US" sz="2800" b="1" dirty="0"/>
                  <a:t>的函数，我们定义期望风险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条件风险对应的是</a:t>
                </a:r>
                <a:r>
                  <a:rPr lang="en-US" altLang="zh-CN" sz="2800" b="1" dirty="0"/>
                  <a:t>x, </a:t>
                </a:r>
                <a:r>
                  <a:rPr lang="zh-CN" altLang="en-US" sz="2800" b="1" dirty="0"/>
                  <a:t>期望风险对应的是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/>
              </a:p>
              <a:p>
                <a:endParaRPr lang="en-US" altLang="zh-CN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065901"/>
              </a:xfrm>
              <a:blipFill>
                <a:blip r:embed="rId2"/>
                <a:stretch>
                  <a:fillRect l="-1728" t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383266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379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在考虑错判带来的损失时，我们希望损失最小，如果在采取每个决策，都使其条件风险最小，则对所有的</a:t>
                </a:r>
                <a:r>
                  <a:rPr lang="en-US" altLang="zh-CN" sz="2800" b="1" dirty="0"/>
                  <a:t>x</a:t>
                </a:r>
                <a:r>
                  <a:rPr lang="zh-CN" altLang="en-US" sz="2800" b="1" dirty="0"/>
                  <a:t>作出决策时，其期望风险也必然最小。这样的决策就是最小风险贝叶斯决策。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最小风险贝叶斯决策规则为：</a:t>
                </a:r>
              </a:p>
              <a:p>
                <a:pPr marL="0" indent="0">
                  <a:buNone/>
                </a:pPr>
                <a:r>
                  <a:rPr lang="zh-CN" altLang="en-US" sz="2800" b="1" dirty="0"/>
                  <a:t>如果</a:t>
                </a:r>
                <a:r>
                  <a:rPr lang="en-US" altLang="zh-CN" sz="2800" b="1" dirty="0"/>
                  <a:t>	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	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800" b="1" dirty="0"/>
              </a:p>
              <a:p>
                <a:pPr marL="0" indent="0">
                  <a:buNone/>
                </a:pPr>
                <a:r>
                  <a:rPr lang="zh-CN" altLang="en-US" sz="2800" b="1" dirty="0"/>
                  <a:t>则</a:t>
                </a:r>
                <a:r>
                  <a:rPr lang="en-US" altLang="zh-CN" sz="2800" b="1" dirty="0"/>
                  <a:t>			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37909"/>
              </a:xfrm>
              <a:blipFill>
                <a:blip r:embed="rId2"/>
                <a:stretch>
                  <a:fillRect l="-1728" t="-2209" r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3418082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800" b="1" dirty="0"/>
                  <a:t>具体计算步骤如下：</a:t>
                </a:r>
              </a:p>
              <a:p>
                <a:r>
                  <a:rPr lang="en-US" altLang="zh-CN" sz="2800" b="1" dirty="0"/>
                  <a:t>(1) </a:t>
                </a:r>
                <a:r>
                  <a:rPr lang="zh-CN" altLang="en-US" sz="2800" b="1" dirty="0"/>
                  <a:t>计算后验概率</a:t>
                </a:r>
              </a:p>
              <a:p>
                <a:r>
                  <a:rPr lang="en-US" altLang="zh-CN" sz="2800" b="1" dirty="0"/>
                  <a:t>(2) </a:t>
                </a:r>
                <a:r>
                  <a:rPr lang="zh-CN" altLang="en-US" sz="2800" b="1" dirty="0"/>
                  <a:t>根据决策风险表，计算出采取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的条件风险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𝛌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𝛌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398118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(3) </a:t>
                </a:r>
                <a:r>
                  <a:rPr lang="zh-CN" altLang="en-US" sz="2800" b="1" dirty="0"/>
                  <a:t>对</a:t>
                </a:r>
                <a:r>
                  <a:rPr lang="en-US" altLang="zh-CN" sz="2800" b="1" dirty="0"/>
                  <a:t>a</a:t>
                </a:r>
                <a:r>
                  <a:rPr lang="zh-CN" altLang="en-US" sz="2800" b="1" dirty="0"/>
                  <a:t>个条件风险值进行比较，找出使条件风险最小的决策</a:t>
                </a:r>
                <a:r>
                  <a:rPr lang="en-US" altLang="zh-CN" sz="2800" b="1" dirty="0"/>
                  <a:t>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就是最小风险贝叶斯决策</a:t>
                </a: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433636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以前面例题为例</a:t>
                </a:r>
              </a:p>
              <a:p>
                <a:r>
                  <a:rPr lang="zh-CN" altLang="en-US" sz="2800" b="1" dirty="0"/>
                  <a:t>已知：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800" b="1" dirty="0"/>
              </a:p>
              <a:p>
                <a:endParaRPr lang="en-US" altLang="zh-CN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406366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在连续的情况下，假设对要识别的物理对象有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种特征观察量</a:t>
            </a:r>
            <a:r>
              <a:rPr lang="en-US" altLang="zh-CN" sz="2800" b="1" dirty="0"/>
              <a:t> </a:t>
            </a:r>
          </a:p>
          <a:p>
            <a:endParaRPr lang="en-US" altLang="zh-CN" sz="2800" b="1" dirty="0"/>
          </a:p>
          <a:p>
            <a:r>
              <a:rPr lang="zh-CN" altLang="en-US" sz="2800" b="1" dirty="0"/>
              <a:t>这些特征的所有可能的取值范围构成了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维空间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我们又称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维特征向量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基本符号与定义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7422"/>
              </p:ext>
            </p:extLst>
          </p:nvPr>
        </p:nvGraphicFramePr>
        <p:xfrm>
          <a:off x="3525392" y="3536440"/>
          <a:ext cx="2054720" cy="67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5392" y="3536440"/>
                        <a:ext cx="2054720" cy="672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194063"/>
              </p:ext>
            </p:extLst>
          </p:nvPr>
        </p:nvGraphicFramePr>
        <p:xfrm>
          <a:off x="2966244" y="4653136"/>
          <a:ext cx="32115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5" imgW="1091880" imgH="241200" progId="Equation.DSMT4">
                  <p:embed/>
                </p:oleObj>
              </mc:Choice>
              <mc:Fallback>
                <p:oleObj name="Equation" r:id="rId5" imgW="109188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244" y="4653136"/>
                        <a:ext cx="32115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366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利用贝叶斯公式，分别计算后验概率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│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│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.4∗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</m:t>
                          </m:r>
                        </m:den>
                      </m:f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𝟖𝟏𝟖</m:t>
                      </m:r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𝟏𝟖𝟐</m:t>
                      </m:r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1630975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0659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引入风险函数后，计算条件风险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𝟎𝟗𝟐</m:t>
                      </m:r>
                    </m:oMath>
                  </m:oMathPara>
                </a14:m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𝟖𝟏𝟖</m:t>
                      </m:r>
                    </m:oMath>
                  </m:oMathPara>
                </a14:m>
                <a:endParaRPr lang="zh-CN" altLang="en-US" sz="2800" b="1" dirty="0"/>
              </a:p>
              <a:p>
                <a:r>
                  <a:rPr lang="zh-CN" altLang="en-US" sz="2800" b="1" dirty="0"/>
                  <a:t>因为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800" b="1" dirty="0"/>
              </a:p>
              <a:p>
                <a:r>
                  <a:rPr lang="zh-CN" altLang="en-US" sz="2800" b="1" dirty="0"/>
                  <a:t>故选择决策行动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 即该细胞为异常</a:t>
                </a:r>
              </a:p>
              <a:p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065901"/>
              </a:xfrm>
              <a:blipFill>
                <a:blip r:embed="rId2"/>
                <a:stretch>
                  <a:fillRect l="-1728" t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1803949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小作业：最小错误率的贝叶斯决策和最小风险贝叶斯决策的关系？（证明）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基于最小风险的贝叶斯决策</a:t>
            </a:r>
          </a:p>
        </p:txBody>
      </p:sp>
    </p:spTree>
    <p:extLst>
      <p:ext uri="{BB962C8B-B14F-4D97-AF65-F5344CB8AC3E}">
        <p14:creationId xmlns:p14="http://schemas.microsoft.com/office/powerpoint/2010/main" val="219708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9389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应用最小错误率贝叶斯决策准则的分类器设计</a:t>
            </a:r>
          </a:p>
          <a:p>
            <a:r>
              <a:rPr lang="zh-CN" altLang="en-US" sz="2800" b="1" dirty="0"/>
              <a:t>分类器设计问题为确定判别函数和决策面</a:t>
            </a:r>
          </a:p>
          <a:p>
            <a:r>
              <a:rPr lang="zh-CN" altLang="en-US" sz="2800" b="1" dirty="0"/>
              <a:t>对于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类分类问题，按照决策规则可以把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维特征空间分成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个决策域，我们将划分决策域的边界面称为决策面，在数学上用解析形式可以表示成决策面方程，用于表达决策规则的某些函数称为判别函数。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分类器设计</a:t>
            </a:r>
          </a:p>
        </p:txBody>
      </p:sp>
    </p:spTree>
    <p:extLst>
      <p:ext uri="{BB962C8B-B14F-4D97-AF65-F5344CB8AC3E}">
        <p14:creationId xmlns:p14="http://schemas.microsoft.com/office/powerpoint/2010/main" val="974002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702851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(1)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zh-CN" sz="28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1" dirty="0"/>
                  <a:t>	</a:t>
                </a:r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800" b="1" dirty="0"/>
              </a:p>
              <a:p>
                <a:r>
                  <a:rPr lang="en-US" altLang="zh-CN" sz="2800" b="1" dirty="0"/>
                  <a:t>(2)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800" b="1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702851"/>
                <a:ext cx="7408333" cy="4182533"/>
              </a:xfrm>
              <a:blipFill>
                <a:blip r:embed="rId2"/>
                <a:stretch>
                  <a:fillRect l="-1728" t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多类情况的贝叶斯决策规则</a:t>
            </a:r>
          </a:p>
        </p:txBody>
      </p:sp>
    </p:spTree>
    <p:extLst>
      <p:ext uri="{BB962C8B-B14F-4D97-AF65-F5344CB8AC3E}">
        <p14:creationId xmlns:p14="http://schemas.microsoft.com/office/powerpoint/2010/main" val="2875715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702851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(3)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m:rPr>
                        <m:nor/>
                      </m:rPr>
                      <a:rPr lang="zh-CN" altLang="en-US" sz="2800" b="1" dirty="0"/>
                      <m:t>，则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800" b="1" dirty="0"/>
              </a:p>
              <a:p>
                <a:r>
                  <a:rPr lang="en-US" altLang="zh-CN" sz="2800" b="1" dirty="0"/>
                  <a:t>(4)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m:rPr>
                        <m:nor/>
                      </m:rPr>
                      <a:rPr lang="zh-CN" altLang="en-US" sz="2800" b="1" dirty="0"/>
                      <m:t>，则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702851"/>
                <a:ext cx="7408333" cy="4182533"/>
              </a:xfrm>
              <a:blipFill>
                <a:blip r:embed="rId2"/>
                <a:stretch>
                  <a:fillRect l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多类情况的贝叶斯决策规则</a:t>
            </a:r>
          </a:p>
        </p:txBody>
      </p:sp>
    </p:spTree>
    <p:extLst>
      <p:ext uri="{BB962C8B-B14F-4D97-AF65-F5344CB8AC3E}">
        <p14:creationId xmlns:p14="http://schemas.microsoft.com/office/powerpoint/2010/main" val="718324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判别函数</a:t>
                </a:r>
                <a:r>
                  <a:rPr lang="en-US" altLang="zh-CN" sz="2800" b="1" dirty="0"/>
                  <a:t>: </a:t>
                </a:r>
                <a:r>
                  <a:rPr lang="zh-CN" altLang="en-US" sz="2800" b="1" dirty="0"/>
                  <a:t>通常定义一组判别函数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800" b="1" dirty="0"/>
                  <a:t>用来表示多类决策规则：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如果使得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/>
                  <a:t>对于一切的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800" b="1" dirty="0"/>
                  <a:t>均成立，则将</a:t>
                </a:r>
                <a:r>
                  <a:rPr lang="en-US" altLang="zh-CN" sz="2800" b="1" dirty="0"/>
                  <a:t>x</a:t>
                </a:r>
                <a:r>
                  <a:rPr lang="zh-CN" altLang="en-US" sz="2800" b="1" dirty="0"/>
                  <a:t>归于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类。</a:t>
                </a:r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1943" r="-1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判别函数</a:t>
            </a:r>
          </a:p>
        </p:txBody>
      </p:sp>
    </p:spTree>
    <p:extLst>
      <p:ext uri="{BB962C8B-B14F-4D97-AF65-F5344CB8AC3E}">
        <p14:creationId xmlns:p14="http://schemas.microsoft.com/office/powerpoint/2010/main" val="612700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0659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相对应于贝叶斯决策的判别函数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zh-CN" sz="2800" b="1" dirty="0"/>
              </a:p>
              <a:p>
                <a:r>
                  <a:rPr lang="en-US" altLang="zh-CN" sz="2800" b="1" dirty="0"/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│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b="1" dirty="0"/>
              </a:p>
              <a:p>
                <a:r>
                  <a:rPr lang="en-US" altLang="zh-CN" sz="2800" b="1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800" b="1" dirty="0"/>
              </a:p>
              <a:p>
                <a:endParaRPr lang="en-US" altLang="zh-CN" sz="2800" b="1" dirty="0"/>
              </a:p>
              <a:p>
                <a:endParaRPr lang="en-US" altLang="zh-CN" sz="2800" b="1" dirty="0"/>
              </a:p>
              <a:p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065901"/>
              </a:xfrm>
              <a:blipFill>
                <a:blip r:embed="rId2"/>
                <a:stretch>
                  <a:fillRect l="-1728" t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判别函数</a:t>
            </a:r>
          </a:p>
        </p:txBody>
      </p:sp>
    </p:spTree>
    <p:extLst>
      <p:ext uri="{BB962C8B-B14F-4D97-AF65-F5344CB8AC3E}">
        <p14:creationId xmlns:p14="http://schemas.microsoft.com/office/powerpoint/2010/main" val="180527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06590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b="1" dirty="0"/>
                  <a:t>决策面方程</a:t>
                </a:r>
                <a:endParaRPr lang="en-US" altLang="zh-CN" sz="2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分类器设计原则</a:t>
                </a:r>
                <a:endParaRPr lang="en-US" altLang="zh-CN" sz="2800" b="1" dirty="0"/>
              </a:p>
              <a:p>
                <a:pPr lvl="1"/>
                <a:r>
                  <a:rPr lang="zh-CN" altLang="en-US" sz="2600" b="1" dirty="0"/>
                  <a:t>选取最大的</a:t>
                </a:r>
                <a:r>
                  <a:rPr lang="en-US" altLang="zh-CN" sz="2600" b="1" dirty="0"/>
                  <a:t>g(x)</a:t>
                </a:r>
              </a:p>
              <a:p>
                <a:endParaRPr lang="en-US" altLang="zh-CN" sz="2800" b="1" dirty="0"/>
              </a:p>
              <a:p>
                <a:endParaRPr lang="zh-CN" altLang="en-US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065901"/>
              </a:xfrm>
              <a:blipFill>
                <a:blip r:embed="rId2"/>
                <a:stretch>
                  <a:fillRect l="-1728" t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决策面方程</a:t>
            </a:r>
            <a:r>
              <a:rPr lang="en-US" altLang="zh-CN" dirty="0"/>
              <a:t>&amp;</a:t>
            </a:r>
            <a:r>
              <a:rPr lang="zh-CN" altLang="en-US" dirty="0"/>
              <a:t>分类器设计</a:t>
            </a:r>
          </a:p>
        </p:txBody>
      </p:sp>
    </p:spTree>
    <p:extLst>
      <p:ext uri="{BB962C8B-B14F-4D97-AF65-F5344CB8AC3E}">
        <p14:creationId xmlns:p14="http://schemas.microsoft.com/office/powerpoint/2010/main" val="1883645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几种常见的决策规则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决策面方程</a:t>
            </a:r>
            <a:r>
              <a:rPr lang="en-US" altLang="zh-CN" dirty="0"/>
              <a:t>&amp;</a:t>
            </a:r>
            <a:r>
              <a:rPr lang="zh-CN" altLang="en-US" dirty="0"/>
              <a:t>分类器设计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653AE0-14CD-4D34-81D7-B2BBB2BB6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08051"/>
            <a:ext cx="4320480" cy="483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05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假设要分类的问题有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个类别，各类别状态用来表示，其中</a:t>
            </a:r>
            <a:endParaRPr lang="en-US" altLang="zh-CN" sz="2800" b="1" dirty="0"/>
          </a:p>
          <a:p>
            <a:r>
              <a:rPr lang="zh-CN" altLang="en-US" sz="2800" b="1" dirty="0"/>
              <a:t>且对应于各类别的      出现的先验概率             及类条件概率密度                 已知</a:t>
            </a:r>
            <a:endParaRPr lang="en-US" altLang="zh-CN" sz="2800" b="1" dirty="0"/>
          </a:p>
          <a:p>
            <a:r>
              <a:rPr lang="zh-CN" altLang="en-US" sz="2800" b="1" dirty="0"/>
              <a:t>如果在特征空间已经观察到某一个向量</a:t>
            </a:r>
            <a:r>
              <a:rPr lang="en-US" altLang="zh-CN" sz="2800" b="1" dirty="0"/>
              <a:t>x, </a:t>
            </a:r>
            <a:r>
              <a:rPr lang="zh-CN" altLang="en-US" sz="2800" b="1" dirty="0"/>
              <a:t>应该把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分到哪一类？</a:t>
            </a:r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基本符号与定义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17036"/>
              </p:ext>
            </p:extLst>
          </p:nvPr>
        </p:nvGraphicFramePr>
        <p:xfrm>
          <a:off x="8172400" y="2708920"/>
          <a:ext cx="400496" cy="554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6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2400" y="2708920"/>
                        <a:ext cx="400496" cy="554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43378"/>
              </p:ext>
            </p:extLst>
          </p:nvPr>
        </p:nvGraphicFramePr>
        <p:xfrm>
          <a:off x="3491880" y="3182143"/>
          <a:ext cx="17224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7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182143"/>
                        <a:ext cx="17224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98176"/>
              </p:ext>
            </p:extLst>
          </p:nvPr>
        </p:nvGraphicFramePr>
        <p:xfrm>
          <a:off x="4099942" y="3573016"/>
          <a:ext cx="400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942" y="3573016"/>
                        <a:ext cx="400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403222"/>
              </p:ext>
            </p:extLst>
          </p:nvPr>
        </p:nvGraphicFramePr>
        <p:xfrm>
          <a:off x="7074297" y="3645024"/>
          <a:ext cx="9540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" name="Equation" r:id="rId9" imgW="393480" imgH="228600" progId="Equation.DSMT4">
                  <p:embed/>
                </p:oleObj>
              </mc:Choice>
              <mc:Fallback>
                <p:oleObj name="Equation" r:id="rId9" imgW="3934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297" y="3645024"/>
                        <a:ext cx="9540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49932"/>
              </p:ext>
            </p:extLst>
          </p:nvPr>
        </p:nvGraphicFramePr>
        <p:xfrm>
          <a:off x="4152379" y="4005064"/>
          <a:ext cx="1355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0" name="Equation" r:id="rId11" imgW="558720" imgH="228600" progId="Equation.DSMT4">
                  <p:embed/>
                </p:oleObj>
              </mc:Choice>
              <mc:Fallback>
                <p:oleObj name="Equation" r:id="rId11" imgW="55872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379" y="4005064"/>
                        <a:ext cx="13557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680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正态分布时的统计决策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E35ECD-13CC-4518-877D-0B0E9C54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在统计决策分析中经常假定正态分布，因为：</a:t>
            </a:r>
          </a:p>
          <a:p>
            <a:pPr lvl="1"/>
            <a:r>
              <a:rPr lang="zh-CN" altLang="en-US" sz="2600" dirty="0"/>
              <a:t>物理上的合理性</a:t>
            </a:r>
          </a:p>
          <a:p>
            <a:pPr lvl="1"/>
            <a:r>
              <a:rPr lang="zh-CN" altLang="en-US" sz="2600" dirty="0"/>
              <a:t>正态分布的一些性质使在数学上计算简单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4654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正态分布时的统计决策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E35ECD-13CC-4518-877D-0B0E9C54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物理上的合理性示例</a:t>
            </a:r>
            <a:endParaRPr lang="en-US" altLang="zh-CN" sz="2800" dirty="0"/>
          </a:p>
          <a:p>
            <a:pPr lvl="1"/>
            <a:r>
              <a:rPr lang="zh-CN" altLang="en-US" sz="2600" dirty="0"/>
              <a:t>人的身高、寿命等</a:t>
            </a:r>
            <a:endParaRPr lang="en-US" altLang="zh-CN" sz="2600" dirty="0"/>
          </a:p>
          <a:p>
            <a:pPr lvl="1"/>
            <a:r>
              <a:rPr lang="zh-CN" altLang="en-US" sz="2600" dirty="0"/>
              <a:t>考试成绩</a:t>
            </a:r>
            <a:endParaRPr lang="en-US" altLang="zh-CN" sz="2600" dirty="0"/>
          </a:p>
          <a:p>
            <a:pPr lvl="1"/>
            <a:r>
              <a:rPr lang="zh-CN" altLang="en-US" sz="2600" dirty="0"/>
              <a:t>医学参考值</a:t>
            </a:r>
            <a:endParaRPr lang="en-US" altLang="zh-CN" sz="2600" dirty="0"/>
          </a:p>
          <a:p>
            <a:pPr lvl="1"/>
            <a:r>
              <a:rPr lang="zh-CN" altLang="en-US" sz="2600" dirty="0"/>
              <a:t>信道噪声</a:t>
            </a:r>
            <a:endParaRPr lang="en-US" altLang="zh-CN" sz="2600" dirty="0"/>
          </a:p>
          <a:p>
            <a:pPr lvl="1"/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47970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正态分布函数定义及性质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单变量正态分布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⁡{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2"/>
                <a:stretch>
                  <a:fillRect l="-1728" t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586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正态分布函数定义及性质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概率密度函数应满足下面关系：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−∞&lt;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&lt;+∞</m:t>
                          </m:r>
                        </m:e>
                      </m:d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834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正态分布函数定义及性质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3790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多元正态分布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⁡{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800" dirty="0"/>
                  <a:t>是</a:t>
                </a:r>
                <a:r>
                  <a:rPr lang="en-US" altLang="zh-CN" sz="2800" dirty="0"/>
                  <a:t>d</a:t>
                </a:r>
                <a:r>
                  <a:rPr lang="zh-CN" altLang="en-US" sz="2800" dirty="0"/>
                  <a:t>维列向量，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800" dirty="0"/>
                  <a:t>是</a:t>
                </a:r>
                <a:r>
                  <a:rPr lang="en-US" altLang="zh-CN" sz="2800" dirty="0"/>
                  <a:t>d</a:t>
                </a:r>
                <a:r>
                  <a:rPr lang="zh-CN" altLang="en-US" sz="2800" dirty="0"/>
                  <a:t>维均值向量，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2800" dirty="0"/>
                  <a:t>是</a:t>
                </a:r>
                <a:r>
                  <a:rPr lang="en-US" altLang="zh-CN" sz="2800" dirty="0"/>
                  <a:t>d</a:t>
                </a:r>
                <a:r>
                  <a:rPr lang="zh-CN" altLang="en-US" sz="2800" dirty="0"/>
                  <a:t>*</a:t>
                </a:r>
                <a:r>
                  <a:rPr lang="en-US" altLang="zh-CN" sz="2800" dirty="0"/>
                  <a:t>d</a:t>
                </a:r>
                <a:r>
                  <a:rPr lang="zh-CN" altLang="en-US" sz="2800" dirty="0"/>
                  <a:t>维的协方差矩阵</a:t>
                </a:r>
                <a:endParaRPr lang="en-US" altLang="zh-CN" sz="2800" dirty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37909"/>
              </a:xfrm>
              <a:blipFill>
                <a:blip r:embed="rId2"/>
                <a:stretch>
                  <a:fillRect l="-1728" t="-2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472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正态分布函数定义及性质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852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多元正态概率模型下的最小错误率贝叶斯判别函数和决策面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r>
                  <a:rPr lang="zh-CN" altLang="en-US" sz="2800" dirty="0"/>
                  <a:t>正态分布时判别函数为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2"/>
                <a:stretch>
                  <a:fillRect l="-1728" t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0987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决策面方程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2"/>
                <a:stretch>
                  <a:fillRect l="-1728" t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923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特殊情况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800" dirty="0"/>
              </a:p>
              <a:p>
                <a:r>
                  <a:rPr lang="zh-CN" altLang="en-US" sz="2800" dirty="0"/>
                  <a:t>每类协方差矩阵相等，类内各特征相互独立，方差相等</a:t>
                </a:r>
                <a:endParaRPr lang="en-US" altLang="zh-CN" sz="2800" dirty="0"/>
              </a:p>
              <a:p>
                <a:r>
                  <a:rPr lang="zh-CN" altLang="en-US" sz="2800" dirty="0"/>
                  <a:t>若先验概率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</m:m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2"/>
                <a:stretch>
                  <a:fillRect l="-1728" t="-2187" r="-3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497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判别函数为：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zh-CN" altLang="en-US" sz="2800" b="1" dirty="0">
                    <a:ea typeface="Cambria Math" panose="02040503050406030204" pitchFamily="18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3"/>
                <a:stretch>
                  <a:fillRect l="-1728" t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3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例：医生要根据病人血液中白细胞的浓度来判断病人是否患血液病。（两分类问题）</a:t>
            </a:r>
          </a:p>
          <a:p>
            <a:r>
              <a:rPr lang="zh-CN" altLang="en-US" sz="2800" b="1" dirty="0"/>
              <a:t>根据以往医生的经验知道：</a:t>
            </a:r>
          </a:p>
          <a:p>
            <a:pPr lvl="1"/>
            <a:r>
              <a:rPr lang="zh-CN" altLang="en-US" sz="2600" b="1" dirty="0"/>
              <a:t>患病的人，白细胞的浓度与正常人不同</a:t>
            </a:r>
          </a:p>
          <a:p>
            <a:pPr lvl="1"/>
            <a:r>
              <a:rPr lang="zh-CN" altLang="en-US" sz="2600" b="1" dirty="0"/>
              <a:t>一般人群中，患病的人数比例为</a:t>
            </a:r>
            <a:r>
              <a:rPr lang="en-US" altLang="zh-CN" sz="2600" b="1" dirty="0"/>
              <a:t>0.1</a:t>
            </a:r>
            <a:r>
              <a:rPr lang="zh-CN" altLang="en-US" sz="2600" b="1" dirty="0"/>
              <a:t>。 </a:t>
            </a:r>
          </a:p>
          <a:p>
            <a:r>
              <a:rPr lang="zh-CN" altLang="en-US" sz="2800" b="1" dirty="0"/>
              <a:t>如果已知一个人的白细胞浓度，医生应该做出怎样的判断？ </a:t>
            </a:r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基本符号与定义</a:t>
            </a:r>
          </a:p>
        </p:txBody>
      </p:sp>
    </p:spTree>
    <p:extLst>
      <p:ext uri="{BB962C8B-B14F-4D97-AF65-F5344CB8AC3E}">
        <p14:creationId xmlns:p14="http://schemas.microsoft.com/office/powerpoint/2010/main" val="3217179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若先验概率</a:t>
                </a: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3"/>
                <a:stretch>
                  <a:fillRect l="-1728" t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1">
            <a:extLst>
              <a:ext uri="{FF2B5EF4-FFF2-40B4-BE49-F238E27FC236}">
                <a16:creationId xmlns:a16="http://schemas.microsoft.com/office/drawing/2014/main" id="{D0974AD9-A2CA-4E76-8A0C-D1B79A20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212057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等价于最小距离分类器</a:t>
            </a:r>
          </a:p>
        </p:txBody>
      </p:sp>
    </p:spTree>
    <p:extLst>
      <p:ext uri="{BB962C8B-B14F-4D97-AF65-F5344CB8AC3E}">
        <p14:creationId xmlns:p14="http://schemas.microsoft.com/office/powerpoint/2010/main" val="2467690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E35ECD-13CC-4518-877D-0B0E9C54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182533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D8EAC3-B0C9-4E5C-98BC-2934BB3798C6}"/>
              </a:ext>
            </a:extLst>
          </p:cNvPr>
          <p:cNvGrpSpPr/>
          <p:nvPr/>
        </p:nvGrpSpPr>
        <p:grpSpPr>
          <a:xfrm>
            <a:off x="1165274" y="2708920"/>
            <a:ext cx="6813451" cy="3105900"/>
            <a:chOff x="1165274" y="2708920"/>
            <a:chExt cx="6813451" cy="31059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3FA7E94-798A-4725-9D66-53D5602B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5274" y="2708920"/>
              <a:ext cx="6813451" cy="31059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EFC349-4196-41CF-A781-0213BA36010D}"/>
                </a:ext>
              </a:extLst>
            </p:cNvPr>
            <p:cNvSpPr/>
            <p:nvPr/>
          </p:nvSpPr>
          <p:spPr>
            <a:xfrm>
              <a:off x="1691680" y="5517232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156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特殊情况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800" dirty="0"/>
              </a:p>
              <a:p>
                <a:r>
                  <a:rPr lang="zh-CN" altLang="en-US" sz="2800" dirty="0"/>
                  <a:t>每类协方差矩阵相等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3"/>
                <a:stretch>
                  <a:fillRect l="-1728" t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822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/>
                  <a:t>可简化为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当先验概率相等时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即为马氏距离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3"/>
                <a:stretch>
                  <a:fillRect l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184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E35ECD-13CC-4518-877D-0B0E9C54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4182533"/>
          </a:xfrm>
        </p:spPr>
        <p:txBody>
          <a:bodyPr>
            <a:normAutofit/>
          </a:bodyPr>
          <a:lstStyle/>
          <a:p>
            <a:endParaRPr lang="zh-CN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0CBB3-42BC-4FC2-813B-2C7A25F2E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700808"/>
            <a:ext cx="6985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128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特殊情况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：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r>
                  <a:rPr lang="zh-CN" altLang="en-US" sz="2800" dirty="0"/>
                  <a:t>各类协方差矩阵不相等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r>
                  <a:rPr lang="zh-CN" altLang="en-US" sz="2800" dirty="0"/>
                  <a:t>决策面：</a:t>
                </a:r>
                <a:r>
                  <a:rPr lang="en-US" altLang="zh-CN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9E35ECD-13CC-4518-877D-0B0E9C54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7" y="2675466"/>
                <a:ext cx="7408333" cy="4182533"/>
              </a:xfrm>
              <a:blipFill>
                <a:blip r:embed="rId3"/>
                <a:stretch>
                  <a:fillRect l="-1728" t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592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正态分布时的统计决策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多元正态 </a:t>
            </a:r>
            <a:r>
              <a:rPr lang="en-US" altLang="zh-CN" dirty="0"/>
              <a:t>- </a:t>
            </a:r>
            <a:r>
              <a:rPr lang="zh-CN" altLang="en-US" dirty="0"/>
              <a:t>判别函数和决策面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E35ECD-13CC-4518-877D-0B0E9C543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0E6A80-132D-4B4F-8E6E-099CED43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28601"/>
            <a:ext cx="78486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7059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谢谢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5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对该问题的数学表示如下：</a:t>
            </a:r>
          </a:p>
          <a:p>
            <a:r>
              <a:rPr lang="zh-CN" altLang="en-US" sz="2800" b="1" dirty="0"/>
              <a:t>用</a:t>
            </a:r>
            <a:r>
              <a:rPr lang="el-GR" altLang="zh-CN" sz="2800" b="1" dirty="0">
                <a:ea typeface="宋体"/>
              </a:rPr>
              <a:t>Ω</a:t>
            </a:r>
            <a:r>
              <a:rPr lang="zh-CN" altLang="en-US" sz="2800" b="1" dirty="0"/>
              <a:t>表示“类别”这一随机变量，    表示正常，    表示患病</a:t>
            </a:r>
            <a:endParaRPr lang="en-US" altLang="zh-CN" sz="2800" b="1" dirty="0"/>
          </a:p>
          <a:p>
            <a:r>
              <a:rPr lang="en-US" altLang="zh-CN" sz="2800" b="1" dirty="0"/>
              <a:t>X</a:t>
            </a:r>
            <a:r>
              <a:rPr lang="zh-CN" altLang="en-US" sz="2800" b="1" dirty="0"/>
              <a:t>表示“白细胞浓度”这个随机变量</a:t>
            </a:r>
          </a:p>
          <a:p>
            <a:r>
              <a:rPr lang="en-US" altLang="zh-CN" sz="2800" b="1" dirty="0"/>
              <a:t>x</a:t>
            </a:r>
            <a:r>
              <a:rPr lang="zh-CN" altLang="en-US" sz="2800" b="1" dirty="0"/>
              <a:t>表示浓度值</a:t>
            </a: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基本符号与定义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95167"/>
              </p:ext>
            </p:extLst>
          </p:nvPr>
        </p:nvGraphicFramePr>
        <p:xfrm>
          <a:off x="6357938" y="3151188"/>
          <a:ext cx="4302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3151188"/>
                        <a:ext cx="4302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604048"/>
              </p:ext>
            </p:extLst>
          </p:nvPr>
        </p:nvGraphicFramePr>
        <p:xfrm>
          <a:off x="1820863" y="3573463"/>
          <a:ext cx="460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573463"/>
                        <a:ext cx="460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17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医生的先验概率：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观测数据白细胞浓度分别在两种情况下的类条件分布：</a:t>
            </a: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基本符号与定义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75666"/>
              </p:ext>
            </p:extLst>
          </p:nvPr>
        </p:nvGraphicFramePr>
        <p:xfrm>
          <a:off x="3663950" y="3140968"/>
          <a:ext cx="18161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3" imgW="749160" imgH="457200" progId="Equation.DSMT4">
                  <p:embed/>
                </p:oleObj>
              </mc:Choice>
              <mc:Fallback>
                <p:oleObj name="Equation" r:id="rId3" imgW="74916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140968"/>
                        <a:ext cx="18161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464796"/>
              </p:ext>
            </p:extLst>
          </p:nvPr>
        </p:nvGraphicFramePr>
        <p:xfrm>
          <a:off x="3878262" y="4797152"/>
          <a:ext cx="13874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5" imgW="571320" imgH="457200" progId="Equation.DSMT4">
                  <p:embed/>
                </p:oleObj>
              </mc:Choice>
              <mc:Fallback>
                <p:oleObj name="Equation" r:id="rId5" imgW="57132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2" y="4797152"/>
                        <a:ext cx="13874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17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决策：根据观测到的</a:t>
            </a:r>
            <a:r>
              <a:rPr lang="en-US" altLang="zh-CN" sz="2800" b="1" dirty="0"/>
              <a:t>x, </a:t>
            </a:r>
            <a:r>
              <a:rPr lang="zh-CN" altLang="en-US" sz="2800" b="1" dirty="0"/>
              <a:t>利用先验概率和类条件概率，决定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属于哪一类</a:t>
            </a:r>
            <a:endParaRPr lang="en-US" altLang="zh-CN" sz="2800" b="1" dirty="0"/>
          </a:p>
          <a:p>
            <a:r>
              <a:rPr lang="zh-CN" altLang="en-US" sz="2800" b="1" dirty="0"/>
              <a:t>决策是从样本空间到决策空间的一个映射</a:t>
            </a:r>
          </a:p>
          <a:p>
            <a:r>
              <a:rPr lang="zh-CN" altLang="en-US" sz="2800" b="1" dirty="0"/>
              <a:t>评价决策有多种标准，对于同一个问题，采用不同的标准会得到不同意义下“最优”的决策。</a:t>
            </a: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引言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基本符号与定义</a:t>
            </a:r>
          </a:p>
        </p:txBody>
      </p:sp>
    </p:spTree>
    <p:extLst>
      <p:ext uri="{BB962C8B-B14F-4D97-AF65-F5344CB8AC3E}">
        <p14:creationId xmlns:p14="http://schemas.microsoft.com/office/powerpoint/2010/main" val="151510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TM03090430[[fn=镶边]]</Template>
  <TotalTime>1277</TotalTime>
  <Words>4715</Words>
  <Application>Microsoft Office PowerPoint</Application>
  <PresentationFormat>全屏显示(4:3)</PresentationFormat>
  <Paragraphs>283</Paragraphs>
  <Slides>67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黑体</vt:lpstr>
      <vt:lpstr>华文楷体</vt:lpstr>
      <vt:lpstr>华文新魏</vt:lpstr>
      <vt:lpstr>宋体</vt:lpstr>
      <vt:lpstr>Calibri</vt:lpstr>
      <vt:lpstr>Cambria Math</vt:lpstr>
      <vt:lpstr>Candara</vt:lpstr>
      <vt:lpstr>Symbol</vt:lpstr>
      <vt:lpstr>Times New Roman</vt:lpstr>
      <vt:lpstr>波形</vt:lpstr>
      <vt:lpstr>Equation</vt:lpstr>
      <vt:lpstr>模式识别 第二章 贝叶斯决策理论</vt:lpstr>
      <vt:lpstr>内容</vt:lpstr>
      <vt:lpstr>引言</vt:lpstr>
      <vt:lpstr>引言 基本符号与定义</vt:lpstr>
      <vt:lpstr>引言 基本符号与定义</vt:lpstr>
      <vt:lpstr>引言 基本符号与定义</vt:lpstr>
      <vt:lpstr>引言 基本符号与定义</vt:lpstr>
      <vt:lpstr>引言 基本符号与定义</vt:lpstr>
      <vt:lpstr>引言 基本符号与定义</vt:lpstr>
      <vt:lpstr>引言 基本符号与定义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基于最小错误概率的贝叶斯决策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基于最小风险的贝叶斯决策</vt:lpstr>
      <vt:lpstr>几种常见的决策规则 分类器设计</vt:lpstr>
      <vt:lpstr>几种常见的决策规则 多类情况的贝叶斯决策规则</vt:lpstr>
      <vt:lpstr>几种常见的决策规则 多类情况的贝叶斯决策规则</vt:lpstr>
      <vt:lpstr>几种常见的决策规则 判别函数</vt:lpstr>
      <vt:lpstr>几种常见的决策规则 判别函数</vt:lpstr>
      <vt:lpstr>几种常见的决策规则 决策面方程&amp;分类器设计</vt:lpstr>
      <vt:lpstr>几种常见的决策规则 决策面方程&amp;分类器设计</vt:lpstr>
      <vt:lpstr>正态分布时的统计决策</vt:lpstr>
      <vt:lpstr>正态分布时的统计决策</vt:lpstr>
      <vt:lpstr>正态分布时的统计决策 正态分布函数定义及性质</vt:lpstr>
      <vt:lpstr>正态分布时的统计决策 正态分布函数定义及性质</vt:lpstr>
      <vt:lpstr>正态分布时的统计决策 正态分布函数定义及性质</vt:lpstr>
      <vt:lpstr>正态分布时的统计决策 正态分布函数定义及性质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正态分布时的统计决策 多元正态 - 判别函数和决策面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gj</dc:creator>
  <cp:lastModifiedBy>wangyunhong</cp:lastModifiedBy>
  <cp:revision>171</cp:revision>
  <dcterms:created xsi:type="dcterms:W3CDTF">2019-09-10T14:13:18Z</dcterms:created>
  <dcterms:modified xsi:type="dcterms:W3CDTF">2020-03-01T13:39:41Z</dcterms:modified>
</cp:coreProperties>
</file>