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356" r:id="rId2"/>
    <p:sldId id="329" r:id="rId3"/>
    <p:sldId id="351" r:id="rId4"/>
    <p:sldId id="352" r:id="rId5"/>
    <p:sldId id="330" r:id="rId6"/>
    <p:sldId id="331" r:id="rId7"/>
    <p:sldId id="332" r:id="rId8"/>
    <p:sldId id="333" r:id="rId9"/>
    <p:sldId id="334" r:id="rId10"/>
    <p:sldId id="335" r:id="rId11"/>
    <p:sldId id="338" r:id="rId12"/>
    <p:sldId id="346" r:id="rId13"/>
    <p:sldId id="349" r:id="rId14"/>
    <p:sldId id="350" r:id="rId15"/>
    <p:sldId id="347" r:id="rId16"/>
    <p:sldId id="348" r:id="rId17"/>
    <p:sldId id="336" r:id="rId18"/>
    <p:sldId id="337" r:id="rId19"/>
    <p:sldId id="344" r:id="rId20"/>
    <p:sldId id="267" r:id="rId21"/>
    <p:sldId id="353" r:id="rId22"/>
    <p:sldId id="361" r:id="rId23"/>
    <p:sldId id="362" r:id="rId24"/>
    <p:sldId id="354" r:id="rId25"/>
    <p:sldId id="277" r:id="rId26"/>
    <p:sldId id="272" r:id="rId27"/>
    <p:sldId id="273" r:id="rId28"/>
    <p:sldId id="274" r:id="rId29"/>
    <p:sldId id="275" r:id="rId30"/>
  </p:sldIdLst>
  <p:sldSz cx="9144000" cy="6858000" type="screen4x3"/>
  <p:notesSz cx="6858000" cy="9144000"/>
  <p:defaultTextStyle>
    <a:defPPr>
      <a:defRPr lang="en-GB"/>
    </a:defPPr>
    <a:lvl1pPr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1" d="100"/>
          <a:sy n="91" d="100"/>
        </p:scale>
        <p:origin x="11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8407B-907B-4DBE-88C9-731134A9A95A}" type="doc">
      <dgm:prSet loTypeId="urn:microsoft.com/office/officeart/2005/8/layout/process1" loCatId="process" qsTypeId="urn:microsoft.com/office/officeart/2005/8/quickstyle/simple1" qsCatId="simple" csTypeId="urn:microsoft.com/office/officeart/2005/8/colors/colorful3" csCatId="colorful" phldr="1"/>
      <dgm:spPr/>
    </dgm:pt>
    <dgm:pt modelId="{D8A4746B-DAE0-48BB-8EBF-BD5BFA444100}">
      <dgm:prSet phldrT="[文本]" custT="1"/>
      <dgm:spPr/>
      <dgm:t>
        <a:bodyPr/>
        <a:lstStyle/>
        <a:p>
          <a:r>
            <a:rPr lang="en-US" altLang="zh-CN" sz="2000" dirty="0">
              <a:latin typeface="Arial" pitchFamily="34" charset="0"/>
              <a:ea typeface="Arial Unicode MS" pitchFamily="34" charset="-122"/>
              <a:cs typeface="Arial" pitchFamily="34" charset="0"/>
            </a:rPr>
            <a:t>Biological Capital</a:t>
          </a:r>
          <a:endParaRPr lang="zh-CN" altLang="en-US" sz="2000" dirty="0">
            <a:latin typeface="Arial" pitchFamily="34" charset="0"/>
            <a:ea typeface="Arial Unicode MS" pitchFamily="34" charset="-122"/>
            <a:cs typeface="Arial" pitchFamily="34" charset="0"/>
          </a:endParaRPr>
        </a:p>
      </dgm:t>
    </dgm:pt>
    <dgm:pt modelId="{D7420B27-8D2B-47A3-97D8-42AD08784A26}" type="parTrans" cxnId="{6C0E3DB2-A3F6-464E-8DC5-3A3AB2C7E42C}">
      <dgm:prSet/>
      <dgm:spPr/>
      <dgm:t>
        <a:bodyPr/>
        <a:lstStyle/>
        <a:p>
          <a:endParaRPr lang="zh-CN" altLang="en-US"/>
        </a:p>
      </dgm:t>
    </dgm:pt>
    <dgm:pt modelId="{BFE0EC0D-BDD9-4FAE-B70A-13843874329D}" type="sibTrans" cxnId="{6C0E3DB2-A3F6-464E-8DC5-3A3AB2C7E42C}">
      <dgm:prSet/>
      <dgm:spPr/>
      <dgm:t>
        <a:bodyPr/>
        <a:lstStyle/>
        <a:p>
          <a:endParaRPr lang="zh-CN" altLang="en-US"/>
        </a:p>
      </dgm:t>
    </dgm:pt>
    <dgm:pt modelId="{F8444F25-9A23-4580-9873-DCDAA2AB9401}">
      <dgm:prSet phldrT="[文本]" custT="1"/>
      <dgm:spPr/>
      <dgm:t>
        <a:bodyPr/>
        <a:lstStyle/>
        <a:p>
          <a:r>
            <a:rPr lang="en-US" altLang="zh-CN" sz="2000" dirty="0">
              <a:latin typeface="Arial" pitchFamily="34" charset="0"/>
              <a:ea typeface="Arial Unicode MS" pitchFamily="34" charset="-122"/>
              <a:cs typeface="Arial" pitchFamily="34" charset="0"/>
            </a:rPr>
            <a:t>Economic Capital</a:t>
          </a:r>
          <a:endParaRPr lang="zh-CN" altLang="en-US" sz="2000" dirty="0">
            <a:latin typeface="Arial" pitchFamily="34" charset="0"/>
            <a:ea typeface="Arial Unicode MS" pitchFamily="34" charset="-122"/>
            <a:cs typeface="Arial" pitchFamily="34" charset="0"/>
          </a:endParaRPr>
        </a:p>
      </dgm:t>
    </dgm:pt>
    <dgm:pt modelId="{81B3B6F1-1B9F-4CC3-86F8-4D9B947CAE08}" type="parTrans" cxnId="{D3316DC1-E561-4F36-88A2-EFA1E0C37DFE}">
      <dgm:prSet/>
      <dgm:spPr/>
      <dgm:t>
        <a:bodyPr/>
        <a:lstStyle/>
        <a:p>
          <a:endParaRPr lang="zh-CN" altLang="en-US"/>
        </a:p>
      </dgm:t>
    </dgm:pt>
    <dgm:pt modelId="{68597567-A99D-4A6C-B61B-83D09DF77FD4}" type="sibTrans" cxnId="{D3316DC1-E561-4F36-88A2-EFA1E0C37DFE}">
      <dgm:prSet/>
      <dgm:spPr/>
      <dgm:t>
        <a:bodyPr/>
        <a:lstStyle/>
        <a:p>
          <a:endParaRPr lang="zh-CN" altLang="en-US"/>
        </a:p>
      </dgm:t>
    </dgm:pt>
    <dgm:pt modelId="{808A0E67-E597-43D0-BE6E-8759F10A2701}" type="pres">
      <dgm:prSet presAssocID="{B048407B-907B-4DBE-88C9-731134A9A95A}" presName="Name0" presStyleCnt="0">
        <dgm:presLayoutVars>
          <dgm:dir/>
          <dgm:resizeHandles val="exact"/>
        </dgm:presLayoutVars>
      </dgm:prSet>
      <dgm:spPr/>
    </dgm:pt>
    <dgm:pt modelId="{9B2750DA-D8E0-43BA-83E2-9169B84DD354}" type="pres">
      <dgm:prSet presAssocID="{D8A4746B-DAE0-48BB-8EBF-BD5BFA444100}" presName="node" presStyleLbl="node1" presStyleIdx="0" presStyleCnt="2">
        <dgm:presLayoutVars>
          <dgm:bulletEnabled val="1"/>
        </dgm:presLayoutVars>
      </dgm:prSet>
      <dgm:spPr/>
    </dgm:pt>
    <dgm:pt modelId="{7431EC94-2965-46C2-AB5B-1F81FA769588}" type="pres">
      <dgm:prSet presAssocID="{BFE0EC0D-BDD9-4FAE-B70A-13843874329D}" presName="sibTrans" presStyleLbl="sibTrans2D1" presStyleIdx="0" presStyleCnt="1"/>
      <dgm:spPr/>
    </dgm:pt>
    <dgm:pt modelId="{278049FB-578C-4C04-8714-45DC7002F928}" type="pres">
      <dgm:prSet presAssocID="{BFE0EC0D-BDD9-4FAE-B70A-13843874329D}" presName="connectorText" presStyleLbl="sibTrans2D1" presStyleIdx="0" presStyleCnt="1"/>
      <dgm:spPr/>
    </dgm:pt>
    <dgm:pt modelId="{570BAB3E-8F14-4EB1-BF1B-4BBE03999F2C}" type="pres">
      <dgm:prSet presAssocID="{F8444F25-9A23-4580-9873-DCDAA2AB9401}" presName="node" presStyleLbl="node1" presStyleIdx="1" presStyleCnt="2">
        <dgm:presLayoutVars>
          <dgm:bulletEnabled val="1"/>
        </dgm:presLayoutVars>
      </dgm:prSet>
      <dgm:spPr/>
    </dgm:pt>
  </dgm:ptLst>
  <dgm:cxnLst>
    <dgm:cxn modelId="{33DAC616-8241-4AD4-83B2-DD16B5E93A04}" type="presOf" srcId="{BFE0EC0D-BDD9-4FAE-B70A-13843874329D}" destId="{278049FB-578C-4C04-8714-45DC7002F928}" srcOrd="1" destOrd="0" presId="urn:microsoft.com/office/officeart/2005/8/layout/process1"/>
    <dgm:cxn modelId="{FECCE217-E40E-43FF-9530-046C2B1A1CD1}" type="presOf" srcId="{D8A4746B-DAE0-48BB-8EBF-BD5BFA444100}" destId="{9B2750DA-D8E0-43BA-83E2-9169B84DD354}" srcOrd="0" destOrd="0" presId="urn:microsoft.com/office/officeart/2005/8/layout/process1"/>
    <dgm:cxn modelId="{3E50C78A-84E9-4A53-B397-01B9BAC34558}" type="presOf" srcId="{BFE0EC0D-BDD9-4FAE-B70A-13843874329D}" destId="{7431EC94-2965-46C2-AB5B-1F81FA769588}" srcOrd="0" destOrd="0" presId="urn:microsoft.com/office/officeart/2005/8/layout/process1"/>
    <dgm:cxn modelId="{6C0E3DB2-A3F6-464E-8DC5-3A3AB2C7E42C}" srcId="{B048407B-907B-4DBE-88C9-731134A9A95A}" destId="{D8A4746B-DAE0-48BB-8EBF-BD5BFA444100}" srcOrd="0" destOrd="0" parTransId="{D7420B27-8D2B-47A3-97D8-42AD08784A26}" sibTransId="{BFE0EC0D-BDD9-4FAE-B70A-13843874329D}"/>
    <dgm:cxn modelId="{D3316DC1-E561-4F36-88A2-EFA1E0C37DFE}" srcId="{B048407B-907B-4DBE-88C9-731134A9A95A}" destId="{F8444F25-9A23-4580-9873-DCDAA2AB9401}" srcOrd="1" destOrd="0" parTransId="{81B3B6F1-1B9F-4CC3-86F8-4D9B947CAE08}" sibTransId="{68597567-A99D-4A6C-B61B-83D09DF77FD4}"/>
    <dgm:cxn modelId="{063CBAC6-E81D-4CDF-9201-206935E3FC57}" type="presOf" srcId="{F8444F25-9A23-4580-9873-DCDAA2AB9401}" destId="{570BAB3E-8F14-4EB1-BF1B-4BBE03999F2C}" srcOrd="0" destOrd="0" presId="urn:microsoft.com/office/officeart/2005/8/layout/process1"/>
    <dgm:cxn modelId="{F9553FEF-A95E-42EF-A8EE-C2E735423C2B}" type="presOf" srcId="{B048407B-907B-4DBE-88C9-731134A9A95A}" destId="{808A0E67-E597-43D0-BE6E-8759F10A2701}" srcOrd="0" destOrd="0" presId="urn:microsoft.com/office/officeart/2005/8/layout/process1"/>
    <dgm:cxn modelId="{57480451-4587-4CEB-938F-60540D8E00F9}" type="presParOf" srcId="{808A0E67-E597-43D0-BE6E-8759F10A2701}" destId="{9B2750DA-D8E0-43BA-83E2-9169B84DD354}" srcOrd="0" destOrd="0" presId="urn:microsoft.com/office/officeart/2005/8/layout/process1"/>
    <dgm:cxn modelId="{13090E76-E529-46DA-801D-3DD4E5B07E8F}" type="presParOf" srcId="{808A0E67-E597-43D0-BE6E-8759F10A2701}" destId="{7431EC94-2965-46C2-AB5B-1F81FA769588}" srcOrd="1" destOrd="0" presId="urn:microsoft.com/office/officeart/2005/8/layout/process1"/>
    <dgm:cxn modelId="{08F0D680-481A-42F5-BF09-90E6252ACA85}" type="presParOf" srcId="{7431EC94-2965-46C2-AB5B-1F81FA769588}" destId="{278049FB-578C-4C04-8714-45DC7002F928}" srcOrd="0" destOrd="0" presId="urn:microsoft.com/office/officeart/2005/8/layout/process1"/>
    <dgm:cxn modelId="{224ECC60-CD7F-4E03-84B5-E96E6F80D476}" type="presParOf" srcId="{808A0E67-E597-43D0-BE6E-8759F10A2701}" destId="{570BAB3E-8F14-4EB1-BF1B-4BBE03999F2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750DA-D8E0-43BA-83E2-9169B84DD354}">
      <dsp:nvSpPr>
        <dsp:cNvPr id="0" name=""/>
        <dsp:cNvSpPr/>
      </dsp:nvSpPr>
      <dsp:spPr>
        <a:xfrm>
          <a:off x="1279" y="0"/>
          <a:ext cx="2729236" cy="129614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Arial" pitchFamily="34" charset="0"/>
              <a:ea typeface="Arial Unicode MS" pitchFamily="34" charset="-122"/>
              <a:cs typeface="Arial" pitchFamily="34" charset="0"/>
            </a:rPr>
            <a:t>Biological Capital</a:t>
          </a:r>
          <a:endParaRPr lang="zh-CN" altLang="en-US" sz="2000" kern="1200" dirty="0">
            <a:latin typeface="Arial" pitchFamily="34" charset="0"/>
            <a:ea typeface="Arial Unicode MS" pitchFamily="34" charset="-122"/>
            <a:cs typeface="Arial" pitchFamily="34" charset="0"/>
          </a:endParaRPr>
        </a:p>
      </dsp:txBody>
      <dsp:txXfrm>
        <a:off x="39242" y="37963"/>
        <a:ext cx="2653310" cy="1220218"/>
      </dsp:txXfrm>
    </dsp:sp>
    <dsp:sp modelId="{7431EC94-2965-46C2-AB5B-1F81FA769588}">
      <dsp:nvSpPr>
        <dsp:cNvPr id="0" name=""/>
        <dsp:cNvSpPr/>
      </dsp:nvSpPr>
      <dsp:spPr>
        <a:xfrm>
          <a:off x="3003440" y="309646"/>
          <a:ext cx="578598" cy="6768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zh-CN" altLang="en-US" sz="2900" kern="1200"/>
        </a:p>
      </dsp:txBody>
      <dsp:txXfrm>
        <a:off x="3003440" y="445016"/>
        <a:ext cx="405019" cy="406110"/>
      </dsp:txXfrm>
    </dsp:sp>
    <dsp:sp modelId="{570BAB3E-8F14-4EB1-BF1B-4BBE03999F2C}">
      <dsp:nvSpPr>
        <dsp:cNvPr id="0" name=""/>
        <dsp:cNvSpPr/>
      </dsp:nvSpPr>
      <dsp:spPr>
        <a:xfrm>
          <a:off x="3822211" y="0"/>
          <a:ext cx="2729236" cy="1296144"/>
        </a:xfrm>
        <a:prstGeom prst="roundRect">
          <a:avLst>
            <a:gd name="adj" fmla="val 10000"/>
          </a:avLst>
        </a:prstGeom>
        <a:solidFill>
          <a:schemeClr val="accent3">
            <a:hueOff val="0"/>
            <a:satOff val="0"/>
            <a:lumOff val="-10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Arial" pitchFamily="34" charset="0"/>
              <a:ea typeface="Arial Unicode MS" pitchFamily="34" charset="-122"/>
              <a:cs typeface="Arial" pitchFamily="34" charset="0"/>
            </a:rPr>
            <a:t>Economic Capital</a:t>
          </a:r>
          <a:endParaRPr lang="zh-CN" altLang="en-US" sz="2000" kern="1200" dirty="0">
            <a:latin typeface="Arial" pitchFamily="34" charset="0"/>
            <a:ea typeface="Arial Unicode MS" pitchFamily="34" charset="-122"/>
            <a:cs typeface="Arial" pitchFamily="34" charset="0"/>
          </a:endParaRPr>
        </a:p>
      </dsp:txBody>
      <dsp:txXfrm>
        <a:off x="3860174" y="37963"/>
        <a:ext cx="2653310" cy="1220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0926A4-3A14-4438-A582-12FB9D272498}"/>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C5B7524B-4DC2-46F0-A15E-64C783DADEE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B70C-E340-40B7-BC88-F3B19B505B69}"/>
              </a:ext>
            </a:extLst>
          </p:cNvPr>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B8FD04C-D02A-45D7-BA5E-1EF06A9B20D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extLst>
      <p:ext uri="{BB962C8B-B14F-4D97-AF65-F5344CB8AC3E}">
        <p14:creationId xmlns:p14="http://schemas.microsoft.com/office/powerpoint/2010/main" val="423419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ECB-4723-431E-8B97-1D181F569D3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FC3F1C0-AC10-434C-976D-6394A77574EB}"/>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42776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75559-91D8-4D1B-856F-2409BEC452E6}"/>
              </a:ext>
            </a:extLst>
          </p:cNvPr>
          <p:cNvSpPr>
            <a:spLocks noGrp="1"/>
          </p:cNvSpPr>
          <p:nvPr>
            <p:ph type="title" orient="vert"/>
          </p:nvPr>
        </p:nvSpPr>
        <p:spPr>
          <a:xfrm>
            <a:off x="6515100" y="228600"/>
            <a:ext cx="1943100" cy="5867400"/>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40C3566-A982-43CE-912B-D629B29E20FA}"/>
              </a:ext>
            </a:extLst>
          </p:cNvPr>
          <p:cNvSpPr>
            <a:spLocks noGrp="1"/>
          </p:cNvSpPr>
          <p:nvPr>
            <p:ph type="body" orient="vert" idx="1"/>
          </p:nvPr>
        </p:nvSpPr>
        <p:spPr>
          <a:xfrm>
            <a:off x="685800" y="228600"/>
            <a:ext cx="5676900" cy="58674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545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575F6D"/>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575F6D"/>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04A78E-8AEE-44AE-8A02-95D9ED186DA5}" type="slidenum">
              <a:rPr lang="en-US"/>
              <a:pPr/>
              <a:t>‹#›</a:t>
            </a:fld>
            <a:endParaRPr lang="en-US"/>
          </a:p>
        </p:txBody>
      </p:sp>
    </p:spTree>
    <p:extLst>
      <p:ext uri="{BB962C8B-B14F-4D97-AF65-F5344CB8AC3E}">
        <p14:creationId xmlns:p14="http://schemas.microsoft.com/office/powerpoint/2010/main" val="124993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6113-8F45-444E-9571-51569A4586A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6757B6E-1184-45FA-BD8F-155204651282}"/>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0547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91BE-5E5A-40CC-9850-3BA42CD38F81}"/>
              </a:ext>
            </a:extLst>
          </p:cNvPr>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C7FE384-DECD-491F-9341-3FE631BF415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Tree>
    <p:extLst>
      <p:ext uri="{BB962C8B-B14F-4D97-AF65-F5344CB8AC3E}">
        <p14:creationId xmlns:p14="http://schemas.microsoft.com/office/powerpoint/2010/main" val="345273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9D05-3A6B-4BF2-A101-AD2739E17F7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6BDB97C-639B-43C8-8006-B4FD70189807}"/>
              </a:ext>
            </a:extLst>
          </p:cNvPr>
          <p:cNvSpPr>
            <a:spLocks noGrp="1"/>
          </p:cNvSpPr>
          <p:nvPr>
            <p:ph sz="half" idx="1"/>
          </p:nvPr>
        </p:nvSpPr>
        <p:spPr>
          <a:xfrm>
            <a:off x="6858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DFE5D34-410F-4C53-9217-DDF236B9C5A7}"/>
              </a:ext>
            </a:extLst>
          </p:cNvPr>
          <p:cNvSpPr>
            <a:spLocks noGrp="1"/>
          </p:cNvSpPr>
          <p:nvPr>
            <p:ph sz="half" idx="2"/>
          </p:nvPr>
        </p:nvSpPr>
        <p:spPr>
          <a:xfrm>
            <a:off x="46482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5388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4DC3-4E06-42D1-85DE-DD1E3C9393EA}"/>
              </a:ext>
            </a:extLst>
          </p:cNvPr>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A2F939F-5CAC-47EB-9DE6-460DEA7CDF2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95D5FF3-369B-421C-BB93-E196BA7159BA}"/>
              </a:ext>
            </a:extLst>
          </p:cNvPr>
          <p:cNvSpPr>
            <a:spLocks noGrp="1"/>
          </p:cNvSpPr>
          <p:nvPr>
            <p:ph sz="half" idx="2"/>
          </p:nvPr>
        </p:nvSpPr>
        <p:spPr>
          <a:xfrm>
            <a:off x="630238" y="2505075"/>
            <a:ext cx="386873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FC7BB8A-2B3E-4600-AC0B-DE0603CC96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EAEA80DA-6915-4DA2-A478-C0397BC40D06}"/>
              </a:ext>
            </a:extLst>
          </p:cNvPr>
          <p:cNvSpPr>
            <a:spLocks noGrp="1"/>
          </p:cNvSpPr>
          <p:nvPr>
            <p:ph sz="quarter" idx="4"/>
          </p:nvPr>
        </p:nvSpPr>
        <p:spPr>
          <a:xfrm>
            <a:off x="4629150" y="2505075"/>
            <a:ext cx="38877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6797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D524-7FE7-4C27-A058-908684E05495}"/>
              </a:ext>
            </a:extLst>
          </p:cNvPr>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76383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02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6DAD-0128-482F-AE61-570F2EC8F098}"/>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D5CACB0-B8B2-40FC-A29E-2A1275DA70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34A2023-5D4A-4A61-BE15-7EE8EE71CB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31106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9D71-0EDE-4885-ABE1-3238FE2D13AC}"/>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F82C41F-0A71-44E8-9A42-5AD465C84E8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61AE538-1EB6-40DC-AE02-1DAA742CC7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28718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89804"/>
                <a:invGamma/>
              </a:schemeClr>
            </a:gs>
          </a:gsLst>
          <a:lin ang="2700000" scaled="1"/>
        </a:gra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18D1B66-2147-42A4-BC2D-30C08D8D2347}"/>
              </a:ext>
            </a:extLst>
          </p:cNvPr>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GB" altLang="zh-CN"/>
              <a:t>Click to edit Master title style</a:t>
            </a:r>
          </a:p>
        </p:txBody>
      </p:sp>
      <p:sp>
        <p:nvSpPr>
          <p:cNvPr id="95235" name="Rectangle 3">
            <a:extLst>
              <a:ext uri="{FF2B5EF4-FFF2-40B4-BE49-F238E27FC236}">
                <a16:creationId xmlns:a16="http://schemas.microsoft.com/office/drawing/2014/main" id="{D12737E3-9E9C-422E-B034-D9066EDF3D9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95236" name="Rectangle 4">
            <a:extLst>
              <a:ext uri="{FF2B5EF4-FFF2-40B4-BE49-F238E27FC236}">
                <a16:creationId xmlns:a16="http://schemas.microsoft.com/office/drawing/2014/main" id="{104ADBFC-2090-4DBC-934A-3399286FFF8E}"/>
              </a:ext>
            </a:extLst>
          </p:cNvPr>
          <p:cNvSpPr>
            <a:spLocks noChangeArrowheads="1"/>
          </p:cNvSpPr>
          <p:nvPr/>
        </p:nvSpPr>
        <p:spPr bwMode="auto">
          <a:xfrm>
            <a:off x="1139825" y="6470650"/>
            <a:ext cx="2357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7" name="Rectangle 5">
            <a:extLst>
              <a:ext uri="{FF2B5EF4-FFF2-40B4-BE49-F238E27FC236}">
                <a16:creationId xmlns:a16="http://schemas.microsoft.com/office/drawing/2014/main" id="{D8D68F99-EDB7-462F-BDA8-CB76DB3F1F8C}"/>
              </a:ext>
            </a:extLst>
          </p:cNvPr>
          <p:cNvSpPr>
            <a:spLocks noChangeArrowheads="1"/>
          </p:cNvSpPr>
          <p:nvPr/>
        </p:nvSpPr>
        <p:spPr bwMode="auto">
          <a:xfrm>
            <a:off x="1096963" y="6451600"/>
            <a:ext cx="2265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Char char="•"/>
        <a:tabLst>
          <a:tab pos="333375" algn="l"/>
          <a:tab pos="857250" algn="l"/>
        </a:tabLst>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333375" algn="l"/>
          <a:tab pos="857250" algn="l"/>
        </a:tabLst>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tabLst>
          <a:tab pos="333375" algn="l"/>
          <a:tab pos="857250" algn="l"/>
        </a:tabLst>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latin typeface="Constantia" pitchFamily="18" charset="0"/>
              </a:rPr>
              <a:t>Economic Principles</a:t>
            </a:r>
            <a:br>
              <a:rPr lang="en-US" altLang="zh-CN" dirty="0">
                <a:latin typeface="Constantia" pitchFamily="18" charset="0"/>
              </a:rPr>
            </a:br>
            <a:r>
              <a:rPr lang="en-US" altLang="zh-CN" sz="2700" i="1" dirty="0">
                <a:latin typeface="Constantia" pitchFamily="18" charset="0"/>
              </a:rPr>
              <a:t>for</a:t>
            </a:r>
            <a:br>
              <a:rPr lang="en-US" altLang="zh-CN" dirty="0">
                <a:latin typeface="Constantia" pitchFamily="18" charset="0"/>
              </a:rPr>
            </a:br>
            <a:r>
              <a:rPr lang="en-US" altLang="zh-CN" dirty="0">
                <a:latin typeface="Constantia" pitchFamily="18" charset="0"/>
              </a:rPr>
              <a:t>BUAA Engineers</a:t>
            </a:r>
            <a:endParaRPr lang="zh-CN" altLang="en-US" dirty="0">
              <a:latin typeface="Constantia" pitchFamily="18" charset="0"/>
            </a:endParaRPr>
          </a:p>
        </p:txBody>
      </p:sp>
      <p:sp>
        <p:nvSpPr>
          <p:cNvPr id="3" name="副标题 2"/>
          <p:cNvSpPr>
            <a:spLocks noGrp="1"/>
          </p:cNvSpPr>
          <p:nvPr>
            <p:ph type="subTitle" idx="1"/>
          </p:nvPr>
        </p:nvSpPr>
        <p:spPr>
          <a:xfrm>
            <a:off x="251520" y="4340696"/>
            <a:ext cx="8892480" cy="1752600"/>
          </a:xfrm>
        </p:spPr>
        <p:txBody>
          <a:bodyPr>
            <a:normAutofit/>
          </a:bodyPr>
          <a:lstStyle/>
          <a:p>
            <a:pPr algn="l"/>
            <a:r>
              <a:rPr lang="en-US" altLang="zh-CN" dirty="0">
                <a:latin typeface="Constantia" pitchFamily="18" charset="0"/>
              </a:rPr>
              <a:t>Instructor: </a:t>
            </a:r>
            <a:r>
              <a:rPr lang="en-US" altLang="zh-CN" dirty="0" err="1">
                <a:latin typeface="Constantia" pitchFamily="18" charset="0"/>
              </a:rPr>
              <a:t>Xueying</a:t>
            </a:r>
            <a:r>
              <a:rPr lang="en-US" altLang="zh-CN" dirty="0">
                <a:latin typeface="Constantia" pitchFamily="18" charset="0"/>
              </a:rPr>
              <a:t> YU</a:t>
            </a:r>
          </a:p>
          <a:p>
            <a:pPr algn="l"/>
            <a:r>
              <a:rPr lang="en-US" altLang="zh-CN" dirty="0">
                <a:latin typeface="Constantia" pitchFamily="18" charset="0"/>
              </a:rPr>
              <a:t>Facilitation: School of Economics and Management</a:t>
            </a:r>
          </a:p>
          <a:p>
            <a:pPr algn="l"/>
            <a:r>
              <a:rPr lang="en-US" altLang="zh-CN" dirty="0">
                <a:latin typeface="Constantia" pitchFamily="18" charset="0"/>
              </a:rPr>
              <a:t>Email: xueying@buaa.edu.cn</a:t>
            </a:r>
            <a:endParaRPr lang="zh-CN" altLang="en-US" dirty="0">
              <a:latin typeface="Constantia" pitchFamily="18" charset="0"/>
            </a:endParaRPr>
          </a:p>
        </p:txBody>
      </p:sp>
    </p:spTree>
    <p:extLst>
      <p:ext uri="{BB962C8B-B14F-4D97-AF65-F5344CB8AC3E}">
        <p14:creationId xmlns:p14="http://schemas.microsoft.com/office/powerpoint/2010/main" val="125277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304800" y="304800"/>
            <a:ext cx="8229600" cy="2209800"/>
          </a:xfrm>
        </p:spPr>
        <p:txBody>
          <a:bodyPr>
            <a:normAutofit fontScale="92500"/>
          </a:bodyPr>
          <a:lstStyle/>
          <a:p>
            <a:pPr>
              <a:buFontTx/>
              <a:buNone/>
            </a:pPr>
            <a:r>
              <a:rPr lang="en-US" b="1" dirty="0">
                <a:solidFill>
                  <a:srgbClr val="FF0000"/>
                </a:solidFill>
                <a:latin typeface="Century Schoolbook" charset="0"/>
                <a:ea typeface="Century Schoolbook" charset="0"/>
                <a:cs typeface="Century Schoolbook" charset="0"/>
              </a:rPr>
              <a:t>Market Equilibrium Quantity and Price</a:t>
            </a:r>
          </a:p>
          <a:p>
            <a:pPr>
              <a:buFontTx/>
              <a:buNone/>
            </a:pPr>
            <a:r>
              <a:rPr lang="en-US" sz="2400" dirty="0">
                <a:solidFill>
                  <a:srgbClr val="FF0000"/>
                </a:solidFill>
              </a:rPr>
              <a:t>	</a:t>
            </a:r>
            <a:r>
              <a:rPr lang="en-US" sz="2400" dirty="0">
                <a:solidFill>
                  <a:srgbClr val="FF0000"/>
                </a:solidFill>
                <a:latin typeface="Century Schoolbook" charset="0"/>
                <a:ea typeface="Century Schoolbook" charset="0"/>
                <a:cs typeface="Century Schoolbook" charset="0"/>
              </a:rPr>
              <a:t>Equilibrium </a:t>
            </a:r>
            <a:r>
              <a:rPr lang="en-US" sz="2400" dirty="0">
                <a:latin typeface="Century Schoolbook" charset="0"/>
                <a:ea typeface="Century Schoolbook" charset="0"/>
                <a:cs typeface="Century Schoolbook" charset="0"/>
              </a:rPr>
              <a:t>occurs at the price-quantity pair for which both buyers and sellers are satisfied with their respective quantities at the market price. No tendency for any change in both price and quantity.</a:t>
            </a:r>
          </a:p>
          <a:p>
            <a:pPr>
              <a:buFontTx/>
              <a:buNone/>
            </a:pPr>
            <a:endParaRPr lang="en-US" sz="2400" dirty="0">
              <a:solidFill>
                <a:schemeClr val="accent2"/>
              </a:solidFill>
            </a:endParaRPr>
          </a:p>
        </p:txBody>
      </p:sp>
      <p:pic>
        <p:nvPicPr>
          <p:cNvPr id="1638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74" r="-174"/>
          <a:stretch>
            <a:fillRect/>
          </a:stretch>
        </p:blipFill>
        <p:spPr>
          <a:xfrm>
            <a:off x="457200" y="2590800"/>
            <a:ext cx="8382000" cy="4000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6"/>
          <p:cNvSpPr>
            <a:spLocks noGrp="1"/>
          </p:cNvSpPr>
          <p:nvPr>
            <p:ph type="sldNum" sz="quarter" idx="12"/>
          </p:nvPr>
        </p:nvSpPr>
        <p:spPr/>
        <p:txBody>
          <a:bodyPr/>
          <a:lstStyle/>
          <a:p>
            <a:fld id="{28D384BA-BDD2-47DD-A34A-2BF90C19171B}" type="slidenum">
              <a:rPr lang="en-US"/>
              <a:pPr/>
              <a:t>10</a:t>
            </a:fld>
            <a:endParaRPr lang="en-US"/>
          </a:p>
        </p:txBody>
      </p:sp>
    </p:spTree>
    <p:extLst>
      <p:ext uri="{BB962C8B-B14F-4D97-AF65-F5344CB8AC3E}">
        <p14:creationId xmlns:p14="http://schemas.microsoft.com/office/powerpoint/2010/main" val="390969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81000" y="228600"/>
            <a:ext cx="8305800" cy="609600"/>
          </a:xfrm>
        </p:spPr>
        <p:txBody>
          <a:bodyPr>
            <a:noAutofit/>
          </a:bodyPr>
          <a:lstStyle/>
          <a:p>
            <a:pPr algn="ctr"/>
            <a:r>
              <a:rPr lang="en-US" sz="2400" b="1" dirty="0">
                <a:solidFill>
                  <a:srgbClr val="FF0000"/>
                </a:solidFill>
                <a:latin typeface="Century Schoolbook" charset="0"/>
                <a:ea typeface="Century Schoolbook" charset="0"/>
                <a:cs typeface="Century Schoolbook" charset="0"/>
              </a:rPr>
              <a:t>Do Markets Leads to Efficient Outcomes?</a:t>
            </a:r>
            <a:endParaRPr lang="en-US" sz="2800" b="1" dirty="0">
              <a:solidFill>
                <a:srgbClr val="FF0000"/>
              </a:solidFill>
              <a:latin typeface="Century Schoolbook" charset="0"/>
              <a:ea typeface="Century Schoolbook" charset="0"/>
              <a:cs typeface="Century Schoolbook" charset="0"/>
            </a:endParaRPr>
          </a:p>
        </p:txBody>
      </p:sp>
      <p:sp>
        <p:nvSpPr>
          <p:cNvPr id="118787" name="Rectangle 3"/>
          <p:cNvSpPr>
            <a:spLocks noGrp="1" noChangeArrowheads="1"/>
          </p:cNvSpPr>
          <p:nvPr>
            <p:ph idx="1"/>
          </p:nvPr>
        </p:nvSpPr>
        <p:spPr>
          <a:xfrm>
            <a:off x="457200" y="1066800"/>
            <a:ext cx="8229600" cy="5287963"/>
          </a:xfrm>
        </p:spPr>
        <p:txBody>
          <a:bodyPr>
            <a:normAutofit fontScale="92500" lnSpcReduction="10000"/>
          </a:bodyPr>
          <a:lstStyle/>
          <a:p>
            <a:pPr>
              <a:lnSpc>
                <a:spcPct val="90000"/>
              </a:lnSpc>
            </a:pPr>
            <a:r>
              <a:rPr lang="en-US" sz="2400" b="1" dirty="0">
                <a:solidFill>
                  <a:srgbClr val="FF0000"/>
                </a:solidFill>
                <a:latin typeface="Century Schoolbook" charset="0"/>
                <a:ea typeface="Century Schoolbook" charset="0"/>
                <a:cs typeface="Century Schoolbook" charset="0"/>
              </a:rPr>
              <a:t>Buyer’s (consumer) surplus</a:t>
            </a:r>
            <a:r>
              <a:rPr lang="en-US" sz="2400" b="1" dirty="0">
                <a:latin typeface="Century Schoolbook" charset="0"/>
                <a:ea typeface="Century Schoolbook" charset="0"/>
                <a:cs typeface="Century Schoolbook" charset="0"/>
              </a:rPr>
              <a:t>:</a:t>
            </a:r>
            <a:r>
              <a:rPr lang="en-US" sz="2400" dirty="0">
                <a:latin typeface="Century Schoolbook" charset="0"/>
                <a:ea typeface="Century Schoolbook" charset="0"/>
                <a:cs typeface="Century Schoolbook" charset="0"/>
              </a:rPr>
              <a:t> the difference between the buyer’s reservation price and the price he or she actually pays;</a:t>
            </a:r>
            <a:endParaRPr lang="en-US" sz="1600" dirty="0">
              <a:latin typeface="Century Schoolbook" charset="0"/>
              <a:ea typeface="Century Schoolbook" charset="0"/>
              <a:cs typeface="Century Schoolbook" charset="0"/>
            </a:endParaRPr>
          </a:p>
          <a:p>
            <a:pPr>
              <a:lnSpc>
                <a:spcPct val="90000"/>
              </a:lnSpc>
            </a:pPr>
            <a:r>
              <a:rPr lang="en-US" sz="2400" b="1" dirty="0">
                <a:solidFill>
                  <a:srgbClr val="FF0000"/>
                </a:solidFill>
                <a:latin typeface="Century Schoolbook" charset="0"/>
                <a:ea typeface="Century Schoolbook" charset="0"/>
                <a:cs typeface="Century Schoolbook" charset="0"/>
              </a:rPr>
              <a:t>Seller’s (producer) surplus</a:t>
            </a:r>
            <a:r>
              <a:rPr lang="en-US" sz="2400" b="1" dirty="0">
                <a:latin typeface="Century Schoolbook" charset="0"/>
                <a:ea typeface="Century Schoolbook" charset="0"/>
                <a:cs typeface="Century Schoolbook" charset="0"/>
              </a:rPr>
              <a:t>:</a:t>
            </a:r>
            <a:r>
              <a:rPr lang="en-US" sz="2400" dirty="0">
                <a:latin typeface="Century Schoolbook" charset="0"/>
                <a:ea typeface="Century Schoolbook" charset="0"/>
                <a:cs typeface="Century Schoolbook" charset="0"/>
              </a:rPr>
              <a:t> the difference between the price received by the seller and her reservation price</a:t>
            </a:r>
            <a:endParaRPr lang="en-US" sz="1600" dirty="0">
              <a:latin typeface="Century Schoolbook" charset="0"/>
              <a:ea typeface="Century Schoolbook" charset="0"/>
              <a:cs typeface="Century Schoolbook" charset="0"/>
            </a:endParaRPr>
          </a:p>
          <a:p>
            <a:pPr>
              <a:lnSpc>
                <a:spcPct val="90000"/>
              </a:lnSpc>
            </a:pPr>
            <a:r>
              <a:rPr lang="en-US" sz="2400" b="1" dirty="0">
                <a:solidFill>
                  <a:srgbClr val="FF0000"/>
                </a:solidFill>
                <a:latin typeface="Century Schoolbook" charset="0"/>
                <a:ea typeface="Century Schoolbook" charset="0"/>
                <a:cs typeface="Century Schoolbook" charset="0"/>
              </a:rPr>
              <a:t>Total surplus</a:t>
            </a:r>
            <a:r>
              <a:rPr lang="en-US" sz="2400" b="1" dirty="0">
                <a:latin typeface="Century Schoolbook" charset="0"/>
                <a:ea typeface="Century Schoolbook" charset="0"/>
                <a:cs typeface="Century Schoolbook" charset="0"/>
              </a:rPr>
              <a:t>:</a:t>
            </a:r>
            <a:r>
              <a:rPr lang="en-US" sz="2400" dirty="0">
                <a:latin typeface="Century Schoolbook" charset="0"/>
                <a:ea typeface="Century Schoolbook" charset="0"/>
                <a:cs typeface="Century Schoolbook" charset="0"/>
              </a:rPr>
              <a:t> the difference between the buyer’s reservation price and the seller’s reservation price. A measure of social welfare</a:t>
            </a:r>
            <a:endParaRPr lang="en-US" sz="1600" dirty="0">
              <a:latin typeface="Century Schoolbook" charset="0"/>
              <a:ea typeface="Century Schoolbook" charset="0"/>
              <a:cs typeface="Century Schoolbook" charset="0"/>
            </a:endParaRPr>
          </a:p>
          <a:p>
            <a:pPr>
              <a:lnSpc>
                <a:spcPct val="90000"/>
              </a:lnSpc>
            </a:pPr>
            <a:r>
              <a:rPr lang="en-US" sz="2400" b="1" dirty="0">
                <a:solidFill>
                  <a:srgbClr val="FF0000"/>
                </a:solidFill>
                <a:latin typeface="Century Schoolbook" charset="0"/>
                <a:ea typeface="Century Schoolbook" charset="0"/>
                <a:cs typeface="Century Schoolbook" charset="0"/>
              </a:rPr>
              <a:t>Socially optimal quantity</a:t>
            </a:r>
            <a:r>
              <a:rPr lang="en-US" sz="2400" dirty="0">
                <a:latin typeface="Century Schoolbook" charset="0"/>
                <a:ea typeface="Century Schoolbook" charset="0"/>
                <a:cs typeface="Century Schoolbook" charset="0"/>
              </a:rPr>
              <a:t>: the quantity of a good that results in the maximum possible total surplus. </a:t>
            </a:r>
          </a:p>
          <a:p>
            <a:pPr>
              <a:lnSpc>
                <a:spcPct val="90000"/>
              </a:lnSpc>
            </a:pPr>
            <a:r>
              <a:rPr lang="en-US" sz="2400" b="1" dirty="0">
                <a:solidFill>
                  <a:srgbClr val="FF0000"/>
                </a:solidFill>
                <a:latin typeface="Century Schoolbook" charset="0"/>
                <a:ea typeface="Century Schoolbook" charset="0"/>
                <a:cs typeface="Century Schoolbook" charset="0"/>
              </a:rPr>
              <a:t>Pareto Efficiency</a:t>
            </a:r>
            <a:r>
              <a:rPr lang="en-US" sz="2400" dirty="0">
                <a:latin typeface="Century Schoolbook" charset="0"/>
                <a:ea typeface="Century Schoolbook" charset="0"/>
                <a:cs typeface="Century Schoolbook" charset="0"/>
              </a:rPr>
              <a:t>:  A situation is said to be Pareto efficient if there is no way to rearrange things to make at least one person better off </a:t>
            </a:r>
            <a:r>
              <a:rPr lang="en-US" sz="2400" i="1" dirty="0">
                <a:latin typeface="Century Schoolbook" charset="0"/>
                <a:ea typeface="Century Schoolbook" charset="0"/>
                <a:cs typeface="Century Schoolbook" charset="0"/>
              </a:rPr>
              <a:t>without</a:t>
            </a:r>
            <a:r>
              <a:rPr lang="en-US" sz="2400" dirty="0">
                <a:latin typeface="Century Schoolbook" charset="0"/>
                <a:ea typeface="Century Schoolbook" charset="0"/>
                <a:cs typeface="Century Schoolbook" charset="0"/>
              </a:rPr>
              <a:t> making </a:t>
            </a:r>
            <a:r>
              <a:rPr lang="en-US" sz="2400" i="1" dirty="0">
                <a:latin typeface="Century Schoolbook" charset="0"/>
                <a:ea typeface="Century Schoolbook" charset="0"/>
                <a:cs typeface="Century Schoolbook" charset="0"/>
              </a:rPr>
              <a:t>anyone</a:t>
            </a:r>
            <a:r>
              <a:rPr lang="en-US" sz="2400" dirty="0">
                <a:latin typeface="Century Schoolbook" charset="0"/>
                <a:ea typeface="Century Schoolbook" charset="0"/>
                <a:cs typeface="Century Schoolbook" charset="0"/>
              </a:rPr>
              <a:t> worse off. A policy or action that makes at least one person better off without hurting anyone is called a </a:t>
            </a:r>
            <a:r>
              <a:rPr lang="en-US" sz="2400" i="1" dirty="0">
                <a:latin typeface="Century Schoolbook" charset="0"/>
                <a:ea typeface="Century Schoolbook" charset="0"/>
                <a:cs typeface="Century Schoolbook" charset="0"/>
              </a:rPr>
              <a:t>Pareto improvement</a:t>
            </a:r>
            <a:r>
              <a:rPr lang="en-US" sz="2400" dirty="0">
                <a:latin typeface="Century Schoolbook" charset="0"/>
                <a:ea typeface="Century Schoolbook" charset="0"/>
                <a:cs typeface="Century Schoolbook" charset="0"/>
              </a:rPr>
              <a:t>. </a:t>
            </a:r>
          </a:p>
        </p:txBody>
      </p:sp>
      <p:sp>
        <p:nvSpPr>
          <p:cNvPr id="4" name="Slide Number Placeholder 5"/>
          <p:cNvSpPr>
            <a:spLocks noGrp="1"/>
          </p:cNvSpPr>
          <p:nvPr>
            <p:ph type="sldNum" sz="quarter" idx="12"/>
          </p:nvPr>
        </p:nvSpPr>
        <p:spPr/>
        <p:txBody>
          <a:bodyPr/>
          <a:lstStyle/>
          <a:p>
            <a:fld id="{4ABDD36C-AFE4-4E7C-AD46-F1A99188159F}" type="slidenum">
              <a:rPr lang="en-US"/>
              <a:pPr/>
              <a:t>11</a:t>
            </a:fld>
            <a:endParaRPr lang="en-US" dirty="0"/>
          </a:p>
        </p:txBody>
      </p:sp>
    </p:spTree>
    <p:extLst>
      <p:ext uri="{BB962C8B-B14F-4D97-AF65-F5344CB8AC3E}">
        <p14:creationId xmlns:p14="http://schemas.microsoft.com/office/powerpoint/2010/main" val="166619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a:solidFill>
                  <a:srgbClr val="FF0000"/>
                </a:solidFill>
                <a:latin typeface="Century Schoolbook" charset="0"/>
                <a:ea typeface="Century Schoolbook" charset="0"/>
                <a:cs typeface="Century Schoolbook" charset="0"/>
              </a:rPr>
              <a:t>Market Equilibrium and Efficiency</a:t>
            </a:r>
          </a:p>
        </p:txBody>
      </p:sp>
      <p:sp>
        <p:nvSpPr>
          <p:cNvPr id="3" name="Content Placeholder 2"/>
          <p:cNvSpPr>
            <a:spLocks noGrp="1"/>
          </p:cNvSpPr>
          <p:nvPr>
            <p:ph idx="1"/>
          </p:nvPr>
        </p:nvSpPr>
        <p:spPr>
          <a:xfrm>
            <a:off x="457200" y="1219200"/>
            <a:ext cx="8229600" cy="4906963"/>
          </a:xfrm>
        </p:spPr>
        <p:txBody>
          <a:bodyPr>
            <a:normAutofit/>
          </a:bodyPr>
          <a:lstStyle/>
          <a:p>
            <a:r>
              <a:rPr lang="en-US" sz="2800" dirty="0">
                <a:latin typeface="Century Schoolbook" charset="0"/>
                <a:ea typeface="Century Schoolbook" charset="0"/>
                <a:cs typeface="Century Schoolbook" charset="0"/>
              </a:rPr>
              <a:t>In a perfectly competitive economy, a market equilibrium is Pareto optimal (The first theorem of </a:t>
            </a:r>
            <a:r>
              <a:rPr lang="en-US" altLang="zh-CN" sz="2800" dirty="0">
                <a:latin typeface="Century Schoolbook" charset="0"/>
                <a:ea typeface="Century Schoolbook" charset="0"/>
                <a:cs typeface="Century Schoolbook" charset="0"/>
              </a:rPr>
              <a:t>welfare </a:t>
            </a:r>
            <a:r>
              <a:rPr lang="en-US" sz="2800" dirty="0">
                <a:latin typeface="Century Schoolbook" charset="0"/>
                <a:ea typeface="Century Schoolbook" charset="0"/>
                <a:cs typeface="Century Schoolbook" charset="0"/>
              </a:rPr>
              <a:t>economics).</a:t>
            </a:r>
          </a:p>
          <a:p>
            <a:r>
              <a:rPr lang="en-US" sz="2800" dirty="0">
                <a:latin typeface="Century Schoolbook" charset="0"/>
                <a:ea typeface="Century Schoolbook" charset="0"/>
                <a:cs typeface="Century Schoolbook" charset="0"/>
              </a:rPr>
              <a:t>A market equilibrium also maximizes total surplus, achieving social optimal quantity.</a:t>
            </a:r>
          </a:p>
          <a:p>
            <a:r>
              <a:rPr lang="en-US" sz="2800" dirty="0">
                <a:latin typeface="Century Schoolbook" charset="0"/>
                <a:ea typeface="Century Schoolbook" charset="0"/>
                <a:cs typeface="Century Schoolbook" charset="0"/>
              </a:rPr>
              <a:t>“Invisible Hand” theory.</a:t>
            </a:r>
          </a:p>
          <a:p>
            <a:r>
              <a:rPr lang="en-US" sz="2800" dirty="0">
                <a:latin typeface="Century Schoolbook" charset="0"/>
                <a:ea typeface="Century Schoolbook" charset="0"/>
                <a:cs typeface="Century Schoolbook" charset="0"/>
              </a:rPr>
              <a:t>Laissez-Faire — An economic philosophy that argues for an absence of government intervention in the marketplace.</a:t>
            </a:r>
          </a:p>
          <a:p>
            <a:endParaRPr lang="en-US" sz="2800" dirty="0"/>
          </a:p>
        </p:txBody>
      </p:sp>
    </p:spTree>
    <p:extLst>
      <p:ext uri="{BB962C8B-B14F-4D97-AF65-F5344CB8AC3E}">
        <p14:creationId xmlns:p14="http://schemas.microsoft.com/office/powerpoint/2010/main" val="252920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Freeform 4"/>
          <p:cNvSpPr>
            <a:spLocks/>
          </p:cNvSpPr>
          <p:nvPr/>
        </p:nvSpPr>
        <p:spPr bwMode="auto">
          <a:xfrm>
            <a:off x="2279650" y="2600325"/>
            <a:ext cx="1900238" cy="890588"/>
          </a:xfrm>
          <a:custGeom>
            <a:avLst/>
            <a:gdLst>
              <a:gd name="T0" fmla="*/ 8 w 1197"/>
              <a:gd name="T1" fmla="*/ 561 h 561"/>
              <a:gd name="T2" fmla="*/ 1197 w 1197"/>
              <a:gd name="T3" fmla="*/ 561 h 561"/>
              <a:gd name="T4" fmla="*/ 0 w 1197"/>
              <a:gd name="T5" fmla="*/ 0 h 561"/>
              <a:gd name="T6" fmla="*/ 8 w 1197"/>
              <a:gd name="T7" fmla="*/ 561 h 561"/>
            </a:gdLst>
            <a:ahLst/>
            <a:cxnLst>
              <a:cxn ang="0">
                <a:pos x="T0" y="T1"/>
              </a:cxn>
              <a:cxn ang="0">
                <a:pos x="T2" y="T3"/>
              </a:cxn>
              <a:cxn ang="0">
                <a:pos x="T4" y="T5"/>
              </a:cxn>
              <a:cxn ang="0">
                <a:pos x="T6" y="T7"/>
              </a:cxn>
            </a:cxnLst>
            <a:rect l="0" t="0" r="r" b="b"/>
            <a:pathLst>
              <a:path w="1197" h="561">
                <a:moveTo>
                  <a:pt x="8" y="561"/>
                </a:moveTo>
                <a:lnTo>
                  <a:pt x="1197" y="561"/>
                </a:lnTo>
                <a:lnTo>
                  <a:pt x="0" y="0"/>
                </a:lnTo>
                <a:lnTo>
                  <a:pt x="8" y="561"/>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57" name="Line 5"/>
          <p:cNvSpPr>
            <a:spLocks noChangeShapeType="1"/>
          </p:cNvSpPr>
          <p:nvPr/>
        </p:nvSpPr>
        <p:spPr bwMode="auto">
          <a:xfrm rot="16200000" flipV="1">
            <a:off x="3824288" y="1069975"/>
            <a:ext cx="2692400" cy="5730875"/>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58" name="Line 6"/>
          <p:cNvSpPr>
            <a:spLocks noChangeShapeType="1"/>
          </p:cNvSpPr>
          <p:nvPr/>
        </p:nvSpPr>
        <p:spPr bwMode="auto">
          <a:xfrm flipV="1">
            <a:off x="4162425" y="3448050"/>
            <a:ext cx="0" cy="1827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59" name="Line 7"/>
          <p:cNvSpPr>
            <a:spLocks noChangeShapeType="1"/>
          </p:cNvSpPr>
          <p:nvPr/>
        </p:nvSpPr>
        <p:spPr bwMode="auto">
          <a:xfrm>
            <a:off x="2282825" y="5297488"/>
            <a:ext cx="62134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60" name="Text Box 8"/>
          <p:cNvSpPr txBox="1">
            <a:spLocks noChangeArrowheads="1"/>
          </p:cNvSpPr>
          <p:nvPr/>
        </p:nvSpPr>
        <p:spPr bwMode="auto">
          <a:xfrm>
            <a:off x="3413125" y="5643563"/>
            <a:ext cx="3238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solidFill>
                  <a:prstClr val="black"/>
                </a:solidFill>
              </a:rPr>
              <a:t>Quantity (1,000s of gallons/day)</a:t>
            </a:r>
          </a:p>
        </p:txBody>
      </p:sp>
      <p:sp>
        <p:nvSpPr>
          <p:cNvPr id="74761" name="Text Box 9"/>
          <p:cNvSpPr txBox="1">
            <a:spLocks noChangeArrowheads="1"/>
          </p:cNvSpPr>
          <p:nvPr/>
        </p:nvSpPr>
        <p:spPr bwMode="auto">
          <a:xfrm rot="-5400000">
            <a:off x="-252413" y="3270251"/>
            <a:ext cx="355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solidFill>
                  <a:prstClr val="black"/>
                </a:solidFill>
              </a:rPr>
              <a:t>Price ($/gallon)</a:t>
            </a:r>
          </a:p>
        </p:txBody>
      </p:sp>
      <p:sp>
        <p:nvSpPr>
          <p:cNvPr id="74762" name="Line 10"/>
          <p:cNvSpPr>
            <a:spLocks noChangeShapeType="1"/>
          </p:cNvSpPr>
          <p:nvPr/>
        </p:nvSpPr>
        <p:spPr bwMode="auto">
          <a:xfrm>
            <a:off x="2295525" y="2232025"/>
            <a:ext cx="0" cy="3065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63" name="Text Box 11"/>
          <p:cNvSpPr txBox="1">
            <a:spLocks noChangeArrowheads="1"/>
          </p:cNvSpPr>
          <p:nvPr/>
        </p:nvSpPr>
        <p:spPr bwMode="auto">
          <a:xfrm>
            <a:off x="2270125"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a:t>
            </a:r>
          </a:p>
        </p:txBody>
      </p:sp>
      <p:sp>
        <p:nvSpPr>
          <p:cNvPr id="74764" name="Text Box 12"/>
          <p:cNvSpPr txBox="1">
            <a:spLocks noChangeArrowheads="1"/>
          </p:cNvSpPr>
          <p:nvPr/>
        </p:nvSpPr>
        <p:spPr bwMode="auto">
          <a:xfrm>
            <a:off x="1762125" y="47767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.50</a:t>
            </a:r>
          </a:p>
        </p:txBody>
      </p:sp>
      <p:sp>
        <p:nvSpPr>
          <p:cNvPr id="74765" name="Text Box 13"/>
          <p:cNvSpPr txBox="1">
            <a:spLocks noChangeArrowheads="1"/>
          </p:cNvSpPr>
          <p:nvPr/>
        </p:nvSpPr>
        <p:spPr bwMode="auto">
          <a:xfrm>
            <a:off x="1584325" y="4297363"/>
            <a:ext cx="71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1.00</a:t>
            </a:r>
          </a:p>
        </p:txBody>
      </p:sp>
      <p:sp>
        <p:nvSpPr>
          <p:cNvPr id="74766" name="Text Box 14"/>
          <p:cNvSpPr txBox="1">
            <a:spLocks noChangeArrowheads="1"/>
          </p:cNvSpPr>
          <p:nvPr/>
        </p:nvSpPr>
        <p:spPr bwMode="auto">
          <a:xfrm>
            <a:off x="1571625" y="3817938"/>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1.50</a:t>
            </a:r>
          </a:p>
        </p:txBody>
      </p:sp>
      <p:sp>
        <p:nvSpPr>
          <p:cNvPr id="74767" name="Text Box 15"/>
          <p:cNvSpPr txBox="1">
            <a:spLocks noChangeArrowheads="1"/>
          </p:cNvSpPr>
          <p:nvPr/>
        </p:nvSpPr>
        <p:spPr bwMode="auto">
          <a:xfrm>
            <a:off x="1595438" y="3340100"/>
            <a:ext cx="700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2.00</a:t>
            </a:r>
          </a:p>
        </p:txBody>
      </p:sp>
      <p:sp>
        <p:nvSpPr>
          <p:cNvPr id="74768" name="Text Box 16"/>
          <p:cNvSpPr txBox="1">
            <a:spLocks noChangeArrowheads="1"/>
          </p:cNvSpPr>
          <p:nvPr/>
        </p:nvSpPr>
        <p:spPr bwMode="auto">
          <a:xfrm>
            <a:off x="1573213" y="2860675"/>
            <a:ext cx="722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2.50</a:t>
            </a:r>
          </a:p>
        </p:txBody>
      </p:sp>
      <p:sp>
        <p:nvSpPr>
          <p:cNvPr id="74769" name="Text Box 17"/>
          <p:cNvSpPr txBox="1">
            <a:spLocks noChangeArrowheads="1"/>
          </p:cNvSpPr>
          <p:nvPr/>
        </p:nvSpPr>
        <p:spPr bwMode="auto">
          <a:xfrm>
            <a:off x="1525588" y="2382838"/>
            <a:ext cx="769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3.00</a:t>
            </a:r>
          </a:p>
        </p:txBody>
      </p:sp>
      <p:sp>
        <p:nvSpPr>
          <p:cNvPr id="74770" name="Text Box 18"/>
          <p:cNvSpPr txBox="1">
            <a:spLocks noChangeArrowheads="1"/>
          </p:cNvSpPr>
          <p:nvPr/>
        </p:nvSpPr>
        <p:spPr bwMode="auto">
          <a:xfrm>
            <a:off x="2774950"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2</a:t>
            </a:r>
          </a:p>
        </p:txBody>
      </p:sp>
      <p:sp>
        <p:nvSpPr>
          <p:cNvPr id="74771" name="Text Box 19"/>
          <p:cNvSpPr txBox="1">
            <a:spLocks noChangeArrowheads="1"/>
          </p:cNvSpPr>
          <p:nvPr/>
        </p:nvSpPr>
        <p:spPr bwMode="auto">
          <a:xfrm>
            <a:off x="3279775"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3</a:t>
            </a:r>
          </a:p>
        </p:txBody>
      </p:sp>
      <p:sp>
        <p:nvSpPr>
          <p:cNvPr id="74772" name="Text Box 20"/>
          <p:cNvSpPr txBox="1">
            <a:spLocks noChangeArrowheads="1"/>
          </p:cNvSpPr>
          <p:nvPr/>
        </p:nvSpPr>
        <p:spPr bwMode="auto">
          <a:xfrm>
            <a:off x="3783013"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4</a:t>
            </a:r>
          </a:p>
        </p:txBody>
      </p:sp>
      <p:sp>
        <p:nvSpPr>
          <p:cNvPr id="74773" name="Text Box 21"/>
          <p:cNvSpPr txBox="1">
            <a:spLocks noChangeArrowheads="1"/>
          </p:cNvSpPr>
          <p:nvPr/>
        </p:nvSpPr>
        <p:spPr bwMode="auto">
          <a:xfrm>
            <a:off x="4287838"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5</a:t>
            </a:r>
          </a:p>
        </p:txBody>
      </p:sp>
      <p:sp>
        <p:nvSpPr>
          <p:cNvPr id="74774" name="Text Box 22"/>
          <p:cNvSpPr txBox="1">
            <a:spLocks noChangeArrowheads="1"/>
          </p:cNvSpPr>
          <p:nvPr/>
        </p:nvSpPr>
        <p:spPr bwMode="auto">
          <a:xfrm>
            <a:off x="4791075"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6</a:t>
            </a:r>
          </a:p>
        </p:txBody>
      </p:sp>
      <p:sp>
        <p:nvSpPr>
          <p:cNvPr id="74775" name="Text Box 23"/>
          <p:cNvSpPr txBox="1">
            <a:spLocks noChangeArrowheads="1"/>
          </p:cNvSpPr>
          <p:nvPr/>
        </p:nvSpPr>
        <p:spPr bwMode="auto">
          <a:xfrm>
            <a:off x="5295900"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7</a:t>
            </a:r>
          </a:p>
        </p:txBody>
      </p:sp>
      <p:sp>
        <p:nvSpPr>
          <p:cNvPr id="74776" name="Text Box 24"/>
          <p:cNvSpPr txBox="1">
            <a:spLocks noChangeArrowheads="1"/>
          </p:cNvSpPr>
          <p:nvPr/>
        </p:nvSpPr>
        <p:spPr bwMode="auto">
          <a:xfrm>
            <a:off x="5799138"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8</a:t>
            </a:r>
          </a:p>
        </p:txBody>
      </p:sp>
      <p:sp>
        <p:nvSpPr>
          <p:cNvPr id="74777" name="Text Box 25"/>
          <p:cNvSpPr txBox="1">
            <a:spLocks noChangeArrowheads="1"/>
          </p:cNvSpPr>
          <p:nvPr/>
        </p:nvSpPr>
        <p:spPr bwMode="auto">
          <a:xfrm>
            <a:off x="6292850"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9</a:t>
            </a:r>
          </a:p>
        </p:txBody>
      </p:sp>
      <p:sp>
        <p:nvSpPr>
          <p:cNvPr id="74778" name="Text Box 26"/>
          <p:cNvSpPr txBox="1">
            <a:spLocks noChangeArrowheads="1"/>
          </p:cNvSpPr>
          <p:nvPr/>
        </p:nvSpPr>
        <p:spPr bwMode="auto">
          <a:xfrm>
            <a:off x="6784975"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10</a:t>
            </a:r>
          </a:p>
        </p:txBody>
      </p:sp>
      <p:sp>
        <p:nvSpPr>
          <p:cNvPr id="74779" name="Text Box 27"/>
          <p:cNvSpPr txBox="1">
            <a:spLocks noChangeArrowheads="1"/>
          </p:cNvSpPr>
          <p:nvPr/>
        </p:nvSpPr>
        <p:spPr bwMode="auto">
          <a:xfrm>
            <a:off x="7278688"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11</a:t>
            </a:r>
          </a:p>
        </p:txBody>
      </p:sp>
      <p:sp>
        <p:nvSpPr>
          <p:cNvPr id="74780" name="Text Box 28"/>
          <p:cNvSpPr txBox="1">
            <a:spLocks noChangeArrowheads="1"/>
          </p:cNvSpPr>
          <p:nvPr/>
        </p:nvSpPr>
        <p:spPr bwMode="auto">
          <a:xfrm>
            <a:off x="7770813"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12</a:t>
            </a:r>
          </a:p>
        </p:txBody>
      </p:sp>
      <p:sp>
        <p:nvSpPr>
          <p:cNvPr id="74781" name="Line 29"/>
          <p:cNvSpPr>
            <a:spLocks noChangeShapeType="1"/>
          </p:cNvSpPr>
          <p:nvPr/>
        </p:nvSpPr>
        <p:spPr bwMode="auto">
          <a:xfrm rot="5400000">
            <a:off x="2344737" y="2571751"/>
            <a:ext cx="2671763" cy="2773362"/>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82" name="Text Box 30"/>
          <p:cNvSpPr txBox="1">
            <a:spLocks noChangeArrowheads="1"/>
          </p:cNvSpPr>
          <p:nvPr/>
        </p:nvSpPr>
        <p:spPr bwMode="auto">
          <a:xfrm>
            <a:off x="1771650" y="53244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600" b="1">
                <a:solidFill>
                  <a:prstClr val="black"/>
                </a:solidFill>
              </a:rPr>
              <a:t>0</a:t>
            </a:r>
          </a:p>
        </p:txBody>
      </p:sp>
      <p:sp>
        <p:nvSpPr>
          <p:cNvPr id="74783" name="Text Box 31"/>
          <p:cNvSpPr txBox="1">
            <a:spLocks noChangeArrowheads="1"/>
          </p:cNvSpPr>
          <p:nvPr/>
        </p:nvSpPr>
        <p:spPr bwMode="auto">
          <a:xfrm>
            <a:off x="4803775" y="2308225"/>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b="1" i="1" dirty="0">
                <a:solidFill>
                  <a:prstClr val="black"/>
                </a:solidFill>
              </a:rPr>
              <a:t>S</a:t>
            </a:r>
          </a:p>
        </p:txBody>
      </p:sp>
      <p:sp>
        <p:nvSpPr>
          <p:cNvPr id="74784" name="Text Box 32"/>
          <p:cNvSpPr txBox="1">
            <a:spLocks noChangeArrowheads="1"/>
          </p:cNvSpPr>
          <p:nvPr/>
        </p:nvSpPr>
        <p:spPr bwMode="auto">
          <a:xfrm>
            <a:off x="7848600" y="4800600"/>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b="1" i="1" dirty="0">
                <a:solidFill>
                  <a:prstClr val="black"/>
                </a:solidFill>
              </a:rPr>
              <a:t>D</a:t>
            </a:r>
          </a:p>
        </p:txBody>
      </p:sp>
      <p:sp>
        <p:nvSpPr>
          <p:cNvPr id="74785" name="Line 33"/>
          <p:cNvSpPr>
            <a:spLocks noChangeShapeType="1"/>
          </p:cNvSpPr>
          <p:nvPr/>
        </p:nvSpPr>
        <p:spPr bwMode="auto">
          <a:xfrm flipH="1">
            <a:off x="3205163" y="2282825"/>
            <a:ext cx="657225" cy="889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4786" name="Text Box 34"/>
          <p:cNvSpPr txBox="1">
            <a:spLocks noChangeArrowheads="1"/>
          </p:cNvSpPr>
          <p:nvPr/>
        </p:nvSpPr>
        <p:spPr bwMode="auto">
          <a:xfrm>
            <a:off x="2133600" y="1524000"/>
            <a:ext cx="287655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Consumer surplus</a:t>
            </a:r>
          </a:p>
        </p:txBody>
      </p:sp>
      <p:sp>
        <p:nvSpPr>
          <p:cNvPr id="74787" name="Text Box 35"/>
          <p:cNvSpPr txBox="1">
            <a:spLocks noChangeArrowheads="1"/>
          </p:cNvSpPr>
          <p:nvPr/>
        </p:nvSpPr>
        <p:spPr bwMode="auto">
          <a:xfrm>
            <a:off x="5715000" y="1905000"/>
            <a:ext cx="3749675" cy="193899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sz="2400" b="1" i="1" dirty="0">
                <a:solidFill>
                  <a:prstClr val="black"/>
                </a:solidFill>
              </a:rPr>
              <a:t> h</a:t>
            </a:r>
            <a:r>
              <a:rPr lang="en-US" sz="2400" b="1" dirty="0">
                <a:solidFill>
                  <a:prstClr val="black"/>
                </a:solidFill>
              </a:rPr>
              <a:t> = $1/gallon</a:t>
            </a:r>
          </a:p>
          <a:p>
            <a:pPr>
              <a:buFontTx/>
              <a:buChar char="•"/>
            </a:pPr>
            <a:r>
              <a:rPr lang="en-US" sz="2400" b="1" i="1" dirty="0">
                <a:solidFill>
                  <a:prstClr val="black"/>
                </a:solidFill>
              </a:rPr>
              <a:t> b</a:t>
            </a:r>
            <a:r>
              <a:rPr lang="en-US" sz="2400" b="1" dirty="0">
                <a:solidFill>
                  <a:prstClr val="black"/>
                </a:solidFill>
              </a:rPr>
              <a:t> = 4,000</a:t>
            </a:r>
          </a:p>
          <a:p>
            <a:pPr>
              <a:buFontTx/>
              <a:buChar char="•"/>
            </a:pPr>
            <a:r>
              <a:rPr lang="en-US" sz="2400" b="1" dirty="0">
                <a:solidFill>
                  <a:prstClr val="black"/>
                </a:solidFill>
              </a:rPr>
              <a:t> Consumer surplus </a:t>
            </a:r>
          </a:p>
          <a:p>
            <a:r>
              <a:rPr lang="en-US" sz="2400" b="1" i="1" dirty="0">
                <a:solidFill>
                  <a:prstClr val="black"/>
                </a:solidFill>
              </a:rPr>
              <a:t>    = </a:t>
            </a:r>
            <a:r>
              <a:rPr lang="en-US" sz="2400" b="1" dirty="0">
                <a:solidFill>
                  <a:prstClr val="black"/>
                </a:solidFill>
              </a:rPr>
              <a:t>(1/2)(4,000)(1) </a:t>
            </a:r>
          </a:p>
          <a:p>
            <a:r>
              <a:rPr lang="en-US" sz="2400" b="1" dirty="0">
                <a:solidFill>
                  <a:prstClr val="black"/>
                </a:solidFill>
              </a:rPr>
              <a:t>    = $2,000/day</a:t>
            </a:r>
            <a:endParaRPr lang="en-US" sz="2400" b="1" i="1" dirty="0">
              <a:solidFill>
                <a:prstClr val="black"/>
              </a:solidFill>
            </a:endParaRPr>
          </a:p>
        </p:txBody>
      </p:sp>
      <p:sp>
        <p:nvSpPr>
          <p:cNvPr id="38" name="Text Box 34"/>
          <p:cNvSpPr txBox="1">
            <a:spLocks noChangeArrowheads="1"/>
          </p:cNvSpPr>
          <p:nvPr/>
        </p:nvSpPr>
        <p:spPr bwMode="auto">
          <a:xfrm>
            <a:off x="3783013" y="4476200"/>
            <a:ext cx="2336922" cy="4616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Producer surplus</a:t>
            </a:r>
          </a:p>
        </p:txBody>
      </p:sp>
      <p:cxnSp>
        <p:nvCxnSpPr>
          <p:cNvPr id="7" name="Straight Arrow Connector 6"/>
          <p:cNvCxnSpPr/>
          <p:nvPr/>
        </p:nvCxnSpPr>
        <p:spPr>
          <a:xfrm flipH="1" flipV="1">
            <a:off x="3041650" y="3986213"/>
            <a:ext cx="638968" cy="6477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60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algn="l"/>
            <a:r>
              <a:rPr lang="en-US" sz="3200" b="1" dirty="0">
                <a:solidFill>
                  <a:srgbClr val="FF0000"/>
                </a:solidFill>
                <a:latin typeface="Century Schoolbook" pitchFamily="18" charset="0"/>
              </a:rPr>
              <a:t>Efficiency </a:t>
            </a:r>
            <a:r>
              <a:rPr lang="en-US" sz="3200" b="1" dirty="0" err="1">
                <a:solidFill>
                  <a:srgbClr val="FF0000"/>
                </a:solidFill>
                <a:latin typeface="Century Schoolbook" pitchFamily="18" charset="0"/>
              </a:rPr>
              <a:t>v.s</a:t>
            </a:r>
            <a:r>
              <a:rPr lang="en-US" sz="3200" b="1" dirty="0">
                <a:solidFill>
                  <a:srgbClr val="FF0000"/>
                </a:solidFill>
                <a:latin typeface="Century Schoolbook" pitchFamily="18" charset="0"/>
              </a:rPr>
              <a:t>. Welfare Distribution</a:t>
            </a:r>
          </a:p>
        </p:txBody>
      </p:sp>
      <p:sp>
        <p:nvSpPr>
          <p:cNvPr id="3" name="Content Placeholder 2"/>
          <p:cNvSpPr>
            <a:spLocks noGrp="1"/>
          </p:cNvSpPr>
          <p:nvPr>
            <p:ph sz="quarter" idx="1"/>
          </p:nvPr>
        </p:nvSpPr>
        <p:spPr>
          <a:xfrm>
            <a:off x="457200" y="1524000"/>
            <a:ext cx="8229600" cy="4525963"/>
          </a:xfrm>
        </p:spPr>
        <p:txBody>
          <a:bodyPr>
            <a:normAutofit lnSpcReduction="10000"/>
          </a:bodyPr>
          <a:lstStyle/>
          <a:p>
            <a:pPr marL="0" indent="0">
              <a:buNone/>
            </a:pPr>
            <a:r>
              <a:rPr lang="en-US" sz="2200" dirty="0">
                <a:solidFill>
                  <a:srgbClr val="FF0000"/>
                </a:solidFill>
                <a:latin typeface="Century Schoolbook" pitchFamily="18" charset="0"/>
              </a:rPr>
              <a:t>Pareto optimality: </a:t>
            </a:r>
            <a:r>
              <a:rPr lang="en-US" sz="2200" dirty="0">
                <a:latin typeface="Century Schoolbook" pitchFamily="18" charset="0"/>
              </a:rPr>
              <a:t>A situation is said to be Pareto efficient if there is no way to rearrange things to make at least one person better off without making anyone worse off. A policy or action that makes at least one person better off without hurting anyone is called a Pareto improvement. </a:t>
            </a:r>
          </a:p>
          <a:p>
            <a:r>
              <a:rPr lang="en-US" sz="2200" dirty="0">
                <a:latin typeface="Century Schoolbook" pitchFamily="18" charset="0"/>
              </a:rPr>
              <a:t>Total welfare (Efficiency):</a:t>
            </a:r>
          </a:p>
          <a:p>
            <a:pPr lvl="1"/>
            <a:r>
              <a:rPr lang="en-US" altLang="zh-CN" sz="2200" dirty="0">
                <a:latin typeface="Century Schoolbook" pitchFamily="18" charset="0"/>
              </a:rPr>
              <a:t>Total CO2/SO2 abatement: CDM mechanism</a:t>
            </a:r>
          </a:p>
          <a:p>
            <a:pPr lvl="1"/>
            <a:r>
              <a:rPr lang="en-US" altLang="zh-CN" sz="2200" dirty="0">
                <a:latin typeface="Century Schoolbook" pitchFamily="18" charset="0"/>
              </a:rPr>
              <a:t>Total emission/discharge</a:t>
            </a:r>
          </a:p>
          <a:p>
            <a:pPr lvl="1"/>
            <a:r>
              <a:rPr lang="en-US" altLang="zh-CN" sz="2200" dirty="0">
                <a:latin typeface="Century Schoolbook" pitchFamily="18" charset="0"/>
              </a:rPr>
              <a:t>Total forestland conservation</a:t>
            </a:r>
            <a:endParaRPr lang="en-US" sz="2200" dirty="0">
              <a:latin typeface="Century Schoolbook" pitchFamily="18" charset="0"/>
            </a:endParaRPr>
          </a:p>
          <a:p>
            <a:r>
              <a:rPr lang="en-US" sz="2200" dirty="0">
                <a:latin typeface="Century Schoolbook" pitchFamily="18" charset="0"/>
              </a:rPr>
              <a:t>Distribution:</a:t>
            </a:r>
          </a:p>
          <a:p>
            <a:pPr lvl="1"/>
            <a:r>
              <a:rPr lang="en-US" sz="2200" dirty="0">
                <a:latin typeface="Century Schoolbook" pitchFamily="18" charset="0"/>
              </a:rPr>
              <a:t>Hazard “hotspots”: Cancer villages</a:t>
            </a:r>
          </a:p>
          <a:p>
            <a:pPr lvl="1"/>
            <a:r>
              <a:rPr lang="en-US" sz="2200" dirty="0">
                <a:latin typeface="Century Schoolbook" pitchFamily="18" charset="0"/>
              </a:rPr>
              <a:t>Environmental justice</a:t>
            </a:r>
          </a:p>
          <a:p>
            <a:pPr marL="457200" lvl="1" indent="0">
              <a:buNone/>
            </a:pPr>
            <a:endParaRPr lang="en-US" sz="2200" dirty="0">
              <a:latin typeface="Century Schoolbook" pitchFamily="18" charset="0"/>
            </a:endParaRPr>
          </a:p>
          <a:p>
            <a:endParaRPr lang="en-US" sz="2200" dirty="0"/>
          </a:p>
        </p:txBody>
      </p:sp>
    </p:spTree>
    <p:extLst>
      <p:ext uri="{BB962C8B-B14F-4D97-AF65-F5344CB8AC3E}">
        <p14:creationId xmlns:p14="http://schemas.microsoft.com/office/powerpoint/2010/main" val="103871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pPr algn="l"/>
            <a:r>
              <a:rPr lang="en-US" sz="3200" b="1" dirty="0">
                <a:solidFill>
                  <a:srgbClr val="FF0000"/>
                </a:solidFill>
                <a:latin typeface="Century Schoolbook" pitchFamily="18" charset="0"/>
              </a:rPr>
              <a:t>Economic Efficiency </a:t>
            </a:r>
            <a:r>
              <a:rPr lang="en-US" sz="3200" b="1" dirty="0" err="1">
                <a:solidFill>
                  <a:srgbClr val="FF0000"/>
                </a:solidFill>
                <a:latin typeface="Century Schoolbook" pitchFamily="18" charset="0"/>
              </a:rPr>
              <a:t>v.s</a:t>
            </a:r>
            <a:r>
              <a:rPr lang="en-US" sz="3200" b="1" dirty="0">
                <a:solidFill>
                  <a:srgbClr val="FF0000"/>
                </a:solidFill>
                <a:latin typeface="Century Schoolbook" pitchFamily="18" charset="0"/>
              </a:rPr>
              <a:t>. Engineering Efficiency</a:t>
            </a:r>
            <a:endParaRPr lang="en-US" sz="3200" dirty="0">
              <a:latin typeface="Century Schoolbook" pitchFamily="18" charset="0"/>
            </a:endParaRPr>
          </a:p>
        </p:txBody>
      </p:sp>
      <p:sp>
        <p:nvSpPr>
          <p:cNvPr id="3" name="Content Placeholder 2"/>
          <p:cNvSpPr>
            <a:spLocks noGrp="1"/>
          </p:cNvSpPr>
          <p:nvPr>
            <p:ph sz="quarter" idx="1"/>
          </p:nvPr>
        </p:nvSpPr>
        <p:spPr/>
        <p:txBody>
          <a:bodyPr>
            <a:normAutofit/>
          </a:bodyPr>
          <a:lstStyle/>
          <a:p>
            <a:pPr lvl="0"/>
            <a:r>
              <a:rPr lang="en-US" sz="2200" b="1" dirty="0">
                <a:solidFill>
                  <a:srgbClr val="FF0000"/>
                </a:solidFill>
                <a:latin typeface="Century Schoolbook" pitchFamily="18" charset="0"/>
              </a:rPr>
              <a:t>To an engineer</a:t>
            </a:r>
            <a:r>
              <a:rPr lang="en-US" sz="2200" b="1" dirty="0">
                <a:latin typeface="Century Schoolbook" pitchFamily="18" charset="0"/>
              </a:rPr>
              <a:t>, being efficient means maximizing output with fixed inputs, or vice versa</a:t>
            </a:r>
          </a:p>
          <a:p>
            <a:pPr lvl="0"/>
            <a:r>
              <a:rPr lang="en-US" sz="2200" b="1" dirty="0">
                <a:solidFill>
                  <a:srgbClr val="FF0000"/>
                </a:solidFill>
                <a:latin typeface="Century Schoolbook" pitchFamily="18" charset="0"/>
              </a:rPr>
              <a:t>To an economist</a:t>
            </a:r>
            <a:r>
              <a:rPr lang="en-US" sz="2200" b="1" dirty="0">
                <a:latin typeface="Century Schoolbook" pitchFamily="18" charset="0"/>
              </a:rPr>
              <a:t>, being efficient means maximizing benefits with fixed costs, or vice versa</a:t>
            </a:r>
          </a:p>
          <a:p>
            <a:pPr marL="0" lvl="0" indent="0">
              <a:buNone/>
            </a:pPr>
            <a:endParaRPr lang="en-US" sz="2200" b="1" dirty="0">
              <a:latin typeface="Century Schoolbook" pitchFamily="18" charset="0"/>
            </a:endParaRPr>
          </a:p>
          <a:p>
            <a:pPr marL="0" lvl="0" indent="0">
              <a:buNone/>
            </a:pPr>
            <a:r>
              <a:rPr lang="en-US" sz="2200" b="1" dirty="0">
                <a:latin typeface="Century Schoolbook" pitchFamily="18" charset="0"/>
              </a:rPr>
              <a:t>Compact fluorescent lamps (CFLs) have been proven to be an efficient replacement for incandescent </a:t>
            </a:r>
            <a:r>
              <a:rPr lang="en-US" sz="2200" b="1" dirty="0" err="1">
                <a:latin typeface="Century Schoolbook" pitchFamily="18" charset="0"/>
              </a:rPr>
              <a:t>lightbulbs</a:t>
            </a:r>
            <a:r>
              <a:rPr lang="en-US" sz="2200" b="1" dirty="0">
                <a:latin typeface="Century Schoolbook" pitchFamily="18" charset="0"/>
              </a:rPr>
              <a:t>, but have not become popular, why?</a:t>
            </a:r>
          </a:p>
          <a:p>
            <a:pPr marL="0" indent="0">
              <a:buNone/>
            </a:pPr>
            <a:endParaRPr lang="en-US" dirty="0"/>
          </a:p>
        </p:txBody>
      </p:sp>
    </p:spTree>
    <p:extLst>
      <p:ext uri="{BB962C8B-B14F-4D97-AF65-F5344CB8AC3E}">
        <p14:creationId xmlns:p14="http://schemas.microsoft.com/office/powerpoint/2010/main" val="426395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pPr algn="l"/>
            <a:r>
              <a:rPr lang="en-US" sz="3200" b="1" dirty="0">
                <a:solidFill>
                  <a:srgbClr val="FF0000"/>
                </a:solidFill>
                <a:latin typeface="Century Schoolbook" pitchFamily="18" charset="0"/>
              </a:rPr>
              <a:t>Economic Efficiency </a:t>
            </a:r>
            <a:r>
              <a:rPr lang="en-US" sz="3200" b="1" dirty="0" err="1">
                <a:solidFill>
                  <a:srgbClr val="FF0000"/>
                </a:solidFill>
                <a:latin typeface="Century Schoolbook" pitchFamily="18" charset="0"/>
              </a:rPr>
              <a:t>v.s</a:t>
            </a:r>
            <a:r>
              <a:rPr lang="en-US" sz="3200" b="1" dirty="0">
                <a:solidFill>
                  <a:srgbClr val="FF0000"/>
                </a:solidFill>
                <a:latin typeface="Century Schoolbook" pitchFamily="18" charset="0"/>
              </a:rPr>
              <a:t>. Engineering Efficiency</a:t>
            </a:r>
            <a:endParaRPr lang="en-US" sz="3200" dirty="0">
              <a:latin typeface="Century Schoolbook" pitchFamily="18" charset="0"/>
            </a:endParaRPr>
          </a:p>
        </p:txBody>
      </p:sp>
      <p:sp>
        <p:nvSpPr>
          <p:cNvPr id="3" name="Content Placeholder 2"/>
          <p:cNvSpPr>
            <a:spLocks noGrp="1"/>
          </p:cNvSpPr>
          <p:nvPr>
            <p:ph sz="quarter" idx="1"/>
          </p:nvPr>
        </p:nvSpPr>
        <p:spPr/>
        <p:txBody>
          <a:bodyPr>
            <a:normAutofit fontScale="92500" lnSpcReduction="10000"/>
          </a:bodyPr>
          <a:lstStyle/>
          <a:p>
            <a:pPr marL="0" lvl="0" indent="0">
              <a:buNone/>
            </a:pPr>
            <a:r>
              <a:rPr lang="en-US" sz="2200" b="1" dirty="0">
                <a:latin typeface="Century Schoolbook" pitchFamily="18" charset="0"/>
              </a:rPr>
              <a:t>As an incomplete list of the reasons:</a:t>
            </a:r>
          </a:p>
          <a:p>
            <a:pPr lvl="0"/>
            <a:r>
              <a:rPr lang="en-US" sz="2200" b="1" dirty="0">
                <a:solidFill>
                  <a:srgbClr val="FF0000"/>
                </a:solidFill>
                <a:latin typeface="Century Schoolbook" pitchFamily="18" charset="0"/>
              </a:rPr>
              <a:t>Opportunity costs: </a:t>
            </a:r>
          </a:p>
          <a:p>
            <a:pPr lvl="1"/>
            <a:r>
              <a:rPr lang="en-US" sz="1800" b="1" dirty="0">
                <a:latin typeface="Century Schoolbook" pitchFamily="18" charset="0"/>
              </a:rPr>
              <a:t>Your usual plumber is not willing or able to replace CFLs</a:t>
            </a:r>
          </a:p>
          <a:p>
            <a:pPr lvl="1"/>
            <a:r>
              <a:rPr lang="en-US" sz="1800" b="1" dirty="0">
                <a:latin typeface="Century Schoolbook" pitchFamily="18" charset="0"/>
              </a:rPr>
              <a:t>Changes with the quality of the CFL services</a:t>
            </a:r>
          </a:p>
          <a:p>
            <a:pPr lvl="0"/>
            <a:r>
              <a:rPr lang="en-US" sz="2200" b="1" dirty="0">
                <a:solidFill>
                  <a:srgbClr val="FF0000"/>
                </a:solidFill>
                <a:latin typeface="Century Schoolbook" pitchFamily="18" charset="0"/>
              </a:rPr>
              <a:t>Rebound effects:</a:t>
            </a:r>
          </a:p>
          <a:p>
            <a:pPr lvl="1"/>
            <a:r>
              <a:rPr lang="en-US" sz="1800" b="1" dirty="0">
                <a:latin typeface="Century Schoolbook" pitchFamily="18" charset="0"/>
              </a:rPr>
              <a:t>Households may consume more electricity when they adopt the energy-efficient CFLs</a:t>
            </a:r>
          </a:p>
          <a:p>
            <a:pPr lvl="0"/>
            <a:r>
              <a:rPr lang="en-US" sz="2200" b="1" dirty="0">
                <a:solidFill>
                  <a:srgbClr val="FF0000"/>
                </a:solidFill>
                <a:latin typeface="Century Schoolbook" pitchFamily="18" charset="0"/>
              </a:rPr>
              <a:t>Investment constraints:</a:t>
            </a:r>
          </a:p>
          <a:p>
            <a:pPr lvl="1"/>
            <a:r>
              <a:rPr lang="en-US" sz="1800" b="1" dirty="0">
                <a:latin typeface="Century Schoolbook" pitchFamily="18" charset="0"/>
              </a:rPr>
              <a:t>Low-income households face significant credit constrains when making the current-future trade-off</a:t>
            </a:r>
          </a:p>
          <a:p>
            <a:pPr lvl="0"/>
            <a:r>
              <a:rPr lang="en-US" sz="2200" b="1" dirty="0">
                <a:solidFill>
                  <a:srgbClr val="FF0000"/>
                </a:solidFill>
                <a:latin typeface="Century Schoolbook" pitchFamily="18" charset="0"/>
              </a:rPr>
              <a:t>Incomplete market:</a:t>
            </a:r>
          </a:p>
          <a:p>
            <a:pPr lvl="1"/>
            <a:r>
              <a:rPr lang="en-US" sz="1800" b="1" dirty="0">
                <a:latin typeface="Century Schoolbook" pitchFamily="18" charset="0"/>
              </a:rPr>
              <a:t>Landlords born the costs of CFL purchases, but tenants receive cost-savings from using CFLs</a:t>
            </a:r>
          </a:p>
        </p:txBody>
      </p:sp>
    </p:spTree>
    <p:extLst>
      <p:ext uri="{BB962C8B-B14F-4D97-AF65-F5344CB8AC3E}">
        <p14:creationId xmlns:p14="http://schemas.microsoft.com/office/powerpoint/2010/main" val="71498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pPr algn="l"/>
            <a:r>
              <a:rPr lang="en-US" sz="3200" b="1" dirty="0">
                <a:solidFill>
                  <a:srgbClr val="FF0000"/>
                </a:solidFill>
                <a:latin typeface="Century Schoolbook" pitchFamily="18" charset="0"/>
              </a:rPr>
              <a:t>How Economists Look at the World Differently?</a:t>
            </a:r>
          </a:p>
        </p:txBody>
      </p:sp>
      <p:graphicFrame>
        <p:nvGraphicFramePr>
          <p:cNvPr id="5" name="图示 4"/>
          <p:cNvGraphicFramePr/>
          <p:nvPr>
            <p:extLst/>
          </p:nvPr>
        </p:nvGraphicFramePr>
        <p:xfrm>
          <a:off x="1043608" y="1700808"/>
          <a:ext cx="6552728"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a:spLocks noChangeArrowheads="1"/>
          </p:cNvSpPr>
          <p:nvPr/>
        </p:nvSpPr>
        <p:spPr bwMode="auto">
          <a:xfrm>
            <a:off x="635000" y="3114676"/>
            <a:ext cx="357696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t>1100s-1700s</a:t>
            </a:r>
          </a:p>
          <a:p>
            <a:pPr eaLnBrk="1" hangingPunct="1"/>
            <a:r>
              <a:rPr lang="en-US" altLang="zh-CN" dirty="0"/>
              <a:t>Ecologists: </a:t>
            </a:r>
            <a:r>
              <a:rPr lang="en-US" altLang="zh-CN" i="1" dirty="0"/>
              <a:t>Maximum sustained yield (MSY)</a:t>
            </a:r>
            <a:r>
              <a:rPr lang="en-US" altLang="zh-CN" dirty="0"/>
              <a:t> solution</a:t>
            </a:r>
            <a:endParaRPr lang="zh-CN" altLang="en-US" dirty="0"/>
          </a:p>
        </p:txBody>
      </p:sp>
      <p:sp>
        <p:nvSpPr>
          <p:cNvPr id="7" name="TextBox 6"/>
          <p:cNvSpPr txBox="1">
            <a:spLocks noChangeArrowheads="1"/>
          </p:cNvSpPr>
          <p:nvPr/>
        </p:nvSpPr>
        <p:spPr bwMode="auto">
          <a:xfrm>
            <a:off x="4932040" y="3115271"/>
            <a:ext cx="36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t>1849-</a:t>
            </a:r>
          </a:p>
          <a:p>
            <a:pPr eaLnBrk="1" hangingPunct="1"/>
            <a:r>
              <a:rPr lang="en-US" altLang="zh-CN" dirty="0"/>
              <a:t>Economists: </a:t>
            </a:r>
            <a:r>
              <a:rPr lang="en-US" altLang="zh-CN" i="1" dirty="0"/>
              <a:t>Maximum sustained revenue (MSR)</a:t>
            </a:r>
            <a:r>
              <a:rPr lang="en-US" altLang="zh-CN" dirty="0"/>
              <a:t> solution</a:t>
            </a:r>
            <a:endParaRPr lang="zh-CN" altLang="en-US" dirty="0"/>
          </a:p>
        </p:txBody>
      </p:sp>
      <p:pic>
        <p:nvPicPr>
          <p:cNvPr id="8" name="Picture 2"/>
          <p:cNvPicPr>
            <a:picLocks noChangeAspect="1" noChangeArrowheads="1"/>
          </p:cNvPicPr>
          <p:nvPr/>
        </p:nvPicPr>
        <p:blipFill>
          <a:blip r:embed="rId7"/>
          <a:srcRect/>
          <a:stretch>
            <a:fillRect/>
          </a:stretch>
        </p:blipFill>
        <p:spPr bwMode="auto">
          <a:xfrm>
            <a:off x="323528" y="4149080"/>
            <a:ext cx="447463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3152" y="4920605"/>
            <a:ext cx="39925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28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pPr algn="l"/>
            <a:r>
              <a:rPr lang="en-US" sz="3200" b="1" dirty="0">
                <a:solidFill>
                  <a:srgbClr val="FF0000"/>
                </a:solidFill>
                <a:latin typeface="Century Schoolbook" pitchFamily="18" charset="0"/>
              </a:rPr>
              <a:t>How Economists Look at the World Differently?</a:t>
            </a:r>
          </a:p>
        </p:txBody>
      </p:sp>
      <p:pic>
        <p:nvPicPr>
          <p:cNvPr id="5122" name="Picture 2" descr="zero pollution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4522227" cy="33843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dministrator\Desktop\slides 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092329"/>
            <a:ext cx="4204692" cy="388125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169168" y="5157192"/>
            <a:ext cx="41148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latin typeface="Century Schoolbook" pitchFamily="18" charset="0"/>
              </a:rPr>
              <a:t>Zero Pollution</a:t>
            </a:r>
          </a:p>
        </p:txBody>
      </p:sp>
      <p:sp>
        <p:nvSpPr>
          <p:cNvPr id="11" name="Title 1"/>
          <p:cNvSpPr txBox="1">
            <a:spLocks/>
          </p:cNvSpPr>
          <p:nvPr/>
        </p:nvSpPr>
        <p:spPr>
          <a:xfrm>
            <a:off x="4522227" y="5157192"/>
            <a:ext cx="41148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latin typeface="Century Schoolbook" pitchFamily="18" charset="0"/>
              </a:rPr>
              <a:t>Optimal Pollution</a:t>
            </a:r>
          </a:p>
        </p:txBody>
      </p:sp>
      <p:sp>
        <p:nvSpPr>
          <p:cNvPr id="3" name="右大括号 2"/>
          <p:cNvSpPr/>
          <p:nvPr/>
        </p:nvSpPr>
        <p:spPr>
          <a:xfrm>
            <a:off x="5724128" y="2636912"/>
            <a:ext cx="216024" cy="1584176"/>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Title 1"/>
          <p:cNvSpPr txBox="1">
            <a:spLocks/>
          </p:cNvSpPr>
          <p:nvPr/>
        </p:nvSpPr>
        <p:spPr>
          <a:xfrm>
            <a:off x="6080274" y="3147442"/>
            <a:ext cx="3063726" cy="56311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solidFill>
                  <a:srgbClr val="FF0000"/>
                </a:solidFill>
                <a:latin typeface="Century Schoolbook" pitchFamily="18" charset="0"/>
              </a:rPr>
              <a:t>Maximizing NET Benefit!</a:t>
            </a:r>
          </a:p>
        </p:txBody>
      </p:sp>
    </p:spTree>
    <p:extLst>
      <p:ext uri="{BB962C8B-B14F-4D97-AF65-F5344CB8AC3E}">
        <p14:creationId xmlns:p14="http://schemas.microsoft.com/office/powerpoint/2010/main" val="33847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pPr algn="l"/>
            <a:r>
              <a:rPr lang="en-US" sz="3200" b="1" dirty="0">
                <a:solidFill>
                  <a:srgbClr val="FF0000"/>
                </a:solidFill>
                <a:latin typeface="Century Schoolbook" pitchFamily="18" charset="0"/>
              </a:rPr>
              <a:t>Departing from the Competitive Assumptions</a:t>
            </a:r>
          </a:p>
        </p:txBody>
      </p:sp>
      <p:sp>
        <p:nvSpPr>
          <p:cNvPr id="3" name="Content Placeholder 2"/>
          <p:cNvSpPr>
            <a:spLocks noGrp="1"/>
          </p:cNvSpPr>
          <p:nvPr>
            <p:ph sz="quarter" idx="1"/>
          </p:nvPr>
        </p:nvSpPr>
        <p:spPr>
          <a:xfrm>
            <a:off x="457200" y="1524000"/>
            <a:ext cx="8229600" cy="4525963"/>
          </a:xfrm>
        </p:spPr>
        <p:txBody>
          <a:bodyPr>
            <a:normAutofit/>
          </a:bodyPr>
          <a:lstStyle/>
          <a:p>
            <a:pPr marL="0" indent="0">
              <a:buNone/>
            </a:pPr>
            <a:r>
              <a:rPr lang="en-US" sz="2200" dirty="0">
                <a:latin typeface="Century Schoolbook" pitchFamily="18" charset="0"/>
              </a:rPr>
              <a:t>The ability of competitive markets to achieve efficiency may be impaired because of:</a:t>
            </a:r>
          </a:p>
          <a:p>
            <a:endParaRPr lang="en-US" sz="2200" dirty="0">
              <a:latin typeface="Century Schoolbook" pitchFamily="18" charset="0"/>
            </a:endParaRPr>
          </a:p>
          <a:p>
            <a:pPr lvl="1"/>
            <a:r>
              <a:rPr lang="en-US" sz="2200" dirty="0">
                <a:latin typeface="Century Schoolbook" pitchFamily="18" charset="0"/>
              </a:rPr>
              <a:t>imperfect competition (market power)</a:t>
            </a:r>
          </a:p>
          <a:p>
            <a:pPr lvl="1"/>
            <a:r>
              <a:rPr lang="en-US" sz="2200" dirty="0">
                <a:latin typeface="Century Schoolbook" pitchFamily="18" charset="0"/>
              </a:rPr>
              <a:t>externalities (costs or benefits not adequately reflected in market price, pollution)</a:t>
            </a:r>
          </a:p>
          <a:p>
            <a:pPr lvl="1"/>
            <a:r>
              <a:rPr lang="en-US" sz="2200" dirty="0">
                <a:latin typeface="Century Schoolbook" pitchFamily="18" charset="0"/>
              </a:rPr>
              <a:t>public goods </a:t>
            </a:r>
          </a:p>
          <a:p>
            <a:pPr lvl="1"/>
            <a:r>
              <a:rPr lang="en-US" sz="2200" dirty="0">
                <a:latin typeface="Century Schoolbook" pitchFamily="18" charset="0"/>
              </a:rPr>
              <a:t>imperfect information</a:t>
            </a:r>
          </a:p>
          <a:p>
            <a:endParaRPr lang="en-US" sz="2200" dirty="0"/>
          </a:p>
        </p:txBody>
      </p:sp>
    </p:spTree>
    <p:extLst>
      <p:ext uri="{BB962C8B-B14F-4D97-AF65-F5344CB8AC3E}">
        <p14:creationId xmlns:p14="http://schemas.microsoft.com/office/powerpoint/2010/main" val="368020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84238"/>
          </a:xfrm>
        </p:spPr>
        <p:txBody>
          <a:bodyPr>
            <a:normAutofit/>
          </a:bodyPr>
          <a:lstStyle/>
          <a:p>
            <a:pPr algn="l"/>
            <a:r>
              <a:rPr lang="en-US" sz="3200" b="1" dirty="0">
                <a:solidFill>
                  <a:srgbClr val="FF0000"/>
                </a:solidFill>
                <a:latin typeface="Century Schoolbook" pitchFamily="18" charset="0"/>
              </a:rPr>
              <a:t>What is Economics</a:t>
            </a:r>
          </a:p>
        </p:txBody>
      </p:sp>
      <p:sp>
        <p:nvSpPr>
          <p:cNvPr id="3" name="Content Placeholder 2"/>
          <p:cNvSpPr>
            <a:spLocks noGrp="1"/>
          </p:cNvSpPr>
          <p:nvPr>
            <p:ph sz="quarter" idx="1"/>
          </p:nvPr>
        </p:nvSpPr>
        <p:spPr>
          <a:xfrm>
            <a:off x="457200" y="1143000"/>
            <a:ext cx="8229600" cy="5181600"/>
          </a:xfrm>
        </p:spPr>
        <p:txBody>
          <a:bodyPr>
            <a:normAutofit lnSpcReduction="10000"/>
          </a:bodyPr>
          <a:lstStyle/>
          <a:p>
            <a:pPr marL="0" indent="0">
              <a:buNone/>
            </a:pPr>
            <a:r>
              <a:rPr lang="en-US" sz="2200" u="sng" dirty="0">
                <a:latin typeface="Century Schoolbook" pitchFamily="18" charset="0"/>
              </a:rPr>
              <a:t>Economics</a:t>
            </a:r>
            <a:r>
              <a:rPr lang="en-US" sz="2200" dirty="0">
                <a:latin typeface="Century Schoolbook" pitchFamily="18" charset="0"/>
              </a:rPr>
              <a:t> is the study of how economic players (individuals, firms, governments) make choices in a world of scarcity and the results of those choices for society.</a:t>
            </a:r>
          </a:p>
          <a:p>
            <a:pPr marL="0" indent="0">
              <a:buNone/>
            </a:pPr>
            <a:endParaRPr lang="en-US" sz="2200" dirty="0">
              <a:latin typeface="Century Schoolbook" pitchFamily="18" charset="0"/>
            </a:endParaRPr>
          </a:p>
          <a:p>
            <a:pPr lvl="1"/>
            <a:r>
              <a:rPr lang="en-US" sz="2200" dirty="0">
                <a:latin typeface="Century Schoolbook" pitchFamily="18" charset="0"/>
              </a:rPr>
              <a:t>Scarcity is a fundamental fact of life while wants and needs are boundless.</a:t>
            </a:r>
          </a:p>
          <a:p>
            <a:pPr lvl="1"/>
            <a:r>
              <a:rPr lang="en-US" sz="2200" dirty="0">
                <a:latin typeface="Century Schoolbook" pitchFamily="18" charset="0"/>
              </a:rPr>
              <a:t>Therefore, we have to choose among competing alternatives and face trade-offs.</a:t>
            </a:r>
          </a:p>
          <a:p>
            <a:pPr lvl="1"/>
            <a:r>
              <a:rPr lang="en-US" sz="2200" dirty="0">
                <a:latin typeface="Century Schoolbook" pitchFamily="18" charset="0"/>
              </a:rPr>
              <a:t>The theories of economics can be applied to any scarce resource, not just traditional commodities. </a:t>
            </a:r>
          </a:p>
          <a:p>
            <a:pPr lvl="1"/>
            <a:r>
              <a:rPr lang="en-US" sz="2200" dirty="0">
                <a:latin typeface="Century Schoolbook" pitchFamily="18" charset="0"/>
              </a:rPr>
              <a:t>Economics is not simply about money.  Economists study how incentives/constraints affect people’s behavior, and use this to better design policy.</a:t>
            </a:r>
          </a:p>
        </p:txBody>
      </p:sp>
    </p:spTree>
    <p:extLst>
      <p:ext uri="{BB962C8B-B14F-4D97-AF65-F5344CB8AC3E}">
        <p14:creationId xmlns:p14="http://schemas.microsoft.com/office/powerpoint/2010/main" val="157366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A Competitive Market?</a:t>
            </a:r>
            <a:endParaRPr lang="zh-CN" altLang="en-US" sz="3200" b="1" dirty="0">
              <a:latin typeface="Constantia" pitchFamily="18" charset="0"/>
            </a:endParaRPr>
          </a:p>
        </p:txBody>
      </p:sp>
      <p:pic>
        <p:nvPicPr>
          <p:cNvPr id="1026" name="Picture 2" descr="戒掉自来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276872"/>
            <a:ext cx="355282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苹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9" y="2036837"/>
            <a:ext cx="4248472" cy="305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2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a:solidFill>
                  <a:srgbClr val="FF0000"/>
                </a:solidFill>
                <a:latin typeface="Century Schoolbook" charset="0"/>
                <a:ea typeface="Century Schoolbook" charset="0"/>
                <a:cs typeface="Century Schoolbook" charset="0"/>
              </a:rPr>
              <a:t>The First Theorem of </a:t>
            </a:r>
            <a:r>
              <a:rPr lang="en-US" altLang="zh-CN" sz="3200" b="1" dirty="0">
                <a:solidFill>
                  <a:srgbClr val="FF0000"/>
                </a:solidFill>
                <a:latin typeface="Century Schoolbook" charset="0"/>
                <a:ea typeface="Century Schoolbook" charset="0"/>
                <a:cs typeface="Century Schoolbook" charset="0"/>
              </a:rPr>
              <a:t>Welfare </a:t>
            </a:r>
            <a:r>
              <a:rPr lang="en-US" sz="3200" b="1" dirty="0">
                <a:solidFill>
                  <a:srgbClr val="FF0000"/>
                </a:solidFill>
                <a:latin typeface="Century Schoolbook" charset="0"/>
                <a:ea typeface="Century Schoolbook" charset="0"/>
                <a:cs typeface="Century Schoolbook" charset="0"/>
              </a:rPr>
              <a:t>Econ.</a:t>
            </a: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sz="2800" dirty="0">
                <a:latin typeface="Century Schoolbook" charset="0"/>
                <a:ea typeface="Century Schoolbook" charset="0"/>
                <a:cs typeface="Century Schoolbook" charset="0"/>
              </a:rPr>
              <a:t>No externalities</a:t>
            </a:r>
          </a:p>
          <a:p>
            <a:r>
              <a:rPr lang="en-US" sz="2800" dirty="0">
                <a:latin typeface="Century Schoolbook" charset="0"/>
              </a:rPr>
              <a:t>No monopoly buyers and sellers (No market manipulation power)</a:t>
            </a:r>
          </a:p>
          <a:p>
            <a:r>
              <a:rPr lang="en-US" sz="2800" dirty="0">
                <a:latin typeface="Century Schoolbook" charset="0"/>
              </a:rPr>
              <a:t>No increasing returns to scale</a:t>
            </a:r>
          </a:p>
          <a:p>
            <a:r>
              <a:rPr lang="en-US" sz="2800" dirty="0">
                <a:latin typeface="Century Schoolbook" charset="0"/>
              </a:rPr>
              <a:t>No information problems</a:t>
            </a:r>
          </a:p>
          <a:p>
            <a:r>
              <a:rPr lang="en-US" sz="2800" dirty="0">
                <a:latin typeface="Century Schoolbook" charset="0"/>
              </a:rPr>
              <a:t>No transaction costs</a:t>
            </a:r>
          </a:p>
          <a:p>
            <a:r>
              <a:rPr lang="en-US" sz="2800" dirty="0">
                <a:latin typeface="Century Schoolbook" charset="0"/>
              </a:rPr>
              <a:t>No taxes</a:t>
            </a:r>
          </a:p>
          <a:p>
            <a:r>
              <a:rPr lang="en-US" sz="2800" dirty="0">
                <a:latin typeface="Century Schoolbook" charset="0"/>
              </a:rPr>
              <a:t>No other distortions btw the costs paid by buyers and the benefits received by sellers</a:t>
            </a:r>
          </a:p>
          <a:p>
            <a:r>
              <a:rPr lang="en-US" sz="2800" dirty="0">
                <a:latin typeface="Century Schoolbook" charset="0"/>
              </a:rPr>
              <a:t>Homogeneous products</a:t>
            </a:r>
          </a:p>
          <a:p>
            <a:r>
              <a:rPr lang="en-US" sz="2800" dirty="0">
                <a:latin typeface="Century Schoolbook" charset="0"/>
              </a:rPr>
              <a:t>Free entrance and withdraw from the market</a:t>
            </a:r>
          </a:p>
          <a:p>
            <a:endParaRPr lang="en-US" sz="2800" dirty="0">
              <a:latin typeface="Century Schoolbook" charset="0"/>
            </a:endParaRPr>
          </a:p>
          <a:p>
            <a:endParaRPr lang="en-US" sz="2800" dirty="0">
              <a:latin typeface="Century Schoolbook" charset="0"/>
            </a:endParaRPr>
          </a:p>
          <a:p>
            <a:endParaRPr lang="en-US" sz="2800" dirty="0"/>
          </a:p>
        </p:txBody>
      </p:sp>
    </p:spTree>
    <p:extLst>
      <p:ext uri="{BB962C8B-B14F-4D97-AF65-F5344CB8AC3E}">
        <p14:creationId xmlns:p14="http://schemas.microsoft.com/office/powerpoint/2010/main" val="328982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Firms Behavior in a Competitive Market</a:t>
            </a:r>
            <a:endParaRPr lang="zh-CN" altLang="en-US" sz="3200" b="1" dirty="0">
              <a:latin typeface="Constantia" pitchFamily="18" charset="0"/>
            </a:endParaRPr>
          </a:p>
        </p:txBody>
      </p:sp>
      <p:pic>
        <p:nvPicPr>
          <p:cNvPr id="2052" name="Picture 4" descr="http://mrski-apecon-2008.wikispaces.com/file/view/Chapter_14,_market_short_run.jpg/114784229/Chapter_14,_market_short_ru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4866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31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Thinking Practice</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latin typeface="Constantia" pitchFamily="18" charset="0"/>
              </a:rPr>
              <a:t>When a firm in purely competitive markets makes profit?</a:t>
            </a:r>
          </a:p>
          <a:p>
            <a:r>
              <a:rPr lang="en-US" altLang="zh-CN" sz="2400" dirty="0">
                <a:latin typeface="Constantia" pitchFamily="18" charset="0"/>
              </a:rPr>
              <a:t>When a firm in purely competitive markets continues its business with a financial loss? And why?</a:t>
            </a:r>
          </a:p>
          <a:p>
            <a:r>
              <a:rPr lang="en-US" altLang="zh-CN" sz="2400" dirty="0">
                <a:latin typeface="Constantia" pitchFamily="18" charset="0"/>
              </a:rPr>
              <a:t>When a firm in purely competitive markets quits the business?</a:t>
            </a:r>
          </a:p>
          <a:p>
            <a:r>
              <a:rPr lang="en-US" altLang="zh-CN" sz="2400" dirty="0">
                <a:latin typeface="Constantia" pitchFamily="18" charset="0"/>
              </a:rPr>
              <a:t>Do you ever heard of sink cost? How does it differ from total cost, fixed cost, variable cost, average cost, and marginal cost?</a:t>
            </a:r>
          </a:p>
        </p:txBody>
      </p:sp>
    </p:spTree>
    <p:extLst>
      <p:ext uri="{BB962C8B-B14F-4D97-AF65-F5344CB8AC3E}">
        <p14:creationId xmlns:p14="http://schemas.microsoft.com/office/powerpoint/2010/main" val="2474110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Is the competitive market efficient?</a:t>
            </a:r>
            <a:endParaRPr lang="zh-CN" altLang="en-US" sz="3200" b="1" dirty="0">
              <a:latin typeface="Constantia" pitchFamily="18" charset="0"/>
            </a:endParaRPr>
          </a:p>
        </p:txBody>
      </p:sp>
      <p:pic>
        <p:nvPicPr>
          <p:cNvPr id="3074" name="Picture 2" descr="https://courses.byui.edu/econ_150/econ_150_old_site/images/7-3_LR_Pure_Competiton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82951"/>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92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80928"/>
            <a:ext cx="8507288" cy="1143000"/>
          </a:xfrm>
        </p:spPr>
        <p:txBody>
          <a:bodyPr>
            <a:normAutofit/>
          </a:bodyPr>
          <a:lstStyle/>
          <a:p>
            <a:pPr algn="l"/>
            <a:r>
              <a:rPr lang="en-US" altLang="zh-CN" sz="4800" b="1" dirty="0">
                <a:latin typeface="Constantia" pitchFamily="18" charset="0"/>
              </a:rPr>
              <a:t>The government steps in……</a:t>
            </a:r>
            <a:endParaRPr lang="zh-CN" altLang="en-US" sz="4800" b="1" dirty="0">
              <a:latin typeface="Constantia" pitchFamily="18" charset="0"/>
            </a:endParaRPr>
          </a:p>
        </p:txBody>
      </p:sp>
    </p:spTree>
    <p:extLst>
      <p:ext uri="{BB962C8B-B14F-4D97-AF65-F5344CB8AC3E}">
        <p14:creationId xmlns:p14="http://schemas.microsoft.com/office/powerpoint/2010/main" val="297565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Price Ceiling</a:t>
            </a:r>
            <a:endParaRPr lang="zh-CN" altLang="en-US" sz="3200" b="1" dirty="0">
              <a:latin typeface="Constantia" pitchFamily="18" charset="0"/>
            </a:endParaRPr>
          </a:p>
        </p:txBody>
      </p:sp>
      <p:pic>
        <p:nvPicPr>
          <p:cNvPr id="5122" name="Picture 2" descr="price ceiling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5328592" cy="473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00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Price Floor</a:t>
            </a:r>
            <a:endParaRPr lang="zh-CN" altLang="en-US" sz="3200" b="1" dirty="0">
              <a:latin typeface="Constantia" pitchFamily="18" charset="0"/>
            </a:endParaRPr>
          </a:p>
        </p:txBody>
      </p:sp>
      <p:pic>
        <p:nvPicPr>
          <p:cNvPr id="6146" name="Picture 2" descr="price floor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96752"/>
            <a:ext cx="5328592" cy="531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1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Taxes on Buyers</a:t>
            </a:r>
            <a:endParaRPr lang="zh-CN" altLang="en-US" sz="3200" b="1" dirty="0">
              <a:latin typeface="Constantia" pitchFamily="18" charset="0"/>
            </a:endParaRPr>
          </a:p>
        </p:txBody>
      </p:sp>
      <p:pic>
        <p:nvPicPr>
          <p:cNvPr id="8196" name="Picture 4" descr="http://www.rhayden.us/aggregate-demand-2/images/3799_132_72-tax-levied-buy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56083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27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Taxes on Sellers</a:t>
            </a:r>
            <a:endParaRPr lang="zh-CN" altLang="en-US" sz="3200" b="1" dirty="0">
              <a:latin typeface="Constantia" pitchFamily="18" charset="0"/>
            </a:endParaRPr>
          </a:p>
        </p:txBody>
      </p:sp>
      <p:pic>
        <p:nvPicPr>
          <p:cNvPr id="7170" name="Picture 2" descr="https://mrski-apecon-2008.wikispaces.com/file/view/image-thumb3.png/115028061/403x306/image-thum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128792" cy="536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9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14000"/>
              </a:lnSpc>
            </a:pPr>
            <a:r>
              <a:rPr lang="en-US" altLang="zh-CN" b="1" dirty="0">
                <a:latin typeface="Arial" pitchFamily="34" charset="0"/>
                <a:ea typeface="楷体" pitchFamily="49" charset="-122"/>
                <a:cs typeface="Arial" pitchFamily="34" charset="0"/>
              </a:rPr>
              <a:t>MARKET </a:t>
            </a:r>
            <a:br>
              <a:rPr lang="en-US" altLang="zh-CN" b="1" dirty="0">
                <a:latin typeface="Arial" pitchFamily="34" charset="0"/>
                <a:ea typeface="楷体" pitchFamily="49" charset="-122"/>
                <a:cs typeface="Arial" pitchFamily="34" charset="0"/>
              </a:rPr>
            </a:br>
            <a:r>
              <a:rPr lang="en-US" altLang="zh-CN" sz="3600" b="1" i="1" dirty="0">
                <a:latin typeface="Arial" pitchFamily="34" charset="0"/>
                <a:ea typeface="楷体" pitchFamily="49" charset="-122"/>
                <a:cs typeface="Arial" pitchFamily="34" charset="0"/>
              </a:rPr>
              <a:t>OR</a:t>
            </a:r>
            <a:br>
              <a:rPr lang="en-US" altLang="zh-CN" b="1" dirty="0">
                <a:latin typeface="Arial" pitchFamily="34" charset="0"/>
                <a:ea typeface="楷体" pitchFamily="49" charset="-122"/>
                <a:cs typeface="Arial" pitchFamily="34" charset="0"/>
              </a:rPr>
            </a:br>
            <a:r>
              <a:rPr lang="en-US" altLang="zh-CN" b="1" dirty="0">
                <a:latin typeface="Arial" pitchFamily="34" charset="0"/>
                <a:ea typeface="楷体" pitchFamily="49" charset="-122"/>
                <a:cs typeface="Arial" pitchFamily="34" charset="0"/>
              </a:rPr>
              <a:t>GOVERNMENT ACTIONS</a:t>
            </a:r>
            <a:endParaRPr lang="zh-CN" altLang="en-US" b="1" dirty="0">
              <a:latin typeface="Arial" pitchFamily="34" charset="0"/>
              <a:ea typeface="楷体" pitchFamily="49" charset="-122"/>
              <a:cs typeface="Arial" pitchFamily="34" charset="0"/>
            </a:endParaRPr>
          </a:p>
        </p:txBody>
      </p:sp>
    </p:spTree>
    <p:extLst>
      <p:ext uri="{BB962C8B-B14F-4D97-AF65-F5344CB8AC3E}">
        <p14:creationId xmlns:p14="http://schemas.microsoft.com/office/powerpoint/2010/main" val="144267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Outline</a:t>
            </a:r>
            <a:endParaRPr lang="zh-CN" altLang="en-US" sz="3200" b="1" dirty="0">
              <a:latin typeface="Constantia" pitchFamily="18" charset="0"/>
            </a:endParaRPr>
          </a:p>
        </p:txBody>
      </p:sp>
      <p:sp>
        <p:nvSpPr>
          <p:cNvPr id="3" name="内容占位符 2"/>
          <p:cNvSpPr>
            <a:spLocks noGrp="1"/>
          </p:cNvSpPr>
          <p:nvPr>
            <p:ph idx="1"/>
          </p:nvPr>
        </p:nvSpPr>
        <p:spPr/>
        <p:txBody>
          <a:bodyPr>
            <a:normAutofit lnSpcReduction="10000"/>
          </a:bodyPr>
          <a:lstStyle/>
          <a:p>
            <a:r>
              <a:rPr lang="en-US" altLang="zh-CN" sz="2400" dirty="0">
                <a:latin typeface="Constantia" pitchFamily="18" charset="0"/>
              </a:rPr>
              <a:t>The ideal scenario for most economists: A competitive market</a:t>
            </a:r>
            <a:endParaRPr lang="en-US" altLang="zh-CN" dirty="0"/>
          </a:p>
          <a:p>
            <a:r>
              <a:rPr lang="en-US" altLang="zh-CN" sz="2400" dirty="0">
                <a:latin typeface="Constantia" pitchFamily="18" charset="0"/>
              </a:rPr>
              <a:t>When government steps in……</a:t>
            </a:r>
          </a:p>
          <a:p>
            <a:pPr lvl="1"/>
            <a:r>
              <a:rPr lang="en-US" altLang="zh-CN" sz="2000" dirty="0">
                <a:latin typeface="Constantia" pitchFamily="18" charset="0"/>
              </a:rPr>
              <a:t>Price ceiling</a:t>
            </a:r>
          </a:p>
          <a:p>
            <a:pPr lvl="1"/>
            <a:r>
              <a:rPr lang="en-US" altLang="zh-CN" sz="2000" dirty="0">
                <a:latin typeface="Constantia" pitchFamily="18" charset="0"/>
              </a:rPr>
              <a:t>Price floor</a:t>
            </a:r>
          </a:p>
          <a:p>
            <a:pPr lvl="1"/>
            <a:r>
              <a:rPr lang="en-US" altLang="zh-CN" sz="2000" dirty="0">
                <a:latin typeface="Constantia" pitchFamily="18" charset="0"/>
              </a:rPr>
              <a:t>tax</a:t>
            </a:r>
          </a:p>
          <a:p>
            <a:r>
              <a:rPr lang="en-US" altLang="zh-CN" sz="2400" dirty="0">
                <a:latin typeface="Constantia" pitchFamily="18" charset="0"/>
              </a:rPr>
              <a:t>Justification I for government interventions</a:t>
            </a:r>
          </a:p>
          <a:p>
            <a:pPr lvl="1"/>
            <a:r>
              <a:rPr lang="en-US" altLang="zh-CN" sz="2000" dirty="0">
                <a:latin typeface="Constantia" pitchFamily="18" charset="0"/>
              </a:rPr>
              <a:t>Fight against market power</a:t>
            </a:r>
          </a:p>
          <a:p>
            <a:r>
              <a:rPr lang="en-US" altLang="zh-CN" sz="2400" dirty="0">
                <a:latin typeface="Constantia" pitchFamily="18" charset="0"/>
              </a:rPr>
              <a:t>Justification II for government interventions</a:t>
            </a:r>
          </a:p>
          <a:p>
            <a:pPr lvl="1"/>
            <a:r>
              <a:rPr lang="en-US" altLang="zh-CN" sz="2000" dirty="0">
                <a:latin typeface="Constantia" pitchFamily="18" charset="0"/>
              </a:rPr>
              <a:t>Externality</a:t>
            </a:r>
          </a:p>
          <a:p>
            <a:pPr lvl="1"/>
            <a:r>
              <a:rPr lang="en-US" altLang="zh-CN" sz="2000" dirty="0">
                <a:latin typeface="Constantia" pitchFamily="18" charset="0"/>
              </a:rPr>
              <a:t>Public goods</a:t>
            </a:r>
          </a:p>
          <a:p>
            <a:endParaRPr lang="en-US" altLang="zh-CN" sz="2400" dirty="0">
              <a:latin typeface="Constantia" pitchFamily="18" charset="0"/>
            </a:endParaRPr>
          </a:p>
        </p:txBody>
      </p:sp>
    </p:spTree>
    <p:extLst>
      <p:ext uri="{BB962C8B-B14F-4D97-AF65-F5344CB8AC3E}">
        <p14:creationId xmlns:p14="http://schemas.microsoft.com/office/powerpoint/2010/main" val="386144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charset="0"/>
                <a:ea typeface="Century Schoolbook" charset="0"/>
                <a:cs typeface="Century Schoolbook" charset="0"/>
              </a:rPr>
              <a:t>Market and Efficiency</a:t>
            </a:r>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sz="2400" dirty="0">
                <a:solidFill>
                  <a:srgbClr val="FF0000"/>
                </a:solidFill>
                <a:latin typeface="Century Schoolbook" charset="0"/>
                <a:ea typeface="Century Schoolbook" charset="0"/>
                <a:cs typeface="Century Schoolbook" charset="0"/>
              </a:rPr>
              <a:t>Market:</a:t>
            </a:r>
            <a:r>
              <a:rPr lang="en-US" sz="2400" dirty="0">
                <a:latin typeface="Century Schoolbook" charset="0"/>
                <a:ea typeface="Century Schoolbook" charset="0"/>
                <a:cs typeface="Century Schoolbook" charset="0"/>
              </a:rPr>
              <a:t> a decentralized collection of all actual and potential buyers and sellers whose interactions determine the allocation of a good or service through exchange.</a:t>
            </a:r>
          </a:p>
          <a:p>
            <a:endParaRPr lang="en-US" sz="2400" dirty="0">
              <a:latin typeface="Century Schoolbook" charset="0"/>
              <a:ea typeface="Century Schoolbook" charset="0"/>
              <a:cs typeface="Century Schoolbook" charset="0"/>
            </a:endParaRPr>
          </a:p>
          <a:p>
            <a:r>
              <a:rPr lang="en-US" sz="2400" dirty="0">
                <a:solidFill>
                  <a:srgbClr val="FF0000"/>
                </a:solidFill>
                <a:latin typeface="Century Schoolbook" charset="0"/>
                <a:ea typeface="Century Schoolbook" charset="0"/>
                <a:cs typeface="Century Schoolbook" charset="0"/>
              </a:rPr>
              <a:t>A demand curve </a:t>
            </a:r>
            <a:r>
              <a:rPr lang="en-US" sz="2400" dirty="0">
                <a:latin typeface="Century Schoolbook" charset="0"/>
                <a:ea typeface="Century Schoolbook" charset="0"/>
                <a:cs typeface="Century Schoolbook" charset="0"/>
              </a:rPr>
              <a:t>(describing consumers’ behavior): a schedule or graph showing the quantity of a good that buyers wish to buy at each price. Marginal willingness to pay schedule.</a:t>
            </a:r>
          </a:p>
          <a:p>
            <a:endParaRPr lang="en-US" sz="2400" dirty="0">
              <a:latin typeface="Century Schoolbook" charset="0"/>
              <a:ea typeface="Century Schoolbook" charset="0"/>
              <a:cs typeface="Century Schoolbook" charset="0"/>
            </a:endParaRPr>
          </a:p>
          <a:p>
            <a:r>
              <a:rPr lang="en-US" sz="2400" dirty="0">
                <a:solidFill>
                  <a:srgbClr val="FF0000"/>
                </a:solidFill>
                <a:latin typeface="Century Schoolbook" charset="0"/>
                <a:ea typeface="Century Schoolbook" charset="0"/>
                <a:cs typeface="Century Schoolbook" charset="0"/>
              </a:rPr>
              <a:t>A supply curve </a:t>
            </a:r>
            <a:r>
              <a:rPr lang="en-US" sz="2400" dirty="0">
                <a:latin typeface="Century Schoolbook" charset="0"/>
                <a:ea typeface="Century Schoolbook" charset="0"/>
                <a:cs typeface="Century Schoolbook" charset="0"/>
              </a:rPr>
              <a:t>(describing suppliers’ behavior): a curve or schedule showing the quantity of a good that sellers wish to sell at each price. Reservation price (willingness to accept) schedule.</a:t>
            </a:r>
          </a:p>
          <a:p>
            <a:endParaRPr lang="en-US" dirty="0"/>
          </a:p>
        </p:txBody>
      </p:sp>
    </p:spTree>
    <p:extLst>
      <p:ext uri="{BB962C8B-B14F-4D97-AF65-F5344CB8AC3E}">
        <p14:creationId xmlns:p14="http://schemas.microsoft.com/office/powerpoint/2010/main" val="351145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Autofit/>
          </a:bodyPr>
          <a:lstStyle/>
          <a:p>
            <a:pPr algn="l"/>
            <a:r>
              <a:rPr lang="en-US" sz="3200" b="1" dirty="0">
                <a:solidFill>
                  <a:srgbClr val="FF0000"/>
                </a:solidFill>
                <a:latin typeface="Century Schoolbook" charset="0"/>
                <a:ea typeface="Century Schoolbook" charset="0"/>
                <a:cs typeface="Century Schoolbook" charset="0"/>
              </a:rPr>
              <a:t>The Demand Curve</a:t>
            </a:r>
          </a:p>
        </p:txBody>
      </p:sp>
      <p:sp>
        <p:nvSpPr>
          <p:cNvPr id="3" name="Content Placeholder 2"/>
          <p:cNvSpPr>
            <a:spLocks noGrp="1"/>
          </p:cNvSpPr>
          <p:nvPr>
            <p:ph idx="1"/>
          </p:nvPr>
        </p:nvSpPr>
        <p:spPr>
          <a:xfrm>
            <a:off x="436179" y="4298091"/>
            <a:ext cx="8229600" cy="3336032"/>
          </a:xfrm>
        </p:spPr>
        <p:txBody>
          <a:bodyPr>
            <a:normAutofit fontScale="32500" lnSpcReduction="20000"/>
          </a:bodyPr>
          <a:lstStyle/>
          <a:p>
            <a:endParaRPr lang="en-US" dirty="0"/>
          </a:p>
          <a:p>
            <a:r>
              <a:rPr lang="en-US" sz="6200" dirty="0">
                <a:latin typeface="Century Schoolbook" charset="0"/>
                <a:ea typeface="Century Schoolbook" charset="0"/>
                <a:cs typeface="Century Schoolbook" charset="0"/>
              </a:rPr>
              <a:t>Market demand aggregated from individual demand curves. </a:t>
            </a:r>
          </a:p>
          <a:p>
            <a:r>
              <a:rPr lang="en-US" sz="6200" dirty="0">
                <a:latin typeface="Century Schoolbook" charset="0"/>
                <a:ea typeface="Century Schoolbook" charset="0"/>
                <a:cs typeface="Century Schoolbook" charset="0"/>
              </a:rPr>
              <a:t>Horizontal interpretation: if buyers face a price of $4/lobster, they will wish to purchase 4000 lobsters a day.</a:t>
            </a:r>
          </a:p>
          <a:p>
            <a:r>
              <a:rPr lang="en-US" sz="6200" dirty="0">
                <a:latin typeface="Century Schoolbook" charset="0"/>
                <a:ea typeface="Century Schoolbook" charset="0"/>
                <a:cs typeface="Century Schoolbook" charset="0"/>
              </a:rPr>
              <a:t>Vertical interpretation: if buyers are currently buying 4000 lobsters a day, the demand curve tells us that the marginal buyer’s reservation price is $4 per lobster (i.e., the marginal buyer would be willing to pay at most $4 for one additional lobster.)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174" r="-174"/>
          <a:stretch>
            <a:fillRect/>
          </a:stretch>
        </p:blipFill>
        <p:spPr bwMode="auto">
          <a:xfrm>
            <a:off x="1143000" y="914400"/>
            <a:ext cx="7091127" cy="336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47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87362"/>
          </a:xfrm>
        </p:spPr>
        <p:txBody>
          <a:bodyPr>
            <a:normAutofit fontScale="90000"/>
          </a:bodyPr>
          <a:lstStyle/>
          <a:p>
            <a:pPr algn="l"/>
            <a:r>
              <a:rPr lang="en-US" sz="3200" b="1" dirty="0">
                <a:solidFill>
                  <a:srgbClr val="FF0000"/>
                </a:solidFill>
                <a:latin typeface="Century Schoolbook" charset="0"/>
                <a:ea typeface="Century Schoolbook" charset="0"/>
                <a:cs typeface="Century Schoolbook" charset="0"/>
              </a:rPr>
              <a:t>Intuitions for Downward Slope Demand Curves</a:t>
            </a:r>
          </a:p>
        </p:txBody>
      </p:sp>
      <p:sp>
        <p:nvSpPr>
          <p:cNvPr id="3" name="Content Placeholder 2"/>
          <p:cNvSpPr>
            <a:spLocks noGrp="1"/>
          </p:cNvSpPr>
          <p:nvPr>
            <p:ph idx="1"/>
          </p:nvPr>
        </p:nvSpPr>
        <p:spPr>
          <a:xfrm>
            <a:off x="457200" y="1524000"/>
            <a:ext cx="8229600" cy="4906963"/>
          </a:xfrm>
        </p:spPr>
        <p:txBody>
          <a:bodyPr>
            <a:normAutofit/>
          </a:bodyPr>
          <a:lstStyle/>
          <a:p>
            <a:r>
              <a:rPr lang="en-US" sz="2400" dirty="0">
                <a:latin typeface="Century Schoolbook" charset="0"/>
                <a:ea typeface="Century Schoolbook" charset="0"/>
                <a:cs typeface="Century Schoolbook" charset="0"/>
              </a:rPr>
              <a:t>As the good becomes more expensive, people switch to substitutes.  This is the </a:t>
            </a:r>
            <a:r>
              <a:rPr lang="en-US" sz="2400" b="1" dirty="0">
                <a:latin typeface="Century Schoolbook" charset="0"/>
                <a:ea typeface="Century Schoolbook" charset="0"/>
                <a:cs typeface="Century Schoolbook" charset="0"/>
              </a:rPr>
              <a:t>substitution effect</a:t>
            </a:r>
            <a:r>
              <a:rPr lang="en-US" sz="2400" dirty="0">
                <a:latin typeface="Century Schoolbook" charset="0"/>
                <a:ea typeface="Century Schoolbook" charset="0"/>
                <a:cs typeface="Century Schoolbook" charset="0"/>
              </a:rPr>
              <a:t>. For example: pizza price goes up, switch to hamburger; Coke price goes up, switch to Pepsi).</a:t>
            </a:r>
          </a:p>
          <a:p>
            <a:endParaRPr lang="en-US" sz="2400" dirty="0">
              <a:latin typeface="Century Schoolbook" charset="0"/>
              <a:ea typeface="Century Schoolbook" charset="0"/>
              <a:cs typeface="Century Schoolbook" charset="0"/>
            </a:endParaRPr>
          </a:p>
          <a:p>
            <a:r>
              <a:rPr lang="en-US" sz="2400" dirty="0">
                <a:latin typeface="Century Schoolbook" charset="0"/>
                <a:ea typeface="Century Schoolbook" charset="0"/>
                <a:cs typeface="Century Schoolbook" charset="0"/>
              </a:rPr>
              <a:t>As the good becomes more expensive, people can’t afford to buy as much of it – purchasing power is lowered. This is the </a:t>
            </a:r>
            <a:r>
              <a:rPr lang="en-US" sz="2400" b="1" dirty="0">
                <a:latin typeface="Century Schoolbook" charset="0"/>
                <a:ea typeface="Century Schoolbook" charset="0"/>
                <a:cs typeface="Century Schoolbook" charset="0"/>
              </a:rPr>
              <a:t>income effect</a:t>
            </a:r>
            <a:r>
              <a:rPr lang="en-US" sz="2400" dirty="0">
                <a:latin typeface="Century Schoolbook" charset="0"/>
                <a:ea typeface="Century Schoolbook" charset="0"/>
                <a:cs typeface="Century Schoolbook" charset="0"/>
              </a:rPr>
              <a:t>. For example: pizza prices goes up, we simply cannot afford as much.</a:t>
            </a:r>
          </a:p>
          <a:p>
            <a:pPr marL="0" indent="0">
              <a:buNone/>
            </a:pPr>
            <a:endParaRPr lang="en-US" sz="2600" dirty="0"/>
          </a:p>
        </p:txBody>
      </p:sp>
    </p:spTree>
    <p:extLst>
      <p:ext uri="{BB962C8B-B14F-4D97-AF65-F5344CB8AC3E}">
        <p14:creationId xmlns:p14="http://schemas.microsoft.com/office/powerpoint/2010/main" val="107089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pPr algn="l"/>
            <a:r>
              <a:rPr lang="en-US" sz="3200" b="1" dirty="0">
                <a:solidFill>
                  <a:srgbClr val="FF0000"/>
                </a:solidFill>
                <a:latin typeface="Century Schoolbook" charset="0"/>
                <a:ea typeface="Century Schoolbook" charset="0"/>
                <a:cs typeface="Century Schoolbook" charset="0"/>
              </a:rPr>
              <a:t>The Supply Curve</a:t>
            </a:r>
          </a:p>
        </p:txBody>
      </p:sp>
      <p:sp>
        <p:nvSpPr>
          <p:cNvPr id="3" name="Content Placeholder 2"/>
          <p:cNvSpPr>
            <a:spLocks noGrp="1"/>
          </p:cNvSpPr>
          <p:nvPr>
            <p:ph idx="1"/>
          </p:nvPr>
        </p:nvSpPr>
        <p:spPr>
          <a:xfrm>
            <a:off x="424500" y="4653972"/>
            <a:ext cx="8229600" cy="2823031"/>
          </a:xfrm>
        </p:spPr>
        <p:txBody>
          <a:bodyPr>
            <a:normAutofit/>
          </a:bodyPr>
          <a:lstStyle/>
          <a:p>
            <a:r>
              <a:rPr lang="en-US" sz="2400" dirty="0">
                <a:latin typeface="Century Schoolbook" charset="0"/>
                <a:ea typeface="Century Schoolbook" charset="0"/>
                <a:cs typeface="Century Schoolbook" charset="0"/>
              </a:rPr>
              <a:t>Horizontal interpretation: If sellers face a price of $4/lobster, they will wish to sell 2000 lobsters a day.</a:t>
            </a:r>
          </a:p>
          <a:p>
            <a:r>
              <a:rPr lang="en-US" sz="2400" dirty="0">
                <a:latin typeface="Century Schoolbook" charset="0"/>
                <a:ea typeface="Century Schoolbook" charset="0"/>
                <a:cs typeface="Century Schoolbook" charset="0"/>
              </a:rPr>
              <a:t>Vertical interpretation: if sellers are currently selling 2000 lobsters a day, the reservation price of the marginal seller is $4 per lobster.</a:t>
            </a:r>
          </a:p>
          <a:p>
            <a:endParaRPr lang="en-US" dirty="0"/>
          </a:p>
          <a:p>
            <a:endParaRPr lang="en-US" dirty="0"/>
          </a:p>
          <a:p>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l="-203" r="-203"/>
          <a:stretch>
            <a:fillRect/>
          </a:stretch>
        </p:blipFill>
        <p:spPr bwMode="auto">
          <a:xfrm>
            <a:off x="1295400" y="1022903"/>
            <a:ext cx="6248400" cy="34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46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563562"/>
          </a:xfrm>
        </p:spPr>
        <p:txBody>
          <a:bodyPr>
            <a:normAutofit fontScale="90000"/>
          </a:bodyPr>
          <a:lstStyle/>
          <a:p>
            <a:pPr algn="l"/>
            <a:r>
              <a:rPr lang="en-US" sz="3200" b="1" dirty="0">
                <a:solidFill>
                  <a:srgbClr val="FF0000"/>
                </a:solidFill>
                <a:latin typeface="Century Schoolbook" charset="0"/>
                <a:ea typeface="Century Schoolbook" charset="0"/>
                <a:cs typeface="Century Schoolbook" charset="0"/>
              </a:rPr>
              <a:t>Intuitions for Upward Sloped Supply Curves</a:t>
            </a:r>
            <a:endParaRPr lang="en-US" sz="3200" dirty="0">
              <a:latin typeface="Century Schoolbook" charset="0"/>
              <a:ea typeface="Century Schoolbook" charset="0"/>
              <a:cs typeface="Century Schoolbook" charset="0"/>
            </a:endParaRPr>
          </a:p>
        </p:txBody>
      </p:sp>
      <p:sp>
        <p:nvSpPr>
          <p:cNvPr id="3" name="Content Placeholder 2"/>
          <p:cNvSpPr>
            <a:spLocks noGrp="1"/>
          </p:cNvSpPr>
          <p:nvPr>
            <p:ph idx="1"/>
          </p:nvPr>
        </p:nvSpPr>
        <p:spPr>
          <a:xfrm>
            <a:off x="457200" y="1524000"/>
            <a:ext cx="8229600" cy="4983163"/>
          </a:xfrm>
        </p:spPr>
        <p:txBody>
          <a:bodyPr>
            <a:normAutofit/>
          </a:bodyPr>
          <a:lstStyle/>
          <a:p>
            <a:r>
              <a:rPr lang="en-US" sz="2400" dirty="0">
                <a:latin typeface="Century Schoolbook" charset="0"/>
                <a:ea typeface="Century Schoolbook" charset="0"/>
                <a:cs typeface="Century Schoolbook" charset="0"/>
              </a:rPr>
              <a:t>As we expand the production of any good, we turn first to those whose opportunity costs of producing that good are lowest, and only then to others with higher opportunity costs (harvest lobster that are closest to the shore first).</a:t>
            </a:r>
          </a:p>
          <a:p>
            <a:endParaRPr lang="en-US" sz="2400" dirty="0">
              <a:latin typeface="Century Schoolbook" charset="0"/>
              <a:ea typeface="Century Schoolbook" charset="0"/>
              <a:cs typeface="Century Schoolbook" charset="0"/>
            </a:endParaRPr>
          </a:p>
          <a:p>
            <a:pPr algn="just"/>
            <a:r>
              <a:rPr lang="en-US" sz="2400" dirty="0">
                <a:latin typeface="Century Schoolbook" charset="0"/>
                <a:ea typeface="Century Schoolbook" charset="0"/>
                <a:cs typeface="Century Schoolbook" charset="0"/>
              </a:rPr>
              <a:t>Sellers must receive a higher price to produce additional units of product to cover the higher opportunity costs of each additional unit.</a:t>
            </a:r>
          </a:p>
          <a:p>
            <a:endParaRPr lang="en-US" sz="2400" dirty="0"/>
          </a:p>
        </p:txBody>
      </p:sp>
    </p:spTree>
    <p:extLst>
      <p:ext uri="{BB962C8B-B14F-4D97-AF65-F5344CB8AC3E}">
        <p14:creationId xmlns:p14="http://schemas.microsoft.com/office/powerpoint/2010/main" val="1716298290"/>
      </p:ext>
    </p:extLst>
  </p:cSld>
  <p:clrMapOvr>
    <a:masterClrMapping/>
  </p:clrMapOvr>
</p:sld>
</file>

<file path=ppt/theme/theme1.xml><?xml version="1.0" encoding="utf-8"?>
<a:theme xmlns:a="http://schemas.openxmlformats.org/drawingml/2006/main" name="bit">
  <a:themeElements>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bi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Data\Microsoft\Templates\bit.pot</Template>
  <TotalTime>120</TotalTime>
  <Pages>44</Pages>
  <Words>1376</Words>
  <Application>Microsoft Office PowerPoint</Application>
  <PresentationFormat>On-screen Show (4:3)</PresentationFormat>
  <Paragraphs>169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等线</vt:lpstr>
      <vt:lpstr>楷体</vt:lpstr>
      <vt:lpstr>宋体</vt:lpstr>
      <vt:lpstr>Arial</vt:lpstr>
      <vt:lpstr>Century Schoolbook</vt:lpstr>
      <vt:lpstr>Constantia</vt:lpstr>
      <vt:lpstr>Times New Roman</vt:lpstr>
      <vt:lpstr>bit</vt:lpstr>
      <vt:lpstr>Economic Principles for BUAA Engineers</vt:lpstr>
      <vt:lpstr>What is Economics</vt:lpstr>
      <vt:lpstr>MARKET  OR GOVERNMENT ACTIONS</vt:lpstr>
      <vt:lpstr>Outline</vt:lpstr>
      <vt:lpstr>Market and Efficiency</vt:lpstr>
      <vt:lpstr>The Demand Curve</vt:lpstr>
      <vt:lpstr>Intuitions for Downward Slope Demand Curves</vt:lpstr>
      <vt:lpstr>The Supply Curve</vt:lpstr>
      <vt:lpstr>Intuitions for Upward Sloped Supply Curves</vt:lpstr>
      <vt:lpstr>PowerPoint Presentation</vt:lpstr>
      <vt:lpstr>Do Markets Leads to Efficient Outcomes?</vt:lpstr>
      <vt:lpstr>Market Equilibrium and Efficiency</vt:lpstr>
      <vt:lpstr>PowerPoint Presentation</vt:lpstr>
      <vt:lpstr>Efficiency v.s. Welfare Distribution</vt:lpstr>
      <vt:lpstr>Economic Efficiency v.s. Engineering Efficiency</vt:lpstr>
      <vt:lpstr>Economic Efficiency v.s. Engineering Efficiency</vt:lpstr>
      <vt:lpstr>How Economists Look at the World Differently?</vt:lpstr>
      <vt:lpstr>How Economists Look at the World Differently?</vt:lpstr>
      <vt:lpstr>Departing from the Competitive Assumptions</vt:lpstr>
      <vt:lpstr>A Competitive Market?</vt:lpstr>
      <vt:lpstr>The First Theorem of Welfare Econ.</vt:lpstr>
      <vt:lpstr>Firms Behavior in a Competitive Market</vt:lpstr>
      <vt:lpstr>Thinking Practice</vt:lpstr>
      <vt:lpstr>Is the competitive market efficient?</vt:lpstr>
      <vt:lpstr>The government steps in……</vt:lpstr>
      <vt:lpstr>Price Ceiling</vt:lpstr>
      <vt:lpstr>Price Floor</vt:lpstr>
      <vt:lpstr>Taxes on Buyers</vt:lpstr>
      <vt:lpstr>Taxes on Sellers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Chapter 16</dc:title>
  <dc:subject>Oligopoly</dc:subject>
  <dc:creator>Xueying</dc:creator>
  <cp:keywords>oligopoly, nash equilibrium, game theory, prisoners' dilemma</cp:keywords>
  <dc:description/>
  <cp:lastModifiedBy>Xueying</cp:lastModifiedBy>
  <cp:revision>5</cp:revision>
  <cp:lastPrinted>1601-01-01T00:00:00Z</cp:lastPrinted>
  <dcterms:created xsi:type="dcterms:W3CDTF">1998-07-01T16:59:02Z</dcterms:created>
  <dcterms:modified xsi:type="dcterms:W3CDTF">2020-09-20T06:01:31Z</dcterms:modified>
</cp:coreProperties>
</file>