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356" r:id="rId2"/>
    <p:sldId id="278" r:id="rId3"/>
    <p:sldId id="363" r:id="rId4"/>
    <p:sldId id="280" r:id="rId5"/>
    <p:sldId id="364" r:id="rId6"/>
    <p:sldId id="282" r:id="rId7"/>
    <p:sldId id="283" r:id="rId8"/>
    <p:sldId id="285" r:id="rId9"/>
    <p:sldId id="284" r:id="rId10"/>
    <p:sldId id="365" r:id="rId11"/>
    <p:sldId id="366" r:id="rId12"/>
    <p:sldId id="367" r:id="rId13"/>
    <p:sldId id="368" r:id="rId14"/>
    <p:sldId id="369" r:id="rId15"/>
    <p:sldId id="291" r:id="rId16"/>
    <p:sldId id="292" r:id="rId17"/>
    <p:sldId id="293" r:id="rId18"/>
    <p:sldId id="296" r:id="rId19"/>
    <p:sldId id="294" r:id="rId20"/>
    <p:sldId id="295" r:id="rId21"/>
  </p:sldIdLst>
  <p:sldSz cx="9144000" cy="6858000" type="screen4x3"/>
  <p:notesSz cx="6858000" cy="9144000"/>
  <p:defaultTextStyle>
    <a:defPPr>
      <a:defRPr lang="en-GB"/>
    </a:defPPr>
    <a:lvl1pPr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1" d="100"/>
          <a:sy n="91" d="100"/>
        </p:scale>
        <p:origin x="11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0926A4-3A14-4438-A582-12FB9D272498}"/>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C5B7524B-4DC2-46F0-A15E-64C783DADEE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6"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7"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68"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9"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72"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4"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5"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76"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8" name="Rectangle 18"/>
          <p:cNvSpPr>
            <a:spLocks noGrp="1" noRot="1" noChangeAspect="1" noChangeArrowheads="1" noTextEdit="1"/>
          </p:cNvSpPr>
          <p:nvPr>
            <p:ph type="sldImg"/>
          </p:nvPr>
        </p:nvSpPr>
        <p:spPr>
          <a:xfrm>
            <a:off x="1150938" y="692150"/>
            <a:ext cx="4556125" cy="3416300"/>
          </a:xfrm>
          <a:ln cap="flat">
            <a:solidFill>
              <a:schemeClr val="tx1"/>
            </a:solidFill>
          </a:ln>
        </p:spPr>
      </p:sp>
      <p:sp>
        <p:nvSpPr>
          <p:cNvPr id="66579" name="Rectangle 19"/>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6"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7"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68"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9"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72"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4"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5"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31</a:t>
            </a:r>
          </a:p>
        </p:txBody>
      </p:sp>
      <p:sp>
        <p:nvSpPr>
          <p:cNvPr id="66576"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8" name="Rectangle 18"/>
          <p:cNvSpPr>
            <a:spLocks noGrp="1" noRot="1" noChangeAspect="1" noChangeArrowheads="1" noTextEdit="1"/>
          </p:cNvSpPr>
          <p:nvPr>
            <p:ph type="sldImg"/>
          </p:nvPr>
        </p:nvSpPr>
        <p:spPr>
          <a:xfrm>
            <a:off x="1150938" y="692150"/>
            <a:ext cx="4556125" cy="3416300"/>
          </a:xfrm>
          <a:ln cap="flat">
            <a:solidFill>
              <a:schemeClr val="tx1"/>
            </a:solidFill>
          </a:ln>
        </p:spPr>
      </p:sp>
      <p:sp>
        <p:nvSpPr>
          <p:cNvPr id="66579" name="Rectangle 19"/>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32</a:t>
            </a:r>
          </a:p>
        </p:txBody>
      </p:sp>
      <p:sp>
        <p:nvSpPr>
          <p:cNvPr id="686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4"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5"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32</a:t>
            </a:r>
          </a:p>
        </p:txBody>
      </p:sp>
      <p:sp>
        <p:nvSpPr>
          <p:cNvPr id="68616"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7"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8"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9"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32</a:t>
            </a:r>
          </a:p>
        </p:txBody>
      </p:sp>
      <p:sp>
        <p:nvSpPr>
          <p:cNvPr id="68620"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1"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2"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3"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32</a:t>
            </a:r>
          </a:p>
        </p:txBody>
      </p:sp>
      <p:sp>
        <p:nvSpPr>
          <p:cNvPr id="68624"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5"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6" name="Rectangle 18"/>
          <p:cNvSpPr>
            <a:spLocks noGrp="1" noRot="1" noChangeAspect="1" noChangeArrowheads="1" noTextEdit="1"/>
          </p:cNvSpPr>
          <p:nvPr>
            <p:ph type="sldImg"/>
          </p:nvPr>
        </p:nvSpPr>
        <p:spPr>
          <a:xfrm>
            <a:off x="1150938" y="692150"/>
            <a:ext cx="4556125" cy="3416300"/>
          </a:xfrm>
          <a:ln cap="flat">
            <a:solidFill>
              <a:schemeClr val="tx1"/>
            </a:solidFill>
          </a:ln>
        </p:spPr>
      </p:sp>
      <p:sp>
        <p:nvSpPr>
          <p:cNvPr id="68627" name="Rectangle 19"/>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a:t>
            </a:r>
          </a:p>
        </p:txBody>
      </p:sp>
      <p:sp>
        <p:nvSpPr>
          <p:cNvPr id="92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a:t>
            </a:r>
          </a:p>
        </p:txBody>
      </p:sp>
      <p:sp>
        <p:nvSpPr>
          <p:cNvPr id="9224"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a:t>
            </a:r>
          </a:p>
        </p:txBody>
      </p:sp>
      <p:sp>
        <p:nvSpPr>
          <p:cNvPr id="9228"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3</a:t>
            </a:r>
          </a:p>
        </p:txBody>
      </p:sp>
      <p:sp>
        <p:nvSpPr>
          <p:cNvPr id="9232"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Rectangle 18"/>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Rectangle 19"/>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buClrTx/>
              <a:buFontTx/>
              <a:buNone/>
            </a:pPr>
            <a:r>
              <a:rPr lang="en-GB" altLang="zh-CN" sz="1000" b="0" i="1"/>
              <a:t>2</a:t>
            </a:r>
          </a:p>
        </p:txBody>
      </p:sp>
      <p:sp>
        <p:nvSpPr>
          <p:cNvPr id="9236" name="Rectangle 20"/>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Rectangle 21"/>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Rectangle 22"/>
          <p:cNvSpPr>
            <a:spLocks noGrp="1" noRot="1" noChangeAspect="1" noChangeArrowheads="1" noTextEdit="1"/>
          </p:cNvSpPr>
          <p:nvPr>
            <p:ph type="sldImg"/>
          </p:nvPr>
        </p:nvSpPr>
        <p:spPr>
          <a:xfrm>
            <a:off x="1150938" y="692150"/>
            <a:ext cx="4556125" cy="3416300"/>
          </a:xfrm>
          <a:ln cap="flat"/>
        </p:spPr>
      </p:sp>
      <p:sp>
        <p:nvSpPr>
          <p:cNvPr id="9239" name="Rectangle 2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B70C-E340-40B7-BC88-F3B19B505B69}"/>
              </a:ext>
            </a:extLst>
          </p:cNvPr>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B8FD04C-D02A-45D7-BA5E-1EF06A9B20D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extLst>
      <p:ext uri="{BB962C8B-B14F-4D97-AF65-F5344CB8AC3E}">
        <p14:creationId xmlns:p14="http://schemas.microsoft.com/office/powerpoint/2010/main" val="423419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ECB-4723-431E-8B97-1D181F569D3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FC3F1C0-AC10-434C-976D-6394A77574EB}"/>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42776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75559-91D8-4D1B-856F-2409BEC452E6}"/>
              </a:ext>
            </a:extLst>
          </p:cNvPr>
          <p:cNvSpPr>
            <a:spLocks noGrp="1"/>
          </p:cNvSpPr>
          <p:nvPr>
            <p:ph type="title" orient="vert"/>
          </p:nvPr>
        </p:nvSpPr>
        <p:spPr>
          <a:xfrm>
            <a:off x="6515100" y="228600"/>
            <a:ext cx="1943100" cy="5867400"/>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40C3566-A982-43CE-912B-D629B29E20FA}"/>
              </a:ext>
            </a:extLst>
          </p:cNvPr>
          <p:cNvSpPr>
            <a:spLocks noGrp="1"/>
          </p:cNvSpPr>
          <p:nvPr>
            <p:ph type="body" orient="vert" idx="1"/>
          </p:nvPr>
        </p:nvSpPr>
        <p:spPr>
          <a:xfrm>
            <a:off x="685800" y="228600"/>
            <a:ext cx="5676900" cy="58674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545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6113-8F45-444E-9571-51569A4586A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6757B6E-1184-45FA-BD8F-155204651282}"/>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0547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91BE-5E5A-40CC-9850-3BA42CD38F81}"/>
              </a:ext>
            </a:extLst>
          </p:cNvPr>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C7FE384-DECD-491F-9341-3FE631BF415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Tree>
    <p:extLst>
      <p:ext uri="{BB962C8B-B14F-4D97-AF65-F5344CB8AC3E}">
        <p14:creationId xmlns:p14="http://schemas.microsoft.com/office/powerpoint/2010/main" val="345273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9D05-3A6B-4BF2-A101-AD2739E17F7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6BDB97C-639B-43C8-8006-B4FD70189807}"/>
              </a:ext>
            </a:extLst>
          </p:cNvPr>
          <p:cNvSpPr>
            <a:spLocks noGrp="1"/>
          </p:cNvSpPr>
          <p:nvPr>
            <p:ph sz="half" idx="1"/>
          </p:nvPr>
        </p:nvSpPr>
        <p:spPr>
          <a:xfrm>
            <a:off x="6858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DFE5D34-410F-4C53-9217-DDF236B9C5A7}"/>
              </a:ext>
            </a:extLst>
          </p:cNvPr>
          <p:cNvSpPr>
            <a:spLocks noGrp="1"/>
          </p:cNvSpPr>
          <p:nvPr>
            <p:ph sz="half" idx="2"/>
          </p:nvPr>
        </p:nvSpPr>
        <p:spPr>
          <a:xfrm>
            <a:off x="46482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5388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4DC3-4E06-42D1-85DE-DD1E3C9393EA}"/>
              </a:ext>
            </a:extLst>
          </p:cNvPr>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A2F939F-5CAC-47EB-9DE6-460DEA7CDF2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95D5FF3-369B-421C-BB93-E196BA7159BA}"/>
              </a:ext>
            </a:extLst>
          </p:cNvPr>
          <p:cNvSpPr>
            <a:spLocks noGrp="1"/>
          </p:cNvSpPr>
          <p:nvPr>
            <p:ph sz="half" idx="2"/>
          </p:nvPr>
        </p:nvSpPr>
        <p:spPr>
          <a:xfrm>
            <a:off x="630238" y="2505075"/>
            <a:ext cx="386873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FC7BB8A-2B3E-4600-AC0B-DE0603CC96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EAEA80DA-6915-4DA2-A478-C0397BC40D06}"/>
              </a:ext>
            </a:extLst>
          </p:cNvPr>
          <p:cNvSpPr>
            <a:spLocks noGrp="1"/>
          </p:cNvSpPr>
          <p:nvPr>
            <p:ph sz="quarter" idx="4"/>
          </p:nvPr>
        </p:nvSpPr>
        <p:spPr>
          <a:xfrm>
            <a:off x="4629150" y="2505075"/>
            <a:ext cx="38877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6797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D524-7FE7-4C27-A058-908684E05495}"/>
              </a:ext>
            </a:extLst>
          </p:cNvPr>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76383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02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6DAD-0128-482F-AE61-570F2EC8F098}"/>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D5CACB0-B8B2-40FC-A29E-2A1275DA70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34A2023-5D4A-4A61-BE15-7EE8EE71CB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31106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9D71-0EDE-4885-ABE1-3238FE2D13AC}"/>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F82C41F-0A71-44E8-9A42-5AD465C84E8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61AE538-1EB6-40DC-AE02-1DAA742CC7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28718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89804"/>
                <a:invGamma/>
              </a:schemeClr>
            </a:gs>
          </a:gsLst>
          <a:lin ang="2700000" scaled="1"/>
        </a:gra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18D1B66-2147-42A4-BC2D-30C08D8D2347}"/>
              </a:ext>
            </a:extLst>
          </p:cNvPr>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GB" altLang="zh-CN"/>
              <a:t>Click to edit Master title style</a:t>
            </a:r>
          </a:p>
        </p:txBody>
      </p:sp>
      <p:sp>
        <p:nvSpPr>
          <p:cNvPr id="95235" name="Rectangle 3">
            <a:extLst>
              <a:ext uri="{FF2B5EF4-FFF2-40B4-BE49-F238E27FC236}">
                <a16:creationId xmlns:a16="http://schemas.microsoft.com/office/drawing/2014/main" id="{D12737E3-9E9C-422E-B034-D9066EDF3D9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95236" name="Rectangle 4">
            <a:extLst>
              <a:ext uri="{FF2B5EF4-FFF2-40B4-BE49-F238E27FC236}">
                <a16:creationId xmlns:a16="http://schemas.microsoft.com/office/drawing/2014/main" id="{104ADBFC-2090-4DBC-934A-3399286FFF8E}"/>
              </a:ext>
            </a:extLst>
          </p:cNvPr>
          <p:cNvSpPr>
            <a:spLocks noChangeArrowheads="1"/>
          </p:cNvSpPr>
          <p:nvPr/>
        </p:nvSpPr>
        <p:spPr bwMode="auto">
          <a:xfrm>
            <a:off x="1139825" y="6470650"/>
            <a:ext cx="2357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7" name="Rectangle 5">
            <a:extLst>
              <a:ext uri="{FF2B5EF4-FFF2-40B4-BE49-F238E27FC236}">
                <a16:creationId xmlns:a16="http://schemas.microsoft.com/office/drawing/2014/main" id="{D8D68F99-EDB7-462F-BDA8-CB76DB3F1F8C}"/>
              </a:ext>
            </a:extLst>
          </p:cNvPr>
          <p:cNvSpPr>
            <a:spLocks noChangeArrowheads="1"/>
          </p:cNvSpPr>
          <p:nvPr/>
        </p:nvSpPr>
        <p:spPr bwMode="auto">
          <a:xfrm>
            <a:off x="1096963" y="6451600"/>
            <a:ext cx="2265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Char char="•"/>
        <a:tabLst>
          <a:tab pos="333375" algn="l"/>
          <a:tab pos="857250" algn="l"/>
        </a:tabLst>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333375" algn="l"/>
          <a:tab pos="857250" algn="l"/>
        </a:tabLst>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tabLst>
          <a:tab pos="333375" algn="l"/>
          <a:tab pos="857250" algn="l"/>
        </a:tabLst>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latin typeface="Constantia" pitchFamily="18" charset="0"/>
              </a:rPr>
              <a:t>Economic Principles</a:t>
            </a:r>
            <a:br>
              <a:rPr lang="en-US" altLang="zh-CN" dirty="0">
                <a:latin typeface="Constantia" pitchFamily="18" charset="0"/>
              </a:rPr>
            </a:br>
            <a:r>
              <a:rPr lang="en-US" altLang="zh-CN" sz="2700" i="1" dirty="0">
                <a:latin typeface="Constantia" pitchFamily="18" charset="0"/>
              </a:rPr>
              <a:t>for</a:t>
            </a:r>
            <a:br>
              <a:rPr lang="en-US" altLang="zh-CN" dirty="0">
                <a:latin typeface="Constantia" pitchFamily="18" charset="0"/>
              </a:rPr>
            </a:br>
            <a:r>
              <a:rPr lang="en-US" altLang="zh-CN" dirty="0">
                <a:latin typeface="Constantia" pitchFamily="18" charset="0"/>
              </a:rPr>
              <a:t>BUAA Engineers</a:t>
            </a:r>
            <a:endParaRPr lang="zh-CN" altLang="en-US" dirty="0">
              <a:latin typeface="Constantia" pitchFamily="18" charset="0"/>
            </a:endParaRPr>
          </a:p>
        </p:txBody>
      </p:sp>
      <p:sp>
        <p:nvSpPr>
          <p:cNvPr id="3" name="副标题 2"/>
          <p:cNvSpPr>
            <a:spLocks noGrp="1"/>
          </p:cNvSpPr>
          <p:nvPr>
            <p:ph type="subTitle" idx="1"/>
          </p:nvPr>
        </p:nvSpPr>
        <p:spPr>
          <a:xfrm>
            <a:off x="251520" y="4340696"/>
            <a:ext cx="8892480" cy="1752600"/>
          </a:xfrm>
        </p:spPr>
        <p:txBody>
          <a:bodyPr>
            <a:normAutofit/>
          </a:bodyPr>
          <a:lstStyle/>
          <a:p>
            <a:pPr algn="l"/>
            <a:r>
              <a:rPr lang="en-US" altLang="zh-CN" dirty="0">
                <a:latin typeface="Constantia" pitchFamily="18" charset="0"/>
              </a:rPr>
              <a:t>Instructor: </a:t>
            </a:r>
            <a:r>
              <a:rPr lang="en-US" altLang="zh-CN" dirty="0" err="1">
                <a:latin typeface="Constantia" pitchFamily="18" charset="0"/>
              </a:rPr>
              <a:t>Xueying</a:t>
            </a:r>
            <a:r>
              <a:rPr lang="en-US" altLang="zh-CN" dirty="0">
                <a:latin typeface="Constantia" pitchFamily="18" charset="0"/>
              </a:rPr>
              <a:t> YU</a:t>
            </a:r>
          </a:p>
          <a:p>
            <a:pPr algn="l"/>
            <a:r>
              <a:rPr lang="en-US" altLang="zh-CN" dirty="0">
                <a:latin typeface="Constantia" pitchFamily="18" charset="0"/>
              </a:rPr>
              <a:t>Facilitation: School of Economics and Management</a:t>
            </a:r>
          </a:p>
          <a:p>
            <a:pPr algn="l"/>
            <a:r>
              <a:rPr lang="en-US" altLang="zh-CN" dirty="0">
                <a:latin typeface="Constantia" pitchFamily="18" charset="0"/>
              </a:rPr>
              <a:t>Email: xueying@buaa.edu.cn</a:t>
            </a:r>
            <a:endParaRPr lang="zh-CN" altLang="en-US" dirty="0">
              <a:latin typeface="Constantia" pitchFamily="18" charset="0"/>
            </a:endParaRPr>
          </a:p>
        </p:txBody>
      </p:sp>
    </p:spTree>
    <p:extLst>
      <p:ext uri="{BB962C8B-B14F-4D97-AF65-F5344CB8AC3E}">
        <p14:creationId xmlns:p14="http://schemas.microsoft.com/office/powerpoint/2010/main" val="125277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If we already have a perfect market, then why government?</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solidFill>
                  <a:schemeClr val="bg1">
                    <a:lumMod val="65000"/>
                  </a:schemeClr>
                </a:solidFill>
                <a:latin typeface="Constantia" pitchFamily="18" charset="0"/>
              </a:rPr>
              <a:t>Justification I for government interventions</a:t>
            </a:r>
          </a:p>
          <a:p>
            <a:pPr lvl="1"/>
            <a:r>
              <a:rPr lang="en-US" altLang="zh-CN" sz="2000" dirty="0">
                <a:solidFill>
                  <a:schemeClr val="bg1">
                    <a:lumMod val="65000"/>
                  </a:schemeClr>
                </a:solidFill>
                <a:latin typeface="Constantia" pitchFamily="18" charset="0"/>
              </a:rPr>
              <a:t>Monopoly</a:t>
            </a:r>
          </a:p>
          <a:p>
            <a:pPr lvl="1"/>
            <a:r>
              <a:rPr lang="en-US" altLang="zh-CN" sz="2000" dirty="0">
                <a:latin typeface="Constantia" pitchFamily="18" charset="0"/>
              </a:rPr>
              <a:t>Oligopoly</a:t>
            </a:r>
          </a:p>
          <a:p>
            <a:pPr lvl="1"/>
            <a:r>
              <a:rPr lang="en-US" altLang="zh-CN" sz="2000" dirty="0">
                <a:solidFill>
                  <a:schemeClr val="bg1">
                    <a:lumMod val="65000"/>
                  </a:schemeClr>
                </a:solidFill>
                <a:latin typeface="Constantia" pitchFamily="18" charset="0"/>
              </a:rPr>
              <a:t>Monopolistic competition </a:t>
            </a:r>
          </a:p>
          <a:p>
            <a:r>
              <a:rPr lang="en-US" altLang="zh-CN" sz="2400" dirty="0">
                <a:solidFill>
                  <a:schemeClr val="bg1">
                    <a:lumMod val="65000"/>
                  </a:schemeClr>
                </a:solidFill>
                <a:latin typeface="Constantia" pitchFamily="18" charset="0"/>
              </a:rPr>
              <a:t>Justification II for government interventions</a:t>
            </a:r>
          </a:p>
          <a:p>
            <a:pPr lvl="1"/>
            <a:r>
              <a:rPr lang="en-US" altLang="zh-CN" sz="2000" dirty="0">
                <a:solidFill>
                  <a:schemeClr val="bg1">
                    <a:lumMod val="65000"/>
                  </a:schemeClr>
                </a:solidFill>
                <a:latin typeface="Constantia" pitchFamily="18" charset="0"/>
              </a:rPr>
              <a:t>Externality</a:t>
            </a:r>
          </a:p>
          <a:p>
            <a:pPr lvl="1"/>
            <a:r>
              <a:rPr lang="en-US" altLang="zh-CN" sz="2000" dirty="0">
                <a:solidFill>
                  <a:schemeClr val="bg1">
                    <a:lumMod val="65000"/>
                  </a:schemeClr>
                </a:solidFill>
                <a:latin typeface="Constantia" pitchFamily="18" charset="0"/>
              </a:rPr>
              <a:t>Public goods</a:t>
            </a:r>
          </a:p>
          <a:p>
            <a:endParaRPr lang="en-US" altLang="zh-CN" sz="2400" dirty="0">
              <a:latin typeface="Constantia" pitchFamily="18" charset="0"/>
            </a:endParaRPr>
          </a:p>
        </p:txBody>
      </p:sp>
    </p:spTree>
    <p:extLst>
      <p:ext uri="{BB962C8B-B14F-4D97-AF65-F5344CB8AC3E}">
        <p14:creationId xmlns:p14="http://schemas.microsoft.com/office/powerpoint/2010/main" val="254098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686800" cy="1143000"/>
          </a:xfrm>
        </p:spPr>
        <p:txBody>
          <a:bodyPr>
            <a:normAutofit/>
          </a:bodyPr>
          <a:lstStyle/>
          <a:p>
            <a:pPr algn="l"/>
            <a:r>
              <a:rPr lang="en-US" altLang="zh-CN" sz="3200" b="1" dirty="0">
                <a:latin typeface="Constantia" pitchFamily="18" charset="0"/>
              </a:rPr>
              <a:t>Oligopoly</a:t>
            </a:r>
            <a:endParaRPr lang="zh-CN" altLang="en-US" sz="3200" b="1" dirty="0">
              <a:latin typeface="Constantia" pitchFamily="18" charset="0"/>
            </a:endParaRPr>
          </a:p>
        </p:txBody>
      </p:sp>
      <p:sp>
        <p:nvSpPr>
          <p:cNvPr id="4" name="内容占位符 2"/>
          <p:cNvSpPr>
            <a:spLocks noGrp="1"/>
          </p:cNvSpPr>
          <p:nvPr>
            <p:ph idx="1"/>
          </p:nvPr>
        </p:nvSpPr>
        <p:spPr>
          <a:xfrm>
            <a:off x="457200" y="1440415"/>
            <a:ext cx="3970784" cy="4525963"/>
          </a:xfrm>
        </p:spPr>
        <p:txBody>
          <a:bodyPr>
            <a:normAutofit/>
          </a:bodyPr>
          <a:lstStyle/>
          <a:p>
            <a:r>
              <a:rPr lang="en-US" altLang="zh-CN" sz="2400" dirty="0">
                <a:latin typeface="Constantia" pitchFamily="18" charset="0"/>
              </a:rPr>
              <a:t>Few sellers offering similar or identical products</a:t>
            </a:r>
          </a:p>
          <a:p>
            <a:r>
              <a:rPr lang="en-US" altLang="zh-CN" sz="2400" dirty="0">
                <a:latin typeface="Constantia" pitchFamily="18" charset="0"/>
              </a:rPr>
              <a:t>Interdependent firms</a:t>
            </a:r>
          </a:p>
          <a:p>
            <a:r>
              <a:rPr lang="en-US" altLang="zh-CN" sz="2400" dirty="0">
                <a:latin typeface="Constantia" pitchFamily="18" charset="0"/>
              </a:rPr>
              <a:t>Strong barriers from entering the market</a:t>
            </a:r>
          </a:p>
          <a:p>
            <a:pPr marL="0" indent="0">
              <a:buNone/>
            </a:pPr>
            <a:endParaRPr lang="en-US" altLang="zh-CN" sz="2400" dirty="0">
              <a:latin typeface="Constantia" pitchFamily="18" charset="0"/>
            </a:endParaRPr>
          </a:p>
        </p:txBody>
      </p:sp>
      <p:pic>
        <p:nvPicPr>
          <p:cNvPr id="8194" name="Picture 2" descr="http://pic25.nipic.com/20121024/4748547_160603421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124" t="15525" r="6291" b="9607"/>
          <a:stretch/>
        </p:blipFill>
        <p:spPr bwMode="auto">
          <a:xfrm>
            <a:off x="5364088" y="1196752"/>
            <a:ext cx="3552093" cy="204860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img06.taobaocdn.com/bao/uploaded/i4/i3/T18mXtFzxdXXXXXXXX_!!0-item_pic.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24" t="4558" r="10922" b="6634"/>
          <a:stretch/>
        </p:blipFill>
        <p:spPr bwMode="auto">
          <a:xfrm>
            <a:off x="4644008" y="4221088"/>
            <a:ext cx="1660830" cy="19184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pic19.nipic.com/20120324/9635841_160541093372_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009" t="7914" r="11549" b="5897"/>
          <a:stretch/>
        </p:blipFill>
        <p:spPr bwMode="auto">
          <a:xfrm>
            <a:off x="6445623" y="3861048"/>
            <a:ext cx="2698377" cy="242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48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686800" cy="1143000"/>
          </a:xfrm>
        </p:spPr>
        <p:txBody>
          <a:bodyPr>
            <a:normAutofit/>
          </a:bodyPr>
          <a:lstStyle/>
          <a:p>
            <a:pPr algn="l"/>
            <a:r>
              <a:rPr lang="en-US" altLang="zh-CN" sz="3200" b="1" dirty="0">
                <a:latin typeface="Constantia" pitchFamily="18" charset="0"/>
              </a:rPr>
              <a:t>Duopoly as the simplest type of oligopoly</a:t>
            </a:r>
          </a:p>
        </p:txBody>
      </p:sp>
      <p:sp>
        <p:nvSpPr>
          <p:cNvPr id="4" name="内容占位符 2"/>
          <p:cNvSpPr>
            <a:spLocks noGrp="1"/>
          </p:cNvSpPr>
          <p:nvPr>
            <p:ph idx="1"/>
          </p:nvPr>
        </p:nvSpPr>
        <p:spPr>
          <a:xfrm>
            <a:off x="457200" y="1440415"/>
            <a:ext cx="3970784" cy="4525963"/>
          </a:xfrm>
        </p:spPr>
        <p:txBody>
          <a:bodyPr>
            <a:normAutofit lnSpcReduction="10000"/>
          </a:bodyPr>
          <a:lstStyle/>
          <a:p>
            <a:r>
              <a:rPr lang="en-US" altLang="zh-CN" sz="2400" dirty="0">
                <a:latin typeface="Constantia" pitchFamily="18" charset="0"/>
              </a:rPr>
              <a:t>A duopoly is an oligopoly with only two members. </a:t>
            </a:r>
          </a:p>
          <a:p>
            <a:r>
              <a:rPr lang="en-US" altLang="zh-CN" sz="2400" dirty="0">
                <a:latin typeface="Constantia" pitchFamily="18" charset="0"/>
              </a:rPr>
              <a:t>Oligopolies pay attentions to rival firms behavior.</a:t>
            </a:r>
          </a:p>
          <a:p>
            <a:r>
              <a:rPr lang="en-US" altLang="zh-CN" sz="2400" dirty="0">
                <a:latin typeface="Constantia" pitchFamily="18" charset="0"/>
              </a:rPr>
              <a:t>Each firm can influence the price, and hence affect rival firms.</a:t>
            </a:r>
          </a:p>
          <a:p>
            <a:r>
              <a:rPr lang="en-US" altLang="zh-CN" sz="2400" dirty="0">
                <a:latin typeface="Constantia" pitchFamily="18" charset="0"/>
              </a:rPr>
              <a:t>The two members may compete or collude with each other</a:t>
            </a:r>
          </a:p>
          <a:p>
            <a:pPr marL="0" indent="0">
              <a:buNone/>
            </a:pPr>
            <a:endParaRPr lang="en-US" altLang="zh-CN" sz="2400" dirty="0">
              <a:latin typeface="Constantia" pitchFamily="18" charset="0"/>
            </a:endParaRPr>
          </a:p>
        </p:txBody>
      </p:sp>
      <p:sp>
        <p:nvSpPr>
          <p:cNvPr id="7" name="Rectangle 13"/>
          <p:cNvSpPr txBox="1">
            <a:spLocks noChangeArrowheads="1"/>
          </p:cNvSpPr>
          <p:nvPr/>
        </p:nvSpPr>
        <p:spPr>
          <a:xfrm>
            <a:off x="4592035" y="1412776"/>
            <a:ext cx="3886200" cy="41148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zh-CN" sz="2400" dirty="0">
                <a:latin typeface="Constantia" pitchFamily="18" charset="0"/>
                <a:ea typeface="宋体" charset="-122"/>
              </a:rPr>
              <a:t>Nash equilibrium is a situation in which economic actors interacting with one another each choose their best strategy given the strategies that all the others have chosen.</a:t>
            </a:r>
          </a:p>
        </p:txBody>
      </p:sp>
    </p:spTree>
    <p:extLst>
      <p:ext uri="{BB962C8B-B14F-4D97-AF65-F5344CB8AC3E}">
        <p14:creationId xmlns:p14="http://schemas.microsoft.com/office/powerpoint/2010/main" val="360495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2" name="Rectangle 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3" name="Rectangle 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5" name="Rectangle 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p:cNvSpPr>
            <a:spLocks noGrp="1" noChangeArrowheads="1"/>
          </p:cNvSpPr>
          <p:nvPr>
            <p:ph type="title"/>
          </p:nvPr>
        </p:nvSpPr>
        <p:spPr>
          <a:noFill/>
          <a:ln/>
        </p:spPr>
        <p:txBody>
          <a:bodyPr>
            <a:normAutofit/>
          </a:bodyPr>
          <a:lstStyle/>
          <a:p>
            <a:pPr algn="l"/>
            <a:r>
              <a:rPr lang="en-GB" altLang="zh-CN" sz="3200" b="1" dirty="0">
                <a:latin typeface="Constantia" pitchFamily="18" charset="0"/>
              </a:rPr>
              <a:t>Prisoners’ Dilemma: A Practice for N.E.</a:t>
            </a:r>
          </a:p>
        </p:txBody>
      </p:sp>
      <p:sp>
        <p:nvSpPr>
          <p:cNvPr id="65547" name="Rectangle 11"/>
          <p:cNvSpPr>
            <a:spLocks noChangeArrowheads="1"/>
          </p:cNvSpPr>
          <p:nvPr/>
        </p:nvSpPr>
        <p:spPr bwMode="auto">
          <a:xfrm>
            <a:off x="2984500" y="3038475"/>
            <a:ext cx="4765675" cy="3100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8" name="Line 12"/>
          <p:cNvSpPr>
            <a:spLocks noChangeShapeType="1"/>
          </p:cNvSpPr>
          <p:nvPr/>
        </p:nvSpPr>
        <p:spPr bwMode="auto">
          <a:xfrm>
            <a:off x="5367338" y="3044825"/>
            <a:ext cx="0" cy="3094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3"/>
          <p:cNvSpPr>
            <a:spLocks noChangeShapeType="1"/>
          </p:cNvSpPr>
          <p:nvPr/>
        </p:nvSpPr>
        <p:spPr bwMode="auto">
          <a:xfrm>
            <a:off x="2990850" y="4624388"/>
            <a:ext cx="4759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Rectangle 14"/>
          <p:cNvSpPr>
            <a:spLocks noChangeArrowheads="1"/>
          </p:cNvSpPr>
          <p:nvPr/>
        </p:nvSpPr>
        <p:spPr bwMode="auto">
          <a:xfrm>
            <a:off x="3543300" y="1819275"/>
            <a:ext cx="41116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dirty="0">
                <a:latin typeface="Arial" charset="0"/>
                <a:ea typeface="宋体" charset="-122"/>
              </a:rPr>
              <a:t>Prisoner A’s Decision</a:t>
            </a:r>
          </a:p>
        </p:txBody>
      </p:sp>
      <p:grpSp>
        <p:nvGrpSpPr>
          <p:cNvPr id="65553" name="Group 17"/>
          <p:cNvGrpSpPr>
            <a:grpSpLocks/>
          </p:cNvGrpSpPr>
          <p:nvPr/>
        </p:nvGrpSpPr>
        <p:grpSpPr bwMode="auto">
          <a:xfrm>
            <a:off x="3141663" y="2479675"/>
            <a:ext cx="3179762" cy="393700"/>
            <a:chOff x="1979" y="1562"/>
            <a:chExt cx="2003" cy="248"/>
          </a:xfrm>
        </p:grpSpPr>
        <p:sp>
          <p:nvSpPr>
            <p:cNvPr id="65551" name="Rectangle 15"/>
            <p:cNvSpPr>
              <a:spLocks noChangeArrowheads="1"/>
            </p:cNvSpPr>
            <p:nvPr/>
          </p:nvSpPr>
          <p:spPr bwMode="auto">
            <a:xfrm>
              <a:off x="1979" y="1562"/>
              <a:ext cx="7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2000">
                  <a:latin typeface="Arial" charset="0"/>
                  <a:ea typeface="宋体" charset="-122"/>
                </a:rPr>
                <a:t>Confess</a:t>
              </a:r>
            </a:p>
          </p:txBody>
        </p:sp>
        <p:sp>
          <p:nvSpPr>
            <p:cNvPr id="65552" name="Rectangle 16"/>
            <p:cNvSpPr>
              <a:spLocks noChangeArrowheads="1"/>
            </p:cNvSpPr>
            <p:nvPr/>
          </p:nvSpPr>
          <p:spPr bwMode="auto">
            <a:xfrm>
              <a:off x="3480" y="1562"/>
              <a:ext cx="50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2000">
                  <a:latin typeface="Arial" charset="0"/>
                  <a:ea typeface="宋体" charset="-122"/>
                </a:rPr>
                <a:t>Deny</a:t>
              </a:r>
            </a:p>
          </p:txBody>
        </p:sp>
      </p:grpSp>
      <p:sp>
        <p:nvSpPr>
          <p:cNvPr id="65554" name="Rectangle 18"/>
          <p:cNvSpPr>
            <a:spLocks noChangeArrowheads="1"/>
          </p:cNvSpPr>
          <p:nvPr/>
        </p:nvSpPr>
        <p:spPr bwMode="auto">
          <a:xfrm rot="16200000">
            <a:off x="-230188" y="3895726"/>
            <a:ext cx="41116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dirty="0">
                <a:latin typeface="Arial" charset="0"/>
                <a:ea typeface="宋体" charset="-122"/>
              </a:rPr>
              <a:t>Prisoner B’s Decision</a:t>
            </a:r>
          </a:p>
        </p:txBody>
      </p:sp>
      <p:sp>
        <p:nvSpPr>
          <p:cNvPr id="65555" name="Rectangle 19"/>
          <p:cNvSpPr>
            <a:spLocks noChangeArrowheads="1"/>
          </p:cNvSpPr>
          <p:nvPr/>
        </p:nvSpPr>
        <p:spPr bwMode="auto">
          <a:xfrm rot="16200000">
            <a:off x="1728787" y="5232401"/>
            <a:ext cx="16668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4450" rIns="92075" bIns="44450" anchor="ctr" anchorCtr="1">
            <a:spAutoFit/>
          </a:bodyPr>
          <a:lstStyle/>
          <a:p>
            <a:pPr defTabSz="825500">
              <a:spcBef>
                <a:spcPct val="0"/>
              </a:spcBef>
              <a:buClrTx/>
              <a:buFontTx/>
              <a:buNone/>
            </a:pPr>
            <a:r>
              <a:rPr lang="en-GB" altLang="zh-CN" sz="2000">
                <a:latin typeface="Arial" charset="0"/>
                <a:ea typeface="宋体" charset="-122"/>
              </a:rPr>
              <a:t>Deny</a:t>
            </a:r>
          </a:p>
        </p:txBody>
      </p:sp>
      <p:sp>
        <p:nvSpPr>
          <p:cNvPr id="65556" name="Rectangle 20"/>
          <p:cNvSpPr>
            <a:spLocks noChangeArrowheads="1"/>
          </p:cNvSpPr>
          <p:nvPr/>
        </p:nvSpPr>
        <p:spPr bwMode="auto">
          <a:xfrm rot="16200000">
            <a:off x="1974850" y="3567113"/>
            <a:ext cx="1177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nchor="ctr" anchorCtr="1">
            <a:spAutoFit/>
          </a:bodyPr>
          <a:lstStyle/>
          <a:p>
            <a:pPr defTabSz="825500">
              <a:spcBef>
                <a:spcPct val="0"/>
              </a:spcBef>
              <a:buClrTx/>
              <a:buFontTx/>
              <a:buNone/>
            </a:pPr>
            <a:r>
              <a:rPr lang="en-GB" altLang="zh-CN" sz="2000">
                <a:latin typeface="Arial" charset="0"/>
                <a:ea typeface="宋体" charset="-122"/>
              </a:rPr>
              <a:t>Confess</a:t>
            </a:r>
          </a:p>
        </p:txBody>
      </p:sp>
      <p:sp>
        <p:nvSpPr>
          <p:cNvPr id="65557" name="Rectangle 21"/>
          <p:cNvSpPr>
            <a:spLocks noChangeArrowheads="1"/>
          </p:cNvSpPr>
          <p:nvPr/>
        </p:nvSpPr>
        <p:spPr bwMode="auto">
          <a:xfrm>
            <a:off x="3402709" y="3408363"/>
            <a:ext cx="14972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dirty="0">
                <a:latin typeface="Arial" charset="0"/>
                <a:ea typeface="宋体" charset="-122"/>
              </a:rPr>
              <a:t>5</a:t>
            </a:r>
            <a:r>
              <a:rPr lang="en-GB" altLang="zh-CN" sz="1800" dirty="0">
                <a:latin typeface="Arial" charset="0"/>
                <a:ea typeface="宋体" charset="-122"/>
              </a:rPr>
              <a:t> years each</a:t>
            </a:r>
          </a:p>
        </p:txBody>
      </p:sp>
      <p:sp>
        <p:nvSpPr>
          <p:cNvPr id="65558" name="Rectangle 22"/>
          <p:cNvSpPr>
            <a:spLocks noChangeArrowheads="1"/>
          </p:cNvSpPr>
          <p:nvPr/>
        </p:nvSpPr>
        <p:spPr bwMode="auto">
          <a:xfrm>
            <a:off x="5178425" y="3408363"/>
            <a:ext cx="27781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3" tIns="44450" rIns="87313" bIns="44450">
            <a:spAutoFit/>
          </a:bodyPr>
          <a:lstStyle/>
          <a:p>
            <a:pPr algn="ctr" defTabSz="825500">
              <a:spcBef>
                <a:spcPct val="0"/>
              </a:spcBef>
              <a:buClrTx/>
              <a:buFontTx/>
              <a:buNone/>
            </a:pPr>
            <a:r>
              <a:rPr lang="en-GB" altLang="zh-CN" sz="1800" dirty="0">
                <a:latin typeface="Arial" charset="0"/>
                <a:ea typeface="宋体" charset="-122"/>
              </a:rPr>
              <a:t>A  gets 8 years</a:t>
            </a:r>
          </a:p>
          <a:p>
            <a:pPr algn="ctr" defTabSz="825500">
              <a:spcBef>
                <a:spcPct val="0"/>
              </a:spcBef>
              <a:buClrTx/>
              <a:buFontTx/>
              <a:buNone/>
            </a:pPr>
            <a:r>
              <a:rPr lang="en-GB" altLang="zh-CN" sz="1800" dirty="0">
                <a:latin typeface="Arial" charset="0"/>
                <a:ea typeface="宋体" charset="-122"/>
              </a:rPr>
              <a:t>B  gets 0 years</a:t>
            </a:r>
          </a:p>
        </p:txBody>
      </p:sp>
      <p:sp>
        <p:nvSpPr>
          <p:cNvPr id="65559" name="Rectangle 23"/>
          <p:cNvSpPr>
            <a:spLocks noChangeArrowheads="1"/>
          </p:cNvSpPr>
          <p:nvPr/>
        </p:nvSpPr>
        <p:spPr bwMode="auto">
          <a:xfrm>
            <a:off x="3317518" y="5008563"/>
            <a:ext cx="17152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1800" dirty="0">
                <a:latin typeface="Arial" charset="0"/>
                <a:ea typeface="宋体" charset="-122"/>
              </a:rPr>
              <a:t>A  gets 0 years</a:t>
            </a:r>
          </a:p>
          <a:p>
            <a:pPr algn="ctr" defTabSz="825500">
              <a:spcBef>
                <a:spcPct val="0"/>
              </a:spcBef>
              <a:buClrTx/>
              <a:buFontTx/>
              <a:buNone/>
            </a:pPr>
            <a:r>
              <a:rPr lang="en-GB" altLang="zh-CN" sz="1800" dirty="0">
                <a:latin typeface="Arial" charset="0"/>
                <a:ea typeface="宋体" charset="-122"/>
              </a:rPr>
              <a:t>B  gets 8 years</a:t>
            </a:r>
          </a:p>
          <a:p>
            <a:pPr algn="ctr" defTabSz="825500">
              <a:spcBef>
                <a:spcPct val="0"/>
              </a:spcBef>
              <a:buClrTx/>
              <a:buFontTx/>
              <a:buNone/>
            </a:pPr>
            <a:endParaRPr lang="en-GB" altLang="zh-CN" sz="1800" dirty="0">
              <a:latin typeface="Arial" charset="0"/>
              <a:ea typeface="宋体" charset="-122"/>
            </a:endParaRPr>
          </a:p>
        </p:txBody>
      </p:sp>
      <p:sp>
        <p:nvSpPr>
          <p:cNvPr id="65560" name="Rectangle 24"/>
          <p:cNvSpPr>
            <a:spLocks noChangeArrowheads="1"/>
          </p:cNvSpPr>
          <p:nvPr/>
        </p:nvSpPr>
        <p:spPr bwMode="auto">
          <a:xfrm>
            <a:off x="5875338" y="5008563"/>
            <a:ext cx="14192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1800">
                <a:latin typeface="Arial" charset="0"/>
                <a:ea typeface="宋体" charset="-122"/>
              </a:rPr>
              <a:t>1 year each</a:t>
            </a:r>
          </a:p>
        </p:txBody>
      </p:sp>
    </p:spTree>
    <p:extLst>
      <p:ext uri="{BB962C8B-B14F-4D97-AF65-F5344CB8AC3E}">
        <p14:creationId xmlns:p14="http://schemas.microsoft.com/office/powerpoint/2010/main" val="238939601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2" name="Rectangle 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3" name="Rectangle 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5" name="Rectangle 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p:cNvSpPr>
            <a:spLocks noGrp="1" noChangeArrowheads="1"/>
          </p:cNvSpPr>
          <p:nvPr>
            <p:ph type="title"/>
          </p:nvPr>
        </p:nvSpPr>
        <p:spPr>
          <a:noFill/>
          <a:ln/>
        </p:spPr>
        <p:txBody>
          <a:bodyPr>
            <a:normAutofit/>
          </a:bodyPr>
          <a:lstStyle/>
          <a:p>
            <a:pPr algn="l"/>
            <a:r>
              <a:rPr lang="en-GB" altLang="zh-CN" sz="3200" b="1" dirty="0">
                <a:latin typeface="Constantia" pitchFamily="18" charset="0"/>
              </a:rPr>
              <a:t>Nash Equilibrium in the World Oil Market</a:t>
            </a:r>
          </a:p>
        </p:txBody>
      </p:sp>
      <p:sp>
        <p:nvSpPr>
          <p:cNvPr id="65548" name="Line 12"/>
          <p:cNvSpPr>
            <a:spLocks noChangeShapeType="1"/>
          </p:cNvSpPr>
          <p:nvPr/>
        </p:nvSpPr>
        <p:spPr bwMode="auto">
          <a:xfrm>
            <a:off x="5367338" y="3044825"/>
            <a:ext cx="0" cy="3094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3"/>
          <p:cNvSpPr>
            <a:spLocks noChangeShapeType="1"/>
          </p:cNvSpPr>
          <p:nvPr/>
        </p:nvSpPr>
        <p:spPr bwMode="auto">
          <a:xfrm>
            <a:off x="2990850" y="4624388"/>
            <a:ext cx="4759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p:cNvGrpSpPr/>
          <p:nvPr/>
        </p:nvGrpSpPr>
        <p:grpSpPr>
          <a:xfrm>
            <a:off x="1549908" y="1818542"/>
            <a:ext cx="6200267" cy="4444146"/>
            <a:chOff x="1549908" y="1818542"/>
            <a:chExt cx="6200267" cy="4444146"/>
          </a:xfrm>
        </p:grpSpPr>
        <p:sp>
          <p:nvSpPr>
            <p:cNvPr id="65547" name="Rectangle 11"/>
            <p:cNvSpPr>
              <a:spLocks noChangeArrowheads="1"/>
            </p:cNvSpPr>
            <p:nvPr/>
          </p:nvSpPr>
          <p:spPr bwMode="auto">
            <a:xfrm>
              <a:off x="2984500" y="3038475"/>
              <a:ext cx="4765675" cy="3100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0" name="Rectangle 14"/>
            <p:cNvSpPr>
              <a:spLocks noChangeArrowheads="1"/>
            </p:cNvSpPr>
            <p:nvPr/>
          </p:nvSpPr>
          <p:spPr bwMode="auto">
            <a:xfrm>
              <a:off x="4023475" y="1818542"/>
              <a:ext cx="2687724" cy="55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dirty="0">
                  <a:latin typeface="Arial" charset="0"/>
                  <a:ea typeface="宋体" charset="-122"/>
                </a:rPr>
                <a:t>Iraq’s Decision</a:t>
              </a:r>
            </a:p>
          </p:txBody>
        </p:sp>
        <p:grpSp>
          <p:nvGrpSpPr>
            <p:cNvPr id="65553" name="Group 17"/>
            <p:cNvGrpSpPr>
              <a:grpSpLocks/>
            </p:cNvGrpSpPr>
            <p:nvPr/>
          </p:nvGrpSpPr>
          <p:grpSpPr bwMode="auto">
            <a:xfrm>
              <a:off x="3141665" y="2479675"/>
              <a:ext cx="3957639" cy="396875"/>
              <a:chOff x="1979" y="1562"/>
              <a:chExt cx="2493" cy="250"/>
            </a:xfrm>
          </p:grpSpPr>
          <p:sp>
            <p:nvSpPr>
              <p:cNvPr id="65551" name="Rectangle 15"/>
              <p:cNvSpPr>
                <a:spLocks noChangeArrowheads="1"/>
              </p:cNvSpPr>
              <p:nvPr/>
            </p:nvSpPr>
            <p:spPr bwMode="auto">
              <a:xfrm>
                <a:off x="1979" y="1562"/>
                <a:ext cx="10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2000" dirty="0">
                    <a:latin typeface="Arial" charset="0"/>
                    <a:ea typeface="宋体" charset="-122"/>
                  </a:rPr>
                  <a:t>High Volume</a:t>
                </a:r>
              </a:p>
            </p:txBody>
          </p:sp>
          <p:sp>
            <p:nvSpPr>
              <p:cNvPr id="65552" name="Rectangle 16"/>
              <p:cNvSpPr>
                <a:spLocks noChangeArrowheads="1"/>
              </p:cNvSpPr>
              <p:nvPr/>
            </p:nvSpPr>
            <p:spPr bwMode="auto">
              <a:xfrm>
                <a:off x="3480" y="1562"/>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2000" dirty="0">
                    <a:latin typeface="Arial" charset="0"/>
                    <a:ea typeface="宋体" charset="-122"/>
                  </a:rPr>
                  <a:t>Low Volume</a:t>
                </a:r>
              </a:p>
            </p:txBody>
          </p:sp>
        </p:grpSp>
        <p:sp>
          <p:nvSpPr>
            <p:cNvPr id="65554" name="Rectangle 18"/>
            <p:cNvSpPr>
              <a:spLocks noChangeArrowheads="1"/>
            </p:cNvSpPr>
            <p:nvPr/>
          </p:nvSpPr>
          <p:spPr bwMode="auto">
            <a:xfrm rot="16200000">
              <a:off x="481763" y="3893060"/>
              <a:ext cx="2687724" cy="55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dirty="0">
                  <a:latin typeface="Arial" charset="0"/>
                  <a:ea typeface="宋体" charset="-122"/>
                </a:rPr>
                <a:t>Iran’s Decision</a:t>
              </a:r>
            </a:p>
          </p:txBody>
        </p:sp>
        <p:sp>
          <p:nvSpPr>
            <p:cNvPr id="65555" name="Rectangle 19"/>
            <p:cNvSpPr>
              <a:spLocks noChangeArrowheads="1"/>
            </p:cNvSpPr>
            <p:nvPr/>
          </p:nvSpPr>
          <p:spPr bwMode="auto">
            <a:xfrm rot="16200000">
              <a:off x="1728787" y="5232401"/>
              <a:ext cx="16668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4450" rIns="92075" bIns="44450" anchor="ctr" anchorCtr="1">
              <a:spAutoFit/>
            </a:bodyPr>
            <a:lstStyle/>
            <a:p>
              <a:pPr defTabSz="825500">
                <a:spcBef>
                  <a:spcPct val="0"/>
                </a:spcBef>
                <a:buClrTx/>
                <a:buFontTx/>
                <a:buNone/>
              </a:pPr>
              <a:r>
                <a:rPr lang="en-GB" altLang="zh-CN" sz="2000" dirty="0">
                  <a:latin typeface="Arial" charset="0"/>
                  <a:ea typeface="宋体" charset="-122"/>
                </a:rPr>
                <a:t>Low Volume</a:t>
              </a:r>
            </a:p>
          </p:txBody>
        </p:sp>
        <p:sp>
          <p:nvSpPr>
            <p:cNvPr id="65556" name="Rectangle 20"/>
            <p:cNvSpPr>
              <a:spLocks noChangeArrowheads="1"/>
            </p:cNvSpPr>
            <p:nvPr/>
          </p:nvSpPr>
          <p:spPr bwMode="auto">
            <a:xfrm rot="16200000">
              <a:off x="1747756" y="3565191"/>
              <a:ext cx="163211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nchor="ctr" anchorCtr="1">
              <a:spAutoFit/>
            </a:bodyPr>
            <a:lstStyle/>
            <a:p>
              <a:pPr defTabSz="825500">
                <a:spcBef>
                  <a:spcPct val="0"/>
                </a:spcBef>
                <a:buClrTx/>
                <a:buFontTx/>
                <a:buNone/>
              </a:pPr>
              <a:r>
                <a:rPr lang="en-GB" altLang="zh-CN" sz="2000" dirty="0">
                  <a:latin typeface="Arial" charset="0"/>
                  <a:ea typeface="宋体" charset="-122"/>
                </a:rPr>
                <a:t>High Volume</a:t>
              </a:r>
            </a:p>
          </p:txBody>
        </p:sp>
      </p:grpSp>
      <p:sp>
        <p:nvSpPr>
          <p:cNvPr id="65557" name="Rectangle 21"/>
          <p:cNvSpPr>
            <a:spLocks noChangeArrowheads="1"/>
          </p:cNvSpPr>
          <p:nvPr/>
        </p:nvSpPr>
        <p:spPr bwMode="auto">
          <a:xfrm>
            <a:off x="2960285" y="3408363"/>
            <a:ext cx="238206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dirty="0">
                <a:latin typeface="Arial" charset="0"/>
                <a:ea typeface="宋体" charset="-122"/>
              </a:rPr>
              <a:t>Iraq earns $ 40 billion</a:t>
            </a:r>
          </a:p>
          <a:p>
            <a:pPr algn="ctr" defTabSz="825500">
              <a:spcBef>
                <a:spcPct val="0"/>
              </a:spcBef>
            </a:pPr>
            <a:r>
              <a:rPr lang="en-GB" altLang="zh-CN" sz="1800" dirty="0">
                <a:latin typeface="Arial" charset="0"/>
                <a:ea typeface="宋体" charset="-122"/>
              </a:rPr>
              <a:t>Iran </a:t>
            </a:r>
            <a:r>
              <a:rPr lang="en-GB" altLang="zh-CN" dirty="0">
                <a:latin typeface="Arial" charset="0"/>
                <a:ea typeface="宋体" charset="-122"/>
              </a:rPr>
              <a:t>earns $ 40 billion</a:t>
            </a:r>
          </a:p>
        </p:txBody>
      </p:sp>
      <p:sp>
        <p:nvSpPr>
          <p:cNvPr id="65558" name="Rectangle 22"/>
          <p:cNvSpPr>
            <a:spLocks noChangeArrowheads="1"/>
          </p:cNvSpPr>
          <p:nvPr/>
        </p:nvSpPr>
        <p:spPr bwMode="auto">
          <a:xfrm>
            <a:off x="5178425" y="3408363"/>
            <a:ext cx="27781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3" tIns="44450" rIns="87313" bIns="44450">
            <a:spAutoFit/>
          </a:bodyPr>
          <a:lstStyle/>
          <a:p>
            <a:pPr algn="ctr" defTabSz="825500">
              <a:spcBef>
                <a:spcPct val="0"/>
              </a:spcBef>
              <a:buClrTx/>
              <a:buFontTx/>
              <a:buNone/>
            </a:pPr>
            <a:r>
              <a:rPr lang="en-GB" altLang="zh-CN" dirty="0">
                <a:latin typeface="Arial" charset="0"/>
                <a:ea typeface="宋体" charset="-122"/>
              </a:rPr>
              <a:t>Iraq earns $ 30 billion</a:t>
            </a:r>
          </a:p>
          <a:p>
            <a:pPr algn="ctr" defTabSz="825500">
              <a:spcBef>
                <a:spcPct val="0"/>
              </a:spcBef>
            </a:pPr>
            <a:r>
              <a:rPr lang="en-GB" altLang="zh-CN" dirty="0">
                <a:latin typeface="Arial" charset="0"/>
                <a:ea typeface="宋体" charset="-122"/>
              </a:rPr>
              <a:t>Iran earns $ 60 billion</a:t>
            </a:r>
          </a:p>
        </p:txBody>
      </p:sp>
      <p:sp>
        <p:nvSpPr>
          <p:cNvPr id="65559" name="Rectangle 23"/>
          <p:cNvSpPr>
            <a:spLocks noChangeArrowheads="1"/>
          </p:cNvSpPr>
          <p:nvPr/>
        </p:nvSpPr>
        <p:spPr bwMode="auto">
          <a:xfrm>
            <a:off x="2984094" y="5008563"/>
            <a:ext cx="2382063"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dirty="0">
                <a:latin typeface="Arial" charset="0"/>
                <a:ea typeface="宋体" charset="-122"/>
              </a:rPr>
              <a:t>Iraq earns $ 60 billion</a:t>
            </a:r>
          </a:p>
          <a:p>
            <a:pPr algn="ctr" defTabSz="825500">
              <a:spcBef>
                <a:spcPct val="0"/>
              </a:spcBef>
            </a:pPr>
            <a:r>
              <a:rPr lang="en-GB" altLang="zh-CN" dirty="0">
                <a:latin typeface="Arial" charset="0"/>
                <a:ea typeface="宋体" charset="-122"/>
              </a:rPr>
              <a:t>Iran earns $ 30 billion</a:t>
            </a:r>
          </a:p>
          <a:p>
            <a:pPr algn="ctr" defTabSz="825500">
              <a:spcBef>
                <a:spcPct val="0"/>
              </a:spcBef>
              <a:buClrTx/>
              <a:buFontTx/>
              <a:buNone/>
            </a:pPr>
            <a:endParaRPr lang="en-GB" altLang="zh-CN" sz="1800" dirty="0">
              <a:latin typeface="Arial" charset="0"/>
              <a:ea typeface="宋体" charset="-122"/>
            </a:endParaRPr>
          </a:p>
        </p:txBody>
      </p:sp>
      <p:sp>
        <p:nvSpPr>
          <p:cNvPr id="65560" name="Rectangle 24"/>
          <p:cNvSpPr>
            <a:spLocks noChangeArrowheads="1"/>
          </p:cNvSpPr>
          <p:nvPr/>
        </p:nvSpPr>
        <p:spPr bwMode="auto">
          <a:xfrm>
            <a:off x="5393919" y="5008563"/>
            <a:ext cx="238206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dirty="0">
                <a:latin typeface="Arial" charset="0"/>
                <a:ea typeface="宋体" charset="-122"/>
              </a:rPr>
              <a:t>Iraq earns $ 50 billion</a:t>
            </a:r>
          </a:p>
          <a:p>
            <a:pPr algn="ctr" defTabSz="825500">
              <a:spcBef>
                <a:spcPct val="0"/>
              </a:spcBef>
            </a:pPr>
            <a:r>
              <a:rPr lang="en-GB" altLang="zh-CN" dirty="0">
                <a:latin typeface="Arial" charset="0"/>
                <a:ea typeface="宋体" charset="-122"/>
              </a:rPr>
              <a:t>Iran earns $ 50 billion</a:t>
            </a:r>
          </a:p>
        </p:txBody>
      </p:sp>
    </p:spTree>
    <p:extLst>
      <p:ext uri="{BB962C8B-B14F-4D97-AF65-F5344CB8AC3E}">
        <p14:creationId xmlns:p14="http://schemas.microsoft.com/office/powerpoint/2010/main" val="707257551"/>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0" name="Rectangle 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1" name="Rectangle 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2" name="Rectangle 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3" name="Rectangle 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4" name="Rectangle 10"/>
          <p:cNvSpPr>
            <a:spLocks noGrp="1" noChangeArrowheads="1"/>
          </p:cNvSpPr>
          <p:nvPr>
            <p:ph type="title"/>
          </p:nvPr>
        </p:nvSpPr>
        <p:spPr>
          <a:noFill/>
          <a:ln/>
        </p:spPr>
        <p:txBody>
          <a:bodyPr>
            <a:normAutofit/>
          </a:bodyPr>
          <a:lstStyle/>
          <a:p>
            <a:pPr algn="l"/>
            <a:r>
              <a:rPr lang="en-GB" altLang="zh-CN" sz="3200" b="1" dirty="0">
                <a:latin typeface="Constantia" pitchFamily="18" charset="0"/>
              </a:rPr>
              <a:t>Why we have arm race?</a:t>
            </a:r>
          </a:p>
        </p:txBody>
      </p:sp>
      <p:sp>
        <p:nvSpPr>
          <p:cNvPr id="67595" name="Rectangle 11"/>
          <p:cNvSpPr>
            <a:spLocks noChangeArrowheads="1"/>
          </p:cNvSpPr>
          <p:nvPr/>
        </p:nvSpPr>
        <p:spPr bwMode="auto">
          <a:xfrm>
            <a:off x="2984500" y="3038475"/>
            <a:ext cx="4765675" cy="3100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6" name="Line 12"/>
          <p:cNvSpPr>
            <a:spLocks noChangeShapeType="1"/>
          </p:cNvSpPr>
          <p:nvPr/>
        </p:nvSpPr>
        <p:spPr bwMode="auto">
          <a:xfrm>
            <a:off x="5367338" y="3044825"/>
            <a:ext cx="0" cy="3094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7" name="Line 13"/>
          <p:cNvSpPr>
            <a:spLocks noChangeShapeType="1"/>
          </p:cNvSpPr>
          <p:nvPr/>
        </p:nvSpPr>
        <p:spPr bwMode="auto">
          <a:xfrm>
            <a:off x="2990850" y="4624388"/>
            <a:ext cx="4759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8" name="Rectangle 14"/>
          <p:cNvSpPr>
            <a:spLocks noChangeArrowheads="1"/>
          </p:cNvSpPr>
          <p:nvPr/>
        </p:nvSpPr>
        <p:spPr bwMode="auto">
          <a:xfrm>
            <a:off x="3543300" y="1819275"/>
            <a:ext cx="271621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dirty="0">
                <a:latin typeface="Arial" charset="0"/>
                <a:ea typeface="宋体" charset="-122"/>
              </a:rPr>
              <a:t>U.S.’ Decision</a:t>
            </a:r>
          </a:p>
        </p:txBody>
      </p:sp>
      <p:sp>
        <p:nvSpPr>
          <p:cNvPr id="67599" name="Rectangle 15"/>
          <p:cNvSpPr>
            <a:spLocks noChangeArrowheads="1"/>
          </p:cNvSpPr>
          <p:nvPr/>
        </p:nvSpPr>
        <p:spPr bwMode="auto">
          <a:xfrm>
            <a:off x="3840163" y="2479675"/>
            <a:ext cx="682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2000">
                <a:latin typeface="Arial" charset="0"/>
                <a:ea typeface="宋体" charset="-122"/>
              </a:rPr>
              <a:t>Arm</a:t>
            </a:r>
          </a:p>
        </p:txBody>
      </p:sp>
      <p:sp>
        <p:nvSpPr>
          <p:cNvPr id="67600" name="Rectangle 16"/>
          <p:cNvSpPr>
            <a:spLocks noChangeArrowheads="1"/>
          </p:cNvSpPr>
          <p:nvPr/>
        </p:nvSpPr>
        <p:spPr bwMode="auto">
          <a:xfrm>
            <a:off x="6057900" y="2479675"/>
            <a:ext cx="10350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2000">
                <a:latin typeface="Arial" charset="0"/>
                <a:ea typeface="宋体" charset="-122"/>
              </a:rPr>
              <a:t>Disarm</a:t>
            </a:r>
          </a:p>
        </p:txBody>
      </p:sp>
      <p:sp>
        <p:nvSpPr>
          <p:cNvPr id="67601" name="Rectangle 17"/>
          <p:cNvSpPr>
            <a:spLocks noChangeArrowheads="1"/>
          </p:cNvSpPr>
          <p:nvPr/>
        </p:nvSpPr>
        <p:spPr bwMode="auto">
          <a:xfrm rot="16200000">
            <a:off x="389732" y="4515644"/>
            <a:ext cx="3243262"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spcBef>
                <a:spcPct val="0"/>
              </a:spcBef>
              <a:buClrTx/>
              <a:buFontTx/>
              <a:buNone/>
            </a:pPr>
            <a:r>
              <a:rPr lang="en-GB" altLang="zh-CN" sz="3000">
                <a:latin typeface="Arial" charset="0"/>
                <a:ea typeface="宋体" charset="-122"/>
              </a:rPr>
              <a:t>USSR’s Decision</a:t>
            </a:r>
          </a:p>
        </p:txBody>
      </p:sp>
      <p:sp>
        <p:nvSpPr>
          <p:cNvPr id="67602" name="Rectangle 18"/>
          <p:cNvSpPr>
            <a:spLocks noChangeArrowheads="1"/>
          </p:cNvSpPr>
          <p:nvPr/>
        </p:nvSpPr>
        <p:spPr bwMode="auto">
          <a:xfrm rot="16200000">
            <a:off x="1730375" y="5233988"/>
            <a:ext cx="16668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4450" rIns="92075" bIns="44450" anchor="ctr" anchorCtr="1">
            <a:spAutoFit/>
          </a:bodyPr>
          <a:lstStyle/>
          <a:p>
            <a:pPr defTabSz="825500">
              <a:spcBef>
                <a:spcPct val="0"/>
              </a:spcBef>
              <a:buClrTx/>
              <a:buFontTx/>
              <a:buNone/>
            </a:pPr>
            <a:r>
              <a:rPr lang="en-GB" altLang="zh-CN" sz="2000">
                <a:latin typeface="Arial" charset="0"/>
                <a:ea typeface="宋体" charset="-122"/>
              </a:rPr>
              <a:t>Disarm</a:t>
            </a:r>
          </a:p>
        </p:txBody>
      </p:sp>
      <p:sp>
        <p:nvSpPr>
          <p:cNvPr id="67603" name="Rectangle 19"/>
          <p:cNvSpPr>
            <a:spLocks noChangeArrowheads="1"/>
          </p:cNvSpPr>
          <p:nvPr/>
        </p:nvSpPr>
        <p:spPr bwMode="auto">
          <a:xfrm rot="16200000">
            <a:off x="2222500" y="3568701"/>
            <a:ext cx="682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nchor="ctr" anchorCtr="1">
            <a:spAutoFit/>
          </a:bodyPr>
          <a:lstStyle/>
          <a:p>
            <a:pPr defTabSz="825500">
              <a:spcBef>
                <a:spcPct val="0"/>
              </a:spcBef>
              <a:buClrTx/>
              <a:buFontTx/>
              <a:buNone/>
            </a:pPr>
            <a:r>
              <a:rPr lang="en-GB" altLang="zh-CN" sz="2000">
                <a:latin typeface="Arial" charset="0"/>
                <a:ea typeface="宋体" charset="-122"/>
              </a:rPr>
              <a:t>Arm</a:t>
            </a:r>
          </a:p>
        </p:txBody>
      </p:sp>
      <p:sp>
        <p:nvSpPr>
          <p:cNvPr id="67604" name="Rectangle 20"/>
          <p:cNvSpPr>
            <a:spLocks noChangeArrowheads="1"/>
          </p:cNvSpPr>
          <p:nvPr/>
        </p:nvSpPr>
        <p:spPr bwMode="auto">
          <a:xfrm>
            <a:off x="3267075" y="3544888"/>
            <a:ext cx="1851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1800">
                <a:latin typeface="Arial" charset="0"/>
                <a:ea typeface="宋体" charset="-122"/>
              </a:rPr>
              <a:t>Both countries </a:t>
            </a:r>
          </a:p>
          <a:p>
            <a:pPr algn="ctr" defTabSz="825500">
              <a:spcBef>
                <a:spcPct val="0"/>
              </a:spcBef>
              <a:buClrTx/>
              <a:buFontTx/>
              <a:buNone/>
            </a:pPr>
            <a:r>
              <a:rPr lang="en-GB" altLang="zh-CN" sz="1800">
                <a:latin typeface="Arial" charset="0"/>
                <a:ea typeface="宋体" charset="-122"/>
              </a:rPr>
              <a:t>at risk</a:t>
            </a:r>
          </a:p>
        </p:txBody>
      </p:sp>
      <p:sp>
        <p:nvSpPr>
          <p:cNvPr id="67605" name="Rectangle 21"/>
          <p:cNvSpPr>
            <a:spLocks noChangeArrowheads="1"/>
          </p:cNvSpPr>
          <p:nvPr/>
        </p:nvSpPr>
        <p:spPr bwMode="auto">
          <a:xfrm>
            <a:off x="5343525" y="3408363"/>
            <a:ext cx="2449513"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3" tIns="44450" rIns="87313" bIns="44450">
            <a:spAutoFit/>
          </a:bodyPr>
          <a:lstStyle/>
          <a:p>
            <a:pPr algn="ctr" defTabSz="825500">
              <a:spcBef>
                <a:spcPct val="0"/>
              </a:spcBef>
              <a:buClrTx/>
              <a:buFontTx/>
              <a:buNone/>
            </a:pPr>
            <a:r>
              <a:rPr lang="en-GB" altLang="zh-CN" sz="1800">
                <a:latin typeface="Arial" charset="0"/>
                <a:ea typeface="宋体" charset="-122"/>
              </a:rPr>
              <a:t>U.S. at risk and weak</a:t>
            </a:r>
          </a:p>
          <a:p>
            <a:pPr algn="ctr" defTabSz="825500">
              <a:spcBef>
                <a:spcPct val="0"/>
              </a:spcBef>
              <a:buClrTx/>
              <a:buFontTx/>
              <a:buNone/>
            </a:pPr>
            <a:r>
              <a:rPr lang="en-GB" altLang="zh-CN" sz="1800">
                <a:latin typeface="Arial" charset="0"/>
                <a:ea typeface="宋体" charset="-122"/>
              </a:rPr>
              <a:t>USSR safe and powerful</a:t>
            </a:r>
          </a:p>
        </p:txBody>
      </p:sp>
      <p:sp>
        <p:nvSpPr>
          <p:cNvPr id="67606" name="Rectangle 22"/>
          <p:cNvSpPr>
            <a:spLocks noChangeArrowheads="1"/>
          </p:cNvSpPr>
          <p:nvPr/>
        </p:nvSpPr>
        <p:spPr bwMode="auto">
          <a:xfrm>
            <a:off x="2960688" y="4806950"/>
            <a:ext cx="24495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3" tIns="44450" rIns="87313" bIns="44450">
            <a:spAutoFit/>
          </a:bodyPr>
          <a:lstStyle/>
          <a:p>
            <a:pPr algn="ctr" defTabSz="825500">
              <a:spcBef>
                <a:spcPct val="0"/>
              </a:spcBef>
              <a:buClrTx/>
              <a:buFontTx/>
              <a:buNone/>
            </a:pPr>
            <a:r>
              <a:rPr lang="en-GB" altLang="zh-CN" sz="1800">
                <a:latin typeface="Arial" charset="0"/>
                <a:ea typeface="宋体" charset="-122"/>
              </a:rPr>
              <a:t>U.S. safe and powerful</a:t>
            </a:r>
          </a:p>
          <a:p>
            <a:pPr algn="ctr" defTabSz="825500">
              <a:spcBef>
                <a:spcPct val="0"/>
              </a:spcBef>
              <a:buClrTx/>
              <a:buFontTx/>
              <a:buNone/>
            </a:pPr>
            <a:r>
              <a:rPr lang="en-GB" altLang="zh-CN" sz="1800">
                <a:latin typeface="Arial" charset="0"/>
                <a:ea typeface="宋体" charset="-122"/>
              </a:rPr>
              <a:t>USSR at risk and weak</a:t>
            </a:r>
          </a:p>
        </p:txBody>
      </p:sp>
      <p:sp>
        <p:nvSpPr>
          <p:cNvPr id="67607" name="Rectangle 23"/>
          <p:cNvSpPr>
            <a:spLocks noChangeArrowheads="1"/>
          </p:cNvSpPr>
          <p:nvPr/>
        </p:nvSpPr>
        <p:spPr bwMode="auto">
          <a:xfrm>
            <a:off x="5641975" y="5081588"/>
            <a:ext cx="1851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25500">
              <a:spcBef>
                <a:spcPct val="0"/>
              </a:spcBef>
              <a:buClrTx/>
              <a:buFontTx/>
              <a:buNone/>
            </a:pPr>
            <a:r>
              <a:rPr lang="en-GB" altLang="zh-CN" sz="1800">
                <a:latin typeface="Arial" charset="0"/>
                <a:ea typeface="宋体" charset="-122"/>
              </a:rPr>
              <a:t>Both countries </a:t>
            </a:r>
          </a:p>
          <a:p>
            <a:pPr algn="ctr" defTabSz="825500">
              <a:spcBef>
                <a:spcPct val="0"/>
              </a:spcBef>
              <a:buClrTx/>
              <a:buFontTx/>
              <a:buNone/>
            </a:pPr>
            <a:r>
              <a:rPr lang="en-GB" altLang="zh-CN" sz="1800">
                <a:latin typeface="Arial" charset="0"/>
                <a:ea typeface="宋体" charset="-122"/>
              </a:rPr>
              <a:t>safe</a:t>
            </a:r>
          </a:p>
        </p:txBody>
      </p:sp>
    </p:spTree>
    <p:extLst>
      <p:ext uri="{BB962C8B-B14F-4D97-AF65-F5344CB8AC3E}">
        <p14:creationId xmlns:p14="http://schemas.microsoft.com/office/powerpoint/2010/main" val="184591842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If we already have a perfect market, then why government?</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solidFill>
                  <a:schemeClr val="bg1">
                    <a:lumMod val="65000"/>
                  </a:schemeClr>
                </a:solidFill>
                <a:latin typeface="Constantia" pitchFamily="18" charset="0"/>
              </a:rPr>
              <a:t>Justification I for government interventions</a:t>
            </a:r>
          </a:p>
          <a:p>
            <a:pPr lvl="1"/>
            <a:r>
              <a:rPr lang="en-US" altLang="zh-CN" sz="2000" dirty="0">
                <a:solidFill>
                  <a:schemeClr val="bg1">
                    <a:lumMod val="65000"/>
                  </a:schemeClr>
                </a:solidFill>
                <a:latin typeface="Constantia" pitchFamily="18" charset="0"/>
              </a:rPr>
              <a:t>Monopoly</a:t>
            </a:r>
          </a:p>
          <a:p>
            <a:pPr lvl="1"/>
            <a:r>
              <a:rPr lang="en-US" altLang="zh-CN" sz="2000" dirty="0">
                <a:solidFill>
                  <a:schemeClr val="bg1">
                    <a:lumMod val="65000"/>
                  </a:schemeClr>
                </a:solidFill>
                <a:latin typeface="Constantia" pitchFamily="18" charset="0"/>
              </a:rPr>
              <a:t>Oligopoly</a:t>
            </a:r>
          </a:p>
          <a:p>
            <a:pPr lvl="1"/>
            <a:r>
              <a:rPr lang="en-US" altLang="zh-CN" sz="2000" dirty="0">
                <a:latin typeface="Constantia" pitchFamily="18" charset="0"/>
              </a:rPr>
              <a:t>Monopolistic competition </a:t>
            </a:r>
          </a:p>
          <a:p>
            <a:r>
              <a:rPr lang="en-US" altLang="zh-CN" sz="2400" dirty="0">
                <a:solidFill>
                  <a:schemeClr val="bg1">
                    <a:lumMod val="65000"/>
                  </a:schemeClr>
                </a:solidFill>
                <a:latin typeface="Constantia" pitchFamily="18" charset="0"/>
              </a:rPr>
              <a:t>Justification II for government interventions</a:t>
            </a:r>
          </a:p>
          <a:p>
            <a:pPr lvl="1"/>
            <a:r>
              <a:rPr lang="en-US" altLang="zh-CN" sz="2000" dirty="0">
                <a:solidFill>
                  <a:schemeClr val="bg1">
                    <a:lumMod val="65000"/>
                  </a:schemeClr>
                </a:solidFill>
                <a:latin typeface="Constantia" pitchFamily="18" charset="0"/>
              </a:rPr>
              <a:t>Externality</a:t>
            </a:r>
          </a:p>
          <a:p>
            <a:pPr lvl="1"/>
            <a:r>
              <a:rPr lang="en-US" altLang="zh-CN" sz="2000" dirty="0">
                <a:solidFill>
                  <a:schemeClr val="bg1">
                    <a:lumMod val="65000"/>
                  </a:schemeClr>
                </a:solidFill>
                <a:latin typeface="Constantia" pitchFamily="18" charset="0"/>
              </a:rPr>
              <a:t>Public goods</a:t>
            </a:r>
          </a:p>
          <a:p>
            <a:endParaRPr lang="en-US" altLang="zh-CN" sz="2400" dirty="0">
              <a:latin typeface="Constantia" pitchFamily="18" charset="0"/>
            </a:endParaRPr>
          </a:p>
        </p:txBody>
      </p:sp>
    </p:spTree>
    <p:extLst>
      <p:ext uri="{BB962C8B-B14F-4D97-AF65-F5344CB8AC3E}">
        <p14:creationId xmlns:p14="http://schemas.microsoft.com/office/powerpoint/2010/main" val="15998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Rectangle 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Rectangle 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 name="Rectangle 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Rectangle 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Rectangle 10"/>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Rectangle 11"/>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 name="Rectangle 12"/>
          <p:cNvSpPr>
            <a:spLocks noGrp="1" noChangeArrowheads="1"/>
          </p:cNvSpPr>
          <p:nvPr>
            <p:ph type="title"/>
          </p:nvPr>
        </p:nvSpPr>
        <p:spPr>
          <a:noFill/>
          <a:ln/>
        </p:spPr>
        <p:txBody>
          <a:bodyPr>
            <a:normAutofit/>
          </a:bodyPr>
          <a:lstStyle/>
          <a:p>
            <a:pPr algn="l"/>
            <a:r>
              <a:rPr lang="en-GB" altLang="zh-CN" sz="3200" b="1" dirty="0">
                <a:latin typeface="Constantia" pitchFamily="18" charset="0"/>
              </a:rPr>
              <a:t>The Spectrum of Market Structures</a:t>
            </a:r>
          </a:p>
        </p:txBody>
      </p:sp>
      <p:graphicFrame>
        <p:nvGraphicFramePr>
          <p:cNvPr id="8205" name="Object 13">
            <a:hlinkClick r:id="" action="ppaction://ole?verb=0"/>
          </p:cNvPr>
          <p:cNvGraphicFramePr>
            <a:graphicFrameLocks/>
          </p:cNvGraphicFramePr>
          <p:nvPr>
            <p:extLst/>
          </p:nvPr>
        </p:nvGraphicFramePr>
        <p:xfrm>
          <a:off x="-324544" y="1628800"/>
          <a:ext cx="10245725" cy="4440138"/>
        </p:xfrm>
        <a:graphic>
          <a:graphicData uri="http://schemas.openxmlformats.org/presentationml/2006/ole">
            <mc:AlternateContent xmlns:mc="http://schemas.openxmlformats.org/markup-compatibility/2006">
              <mc:Choice xmlns:v="urn:schemas-microsoft-com:vml" Requires="v">
                <p:oleObj spid="_x0000_s96261" name="Visio" r:id="rId4" imgW="11292908" imgH="4966380" progId="Visio.Drawing.11">
                  <p:embed/>
                </p:oleObj>
              </mc:Choice>
              <mc:Fallback>
                <p:oleObj name="Visio" r:id="rId4" imgW="11292908" imgH="4966380" progId="Visio.Drawing.11">
                  <p:embed/>
                  <p:pic>
                    <p:nvPicPr>
                      <p:cNvPr id="8205" name="Object 13">
                        <a:hlinkClick r:id="" action="ppaction://ole?verb=0"/>
                      </p:cNvPr>
                      <p:cNvPicPr>
                        <a:picLocks noChangeArrowheads="1"/>
                      </p:cNvPicPr>
                      <p:nvPr/>
                    </p:nvPicPr>
                    <p:blipFill>
                      <a:blip r:embed="rId5"/>
                      <a:srcRect/>
                      <a:stretch>
                        <a:fillRect/>
                      </a:stretch>
                    </p:blipFill>
                    <p:spPr bwMode="auto">
                      <a:xfrm>
                        <a:off x="-324544" y="1628800"/>
                        <a:ext cx="10245725" cy="44401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86318929"/>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Monopolistic firms’ business strategy</a:t>
            </a:r>
            <a:endParaRPr lang="zh-CN" altLang="en-US" sz="3200" b="1" dirty="0">
              <a:latin typeface="Constantia" pitchFamily="18" charset="0"/>
            </a:endParaRPr>
          </a:p>
        </p:txBody>
      </p:sp>
      <p:pic>
        <p:nvPicPr>
          <p:cNvPr id="20484" name="Picture 4" descr="https://mrski-apecon-2008.wikispaces.com/file/view/13.3.gif/114784779/13.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40093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2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Monopolistic firms’ business strategy</a:t>
            </a:r>
            <a:endParaRPr lang="zh-CN" altLang="en-US" sz="3200" b="1" dirty="0">
              <a:latin typeface="Constantia" pitchFamily="18" charset="0"/>
            </a:endParaRPr>
          </a:p>
        </p:txBody>
      </p:sp>
      <p:pic>
        <p:nvPicPr>
          <p:cNvPr id="11266" name="Picture 2" descr="http://o.quizlet.com/i/q2PFlJc9ykHxic_-Znedy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666" y="1484784"/>
            <a:ext cx="670344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0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If we already have a perfect market, then why government?</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solidFill>
                  <a:schemeClr val="bg1">
                    <a:lumMod val="65000"/>
                  </a:schemeClr>
                </a:solidFill>
                <a:latin typeface="Constantia" pitchFamily="18" charset="0"/>
              </a:rPr>
              <a:t>Justification I for government interventions</a:t>
            </a:r>
          </a:p>
          <a:p>
            <a:pPr lvl="1"/>
            <a:r>
              <a:rPr lang="en-US" altLang="zh-CN" sz="2000" dirty="0">
                <a:latin typeface="Constantia" pitchFamily="18" charset="0"/>
              </a:rPr>
              <a:t>Monopoly</a:t>
            </a:r>
          </a:p>
          <a:p>
            <a:pPr lvl="1"/>
            <a:r>
              <a:rPr lang="en-US" altLang="zh-CN" sz="2000" dirty="0">
                <a:solidFill>
                  <a:schemeClr val="bg1">
                    <a:lumMod val="65000"/>
                  </a:schemeClr>
                </a:solidFill>
                <a:latin typeface="Constantia" pitchFamily="18" charset="0"/>
              </a:rPr>
              <a:t>Oligopoly</a:t>
            </a:r>
          </a:p>
          <a:p>
            <a:pPr lvl="1"/>
            <a:r>
              <a:rPr lang="en-US" altLang="zh-CN" sz="2000" dirty="0">
                <a:solidFill>
                  <a:schemeClr val="bg1">
                    <a:lumMod val="65000"/>
                  </a:schemeClr>
                </a:solidFill>
                <a:latin typeface="Constantia" pitchFamily="18" charset="0"/>
              </a:rPr>
              <a:t>Monopolistic competition </a:t>
            </a:r>
          </a:p>
          <a:p>
            <a:r>
              <a:rPr lang="en-US" altLang="zh-CN" sz="2400" dirty="0">
                <a:solidFill>
                  <a:schemeClr val="bg1">
                    <a:lumMod val="65000"/>
                  </a:schemeClr>
                </a:solidFill>
                <a:latin typeface="Constantia" pitchFamily="18" charset="0"/>
              </a:rPr>
              <a:t>Justification II for government interventions</a:t>
            </a:r>
          </a:p>
          <a:p>
            <a:pPr lvl="1"/>
            <a:r>
              <a:rPr lang="en-US" altLang="zh-CN" sz="2000" dirty="0">
                <a:solidFill>
                  <a:schemeClr val="bg1">
                    <a:lumMod val="65000"/>
                  </a:schemeClr>
                </a:solidFill>
                <a:latin typeface="Constantia" pitchFamily="18" charset="0"/>
              </a:rPr>
              <a:t>Externality</a:t>
            </a:r>
          </a:p>
          <a:p>
            <a:pPr lvl="1"/>
            <a:r>
              <a:rPr lang="en-US" altLang="zh-CN" sz="2000" dirty="0">
                <a:solidFill>
                  <a:schemeClr val="bg1">
                    <a:lumMod val="65000"/>
                  </a:schemeClr>
                </a:solidFill>
                <a:latin typeface="Constantia" pitchFamily="18" charset="0"/>
              </a:rPr>
              <a:t>Public goods</a:t>
            </a:r>
          </a:p>
          <a:p>
            <a:endParaRPr lang="en-US" altLang="zh-CN" sz="2400" dirty="0">
              <a:latin typeface="Constantia" pitchFamily="18" charset="0"/>
            </a:endParaRPr>
          </a:p>
        </p:txBody>
      </p:sp>
    </p:spTree>
    <p:extLst>
      <p:ext uri="{BB962C8B-B14F-4D97-AF65-F5344CB8AC3E}">
        <p14:creationId xmlns:p14="http://schemas.microsoft.com/office/powerpoint/2010/main" val="142170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147248" cy="4525963"/>
          </a:xfrm>
        </p:spPr>
        <p:txBody>
          <a:bodyPr>
            <a:normAutofit/>
          </a:bodyPr>
          <a:lstStyle/>
          <a:p>
            <a:r>
              <a:rPr lang="en-US" altLang="zh-CN" sz="2400" b="1" dirty="0">
                <a:latin typeface="Constantia" pitchFamily="18" charset="0"/>
              </a:rPr>
              <a:t>A monopolistic competitive market </a:t>
            </a:r>
            <a:r>
              <a:rPr lang="en-US" altLang="zh-CN" sz="2400" dirty="0">
                <a:latin typeface="Constantia" pitchFamily="18" charset="0"/>
              </a:rPr>
              <a:t>resembles a monopoly one as the price in this market must exceed firms’ marginal costs. </a:t>
            </a:r>
          </a:p>
          <a:p>
            <a:r>
              <a:rPr lang="en-US" altLang="zh-CN" sz="2400" b="1" dirty="0">
                <a:latin typeface="Constantia" pitchFamily="18" charset="0"/>
              </a:rPr>
              <a:t>A monopolistic competitive market </a:t>
            </a:r>
            <a:r>
              <a:rPr lang="en-US" altLang="zh-CN" sz="2400" dirty="0">
                <a:latin typeface="Constantia" pitchFamily="18" charset="0"/>
              </a:rPr>
              <a:t>resembles a competitive one as the equilibrium price in this market must equal firms’ average total costs. </a:t>
            </a:r>
          </a:p>
          <a:p>
            <a:endParaRPr lang="en-US" altLang="zh-CN" sz="2400" dirty="0">
              <a:latin typeface="Constantia" pitchFamily="18" charset="0"/>
            </a:endParaRPr>
          </a:p>
        </p:txBody>
      </p:sp>
    </p:spTree>
    <p:extLst>
      <p:ext uri="{BB962C8B-B14F-4D97-AF65-F5344CB8AC3E}">
        <p14:creationId xmlns:p14="http://schemas.microsoft.com/office/powerpoint/2010/main" val="84914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Monopoly</a:t>
            </a:r>
            <a:endParaRPr lang="zh-CN" altLang="en-US" sz="3200" b="1" dirty="0">
              <a:latin typeface="Constantia" pitchFamily="18" charset="0"/>
            </a:endParaRPr>
          </a:p>
        </p:txBody>
      </p:sp>
      <p:sp>
        <p:nvSpPr>
          <p:cNvPr id="3" name="内容占位符 2"/>
          <p:cNvSpPr>
            <a:spLocks noGrp="1"/>
          </p:cNvSpPr>
          <p:nvPr>
            <p:ph idx="1"/>
          </p:nvPr>
        </p:nvSpPr>
        <p:spPr>
          <a:xfrm>
            <a:off x="457200" y="1600200"/>
            <a:ext cx="4114800" cy="4525963"/>
          </a:xfrm>
        </p:spPr>
        <p:txBody>
          <a:bodyPr>
            <a:normAutofit/>
          </a:bodyPr>
          <a:lstStyle/>
          <a:p>
            <a:r>
              <a:rPr lang="en-US" altLang="zh-CN" sz="2400" dirty="0">
                <a:latin typeface="Constantia" pitchFamily="18" charset="0"/>
              </a:rPr>
              <a:t>A single seller dominating the market</a:t>
            </a:r>
          </a:p>
          <a:p>
            <a:r>
              <a:rPr lang="en-US" altLang="zh-CN" sz="2400" dirty="0">
                <a:latin typeface="Constantia" pitchFamily="18" charset="0"/>
              </a:rPr>
              <a:t>No substitutive products</a:t>
            </a:r>
            <a:endParaRPr lang="en-US" altLang="zh-CN" dirty="0"/>
          </a:p>
          <a:p>
            <a:r>
              <a:rPr lang="en-US" altLang="zh-CN" sz="2400" dirty="0">
                <a:latin typeface="Constantia" pitchFamily="18" charset="0"/>
              </a:rPr>
              <a:t>Extremely high barrier from entering the market</a:t>
            </a:r>
          </a:p>
          <a:p>
            <a:pPr marL="0" indent="0">
              <a:buNone/>
            </a:pPr>
            <a:endParaRPr lang="en-US" altLang="zh-CN" sz="2400" dirty="0">
              <a:latin typeface="Constantia"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47" t="23644" r="17771" b="20810"/>
          <a:stretch/>
        </p:blipFill>
        <p:spPr bwMode="auto">
          <a:xfrm>
            <a:off x="4788024" y="3933056"/>
            <a:ext cx="4149525" cy="208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a2.att.hudong.com/81/60/193000003457311350896061749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836711"/>
            <a:ext cx="3960440" cy="298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4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Monopoly</a:t>
            </a:r>
            <a:endParaRPr lang="zh-CN" altLang="en-US" sz="3200" b="1" dirty="0">
              <a:latin typeface="Constantia" pitchFamily="18" charset="0"/>
            </a:endParaRPr>
          </a:p>
        </p:txBody>
      </p:sp>
      <p:sp>
        <p:nvSpPr>
          <p:cNvPr id="3" name="内容占位符 2"/>
          <p:cNvSpPr>
            <a:spLocks noGrp="1"/>
          </p:cNvSpPr>
          <p:nvPr>
            <p:ph idx="1"/>
          </p:nvPr>
        </p:nvSpPr>
        <p:spPr>
          <a:xfrm>
            <a:off x="457200" y="1600200"/>
            <a:ext cx="8147248" cy="4525963"/>
          </a:xfrm>
        </p:spPr>
        <p:txBody>
          <a:bodyPr>
            <a:normAutofit/>
          </a:bodyPr>
          <a:lstStyle/>
          <a:p>
            <a:r>
              <a:rPr lang="en-US" altLang="zh-CN" sz="2400" b="1" dirty="0">
                <a:latin typeface="Constantia" pitchFamily="18" charset="0"/>
              </a:rPr>
              <a:t>Natural monopoly</a:t>
            </a:r>
            <a:r>
              <a:rPr lang="en-US" altLang="zh-CN" sz="2400" dirty="0">
                <a:latin typeface="Constantia" pitchFamily="18" charset="0"/>
              </a:rPr>
              <a:t>: high-quality diamond supply, drinking water supply, electricity supply</a:t>
            </a:r>
          </a:p>
          <a:p>
            <a:pPr lvl="1"/>
            <a:r>
              <a:rPr lang="en-US" altLang="zh-CN" sz="2000" dirty="0">
                <a:latin typeface="Constantia" pitchFamily="18" charset="0"/>
              </a:rPr>
              <a:t>The supply of some products is restricted to a single firm because it controls the key resources or because production by a single firm is more efficient than a large number of firms.</a:t>
            </a:r>
          </a:p>
          <a:p>
            <a:r>
              <a:rPr lang="en-US" altLang="zh-CN" sz="2400" b="1" dirty="0">
                <a:latin typeface="Constantia" pitchFamily="18" charset="0"/>
              </a:rPr>
              <a:t>Government-granted monopoly</a:t>
            </a:r>
            <a:r>
              <a:rPr lang="en-US" altLang="zh-CN" sz="2400" dirty="0">
                <a:latin typeface="Constantia" pitchFamily="18" charset="0"/>
              </a:rPr>
              <a:t>: tobacco industry, taxi industry, and non-generic medicines</a:t>
            </a:r>
          </a:p>
          <a:p>
            <a:pPr lvl="1"/>
            <a:r>
              <a:rPr lang="en-US" altLang="zh-CN" sz="2000" dirty="0">
                <a:latin typeface="Constantia" pitchFamily="18" charset="0"/>
              </a:rPr>
              <a:t>In some cases, there are benefits and costs such as patents and copyrights.</a:t>
            </a:r>
          </a:p>
          <a:p>
            <a:pPr lvl="1"/>
            <a:r>
              <a:rPr lang="en-US" altLang="zh-CN" sz="2000" dirty="0">
                <a:latin typeface="Constantia" pitchFamily="18" charset="0"/>
              </a:rPr>
              <a:t>In other cases, there are few benefits such as taxi and trucking licenses.</a:t>
            </a:r>
          </a:p>
          <a:p>
            <a:pPr marL="0" indent="0">
              <a:buNone/>
            </a:pPr>
            <a:endParaRPr lang="en-US" altLang="zh-CN" sz="2400" dirty="0">
              <a:latin typeface="Constantia" pitchFamily="18" charset="0"/>
            </a:endParaRPr>
          </a:p>
        </p:txBody>
      </p:sp>
    </p:spTree>
    <p:extLst>
      <p:ext uri="{BB962C8B-B14F-4D97-AF65-F5344CB8AC3E}">
        <p14:creationId xmlns:p14="http://schemas.microsoft.com/office/powerpoint/2010/main" val="367775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Monopoly firms’ business strategy</a:t>
            </a:r>
            <a:endParaRPr lang="zh-CN" altLang="en-US" sz="3200" b="1" dirty="0">
              <a:latin typeface="Constantia"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633"/>
          <a:stretch/>
        </p:blipFill>
        <p:spPr bwMode="auto">
          <a:xfrm>
            <a:off x="1475656" y="1916832"/>
            <a:ext cx="6065014" cy="378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85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Monopoly &amp; Social Welfare</a:t>
            </a:r>
            <a:endParaRPr lang="zh-CN" altLang="en-US" sz="3200" b="1" dirty="0">
              <a:latin typeface="Constantia" pitchFamily="18" charset="0"/>
            </a:endParaRPr>
          </a:p>
        </p:txBody>
      </p:sp>
      <p:pic>
        <p:nvPicPr>
          <p:cNvPr id="3077" name="Picture 5" descr="http://www.ourprg.com/wp-content/uploads/2012/11/1000px-Monopoly-surpluses.svg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12776"/>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48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35402"/>
            <a:ext cx="8507288" cy="1143000"/>
          </a:xfrm>
        </p:spPr>
        <p:txBody>
          <a:bodyPr>
            <a:normAutofit/>
          </a:bodyPr>
          <a:lstStyle/>
          <a:p>
            <a:pPr algn="l"/>
            <a:r>
              <a:rPr lang="en-US" altLang="zh-CN" sz="3200" b="1" dirty="0" err="1">
                <a:latin typeface="Constantia" pitchFamily="18" charset="0"/>
              </a:rPr>
              <a:t>DiDi</a:t>
            </a:r>
            <a:r>
              <a:rPr lang="en-US" altLang="zh-CN" sz="3200" b="1" dirty="0">
                <a:latin typeface="Constantia" pitchFamily="18" charset="0"/>
              </a:rPr>
              <a:t>: A Real Life Case of Monopoly</a:t>
            </a:r>
            <a:endParaRPr lang="zh-CN" altLang="en-US" sz="3200" b="1" dirty="0">
              <a:latin typeface="Constantia" pitchFamily="18" charset="0"/>
            </a:endParaRPr>
          </a:p>
        </p:txBody>
      </p:sp>
      <p:pic>
        <p:nvPicPr>
          <p:cNvPr id="6146" name="Picture 2" descr="http://g.hiphotos.baidu.com/baike/c0%3Dbaike80%2C5%2C5%2C80%2C26/sign=c59b1c8852afa40f28cbc68fca0d682a/37d3d539b6003af38cec77da3d2ac65c1038b6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504" y="4191000"/>
            <a:ext cx="3810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39552" y="1124744"/>
            <a:ext cx="8136904" cy="3139321"/>
          </a:xfrm>
          <a:prstGeom prst="rect">
            <a:avLst/>
          </a:prstGeom>
        </p:spPr>
        <p:txBody>
          <a:bodyPr wrap="square">
            <a:spAutoFit/>
          </a:bodyPr>
          <a:lstStyle/>
          <a:p>
            <a:r>
              <a:rPr lang="en-US" altLang="zh-CN" dirty="0">
                <a:latin typeface="Constantia" pitchFamily="18" charset="0"/>
              </a:rPr>
              <a:t>For traditional taxis, fares are regulated and not determined by the market. </a:t>
            </a:r>
          </a:p>
          <a:p>
            <a:r>
              <a:rPr lang="en-US" altLang="zh-CN" dirty="0">
                <a:latin typeface="Constantia" pitchFamily="18" charset="0"/>
              </a:rPr>
              <a:t>a) Draw a diagram of a taxi market where fares are capped with an enforced price ceiling that is set at 2.30 RMB per kilometer whereas the free market equilibrium price would be 3.00 RMB per kilometer. </a:t>
            </a:r>
          </a:p>
          <a:p>
            <a:r>
              <a:rPr lang="en-US" altLang="zh-CN" dirty="0">
                <a:latin typeface="Constantia" pitchFamily="18" charset="0"/>
              </a:rPr>
              <a:t>b) Using your diagram, critically comment on whether all consumers are actually better off under this price ceiling compared to a free market equilibrium. Explain your answer in detail.</a:t>
            </a:r>
          </a:p>
          <a:p>
            <a:r>
              <a:rPr lang="en-US" altLang="zh-CN" dirty="0">
                <a:latin typeface="Constantia" pitchFamily="18" charset="0"/>
              </a:rPr>
              <a:t>c) Explain the potential lost surplus due to search activity that may result above.</a:t>
            </a:r>
          </a:p>
          <a:p>
            <a:r>
              <a:rPr lang="en-US" altLang="zh-CN" dirty="0">
                <a:latin typeface="Constantia" pitchFamily="18" charset="0"/>
              </a:rPr>
              <a:t>d) What would happen if the price ceiling was set at 3.50 RMB per </a:t>
            </a:r>
            <a:r>
              <a:rPr lang="en-US" altLang="zh-CN" dirty="0" err="1">
                <a:latin typeface="Constantia" pitchFamily="18" charset="0"/>
              </a:rPr>
              <a:t>kilometre</a:t>
            </a:r>
            <a:r>
              <a:rPr lang="en-US" altLang="zh-CN" dirty="0">
                <a:latin typeface="Constantia" pitchFamily="18" charset="0"/>
              </a:rPr>
              <a:t>? Explain your answer.</a:t>
            </a:r>
          </a:p>
          <a:p>
            <a:r>
              <a:rPr lang="en-US" altLang="zh-CN" dirty="0">
                <a:latin typeface="Constantia" pitchFamily="18" charset="0"/>
              </a:rPr>
              <a:t>e) Why would the government set such a non-binding price ceiling in (d)?</a:t>
            </a:r>
            <a:endParaRPr lang="zh-CN" altLang="en-US" dirty="0">
              <a:latin typeface="Constantia" pitchFamily="18" charset="0"/>
            </a:endParaRPr>
          </a:p>
        </p:txBody>
      </p:sp>
    </p:spTree>
    <p:extLst>
      <p:ext uri="{BB962C8B-B14F-4D97-AF65-F5344CB8AC3E}">
        <p14:creationId xmlns:p14="http://schemas.microsoft.com/office/powerpoint/2010/main" val="27909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35402"/>
            <a:ext cx="8507288" cy="1143000"/>
          </a:xfrm>
        </p:spPr>
        <p:txBody>
          <a:bodyPr>
            <a:normAutofit/>
          </a:bodyPr>
          <a:lstStyle/>
          <a:p>
            <a:pPr algn="l"/>
            <a:r>
              <a:rPr lang="en-US" altLang="zh-CN" sz="3200" b="1" dirty="0" err="1">
                <a:latin typeface="Constantia" pitchFamily="18" charset="0"/>
              </a:rPr>
              <a:t>DiDi</a:t>
            </a:r>
            <a:r>
              <a:rPr lang="en-US" altLang="zh-CN" sz="3200" b="1" dirty="0">
                <a:latin typeface="Constantia" pitchFamily="18" charset="0"/>
              </a:rPr>
              <a:t>: A Real Life Case of Monopoly</a:t>
            </a:r>
            <a:endParaRPr lang="zh-CN" altLang="en-US" sz="3200" b="1" dirty="0">
              <a:latin typeface="Constantia" pitchFamily="18" charset="0"/>
            </a:endParaRPr>
          </a:p>
        </p:txBody>
      </p:sp>
      <p:pic>
        <p:nvPicPr>
          <p:cNvPr id="6146" name="Picture 2" descr="http://g.hiphotos.baidu.com/baike/c0%3Dbaike80%2C5%2C5%2C80%2C26/sign=c59b1c8852afa40f28cbc68fca0d682a/37d3d539b6003af38cec77da3d2ac65c1038b6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504" y="4191000"/>
            <a:ext cx="3810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1632" y="1628800"/>
            <a:ext cx="8136904" cy="1477328"/>
          </a:xfrm>
          <a:prstGeom prst="rect">
            <a:avLst/>
          </a:prstGeom>
        </p:spPr>
        <p:txBody>
          <a:bodyPr wrap="square">
            <a:spAutoFit/>
          </a:bodyPr>
          <a:lstStyle/>
          <a:p>
            <a:r>
              <a:rPr lang="en-US" altLang="zh-CN" dirty="0">
                <a:latin typeface="Constantia" pitchFamily="18" charset="0"/>
              </a:rPr>
              <a:t>f) Under </a:t>
            </a:r>
            <a:r>
              <a:rPr lang="en-US" altLang="zh-CN" dirty="0" err="1">
                <a:latin typeface="Constantia" pitchFamily="18" charset="0"/>
              </a:rPr>
              <a:t>DiDi</a:t>
            </a:r>
            <a:r>
              <a:rPr lang="en-US" altLang="zh-CN" dirty="0">
                <a:latin typeface="Constantia" pitchFamily="18" charset="0"/>
              </a:rPr>
              <a:t>, where there is no price ceiling, there is surge pricing. Research and explain what ‘surge pricing’ is.</a:t>
            </a:r>
          </a:p>
          <a:p>
            <a:r>
              <a:rPr lang="en-US" altLang="zh-CN" dirty="0">
                <a:latin typeface="Constantia" pitchFamily="18" charset="0"/>
              </a:rPr>
              <a:t>g) Use a graph of the market to depict such a situation of surge pricing that takes the price beyond 3.00 RMB per kilometer to 4.00 RMB per kilometer. Compare the two free market equilibrium points.</a:t>
            </a:r>
            <a:endParaRPr lang="zh-CN" altLang="en-US" dirty="0">
              <a:latin typeface="Constantia" pitchFamily="18" charset="0"/>
            </a:endParaRPr>
          </a:p>
        </p:txBody>
      </p:sp>
      <p:sp>
        <p:nvSpPr>
          <p:cNvPr id="3" name="TextBox 2"/>
          <p:cNvSpPr txBox="1"/>
          <p:nvPr/>
        </p:nvSpPr>
        <p:spPr>
          <a:xfrm>
            <a:off x="556021" y="3933056"/>
            <a:ext cx="4464496" cy="1938992"/>
          </a:xfrm>
          <a:prstGeom prst="rect">
            <a:avLst/>
          </a:prstGeom>
          <a:noFill/>
        </p:spPr>
        <p:txBody>
          <a:bodyPr wrap="square" rtlCol="0">
            <a:spAutoFit/>
          </a:bodyPr>
          <a:lstStyle/>
          <a:p>
            <a:r>
              <a:rPr lang="en-US" altLang="zh-CN" sz="4000" i="1" dirty="0" err="1">
                <a:latin typeface="Constantia" pitchFamily="18" charset="0"/>
              </a:rPr>
              <a:t>DiDi</a:t>
            </a:r>
            <a:r>
              <a:rPr lang="en-US" altLang="zh-CN" sz="4000" i="1" dirty="0">
                <a:latin typeface="Constantia" pitchFamily="18" charset="0"/>
              </a:rPr>
              <a:t> as a new Monopoly in the market?</a:t>
            </a:r>
            <a:endParaRPr lang="zh-CN" altLang="en-US" sz="4000" i="1" dirty="0">
              <a:latin typeface="Constantia" pitchFamily="18" charset="0"/>
            </a:endParaRPr>
          </a:p>
        </p:txBody>
      </p:sp>
    </p:spTree>
    <p:extLst>
      <p:ext uri="{BB962C8B-B14F-4D97-AF65-F5344CB8AC3E}">
        <p14:creationId xmlns:p14="http://schemas.microsoft.com/office/powerpoint/2010/main" val="242154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686800" cy="1143000"/>
          </a:xfrm>
        </p:spPr>
        <p:txBody>
          <a:bodyPr>
            <a:normAutofit/>
          </a:bodyPr>
          <a:lstStyle/>
          <a:p>
            <a:pPr algn="l"/>
            <a:r>
              <a:rPr lang="en-US" altLang="zh-CN" sz="3200" b="1" dirty="0">
                <a:latin typeface="Constantia" pitchFamily="18" charset="0"/>
              </a:rPr>
              <a:t>Monopoly &amp; (Innovation) Entrepreneurship</a:t>
            </a:r>
            <a:endParaRPr lang="zh-CN" altLang="en-US" sz="3200" b="1" dirty="0">
              <a:latin typeface="Constantia" pitchFamily="18" charset="0"/>
            </a:endParaRPr>
          </a:p>
        </p:txBody>
      </p:sp>
      <p:sp>
        <p:nvSpPr>
          <p:cNvPr id="4" name="内容占位符 2"/>
          <p:cNvSpPr>
            <a:spLocks noGrp="1"/>
          </p:cNvSpPr>
          <p:nvPr>
            <p:ph idx="1"/>
          </p:nvPr>
        </p:nvSpPr>
        <p:spPr>
          <a:xfrm>
            <a:off x="457200" y="1440415"/>
            <a:ext cx="5486400" cy="4525963"/>
          </a:xfrm>
        </p:spPr>
        <p:txBody>
          <a:bodyPr>
            <a:normAutofit fontScale="85000" lnSpcReduction="20000"/>
          </a:bodyPr>
          <a:lstStyle/>
          <a:p>
            <a:r>
              <a:rPr lang="en-US" altLang="zh-CN" sz="2400" dirty="0">
                <a:latin typeface="Constantia" pitchFamily="18" charset="0"/>
              </a:rPr>
              <a:t>To an economist, every monopoly looks the same, whether it deviously eliminates rivals, secures a license from the state, or innovates its way to the top, but we do need to separate them and focus on the kind of monopoly that is so good at what its does that no other firm can offer a close substitute, like Google.</a:t>
            </a:r>
          </a:p>
          <a:p>
            <a:r>
              <a:rPr lang="en-US" altLang="zh-CN" sz="2400" dirty="0">
                <a:latin typeface="Constantia" pitchFamily="18" charset="0"/>
              </a:rPr>
              <a:t>A monopoly like Google has wider latitude to care about its workers, its products, and its impact on the wider world. It is successful enough to take ethics seriously without jeopardizing its own existence.</a:t>
            </a:r>
          </a:p>
          <a:p>
            <a:r>
              <a:rPr lang="en-US" altLang="zh-CN" sz="2400" dirty="0">
                <a:latin typeface="Constantia" pitchFamily="18" charset="0"/>
              </a:rPr>
              <a:t>Monopoly can afford to think about things other than making money, while non-monopolists cannot.</a:t>
            </a:r>
          </a:p>
          <a:p>
            <a:pPr marL="0" indent="0">
              <a:buNone/>
            </a:pPr>
            <a:endParaRPr lang="en-US" altLang="zh-CN" sz="2400" dirty="0">
              <a:latin typeface="Constantia" pitchFamily="18" charset="0"/>
            </a:endParaRPr>
          </a:p>
        </p:txBody>
      </p:sp>
      <p:pic>
        <p:nvPicPr>
          <p:cNvPr id="5124" name="Picture 4" descr="http://www.theworks.co.uk/images/9780753555187_L.jpg"/>
          <p:cNvPicPr>
            <a:picLocks noChangeAspect="1" noChangeArrowheads="1"/>
          </p:cNvPicPr>
          <p:nvPr/>
        </p:nvPicPr>
        <p:blipFill rotWithShape="1">
          <a:blip r:embed="rId2">
            <a:extLst>
              <a:ext uri="{28A0092B-C50C-407E-A947-70E740481C1C}">
                <a14:useLocalDpi xmlns:a14="http://schemas.microsoft.com/office/drawing/2010/main" val="0"/>
              </a:ext>
            </a:extLst>
          </a:blip>
          <a:srcRect l="19543" r="18479"/>
          <a:stretch/>
        </p:blipFill>
        <p:spPr bwMode="auto">
          <a:xfrm>
            <a:off x="5943600" y="1556791"/>
            <a:ext cx="2660848" cy="429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40100"/>
      </p:ext>
    </p:extLst>
  </p:cSld>
  <p:clrMapOvr>
    <a:masterClrMapping/>
  </p:clrMapOvr>
</p:sld>
</file>

<file path=ppt/theme/theme1.xml><?xml version="1.0" encoding="utf-8"?>
<a:theme xmlns:a="http://schemas.openxmlformats.org/drawingml/2006/main" name="bit">
  <a:themeElements>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bi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Data\Microsoft\Templates\bit.pot</Template>
  <TotalTime>120</TotalTime>
  <Pages>44</Pages>
  <Words>904</Words>
  <Application>Microsoft Office PowerPoint</Application>
  <PresentationFormat>On-screen Show (4:3)</PresentationFormat>
  <Paragraphs>130</Paragraphs>
  <Slides>20</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等线</vt:lpstr>
      <vt:lpstr>宋体</vt:lpstr>
      <vt:lpstr>Arial</vt:lpstr>
      <vt:lpstr>Constantia</vt:lpstr>
      <vt:lpstr>Times New Roman</vt:lpstr>
      <vt:lpstr>bit</vt:lpstr>
      <vt:lpstr>Visio</vt:lpstr>
      <vt:lpstr>Economic Principles for BUAA Engineers</vt:lpstr>
      <vt:lpstr>If we already have a perfect market, then why government?</vt:lpstr>
      <vt:lpstr>Monopoly</vt:lpstr>
      <vt:lpstr>Monopoly</vt:lpstr>
      <vt:lpstr>Monopoly firms’ business strategy</vt:lpstr>
      <vt:lpstr>Monopoly &amp; Social Welfare</vt:lpstr>
      <vt:lpstr>DiDi: A Real Life Case of Monopoly</vt:lpstr>
      <vt:lpstr>DiDi: A Real Life Case of Monopoly</vt:lpstr>
      <vt:lpstr>Monopoly &amp; (Innovation) Entrepreneurship</vt:lpstr>
      <vt:lpstr>If we already have a perfect market, then why government?</vt:lpstr>
      <vt:lpstr>Oligopoly</vt:lpstr>
      <vt:lpstr>Duopoly as the simplest type of oligopoly</vt:lpstr>
      <vt:lpstr>Prisoners’ Dilemma: A Practice for N.E.</vt:lpstr>
      <vt:lpstr>Nash Equilibrium in the World Oil Market</vt:lpstr>
      <vt:lpstr>Why we have arm race?</vt:lpstr>
      <vt:lpstr>If we already have a perfect market, then why government?</vt:lpstr>
      <vt:lpstr>The Spectrum of Market Structures</vt:lpstr>
      <vt:lpstr>Monopolistic firms’ business strategy</vt:lpstr>
      <vt:lpstr>Monopolistic firms’ business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Chapter 16</dc:title>
  <dc:subject>Oligopoly</dc:subject>
  <dc:creator>Xueying</dc:creator>
  <cp:keywords>oligopoly, nash equilibrium, game theory, prisoners' dilemma</cp:keywords>
  <dc:description/>
  <cp:lastModifiedBy>Xueying</cp:lastModifiedBy>
  <cp:revision>6</cp:revision>
  <cp:lastPrinted>1601-01-01T00:00:00Z</cp:lastPrinted>
  <dcterms:created xsi:type="dcterms:W3CDTF">1998-07-01T16:59:02Z</dcterms:created>
  <dcterms:modified xsi:type="dcterms:W3CDTF">2020-09-20T06:02:58Z</dcterms:modified>
</cp:coreProperties>
</file>