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6.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rts/chart4.xml" ContentType="application/vnd.openxmlformats-officedocument.drawingml.chart+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66"/>
  </p:notesMasterIdLst>
  <p:sldIdLst>
    <p:sldId id="266" r:id="rId2"/>
    <p:sldId id="280"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277" r:id="rId21"/>
    <p:sldId id="283"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336" r:id="rId47"/>
    <p:sldId id="281" r:id="rId48"/>
    <p:sldId id="285" r:id="rId49"/>
    <p:sldId id="352" r:id="rId50"/>
    <p:sldId id="348" r:id="rId51"/>
    <p:sldId id="347" r:id="rId52"/>
    <p:sldId id="349" r:id="rId53"/>
    <p:sldId id="350" r:id="rId54"/>
    <p:sldId id="351" r:id="rId55"/>
    <p:sldId id="339" r:id="rId56"/>
    <p:sldId id="340" r:id="rId57"/>
    <p:sldId id="341" r:id="rId58"/>
    <p:sldId id="342" r:id="rId59"/>
    <p:sldId id="343" r:id="rId60"/>
    <p:sldId id="289" r:id="rId61"/>
    <p:sldId id="288" r:id="rId62"/>
    <p:sldId id="290" r:id="rId63"/>
    <p:sldId id="291" r:id="rId64"/>
    <p:sldId id="292"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p15:clr>
            <a:srgbClr val="A4A3A4"/>
          </p15:clr>
        </p15:guide>
        <p15:guide id="2" pos="28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003399"/>
    <a:srgbClr val="0000FF"/>
    <a:srgbClr val="777777"/>
    <a:srgbClr val="5F5F5F"/>
    <a:srgbClr val="006699"/>
    <a:srgbClr val="FFF2CD"/>
    <a:srgbClr val="AE1237"/>
    <a:srgbClr val="6C45BB"/>
    <a:srgbClr val="8E47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02" autoAdjust="0"/>
  </p:normalViewPr>
  <p:slideViewPr>
    <p:cSldViewPr>
      <p:cViewPr varScale="1">
        <p:scale>
          <a:sx n="95" d="100"/>
          <a:sy n="95" d="100"/>
        </p:scale>
        <p:origin x="1016" y="184"/>
      </p:cViewPr>
      <p:guideLst>
        <p:guide orient="horz" pos="768"/>
        <p:guide pos="288"/>
      </p:guideLst>
    </p:cSldViewPr>
  </p:slideViewPr>
  <p:notesTextViewPr>
    <p:cViewPr>
      <p:scale>
        <a:sx n="100" d="100"/>
        <a:sy n="100" d="100"/>
      </p:scale>
      <p:origin x="0" y="0"/>
    </p:cViewPr>
  </p:notesTextViewPr>
  <p:sorterViewPr>
    <p:cViewPr>
      <p:scale>
        <a:sx n="90" d="100"/>
        <a:sy n="90" d="100"/>
      </p:scale>
      <p:origin x="0" y="9396"/>
    </p:cViewPr>
  </p:sorterViewPr>
  <p:notesViewPr>
    <p:cSldViewPr>
      <p:cViewPr varScale="1">
        <p:scale>
          <a:sx n="82" d="100"/>
          <a:sy n="82" d="100"/>
        </p:scale>
        <p:origin x="-313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2" Type="http://schemas.openxmlformats.org/officeDocument/2006/relationships/oleObject" Target="file:////C:\Users\Ron\Documents\My%20Dropbox\!%20Mankiw%20Principles\5e%20slides\2011%20update%20-%20new\chap33graphs.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Ron\Documents\My%20Dropbox\!%20Mankiw%20Principles\5e%20slides\2011%20update%20-%20new\chap33graphs.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Users\Ron\Documents\My%20Dropbox\!%20Mankiw%20Principles\5e%20slides\2011%20update%20-%20new\chap33graphs.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1" Type="http://schemas.openxmlformats.org/officeDocument/2006/relationships/oleObject" Target="file:////C:\Users\rcronovich\AppData\Local\Temp\download.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'ch33 data'!$B$3</c:f>
              <c:strCache>
                <c:ptCount val="1"/>
                <c:pt idx="0">
                  <c:v>GDPC1</c:v>
                </c:pt>
              </c:strCache>
            </c:strRef>
          </c:tx>
          <c:spPr>
            <a:ln w="44450">
              <a:solidFill>
                <a:srgbClr val="3366CC"/>
              </a:solidFill>
            </a:ln>
          </c:spPr>
          <c:marker>
            <c:symbol val="none"/>
          </c:marker>
          <c:xVal>
            <c:numRef>
              <c:f>'ch33 data'!$A$4:$A$188</c:f>
              <c:numCache>
                <c:formatCode>General</c:formatCode>
                <c:ptCount val="185"/>
                <c:pt idx="0">
                  <c:v>1965</c:v>
                </c:pt>
                <c:pt idx="1">
                  <c:v>1965.25</c:v>
                </c:pt>
                <c:pt idx="2">
                  <c:v>1965.5</c:v>
                </c:pt>
                <c:pt idx="3">
                  <c:v>1965.75</c:v>
                </c:pt>
                <c:pt idx="4">
                  <c:v>1966</c:v>
                </c:pt>
                <c:pt idx="5">
                  <c:v>1966.25</c:v>
                </c:pt>
                <c:pt idx="6">
                  <c:v>1966.5</c:v>
                </c:pt>
                <c:pt idx="7">
                  <c:v>1966.75</c:v>
                </c:pt>
                <c:pt idx="8">
                  <c:v>1967</c:v>
                </c:pt>
                <c:pt idx="9">
                  <c:v>1967.25</c:v>
                </c:pt>
                <c:pt idx="10">
                  <c:v>1967.5</c:v>
                </c:pt>
                <c:pt idx="11">
                  <c:v>1967.75</c:v>
                </c:pt>
                <c:pt idx="12">
                  <c:v>1968</c:v>
                </c:pt>
                <c:pt idx="13">
                  <c:v>1968.25</c:v>
                </c:pt>
                <c:pt idx="14">
                  <c:v>1968.5</c:v>
                </c:pt>
                <c:pt idx="15">
                  <c:v>1968.75</c:v>
                </c:pt>
                <c:pt idx="16">
                  <c:v>1969</c:v>
                </c:pt>
                <c:pt idx="17">
                  <c:v>1969.25</c:v>
                </c:pt>
                <c:pt idx="18">
                  <c:v>1969.5</c:v>
                </c:pt>
                <c:pt idx="19">
                  <c:v>1969.75</c:v>
                </c:pt>
                <c:pt idx="20">
                  <c:v>1970</c:v>
                </c:pt>
                <c:pt idx="21">
                  <c:v>1970.25</c:v>
                </c:pt>
                <c:pt idx="22">
                  <c:v>1970.5</c:v>
                </c:pt>
                <c:pt idx="23">
                  <c:v>1970.75</c:v>
                </c:pt>
                <c:pt idx="24">
                  <c:v>1971</c:v>
                </c:pt>
                <c:pt idx="25">
                  <c:v>1971.25</c:v>
                </c:pt>
                <c:pt idx="26">
                  <c:v>1971.5</c:v>
                </c:pt>
                <c:pt idx="27">
                  <c:v>1971.75</c:v>
                </c:pt>
                <c:pt idx="28">
                  <c:v>1972</c:v>
                </c:pt>
                <c:pt idx="29">
                  <c:v>1972.25</c:v>
                </c:pt>
                <c:pt idx="30">
                  <c:v>1972.5</c:v>
                </c:pt>
                <c:pt idx="31">
                  <c:v>1972.75</c:v>
                </c:pt>
                <c:pt idx="32">
                  <c:v>1973</c:v>
                </c:pt>
                <c:pt idx="33">
                  <c:v>1973.25</c:v>
                </c:pt>
                <c:pt idx="34">
                  <c:v>1973.5</c:v>
                </c:pt>
                <c:pt idx="35">
                  <c:v>1973.75</c:v>
                </c:pt>
                <c:pt idx="36">
                  <c:v>1974</c:v>
                </c:pt>
                <c:pt idx="37">
                  <c:v>1974.25</c:v>
                </c:pt>
                <c:pt idx="38">
                  <c:v>1974.5</c:v>
                </c:pt>
                <c:pt idx="39">
                  <c:v>1974.75</c:v>
                </c:pt>
                <c:pt idx="40">
                  <c:v>1975</c:v>
                </c:pt>
                <c:pt idx="41">
                  <c:v>1975.25</c:v>
                </c:pt>
                <c:pt idx="42">
                  <c:v>1975.5</c:v>
                </c:pt>
                <c:pt idx="43">
                  <c:v>1975.75</c:v>
                </c:pt>
                <c:pt idx="44">
                  <c:v>1976</c:v>
                </c:pt>
                <c:pt idx="45">
                  <c:v>1976.25</c:v>
                </c:pt>
                <c:pt idx="46">
                  <c:v>1976.5</c:v>
                </c:pt>
                <c:pt idx="47">
                  <c:v>1976.75</c:v>
                </c:pt>
                <c:pt idx="48">
                  <c:v>1977</c:v>
                </c:pt>
                <c:pt idx="49">
                  <c:v>1977.25</c:v>
                </c:pt>
                <c:pt idx="50">
                  <c:v>1977.5</c:v>
                </c:pt>
                <c:pt idx="51">
                  <c:v>1977.75</c:v>
                </c:pt>
                <c:pt idx="52">
                  <c:v>1978</c:v>
                </c:pt>
                <c:pt idx="53">
                  <c:v>1978.25</c:v>
                </c:pt>
                <c:pt idx="54">
                  <c:v>1978.5</c:v>
                </c:pt>
                <c:pt idx="55">
                  <c:v>1978.75</c:v>
                </c:pt>
                <c:pt idx="56">
                  <c:v>1979</c:v>
                </c:pt>
                <c:pt idx="57">
                  <c:v>1979.25</c:v>
                </c:pt>
                <c:pt idx="58">
                  <c:v>1979.5</c:v>
                </c:pt>
                <c:pt idx="59">
                  <c:v>1979.75</c:v>
                </c:pt>
                <c:pt idx="60">
                  <c:v>1980</c:v>
                </c:pt>
                <c:pt idx="61">
                  <c:v>1980.25</c:v>
                </c:pt>
                <c:pt idx="62">
                  <c:v>1980.5</c:v>
                </c:pt>
                <c:pt idx="63">
                  <c:v>1980.75</c:v>
                </c:pt>
                <c:pt idx="64">
                  <c:v>1981</c:v>
                </c:pt>
                <c:pt idx="65">
                  <c:v>1981.25</c:v>
                </c:pt>
                <c:pt idx="66">
                  <c:v>1981.5</c:v>
                </c:pt>
                <c:pt idx="67">
                  <c:v>1981.75</c:v>
                </c:pt>
                <c:pt idx="68">
                  <c:v>1982</c:v>
                </c:pt>
                <c:pt idx="69">
                  <c:v>1982.25</c:v>
                </c:pt>
                <c:pt idx="70">
                  <c:v>1982.5</c:v>
                </c:pt>
                <c:pt idx="71">
                  <c:v>1982.75</c:v>
                </c:pt>
                <c:pt idx="72">
                  <c:v>1983</c:v>
                </c:pt>
                <c:pt idx="73">
                  <c:v>1983.25</c:v>
                </c:pt>
                <c:pt idx="74">
                  <c:v>1983.5</c:v>
                </c:pt>
                <c:pt idx="75">
                  <c:v>1983.75</c:v>
                </c:pt>
                <c:pt idx="76">
                  <c:v>1984</c:v>
                </c:pt>
                <c:pt idx="77">
                  <c:v>1984.25</c:v>
                </c:pt>
                <c:pt idx="78">
                  <c:v>1984.5</c:v>
                </c:pt>
                <c:pt idx="79">
                  <c:v>1984.75</c:v>
                </c:pt>
                <c:pt idx="80">
                  <c:v>1985</c:v>
                </c:pt>
                <c:pt idx="81">
                  <c:v>1985.25</c:v>
                </c:pt>
                <c:pt idx="82">
                  <c:v>1985.5</c:v>
                </c:pt>
                <c:pt idx="83">
                  <c:v>1985.75</c:v>
                </c:pt>
                <c:pt idx="84">
                  <c:v>1986</c:v>
                </c:pt>
                <c:pt idx="85">
                  <c:v>1986.25</c:v>
                </c:pt>
                <c:pt idx="86">
                  <c:v>1986.5</c:v>
                </c:pt>
                <c:pt idx="87">
                  <c:v>1986.75</c:v>
                </c:pt>
                <c:pt idx="88">
                  <c:v>1987</c:v>
                </c:pt>
                <c:pt idx="89">
                  <c:v>1987.25</c:v>
                </c:pt>
                <c:pt idx="90">
                  <c:v>1987.5</c:v>
                </c:pt>
                <c:pt idx="91">
                  <c:v>1987.75</c:v>
                </c:pt>
                <c:pt idx="92">
                  <c:v>1988</c:v>
                </c:pt>
                <c:pt idx="93">
                  <c:v>1988.25</c:v>
                </c:pt>
                <c:pt idx="94">
                  <c:v>1988.5</c:v>
                </c:pt>
                <c:pt idx="95">
                  <c:v>1988.75</c:v>
                </c:pt>
                <c:pt idx="96">
                  <c:v>1989</c:v>
                </c:pt>
                <c:pt idx="97">
                  <c:v>1989.25</c:v>
                </c:pt>
                <c:pt idx="98">
                  <c:v>1989.5</c:v>
                </c:pt>
                <c:pt idx="99">
                  <c:v>1989.75</c:v>
                </c:pt>
                <c:pt idx="100">
                  <c:v>1990</c:v>
                </c:pt>
                <c:pt idx="101">
                  <c:v>1990.25</c:v>
                </c:pt>
                <c:pt idx="102">
                  <c:v>1990.5</c:v>
                </c:pt>
                <c:pt idx="103">
                  <c:v>1990.75</c:v>
                </c:pt>
                <c:pt idx="104">
                  <c:v>1991</c:v>
                </c:pt>
                <c:pt idx="105">
                  <c:v>1991.25</c:v>
                </c:pt>
                <c:pt idx="106">
                  <c:v>1991.5</c:v>
                </c:pt>
                <c:pt idx="107">
                  <c:v>1991.75</c:v>
                </c:pt>
                <c:pt idx="108">
                  <c:v>1992</c:v>
                </c:pt>
                <c:pt idx="109">
                  <c:v>1992.25</c:v>
                </c:pt>
                <c:pt idx="110">
                  <c:v>1992.5</c:v>
                </c:pt>
                <c:pt idx="111">
                  <c:v>1992.75</c:v>
                </c:pt>
                <c:pt idx="112">
                  <c:v>1993</c:v>
                </c:pt>
                <c:pt idx="113">
                  <c:v>1993.25</c:v>
                </c:pt>
                <c:pt idx="114">
                  <c:v>1993.5</c:v>
                </c:pt>
                <c:pt idx="115">
                  <c:v>1993.75</c:v>
                </c:pt>
                <c:pt idx="116">
                  <c:v>1994</c:v>
                </c:pt>
                <c:pt idx="117">
                  <c:v>1994.25</c:v>
                </c:pt>
                <c:pt idx="118">
                  <c:v>1994.5</c:v>
                </c:pt>
                <c:pt idx="119">
                  <c:v>1994.75</c:v>
                </c:pt>
                <c:pt idx="120">
                  <c:v>1995</c:v>
                </c:pt>
                <c:pt idx="121">
                  <c:v>1995.25</c:v>
                </c:pt>
                <c:pt idx="122">
                  <c:v>1995.5</c:v>
                </c:pt>
                <c:pt idx="123">
                  <c:v>1995.75</c:v>
                </c:pt>
                <c:pt idx="124">
                  <c:v>1996</c:v>
                </c:pt>
                <c:pt idx="125">
                  <c:v>1996.25</c:v>
                </c:pt>
                <c:pt idx="126">
                  <c:v>1996.5</c:v>
                </c:pt>
                <c:pt idx="127">
                  <c:v>1996.75</c:v>
                </c:pt>
                <c:pt idx="128">
                  <c:v>1997</c:v>
                </c:pt>
                <c:pt idx="129">
                  <c:v>1997.25</c:v>
                </c:pt>
                <c:pt idx="130">
                  <c:v>1997.5</c:v>
                </c:pt>
                <c:pt idx="131">
                  <c:v>1997.75</c:v>
                </c:pt>
                <c:pt idx="132">
                  <c:v>1998</c:v>
                </c:pt>
                <c:pt idx="133">
                  <c:v>1998.25</c:v>
                </c:pt>
                <c:pt idx="134">
                  <c:v>1998.5</c:v>
                </c:pt>
                <c:pt idx="135">
                  <c:v>1998.75</c:v>
                </c:pt>
                <c:pt idx="136">
                  <c:v>1999</c:v>
                </c:pt>
                <c:pt idx="137">
                  <c:v>1999.25</c:v>
                </c:pt>
                <c:pt idx="138">
                  <c:v>1999.5</c:v>
                </c:pt>
                <c:pt idx="139">
                  <c:v>1999.75</c:v>
                </c:pt>
                <c:pt idx="140">
                  <c:v>2000</c:v>
                </c:pt>
                <c:pt idx="141">
                  <c:v>2000.25</c:v>
                </c:pt>
                <c:pt idx="142">
                  <c:v>2000.5</c:v>
                </c:pt>
                <c:pt idx="143">
                  <c:v>2000.75</c:v>
                </c:pt>
                <c:pt idx="144">
                  <c:v>2001</c:v>
                </c:pt>
                <c:pt idx="145">
                  <c:v>2001.25</c:v>
                </c:pt>
                <c:pt idx="146">
                  <c:v>2001.5</c:v>
                </c:pt>
                <c:pt idx="147">
                  <c:v>2001.75</c:v>
                </c:pt>
                <c:pt idx="148">
                  <c:v>2002</c:v>
                </c:pt>
                <c:pt idx="149">
                  <c:v>2002.25</c:v>
                </c:pt>
                <c:pt idx="150">
                  <c:v>2002.5</c:v>
                </c:pt>
                <c:pt idx="151">
                  <c:v>2002.75</c:v>
                </c:pt>
                <c:pt idx="152">
                  <c:v>2003</c:v>
                </c:pt>
                <c:pt idx="153">
                  <c:v>2003.25</c:v>
                </c:pt>
                <c:pt idx="154">
                  <c:v>2003.5</c:v>
                </c:pt>
                <c:pt idx="155">
                  <c:v>2003.75</c:v>
                </c:pt>
                <c:pt idx="156">
                  <c:v>2004</c:v>
                </c:pt>
                <c:pt idx="157">
                  <c:v>2004.25</c:v>
                </c:pt>
                <c:pt idx="158">
                  <c:v>2004.5</c:v>
                </c:pt>
                <c:pt idx="159">
                  <c:v>2004.75</c:v>
                </c:pt>
                <c:pt idx="160">
                  <c:v>2005</c:v>
                </c:pt>
                <c:pt idx="161">
                  <c:v>2005.25</c:v>
                </c:pt>
                <c:pt idx="162">
                  <c:v>2005.5</c:v>
                </c:pt>
                <c:pt idx="163">
                  <c:v>2005.75</c:v>
                </c:pt>
                <c:pt idx="164">
                  <c:v>2006</c:v>
                </c:pt>
                <c:pt idx="165">
                  <c:v>2006.25</c:v>
                </c:pt>
                <c:pt idx="166">
                  <c:v>2006.5</c:v>
                </c:pt>
                <c:pt idx="167">
                  <c:v>2006.75</c:v>
                </c:pt>
                <c:pt idx="168">
                  <c:v>2007</c:v>
                </c:pt>
                <c:pt idx="169">
                  <c:v>2007.25</c:v>
                </c:pt>
                <c:pt idx="170">
                  <c:v>2007.5</c:v>
                </c:pt>
                <c:pt idx="171">
                  <c:v>2007.75</c:v>
                </c:pt>
                <c:pt idx="172">
                  <c:v>2008</c:v>
                </c:pt>
                <c:pt idx="173">
                  <c:v>2008.25</c:v>
                </c:pt>
                <c:pt idx="174">
                  <c:v>2008.5</c:v>
                </c:pt>
                <c:pt idx="175">
                  <c:v>2008.75</c:v>
                </c:pt>
                <c:pt idx="176">
                  <c:v>2009</c:v>
                </c:pt>
                <c:pt idx="177">
                  <c:v>2009.25</c:v>
                </c:pt>
                <c:pt idx="178">
                  <c:v>2009.5</c:v>
                </c:pt>
                <c:pt idx="179">
                  <c:v>2009.75</c:v>
                </c:pt>
                <c:pt idx="180">
                  <c:v>2010</c:v>
                </c:pt>
                <c:pt idx="181">
                  <c:v>2010.25</c:v>
                </c:pt>
                <c:pt idx="182">
                  <c:v>2010.5</c:v>
                </c:pt>
                <c:pt idx="183">
                  <c:v>2010.75</c:v>
                </c:pt>
                <c:pt idx="184">
                  <c:v>2011</c:v>
                </c:pt>
              </c:numCache>
            </c:numRef>
          </c:xVal>
          <c:yVal>
            <c:numRef>
              <c:f>'ch33 data'!$B$4:$B$188</c:f>
              <c:numCache>
                <c:formatCode>0.0</c:formatCode>
                <c:ptCount val="185"/>
                <c:pt idx="0">
                  <c:v>3516.3</c:v>
                </c:pt>
                <c:pt idx="1">
                  <c:v>3564</c:v>
                </c:pt>
                <c:pt idx="2">
                  <c:v>3636.3</c:v>
                </c:pt>
                <c:pt idx="3">
                  <c:v>3724</c:v>
                </c:pt>
                <c:pt idx="4">
                  <c:v>3815.4</c:v>
                </c:pt>
                <c:pt idx="5">
                  <c:v>3828.1</c:v>
                </c:pt>
                <c:pt idx="6">
                  <c:v>3853.3</c:v>
                </c:pt>
                <c:pt idx="7">
                  <c:v>3884.5</c:v>
                </c:pt>
                <c:pt idx="8">
                  <c:v>3918.7</c:v>
                </c:pt>
                <c:pt idx="9">
                  <c:v>3919.6</c:v>
                </c:pt>
                <c:pt idx="10">
                  <c:v>3950.8</c:v>
                </c:pt>
                <c:pt idx="11">
                  <c:v>3981</c:v>
                </c:pt>
                <c:pt idx="12">
                  <c:v>4063</c:v>
                </c:pt>
                <c:pt idx="13">
                  <c:v>4132</c:v>
                </c:pt>
                <c:pt idx="14">
                  <c:v>4160.3</c:v>
                </c:pt>
                <c:pt idx="15">
                  <c:v>4178.3</c:v>
                </c:pt>
                <c:pt idx="16">
                  <c:v>4244.1000000000004</c:v>
                </c:pt>
                <c:pt idx="17">
                  <c:v>4256.5</c:v>
                </c:pt>
                <c:pt idx="18">
                  <c:v>4283.4000000000005</c:v>
                </c:pt>
                <c:pt idx="19">
                  <c:v>4263.3</c:v>
                </c:pt>
                <c:pt idx="20">
                  <c:v>4256.6000000000004</c:v>
                </c:pt>
                <c:pt idx="21">
                  <c:v>4264.3</c:v>
                </c:pt>
                <c:pt idx="22">
                  <c:v>4302.3</c:v>
                </c:pt>
                <c:pt idx="23">
                  <c:v>4256.6000000000004</c:v>
                </c:pt>
                <c:pt idx="24">
                  <c:v>4374</c:v>
                </c:pt>
                <c:pt idx="25">
                  <c:v>4398.8</c:v>
                </c:pt>
                <c:pt idx="26">
                  <c:v>4433.9000000000005</c:v>
                </c:pt>
                <c:pt idx="27">
                  <c:v>4446.3</c:v>
                </c:pt>
                <c:pt idx="28">
                  <c:v>4525.8</c:v>
                </c:pt>
                <c:pt idx="29">
                  <c:v>4633.1000000000004</c:v>
                </c:pt>
                <c:pt idx="30">
                  <c:v>4677.5</c:v>
                </c:pt>
                <c:pt idx="31">
                  <c:v>4754.5</c:v>
                </c:pt>
                <c:pt idx="32">
                  <c:v>4876.2</c:v>
                </c:pt>
                <c:pt idx="33">
                  <c:v>4932.6000000000004</c:v>
                </c:pt>
                <c:pt idx="34">
                  <c:v>4906.3</c:v>
                </c:pt>
                <c:pt idx="35">
                  <c:v>4953.1000000000004</c:v>
                </c:pt>
                <c:pt idx="36">
                  <c:v>4909.6000000000004</c:v>
                </c:pt>
                <c:pt idx="37">
                  <c:v>4922.2</c:v>
                </c:pt>
                <c:pt idx="38">
                  <c:v>4873.5</c:v>
                </c:pt>
                <c:pt idx="39">
                  <c:v>4854.3</c:v>
                </c:pt>
                <c:pt idx="40">
                  <c:v>4795.3</c:v>
                </c:pt>
                <c:pt idx="41">
                  <c:v>4831.9000000000005</c:v>
                </c:pt>
                <c:pt idx="42">
                  <c:v>4913.3</c:v>
                </c:pt>
                <c:pt idx="43">
                  <c:v>4977.5</c:v>
                </c:pt>
                <c:pt idx="44">
                  <c:v>5090.7</c:v>
                </c:pt>
                <c:pt idx="45">
                  <c:v>5128.9000000000005</c:v>
                </c:pt>
                <c:pt idx="46">
                  <c:v>5154.1000000000004</c:v>
                </c:pt>
                <c:pt idx="47">
                  <c:v>5191.5</c:v>
                </c:pt>
                <c:pt idx="48">
                  <c:v>5251.8</c:v>
                </c:pt>
                <c:pt idx="49">
                  <c:v>5356.1</c:v>
                </c:pt>
                <c:pt idx="50">
                  <c:v>5451.9</c:v>
                </c:pt>
                <c:pt idx="51">
                  <c:v>5450.8</c:v>
                </c:pt>
                <c:pt idx="52">
                  <c:v>5469.4</c:v>
                </c:pt>
                <c:pt idx="53">
                  <c:v>5684.6</c:v>
                </c:pt>
                <c:pt idx="54">
                  <c:v>5740.3</c:v>
                </c:pt>
                <c:pt idx="55">
                  <c:v>5816.2</c:v>
                </c:pt>
                <c:pt idx="56">
                  <c:v>5825.9</c:v>
                </c:pt>
                <c:pt idx="57">
                  <c:v>5831.4</c:v>
                </c:pt>
                <c:pt idx="58">
                  <c:v>5873.3</c:v>
                </c:pt>
                <c:pt idx="59">
                  <c:v>5889.5</c:v>
                </c:pt>
                <c:pt idx="60">
                  <c:v>5908.5</c:v>
                </c:pt>
                <c:pt idx="61">
                  <c:v>5787.4</c:v>
                </c:pt>
                <c:pt idx="62">
                  <c:v>5776.6</c:v>
                </c:pt>
                <c:pt idx="63">
                  <c:v>5883.5</c:v>
                </c:pt>
                <c:pt idx="64">
                  <c:v>6005.7</c:v>
                </c:pt>
                <c:pt idx="65">
                  <c:v>5957.8</c:v>
                </c:pt>
                <c:pt idx="66">
                  <c:v>6030.2</c:v>
                </c:pt>
                <c:pt idx="67">
                  <c:v>5955.1</c:v>
                </c:pt>
                <c:pt idx="68">
                  <c:v>5857.3</c:v>
                </c:pt>
                <c:pt idx="69">
                  <c:v>5889.1</c:v>
                </c:pt>
                <c:pt idx="70">
                  <c:v>5866.4</c:v>
                </c:pt>
                <c:pt idx="71">
                  <c:v>5871</c:v>
                </c:pt>
                <c:pt idx="72">
                  <c:v>5944</c:v>
                </c:pt>
                <c:pt idx="73">
                  <c:v>6077.6</c:v>
                </c:pt>
                <c:pt idx="74">
                  <c:v>6197.5</c:v>
                </c:pt>
                <c:pt idx="75">
                  <c:v>6325.6</c:v>
                </c:pt>
                <c:pt idx="76">
                  <c:v>6448.3</c:v>
                </c:pt>
                <c:pt idx="77">
                  <c:v>6559.6</c:v>
                </c:pt>
                <c:pt idx="78">
                  <c:v>6623.3</c:v>
                </c:pt>
                <c:pt idx="79">
                  <c:v>6677.3</c:v>
                </c:pt>
                <c:pt idx="80">
                  <c:v>6740.3</c:v>
                </c:pt>
                <c:pt idx="81">
                  <c:v>6797.3</c:v>
                </c:pt>
                <c:pt idx="82">
                  <c:v>6903.5</c:v>
                </c:pt>
                <c:pt idx="83">
                  <c:v>6955.9</c:v>
                </c:pt>
                <c:pt idx="84">
                  <c:v>7022.8</c:v>
                </c:pt>
                <c:pt idx="85">
                  <c:v>7051</c:v>
                </c:pt>
                <c:pt idx="86">
                  <c:v>7119</c:v>
                </c:pt>
                <c:pt idx="87">
                  <c:v>7153.4</c:v>
                </c:pt>
                <c:pt idx="88">
                  <c:v>7193</c:v>
                </c:pt>
                <c:pt idx="89">
                  <c:v>7269.5</c:v>
                </c:pt>
                <c:pt idx="90">
                  <c:v>7332.6</c:v>
                </c:pt>
                <c:pt idx="91">
                  <c:v>7458</c:v>
                </c:pt>
                <c:pt idx="92">
                  <c:v>7496.6</c:v>
                </c:pt>
                <c:pt idx="93">
                  <c:v>7592.9</c:v>
                </c:pt>
                <c:pt idx="94">
                  <c:v>7632.1</c:v>
                </c:pt>
                <c:pt idx="95">
                  <c:v>7734</c:v>
                </c:pt>
                <c:pt idx="96">
                  <c:v>7806.6</c:v>
                </c:pt>
                <c:pt idx="97">
                  <c:v>7865</c:v>
                </c:pt>
                <c:pt idx="98">
                  <c:v>7927.4</c:v>
                </c:pt>
                <c:pt idx="99">
                  <c:v>7944.7</c:v>
                </c:pt>
                <c:pt idx="100">
                  <c:v>8027.7</c:v>
                </c:pt>
                <c:pt idx="101">
                  <c:v>8059.6</c:v>
                </c:pt>
                <c:pt idx="102">
                  <c:v>8059.5</c:v>
                </c:pt>
                <c:pt idx="103">
                  <c:v>7988.9</c:v>
                </c:pt>
                <c:pt idx="104">
                  <c:v>7950.2</c:v>
                </c:pt>
                <c:pt idx="105">
                  <c:v>8003.8</c:v>
                </c:pt>
                <c:pt idx="106">
                  <c:v>8037.5</c:v>
                </c:pt>
                <c:pt idx="107">
                  <c:v>8069</c:v>
                </c:pt>
                <c:pt idx="108">
                  <c:v>8157.6</c:v>
                </c:pt>
                <c:pt idx="109">
                  <c:v>8244.2999999999975</c:v>
                </c:pt>
                <c:pt idx="110">
                  <c:v>8329.4</c:v>
                </c:pt>
                <c:pt idx="111">
                  <c:v>8417</c:v>
                </c:pt>
                <c:pt idx="112">
                  <c:v>8432.5</c:v>
                </c:pt>
                <c:pt idx="113">
                  <c:v>8486.4</c:v>
                </c:pt>
                <c:pt idx="114">
                  <c:v>8531.1</c:v>
                </c:pt>
                <c:pt idx="115">
                  <c:v>8643.7999999999975</c:v>
                </c:pt>
                <c:pt idx="116">
                  <c:v>8727.9</c:v>
                </c:pt>
                <c:pt idx="117">
                  <c:v>8847.2999999999975</c:v>
                </c:pt>
                <c:pt idx="118">
                  <c:v>8904.2999999999975</c:v>
                </c:pt>
                <c:pt idx="119">
                  <c:v>9003.2000000000007</c:v>
                </c:pt>
                <c:pt idx="120">
                  <c:v>9025.2999999999975</c:v>
                </c:pt>
                <c:pt idx="121">
                  <c:v>9044.7000000000007</c:v>
                </c:pt>
                <c:pt idx="122">
                  <c:v>9120.7000000000007</c:v>
                </c:pt>
                <c:pt idx="123">
                  <c:v>9184.2999999999975</c:v>
                </c:pt>
                <c:pt idx="124">
                  <c:v>9247.2000000000007</c:v>
                </c:pt>
                <c:pt idx="125">
                  <c:v>9407.1</c:v>
                </c:pt>
                <c:pt idx="126">
                  <c:v>9488.9</c:v>
                </c:pt>
                <c:pt idx="127">
                  <c:v>9592.5</c:v>
                </c:pt>
                <c:pt idx="128">
                  <c:v>9666.2000000000007</c:v>
                </c:pt>
                <c:pt idx="129">
                  <c:v>9809.6</c:v>
                </c:pt>
                <c:pt idx="130">
                  <c:v>9932.7000000000007</c:v>
                </c:pt>
                <c:pt idx="131">
                  <c:v>10008.9</c:v>
                </c:pt>
                <c:pt idx="132">
                  <c:v>10103.4</c:v>
                </c:pt>
                <c:pt idx="133">
                  <c:v>10194.299999999997</c:v>
                </c:pt>
                <c:pt idx="134">
                  <c:v>10328.799999999997</c:v>
                </c:pt>
                <c:pt idx="135">
                  <c:v>10507.6</c:v>
                </c:pt>
                <c:pt idx="136">
                  <c:v>10601.2</c:v>
                </c:pt>
                <c:pt idx="137">
                  <c:v>10684</c:v>
                </c:pt>
                <c:pt idx="138">
                  <c:v>10819.9</c:v>
                </c:pt>
                <c:pt idx="139">
                  <c:v>11014.3</c:v>
                </c:pt>
                <c:pt idx="140">
                  <c:v>11043</c:v>
                </c:pt>
                <c:pt idx="141">
                  <c:v>11258.5</c:v>
                </c:pt>
                <c:pt idx="142">
                  <c:v>11267.9</c:v>
                </c:pt>
                <c:pt idx="143">
                  <c:v>11334.5</c:v>
                </c:pt>
                <c:pt idx="144">
                  <c:v>11297.2</c:v>
                </c:pt>
                <c:pt idx="145">
                  <c:v>11371.3</c:v>
                </c:pt>
                <c:pt idx="146">
                  <c:v>11340.1</c:v>
                </c:pt>
                <c:pt idx="147">
                  <c:v>11380.1</c:v>
                </c:pt>
                <c:pt idx="148">
                  <c:v>11477.9</c:v>
                </c:pt>
                <c:pt idx="149">
                  <c:v>11538.8</c:v>
                </c:pt>
                <c:pt idx="150">
                  <c:v>11596.4</c:v>
                </c:pt>
                <c:pt idx="151">
                  <c:v>11598.8</c:v>
                </c:pt>
                <c:pt idx="152">
                  <c:v>11645.8</c:v>
                </c:pt>
                <c:pt idx="153">
                  <c:v>11738.7</c:v>
                </c:pt>
                <c:pt idx="154">
                  <c:v>11935.5</c:v>
                </c:pt>
                <c:pt idx="155">
                  <c:v>12042.8</c:v>
                </c:pt>
                <c:pt idx="156">
                  <c:v>12127.6</c:v>
                </c:pt>
                <c:pt idx="157">
                  <c:v>12213.8</c:v>
                </c:pt>
                <c:pt idx="158">
                  <c:v>12303.5</c:v>
                </c:pt>
                <c:pt idx="159">
                  <c:v>12410.3</c:v>
                </c:pt>
                <c:pt idx="160">
                  <c:v>12534.1</c:v>
                </c:pt>
                <c:pt idx="161">
                  <c:v>12587.5</c:v>
                </c:pt>
                <c:pt idx="162">
                  <c:v>12683.2</c:v>
                </c:pt>
                <c:pt idx="163">
                  <c:v>12748.7</c:v>
                </c:pt>
                <c:pt idx="164">
                  <c:v>12915.9</c:v>
                </c:pt>
                <c:pt idx="165">
                  <c:v>12962.5</c:v>
                </c:pt>
                <c:pt idx="166">
                  <c:v>12965.9</c:v>
                </c:pt>
                <c:pt idx="167">
                  <c:v>13060.7</c:v>
                </c:pt>
                <c:pt idx="168">
                  <c:v>13089.3</c:v>
                </c:pt>
                <c:pt idx="169">
                  <c:v>13194.1</c:v>
                </c:pt>
                <c:pt idx="170">
                  <c:v>13268.5</c:v>
                </c:pt>
                <c:pt idx="171">
                  <c:v>13363.5</c:v>
                </c:pt>
                <c:pt idx="172">
                  <c:v>13339.2</c:v>
                </c:pt>
                <c:pt idx="173">
                  <c:v>13359</c:v>
                </c:pt>
                <c:pt idx="174">
                  <c:v>13223.5</c:v>
                </c:pt>
                <c:pt idx="175">
                  <c:v>12993.7</c:v>
                </c:pt>
                <c:pt idx="176">
                  <c:v>12832.6</c:v>
                </c:pt>
                <c:pt idx="177">
                  <c:v>12810</c:v>
                </c:pt>
                <c:pt idx="178">
                  <c:v>12860.8</c:v>
                </c:pt>
                <c:pt idx="179">
                  <c:v>13019</c:v>
                </c:pt>
                <c:pt idx="180">
                  <c:v>13138.8</c:v>
                </c:pt>
                <c:pt idx="181">
                  <c:v>13194.9</c:v>
                </c:pt>
                <c:pt idx="182">
                  <c:v>13278.5</c:v>
                </c:pt>
                <c:pt idx="183">
                  <c:v>13380.7</c:v>
                </c:pt>
                <c:pt idx="184">
                  <c:v>13438.8</c:v>
                </c:pt>
              </c:numCache>
            </c:numRef>
          </c:yVal>
          <c:smooth val="0"/>
          <c:extLst>
            <c:ext xmlns:c16="http://schemas.microsoft.com/office/drawing/2014/chart" uri="{C3380CC4-5D6E-409C-BE32-E72D297353CC}">
              <c16:uniqueId val="{00000000-EBB0-434F-AA46-25CB81F9B626}"/>
            </c:ext>
          </c:extLst>
        </c:ser>
        <c:dLbls>
          <c:showLegendKey val="0"/>
          <c:showVal val="0"/>
          <c:showCatName val="0"/>
          <c:showSerName val="0"/>
          <c:showPercent val="0"/>
          <c:showBubbleSize val="0"/>
        </c:dLbls>
        <c:axId val="55579008"/>
        <c:axId val="55580544"/>
      </c:scatterChart>
      <c:valAx>
        <c:axId val="55579008"/>
        <c:scaling>
          <c:orientation val="minMax"/>
          <c:max val="2012"/>
          <c:min val="1965"/>
        </c:scaling>
        <c:delete val="0"/>
        <c:axPos val="b"/>
        <c:numFmt formatCode="General" sourceLinked="1"/>
        <c:majorTickMark val="cross"/>
        <c:minorTickMark val="in"/>
        <c:tickLblPos val="nextTo"/>
        <c:txPr>
          <a:bodyPr/>
          <a:lstStyle/>
          <a:p>
            <a:pPr>
              <a:defRPr sz="1800">
                <a:latin typeface="Arial" pitchFamily="34" charset="0"/>
                <a:cs typeface="Arial" pitchFamily="34" charset="0"/>
              </a:defRPr>
            </a:pPr>
            <a:endParaRPr lang="zh-CN"/>
          </a:p>
        </c:txPr>
        <c:crossAx val="55580544"/>
        <c:crosses val="autoZero"/>
        <c:crossBetween val="midCat"/>
        <c:majorUnit val="5"/>
        <c:minorUnit val="1"/>
      </c:valAx>
      <c:valAx>
        <c:axId val="55580544"/>
        <c:scaling>
          <c:orientation val="minMax"/>
        </c:scaling>
        <c:delete val="0"/>
        <c:axPos val="l"/>
        <c:numFmt formatCode="#,##0" sourceLinked="0"/>
        <c:majorTickMark val="cross"/>
        <c:minorTickMark val="none"/>
        <c:tickLblPos val="nextTo"/>
        <c:txPr>
          <a:bodyPr/>
          <a:lstStyle/>
          <a:p>
            <a:pPr>
              <a:defRPr sz="1900">
                <a:latin typeface="Arial" pitchFamily="34" charset="0"/>
                <a:cs typeface="Arial" pitchFamily="34" charset="0"/>
              </a:defRPr>
            </a:pPr>
            <a:endParaRPr lang="zh-CN"/>
          </a:p>
        </c:txPr>
        <c:crossAx val="55579008"/>
        <c:crosses val="autoZero"/>
        <c:crossBetween val="midCat"/>
      </c:valAx>
      <c:spPr>
        <a:noFill/>
        <a:ln>
          <a:solidFill>
            <a:srgbClr val="000000"/>
          </a:solidFill>
        </a:ln>
      </c:spPr>
    </c:plotArea>
    <c:plotVisOnly val="1"/>
    <c:dispBlanksAs val="gap"/>
    <c:showDLblsOverMax val="0"/>
  </c:chart>
  <c:spPr>
    <a:noFill/>
    <a:ln>
      <a:noFill/>
    </a:ln>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1"/>
          <c:order val="0"/>
          <c:tx>
            <c:strRef>
              <c:f>'ch33 data'!$C$3</c:f>
              <c:strCache>
                <c:ptCount val="1"/>
                <c:pt idx="0">
                  <c:v>GPDIC1</c:v>
                </c:pt>
              </c:strCache>
            </c:strRef>
          </c:tx>
          <c:spPr>
            <a:ln w="44450">
              <a:solidFill>
                <a:srgbClr val="3366CC"/>
              </a:solidFill>
            </a:ln>
          </c:spPr>
          <c:marker>
            <c:symbol val="none"/>
          </c:marker>
          <c:xVal>
            <c:numRef>
              <c:f>'ch33 data'!$A$4:$A$188</c:f>
              <c:numCache>
                <c:formatCode>General</c:formatCode>
                <c:ptCount val="185"/>
                <c:pt idx="0">
                  <c:v>1965</c:v>
                </c:pt>
                <c:pt idx="1">
                  <c:v>1965.25</c:v>
                </c:pt>
                <c:pt idx="2">
                  <c:v>1965.5</c:v>
                </c:pt>
                <c:pt idx="3">
                  <c:v>1965.75</c:v>
                </c:pt>
                <c:pt idx="4">
                  <c:v>1966</c:v>
                </c:pt>
                <c:pt idx="5">
                  <c:v>1966.25</c:v>
                </c:pt>
                <c:pt idx="6">
                  <c:v>1966.5</c:v>
                </c:pt>
                <c:pt idx="7">
                  <c:v>1966.75</c:v>
                </c:pt>
                <c:pt idx="8">
                  <c:v>1967</c:v>
                </c:pt>
                <c:pt idx="9">
                  <c:v>1967.25</c:v>
                </c:pt>
                <c:pt idx="10">
                  <c:v>1967.5</c:v>
                </c:pt>
                <c:pt idx="11">
                  <c:v>1967.75</c:v>
                </c:pt>
                <c:pt idx="12">
                  <c:v>1968</c:v>
                </c:pt>
                <c:pt idx="13">
                  <c:v>1968.25</c:v>
                </c:pt>
                <c:pt idx="14">
                  <c:v>1968.5</c:v>
                </c:pt>
                <c:pt idx="15">
                  <c:v>1968.75</c:v>
                </c:pt>
                <c:pt idx="16">
                  <c:v>1969</c:v>
                </c:pt>
                <c:pt idx="17">
                  <c:v>1969.25</c:v>
                </c:pt>
                <c:pt idx="18">
                  <c:v>1969.5</c:v>
                </c:pt>
                <c:pt idx="19">
                  <c:v>1969.75</c:v>
                </c:pt>
                <c:pt idx="20">
                  <c:v>1970</c:v>
                </c:pt>
                <c:pt idx="21">
                  <c:v>1970.25</c:v>
                </c:pt>
                <c:pt idx="22">
                  <c:v>1970.5</c:v>
                </c:pt>
                <c:pt idx="23">
                  <c:v>1970.75</c:v>
                </c:pt>
                <c:pt idx="24">
                  <c:v>1971</c:v>
                </c:pt>
                <c:pt idx="25">
                  <c:v>1971.25</c:v>
                </c:pt>
                <c:pt idx="26">
                  <c:v>1971.5</c:v>
                </c:pt>
                <c:pt idx="27">
                  <c:v>1971.75</c:v>
                </c:pt>
                <c:pt idx="28">
                  <c:v>1972</c:v>
                </c:pt>
                <c:pt idx="29">
                  <c:v>1972.25</c:v>
                </c:pt>
                <c:pt idx="30">
                  <c:v>1972.5</c:v>
                </c:pt>
                <c:pt idx="31">
                  <c:v>1972.75</c:v>
                </c:pt>
                <c:pt idx="32">
                  <c:v>1973</c:v>
                </c:pt>
                <c:pt idx="33">
                  <c:v>1973.25</c:v>
                </c:pt>
                <c:pt idx="34">
                  <c:v>1973.5</c:v>
                </c:pt>
                <c:pt idx="35">
                  <c:v>1973.75</c:v>
                </c:pt>
                <c:pt idx="36">
                  <c:v>1974</c:v>
                </c:pt>
                <c:pt idx="37">
                  <c:v>1974.25</c:v>
                </c:pt>
                <c:pt idx="38">
                  <c:v>1974.5</c:v>
                </c:pt>
                <c:pt idx="39">
                  <c:v>1974.75</c:v>
                </c:pt>
                <c:pt idx="40">
                  <c:v>1975</c:v>
                </c:pt>
                <c:pt idx="41">
                  <c:v>1975.25</c:v>
                </c:pt>
                <c:pt idx="42">
                  <c:v>1975.5</c:v>
                </c:pt>
                <c:pt idx="43">
                  <c:v>1975.75</c:v>
                </c:pt>
                <c:pt idx="44">
                  <c:v>1976</c:v>
                </c:pt>
                <c:pt idx="45">
                  <c:v>1976.25</c:v>
                </c:pt>
                <c:pt idx="46">
                  <c:v>1976.5</c:v>
                </c:pt>
                <c:pt idx="47">
                  <c:v>1976.75</c:v>
                </c:pt>
                <c:pt idx="48">
                  <c:v>1977</c:v>
                </c:pt>
                <c:pt idx="49">
                  <c:v>1977.25</c:v>
                </c:pt>
                <c:pt idx="50">
                  <c:v>1977.5</c:v>
                </c:pt>
                <c:pt idx="51">
                  <c:v>1977.75</c:v>
                </c:pt>
                <c:pt idx="52">
                  <c:v>1978</c:v>
                </c:pt>
                <c:pt idx="53">
                  <c:v>1978.25</c:v>
                </c:pt>
                <c:pt idx="54">
                  <c:v>1978.5</c:v>
                </c:pt>
                <c:pt idx="55">
                  <c:v>1978.75</c:v>
                </c:pt>
                <c:pt idx="56">
                  <c:v>1979</c:v>
                </c:pt>
                <c:pt idx="57">
                  <c:v>1979.25</c:v>
                </c:pt>
                <c:pt idx="58">
                  <c:v>1979.5</c:v>
                </c:pt>
                <c:pt idx="59">
                  <c:v>1979.75</c:v>
                </c:pt>
                <c:pt idx="60">
                  <c:v>1980</c:v>
                </c:pt>
                <c:pt idx="61">
                  <c:v>1980.25</c:v>
                </c:pt>
                <c:pt idx="62">
                  <c:v>1980.5</c:v>
                </c:pt>
                <c:pt idx="63">
                  <c:v>1980.75</c:v>
                </c:pt>
                <c:pt idx="64">
                  <c:v>1981</c:v>
                </c:pt>
                <c:pt idx="65">
                  <c:v>1981.25</c:v>
                </c:pt>
                <c:pt idx="66">
                  <c:v>1981.5</c:v>
                </c:pt>
                <c:pt idx="67">
                  <c:v>1981.75</c:v>
                </c:pt>
                <c:pt idx="68">
                  <c:v>1982</c:v>
                </c:pt>
                <c:pt idx="69">
                  <c:v>1982.25</c:v>
                </c:pt>
                <c:pt idx="70">
                  <c:v>1982.5</c:v>
                </c:pt>
                <c:pt idx="71">
                  <c:v>1982.75</c:v>
                </c:pt>
                <c:pt idx="72">
                  <c:v>1983</c:v>
                </c:pt>
                <c:pt idx="73">
                  <c:v>1983.25</c:v>
                </c:pt>
                <c:pt idx="74">
                  <c:v>1983.5</c:v>
                </c:pt>
                <c:pt idx="75">
                  <c:v>1983.75</c:v>
                </c:pt>
                <c:pt idx="76">
                  <c:v>1984</c:v>
                </c:pt>
                <c:pt idx="77">
                  <c:v>1984.25</c:v>
                </c:pt>
                <c:pt idx="78">
                  <c:v>1984.5</c:v>
                </c:pt>
                <c:pt idx="79">
                  <c:v>1984.75</c:v>
                </c:pt>
                <c:pt idx="80">
                  <c:v>1985</c:v>
                </c:pt>
                <c:pt idx="81">
                  <c:v>1985.25</c:v>
                </c:pt>
                <c:pt idx="82">
                  <c:v>1985.5</c:v>
                </c:pt>
                <c:pt idx="83">
                  <c:v>1985.75</c:v>
                </c:pt>
                <c:pt idx="84">
                  <c:v>1986</c:v>
                </c:pt>
                <c:pt idx="85">
                  <c:v>1986.25</c:v>
                </c:pt>
                <c:pt idx="86">
                  <c:v>1986.5</c:v>
                </c:pt>
                <c:pt idx="87">
                  <c:v>1986.75</c:v>
                </c:pt>
                <c:pt idx="88">
                  <c:v>1987</c:v>
                </c:pt>
                <c:pt idx="89">
                  <c:v>1987.25</c:v>
                </c:pt>
                <c:pt idx="90">
                  <c:v>1987.5</c:v>
                </c:pt>
                <c:pt idx="91">
                  <c:v>1987.75</c:v>
                </c:pt>
                <c:pt idx="92">
                  <c:v>1988</c:v>
                </c:pt>
                <c:pt idx="93">
                  <c:v>1988.25</c:v>
                </c:pt>
                <c:pt idx="94">
                  <c:v>1988.5</c:v>
                </c:pt>
                <c:pt idx="95">
                  <c:v>1988.75</c:v>
                </c:pt>
                <c:pt idx="96">
                  <c:v>1989</c:v>
                </c:pt>
                <c:pt idx="97">
                  <c:v>1989.25</c:v>
                </c:pt>
                <c:pt idx="98">
                  <c:v>1989.5</c:v>
                </c:pt>
                <c:pt idx="99">
                  <c:v>1989.75</c:v>
                </c:pt>
                <c:pt idx="100">
                  <c:v>1990</c:v>
                </c:pt>
                <c:pt idx="101">
                  <c:v>1990.25</c:v>
                </c:pt>
                <c:pt idx="102">
                  <c:v>1990.5</c:v>
                </c:pt>
                <c:pt idx="103">
                  <c:v>1990.75</c:v>
                </c:pt>
                <c:pt idx="104">
                  <c:v>1991</c:v>
                </c:pt>
                <c:pt idx="105">
                  <c:v>1991.25</c:v>
                </c:pt>
                <c:pt idx="106">
                  <c:v>1991.5</c:v>
                </c:pt>
                <c:pt idx="107">
                  <c:v>1991.75</c:v>
                </c:pt>
                <c:pt idx="108">
                  <c:v>1992</c:v>
                </c:pt>
                <c:pt idx="109">
                  <c:v>1992.25</c:v>
                </c:pt>
                <c:pt idx="110">
                  <c:v>1992.5</c:v>
                </c:pt>
                <c:pt idx="111">
                  <c:v>1992.75</c:v>
                </c:pt>
                <c:pt idx="112">
                  <c:v>1993</c:v>
                </c:pt>
                <c:pt idx="113">
                  <c:v>1993.25</c:v>
                </c:pt>
                <c:pt idx="114">
                  <c:v>1993.5</c:v>
                </c:pt>
                <c:pt idx="115">
                  <c:v>1993.75</c:v>
                </c:pt>
                <c:pt idx="116">
                  <c:v>1994</c:v>
                </c:pt>
                <c:pt idx="117">
                  <c:v>1994.25</c:v>
                </c:pt>
                <c:pt idx="118">
                  <c:v>1994.5</c:v>
                </c:pt>
                <c:pt idx="119">
                  <c:v>1994.75</c:v>
                </c:pt>
                <c:pt idx="120">
                  <c:v>1995</c:v>
                </c:pt>
                <c:pt idx="121">
                  <c:v>1995.25</c:v>
                </c:pt>
                <c:pt idx="122">
                  <c:v>1995.5</c:v>
                </c:pt>
                <c:pt idx="123">
                  <c:v>1995.75</c:v>
                </c:pt>
                <c:pt idx="124">
                  <c:v>1996</c:v>
                </c:pt>
                <c:pt idx="125">
                  <c:v>1996.25</c:v>
                </c:pt>
                <c:pt idx="126">
                  <c:v>1996.5</c:v>
                </c:pt>
                <c:pt idx="127">
                  <c:v>1996.75</c:v>
                </c:pt>
                <c:pt idx="128">
                  <c:v>1997</c:v>
                </c:pt>
                <c:pt idx="129">
                  <c:v>1997.25</c:v>
                </c:pt>
                <c:pt idx="130">
                  <c:v>1997.5</c:v>
                </c:pt>
                <c:pt idx="131">
                  <c:v>1997.75</c:v>
                </c:pt>
                <c:pt idx="132">
                  <c:v>1998</c:v>
                </c:pt>
                <c:pt idx="133">
                  <c:v>1998.25</c:v>
                </c:pt>
                <c:pt idx="134">
                  <c:v>1998.5</c:v>
                </c:pt>
                <c:pt idx="135">
                  <c:v>1998.75</c:v>
                </c:pt>
                <c:pt idx="136">
                  <c:v>1999</c:v>
                </c:pt>
                <c:pt idx="137">
                  <c:v>1999.25</c:v>
                </c:pt>
                <c:pt idx="138">
                  <c:v>1999.5</c:v>
                </c:pt>
                <c:pt idx="139">
                  <c:v>1999.75</c:v>
                </c:pt>
                <c:pt idx="140">
                  <c:v>2000</c:v>
                </c:pt>
                <c:pt idx="141">
                  <c:v>2000.25</c:v>
                </c:pt>
                <c:pt idx="142">
                  <c:v>2000.5</c:v>
                </c:pt>
                <c:pt idx="143">
                  <c:v>2000.75</c:v>
                </c:pt>
                <c:pt idx="144">
                  <c:v>2001</c:v>
                </c:pt>
                <c:pt idx="145">
                  <c:v>2001.25</c:v>
                </c:pt>
                <c:pt idx="146">
                  <c:v>2001.5</c:v>
                </c:pt>
                <c:pt idx="147">
                  <c:v>2001.75</c:v>
                </c:pt>
                <c:pt idx="148">
                  <c:v>2002</c:v>
                </c:pt>
                <c:pt idx="149">
                  <c:v>2002.25</c:v>
                </c:pt>
                <c:pt idx="150">
                  <c:v>2002.5</c:v>
                </c:pt>
                <c:pt idx="151">
                  <c:v>2002.75</c:v>
                </c:pt>
                <c:pt idx="152">
                  <c:v>2003</c:v>
                </c:pt>
                <c:pt idx="153">
                  <c:v>2003.25</c:v>
                </c:pt>
                <c:pt idx="154">
                  <c:v>2003.5</c:v>
                </c:pt>
                <c:pt idx="155">
                  <c:v>2003.75</c:v>
                </c:pt>
                <c:pt idx="156">
                  <c:v>2004</c:v>
                </c:pt>
                <c:pt idx="157">
                  <c:v>2004.25</c:v>
                </c:pt>
                <c:pt idx="158">
                  <c:v>2004.5</c:v>
                </c:pt>
                <c:pt idx="159">
                  <c:v>2004.75</c:v>
                </c:pt>
                <c:pt idx="160">
                  <c:v>2005</c:v>
                </c:pt>
                <c:pt idx="161">
                  <c:v>2005.25</c:v>
                </c:pt>
                <c:pt idx="162">
                  <c:v>2005.5</c:v>
                </c:pt>
                <c:pt idx="163">
                  <c:v>2005.75</c:v>
                </c:pt>
                <c:pt idx="164">
                  <c:v>2006</c:v>
                </c:pt>
                <c:pt idx="165">
                  <c:v>2006.25</c:v>
                </c:pt>
                <c:pt idx="166">
                  <c:v>2006.5</c:v>
                </c:pt>
                <c:pt idx="167">
                  <c:v>2006.75</c:v>
                </c:pt>
                <c:pt idx="168">
                  <c:v>2007</c:v>
                </c:pt>
                <c:pt idx="169">
                  <c:v>2007.25</c:v>
                </c:pt>
                <c:pt idx="170">
                  <c:v>2007.5</c:v>
                </c:pt>
                <c:pt idx="171">
                  <c:v>2007.75</c:v>
                </c:pt>
                <c:pt idx="172">
                  <c:v>2008</c:v>
                </c:pt>
                <c:pt idx="173">
                  <c:v>2008.25</c:v>
                </c:pt>
                <c:pt idx="174">
                  <c:v>2008.5</c:v>
                </c:pt>
                <c:pt idx="175">
                  <c:v>2008.75</c:v>
                </c:pt>
                <c:pt idx="176">
                  <c:v>2009</c:v>
                </c:pt>
                <c:pt idx="177">
                  <c:v>2009.25</c:v>
                </c:pt>
                <c:pt idx="178">
                  <c:v>2009.5</c:v>
                </c:pt>
                <c:pt idx="179">
                  <c:v>2009.75</c:v>
                </c:pt>
                <c:pt idx="180">
                  <c:v>2010</c:v>
                </c:pt>
                <c:pt idx="181">
                  <c:v>2010.25</c:v>
                </c:pt>
                <c:pt idx="182">
                  <c:v>2010.5</c:v>
                </c:pt>
                <c:pt idx="183">
                  <c:v>2010.75</c:v>
                </c:pt>
                <c:pt idx="184">
                  <c:v>2011</c:v>
                </c:pt>
              </c:numCache>
            </c:numRef>
          </c:xVal>
          <c:yVal>
            <c:numRef>
              <c:f>'ch33 data'!$C$4:$C$188</c:f>
              <c:numCache>
                <c:formatCode>0.0</c:formatCode>
                <c:ptCount val="185"/>
                <c:pt idx="0">
                  <c:v>429.1</c:v>
                </c:pt>
                <c:pt idx="1">
                  <c:v>429.1</c:v>
                </c:pt>
                <c:pt idx="2">
                  <c:v>444.4</c:v>
                </c:pt>
                <c:pt idx="3">
                  <c:v>446.5</c:v>
                </c:pt>
                <c:pt idx="4">
                  <c:v>484.2</c:v>
                </c:pt>
                <c:pt idx="5">
                  <c:v>475.4</c:v>
                </c:pt>
                <c:pt idx="6">
                  <c:v>470.7</c:v>
                </c:pt>
                <c:pt idx="7">
                  <c:v>473</c:v>
                </c:pt>
                <c:pt idx="8">
                  <c:v>460</c:v>
                </c:pt>
                <c:pt idx="9">
                  <c:v>440.4</c:v>
                </c:pt>
                <c:pt idx="10">
                  <c:v>453</c:v>
                </c:pt>
                <c:pt idx="11">
                  <c:v>462.8</c:v>
                </c:pt>
                <c:pt idx="12">
                  <c:v>472.9</c:v>
                </c:pt>
                <c:pt idx="13">
                  <c:v>492</c:v>
                </c:pt>
                <c:pt idx="14">
                  <c:v>476.1</c:v>
                </c:pt>
                <c:pt idx="15">
                  <c:v>481</c:v>
                </c:pt>
                <c:pt idx="16">
                  <c:v>512.70000000000005</c:v>
                </c:pt>
                <c:pt idx="17">
                  <c:v>508.6</c:v>
                </c:pt>
                <c:pt idx="18">
                  <c:v>520.4</c:v>
                </c:pt>
                <c:pt idx="19">
                  <c:v>492.3</c:v>
                </c:pt>
                <c:pt idx="20">
                  <c:v>476.9</c:v>
                </c:pt>
                <c:pt idx="21">
                  <c:v>478.4</c:v>
                </c:pt>
                <c:pt idx="22">
                  <c:v>486.6</c:v>
                </c:pt>
                <c:pt idx="23">
                  <c:v>458.4</c:v>
                </c:pt>
                <c:pt idx="24">
                  <c:v>517.9</c:v>
                </c:pt>
                <c:pt idx="25">
                  <c:v>534</c:v>
                </c:pt>
                <c:pt idx="26">
                  <c:v>541</c:v>
                </c:pt>
                <c:pt idx="27">
                  <c:v>524.1</c:v>
                </c:pt>
                <c:pt idx="28">
                  <c:v>561.1</c:v>
                </c:pt>
                <c:pt idx="29">
                  <c:v>595.5</c:v>
                </c:pt>
                <c:pt idx="30">
                  <c:v>604</c:v>
                </c:pt>
                <c:pt idx="31">
                  <c:v>607.1</c:v>
                </c:pt>
                <c:pt idx="32">
                  <c:v>645.70000000000005</c:v>
                </c:pt>
                <c:pt idx="33">
                  <c:v>675.8</c:v>
                </c:pt>
                <c:pt idx="34">
                  <c:v>649.4</c:v>
                </c:pt>
                <c:pt idx="35">
                  <c:v>674.3</c:v>
                </c:pt>
                <c:pt idx="36">
                  <c:v>631.20000000000005</c:v>
                </c:pt>
                <c:pt idx="37">
                  <c:v>628.1</c:v>
                </c:pt>
                <c:pt idx="38">
                  <c:v>592.70000000000005</c:v>
                </c:pt>
                <c:pt idx="39">
                  <c:v>598.29999999999995</c:v>
                </c:pt>
                <c:pt idx="40">
                  <c:v>493.2</c:v>
                </c:pt>
                <c:pt idx="41">
                  <c:v>476.1</c:v>
                </c:pt>
                <c:pt idx="42">
                  <c:v>516.4</c:v>
                </c:pt>
                <c:pt idx="43">
                  <c:v>530.6</c:v>
                </c:pt>
                <c:pt idx="44">
                  <c:v>585.5</c:v>
                </c:pt>
                <c:pt idx="45">
                  <c:v>610.5</c:v>
                </c:pt>
                <c:pt idx="46">
                  <c:v>611.6</c:v>
                </c:pt>
                <c:pt idx="47">
                  <c:v>615.9</c:v>
                </c:pt>
                <c:pt idx="48">
                  <c:v>646.20000000000005</c:v>
                </c:pt>
                <c:pt idx="49">
                  <c:v>696.1</c:v>
                </c:pt>
                <c:pt idx="50">
                  <c:v>734.1</c:v>
                </c:pt>
                <c:pt idx="51">
                  <c:v>713.4</c:v>
                </c:pt>
                <c:pt idx="52">
                  <c:v>727.5</c:v>
                </c:pt>
                <c:pt idx="53">
                  <c:v>777.5</c:v>
                </c:pt>
                <c:pt idx="54">
                  <c:v>801.5</c:v>
                </c:pt>
                <c:pt idx="55">
                  <c:v>819.7</c:v>
                </c:pt>
                <c:pt idx="56">
                  <c:v>819.6</c:v>
                </c:pt>
                <c:pt idx="57">
                  <c:v>817.7</c:v>
                </c:pt>
                <c:pt idx="58">
                  <c:v>801.7</c:v>
                </c:pt>
                <c:pt idx="59">
                  <c:v>786.8</c:v>
                </c:pt>
                <c:pt idx="60">
                  <c:v>781.1</c:v>
                </c:pt>
                <c:pt idx="61">
                  <c:v>710.6</c:v>
                </c:pt>
                <c:pt idx="62">
                  <c:v>656.5</c:v>
                </c:pt>
                <c:pt idx="63">
                  <c:v>723.2</c:v>
                </c:pt>
                <c:pt idx="64">
                  <c:v>795.1</c:v>
                </c:pt>
                <c:pt idx="65">
                  <c:v>757.2</c:v>
                </c:pt>
                <c:pt idx="66">
                  <c:v>804.2</c:v>
                </c:pt>
                <c:pt idx="67">
                  <c:v>773.1</c:v>
                </c:pt>
                <c:pt idx="68">
                  <c:v>692.5</c:v>
                </c:pt>
                <c:pt idx="69">
                  <c:v>691.9</c:v>
                </c:pt>
                <c:pt idx="70">
                  <c:v>683.8</c:v>
                </c:pt>
                <c:pt idx="71">
                  <c:v>622.9</c:v>
                </c:pt>
                <c:pt idx="72">
                  <c:v>645.1</c:v>
                </c:pt>
                <c:pt idx="73">
                  <c:v>707.4</c:v>
                </c:pt>
                <c:pt idx="74">
                  <c:v>754.9</c:v>
                </c:pt>
                <c:pt idx="75">
                  <c:v>834.4</c:v>
                </c:pt>
                <c:pt idx="76">
                  <c:v>921.8</c:v>
                </c:pt>
                <c:pt idx="77">
                  <c:v>952.8</c:v>
                </c:pt>
                <c:pt idx="78">
                  <c:v>975</c:v>
                </c:pt>
                <c:pt idx="79">
                  <c:v>959</c:v>
                </c:pt>
                <c:pt idx="80">
                  <c:v>927.4</c:v>
                </c:pt>
                <c:pt idx="81">
                  <c:v>943.4</c:v>
                </c:pt>
                <c:pt idx="82">
                  <c:v>933</c:v>
                </c:pt>
                <c:pt idx="83">
                  <c:v>969.4</c:v>
                </c:pt>
                <c:pt idx="84">
                  <c:v>967.4</c:v>
                </c:pt>
                <c:pt idx="85">
                  <c:v>946</c:v>
                </c:pt>
                <c:pt idx="86">
                  <c:v>916.3</c:v>
                </c:pt>
                <c:pt idx="87">
                  <c:v>917.7</c:v>
                </c:pt>
                <c:pt idx="88">
                  <c:v>945.8</c:v>
                </c:pt>
                <c:pt idx="89">
                  <c:v>947.1</c:v>
                </c:pt>
                <c:pt idx="90">
                  <c:v>948.1</c:v>
                </c:pt>
                <c:pt idx="91">
                  <c:v>1022</c:v>
                </c:pt>
                <c:pt idx="92">
                  <c:v>964.4</c:v>
                </c:pt>
                <c:pt idx="93">
                  <c:v>987.9</c:v>
                </c:pt>
                <c:pt idx="94">
                  <c:v>994.2</c:v>
                </c:pt>
                <c:pt idx="95">
                  <c:v>1007.4</c:v>
                </c:pt>
                <c:pt idx="96">
                  <c:v>1046</c:v>
                </c:pt>
                <c:pt idx="97">
                  <c:v>1033.8</c:v>
                </c:pt>
                <c:pt idx="98">
                  <c:v>1021.6</c:v>
                </c:pt>
                <c:pt idx="99">
                  <c:v>1011.1</c:v>
                </c:pt>
                <c:pt idx="100">
                  <c:v>1021.1</c:v>
                </c:pt>
                <c:pt idx="101">
                  <c:v>1021.4</c:v>
                </c:pt>
                <c:pt idx="102">
                  <c:v>997.3</c:v>
                </c:pt>
                <c:pt idx="103">
                  <c:v>934.2</c:v>
                </c:pt>
                <c:pt idx="104">
                  <c:v>896.2</c:v>
                </c:pt>
                <c:pt idx="105">
                  <c:v>891.7</c:v>
                </c:pt>
                <c:pt idx="106">
                  <c:v>913.9</c:v>
                </c:pt>
                <c:pt idx="107">
                  <c:v>948.9</c:v>
                </c:pt>
                <c:pt idx="108">
                  <c:v>927.8</c:v>
                </c:pt>
                <c:pt idx="109">
                  <c:v>988.9</c:v>
                </c:pt>
                <c:pt idx="110">
                  <c:v>999.1</c:v>
                </c:pt>
                <c:pt idx="111">
                  <c:v>1030.8</c:v>
                </c:pt>
                <c:pt idx="112">
                  <c:v>1055</c:v>
                </c:pt>
                <c:pt idx="113">
                  <c:v>1063.3</c:v>
                </c:pt>
                <c:pt idx="114">
                  <c:v>1062.5</c:v>
                </c:pt>
                <c:pt idx="115">
                  <c:v>1118.5999999999999</c:v>
                </c:pt>
                <c:pt idx="116">
                  <c:v>1166.8</c:v>
                </c:pt>
                <c:pt idx="117">
                  <c:v>1234.9000000000001</c:v>
                </c:pt>
                <c:pt idx="118">
                  <c:v>1212.7</c:v>
                </c:pt>
                <c:pt idx="119">
                  <c:v>1269.2</c:v>
                </c:pt>
                <c:pt idx="120">
                  <c:v>1282.0999999999999</c:v>
                </c:pt>
                <c:pt idx="121">
                  <c:v>1247.5999999999999</c:v>
                </c:pt>
                <c:pt idx="122">
                  <c:v>1235.5999999999999</c:v>
                </c:pt>
                <c:pt idx="123">
                  <c:v>1270.4000000000001</c:v>
                </c:pt>
                <c:pt idx="124">
                  <c:v>1287.0999999999999</c:v>
                </c:pt>
                <c:pt idx="125">
                  <c:v>1353.8</c:v>
                </c:pt>
                <c:pt idx="126">
                  <c:v>1422.1</c:v>
                </c:pt>
                <c:pt idx="127">
                  <c:v>1418.2</c:v>
                </c:pt>
                <c:pt idx="128">
                  <c:v>1451.3</c:v>
                </c:pt>
                <c:pt idx="129">
                  <c:v>1544</c:v>
                </c:pt>
                <c:pt idx="130">
                  <c:v>1571.4</c:v>
                </c:pt>
                <c:pt idx="131">
                  <c:v>1596.5</c:v>
                </c:pt>
                <c:pt idx="132">
                  <c:v>1672.7</c:v>
                </c:pt>
                <c:pt idx="133">
                  <c:v>1652.7</c:v>
                </c:pt>
                <c:pt idx="134">
                  <c:v>1700.1</c:v>
                </c:pt>
                <c:pt idx="135">
                  <c:v>1754.7</c:v>
                </c:pt>
                <c:pt idx="136">
                  <c:v>1810</c:v>
                </c:pt>
                <c:pt idx="137">
                  <c:v>1803.7</c:v>
                </c:pt>
                <c:pt idx="138">
                  <c:v>1848.9</c:v>
                </c:pt>
                <c:pt idx="139">
                  <c:v>1914.6</c:v>
                </c:pt>
                <c:pt idx="140">
                  <c:v>1887.8</c:v>
                </c:pt>
                <c:pt idx="141">
                  <c:v>2018.5</c:v>
                </c:pt>
                <c:pt idx="142">
                  <c:v>1987</c:v>
                </c:pt>
                <c:pt idx="143">
                  <c:v>1987.8</c:v>
                </c:pt>
                <c:pt idx="144">
                  <c:v>1882.7</c:v>
                </c:pt>
                <c:pt idx="145">
                  <c:v>1876.7</c:v>
                </c:pt>
                <c:pt idx="146">
                  <c:v>1837.1</c:v>
                </c:pt>
                <c:pt idx="147">
                  <c:v>1731.2</c:v>
                </c:pt>
                <c:pt idx="148">
                  <c:v>1789.3</c:v>
                </c:pt>
                <c:pt idx="149">
                  <c:v>1810.8</c:v>
                </c:pt>
                <c:pt idx="150">
                  <c:v>1814.5</c:v>
                </c:pt>
                <c:pt idx="151">
                  <c:v>1813.2</c:v>
                </c:pt>
                <c:pt idx="152">
                  <c:v>1813.1</c:v>
                </c:pt>
                <c:pt idx="153">
                  <c:v>1823.7</c:v>
                </c:pt>
                <c:pt idx="154">
                  <c:v>1889.9</c:v>
                </c:pt>
                <c:pt idx="155">
                  <c:v>1959.8</c:v>
                </c:pt>
                <c:pt idx="156">
                  <c:v>1970</c:v>
                </c:pt>
                <c:pt idx="157">
                  <c:v>2055.6</c:v>
                </c:pt>
                <c:pt idx="158">
                  <c:v>2082.1999999999998</c:v>
                </c:pt>
                <c:pt idx="159">
                  <c:v>2125.1999999999998</c:v>
                </c:pt>
                <c:pt idx="160">
                  <c:v>2170.3000000000002</c:v>
                </c:pt>
                <c:pt idx="161">
                  <c:v>2131.5</c:v>
                </c:pt>
                <c:pt idx="162">
                  <c:v>2154.9</c:v>
                </c:pt>
                <c:pt idx="163">
                  <c:v>2232.1999999999998</c:v>
                </c:pt>
                <c:pt idx="164">
                  <c:v>2264.6999999999998</c:v>
                </c:pt>
                <c:pt idx="165">
                  <c:v>2261.1999999999998</c:v>
                </c:pt>
                <c:pt idx="166">
                  <c:v>2229.6</c:v>
                </c:pt>
                <c:pt idx="167">
                  <c:v>2166</c:v>
                </c:pt>
                <c:pt idx="168">
                  <c:v>2146.1</c:v>
                </c:pt>
                <c:pt idx="169">
                  <c:v>2195.1</c:v>
                </c:pt>
                <c:pt idx="170">
                  <c:v>2178.9</c:v>
                </c:pt>
                <c:pt idx="171">
                  <c:v>2126.1</c:v>
                </c:pt>
                <c:pt idx="172">
                  <c:v>2074.3000000000002</c:v>
                </c:pt>
                <c:pt idx="173">
                  <c:v>2033.8</c:v>
                </c:pt>
                <c:pt idx="174">
                  <c:v>1967.2</c:v>
                </c:pt>
                <c:pt idx="175">
                  <c:v>1753.8</c:v>
                </c:pt>
                <c:pt idx="176">
                  <c:v>1529.5</c:v>
                </c:pt>
                <c:pt idx="177">
                  <c:v>1453.2</c:v>
                </c:pt>
                <c:pt idx="178">
                  <c:v>1494.5</c:v>
                </c:pt>
                <c:pt idx="179">
                  <c:v>1585.7</c:v>
                </c:pt>
                <c:pt idx="180">
                  <c:v>1690.2</c:v>
                </c:pt>
                <c:pt idx="181">
                  <c:v>1791.5</c:v>
                </c:pt>
                <c:pt idx="182">
                  <c:v>1855.1</c:v>
                </c:pt>
                <c:pt idx="183">
                  <c:v>1761.3</c:v>
                </c:pt>
                <c:pt idx="184">
                  <c:v>1797.5</c:v>
                </c:pt>
              </c:numCache>
            </c:numRef>
          </c:yVal>
          <c:smooth val="0"/>
          <c:extLst>
            <c:ext xmlns:c16="http://schemas.microsoft.com/office/drawing/2014/chart" uri="{C3380CC4-5D6E-409C-BE32-E72D297353CC}">
              <c16:uniqueId val="{00000000-4E94-CB4C-827F-BF3BA91DFD4F}"/>
            </c:ext>
          </c:extLst>
        </c:ser>
        <c:dLbls>
          <c:showLegendKey val="0"/>
          <c:showVal val="0"/>
          <c:showCatName val="0"/>
          <c:showSerName val="0"/>
          <c:showPercent val="0"/>
          <c:showBubbleSize val="0"/>
        </c:dLbls>
        <c:axId val="55697408"/>
        <c:axId val="55698944"/>
      </c:scatterChart>
      <c:valAx>
        <c:axId val="55697408"/>
        <c:scaling>
          <c:orientation val="minMax"/>
          <c:max val="2012"/>
          <c:min val="1965"/>
        </c:scaling>
        <c:delete val="0"/>
        <c:axPos val="b"/>
        <c:numFmt formatCode="General" sourceLinked="1"/>
        <c:majorTickMark val="cross"/>
        <c:minorTickMark val="in"/>
        <c:tickLblPos val="nextTo"/>
        <c:txPr>
          <a:bodyPr/>
          <a:lstStyle/>
          <a:p>
            <a:pPr>
              <a:defRPr sz="1800">
                <a:latin typeface="Arial" pitchFamily="34" charset="0"/>
                <a:cs typeface="Arial" pitchFamily="34" charset="0"/>
              </a:defRPr>
            </a:pPr>
            <a:endParaRPr lang="zh-CN"/>
          </a:p>
        </c:txPr>
        <c:crossAx val="55698944"/>
        <c:crosses val="autoZero"/>
        <c:crossBetween val="midCat"/>
        <c:majorUnit val="5"/>
        <c:minorUnit val="1"/>
      </c:valAx>
      <c:valAx>
        <c:axId val="55698944"/>
        <c:scaling>
          <c:orientation val="minMax"/>
        </c:scaling>
        <c:delete val="0"/>
        <c:axPos val="l"/>
        <c:numFmt formatCode="#,##0" sourceLinked="0"/>
        <c:majorTickMark val="cross"/>
        <c:minorTickMark val="none"/>
        <c:tickLblPos val="nextTo"/>
        <c:txPr>
          <a:bodyPr/>
          <a:lstStyle/>
          <a:p>
            <a:pPr>
              <a:defRPr sz="1900">
                <a:latin typeface="Arial" pitchFamily="34" charset="0"/>
                <a:cs typeface="Arial" pitchFamily="34" charset="0"/>
              </a:defRPr>
            </a:pPr>
            <a:endParaRPr lang="zh-CN"/>
          </a:p>
        </c:txPr>
        <c:crossAx val="55697408"/>
        <c:crosses val="autoZero"/>
        <c:crossBetween val="midCat"/>
      </c:valAx>
      <c:spPr>
        <a:noFill/>
        <a:ln>
          <a:solidFill>
            <a:srgbClr val="000000"/>
          </a:solidFill>
        </a:ln>
      </c:spPr>
    </c:plotArea>
    <c:plotVisOnly val="1"/>
    <c:dispBlanksAs val="gap"/>
    <c:showDLblsOverMax val="0"/>
  </c:chart>
  <c:spPr>
    <a:noFill/>
    <a:ln>
      <a:noFill/>
    </a:ln>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2"/>
          <c:order val="0"/>
          <c:tx>
            <c:strRef>
              <c:f>'ch33 data'!$D$3</c:f>
              <c:strCache>
                <c:ptCount val="1"/>
                <c:pt idx="0">
                  <c:v>UNRATE</c:v>
                </c:pt>
              </c:strCache>
            </c:strRef>
          </c:tx>
          <c:spPr>
            <a:ln w="44450">
              <a:solidFill>
                <a:srgbClr val="3366CC"/>
              </a:solidFill>
            </a:ln>
          </c:spPr>
          <c:marker>
            <c:symbol val="none"/>
          </c:marker>
          <c:xVal>
            <c:numRef>
              <c:f>'ch33 data'!$A$4:$A$188</c:f>
              <c:numCache>
                <c:formatCode>General</c:formatCode>
                <c:ptCount val="185"/>
                <c:pt idx="0">
                  <c:v>1965</c:v>
                </c:pt>
                <c:pt idx="1">
                  <c:v>1965.25</c:v>
                </c:pt>
                <c:pt idx="2">
                  <c:v>1965.5</c:v>
                </c:pt>
                <c:pt idx="3">
                  <c:v>1965.75</c:v>
                </c:pt>
                <c:pt idx="4">
                  <c:v>1966</c:v>
                </c:pt>
                <c:pt idx="5">
                  <c:v>1966.25</c:v>
                </c:pt>
                <c:pt idx="6">
                  <c:v>1966.5</c:v>
                </c:pt>
                <c:pt idx="7">
                  <c:v>1966.75</c:v>
                </c:pt>
                <c:pt idx="8">
                  <c:v>1967</c:v>
                </c:pt>
                <c:pt idx="9">
                  <c:v>1967.25</c:v>
                </c:pt>
                <c:pt idx="10">
                  <c:v>1967.5</c:v>
                </c:pt>
                <c:pt idx="11">
                  <c:v>1967.75</c:v>
                </c:pt>
                <c:pt idx="12">
                  <c:v>1968</c:v>
                </c:pt>
                <c:pt idx="13">
                  <c:v>1968.25</c:v>
                </c:pt>
                <c:pt idx="14">
                  <c:v>1968.5</c:v>
                </c:pt>
                <c:pt idx="15">
                  <c:v>1968.75</c:v>
                </c:pt>
                <c:pt idx="16">
                  <c:v>1969</c:v>
                </c:pt>
                <c:pt idx="17">
                  <c:v>1969.25</c:v>
                </c:pt>
                <c:pt idx="18">
                  <c:v>1969.5</c:v>
                </c:pt>
                <c:pt idx="19">
                  <c:v>1969.75</c:v>
                </c:pt>
                <c:pt idx="20">
                  <c:v>1970</c:v>
                </c:pt>
                <c:pt idx="21">
                  <c:v>1970.25</c:v>
                </c:pt>
                <c:pt idx="22">
                  <c:v>1970.5</c:v>
                </c:pt>
                <c:pt idx="23">
                  <c:v>1970.75</c:v>
                </c:pt>
                <c:pt idx="24">
                  <c:v>1971</c:v>
                </c:pt>
                <c:pt idx="25">
                  <c:v>1971.25</c:v>
                </c:pt>
                <c:pt idx="26">
                  <c:v>1971.5</c:v>
                </c:pt>
                <c:pt idx="27">
                  <c:v>1971.75</c:v>
                </c:pt>
                <c:pt idx="28">
                  <c:v>1972</c:v>
                </c:pt>
                <c:pt idx="29">
                  <c:v>1972.25</c:v>
                </c:pt>
                <c:pt idx="30">
                  <c:v>1972.5</c:v>
                </c:pt>
                <c:pt idx="31">
                  <c:v>1972.75</c:v>
                </c:pt>
                <c:pt idx="32">
                  <c:v>1973</c:v>
                </c:pt>
                <c:pt idx="33">
                  <c:v>1973.25</c:v>
                </c:pt>
                <c:pt idx="34">
                  <c:v>1973.5</c:v>
                </c:pt>
                <c:pt idx="35">
                  <c:v>1973.75</c:v>
                </c:pt>
                <c:pt idx="36">
                  <c:v>1974</c:v>
                </c:pt>
                <c:pt idx="37">
                  <c:v>1974.25</c:v>
                </c:pt>
                <c:pt idx="38">
                  <c:v>1974.5</c:v>
                </c:pt>
                <c:pt idx="39">
                  <c:v>1974.75</c:v>
                </c:pt>
                <c:pt idx="40">
                  <c:v>1975</c:v>
                </c:pt>
                <c:pt idx="41">
                  <c:v>1975.25</c:v>
                </c:pt>
                <c:pt idx="42">
                  <c:v>1975.5</c:v>
                </c:pt>
                <c:pt idx="43">
                  <c:v>1975.75</c:v>
                </c:pt>
                <c:pt idx="44">
                  <c:v>1976</c:v>
                </c:pt>
                <c:pt idx="45">
                  <c:v>1976.25</c:v>
                </c:pt>
                <c:pt idx="46">
                  <c:v>1976.5</c:v>
                </c:pt>
                <c:pt idx="47">
                  <c:v>1976.75</c:v>
                </c:pt>
                <c:pt idx="48">
                  <c:v>1977</c:v>
                </c:pt>
                <c:pt idx="49">
                  <c:v>1977.25</c:v>
                </c:pt>
                <c:pt idx="50">
                  <c:v>1977.5</c:v>
                </c:pt>
                <c:pt idx="51">
                  <c:v>1977.75</c:v>
                </c:pt>
                <c:pt idx="52">
                  <c:v>1978</c:v>
                </c:pt>
                <c:pt idx="53">
                  <c:v>1978.25</c:v>
                </c:pt>
                <c:pt idx="54">
                  <c:v>1978.5</c:v>
                </c:pt>
                <c:pt idx="55">
                  <c:v>1978.75</c:v>
                </c:pt>
                <c:pt idx="56">
                  <c:v>1979</c:v>
                </c:pt>
                <c:pt idx="57">
                  <c:v>1979.25</c:v>
                </c:pt>
                <c:pt idx="58">
                  <c:v>1979.5</c:v>
                </c:pt>
                <c:pt idx="59">
                  <c:v>1979.75</c:v>
                </c:pt>
                <c:pt idx="60">
                  <c:v>1980</c:v>
                </c:pt>
                <c:pt idx="61">
                  <c:v>1980.25</c:v>
                </c:pt>
                <c:pt idx="62">
                  <c:v>1980.5</c:v>
                </c:pt>
                <c:pt idx="63">
                  <c:v>1980.75</c:v>
                </c:pt>
                <c:pt idx="64">
                  <c:v>1981</c:v>
                </c:pt>
                <c:pt idx="65">
                  <c:v>1981.25</c:v>
                </c:pt>
                <c:pt idx="66">
                  <c:v>1981.5</c:v>
                </c:pt>
                <c:pt idx="67">
                  <c:v>1981.75</c:v>
                </c:pt>
                <c:pt idx="68">
                  <c:v>1982</c:v>
                </c:pt>
                <c:pt idx="69">
                  <c:v>1982.25</c:v>
                </c:pt>
                <c:pt idx="70">
                  <c:v>1982.5</c:v>
                </c:pt>
                <c:pt idx="71">
                  <c:v>1982.75</c:v>
                </c:pt>
                <c:pt idx="72">
                  <c:v>1983</c:v>
                </c:pt>
                <c:pt idx="73">
                  <c:v>1983.25</c:v>
                </c:pt>
                <c:pt idx="74">
                  <c:v>1983.5</c:v>
                </c:pt>
                <c:pt idx="75">
                  <c:v>1983.75</c:v>
                </c:pt>
                <c:pt idx="76">
                  <c:v>1984</c:v>
                </c:pt>
                <c:pt idx="77">
                  <c:v>1984.25</c:v>
                </c:pt>
                <c:pt idx="78">
                  <c:v>1984.5</c:v>
                </c:pt>
                <c:pt idx="79">
                  <c:v>1984.75</c:v>
                </c:pt>
                <c:pt idx="80">
                  <c:v>1985</c:v>
                </c:pt>
                <c:pt idx="81">
                  <c:v>1985.25</c:v>
                </c:pt>
                <c:pt idx="82">
                  <c:v>1985.5</c:v>
                </c:pt>
                <c:pt idx="83">
                  <c:v>1985.75</c:v>
                </c:pt>
                <c:pt idx="84">
                  <c:v>1986</c:v>
                </c:pt>
                <c:pt idx="85">
                  <c:v>1986.25</c:v>
                </c:pt>
                <c:pt idx="86">
                  <c:v>1986.5</c:v>
                </c:pt>
                <c:pt idx="87">
                  <c:v>1986.75</c:v>
                </c:pt>
                <c:pt idx="88">
                  <c:v>1987</c:v>
                </c:pt>
                <c:pt idx="89">
                  <c:v>1987.25</c:v>
                </c:pt>
                <c:pt idx="90">
                  <c:v>1987.5</c:v>
                </c:pt>
                <c:pt idx="91">
                  <c:v>1987.75</c:v>
                </c:pt>
                <c:pt idx="92">
                  <c:v>1988</c:v>
                </c:pt>
                <c:pt idx="93">
                  <c:v>1988.25</c:v>
                </c:pt>
                <c:pt idx="94">
                  <c:v>1988.5</c:v>
                </c:pt>
                <c:pt idx="95">
                  <c:v>1988.75</c:v>
                </c:pt>
                <c:pt idx="96">
                  <c:v>1989</c:v>
                </c:pt>
                <c:pt idx="97">
                  <c:v>1989.25</c:v>
                </c:pt>
                <c:pt idx="98">
                  <c:v>1989.5</c:v>
                </c:pt>
                <c:pt idx="99">
                  <c:v>1989.75</c:v>
                </c:pt>
                <c:pt idx="100">
                  <c:v>1990</c:v>
                </c:pt>
                <c:pt idx="101">
                  <c:v>1990.25</c:v>
                </c:pt>
                <c:pt idx="102">
                  <c:v>1990.5</c:v>
                </c:pt>
                <c:pt idx="103">
                  <c:v>1990.75</c:v>
                </c:pt>
                <c:pt idx="104">
                  <c:v>1991</c:v>
                </c:pt>
                <c:pt idx="105">
                  <c:v>1991.25</c:v>
                </c:pt>
                <c:pt idx="106">
                  <c:v>1991.5</c:v>
                </c:pt>
                <c:pt idx="107">
                  <c:v>1991.75</c:v>
                </c:pt>
                <c:pt idx="108">
                  <c:v>1992</c:v>
                </c:pt>
                <c:pt idx="109">
                  <c:v>1992.25</c:v>
                </c:pt>
                <c:pt idx="110">
                  <c:v>1992.5</c:v>
                </c:pt>
                <c:pt idx="111">
                  <c:v>1992.75</c:v>
                </c:pt>
                <c:pt idx="112">
                  <c:v>1993</c:v>
                </c:pt>
                <c:pt idx="113">
                  <c:v>1993.25</c:v>
                </c:pt>
                <c:pt idx="114">
                  <c:v>1993.5</c:v>
                </c:pt>
                <c:pt idx="115">
                  <c:v>1993.75</c:v>
                </c:pt>
                <c:pt idx="116">
                  <c:v>1994</c:v>
                </c:pt>
                <c:pt idx="117">
                  <c:v>1994.25</c:v>
                </c:pt>
                <c:pt idx="118">
                  <c:v>1994.5</c:v>
                </c:pt>
                <c:pt idx="119">
                  <c:v>1994.75</c:v>
                </c:pt>
                <c:pt idx="120">
                  <c:v>1995</c:v>
                </c:pt>
                <c:pt idx="121">
                  <c:v>1995.25</c:v>
                </c:pt>
                <c:pt idx="122">
                  <c:v>1995.5</c:v>
                </c:pt>
                <c:pt idx="123">
                  <c:v>1995.75</c:v>
                </c:pt>
                <c:pt idx="124">
                  <c:v>1996</c:v>
                </c:pt>
                <c:pt idx="125">
                  <c:v>1996.25</c:v>
                </c:pt>
                <c:pt idx="126">
                  <c:v>1996.5</c:v>
                </c:pt>
                <c:pt idx="127">
                  <c:v>1996.75</c:v>
                </c:pt>
                <c:pt idx="128">
                  <c:v>1997</c:v>
                </c:pt>
                <c:pt idx="129">
                  <c:v>1997.25</c:v>
                </c:pt>
                <c:pt idx="130">
                  <c:v>1997.5</c:v>
                </c:pt>
                <c:pt idx="131">
                  <c:v>1997.75</c:v>
                </c:pt>
                <c:pt idx="132">
                  <c:v>1998</c:v>
                </c:pt>
                <c:pt idx="133">
                  <c:v>1998.25</c:v>
                </c:pt>
                <c:pt idx="134">
                  <c:v>1998.5</c:v>
                </c:pt>
                <c:pt idx="135">
                  <c:v>1998.75</c:v>
                </c:pt>
                <c:pt idx="136">
                  <c:v>1999</c:v>
                </c:pt>
                <c:pt idx="137">
                  <c:v>1999.25</c:v>
                </c:pt>
                <c:pt idx="138">
                  <c:v>1999.5</c:v>
                </c:pt>
                <c:pt idx="139">
                  <c:v>1999.75</c:v>
                </c:pt>
                <c:pt idx="140">
                  <c:v>2000</c:v>
                </c:pt>
                <c:pt idx="141">
                  <c:v>2000.25</c:v>
                </c:pt>
                <c:pt idx="142">
                  <c:v>2000.5</c:v>
                </c:pt>
                <c:pt idx="143">
                  <c:v>2000.75</c:v>
                </c:pt>
                <c:pt idx="144">
                  <c:v>2001</c:v>
                </c:pt>
                <c:pt idx="145">
                  <c:v>2001.25</c:v>
                </c:pt>
                <c:pt idx="146">
                  <c:v>2001.5</c:v>
                </c:pt>
                <c:pt idx="147">
                  <c:v>2001.75</c:v>
                </c:pt>
                <c:pt idx="148">
                  <c:v>2002</c:v>
                </c:pt>
                <c:pt idx="149">
                  <c:v>2002.25</c:v>
                </c:pt>
                <c:pt idx="150">
                  <c:v>2002.5</c:v>
                </c:pt>
                <c:pt idx="151">
                  <c:v>2002.75</c:v>
                </c:pt>
                <c:pt idx="152">
                  <c:v>2003</c:v>
                </c:pt>
                <c:pt idx="153">
                  <c:v>2003.25</c:v>
                </c:pt>
                <c:pt idx="154">
                  <c:v>2003.5</c:v>
                </c:pt>
                <c:pt idx="155">
                  <c:v>2003.75</c:v>
                </c:pt>
                <c:pt idx="156">
                  <c:v>2004</c:v>
                </c:pt>
                <c:pt idx="157">
                  <c:v>2004.25</c:v>
                </c:pt>
                <c:pt idx="158">
                  <c:v>2004.5</c:v>
                </c:pt>
                <c:pt idx="159">
                  <c:v>2004.75</c:v>
                </c:pt>
                <c:pt idx="160">
                  <c:v>2005</c:v>
                </c:pt>
                <c:pt idx="161">
                  <c:v>2005.25</c:v>
                </c:pt>
                <c:pt idx="162">
                  <c:v>2005.5</c:v>
                </c:pt>
                <c:pt idx="163">
                  <c:v>2005.75</c:v>
                </c:pt>
                <c:pt idx="164">
                  <c:v>2006</c:v>
                </c:pt>
                <c:pt idx="165">
                  <c:v>2006.25</c:v>
                </c:pt>
                <c:pt idx="166">
                  <c:v>2006.5</c:v>
                </c:pt>
                <c:pt idx="167">
                  <c:v>2006.75</c:v>
                </c:pt>
                <c:pt idx="168">
                  <c:v>2007</c:v>
                </c:pt>
                <c:pt idx="169">
                  <c:v>2007.25</c:v>
                </c:pt>
                <c:pt idx="170">
                  <c:v>2007.5</c:v>
                </c:pt>
                <c:pt idx="171">
                  <c:v>2007.75</c:v>
                </c:pt>
                <c:pt idx="172">
                  <c:v>2008</c:v>
                </c:pt>
                <c:pt idx="173">
                  <c:v>2008.25</c:v>
                </c:pt>
                <c:pt idx="174">
                  <c:v>2008.5</c:v>
                </c:pt>
                <c:pt idx="175">
                  <c:v>2008.75</c:v>
                </c:pt>
                <c:pt idx="176">
                  <c:v>2009</c:v>
                </c:pt>
                <c:pt idx="177">
                  <c:v>2009.25</c:v>
                </c:pt>
                <c:pt idx="178">
                  <c:v>2009.5</c:v>
                </c:pt>
                <c:pt idx="179">
                  <c:v>2009.75</c:v>
                </c:pt>
                <c:pt idx="180">
                  <c:v>2010</c:v>
                </c:pt>
                <c:pt idx="181">
                  <c:v>2010.25</c:v>
                </c:pt>
                <c:pt idx="182">
                  <c:v>2010.5</c:v>
                </c:pt>
                <c:pt idx="183">
                  <c:v>2010.75</c:v>
                </c:pt>
                <c:pt idx="184">
                  <c:v>2011</c:v>
                </c:pt>
              </c:numCache>
            </c:numRef>
          </c:xVal>
          <c:yVal>
            <c:numRef>
              <c:f>'ch33 data'!$D$4:$D$188</c:f>
              <c:numCache>
                <c:formatCode>0.0</c:formatCode>
                <c:ptCount val="185"/>
                <c:pt idx="0">
                  <c:v>4.9000000000000004</c:v>
                </c:pt>
                <c:pt idx="1">
                  <c:v>4.7</c:v>
                </c:pt>
                <c:pt idx="2">
                  <c:v>4.4000000000000004</c:v>
                </c:pt>
                <c:pt idx="3">
                  <c:v>4.0999999999999996</c:v>
                </c:pt>
                <c:pt idx="4">
                  <c:v>3.9</c:v>
                </c:pt>
                <c:pt idx="5">
                  <c:v>3.8</c:v>
                </c:pt>
                <c:pt idx="6">
                  <c:v>3.8</c:v>
                </c:pt>
                <c:pt idx="7">
                  <c:v>3.7</c:v>
                </c:pt>
                <c:pt idx="8">
                  <c:v>3.8</c:v>
                </c:pt>
                <c:pt idx="9">
                  <c:v>3.8</c:v>
                </c:pt>
                <c:pt idx="10">
                  <c:v>3.8</c:v>
                </c:pt>
                <c:pt idx="11">
                  <c:v>3.9</c:v>
                </c:pt>
                <c:pt idx="12">
                  <c:v>3.7</c:v>
                </c:pt>
                <c:pt idx="13">
                  <c:v>3.6</c:v>
                </c:pt>
                <c:pt idx="14">
                  <c:v>3.5</c:v>
                </c:pt>
                <c:pt idx="15">
                  <c:v>3.4</c:v>
                </c:pt>
                <c:pt idx="16">
                  <c:v>3.4</c:v>
                </c:pt>
                <c:pt idx="17">
                  <c:v>3.4</c:v>
                </c:pt>
                <c:pt idx="18">
                  <c:v>3.6</c:v>
                </c:pt>
                <c:pt idx="19">
                  <c:v>3.6</c:v>
                </c:pt>
                <c:pt idx="20">
                  <c:v>4.2</c:v>
                </c:pt>
                <c:pt idx="21">
                  <c:v>4.8</c:v>
                </c:pt>
                <c:pt idx="22">
                  <c:v>5.2</c:v>
                </c:pt>
                <c:pt idx="23">
                  <c:v>5.8</c:v>
                </c:pt>
                <c:pt idx="24">
                  <c:v>5.9</c:v>
                </c:pt>
                <c:pt idx="25">
                  <c:v>5.9</c:v>
                </c:pt>
                <c:pt idx="26">
                  <c:v>6</c:v>
                </c:pt>
                <c:pt idx="27">
                  <c:v>5.9</c:v>
                </c:pt>
                <c:pt idx="28">
                  <c:v>5.8</c:v>
                </c:pt>
                <c:pt idx="29">
                  <c:v>5.7</c:v>
                </c:pt>
                <c:pt idx="30">
                  <c:v>5.6</c:v>
                </c:pt>
                <c:pt idx="31">
                  <c:v>5.4</c:v>
                </c:pt>
                <c:pt idx="32">
                  <c:v>4.9000000000000004</c:v>
                </c:pt>
                <c:pt idx="33">
                  <c:v>4.9000000000000004</c:v>
                </c:pt>
                <c:pt idx="34">
                  <c:v>4.8</c:v>
                </c:pt>
                <c:pt idx="35">
                  <c:v>4.8</c:v>
                </c:pt>
                <c:pt idx="36">
                  <c:v>5.0999999999999996</c:v>
                </c:pt>
                <c:pt idx="37">
                  <c:v>5.2</c:v>
                </c:pt>
                <c:pt idx="38">
                  <c:v>5.6</c:v>
                </c:pt>
                <c:pt idx="39">
                  <c:v>6.6</c:v>
                </c:pt>
                <c:pt idx="40">
                  <c:v>8.3000000000000007</c:v>
                </c:pt>
                <c:pt idx="41">
                  <c:v>8.9</c:v>
                </c:pt>
                <c:pt idx="42">
                  <c:v>8.5</c:v>
                </c:pt>
                <c:pt idx="43">
                  <c:v>8.3000000000000007</c:v>
                </c:pt>
                <c:pt idx="44">
                  <c:v>7.7</c:v>
                </c:pt>
                <c:pt idx="45">
                  <c:v>7.6</c:v>
                </c:pt>
                <c:pt idx="46">
                  <c:v>7.7</c:v>
                </c:pt>
                <c:pt idx="47">
                  <c:v>7.8</c:v>
                </c:pt>
                <c:pt idx="48">
                  <c:v>7.5</c:v>
                </c:pt>
                <c:pt idx="49">
                  <c:v>7.1</c:v>
                </c:pt>
                <c:pt idx="50">
                  <c:v>6.9</c:v>
                </c:pt>
                <c:pt idx="51">
                  <c:v>6.7</c:v>
                </c:pt>
                <c:pt idx="52">
                  <c:v>6.3</c:v>
                </c:pt>
                <c:pt idx="53">
                  <c:v>6</c:v>
                </c:pt>
                <c:pt idx="54">
                  <c:v>6</c:v>
                </c:pt>
                <c:pt idx="55">
                  <c:v>5.9</c:v>
                </c:pt>
                <c:pt idx="56">
                  <c:v>5.9</c:v>
                </c:pt>
                <c:pt idx="57">
                  <c:v>5.7</c:v>
                </c:pt>
                <c:pt idx="58">
                  <c:v>5.9</c:v>
                </c:pt>
                <c:pt idx="59">
                  <c:v>6</c:v>
                </c:pt>
                <c:pt idx="60">
                  <c:v>6.3</c:v>
                </c:pt>
                <c:pt idx="61">
                  <c:v>7.3</c:v>
                </c:pt>
                <c:pt idx="62">
                  <c:v>7.7</c:v>
                </c:pt>
                <c:pt idx="63">
                  <c:v>7.4</c:v>
                </c:pt>
                <c:pt idx="64">
                  <c:v>7.4</c:v>
                </c:pt>
                <c:pt idx="65">
                  <c:v>7.4</c:v>
                </c:pt>
                <c:pt idx="66">
                  <c:v>7.4</c:v>
                </c:pt>
                <c:pt idx="67">
                  <c:v>8.2000000000000011</c:v>
                </c:pt>
                <c:pt idx="68">
                  <c:v>8.8000000000000007</c:v>
                </c:pt>
                <c:pt idx="69">
                  <c:v>9.4</c:v>
                </c:pt>
                <c:pt idx="70">
                  <c:v>9.9</c:v>
                </c:pt>
                <c:pt idx="71">
                  <c:v>10.7</c:v>
                </c:pt>
                <c:pt idx="72">
                  <c:v>10.4</c:v>
                </c:pt>
                <c:pt idx="73">
                  <c:v>10.1</c:v>
                </c:pt>
                <c:pt idx="74">
                  <c:v>9.4</c:v>
                </c:pt>
                <c:pt idx="75">
                  <c:v>8.5</c:v>
                </c:pt>
                <c:pt idx="76">
                  <c:v>7.9</c:v>
                </c:pt>
                <c:pt idx="77">
                  <c:v>7.4</c:v>
                </c:pt>
                <c:pt idx="78">
                  <c:v>7.4</c:v>
                </c:pt>
                <c:pt idx="79">
                  <c:v>7.3</c:v>
                </c:pt>
                <c:pt idx="80">
                  <c:v>7.2</c:v>
                </c:pt>
                <c:pt idx="81">
                  <c:v>7.3</c:v>
                </c:pt>
                <c:pt idx="82">
                  <c:v>7.2</c:v>
                </c:pt>
                <c:pt idx="83">
                  <c:v>7</c:v>
                </c:pt>
                <c:pt idx="84">
                  <c:v>7</c:v>
                </c:pt>
                <c:pt idx="85">
                  <c:v>7.2</c:v>
                </c:pt>
                <c:pt idx="86">
                  <c:v>7</c:v>
                </c:pt>
                <c:pt idx="87">
                  <c:v>6.8</c:v>
                </c:pt>
                <c:pt idx="88">
                  <c:v>6.6</c:v>
                </c:pt>
                <c:pt idx="89">
                  <c:v>6.3</c:v>
                </c:pt>
                <c:pt idx="90">
                  <c:v>6</c:v>
                </c:pt>
                <c:pt idx="91">
                  <c:v>5.8</c:v>
                </c:pt>
                <c:pt idx="92">
                  <c:v>5.7</c:v>
                </c:pt>
                <c:pt idx="93">
                  <c:v>5.5</c:v>
                </c:pt>
                <c:pt idx="94">
                  <c:v>5.5</c:v>
                </c:pt>
                <c:pt idx="95">
                  <c:v>5.3</c:v>
                </c:pt>
                <c:pt idx="96">
                  <c:v>5.2</c:v>
                </c:pt>
                <c:pt idx="97">
                  <c:v>5.2</c:v>
                </c:pt>
                <c:pt idx="98">
                  <c:v>5.2</c:v>
                </c:pt>
                <c:pt idx="99">
                  <c:v>5.4</c:v>
                </c:pt>
                <c:pt idx="100">
                  <c:v>5.3</c:v>
                </c:pt>
                <c:pt idx="101">
                  <c:v>5.3</c:v>
                </c:pt>
                <c:pt idx="102">
                  <c:v>5.7</c:v>
                </c:pt>
                <c:pt idx="103">
                  <c:v>6.1</c:v>
                </c:pt>
                <c:pt idx="104">
                  <c:v>6.6</c:v>
                </c:pt>
                <c:pt idx="105">
                  <c:v>6.8</c:v>
                </c:pt>
                <c:pt idx="106">
                  <c:v>6.9</c:v>
                </c:pt>
                <c:pt idx="107">
                  <c:v>7.1</c:v>
                </c:pt>
                <c:pt idx="108">
                  <c:v>7.4</c:v>
                </c:pt>
                <c:pt idx="109">
                  <c:v>7.6</c:v>
                </c:pt>
                <c:pt idx="110">
                  <c:v>7.6</c:v>
                </c:pt>
                <c:pt idx="111">
                  <c:v>7.4</c:v>
                </c:pt>
                <c:pt idx="112">
                  <c:v>7.1</c:v>
                </c:pt>
                <c:pt idx="113">
                  <c:v>7.1</c:v>
                </c:pt>
                <c:pt idx="114">
                  <c:v>6.8</c:v>
                </c:pt>
                <c:pt idx="115">
                  <c:v>6.6</c:v>
                </c:pt>
                <c:pt idx="116">
                  <c:v>6.6</c:v>
                </c:pt>
                <c:pt idx="117">
                  <c:v>6.2</c:v>
                </c:pt>
                <c:pt idx="118">
                  <c:v>6</c:v>
                </c:pt>
                <c:pt idx="119">
                  <c:v>5.6</c:v>
                </c:pt>
                <c:pt idx="120">
                  <c:v>5.5</c:v>
                </c:pt>
                <c:pt idx="121">
                  <c:v>5.7</c:v>
                </c:pt>
                <c:pt idx="122">
                  <c:v>5.7</c:v>
                </c:pt>
                <c:pt idx="123">
                  <c:v>5.6</c:v>
                </c:pt>
                <c:pt idx="124">
                  <c:v>5.5</c:v>
                </c:pt>
                <c:pt idx="125">
                  <c:v>5.5</c:v>
                </c:pt>
                <c:pt idx="126">
                  <c:v>5.3</c:v>
                </c:pt>
                <c:pt idx="127">
                  <c:v>5.3</c:v>
                </c:pt>
                <c:pt idx="128">
                  <c:v>5.2</c:v>
                </c:pt>
                <c:pt idx="129">
                  <c:v>5</c:v>
                </c:pt>
                <c:pt idx="130">
                  <c:v>4.9000000000000004</c:v>
                </c:pt>
                <c:pt idx="131">
                  <c:v>4.7</c:v>
                </c:pt>
                <c:pt idx="132">
                  <c:v>4.5999999999999996</c:v>
                </c:pt>
                <c:pt idx="133">
                  <c:v>4.4000000000000004</c:v>
                </c:pt>
                <c:pt idx="134">
                  <c:v>4.5</c:v>
                </c:pt>
                <c:pt idx="135">
                  <c:v>4.4000000000000004</c:v>
                </c:pt>
                <c:pt idx="136">
                  <c:v>4.3</c:v>
                </c:pt>
                <c:pt idx="137">
                  <c:v>4.3</c:v>
                </c:pt>
                <c:pt idx="138">
                  <c:v>4.2</c:v>
                </c:pt>
                <c:pt idx="139">
                  <c:v>4.0999999999999996</c:v>
                </c:pt>
                <c:pt idx="140">
                  <c:v>4</c:v>
                </c:pt>
                <c:pt idx="141">
                  <c:v>3.9</c:v>
                </c:pt>
                <c:pt idx="142">
                  <c:v>4</c:v>
                </c:pt>
                <c:pt idx="143">
                  <c:v>3.9</c:v>
                </c:pt>
                <c:pt idx="144">
                  <c:v>4.2</c:v>
                </c:pt>
                <c:pt idx="145">
                  <c:v>4.4000000000000004</c:v>
                </c:pt>
                <c:pt idx="146">
                  <c:v>4.8</c:v>
                </c:pt>
                <c:pt idx="147">
                  <c:v>5.5</c:v>
                </c:pt>
                <c:pt idx="148">
                  <c:v>5.7</c:v>
                </c:pt>
                <c:pt idx="149">
                  <c:v>5.8</c:v>
                </c:pt>
                <c:pt idx="150">
                  <c:v>5.7</c:v>
                </c:pt>
                <c:pt idx="151">
                  <c:v>5.9</c:v>
                </c:pt>
                <c:pt idx="152">
                  <c:v>5.9</c:v>
                </c:pt>
                <c:pt idx="153">
                  <c:v>6.1</c:v>
                </c:pt>
                <c:pt idx="154">
                  <c:v>6.1</c:v>
                </c:pt>
                <c:pt idx="155">
                  <c:v>5.8</c:v>
                </c:pt>
                <c:pt idx="156">
                  <c:v>5.7</c:v>
                </c:pt>
                <c:pt idx="157">
                  <c:v>5.6</c:v>
                </c:pt>
                <c:pt idx="158">
                  <c:v>5.4</c:v>
                </c:pt>
                <c:pt idx="159">
                  <c:v>5.4</c:v>
                </c:pt>
                <c:pt idx="160">
                  <c:v>5.3</c:v>
                </c:pt>
                <c:pt idx="161">
                  <c:v>5.0999999999999996</c:v>
                </c:pt>
                <c:pt idx="162">
                  <c:v>5</c:v>
                </c:pt>
                <c:pt idx="163">
                  <c:v>5</c:v>
                </c:pt>
                <c:pt idx="164">
                  <c:v>4.7</c:v>
                </c:pt>
                <c:pt idx="165">
                  <c:v>4.5999999999999996</c:v>
                </c:pt>
                <c:pt idx="166">
                  <c:v>4.5999999999999996</c:v>
                </c:pt>
                <c:pt idx="167">
                  <c:v>4.4000000000000004</c:v>
                </c:pt>
                <c:pt idx="168">
                  <c:v>4.5</c:v>
                </c:pt>
                <c:pt idx="169">
                  <c:v>4.5</c:v>
                </c:pt>
                <c:pt idx="170">
                  <c:v>4.7</c:v>
                </c:pt>
                <c:pt idx="171">
                  <c:v>4.8</c:v>
                </c:pt>
                <c:pt idx="172">
                  <c:v>5</c:v>
                </c:pt>
                <c:pt idx="173">
                  <c:v>5.3</c:v>
                </c:pt>
                <c:pt idx="174">
                  <c:v>6</c:v>
                </c:pt>
                <c:pt idx="175">
                  <c:v>6.9</c:v>
                </c:pt>
                <c:pt idx="176">
                  <c:v>8.2000000000000011</c:v>
                </c:pt>
                <c:pt idx="177">
                  <c:v>9.3000000000000007</c:v>
                </c:pt>
                <c:pt idx="178">
                  <c:v>9.7000000000000011</c:v>
                </c:pt>
                <c:pt idx="179">
                  <c:v>10</c:v>
                </c:pt>
                <c:pt idx="180">
                  <c:v>9.7000000000000011</c:v>
                </c:pt>
                <c:pt idx="181">
                  <c:v>9.6</c:v>
                </c:pt>
                <c:pt idx="182">
                  <c:v>9.6</c:v>
                </c:pt>
                <c:pt idx="183">
                  <c:v>9.6</c:v>
                </c:pt>
                <c:pt idx="184">
                  <c:v>8.9</c:v>
                </c:pt>
              </c:numCache>
            </c:numRef>
          </c:yVal>
          <c:smooth val="0"/>
          <c:extLst>
            <c:ext xmlns:c16="http://schemas.microsoft.com/office/drawing/2014/chart" uri="{C3380CC4-5D6E-409C-BE32-E72D297353CC}">
              <c16:uniqueId val="{00000000-2360-8844-9B91-4B2809491984}"/>
            </c:ext>
          </c:extLst>
        </c:ser>
        <c:dLbls>
          <c:showLegendKey val="0"/>
          <c:showVal val="0"/>
          <c:showCatName val="0"/>
          <c:showSerName val="0"/>
          <c:showPercent val="0"/>
          <c:showBubbleSize val="0"/>
        </c:dLbls>
        <c:axId val="55729152"/>
        <c:axId val="55984896"/>
      </c:scatterChart>
      <c:valAx>
        <c:axId val="55729152"/>
        <c:scaling>
          <c:orientation val="minMax"/>
          <c:max val="2012"/>
          <c:min val="1965"/>
        </c:scaling>
        <c:delete val="0"/>
        <c:axPos val="b"/>
        <c:numFmt formatCode="General" sourceLinked="1"/>
        <c:majorTickMark val="cross"/>
        <c:minorTickMark val="in"/>
        <c:tickLblPos val="nextTo"/>
        <c:txPr>
          <a:bodyPr/>
          <a:lstStyle/>
          <a:p>
            <a:pPr>
              <a:defRPr sz="1800">
                <a:latin typeface="Arial" pitchFamily="34" charset="0"/>
                <a:cs typeface="Arial" pitchFamily="34" charset="0"/>
              </a:defRPr>
            </a:pPr>
            <a:endParaRPr lang="zh-CN"/>
          </a:p>
        </c:txPr>
        <c:crossAx val="55984896"/>
        <c:crosses val="autoZero"/>
        <c:crossBetween val="midCat"/>
        <c:majorUnit val="5"/>
        <c:minorUnit val="1"/>
      </c:valAx>
      <c:valAx>
        <c:axId val="55984896"/>
        <c:scaling>
          <c:orientation val="minMax"/>
        </c:scaling>
        <c:delete val="0"/>
        <c:axPos val="l"/>
        <c:numFmt formatCode="#,##0" sourceLinked="0"/>
        <c:majorTickMark val="cross"/>
        <c:minorTickMark val="none"/>
        <c:tickLblPos val="nextTo"/>
        <c:txPr>
          <a:bodyPr/>
          <a:lstStyle/>
          <a:p>
            <a:pPr>
              <a:defRPr sz="1900">
                <a:latin typeface="Arial" pitchFamily="34" charset="0"/>
                <a:cs typeface="Arial" pitchFamily="34" charset="0"/>
              </a:defRPr>
            </a:pPr>
            <a:endParaRPr lang="zh-CN"/>
          </a:p>
        </c:txPr>
        <c:crossAx val="55729152"/>
        <c:crosses val="autoZero"/>
        <c:crossBetween val="midCat"/>
      </c:valAx>
      <c:spPr>
        <a:noFill/>
        <a:ln>
          <a:solidFill>
            <a:srgbClr val="000000"/>
          </a:solidFill>
        </a:ln>
      </c:spPr>
    </c:plotArea>
    <c:plotVisOnly val="1"/>
    <c:dispBlanksAs val="gap"/>
    <c:showDLblsOverMax val="0"/>
  </c:chart>
  <c:spPr>
    <a:noFill/>
    <a:ln>
      <a:noFill/>
    </a:ln>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SA_CSHomePrice_History_053103!$C$2</c:f>
              <c:strCache>
                <c:ptCount val="1"/>
                <c:pt idx="0">
                  <c:v>SPCS20R-SA</c:v>
                </c:pt>
              </c:strCache>
            </c:strRef>
          </c:tx>
          <c:spPr>
            <a:ln w="44450">
              <a:solidFill>
                <a:srgbClr val="FF0000"/>
              </a:solidFill>
            </a:ln>
          </c:spPr>
          <c:marker>
            <c:symbol val="none"/>
          </c:marker>
          <c:xVal>
            <c:numRef>
              <c:f>SA_CSHomePrice_History_053103!$B$3:$B$137</c:f>
              <c:numCache>
                <c:formatCode>0.00</c:formatCode>
                <c:ptCount val="135"/>
                <c:pt idx="0">
                  <c:v>2000</c:v>
                </c:pt>
                <c:pt idx="1">
                  <c:v>2000.0833333333333</c:v>
                </c:pt>
                <c:pt idx="2">
                  <c:v>2000.1666666666665</c:v>
                </c:pt>
                <c:pt idx="3">
                  <c:v>2000.2499999999998</c:v>
                </c:pt>
                <c:pt idx="4">
                  <c:v>2000.333333333333</c:v>
                </c:pt>
                <c:pt idx="5">
                  <c:v>2000.4166666666663</c:v>
                </c:pt>
                <c:pt idx="6">
                  <c:v>2000.4999999999995</c:v>
                </c:pt>
                <c:pt idx="7">
                  <c:v>2000.5833333333328</c:v>
                </c:pt>
                <c:pt idx="8">
                  <c:v>2000.6666666666661</c:v>
                </c:pt>
                <c:pt idx="9">
                  <c:v>2000.7499999999993</c:v>
                </c:pt>
                <c:pt idx="10">
                  <c:v>2000.8333333333326</c:v>
                </c:pt>
                <c:pt idx="11">
                  <c:v>2000.9166666666658</c:v>
                </c:pt>
                <c:pt idx="12">
                  <c:v>2000.9999999999991</c:v>
                </c:pt>
                <c:pt idx="13">
                  <c:v>2001.0833333333323</c:v>
                </c:pt>
                <c:pt idx="14">
                  <c:v>2001.1666666666656</c:v>
                </c:pt>
                <c:pt idx="15">
                  <c:v>2001.2499999999989</c:v>
                </c:pt>
                <c:pt idx="16">
                  <c:v>2001.3333333333321</c:v>
                </c:pt>
                <c:pt idx="17">
                  <c:v>2001.4166666666654</c:v>
                </c:pt>
                <c:pt idx="18">
                  <c:v>2001.4999999999986</c:v>
                </c:pt>
                <c:pt idx="19">
                  <c:v>2001.5833333333319</c:v>
                </c:pt>
                <c:pt idx="20">
                  <c:v>2001.6666666666652</c:v>
                </c:pt>
                <c:pt idx="21">
                  <c:v>2001.7499999999984</c:v>
                </c:pt>
                <c:pt idx="22">
                  <c:v>2001.8333333333317</c:v>
                </c:pt>
                <c:pt idx="23">
                  <c:v>2001.9166666666649</c:v>
                </c:pt>
                <c:pt idx="24">
                  <c:v>2001.9999999999982</c:v>
                </c:pt>
                <c:pt idx="25">
                  <c:v>2002.0833333333314</c:v>
                </c:pt>
                <c:pt idx="26">
                  <c:v>2002.1666666666647</c:v>
                </c:pt>
                <c:pt idx="27">
                  <c:v>2002.249999999998</c:v>
                </c:pt>
                <c:pt idx="28">
                  <c:v>2002.3333333333312</c:v>
                </c:pt>
                <c:pt idx="29">
                  <c:v>2002.4166666666645</c:v>
                </c:pt>
                <c:pt idx="30">
                  <c:v>2002.4999999999977</c:v>
                </c:pt>
                <c:pt idx="31">
                  <c:v>2002.583333333331</c:v>
                </c:pt>
                <c:pt idx="32">
                  <c:v>2002.6666666666642</c:v>
                </c:pt>
                <c:pt idx="33">
                  <c:v>2002.7499999999975</c:v>
                </c:pt>
                <c:pt idx="34">
                  <c:v>2002.8333333333308</c:v>
                </c:pt>
                <c:pt idx="35">
                  <c:v>2002.916666666664</c:v>
                </c:pt>
                <c:pt idx="36">
                  <c:v>2002.9999999999973</c:v>
                </c:pt>
                <c:pt idx="37">
                  <c:v>2003.0833333333305</c:v>
                </c:pt>
                <c:pt idx="38">
                  <c:v>2003.1666666666638</c:v>
                </c:pt>
                <c:pt idx="39">
                  <c:v>2003.249999999997</c:v>
                </c:pt>
                <c:pt idx="40">
                  <c:v>2003.3333333333303</c:v>
                </c:pt>
                <c:pt idx="41">
                  <c:v>2003.4166666666636</c:v>
                </c:pt>
                <c:pt idx="42">
                  <c:v>2003.4999999999968</c:v>
                </c:pt>
                <c:pt idx="43">
                  <c:v>2003.5833333333301</c:v>
                </c:pt>
                <c:pt idx="44">
                  <c:v>2003.6666666666633</c:v>
                </c:pt>
                <c:pt idx="45">
                  <c:v>2003.7499999999966</c:v>
                </c:pt>
                <c:pt idx="46">
                  <c:v>2003.8333333333298</c:v>
                </c:pt>
                <c:pt idx="47">
                  <c:v>2003.9166666666631</c:v>
                </c:pt>
                <c:pt idx="48">
                  <c:v>2003.9999999999964</c:v>
                </c:pt>
                <c:pt idx="49">
                  <c:v>2004.0833333333296</c:v>
                </c:pt>
                <c:pt idx="50">
                  <c:v>2004.1666666666629</c:v>
                </c:pt>
                <c:pt idx="51">
                  <c:v>2004.2499999999961</c:v>
                </c:pt>
                <c:pt idx="52">
                  <c:v>2004.3333333333294</c:v>
                </c:pt>
                <c:pt idx="53">
                  <c:v>2004.4166666666626</c:v>
                </c:pt>
                <c:pt idx="54">
                  <c:v>2004.4999999999959</c:v>
                </c:pt>
                <c:pt idx="55">
                  <c:v>2004.5833333333292</c:v>
                </c:pt>
                <c:pt idx="56">
                  <c:v>2004.6666666666624</c:v>
                </c:pt>
                <c:pt idx="57">
                  <c:v>2004.7499999999957</c:v>
                </c:pt>
                <c:pt idx="58">
                  <c:v>2004.8333333333289</c:v>
                </c:pt>
                <c:pt idx="59">
                  <c:v>2004.9166666666622</c:v>
                </c:pt>
                <c:pt idx="60">
                  <c:v>2004.9999999999955</c:v>
                </c:pt>
                <c:pt idx="61">
                  <c:v>2005.0833333333287</c:v>
                </c:pt>
                <c:pt idx="62">
                  <c:v>2005.166666666662</c:v>
                </c:pt>
                <c:pt idx="63">
                  <c:v>2005.2499999999952</c:v>
                </c:pt>
                <c:pt idx="64">
                  <c:v>2005.3333333333285</c:v>
                </c:pt>
                <c:pt idx="65">
                  <c:v>2005.4166666666617</c:v>
                </c:pt>
                <c:pt idx="66">
                  <c:v>2005.499999999995</c:v>
                </c:pt>
                <c:pt idx="67">
                  <c:v>2005.5833333333283</c:v>
                </c:pt>
                <c:pt idx="68">
                  <c:v>2005.6666666666615</c:v>
                </c:pt>
                <c:pt idx="69">
                  <c:v>2005.7499999999948</c:v>
                </c:pt>
                <c:pt idx="70">
                  <c:v>2005.833333333328</c:v>
                </c:pt>
                <c:pt idx="71">
                  <c:v>2005.9166666666613</c:v>
                </c:pt>
                <c:pt idx="72">
                  <c:v>2005.9999999999945</c:v>
                </c:pt>
                <c:pt idx="73">
                  <c:v>2006.0833333333278</c:v>
                </c:pt>
                <c:pt idx="74">
                  <c:v>2006.1666666666611</c:v>
                </c:pt>
                <c:pt idx="75">
                  <c:v>2006.2499999999943</c:v>
                </c:pt>
                <c:pt idx="76">
                  <c:v>2006.3333333333276</c:v>
                </c:pt>
                <c:pt idx="77">
                  <c:v>2006.4166666666608</c:v>
                </c:pt>
                <c:pt idx="78">
                  <c:v>2006.4999999999941</c:v>
                </c:pt>
                <c:pt idx="79">
                  <c:v>2006.5833333333273</c:v>
                </c:pt>
                <c:pt idx="80">
                  <c:v>2006.6666666666606</c:v>
                </c:pt>
                <c:pt idx="81">
                  <c:v>2006.7499999999939</c:v>
                </c:pt>
                <c:pt idx="82">
                  <c:v>2006.8333333333271</c:v>
                </c:pt>
                <c:pt idx="83">
                  <c:v>2006.9166666666604</c:v>
                </c:pt>
                <c:pt idx="84">
                  <c:v>2006.9999999999936</c:v>
                </c:pt>
                <c:pt idx="85">
                  <c:v>2007.0833333333269</c:v>
                </c:pt>
                <c:pt idx="86">
                  <c:v>2007.1666666666601</c:v>
                </c:pt>
                <c:pt idx="87">
                  <c:v>2007.2499999999934</c:v>
                </c:pt>
                <c:pt idx="88">
                  <c:v>2007.3333333333267</c:v>
                </c:pt>
                <c:pt idx="89">
                  <c:v>2007.4166666666599</c:v>
                </c:pt>
                <c:pt idx="90">
                  <c:v>2007.4999999999932</c:v>
                </c:pt>
                <c:pt idx="91">
                  <c:v>2007.5833333333264</c:v>
                </c:pt>
                <c:pt idx="92">
                  <c:v>2007.6666666666597</c:v>
                </c:pt>
                <c:pt idx="93">
                  <c:v>2007.749999999993</c:v>
                </c:pt>
                <c:pt idx="94">
                  <c:v>2007.8333333333262</c:v>
                </c:pt>
                <c:pt idx="95">
                  <c:v>2007.9166666666595</c:v>
                </c:pt>
                <c:pt idx="96">
                  <c:v>2007.9999999999927</c:v>
                </c:pt>
                <c:pt idx="97">
                  <c:v>2008.083333333326</c:v>
                </c:pt>
                <c:pt idx="98">
                  <c:v>2008.1666666666592</c:v>
                </c:pt>
                <c:pt idx="99">
                  <c:v>2008.2499999999925</c:v>
                </c:pt>
                <c:pt idx="100">
                  <c:v>2008.3333333333258</c:v>
                </c:pt>
                <c:pt idx="101">
                  <c:v>2008.416666666659</c:v>
                </c:pt>
                <c:pt idx="102">
                  <c:v>2008.4999999999923</c:v>
                </c:pt>
                <c:pt idx="103">
                  <c:v>2008.5833333333255</c:v>
                </c:pt>
                <c:pt idx="104">
                  <c:v>2008.6666666666588</c:v>
                </c:pt>
                <c:pt idx="105">
                  <c:v>2008.749999999992</c:v>
                </c:pt>
                <c:pt idx="106">
                  <c:v>2008.8333333333253</c:v>
                </c:pt>
                <c:pt idx="107">
                  <c:v>2008.9166666666586</c:v>
                </c:pt>
                <c:pt idx="108">
                  <c:v>2008.9999999999918</c:v>
                </c:pt>
                <c:pt idx="109">
                  <c:v>2009.0833333333251</c:v>
                </c:pt>
                <c:pt idx="110">
                  <c:v>2009.1666666666583</c:v>
                </c:pt>
                <c:pt idx="111">
                  <c:v>2009.2499999999916</c:v>
                </c:pt>
                <c:pt idx="112">
                  <c:v>2009.3333333333248</c:v>
                </c:pt>
                <c:pt idx="113">
                  <c:v>2009.4166666666581</c:v>
                </c:pt>
                <c:pt idx="114">
                  <c:v>2009.4999999999914</c:v>
                </c:pt>
                <c:pt idx="115">
                  <c:v>2009.5833333333246</c:v>
                </c:pt>
                <c:pt idx="116">
                  <c:v>2009.6666666666579</c:v>
                </c:pt>
                <c:pt idx="117">
                  <c:v>2009.7499999999911</c:v>
                </c:pt>
                <c:pt idx="118">
                  <c:v>2009.8333333333244</c:v>
                </c:pt>
                <c:pt idx="119">
                  <c:v>2009.9166666666576</c:v>
                </c:pt>
                <c:pt idx="120">
                  <c:v>2009.9999999999909</c:v>
                </c:pt>
                <c:pt idx="121">
                  <c:v>2010.0833333333242</c:v>
                </c:pt>
                <c:pt idx="122">
                  <c:v>2010.1666666666574</c:v>
                </c:pt>
                <c:pt idx="123">
                  <c:v>2010.2499999999907</c:v>
                </c:pt>
                <c:pt idx="124">
                  <c:v>2010.3333333333239</c:v>
                </c:pt>
                <c:pt idx="125">
                  <c:v>2010.4166666666572</c:v>
                </c:pt>
                <c:pt idx="126">
                  <c:v>2010.4999999999905</c:v>
                </c:pt>
                <c:pt idx="127">
                  <c:v>2010.5833333333237</c:v>
                </c:pt>
                <c:pt idx="128">
                  <c:v>2010.666666666657</c:v>
                </c:pt>
                <c:pt idx="129">
                  <c:v>2010.7499999999902</c:v>
                </c:pt>
                <c:pt idx="130">
                  <c:v>2010.8333333333235</c:v>
                </c:pt>
                <c:pt idx="131">
                  <c:v>2010.9166666666567</c:v>
                </c:pt>
                <c:pt idx="132">
                  <c:v>2010.99999999999</c:v>
                </c:pt>
                <c:pt idx="133">
                  <c:v>2011.0833333333233</c:v>
                </c:pt>
                <c:pt idx="134">
                  <c:v>2011.1666666666565</c:v>
                </c:pt>
              </c:numCache>
            </c:numRef>
          </c:xVal>
          <c:yVal>
            <c:numRef>
              <c:f>SA_CSHomePrice_History_053103!$C$3:$C$137</c:f>
              <c:numCache>
                <c:formatCode>0.00</c:formatCode>
                <c:ptCount val="135"/>
                <c:pt idx="0">
                  <c:v>100.59</c:v>
                </c:pt>
                <c:pt idx="1">
                  <c:v>101.69</c:v>
                </c:pt>
                <c:pt idx="2">
                  <c:v>102.78</c:v>
                </c:pt>
                <c:pt idx="3">
                  <c:v>104</c:v>
                </c:pt>
                <c:pt idx="4">
                  <c:v>105.26</c:v>
                </c:pt>
                <c:pt idx="5">
                  <c:v>106.4</c:v>
                </c:pt>
                <c:pt idx="6">
                  <c:v>107.14</c:v>
                </c:pt>
                <c:pt idx="7">
                  <c:v>107.86</c:v>
                </c:pt>
                <c:pt idx="8">
                  <c:v>108.61</c:v>
                </c:pt>
                <c:pt idx="9">
                  <c:v>109.49</c:v>
                </c:pt>
                <c:pt idx="10">
                  <c:v>110.57</c:v>
                </c:pt>
                <c:pt idx="11">
                  <c:v>111.8</c:v>
                </c:pt>
                <c:pt idx="12">
                  <c:v>113.05</c:v>
                </c:pt>
                <c:pt idx="13">
                  <c:v>114.12</c:v>
                </c:pt>
                <c:pt idx="14">
                  <c:v>115.08</c:v>
                </c:pt>
                <c:pt idx="15">
                  <c:v>115.84</c:v>
                </c:pt>
                <c:pt idx="16">
                  <c:v>116.3</c:v>
                </c:pt>
                <c:pt idx="17">
                  <c:v>116.9</c:v>
                </c:pt>
                <c:pt idx="18">
                  <c:v>117.5</c:v>
                </c:pt>
                <c:pt idx="19">
                  <c:v>118.25</c:v>
                </c:pt>
                <c:pt idx="20">
                  <c:v>119.03</c:v>
                </c:pt>
                <c:pt idx="21">
                  <c:v>119.69</c:v>
                </c:pt>
                <c:pt idx="22">
                  <c:v>120.28</c:v>
                </c:pt>
                <c:pt idx="23">
                  <c:v>120.67</c:v>
                </c:pt>
                <c:pt idx="24">
                  <c:v>121.36</c:v>
                </c:pt>
                <c:pt idx="25">
                  <c:v>122.19</c:v>
                </c:pt>
                <c:pt idx="26">
                  <c:v>123.31</c:v>
                </c:pt>
                <c:pt idx="27">
                  <c:v>124.5</c:v>
                </c:pt>
                <c:pt idx="28">
                  <c:v>125.93</c:v>
                </c:pt>
                <c:pt idx="29">
                  <c:v>127.39</c:v>
                </c:pt>
                <c:pt idx="30">
                  <c:v>128.88</c:v>
                </c:pt>
                <c:pt idx="31">
                  <c:v>130.31</c:v>
                </c:pt>
                <c:pt idx="32">
                  <c:v>131.53</c:v>
                </c:pt>
                <c:pt idx="33">
                  <c:v>132.85</c:v>
                </c:pt>
                <c:pt idx="34">
                  <c:v>134.1</c:v>
                </c:pt>
                <c:pt idx="35">
                  <c:v>135.41</c:v>
                </c:pt>
                <c:pt idx="36">
                  <c:v>136.47</c:v>
                </c:pt>
                <c:pt idx="37">
                  <c:v>137.44999999999999</c:v>
                </c:pt>
                <c:pt idx="38">
                  <c:v>138.37</c:v>
                </c:pt>
                <c:pt idx="39">
                  <c:v>139.22999999999999</c:v>
                </c:pt>
                <c:pt idx="40">
                  <c:v>140.15</c:v>
                </c:pt>
                <c:pt idx="41">
                  <c:v>140.93</c:v>
                </c:pt>
                <c:pt idx="42">
                  <c:v>142.12</c:v>
                </c:pt>
                <c:pt idx="43">
                  <c:v>143.55000000000001</c:v>
                </c:pt>
                <c:pt idx="44">
                  <c:v>145.26</c:v>
                </c:pt>
                <c:pt idx="45">
                  <c:v>146.99</c:v>
                </c:pt>
                <c:pt idx="46">
                  <c:v>148.83000000000001</c:v>
                </c:pt>
                <c:pt idx="47">
                  <c:v>150.76</c:v>
                </c:pt>
                <c:pt idx="48">
                  <c:v>152.63</c:v>
                </c:pt>
                <c:pt idx="49">
                  <c:v>154.54</c:v>
                </c:pt>
                <c:pt idx="50">
                  <c:v>156.9</c:v>
                </c:pt>
                <c:pt idx="51">
                  <c:v>159.33000000000001</c:v>
                </c:pt>
                <c:pt idx="52">
                  <c:v>161.76</c:v>
                </c:pt>
                <c:pt idx="53">
                  <c:v>164.32</c:v>
                </c:pt>
                <c:pt idx="54">
                  <c:v>166.39</c:v>
                </c:pt>
                <c:pt idx="55">
                  <c:v>168.08</c:v>
                </c:pt>
                <c:pt idx="56">
                  <c:v>169.66</c:v>
                </c:pt>
                <c:pt idx="57">
                  <c:v>171.3</c:v>
                </c:pt>
                <c:pt idx="58">
                  <c:v>173.09</c:v>
                </c:pt>
                <c:pt idx="59">
                  <c:v>175.09</c:v>
                </c:pt>
                <c:pt idx="60">
                  <c:v>177.55</c:v>
                </c:pt>
                <c:pt idx="61">
                  <c:v>180.25</c:v>
                </c:pt>
                <c:pt idx="62">
                  <c:v>183.15</c:v>
                </c:pt>
                <c:pt idx="63">
                  <c:v>185.46</c:v>
                </c:pt>
                <c:pt idx="64">
                  <c:v>187.55</c:v>
                </c:pt>
                <c:pt idx="65">
                  <c:v>189.56</c:v>
                </c:pt>
                <c:pt idx="66">
                  <c:v>191.41</c:v>
                </c:pt>
                <c:pt idx="67">
                  <c:v>193.41</c:v>
                </c:pt>
                <c:pt idx="68">
                  <c:v>195.65</c:v>
                </c:pt>
                <c:pt idx="69">
                  <c:v>197.89</c:v>
                </c:pt>
                <c:pt idx="70">
                  <c:v>200.14</c:v>
                </c:pt>
                <c:pt idx="71">
                  <c:v>202.17</c:v>
                </c:pt>
                <c:pt idx="72">
                  <c:v>203.75</c:v>
                </c:pt>
                <c:pt idx="73">
                  <c:v>205.33</c:v>
                </c:pt>
                <c:pt idx="74">
                  <c:v>206.11</c:v>
                </c:pt>
                <c:pt idx="75">
                  <c:v>206.52</c:v>
                </c:pt>
                <c:pt idx="76">
                  <c:v>206.5</c:v>
                </c:pt>
                <c:pt idx="77">
                  <c:v>205.86</c:v>
                </c:pt>
                <c:pt idx="78">
                  <c:v>205.08</c:v>
                </c:pt>
                <c:pt idx="79">
                  <c:v>204.23</c:v>
                </c:pt>
                <c:pt idx="80">
                  <c:v>203.64</c:v>
                </c:pt>
                <c:pt idx="81">
                  <c:v>203.55</c:v>
                </c:pt>
                <c:pt idx="82">
                  <c:v>203.61</c:v>
                </c:pt>
                <c:pt idx="83">
                  <c:v>203.41</c:v>
                </c:pt>
                <c:pt idx="84">
                  <c:v>203.65</c:v>
                </c:pt>
                <c:pt idx="85">
                  <c:v>203.96</c:v>
                </c:pt>
                <c:pt idx="86">
                  <c:v>203.95</c:v>
                </c:pt>
                <c:pt idx="87">
                  <c:v>202.62</c:v>
                </c:pt>
                <c:pt idx="88">
                  <c:v>201.05</c:v>
                </c:pt>
                <c:pt idx="89">
                  <c:v>198.96</c:v>
                </c:pt>
                <c:pt idx="90">
                  <c:v>197.18</c:v>
                </c:pt>
                <c:pt idx="91">
                  <c:v>195.12</c:v>
                </c:pt>
                <c:pt idx="92">
                  <c:v>193.23</c:v>
                </c:pt>
                <c:pt idx="93">
                  <c:v>190.97</c:v>
                </c:pt>
                <c:pt idx="94">
                  <c:v>187.8</c:v>
                </c:pt>
                <c:pt idx="95">
                  <c:v>184.94</c:v>
                </c:pt>
                <c:pt idx="96">
                  <c:v>181.93</c:v>
                </c:pt>
                <c:pt idx="97">
                  <c:v>178.31</c:v>
                </c:pt>
                <c:pt idx="98">
                  <c:v>175.16</c:v>
                </c:pt>
                <c:pt idx="99">
                  <c:v>172.05</c:v>
                </c:pt>
                <c:pt idx="100">
                  <c:v>169.61</c:v>
                </c:pt>
                <c:pt idx="101">
                  <c:v>167.39</c:v>
                </c:pt>
                <c:pt idx="102">
                  <c:v>164.95</c:v>
                </c:pt>
                <c:pt idx="103">
                  <c:v>162.47</c:v>
                </c:pt>
                <c:pt idx="104">
                  <c:v>159.27000000000001</c:v>
                </c:pt>
                <c:pt idx="105">
                  <c:v>156.26</c:v>
                </c:pt>
                <c:pt idx="106">
                  <c:v>153.47</c:v>
                </c:pt>
                <c:pt idx="107">
                  <c:v>150.44</c:v>
                </c:pt>
                <c:pt idx="108">
                  <c:v>147.38</c:v>
                </c:pt>
                <c:pt idx="109">
                  <c:v>145.25</c:v>
                </c:pt>
                <c:pt idx="110">
                  <c:v>142.80000000000001</c:v>
                </c:pt>
                <c:pt idx="111">
                  <c:v>141.13</c:v>
                </c:pt>
                <c:pt idx="112">
                  <c:v>140.97</c:v>
                </c:pt>
                <c:pt idx="113">
                  <c:v>141.62</c:v>
                </c:pt>
                <c:pt idx="114">
                  <c:v>143</c:v>
                </c:pt>
                <c:pt idx="115">
                  <c:v>143.96</c:v>
                </c:pt>
                <c:pt idx="116">
                  <c:v>144.26</c:v>
                </c:pt>
                <c:pt idx="117">
                  <c:v>144.69999999999999</c:v>
                </c:pt>
                <c:pt idx="118">
                  <c:v>145.13999999999999</c:v>
                </c:pt>
                <c:pt idx="119">
                  <c:v>145.77000000000001</c:v>
                </c:pt>
                <c:pt idx="120">
                  <c:v>146.38</c:v>
                </c:pt>
                <c:pt idx="121">
                  <c:v>146.35</c:v>
                </c:pt>
                <c:pt idx="122">
                  <c:v>146.37</c:v>
                </c:pt>
                <c:pt idx="123">
                  <c:v>146.59</c:v>
                </c:pt>
                <c:pt idx="124">
                  <c:v>147.56</c:v>
                </c:pt>
                <c:pt idx="125">
                  <c:v>147.6</c:v>
                </c:pt>
                <c:pt idx="126">
                  <c:v>147.46</c:v>
                </c:pt>
                <c:pt idx="127">
                  <c:v>146.19</c:v>
                </c:pt>
                <c:pt idx="128">
                  <c:v>144.78</c:v>
                </c:pt>
                <c:pt idx="129">
                  <c:v>143.43</c:v>
                </c:pt>
                <c:pt idx="130">
                  <c:v>142.72</c:v>
                </c:pt>
                <c:pt idx="131">
                  <c:v>142.22</c:v>
                </c:pt>
                <c:pt idx="132">
                  <c:v>141.87</c:v>
                </c:pt>
                <c:pt idx="133">
                  <c:v>141.52000000000001</c:v>
                </c:pt>
                <c:pt idx="134">
                  <c:v>141.19999999999999</c:v>
                </c:pt>
              </c:numCache>
            </c:numRef>
          </c:yVal>
          <c:smooth val="0"/>
          <c:extLst>
            <c:ext xmlns:c16="http://schemas.microsoft.com/office/drawing/2014/chart" uri="{C3380CC4-5D6E-409C-BE32-E72D297353CC}">
              <c16:uniqueId val="{00000000-1837-C244-8B62-8D005F71488F}"/>
            </c:ext>
          </c:extLst>
        </c:ser>
        <c:dLbls>
          <c:showLegendKey val="0"/>
          <c:showVal val="0"/>
          <c:showCatName val="0"/>
          <c:showSerName val="0"/>
          <c:showPercent val="0"/>
          <c:showBubbleSize val="0"/>
        </c:dLbls>
        <c:axId val="56027392"/>
        <c:axId val="56111104"/>
      </c:scatterChart>
      <c:valAx>
        <c:axId val="56027392"/>
        <c:scaling>
          <c:orientation val="minMax"/>
          <c:max val="2011"/>
          <c:min val="2000"/>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56111104"/>
        <c:crosses val="autoZero"/>
        <c:crossBetween val="midCat"/>
        <c:majorUnit val="1"/>
        <c:minorUnit val="0.4"/>
      </c:valAx>
      <c:valAx>
        <c:axId val="56111104"/>
        <c:scaling>
          <c:orientation val="minMax"/>
          <c:max val="220"/>
          <c:min val="80"/>
        </c:scaling>
        <c:delete val="0"/>
        <c:axPos val="l"/>
        <c:majorGridlines>
          <c:spPr>
            <a:ln>
              <a:solidFill>
                <a:schemeClr val="bg1">
                  <a:lumMod val="85000"/>
                </a:schemeClr>
              </a:solidFill>
            </a:ln>
          </c:spPr>
        </c:majorGridlines>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56027392"/>
        <c:crosses val="autoZero"/>
        <c:crossBetween val="midCat"/>
        <c:majorUnit val="20"/>
        <c:minorUnit val="10"/>
      </c:valAx>
      <c:spPr>
        <a:solidFill>
          <a:schemeClr val="bg1"/>
        </a:solidFill>
        <a:ln>
          <a:solidFill>
            <a:schemeClr val="tx1"/>
          </a:solidFill>
        </a:ln>
      </c:spPr>
    </c:plotArea>
    <c:plotVisOnly val="1"/>
    <c:dispBlanksAs val="gap"/>
    <c:showDLblsOverMax val="0"/>
  </c:chart>
  <c:spPr>
    <a:noFill/>
    <a:ln>
      <a:noFill/>
    </a:ln>
  </c:sp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A24F5-E131-4EBA-BC25-A81BE41A1852}" type="slidenum">
              <a:rPr lang="en-US" smtClean="0"/>
              <a:pPr/>
              <a:t>‹#›</a:t>
            </a:fld>
            <a:endParaRPr lang="en-US" dirty="0"/>
          </a:p>
        </p:txBody>
      </p:sp>
    </p:spTree>
    <p:extLst>
      <p:ext uri="{BB962C8B-B14F-4D97-AF65-F5344CB8AC3E}">
        <p14:creationId xmlns:p14="http://schemas.microsoft.com/office/powerpoint/2010/main" val="1507560491"/>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05000"/>
      </a:lnSpc>
      <a:defRPr sz="1200" kern="1200">
        <a:solidFill>
          <a:schemeClr val="tx1"/>
        </a:solidFill>
        <a:latin typeface="Times New Roman" pitchFamily="18" charset="0"/>
        <a:ea typeface="+mn-ea"/>
        <a:cs typeface="Times New Roman" pitchFamily="18" charset="0"/>
      </a:defRPr>
    </a:lvl1pPr>
    <a:lvl2pPr marL="234950" indent="0" algn="l" defTabSz="914400" rtl="0" eaLnBrk="1" latinLnBrk="0" hangingPunct="1">
      <a:lnSpc>
        <a:spcPct val="105000"/>
      </a:lnSpc>
      <a:defRPr sz="1200" kern="1200">
        <a:solidFill>
          <a:schemeClr val="tx1"/>
        </a:solidFill>
        <a:latin typeface="Times New Roman" pitchFamily="18" charset="0"/>
        <a:ea typeface="+mn-ea"/>
        <a:cs typeface="Times New Roman" pitchFamily="18" charset="0"/>
      </a:defRPr>
    </a:lvl2pPr>
    <a:lvl3pPr marL="457200" indent="0" algn="l" defTabSz="914400" rtl="0" eaLnBrk="1" latinLnBrk="0" hangingPunct="1">
      <a:lnSpc>
        <a:spcPct val="105000"/>
      </a:lnSpc>
      <a:defRPr sz="1200" kern="1200">
        <a:solidFill>
          <a:schemeClr val="tx1"/>
        </a:solidFill>
        <a:latin typeface="Times New Roman" pitchFamily="18" charset="0"/>
        <a:ea typeface="+mn-ea"/>
        <a:cs typeface="Times New Roman" pitchFamily="18" charset="0"/>
      </a:defRPr>
    </a:lvl3pPr>
    <a:lvl4pPr marL="692150" indent="0" algn="l" defTabSz="914400" rtl="0" eaLnBrk="1" latinLnBrk="0" hangingPunct="1">
      <a:lnSpc>
        <a:spcPct val="105000"/>
      </a:lnSpc>
      <a:defRPr sz="1200" kern="1200">
        <a:solidFill>
          <a:schemeClr val="tx1"/>
        </a:solidFill>
        <a:latin typeface="Times New Roman" pitchFamily="18" charset="0"/>
        <a:ea typeface="+mn-ea"/>
        <a:cs typeface="Times New Roman" pitchFamily="18" charset="0"/>
      </a:defRPr>
    </a:lvl4pPr>
    <a:lvl5pPr marL="914400" indent="0" algn="l" defTabSz="914400" rtl="0" eaLnBrk="1" latinLnBrk="0" hangingPunct="1">
      <a:lnSpc>
        <a:spcPct val="105000"/>
      </a:lnSpc>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a:t>This is perhaps the most important of the macro chapters.  It develops the model of aggregate demand and aggregate supply, a paradigm that is widely used by many economists, policymakers, journalists, and business people.  Mastering this chapter will give students much insight into how the world works, and will make the following two chapters easier to learn.   </a:t>
            </a:r>
          </a:p>
          <a:p>
            <a:pPr eaLnBrk="1" hangingPunct="1"/>
            <a:endParaRPr lang="en-US" dirty="0"/>
          </a:p>
          <a:p>
            <a:pPr eaLnBrk="1" hangingPunct="1"/>
            <a:r>
              <a:rPr lang="en-US" dirty="0"/>
              <a:t>Most students find this to be one of the most challenging chapters in the textbook.  However, much of the material here should be familiar from previous chapters—e.g., the Classical Dichotomy, the relationship between investment and interest rates, the relationship between net exports and the exchange rate.  This chapter brings together much of this familiar material in a new context, which allows us to address new and important questions, such as:  what causes recessions, and what can policymakers do to alleviate recessions?</a:t>
            </a:r>
          </a:p>
          <a:p>
            <a:pPr eaLnBrk="1" hangingPunct="1"/>
            <a:endParaRPr lang="en-US" dirty="0"/>
          </a:p>
          <a:p>
            <a:pPr eaLnBrk="1" hangingPunct="1"/>
            <a:r>
              <a:rPr lang="en-US" dirty="0"/>
              <a:t>This is one of the more challenging chapters to teach.  I’ve invested a lot of time and thought into making a good PowerPoint presentation for this chapter.  But there is a lot of variation in the approaches instructors use to teach this material. You’ll want to look over this file and perhaps make changes to make it work with your approach to teaching this material.</a:t>
            </a:r>
          </a:p>
          <a:p>
            <a:endParaRPr lang="en-US" dirty="0"/>
          </a:p>
        </p:txBody>
      </p:sp>
      <p:sp>
        <p:nvSpPr>
          <p:cNvPr id="4" name="Slide Number Placeholder 3"/>
          <p:cNvSpPr>
            <a:spLocks noGrp="1"/>
          </p:cNvSpPr>
          <p:nvPr>
            <p:ph type="sldNum" sz="quarter" idx="10"/>
          </p:nvPr>
        </p:nvSpPr>
        <p:spPr/>
        <p:txBody>
          <a:bodyPr/>
          <a:lstStyle/>
          <a:p>
            <a:fld id="{4EAA24F5-E131-4EBA-BC25-A81BE41A1852}" type="slidenum">
              <a:rPr lang="en-US" smtClean="0"/>
              <a:pPr/>
              <a:t>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5AF72D1-6533-4B4C-882F-7F57B858FC8B}" type="slidenum">
              <a:rPr lang="en-US" smtClean="0"/>
              <a:pPr eaLnBrk="1" hangingPunct="1"/>
              <a:t>9</a:t>
            </a:fld>
            <a:endParaRPr lang="en-US"/>
          </a:p>
        </p:txBody>
      </p:sp>
      <p:sp>
        <p:nvSpPr>
          <p:cNvPr id="7885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30A5E67F-D7F4-4BF8-9E8C-BC326FD439D6}" type="slidenum">
              <a:rPr lang="en-US" sz="1200">
                <a:cs typeface="Arial" charset="0"/>
              </a:rPr>
              <a:pPr algn="r" eaLnBrk="1" hangingPunct="1"/>
              <a:t>9</a:t>
            </a:fld>
            <a:endParaRPr lang="en-US" sz="1200">
              <a:cs typeface="Arial" charset="0"/>
            </a:endParaRPr>
          </a:p>
        </p:txBody>
      </p:sp>
      <p:sp>
        <p:nvSpPr>
          <p:cNvPr id="78852" name="Rectangle 2"/>
          <p:cNvSpPr>
            <a:spLocks noGrp="1" noRot="1" noChangeAspect="1" noChangeArrowheads="1" noTextEdit="1"/>
          </p:cNvSpPr>
          <p:nvPr>
            <p:ph type="sldImg"/>
          </p:nvPr>
        </p:nvSpPr>
        <p:spPr>
          <a:xfrm>
            <a:off x="1504950" y="534988"/>
            <a:ext cx="3890963" cy="2917825"/>
          </a:xfrm>
          <a:ln/>
        </p:spPr>
      </p:sp>
      <p:sp>
        <p:nvSpPr>
          <p:cNvPr id="78853" name="Rectangle 3"/>
          <p:cNvSpPr>
            <a:spLocks noGrp="1" noChangeArrowheads="1"/>
          </p:cNvSpPr>
          <p:nvPr>
            <p:ph type="body" idx="1"/>
          </p:nvPr>
        </p:nvSpPr>
        <p:spPr>
          <a:xfrm>
            <a:off x="549275" y="3641725"/>
            <a:ext cx="5902325" cy="5041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dirty="0"/>
              <a:t>NOTE:  In edit mode (what PowerPoint calls “Normal view”), this slide looks cluttered.  But in presentation (or Slide Show) mode, it all works pretty well. </a:t>
            </a:r>
          </a:p>
          <a:p>
            <a:pPr eaLnBrk="1" hangingPunct="1"/>
            <a:endParaRPr lang="en-US" dirty="0"/>
          </a:p>
          <a:p>
            <a:pPr eaLnBrk="1" hangingPunct="1"/>
            <a:r>
              <a:rPr lang="en-US" dirty="0"/>
              <a:t>As in previous chapters, “</a:t>
            </a:r>
            <a:r>
              <a:rPr lang="en-US" dirty="0" err="1"/>
              <a:t>eq’m</a:t>
            </a:r>
            <a:r>
              <a:rPr lang="en-US" dirty="0"/>
              <a:t>” is short for “equilibrium.” </a:t>
            </a:r>
          </a:p>
          <a:p>
            <a:pPr eaLnBrk="1" hangingPunct="1"/>
            <a:endParaRPr lang="en-US" dirty="0"/>
          </a:p>
          <a:p>
            <a:pPr eaLnBrk="1" hangingPunct="1"/>
            <a:r>
              <a:rPr lang="en-US" dirty="0"/>
              <a:t>Suggestion:  Briefly explain each element of the graph as it appears.  (</a:t>
            </a:r>
            <a:r>
              <a:rPr lang="en-US" u="sng" dirty="0"/>
              <a:t>Brief</a:t>
            </a:r>
            <a:r>
              <a:rPr lang="en-US" dirty="0"/>
              <a:t> is appropriate because each element will be discussed carefully in the following slides.)</a:t>
            </a:r>
          </a:p>
          <a:p>
            <a:pPr eaLnBrk="1" hangingPunct="1"/>
            <a:endParaRPr lang="en-US" dirty="0"/>
          </a:p>
          <a:p>
            <a:pPr eaLnBrk="1" hangingPunct="1"/>
            <a:r>
              <a:rPr lang="en-US" dirty="0"/>
              <a:t>Note that the graph measures a nominal variable (P) on the vertical axis, and a real one (Y) on the horizontal axis.  Thus, the graph highlights the breakdown of the classical dichotomy. </a:t>
            </a:r>
          </a:p>
          <a:p>
            <a:pPr eaLnBrk="1" hangingPunct="1"/>
            <a:endParaRPr lang="en-US" dirty="0"/>
          </a:p>
          <a:p>
            <a:pPr eaLnBrk="1" hangingPunct="1"/>
            <a:r>
              <a:rPr lang="en-US" dirty="0"/>
              <a:t>If you are more of a micro person, then please disregard the following.   </a:t>
            </a:r>
          </a:p>
          <a:p>
            <a:pPr eaLnBrk="1" hangingPunct="1"/>
            <a:endParaRPr lang="en-US" dirty="0"/>
          </a:p>
          <a:p>
            <a:pPr eaLnBrk="1" hangingPunct="1"/>
            <a:r>
              <a:rPr lang="en-US" dirty="0"/>
              <a:t>Still reading?  Then you must be a macro person.  Excellent!  Here’s something you might tell your students.  This model LOOKS like the basic supply and demand model from Chapter 4, but there’s a big difference.  The basic supply &amp; demand model determines the equilibrium price and quantity of a particular good, say, apples.  The equilibrium price of apples is extremely important if you’re an apple grower.  Ask your students to raise their hand if they plan on going into the apple-growing business.  Chances are, none will raise their hands.  The model of aggregate demand and supply, however, determines the equilibrium price and quantity of EVERYTHING (loosely speaking), i.e., the price level (cost of living) and real GDP (national income).  So, the model of aggregate demand and aggregate supply is highly relevant to a broader group of people than just apple growers.  How ’bout them apples!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63DE3C9-13FA-42A6-965C-448B7E7CA0FF}" type="slidenum">
              <a:rPr lang="en-US" smtClean="0"/>
              <a:pPr eaLnBrk="1" hangingPunct="1"/>
              <a:t>10</a:t>
            </a:fld>
            <a:endParaRPr lang="en-US"/>
          </a:p>
        </p:txBody>
      </p:sp>
      <p:sp>
        <p:nvSpPr>
          <p:cNvPr id="798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03BE4AE3-34D3-4AD2-8150-69433D6E22B0}" type="slidenum">
              <a:rPr lang="en-US" sz="1200">
                <a:cs typeface="Arial" charset="0"/>
              </a:rPr>
              <a:pPr algn="r" eaLnBrk="1" hangingPunct="1"/>
              <a:t>10</a:t>
            </a:fld>
            <a:endParaRPr lang="en-US" sz="1200">
              <a:cs typeface="Arial" charset="0"/>
            </a:endParaRPr>
          </a:p>
        </p:txBody>
      </p:sp>
      <p:sp>
        <p:nvSpPr>
          <p:cNvPr id="79876" name="Rectangle 2"/>
          <p:cNvSpPr>
            <a:spLocks noGrp="1" noRot="1" noChangeAspect="1" noChangeArrowheads="1" noTextEdit="1"/>
          </p:cNvSpPr>
          <p:nvPr>
            <p:ph type="sldImg"/>
          </p:nvPr>
        </p:nvSpPr>
        <p:spPr>
          <a:xfrm>
            <a:off x="1144588" y="534988"/>
            <a:ext cx="4572000" cy="3429000"/>
          </a:xfrm>
          <a:ln/>
        </p:spPr>
      </p:sp>
      <p:sp>
        <p:nvSpPr>
          <p:cNvPr id="7987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a:t>As in previous chapters, “g&amp;s” stands for “goods and services.”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9D69A42-5B09-4937-8ED5-8B40905B1319}" type="slidenum">
              <a:rPr lang="en-US" smtClean="0"/>
              <a:pPr eaLnBrk="1" hangingPunct="1"/>
              <a:t>11</a:t>
            </a:fld>
            <a:endParaRPr lang="en-US"/>
          </a:p>
        </p:txBody>
      </p:sp>
      <p:sp>
        <p:nvSpPr>
          <p:cNvPr id="808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E6E380A4-FAD4-4D34-B3AF-2DBD1AA285B9}" type="slidenum">
              <a:rPr lang="en-US" sz="1200">
                <a:cs typeface="Arial" charset="0"/>
              </a:rPr>
              <a:pPr algn="r" eaLnBrk="1" hangingPunct="1"/>
              <a:t>11</a:t>
            </a:fld>
            <a:endParaRPr lang="en-US" sz="1200">
              <a:cs typeface="Arial" charset="0"/>
            </a:endParaRPr>
          </a:p>
        </p:txBody>
      </p:sp>
      <p:sp>
        <p:nvSpPr>
          <p:cNvPr id="80900" name="Rectangle 2"/>
          <p:cNvSpPr>
            <a:spLocks noGrp="1" noRot="1" noChangeAspect="1" noChangeArrowheads="1" noTextEdit="1"/>
          </p:cNvSpPr>
          <p:nvPr>
            <p:ph type="sldImg"/>
          </p:nvPr>
        </p:nvSpPr>
        <p:spPr>
          <a:xfrm>
            <a:off x="1144588" y="534988"/>
            <a:ext cx="4572000" cy="3429000"/>
          </a:xfrm>
          <a:ln/>
        </p:spPr>
      </p:sp>
      <p:sp>
        <p:nvSpPr>
          <p:cNvPr id="8090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6D2124A-BBFA-4EB3-9FE0-A288C2E85E48}" type="slidenum">
              <a:rPr lang="en-US" smtClean="0"/>
              <a:pPr eaLnBrk="1" hangingPunct="1"/>
              <a:t>12</a:t>
            </a:fld>
            <a:endParaRPr lang="en-US"/>
          </a:p>
        </p:txBody>
      </p:sp>
      <p:sp>
        <p:nvSpPr>
          <p:cNvPr id="819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FBFD999E-F35D-4111-B788-5A114DC0DD60}" type="slidenum">
              <a:rPr lang="en-US" sz="1200">
                <a:cs typeface="Arial" charset="0"/>
              </a:rPr>
              <a:pPr algn="r" eaLnBrk="1" hangingPunct="1"/>
              <a:t>12</a:t>
            </a:fld>
            <a:endParaRPr lang="en-US" sz="1200">
              <a:cs typeface="Arial" charset="0"/>
            </a:endParaRPr>
          </a:p>
        </p:txBody>
      </p:sp>
      <p:sp>
        <p:nvSpPr>
          <p:cNvPr id="81924" name="Rectangle 2"/>
          <p:cNvSpPr>
            <a:spLocks noGrp="1" noRot="1" noChangeAspect="1" noChangeArrowheads="1" noTextEdit="1"/>
          </p:cNvSpPr>
          <p:nvPr>
            <p:ph type="sldImg"/>
          </p:nvPr>
        </p:nvSpPr>
        <p:spPr>
          <a:xfrm>
            <a:off x="1144588" y="534988"/>
            <a:ext cx="4572000" cy="3429000"/>
          </a:xfrm>
          <a:ln/>
        </p:spPr>
      </p:sp>
      <p:sp>
        <p:nvSpPr>
          <p:cNvPr id="8192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dirty="0"/>
              <a:t>Note:  the wealth effect concerns the impact of a change in P on wealth, not on income.  When P falls, we are implicitly assuming that people’s real incomes are unchanged, and we are only considering the impact of the change in their real wealth on their consumption spending. </a:t>
            </a:r>
          </a:p>
          <a:p>
            <a:pPr eaLnBrk="1" hangingPunct="1"/>
            <a:endParaRPr lang="en-US" dirty="0"/>
          </a:p>
          <a:p>
            <a:pPr eaLnBrk="1" hangingPunct="1"/>
            <a:r>
              <a:rPr lang="en-US" dirty="0"/>
              <a:t>After all text on this slide has appeared, you might tell your students that this effect works in reverse, too:  a fall in P raises real wealth, which causes consumption to rise.  </a:t>
            </a:r>
          </a:p>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38EBA13-326B-4574-8D18-1A3A7D520A26}" type="slidenum">
              <a:rPr lang="en-US" smtClean="0"/>
              <a:pPr eaLnBrk="1" hangingPunct="1"/>
              <a:t>13</a:t>
            </a:fld>
            <a:endParaRPr lang="en-US"/>
          </a:p>
        </p:txBody>
      </p:sp>
      <p:sp>
        <p:nvSpPr>
          <p:cNvPr id="8294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F2BEB427-58BF-43B0-834F-8D9204BBAEE7}" type="slidenum">
              <a:rPr lang="en-US" sz="1200">
                <a:cs typeface="Arial" charset="0"/>
              </a:rPr>
              <a:pPr algn="r" eaLnBrk="1" hangingPunct="1"/>
              <a:t>13</a:t>
            </a:fld>
            <a:endParaRPr lang="en-US" sz="1200">
              <a:cs typeface="Arial" charset="0"/>
            </a:endParaRPr>
          </a:p>
        </p:txBody>
      </p:sp>
      <p:sp>
        <p:nvSpPr>
          <p:cNvPr id="82948" name="Rectangle 2"/>
          <p:cNvSpPr>
            <a:spLocks noGrp="1" noRot="1" noChangeAspect="1" noChangeArrowheads="1" noTextEdit="1"/>
          </p:cNvSpPr>
          <p:nvPr>
            <p:ph type="sldImg"/>
          </p:nvPr>
        </p:nvSpPr>
        <p:spPr>
          <a:xfrm>
            <a:off x="1144588" y="534988"/>
            <a:ext cx="4572000" cy="3429000"/>
          </a:xfrm>
          <a:ln/>
        </p:spPr>
      </p:sp>
      <p:sp>
        <p:nvSpPr>
          <p:cNvPr id="8294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dirty="0"/>
              <a:t>Again, we are holding real income (and everything else) constant. </a:t>
            </a:r>
          </a:p>
          <a:p>
            <a:pPr eaLnBrk="1" hangingPunct="1"/>
            <a:r>
              <a:rPr lang="en-US" dirty="0"/>
              <a:t>At this point, some students will not understand why an increase in household demand for bonds causes interest rates to fall.  If you wish, you can explain it now, or you can tell them not to worry about it for now—it will be covered in more detail in the following chapter (in the section on the Liquidity Preference Theory). </a:t>
            </a:r>
          </a:p>
          <a:p>
            <a:pPr eaLnBrk="1" hangingPunct="1"/>
            <a:r>
              <a:rPr lang="en-US" dirty="0"/>
              <a:t>After all the text on this slide has appeared, you might tell your students that the interest-rate effect also works in reverse:  a decrease in P causes a decrease in interest rates, which increases investment.  </a:t>
            </a:r>
          </a:p>
          <a:p>
            <a:pPr eaLnBrk="1" hangingPunct="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DC5D6F0-97A7-439B-8CB5-38BD8477F988}" type="slidenum">
              <a:rPr lang="en-US" smtClean="0"/>
              <a:pPr eaLnBrk="1" hangingPunct="1"/>
              <a:t>14</a:t>
            </a:fld>
            <a:endParaRPr lang="en-US"/>
          </a:p>
        </p:txBody>
      </p:sp>
      <p:sp>
        <p:nvSpPr>
          <p:cNvPr id="8397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A349399B-6DF7-41C5-A9E7-9F14D4E3826A}" type="slidenum">
              <a:rPr lang="en-US" sz="1200">
                <a:cs typeface="Arial" charset="0"/>
              </a:rPr>
              <a:pPr algn="r" eaLnBrk="1" hangingPunct="1"/>
              <a:t>14</a:t>
            </a:fld>
            <a:endParaRPr lang="en-US" sz="1200">
              <a:cs typeface="Arial" charset="0"/>
            </a:endParaRPr>
          </a:p>
        </p:txBody>
      </p:sp>
      <p:sp>
        <p:nvSpPr>
          <p:cNvPr id="83972" name="Rectangle 2"/>
          <p:cNvSpPr>
            <a:spLocks noGrp="1" noRot="1" noChangeAspect="1" noChangeArrowheads="1" noTextEdit="1"/>
          </p:cNvSpPr>
          <p:nvPr>
            <p:ph type="sldImg"/>
          </p:nvPr>
        </p:nvSpPr>
        <p:spPr>
          <a:xfrm>
            <a:off x="1144588" y="534988"/>
            <a:ext cx="4572000" cy="3429000"/>
          </a:xfrm>
          <a:ln/>
        </p:spPr>
      </p:sp>
      <p:sp>
        <p:nvSpPr>
          <p:cNvPr id="8397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a:t>Again, the exchange-rate effect also works in reverse:  A decrease in P causes interest rates and exchange rates to fall, which increases NX.  </a:t>
            </a:r>
          </a:p>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0BCF55-13DF-434A-9DD6-3C03FE3B3F6F}" type="slidenum">
              <a:rPr lang="en-US" smtClean="0"/>
              <a:pPr eaLnBrk="1" hangingPunct="1"/>
              <a:t>15</a:t>
            </a:fld>
            <a:endParaRPr lang="en-US"/>
          </a:p>
        </p:txBody>
      </p:sp>
      <p:sp>
        <p:nvSpPr>
          <p:cNvPr id="8499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BE72E463-EA39-4A14-B557-9758CAC6A09D}" type="slidenum">
              <a:rPr lang="en-US" sz="1200">
                <a:cs typeface="Arial" charset="0"/>
              </a:rPr>
              <a:pPr algn="r" eaLnBrk="1" hangingPunct="1"/>
              <a:t>15</a:t>
            </a:fld>
            <a:endParaRPr lang="en-US" sz="1200">
              <a:cs typeface="Arial" charset="0"/>
            </a:endParaRPr>
          </a:p>
        </p:txBody>
      </p:sp>
      <p:sp>
        <p:nvSpPr>
          <p:cNvPr id="84996" name="Rectangle 2"/>
          <p:cNvSpPr>
            <a:spLocks noGrp="1" noRot="1" noChangeAspect="1" noChangeArrowheads="1" noTextEdit="1"/>
          </p:cNvSpPr>
          <p:nvPr>
            <p:ph type="sldImg"/>
          </p:nvPr>
        </p:nvSpPr>
        <p:spPr>
          <a:xfrm>
            <a:off x="1144588" y="534988"/>
            <a:ext cx="4572000" cy="3429000"/>
          </a:xfrm>
          <a:ln/>
        </p:spPr>
      </p:sp>
      <p:sp>
        <p:nvSpPr>
          <p:cNvPr id="8499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dirty="0"/>
              <a:t>Note that the red arrow is not </a:t>
            </a:r>
            <a:r>
              <a:rPr lang="en-US" u="sng" dirty="0"/>
              <a:t>equal</a:t>
            </a:r>
            <a:r>
              <a:rPr lang="en-US" dirty="0"/>
              <a:t> to the fall in C, but rather to the fall in demand due to the fall in C.  The difference is due to the Keynesian multiplier:  the initial fall in C causes a fall in Y, which causes a further (but smaller) fall in C, which causes a further (but smaller) fall in Y, and so forth.  It might not be appropriate to cover the Keynesian multiplier at this point—it will be discussed in the following chapter—but mentioning that the red arrow is not the same as the fall in C might prevent students from learning something they will later have to unlearn.  Similarly, the green arrow represents not the fall in I, but the fall in demand due to the fall in I.  And similarly for the </a:t>
            </a:r>
            <a:r>
              <a:rPr lang="en-US" dirty="0" err="1"/>
              <a:t>goldish</a:t>
            </a:r>
            <a:r>
              <a:rPr lang="en-US" dirty="0"/>
              <a:t>-brown arrow and NX.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84AE6D6-0D51-425A-92E3-90D7792CEDEB}" type="slidenum">
              <a:rPr lang="en-US" smtClean="0"/>
              <a:pPr eaLnBrk="1" hangingPunct="1"/>
              <a:t>16</a:t>
            </a:fld>
            <a:endParaRPr lang="en-US"/>
          </a:p>
        </p:txBody>
      </p:sp>
      <p:sp>
        <p:nvSpPr>
          <p:cNvPr id="8601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C22FA991-0948-4145-9F84-038DE76912AC}" type="slidenum">
              <a:rPr lang="en-US" sz="1200">
                <a:cs typeface="Arial" charset="0"/>
              </a:rPr>
              <a:pPr algn="r" eaLnBrk="1" hangingPunct="1"/>
              <a:t>16</a:t>
            </a:fld>
            <a:endParaRPr lang="en-US" sz="1200">
              <a:cs typeface="Arial" charset="0"/>
            </a:endParaRPr>
          </a:p>
        </p:txBody>
      </p:sp>
      <p:sp>
        <p:nvSpPr>
          <p:cNvPr id="86020" name="Rectangle 2"/>
          <p:cNvSpPr>
            <a:spLocks noGrp="1" noRot="1" noChangeAspect="1" noChangeArrowheads="1" noTextEdit="1"/>
          </p:cNvSpPr>
          <p:nvPr>
            <p:ph type="sldImg"/>
          </p:nvPr>
        </p:nvSpPr>
        <p:spPr>
          <a:xfrm>
            <a:off x="1144588" y="534988"/>
            <a:ext cx="4572000" cy="3429000"/>
          </a:xfrm>
          <a:ln/>
        </p:spPr>
      </p:sp>
      <p:sp>
        <p:nvSpPr>
          <p:cNvPr id="8602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a:t>A change in P won’t shift the AD curve, but will cause a movement along the AD curve.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E6DA746-3E66-4B15-BD33-A6D542F5B53C}" type="slidenum">
              <a:rPr lang="en-US" smtClean="0"/>
              <a:pPr eaLnBrk="1" hangingPunct="1"/>
              <a:t>17</a:t>
            </a:fld>
            <a:endParaRPr lang="en-US"/>
          </a:p>
        </p:txBody>
      </p:sp>
      <p:sp>
        <p:nvSpPr>
          <p:cNvPr id="8704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4D9F7843-7117-499A-B2A2-0936D1D8F20A}" type="slidenum">
              <a:rPr lang="en-US" sz="1200">
                <a:cs typeface="Arial" charset="0"/>
              </a:rPr>
              <a:pPr algn="r" eaLnBrk="1" hangingPunct="1"/>
              <a:t>17</a:t>
            </a:fld>
            <a:endParaRPr lang="en-US" sz="1200">
              <a:cs typeface="Arial" charset="0"/>
            </a:endParaRPr>
          </a:p>
        </p:txBody>
      </p:sp>
      <p:sp>
        <p:nvSpPr>
          <p:cNvPr id="87044" name="Rectangle 2"/>
          <p:cNvSpPr>
            <a:spLocks noGrp="1" noRot="1" noChangeAspect="1" noChangeArrowheads="1" noTextEdit="1"/>
          </p:cNvSpPr>
          <p:nvPr>
            <p:ph type="sldImg"/>
          </p:nvPr>
        </p:nvSpPr>
        <p:spPr>
          <a:xfrm>
            <a:off x="1144588" y="534988"/>
            <a:ext cx="4572000" cy="3429000"/>
          </a:xfrm>
          <a:ln/>
        </p:spPr>
      </p:sp>
      <p:sp>
        <p:nvSpPr>
          <p:cNvPr id="8704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F02FB05-421F-4C0C-8A4D-6EB37220F913}" type="slidenum">
              <a:rPr lang="en-US" smtClean="0"/>
              <a:pPr eaLnBrk="1" hangingPunct="1"/>
              <a:t>18</a:t>
            </a:fld>
            <a:endParaRPr lang="en-US"/>
          </a:p>
        </p:txBody>
      </p:sp>
      <p:sp>
        <p:nvSpPr>
          <p:cNvPr id="8806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0DB34821-8F8D-4050-BDA2-D4F6B474D11F}" type="slidenum">
              <a:rPr lang="en-US" sz="1200">
                <a:cs typeface="Arial" charset="0"/>
              </a:rPr>
              <a:pPr algn="r" eaLnBrk="1" hangingPunct="1"/>
              <a:t>18</a:t>
            </a:fld>
            <a:endParaRPr lang="en-US" sz="1200">
              <a:cs typeface="Arial" charset="0"/>
            </a:endParaRPr>
          </a:p>
        </p:txBody>
      </p:sp>
      <p:sp>
        <p:nvSpPr>
          <p:cNvPr id="88068" name="Rectangle 2"/>
          <p:cNvSpPr>
            <a:spLocks noGrp="1" noRot="1" noChangeAspect="1" noChangeArrowheads="1" noTextEdit="1"/>
          </p:cNvSpPr>
          <p:nvPr>
            <p:ph type="sldImg"/>
          </p:nvPr>
        </p:nvSpPr>
        <p:spPr>
          <a:xfrm>
            <a:off x="1144588" y="534988"/>
            <a:ext cx="4572000" cy="3429000"/>
          </a:xfrm>
          <a:ln/>
        </p:spPr>
      </p:sp>
      <p:sp>
        <p:nvSpPr>
          <p:cNvPr id="8806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AA24F5-E131-4EBA-BC25-A81BE41A1852}" type="slidenum">
              <a:rPr lang="en-US" smtClean="0"/>
              <a:pPr/>
              <a:t>1</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19</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r>
              <a:rPr lang="en-US" dirty="0"/>
              <a:t>You might encourage your students to draw a separate diagram of the AD curve for each scenario and show on the diagram what happens to the curve.</a:t>
            </a:r>
          </a:p>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20</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83C799-B46F-4ECC-B55C-ED6AA8D43F37}" type="slidenum">
              <a:rPr lang="en-US" smtClean="0"/>
              <a:pPr eaLnBrk="1" hangingPunct="1"/>
              <a:t>21</a:t>
            </a:fld>
            <a:endParaRPr lang="en-US"/>
          </a:p>
        </p:txBody>
      </p:sp>
      <p:sp>
        <p:nvSpPr>
          <p:cNvPr id="911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E378C721-09FD-4DB2-A7C5-7136D12A0879}" type="slidenum">
              <a:rPr lang="en-US" sz="1200">
                <a:cs typeface="Arial" charset="0"/>
              </a:rPr>
              <a:pPr algn="r" eaLnBrk="1" hangingPunct="1"/>
              <a:t>21</a:t>
            </a:fld>
            <a:endParaRPr lang="en-US" sz="1200">
              <a:cs typeface="Arial" charset="0"/>
            </a:endParaRPr>
          </a:p>
        </p:txBody>
      </p:sp>
      <p:sp>
        <p:nvSpPr>
          <p:cNvPr id="91140" name="Rectangle 2"/>
          <p:cNvSpPr>
            <a:spLocks noGrp="1" noRot="1" noChangeAspect="1" noChangeArrowheads="1" noTextEdit="1"/>
          </p:cNvSpPr>
          <p:nvPr>
            <p:ph type="sldImg"/>
          </p:nvPr>
        </p:nvSpPr>
        <p:spPr>
          <a:xfrm>
            <a:off x="1144588" y="534988"/>
            <a:ext cx="4572000" cy="3429000"/>
          </a:xfrm>
          <a:ln/>
        </p:spPr>
      </p:sp>
      <p:sp>
        <p:nvSpPr>
          <p:cNvPr id="9114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dirty="0"/>
              <a:t>The slope of the AS curve depends on the time horizon:  </a:t>
            </a:r>
          </a:p>
          <a:p>
            <a:pPr eaLnBrk="1" hangingPunct="1"/>
            <a:endParaRPr lang="en-US" dirty="0"/>
          </a:p>
          <a:p>
            <a:pPr eaLnBrk="1" hangingPunct="1"/>
            <a:r>
              <a:rPr lang="en-US" dirty="0"/>
              <a:t>In the short run, the aggregate supply curve is upward-sloping.  (“SR” = “short run”). </a:t>
            </a:r>
          </a:p>
          <a:p>
            <a:pPr eaLnBrk="1" hangingPunct="1"/>
            <a:endParaRPr lang="en-US" dirty="0"/>
          </a:p>
          <a:p>
            <a:pPr eaLnBrk="1" hangingPunct="1"/>
            <a:r>
              <a:rPr lang="en-US" dirty="0"/>
              <a:t>In the long run, the aggregate supply curve is vertical. </a:t>
            </a:r>
          </a:p>
          <a:p>
            <a:pPr eaLnBrk="1" hangingPunct="1"/>
            <a:endParaRPr lang="en-US" dirty="0"/>
          </a:p>
          <a:p>
            <a:pPr eaLnBrk="1" hangingPunct="1"/>
            <a:r>
              <a:rPr lang="en-US" dirty="0"/>
              <a:t>These slopes will be explained in the following slides. </a:t>
            </a:r>
          </a:p>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FAF6FA6-0966-4B7A-A60C-24BF519E4751}" type="slidenum">
              <a:rPr lang="en-US" smtClean="0"/>
              <a:pPr eaLnBrk="1" hangingPunct="1"/>
              <a:t>22</a:t>
            </a:fld>
            <a:endParaRPr lang="en-US"/>
          </a:p>
        </p:txBody>
      </p:sp>
      <p:sp>
        <p:nvSpPr>
          <p:cNvPr id="9216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4ADC855C-0C18-4CB8-8CA4-B2EC21462B2A}" type="slidenum">
              <a:rPr lang="en-US" sz="1200">
                <a:cs typeface="Arial" charset="0"/>
              </a:rPr>
              <a:pPr algn="r" eaLnBrk="1" hangingPunct="1"/>
              <a:t>22</a:t>
            </a:fld>
            <a:endParaRPr lang="en-US" sz="1200">
              <a:cs typeface="Arial" charset="0"/>
            </a:endParaRPr>
          </a:p>
        </p:txBody>
      </p:sp>
      <p:sp>
        <p:nvSpPr>
          <p:cNvPr id="92164" name="Rectangle 2"/>
          <p:cNvSpPr>
            <a:spLocks noGrp="1" noRot="1" noChangeAspect="1" noChangeArrowheads="1" noTextEdit="1"/>
          </p:cNvSpPr>
          <p:nvPr>
            <p:ph type="sldImg"/>
          </p:nvPr>
        </p:nvSpPr>
        <p:spPr>
          <a:xfrm>
            <a:off x="1144588" y="534988"/>
            <a:ext cx="4572000" cy="3429000"/>
          </a:xfrm>
          <a:ln/>
        </p:spPr>
      </p:sp>
      <p:sp>
        <p:nvSpPr>
          <p:cNvPr id="9216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a:t>The book does not use the notation Y</a:t>
            </a:r>
            <a:r>
              <a:rPr lang="en-US" baseline="-25000"/>
              <a:t>N</a:t>
            </a:r>
            <a:r>
              <a:rPr lang="en-US"/>
              <a:t>.  I use it here to keep the slides from getting too cluttered, and also to make it easier for students to take notes: it’s easier for them to write “Y</a:t>
            </a:r>
            <a:r>
              <a:rPr lang="en-US" baseline="-25000"/>
              <a:t>N</a:t>
            </a:r>
            <a:r>
              <a:rPr lang="en-US"/>
              <a:t>” than “the natural rate of output.”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C996CE1-133A-414A-BF06-5DC353E40A08}" type="slidenum">
              <a:rPr lang="en-US" smtClean="0"/>
              <a:pPr eaLnBrk="1" hangingPunct="1"/>
              <a:t>23</a:t>
            </a:fld>
            <a:endParaRPr lang="en-US"/>
          </a:p>
        </p:txBody>
      </p:sp>
      <p:sp>
        <p:nvSpPr>
          <p:cNvPr id="931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E55F0E53-4076-42DB-9A41-77AB792470DD}" type="slidenum">
              <a:rPr lang="en-US" sz="1200">
                <a:cs typeface="Arial" charset="0"/>
              </a:rPr>
              <a:pPr algn="r" eaLnBrk="1" hangingPunct="1"/>
              <a:t>23</a:t>
            </a:fld>
            <a:endParaRPr lang="en-US" sz="1200">
              <a:cs typeface="Arial" charset="0"/>
            </a:endParaRPr>
          </a:p>
        </p:txBody>
      </p:sp>
      <p:sp>
        <p:nvSpPr>
          <p:cNvPr id="93188" name="Rectangle 2"/>
          <p:cNvSpPr>
            <a:spLocks noGrp="1" noRot="1" noChangeAspect="1" noChangeArrowheads="1" noTextEdit="1"/>
          </p:cNvSpPr>
          <p:nvPr>
            <p:ph type="sldImg"/>
          </p:nvPr>
        </p:nvSpPr>
        <p:spPr>
          <a:xfrm>
            <a:off x="1144588" y="534988"/>
            <a:ext cx="4572000" cy="3429000"/>
          </a:xfrm>
          <a:ln/>
        </p:spPr>
      </p:sp>
      <p:sp>
        <p:nvSpPr>
          <p:cNvPr id="9318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a:t>This is review from the chapter “Production and Growth.”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5B8C8A9-477B-48C2-8C87-F4D89AE8E8A2}" type="slidenum">
              <a:rPr lang="en-US" smtClean="0"/>
              <a:pPr eaLnBrk="1" hangingPunct="1"/>
              <a:t>24</a:t>
            </a:fld>
            <a:endParaRPr lang="en-US"/>
          </a:p>
        </p:txBody>
      </p:sp>
      <p:sp>
        <p:nvSpPr>
          <p:cNvPr id="9421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54110075-01B0-445C-872D-27ED7348EFB8}" type="slidenum">
              <a:rPr lang="en-US" sz="1200">
                <a:cs typeface="Arial" charset="0"/>
              </a:rPr>
              <a:pPr algn="r" eaLnBrk="1" hangingPunct="1"/>
              <a:t>24</a:t>
            </a:fld>
            <a:endParaRPr lang="en-US" sz="1200">
              <a:cs typeface="Arial" charset="0"/>
            </a:endParaRPr>
          </a:p>
        </p:txBody>
      </p:sp>
      <p:sp>
        <p:nvSpPr>
          <p:cNvPr id="94212" name="Rectangle 2"/>
          <p:cNvSpPr>
            <a:spLocks noGrp="1" noRot="1" noChangeAspect="1" noChangeArrowheads="1" noTextEdit="1"/>
          </p:cNvSpPr>
          <p:nvPr>
            <p:ph type="sldImg"/>
          </p:nvPr>
        </p:nvSpPr>
        <p:spPr>
          <a:xfrm>
            <a:off x="1144588" y="534988"/>
            <a:ext cx="4572000" cy="3429000"/>
          </a:xfrm>
          <a:ln/>
        </p:spPr>
      </p:sp>
      <p:sp>
        <p:nvSpPr>
          <p:cNvPr id="9421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9406E9C-CF24-4B58-8AD7-26337E46DA57}" type="slidenum">
              <a:rPr lang="en-US" smtClean="0"/>
              <a:pPr eaLnBrk="1" hangingPunct="1"/>
              <a:t>25</a:t>
            </a:fld>
            <a:endParaRPr lang="en-US"/>
          </a:p>
        </p:txBody>
      </p:sp>
      <p:sp>
        <p:nvSpPr>
          <p:cNvPr id="9523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B74D550C-3D0D-42E3-876A-953B4D90AA2F}" type="slidenum">
              <a:rPr lang="en-US" sz="1200">
                <a:cs typeface="Arial" charset="0"/>
              </a:rPr>
              <a:pPr algn="r" eaLnBrk="1" hangingPunct="1"/>
              <a:t>25</a:t>
            </a:fld>
            <a:endParaRPr lang="en-US" sz="1200">
              <a:cs typeface="Arial" charset="0"/>
            </a:endParaRPr>
          </a:p>
        </p:txBody>
      </p:sp>
      <p:sp>
        <p:nvSpPr>
          <p:cNvPr id="95236" name="Rectangle 2"/>
          <p:cNvSpPr>
            <a:spLocks noGrp="1" noRot="1" noChangeAspect="1" noChangeArrowheads="1" noTextEdit="1"/>
          </p:cNvSpPr>
          <p:nvPr>
            <p:ph type="sldImg"/>
          </p:nvPr>
        </p:nvSpPr>
        <p:spPr>
          <a:xfrm>
            <a:off x="1144588" y="534988"/>
            <a:ext cx="4572000" cy="3429000"/>
          </a:xfrm>
          <a:ln/>
        </p:spPr>
      </p:sp>
      <p:sp>
        <p:nvSpPr>
          <p:cNvPr id="9523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187E8E1-3F57-460A-85CF-4E2457376CC2}" type="slidenum">
              <a:rPr lang="en-US" smtClean="0"/>
              <a:pPr eaLnBrk="1" hangingPunct="1"/>
              <a:t>26</a:t>
            </a:fld>
            <a:endParaRPr lang="en-US"/>
          </a:p>
        </p:txBody>
      </p:sp>
      <p:sp>
        <p:nvSpPr>
          <p:cNvPr id="962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4DEE7BEF-CA9F-4F13-9682-7B6BBBE5EA48}" type="slidenum">
              <a:rPr lang="en-US" sz="1200">
                <a:cs typeface="Arial" charset="0"/>
              </a:rPr>
              <a:pPr algn="r" eaLnBrk="1" hangingPunct="1"/>
              <a:t>26</a:t>
            </a:fld>
            <a:endParaRPr lang="en-US" sz="1200">
              <a:cs typeface="Arial" charset="0"/>
            </a:endParaRPr>
          </a:p>
        </p:txBody>
      </p:sp>
      <p:sp>
        <p:nvSpPr>
          <p:cNvPr id="96260" name="Rectangle 2"/>
          <p:cNvSpPr>
            <a:spLocks noGrp="1" noRot="1" noChangeAspect="1" noChangeArrowheads="1" noTextEdit="1"/>
          </p:cNvSpPr>
          <p:nvPr>
            <p:ph type="sldImg"/>
          </p:nvPr>
        </p:nvSpPr>
        <p:spPr>
          <a:xfrm>
            <a:off x="1144588" y="534988"/>
            <a:ext cx="4572000" cy="3429000"/>
          </a:xfrm>
          <a:ln/>
        </p:spPr>
      </p:sp>
      <p:sp>
        <p:nvSpPr>
          <p:cNvPr id="9626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a:t>It might be worth mentioning that the change in weather patterns or reduction in imported resources would have to be reasonably long-lasting for the LRAS curve to shift.  Short-lived changes are more likely to affect SRAS than LRAS.  </a:t>
            </a:r>
          </a:p>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0054FD1-27C8-45ED-A11A-DCFEEBC01C08}" type="slidenum">
              <a:rPr lang="en-US" smtClean="0"/>
              <a:pPr eaLnBrk="1" hangingPunct="1"/>
              <a:t>27</a:t>
            </a:fld>
            <a:endParaRPr lang="en-US"/>
          </a:p>
        </p:txBody>
      </p:sp>
      <p:sp>
        <p:nvSpPr>
          <p:cNvPr id="972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99ECD12A-69A0-4C33-AB65-73F4AF901423}" type="slidenum">
              <a:rPr lang="en-US" sz="1200">
                <a:cs typeface="Arial" charset="0"/>
              </a:rPr>
              <a:pPr algn="r" eaLnBrk="1" hangingPunct="1"/>
              <a:t>27</a:t>
            </a:fld>
            <a:endParaRPr lang="en-US" sz="1200">
              <a:cs typeface="Arial" charset="0"/>
            </a:endParaRPr>
          </a:p>
        </p:txBody>
      </p:sp>
      <p:sp>
        <p:nvSpPr>
          <p:cNvPr id="97284" name="Rectangle 2"/>
          <p:cNvSpPr>
            <a:spLocks noGrp="1" noRot="1" noChangeAspect="1" noChangeArrowheads="1" noTextEdit="1"/>
          </p:cNvSpPr>
          <p:nvPr>
            <p:ph type="sldImg"/>
          </p:nvPr>
        </p:nvSpPr>
        <p:spPr>
          <a:xfrm>
            <a:off x="1144588" y="534988"/>
            <a:ext cx="4572000" cy="3429000"/>
          </a:xfrm>
          <a:ln/>
        </p:spPr>
      </p:sp>
      <p:sp>
        <p:nvSpPr>
          <p:cNvPr id="9728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a:t>In the following chapter, it will be more clear why money supply growth shifts the AD curve rightward.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DB281A4-7BE0-46F6-9642-B320E060E03F}" type="slidenum">
              <a:rPr lang="en-US" smtClean="0"/>
              <a:pPr eaLnBrk="1" hangingPunct="1"/>
              <a:t>28</a:t>
            </a:fld>
            <a:endParaRPr lang="en-US"/>
          </a:p>
        </p:txBody>
      </p:sp>
      <p:sp>
        <p:nvSpPr>
          <p:cNvPr id="9830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B619C3D8-61B5-40D6-B858-DDCD2A7979A9}" type="slidenum">
              <a:rPr lang="en-US" sz="1200">
                <a:cs typeface="Arial" charset="0"/>
              </a:rPr>
              <a:pPr algn="r" eaLnBrk="1" hangingPunct="1"/>
              <a:t>28</a:t>
            </a:fld>
            <a:endParaRPr lang="en-US" sz="1200">
              <a:cs typeface="Arial" charset="0"/>
            </a:endParaRPr>
          </a:p>
        </p:txBody>
      </p:sp>
      <p:sp>
        <p:nvSpPr>
          <p:cNvPr id="98308" name="Rectangle 2"/>
          <p:cNvSpPr>
            <a:spLocks noGrp="1" noRot="1" noChangeAspect="1" noChangeArrowheads="1" noTextEdit="1"/>
          </p:cNvSpPr>
          <p:nvPr>
            <p:ph type="sldImg"/>
          </p:nvPr>
        </p:nvSpPr>
        <p:spPr>
          <a:xfrm>
            <a:off x="1144588" y="534988"/>
            <a:ext cx="4572000" cy="3429000"/>
          </a:xfrm>
          <a:ln/>
        </p:spPr>
      </p:sp>
      <p:sp>
        <p:nvSpPr>
          <p:cNvPr id="9830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A28E5CE-EEC1-4A72-8A4B-6C0819D29F1E}" type="slidenum">
              <a:rPr lang="en-US" smtClean="0"/>
              <a:pPr eaLnBrk="1" hangingPunct="1"/>
              <a:t>2</a:t>
            </a:fld>
            <a:endParaRPr lang="en-US"/>
          </a:p>
        </p:txBody>
      </p:sp>
      <p:sp>
        <p:nvSpPr>
          <p:cNvPr id="716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69D25996-523F-4F89-8904-EA55B9E96E09}" type="slidenum">
              <a:rPr lang="en-US" sz="1200">
                <a:cs typeface="Arial" charset="0"/>
              </a:rPr>
              <a:pPr algn="r" eaLnBrk="1" hangingPunct="1"/>
              <a:t>2</a:t>
            </a:fld>
            <a:endParaRPr lang="en-US" sz="1200">
              <a:cs typeface="Arial" charset="0"/>
            </a:endParaRPr>
          </a:p>
        </p:txBody>
      </p:sp>
      <p:sp>
        <p:nvSpPr>
          <p:cNvPr id="71684" name="Rectangle 2"/>
          <p:cNvSpPr>
            <a:spLocks noGrp="1" noRot="1" noChangeAspect="1" noChangeArrowheads="1" noTextEdit="1"/>
          </p:cNvSpPr>
          <p:nvPr>
            <p:ph type="sldImg"/>
          </p:nvPr>
        </p:nvSpPr>
        <p:spPr>
          <a:xfrm>
            <a:off x="1144588" y="534988"/>
            <a:ext cx="4572000" cy="3429000"/>
          </a:xfrm>
          <a:ln/>
        </p:spPr>
      </p:sp>
      <p:sp>
        <p:nvSpPr>
          <p:cNvPr id="7168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F5E0D76-49E0-4B28-BB32-D936F4B9D9E0}" type="slidenum">
              <a:rPr lang="en-US" smtClean="0"/>
              <a:pPr eaLnBrk="1" hangingPunct="1"/>
              <a:t>29</a:t>
            </a:fld>
            <a:endParaRPr lang="en-US"/>
          </a:p>
        </p:txBody>
      </p:sp>
      <p:sp>
        <p:nvSpPr>
          <p:cNvPr id="993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10D327D1-96B2-4DEF-82AF-789D456801B4}" type="slidenum">
              <a:rPr lang="en-US" sz="1200">
                <a:cs typeface="Arial" charset="0"/>
              </a:rPr>
              <a:pPr algn="r" eaLnBrk="1" hangingPunct="1"/>
              <a:t>29</a:t>
            </a:fld>
            <a:endParaRPr lang="en-US" sz="1200">
              <a:cs typeface="Arial" charset="0"/>
            </a:endParaRPr>
          </a:p>
        </p:txBody>
      </p:sp>
      <p:sp>
        <p:nvSpPr>
          <p:cNvPr id="99332" name="Rectangle 2"/>
          <p:cNvSpPr>
            <a:spLocks noGrp="1" noRot="1" noChangeAspect="1" noChangeArrowheads="1" noTextEdit="1"/>
          </p:cNvSpPr>
          <p:nvPr>
            <p:ph type="sldImg"/>
          </p:nvPr>
        </p:nvSpPr>
        <p:spPr>
          <a:xfrm>
            <a:off x="1144588" y="534988"/>
            <a:ext cx="4572000" cy="3429000"/>
          </a:xfrm>
          <a:ln/>
        </p:spPr>
      </p:sp>
      <p:sp>
        <p:nvSpPr>
          <p:cNvPr id="9933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a:t>Before introducing the three theories of short-run aggregate supply, it’s worth taking a moment to show students why the slope of SRAS is critically important in the theory of economic fluctuations.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86ADEDC-2A12-425A-A151-75C4B3D13D67}" type="slidenum">
              <a:rPr lang="en-US" smtClean="0"/>
              <a:pPr eaLnBrk="1" hangingPunct="1"/>
              <a:t>30</a:t>
            </a:fld>
            <a:endParaRPr lang="en-US"/>
          </a:p>
        </p:txBody>
      </p:sp>
      <p:sp>
        <p:nvSpPr>
          <p:cNvPr id="10035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2FAD67A9-4B19-47ED-BFF1-CD960D42982A}" type="slidenum">
              <a:rPr lang="en-US" sz="1200">
                <a:cs typeface="Arial" charset="0"/>
              </a:rPr>
              <a:pPr algn="r" eaLnBrk="1" hangingPunct="1"/>
              <a:t>30</a:t>
            </a:fld>
            <a:endParaRPr lang="en-US" sz="1200">
              <a:cs typeface="Arial" charset="0"/>
            </a:endParaRPr>
          </a:p>
        </p:txBody>
      </p:sp>
      <p:sp>
        <p:nvSpPr>
          <p:cNvPr id="100356" name="Rectangle 2"/>
          <p:cNvSpPr>
            <a:spLocks noGrp="1" noRot="1" noChangeAspect="1" noChangeArrowheads="1" noTextEdit="1"/>
          </p:cNvSpPr>
          <p:nvPr>
            <p:ph type="sldImg"/>
          </p:nvPr>
        </p:nvSpPr>
        <p:spPr>
          <a:xfrm>
            <a:off x="1144588" y="534988"/>
            <a:ext cx="4572000" cy="3429000"/>
          </a:xfrm>
          <a:ln/>
        </p:spPr>
      </p:sp>
      <p:sp>
        <p:nvSpPr>
          <p:cNvPr id="10035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a:t>Each of these theories provides a reason why the aggregate supply curve might have a positive slope in the short run.  </a:t>
            </a:r>
          </a:p>
          <a:p>
            <a:pPr eaLnBrk="1" hangingPunct="1"/>
            <a:endParaRPr lang="en-US"/>
          </a:p>
          <a:p>
            <a:pPr eaLnBrk="1" hangingPunct="1"/>
            <a:r>
              <a:rPr lang="en-US"/>
              <a:t>It would be most helpful if students carefully read this section of the chapter!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F3837D7-C425-4A12-BBEE-A9652F22FE20}" type="slidenum">
              <a:rPr lang="en-US" smtClean="0"/>
              <a:pPr eaLnBrk="1" hangingPunct="1"/>
              <a:t>31</a:t>
            </a:fld>
            <a:endParaRPr lang="en-US"/>
          </a:p>
        </p:txBody>
      </p:sp>
      <p:sp>
        <p:nvSpPr>
          <p:cNvPr id="10137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6D59996B-3935-48C0-A0EF-83F6CFBB1772}" type="slidenum">
              <a:rPr lang="en-US" sz="1200">
                <a:cs typeface="Arial" charset="0"/>
              </a:rPr>
              <a:pPr algn="r" eaLnBrk="1" hangingPunct="1"/>
              <a:t>31</a:t>
            </a:fld>
            <a:endParaRPr lang="en-US" sz="1200">
              <a:cs typeface="Arial" charset="0"/>
            </a:endParaRPr>
          </a:p>
        </p:txBody>
      </p:sp>
      <p:sp>
        <p:nvSpPr>
          <p:cNvPr id="101380" name="Rectangle 2"/>
          <p:cNvSpPr>
            <a:spLocks noGrp="1" noRot="1" noChangeAspect="1" noChangeArrowheads="1" noTextEdit="1"/>
          </p:cNvSpPr>
          <p:nvPr>
            <p:ph type="sldImg"/>
          </p:nvPr>
        </p:nvSpPr>
        <p:spPr>
          <a:xfrm>
            <a:off x="1144588" y="534988"/>
            <a:ext cx="4572000" cy="3429000"/>
          </a:xfrm>
          <a:ln/>
        </p:spPr>
      </p:sp>
      <p:sp>
        <p:nvSpPr>
          <p:cNvPr id="10138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AE2758F-8761-4612-A6C5-0B0425EF4148}" type="slidenum">
              <a:rPr lang="en-US" smtClean="0"/>
              <a:pPr eaLnBrk="1" hangingPunct="1"/>
              <a:t>32</a:t>
            </a:fld>
            <a:endParaRPr lang="en-US"/>
          </a:p>
        </p:txBody>
      </p:sp>
      <p:sp>
        <p:nvSpPr>
          <p:cNvPr id="1024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11B28531-DC70-4DE6-BF8E-D5D470B70080}" type="slidenum">
              <a:rPr lang="en-US" sz="1200">
                <a:cs typeface="Arial" charset="0"/>
              </a:rPr>
              <a:pPr algn="r" eaLnBrk="1" hangingPunct="1"/>
              <a:t>32</a:t>
            </a:fld>
            <a:endParaRPr lang="en-US" sz="1200">
              <a:cs typeface="Arial" charset="0"/>
            </a:endParaRPr>
          </a:p>
        </p:txBody>
      </p:sp>
      <p:sp>
        <p:nvSpPr>
          <p:cNvPr id="102404" name="Rectangle 2"/>
          <p:cNvSpPr>
            <a:spLocks noGrp="1" noRot="1" noChangeAspect="1" noChangeArrowheads="1" noTextEdit="1"/>
          </p:cNvSpPr>
          <p:nvPr>
            <p:ph type="sldImg"/>
          </p:nvPr>
        </p:nvSpPr>
        <p:spPr>
          <a:xfrm>
            <a:off x="1144588" y="534988"/>
            <a:ext cx="4572000" cy="3429000"/>
          </a:xfrm>
          <a:ln/>
        </p:spPr>
      </p:sp>
      <p:sp>
        <p:nvSpPr>
          <p:cNvPr id="10240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dirty="0"/>
              <a:t>“If P &gt; P</a:t>
            </a:r>
            <a:r>
              <a:rPr lang="en-US" baseline="-25000" dirty="0"/>
              <a:t>E</a:t>
            </a:r>
            <a:r>
              <a:rPr lang="en-US" dirty="0"/>
              <a:t>” </a:t>
            </a:r>
          </a:p>
          <a:p>
            <a:pPr eaLnBrk="1" hangingPunct="1"/>
            <a:endParaRPr lang="en-US" dirty="0"/>
          </a:p>
          <a:p>
            <a:pPr eaLnBrk="1" hangingPunct="1"/>
            <a:r>
              <a:rPr lang="en-US" dirty="0"/>
              <a:t>means </a:t>
            </a:r>
          </a:p>
          <a:p>
            <a:pPr eaLnBrk="1" hangingPunct="1"/>
            <a:endParaRPr lang="en-US" dirty="0"/>
          </a:p>
          <a:p>
            <a:pPr eaLnBrk="1" hangingPunct="1"/>
            <a:r>
              <a:rPr lang="en-US" dirty="0"/>
              <a:t>“If the actual price level turns out to be higher than the price level firms had expected...”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875E747-2EA6-4D03-94B0-514359750D8A}" type="slidenum">
              <a:rPr lang="en-US" smtClean="0"/>
              <a:pPr eaLnBrk="1" hangingPunct="1"/>
              <a:t>33</a:t>
            </a:fld>
            <a:endParaRPr lang="en-US"/>
          </a:p>
        </p:txBody>
      </p:sp>
      <p:sp>
        <p:nvSpPr>
          <p:cNvPr id="10342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C5F1A11C-E878-4121-BA82-AB2983AB9BC6}" type="slidenum">
              <a:rPr lang="en-US" sz="1200">
                <a:cs typeface="Arial" charset="0"/>
              </a:rPr>
              <a:pPr algn="r" eaLnBrk="1" hangingPunct="1"/>
              <a:t>33</a:t>
            </a:fld>
            <a:endParaRPr lang="en-US" sz="1200">
              <a:cs typeface="Arial" charset="0"/>
            </a:endParaRPr>
          </a:p>
        </p:txBody>
      </p:sp>
      <p:sp>
        <p:nvSpPr>
          <p:cNvPr id="103428" name="Rectangle 2"/>
          <p:cNvSpPr>
            <a:spLocks noGrp="1" noRot="1" noChangeAspect="1" noChangeArrowheads="1" noTextEdit="1"/>
          </p:cNvSpPr>
          <p:nvPr>
            <p:ph type="sldImg"/>
          </p:nvPr>
        </p:nvSpPr>
        <p:spPr>
          <a:xfrm>
            <a:off x="1144588" y="534988"/>
            <a:ext cx="4572000" cy="3429000"/>
          </a:xfrm>
          <a:ln/>
        </p:spPr>
      </p:sp>
      <p:sp>
        <p:nvSpPr>
          <p:cNvPr id="10342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A3EC727-18D4-4E8F-9D1B-1DF7A76D1E5E}" type="slidenum">
              <a:rPr lang="en-US" smtClean="0"/>
              <a:pPr eaLnBrk="1" hangingPunct="1"/>
              <a:t>34</a:t>
            </a:fld>
            <a:endParaRPr lang="en-US"/>
          </a:p>
        </p:txBody>
      </p:sp>
      <p:sp>
        <p:nvSpPr>
          <p:cNvPr id="10445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01870A3E-0F3B-4668-89AF-C02BB463C2D0}" type="slidenum">
              <a:rPr lang="en-US" sz="1200">
                <a:cs typeface="Arial" charset="0"/>
              </a:rPr>
              <a:pPr algn="r" eaLnBrk="1" hangingPunct="1"/>
              <a:t>34</a:t>
            </a:fld>
            <a:endParaRPr lang="en-US" sz="1200">
              <a:cs typeface="Arial" charset="0"/>
            </a:endParaRPr>
          </a:p>
        </p:txBody>
      </p:sp>
      <p:sp>
        <p:nvSpPr>
          <p:cNvPr id="104452" name="Rectangle 2"/>
          <p:cNvSpPr>
            <a:spLocks noGrp="1" noRot="1" noChangeAspect="1" noChangeArrowheads="1" noTextEdit="1"/>
          </p:cNvSpPr>
          <p:nvPr>
            <p:ph type="sldImg"/>
          </p:nvPr>
        </p:nvSpPr>
        <p:spPr>
          <a:xfrm>
            <a:off x="1144588" y="534988"/>
            <a:ext cx="4572000" cy="3429000"/>
          </a:xfrm>
          <a:ln/>
        </p:spPr>
      </p:sp>
      <p:sp>
        <p:nvSpPr>
          <p:cNvPr id="10445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B9AAF7-F5EC-43BC-9B95-FE92CC014B4B}" type="slidenum">
              <a:rPr lang="en-US" smtClean="0"/>
              <a:pPr eaLnBrk="1" hangingPunct="1"/>
              <a:t>35</a:t>
            </a:fld>
            <a:endParaRPr lang="en-US"/>
          </a:p>
        </p:txBody>
      </p:sp>
      <p:sp>
        <p:nvSpPr>
          <p:cNvPr id="1054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3C417978-735F-47B9-81C6-EAE958C8466B}" type="slidenum">
              <a:rPr lang="en-US" sz="1200">
                <a:cs typeface="Arial" charset="0"/>
              </a:rPr>
              <a:pPr algn="r" eaLnBrk="1" hangingPunct="1"/>
              <a:t>35</a:t>
            </a:fld>
            <a:endParaRPr lang="en-US" sz="1200">
              <a:cs typeface="Arial" charset="0"/>
            </a:endParaRPr>
          </a:p>
        </p:txBody>
      </p:sp>
      <p:sp>
        <p:nvSpPr>
          <p:cNvPr id="105476" name="Rectangle 2"/>
          <p:cNvSpPr>
            <a:spLocks noGrp="1" noRot="1" noChangeAspect="1" noChangeArrowheads="1" noTextEdit="1"/>
          </p:cNvSpPr>
          <p:nvPr>
            <p:ph type="sldImg"/>
          </p:nvPr>
        </p:nvSpPr>
        <p:spPr>
          <a:xfrm>
            <a:off x="1144588" y="534988"/>
            <a:ext cx="4572000" cy="3429000"/>
          </a:xfrm>
          <a:ln/>
        </p:spPr>
      </p:sp>
      <p:sp>
        <p:nvSpPr>
          <p:cNvPr id="10547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a:t>Of the three theories, this one seems the least plausible.  </a:t>
            </a:r>
          </a:p>
          <a:p>
            <a:pPr eaLnBrk="1" hangingPunct="1"/>
            <a:endParaRPr lang="en-US"/>
          </a:p>
          <a:p>
            <a:pPr eaLnBrk="1" hangingPunct="1"/>
            <a:r>
              <a:rPr lang="en-US"/>
              <a:t>Firms certainly have a strong incentive to not mistake a general price increase for a relative price increase.  And information about the price level is costless and available with only a short lag (especially the CPI, which is published monthly and very widely reported the moment it comes out).  </a:t>
            </a:r>
          </a:p>
          <a:p>
            <a:pPr eaLnBrk="1" hangingPunct="1"/>
            <a:endParaRPr lang="en-US"/>
          </a:p>
          <a:p>
            <a:pPr eaLnBrk="1" hangingPunct="1"/>
            <a:r>
              <a:rPr lang="en-US"/>
              <a:t>My remarks here are not officially part of the textbook, so they are not supported in the study guide or test bank.  Feel free to ignore them.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D9989BF-FFA3-4118-B858-7AABBBBCBA18}" type="slidenum">
              <a:rPr lang="en-US" smtClean="0"/>
              <a:pPr eaLnBrk="1" hangingPunct="1"/>
              <a:t>36</a:t>
            </a:fld>
            <a:endParaRPr lang="en-US"/>
          </a:p>
        </p:txBody>
      </p:sp>
      <p:sp>
        <p:nvSpPr>
          <p:cNvPr id="1064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FD45A805-1702-46C9-8A33-BF448F2CBC25}" type="slidenum">
              <a:rPr lang="en-US" sz="1200">
                <a:cs typeface="Arial" charset="0"/>
              </a:rPr>
              <a:pPr algn="r" eaLnBrk="1" hangingPunct="1"/>
              <a:t>36</a:t>
            </a:fld>
            <a:endParaRPr lang="en-US" sz="1200">
              <a:cs typeface="Arial" charset="0"/>
            </a:endParaRPr>
          </a:p>
        </p:txBody>
      </p:sp>
      <p:sp>
        <p:nvSpPr>
          <p:cNvPr id="106500" name="Rectangle 2"/>
          <p:cNvSpPr>
            <a:spLocks noGrp="1" noRot="1" noChangeAspect="1" noChangeArrowheads="1" noTextEdit="1"/>
          </p:cNvSpPr>
          <p:nvPr>
            <p:ph type="sldImg"/>
          </p:nvPr>
        </p:nvSpPr>
        <p:spPr>
          <a:xfrm>
            <a:off x="1144588" y="534988"/>
            <a:ext cx="4572000" cy="3429000"/>
          </a:xfrm>
          <a:ln/>
        </p:spPr>
      </p:sp>
      <p:sp>
        <p:nvSpPr>
          <p:cNvPr id="10650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a:t>Economists debate which of these theories is correct.  It’s possible that each of them contains some element of truth.  </a:t>
            </a:r>
          </a:p>
          <a:p>
            <a:pPr eaLnBrk="1" hangingPunct="1"/>
            <a:endParaRPr lang="en-US"/>
          </a:p>
          <a:p>
            <a:pPr eaLnBrk="1" hangingPunct="1"/>
            <a:r>
              <a:rPr lang="en-US"/>
              <a:t>For our purposes here, the similarities between these theories are more important than their differences:  all three imply that output deviates from its long-run level (the “natural rate of output”) when the price level (</a:t>
            </a:r>
            <a:r>
              <a:rPr lang="en-US" b="1" i="1"/>
              <a:t>P</a:t>
            </a:r>
            <a:r>
              <a:rPr lang="en-US"/>
              <a:t>) deviates from the level people had expected (</a:t>
            </a:r>
            <a:r>
              <a:rPr lang="en-US" sz="1100" b="1" i="1"/>
              <a:t>P</a:t>
            </a:r>
            <a:r>
              <a:rPr lang="en-US" sz="1100" b="1" baseline="-25000"/>
              <a:t>E</a:t>
            </a:r>
            <a:r>
              <a:rPr lang="en-US"/>
              <a:t>).  </a:t>
            </a:r>
          </a:p>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F298F30-E3A3-4005-8B3B-38ADC30FC179}" type="slidenum">
              <a:rPr lang="en-US" smtClean="0"/>
              <a:pPr eaLnBrk="1" hangingPunct="1"/>
              <a:t>37</a:t>
            </a:fld>
            <a:endParaRPr lang="en-US"/>
          </a:p>
        </p:txBody>
      </p:sp>
      <p:sp>
        <p:nvSpPr>
          <p:cNvPr id="1075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057355DA-3066-4B9D-9215-2122C0B3DBF7}" type="slidenum">
              <a:rPr lang="en-US" sz="1200">
                <a:cs typeface="Arial" charset="0"/>
              </a:rPr>
              <a:pPr algn="r" eaLnBrk="1" hangingPunct="1"/>
              <a:t>37</a:t>
            </a:fld>
            <a:endParaRPr lang="en-US" sz="1200">
              <a:cs typeface="Arial" charset="0"/>
            </a:endParaRPr>
          </a:p>
        </p:txBody>
      </p:sp>
      <p:sp>
        <p:nvSpPr>
          <p:cNvPr id="107524" name="Rectangle 2"/>
          <p:cNvSpPr>
            <a:spLocks noGrp="1" noRot="1" noChangeAspect="1" noChangeArrowheads="1" noTextEdit="1"/>
          </p:cNvSpPr>
          <p:nvPr>
            <p:ph type="sldImg"/>
          </p:nvPr>
        </p:nvSpPr>
        <p:spPr>
          <a:xfrm>
            <a:off x="1144588" y="534988"/>
            <a:ext cx="4572000" cy="3429000"/>
          </a:xfrm>
          <a:ln/>
        </p:spPr>
      </p:sp>
      <p:sp>
        <p:nvSpPr>
          <p:cNvPr id="10752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a:t>The preceding slide introduced an equation of aggregate supply that shows how output deviates from full-employment when the actual price level is different than expected.  </a:t>
            </a:r>
          </a:p>
          <a:p>
            <a:pPr eaLnBrk="1" hangingPunct="1"/>
            <a:endParaRPr lang="en-US"/>
          </a:p>
          <a:p>
            <a:pPr eaLnBrk="1" hangingPunct="1"/>
            <a:r>
              <a:rPr lang="en-US"/>
              <a:t>This slide illustrates these concepts using a graph.  </a:t>
            </a:r>
          </a:p>
          <a:p>
            <a:pPr eaLnBrk="1" hangingPunct="1"/>
            <a:endParaRPr lang="en-US"/>
          </a:p>
          <a:p>
            <a:pPr eaLnBrk="1" hangingPunct="1"/>
            <a:r>
              <a:rPr lang="en-US" sz="1100"/>
              <a:t>When  </a:t>
            </a:r>
            <a:r>
              <a:rPr lang="en-US" sz="1100" b="1" i="1"/>
              <a:t>P</a:t>
            </a:r>
            <a:r>
              <a:rPr lang="en-US" sz="1100"/>
              <a:t> = </a:t>
            </a:r>
            <a:r>
              <a:rPr lang="en-US" sz="1100" b="1" i="1"/>
              <a:t>P</a:t>
            </a:r>
            <a:r>
              <a:rPr lang="en-US" sz="1100" b="1" baseline="-25000"/>
              <a:t>E</a:t>
            </a:r>
            <a:r>
              <a:rPr lang="en-US" sz="1100"/>
              <a:t>,  </a:t>
            </a:r>
            <a:r>
              <a:rPr lang="en-US" sz="1100" b="1" i="1"/>
              <a:t>Y</a:t>
            </a:r>
            <a:r>
              <a:rPr lang="en-US" sz="1100"/>
              <a:t> = </a:t>
            </a:r>
            <a:r>
              <a:rPr lang="en-US" sz="1100" b="1" i="1"/>
              <a:t>Y</a:t>
            </a:r>
            <a:r>
              <a:rPr lang="en-US" sz="1100" b="1" baseline="-25000"/>
              <a:t>N</a:t>
            </a:r>
            <a:endParaRPr lang="en-US" sz="1100"/>
          </a:p>
          <a:p>
            <a:pPr eaLnBrk="1" hangingPunct="1"/>
            <a:endParaRPr lang="en-US" sz="1100"/>
          </a:p>
          <a:p>
            <a:pPr eaLnBrk="1" hangingPunct="1"/>
            <a:r>
              <a:rPr lang="en-US" sz="1100"/>
              <a:t>When  </a:t>
            </a:r>
            <a:r>
              <a:rPr lang="en-US" sz="1100" b="1" i="1"/>
              <a:t>P</a:t>
            </a:r>
            <a:r>
              <a:rPr lang="en-US" sz="1100"/>
              <a:t> &lt; </a:t>
            </a:r>
            <a:r>
              <a:rPr lang="en-US" sz="1100" b="1" i="1"/>
              <a:t>P</a:t>
            </a:r>
            <a:r>
              <a:rPr lang="en-US" sz="1100" b="1" baseline="-25000"/>
              <a:t>E</a:t>
            </a:r>
            <a:r>
              <a:rPr lang="en-US" sz="1100"/>
              <a:t>,  </a:t>
            </a:r>
            <a:r>
              <a:rPr lang="en-US" sz="1100" b="1" i="1"/>
              <a:t>Y</a:t>
            </a:r>
            <a:r>
              <a:rPr lang="en-US" sz="1100"/>
              <a:t> &lt; </a:t>
            </a:r>
            <a:r>
              <a:rPr lang="en-US" sz="1100" b="1" i="1"/>
              <a:t>Y</a:t>
            </a:r>
            <a:r>
              <a:rPr lang="en-US" sz="1100" b="1" baseline="-25000"/>
              <a:t>N</a:t>
            </a:r>
            <a:endParaRPr lang="en-US" sz="1100"/>
          </a:p>
          <a:p>
            <a:pPr eaLnBrk="1" hangingPunct="1"/>
            <a:endParaRPr lang="en-US" sz="1100"/>
          </a:p>
          <a:p>
            <a:pPr eaLnBrk="1" hangingPunct="1"/>
            <a:r>
              <a:rPr lang="en-US" sz="1100"/>
              <a:t>When  </a:t>
            </a:r>
            <a:r>
              <a:rPr lang="en-US" sz="1100" b="1" i="1"/>
              <a:t>P</a:t>
            </a:r>
            <a:r>
              <a:rPr lang="en-US" sz="1100"/>
              <a:t> &gt; </a:t>
            </a:r>
            <a:r>
              <a:rPr lang="en-US" sz="1100" b="1" i="1"/>
              <a:t>P</a:t>
            </a:r>
            <a:r>
              <a:rPr lang="en-US" sz="1100" b="1" baseline="-25000"/>
              <a:t>E</a:t>
            </a:r>
            <a:r>
              <a:rPr lang="en-US" sz="1100"/>
              <a:t>,  </a:t>
            </a:r>
            <a:r>
              <a:rPr lang="en-US" sz="1100" b="1" i="1"/>
              <a:t>Y</a:t>
            </a:r>
            <a:r>
              <a:rPr lang="en-US" sz="1100"/>
              <a:t> &gt; </a:t>
            </a:r>
            <a:r>
              <a:rPr lang="en-US" sz="1100" b="1" i="1"/>
              <a:t>Y</a:t>
            </a:r>
            <a:r>
              <a:rPr lang="en-US" sz="1100" b="1" baseline="-25000"/>
              <a:t>N</a:t>
            </a:r>
          </a:p>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15194A8-A878-440A-A957-22CC2857BD06}" type="slidenum">
              <a:rPr lang="en-US" smtClean="0"/>
              <a:pPr eaLnBrk="1" hangingPunct="1"/>
              <a:t>38</a:t>
            </a:fld>
            <a:endParaRPr lang="en-US"/>
          </a:p>
        </p:txBody>
      </p:sp>
      <p:sp>
        <p:nvSpPr>
          <p:cNvPr id="10854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D1669006-A6BF-4C9B-8397-9FB06EF44DA3}" type="slidenum">
              <a:rPr lang="en-US" sz="1200">
                <a:cs typeface="Arial" charset="0"/>
              </a:rPr>
              <a:pPr algn="r" eaLnBrk="1" hangingPunct="1"/>
              <a:t>38</a:t>
            </a:fld>
            <a:endParaRPr lang="en-US" sz="1200">
              <a:cs typeface="Arial" charset="0"/>
            </a:endParaRPr>
          </a:p>
        </p:txBody>
      </p:sp>
      <p:sp>
        <p:nvSpPr>
          <p:cNvPr id="108548" name="Rectangle 2"/>
          <p:cNvSpPr>
            <a:spLocks noGrp="1" noRot="1" noChangeAspect="1" noChangeArrowheads="1" noTextEdit="1"/>
          </p:cNvSpPr>
          <p:nvPr>
            <p:ph type="sldImg"/>
          </p:nvPr>
        </p:nvSpPr>
        <p:spPr>
          <a:xfrm>
            <a:off x="1144588" y="534988"/>
            <a:ext cx="4572000" cy="3429000"/>
          </a:xfrm>
          <a:ln/>
        </p:spPr>
      </p:sp>
      <p:sp>
        <p:nvSpPr>
          <p:cNvPr id="10854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26F866D-F791-46EF-93A8-1DC81BD6C4D9}" type="slidenum">
              <a:rPr lang="en-US" smtClean="0">
                <a:solidFill>
                  <a:srgbClr val="000000"/>
                </a:solidFill>
              </a:rPr>
              <a:pPr eaLnBrk="1" hangingPunct="1"/>
              <a:t>3</a:t>
            </a:fld>
            <a:endParaRPr lang="en-US">
              <a:solidFill>
                <a:srgbClr val="000000"/>
              </a:solidFill>
            </a:endParaRPr>
          </a:p>
        </p:txBody>
      </p:sp>
      <p:sp>
        <p:nvSpPr>
          <p:cNvPr id="7270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238B405E-E5AB-4D94-B88C-E434ADA7CDA3}" type="slidenum">
              <a:rPr lang="en-US" sz="1200">
                <a:solidFill>
                  <a:srgbClr val="000000"/>
                </a:solidFill>
                <a:cs typeface="Arial" charset="0"/>
              </a:rPr>
              <a:pPr algn="r" eaLnBrk="1" hangingPunct="1"/>
              <a:t>3</a:t>
            </a:fld>
            <a:endParaRPr lang="en-US" sz="1200">
              <a:solidFill>
                <a:srgbClr val="000000"/>
              </a:solidFill>
              <a:cs typeface="Arial" charset="0"/>
            </a:endParaRPr>
          </a:p>
        </p:txBody>
      </p:sp>
      <p:sp>
        <p:nvSpPr>
          <p:cNvPr id="72708" name="Rectangle 2"/>
          <p:cNvSpPr>
            <a:spLocks noGrp="1" noRot="1" noChangeAspect="1" noChangeArrowheads="1" noTextEdit="1"/>
          </p:cNvSpPr>
          <p:nvPr>
            <p:ph type="sldImg"/>
          </p:nvPr>
        </p:nvSpPr>
        <p:spPr>
          <a:xfrm>
            <a:off x="1144588" y="534988"/>
            <a:ext cx="4572000" cy="3429000"/>
          </a:xfrm>
          <a:ln/>
        </p:spPr>
      </p:sp>
      <p:sp>
        <p:nvSpPr>
          <p:cNvPr id="7270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dirty="0"/>
              <a:t>Recessions (represented by the shaded bars) are of different durations and do not occur with any regularity.  Hence, the common term “business cycle” is a bit misleading, as “cycle” implies something more regular and predictable. </a:t>
            </a:r>
          </a:p>
          <a:p>
            <a:pPr eaLnBrk="1" hangingPunct="1"/>
            <a:endParaRPr lang="en-US" dirty="0"/>
          </a:p>
          <a:p>
            <a:pPr eaLnBrk="1" hangingPunct="1"/>
            <a:r>
              <a:rPr lang="en-US" dirty="0"/>
              <a:t>UNITS:  Billions of chained 2005 dollars</a:t>
            </a:r>
          </a:p>
          <a:p>
            <a:pPr eaLnBrk="1" hangingPunct="1"/>
            <a:r>
              <a:rPr lang="en-US" dirty="0"/>
              <a:t>ORIGINAL SOURCE:  U.S. Department of Commerce, Bureau of Economic Analysis</a:t>
            </a:r>
          </a:p>
          <a:p>
            <a:pPr eaLnBrk="1" hangingPunct="1"/>
            <a:r>
              <a:rPr lang="en-US" dirty="0"/>
              <a:t>WEBSITE WHERE I FOUND THIS DATA:  http://</a:t>
            </a:r>
            <a:r>
              <a:rPr lang="en-US" dirty="0" err="1"/>
              <a:t>research.stlouisfed.org</a:t>
            </a:r>
            <a:r>
              <a:rPr lang="en-US" dirty="0"/>
              <a:t>/fred2/</a:t>
            </a:r>
          </a:p>
          <a:p>
            <a:pPr eaLnBrk="1" hangingPunct="1"/>
            <a:r>
              <a:rPr lang="en-US" dirty="0"/>
              <a:t>SERIES:  GDPC1</a:t>
            </a:r>
          </a:p>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229849C-3C9A-4853-A303-9D0483BDF618}" type="slidenum">
              <a:rPr lang="en-US" smtClean="0"/>
              <a:pPr eaLnBrk="1" hangingPunct="1"/>
              <a:t>39</a:t>
            </a:fld>
            <a:endParaRPr lang="en-US"/>
          </a:p>
        </p:txBody>
      </p:sp>
      <p:sp>
        <p:nvSpPr>
          <p:cNvPr id="10957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1A2E59FD-A11A-47BE-AA37-77333BC6CF58}" type="slidenum">
              <a:rPr lang="en-US" sz="1200">
                <a:cs typeface="Arial" charset="0"/>
              </a:rPr>
              <a:pPr algn="r" eaLnBrk="1" hangingPunct="1"/>
              <a:t>39</a:t>
            </a:fld>
            <a:endParaRPr lang="en-US" sz="1200">
              <a:cs typeface="Arial" charset="0"/>
            </a:endParaRPr>
          </a:p>
        </p:txBody>
      </p:sp>
      <p:sp>
        <p:nvSpPr>
          <p:cNvPr id="109572" name="Rectangle 2"/>
          <p:cNvSpPr>
            <a:spLocks noGrp="1" noRot="1" noChangeAspect="1" noChangeArrowheads="1" noTextEdit="1"/>
          </p:cNvSpPr>
          <p:nvPr>
            <p:ph type="sldImg"/>
          </p:nvPr>
        </p:nvSpPr>
        <p:spPr>
          <a:xfrm>
            <a:off x="1144588" y="534988"/>
            <a:ext cx="4572000" cy="3429000"/>
          </a:xfrm>
          <a:ln/>
        </p:spPr>
      </p:sp>
      <p:sp>
        <p:nvSpPr>
          <p:cNvPr id="10957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a:t>Notice that when the price level equals the expected price level, output is equal to its long-run value, the natural rate of output.  </a:t>
            </a:r>
          </a:p>
          <a:p>
            <a:pPr eaLnBrk="1" hangingPunct="1"/>
            <a:endParaRPr lang="en-US"/>
          </a:p>
          <a:p>
            <a:pPr eaLnBrk="1" hangingPunct="1"/>
            <a:r>
              <a:rPr lang="en-US"/>
              <a:t>Interpretation:  </a:t>
            </a:r>
          </a:p>
          <a:p>
            <a:pPr eaLnBrk="1" hangingPunct="1"/>
            <a:endParaRPr lang="en-US"/>
          </a:p>
          <a:p>
            <a:pPr eaLnBrk="1" hangingPunct="1"/>
            <a:r>
              <a:rPr lang="en-US"/>
              <a:t>In the short run, people may be fooled about the price level, or they may be locked into wages or prices that were set before they knew what the price level would actually be.  Hence, in the short run, </a:t>
            </a:r>
            <a:r>
              <a:rPr lang="en-US" b="1" i="1"/>
              <a:t>P</a:t>
            </a:r>
            <a:r>
              <a:rPr lang="en-US"/>
              <a:t> may differ from </a:t>
            </a:r>
            <a:r>
              <a:rPr lang="en-US" sz="1100" b="1" i="1"/>
              <a:t>P</a:t>
            </a:r>
            <a:r>
              <a:rPr lang="en-US" sz="1100" b="1" baseline="-25000"/>
              <a:t>E</a:t>
            </a:r>
            <a:r>
              <a:rPr lang="en-US"/>
              <a:t>.  </a:t>
            </a:r>
          </a:p>
          <a:p>
            <a:pPr eaLnBrk="1" hangingPunct="1"/>
            <a:endParaRPr lang="en-US"/>
          </a:p>
          <a:p>
            <a:pPr eaLnBrk="1" hangingPunct="1"/>
            <a:r>
              <a:rPr lang="en-US"/>
              <a:t>But in the long run, expectations catch up to reality, </a:t>
            </a:r>
            <a:r>
              <a:rPr lang="en-US" b="1" i="1"/>
              <a:t>P</a:t>
            </a:r>
            <a:r>
              <a:rPr lang="en-US"/>
              <a:t> = </a:t>
            </a:r>
            <a:r>
              <a:rPr lang="en-US" sz="1100" b="1" i="1"/>
              <a:t>P</a:t>
            </a:r>
            <a:r>
              <a:rPr lang="en-US" sz="1100" b="1" baseline="-25000"/>
              <a:t>E</a:t>
            </a:r>
            <a:r>
              <a:rPr lang="en-US"/>
              <a:t>, and therefore  </a:t>
            </a:r>
            <a:r>
              <a:rPr lang="en-US" b="1" i="1"/>
              <a:t>Y</a:t>
            </a:r>
            <a:r>
              <a:rPr lang="en-US"/>
              <a:t> = </a:t>
            </a:r>
            <a:r>
              <a:rPr lang="en-US" sz="1100" b="1" i="1"/>
              <a:t>Y</a:t>
            </a:r>
            <a:r>
              <a:rPr lang="en-US" sz="1100" b="1" baseline="-25000"/>
              <a:t>N</a:t>
            </a:r>
            <a:r>
              <a:rPr lang="en-US"/>
              <a:t>, as in the Classical model.  </a:t>
            </a:r>
          </a:p>
          <a:p>
            <a:pPr eaLnBrk="1" hangingPunct="1"/>
            <a:endParaRPr lang="en-US"/>
          </a:p>
          <a:p>
            <a:pPr eaLnBrk="1" hangingPunct="1"/>
            <a:r>
              <a:rPr lang="en-US"/>
              <a:t>Thus, our theory of economic fluctuations is basically the Classical model (which we studied for several chapters) augmented with some kind of market imperfection (such as sticky wages).  The impact of the market imperfection occurs only in the short run, so the long-run behavior of our model is Classical.  </a:t>
            </a:r>
          </a:p>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F05F2BF-3E7D-4D44-9584-C67DF1C1F75D}" type="slidenum">
              <a:rPr lang="en-US" smtClean="0"/>
              <a:pPr eaLnBrk="1" hangingPunct="1"/>
              <a:t>40</a:t>
            </a:fld>
            <a:endParaRPr lang="en-US"/>
          </a:p>
        </p:txBody>
      </p:sp>
      <p:sp>
        <p:nvSpPr>
          <p:cNvPr id="11059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8B185785-1AB8-4E59-802F-B633D1C49E6F}" type="slidenum">
              <a:rPr lang="en-US" sz="1200">
                <a:cs typeface="Arial" charset="0"/>
              </a:rPr>
              <a:pPr algn="r" eaLnBrk="1" hangingPunct="1"/>
              <a:t>40</a:t>
            </a:fld>
            <a:endParaRPr lang="en-US" sz="1200">
              <a:cs typeface="Arial" charset="0"/>
            </a:endParaRPr>
          </a:p>
        </p:txBody>
      </p:sp>
      <p:sp>
        <p:nvSpPr>
          <p:cNvPr id="110596" name="Rectangle 2"/>
          <p:cNvSpPr>
            <a:spLocks noGrp="1" noRot="1" noChangeAspect="1" noChangeArrowheads="1" noTextEdit="1"/>
          </p:cNvSpPr>
          <p:nvPr>
            <p:ph type="sldImg"/>
          </p:nvPr>
        </p:nvSpPr>
        <p:spPr>
          <a:xfrm>
            <a:off x="1144588" y="534988"/>
            <a:ext cx="4572000" cy="3429000"/>
          </a:xfrm>
          <a:ln/>
        </p:spPr>
      </p:sp>
      <p:sp>
        <p:nvSpPr>
          <p:cNvPr id="11059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D845C15-73C5-4E7E-BB04-38A0853BD8C6}" type="slidenum">
              <a:rPr lang="en-US" smtClean="0"/>
              <a:pPr eaLnBrk="1" hangingPunct="1"/>
              <a:t>41</a:t>
            </a:fld>
            <a:endParaRPr lang="en-US"/>
          </a:p>
        </p:txBody>
      </p:sp>
      <p:sp>
        <p:nvSpPr>
          <p:cNvPr id="11161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42BEFED3-83AD-425D-9512-9D22B9646F43}" type="slidenum">
              <a:rPr lang="en-US" sz="1200">
                <a:cs typeface="Arial" charset="0"/>
              </a:rPr>
              <a:pPr algn="r" eaLnBrk="1" hangingPunct="1"/>
              <a:t>41</a:t>
            </a:fld>
            <a:endParaRPr lang="en-US" sz="1200">
              <a:cs typeface="Arial" charset="0"/>
            </a:endParaRPr>
          </a:p>
        </p:txBody>
      </p:sp>
      <p:sp>
        <p:nvSpPr>
          <p:cNvPr id="111620" name="Rectangle 2"/>
          <p:cNvSpPr>
            <a:spLocks noGrp="1" noRot="1" noChangeAspect="1" noChangeArrowheads="1" noTextEdit="1"/>
          </p:cNvSpPr>
          <p:nvPr>
            <p:ph type="sldImg"/>
          </p:nvPr>
        </p:nvSpPr>
        <p:spPr>
          <a:xfrm>
            <a:off x="1144588" y="534988"/>
            <a:ext cx="4572000" cy="3429000"/>
          </a:xfrm>
          <a:ln/>
        </p:spPr>
      </p:sp>
      <p:sp>
        <p:nvSpPr>
          <p:cNvPr id="11162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8470ED9-23D9-4834-9A18-2F65C663E62D}" type="slidenum">
              <a:rPr lang="en-US" smtClean="0"/>
              <a:pPr eaLnBrk="1" hangingPunct="1"/>
              <a:t>42</a:t>
            </a:fld>
            <a:endParaRPr lang="en-US"/>
          </a:p>
        </p:txBody>
      </p:sp>
      <p:sp>
        <p:nvSpPr>
          <p:cNvPr id="11264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8A8A1DAA-55DB-4801-8E63-BDF37B3EF21C}" type="slidenum">
              <a:rPr lang="en-US" sz="1200">
                <a:cs typeface="Arial" charset="0"/>
              </a:rPr>
              <a:pPr algn="r" eaLnBrk="1" hangingPunct="1"/>
              <a:t>42</a:t>
            </a:fld>
            <a:endParaRPr lang="en-US" sz="1200">
              <a:cs typeface="Arial" charset="0"/>
            </a:endParaRPr>
          </a:p>
        </p:txBody>
      </p:sp>
      <p:sp>
        <p:nvSpPr>
          <p:cNvPr id="112644" name="Rectangle 2"/>
          <p:cNvSpPr>
            <a:spLocks noGrp="1" noRot="1" noChangeAspect="1" noChangeArrowheads="1" noTextEdit="1"/>
          </p:cNvSpPr>
          <p:nvPr>
            <p:ph type="sldImg"/>
          </p:nvPr>
        </p:nvSpPr>
        <p:spPr>
          <a:xfrm>
            <a:off x="1144588" y="534988"/>
            <a:ext cx="4572000" cy="3429000"/>
          </a:xfrm>
          <a:ln/>
        </p:spPr>
      </p:sp>
      <p:sp>
        <p:nvSpPr>
          <p:cNvPr id="11264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a:t>This four-step approach is based on the three-step approach used in Chapter 4 to analyze changes in the basic supply &amp; demand model.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E7470C3-9D31-43CE-9DD3-961DD817A6CF}" type="slidenum">
              <a:rPr lang="en-US" smtClean="0"/>
              <a:pPr eaLnBrk="1" hangingPunct="1"/>
              <a:t>43</a:t>
            </a:fld>
            <a:endParaRPr lang="en-US"/>
          </a:p>
        </p:txBody>
      </p:sp>
      <p:sp>
        <p:nvSpPr>
          <p:cNvPr id="11366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987CD825-068E-424D-BF62-FDCE5A077D43}" type="slidenum">
              <a:rPr lang="en-US" sz="1200">
                <a:cs typeface="Arial" charset="0"/>
              </a:rPr>
              <a:pPr algn="r" eaLnBrk="1" hangingPunct="1"/>
              <a:t>43</a:t>
            </a:fld>
            <a:endParaRPr lang="en-US" sz="1200">
              <a:cs typeface="Arial" charset="0"/>
            </a:endParaRPr>
          </a:p>
        </p:txBody>
      </p:sp>
      <p:sp>
        <p:nvSpPr>
          <p:cNvPr id="113668" name="Rectangle 2"/>
          <p:cNvSpPr>
            <a:spLocks noGrp="1" noRot="1" noChangeAspect="1" noChangeArrowheads="1" noTextEdit="1"/>
          </p:cNvSpPr>
          <p:nvPr>
            <p:ph type="sldImg"/>
          </p:nvPr>
        </p:nvSpPr>
        <p:spPr>
          <a:xfrm>
            <a:off x="1144588" y="534988"/>
            <a:ext cx="4572000" cy="3429000"/>
          </a:xfrm>
          <a:ln/>
        </p:spPr>
      </p:sp>
      <p:sp>
        <p:nvSpPr>
          <p:cNvPr id="11366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i="1"/>
              <a:t>The results from this exercise apply to any event that shifts AD to the left, whether a stock market crash, recession abroad, wave of pessimism, or other. </a:t>
            </a:r>
            <a:r>
              <a:rPr lang="en-US"/>
              <a:t> </a:t>
            </a:r>
          </a:p>
          <a:p>
            <a:pPr eaLnBrk="1" hangingPunct="1"/>
            <a:endParaRPr lang="en-US"/>
          </a:p>
          <a:p>
            <a:pPr eaLnBrk="1" hangingPunct="1"/>
            <a:r>
              <a:rPr lang="en-US"/>
              <a:t>The stock market crash reduces consumers’ wealth, which depresses their spending.  The AD curve shifts to the left.  </a:t>
            </a:r>
          </a:p>
          <a:p>
            <a:pPr eaLnBrk="1" hangingPunct="1"/>
            <a:endParaRPr lang="en-US"/>
          </a:p>
          <a:p>
            <a:pPr eaLnBrk="1" hangingPunct="1"/>
            <a:r>
              <a:rPr lang="en-US"/>
              <a:t>The new short-run equilibrium is at point B, where P and Y are lower, and hence unemployment is higher.  (Remember Fact #3 about economic fluctuations:  unemployment and output move in opposite directions.)</a:t>
            </a:r>
          </a:p>
          <a:p>
            <a:pPr eaLnBrk="1" hangingPunct="1"/>
            <a:endParaRPr lang="en-US"/>
          </a:p>
          <a:p>
            <a:pPr eaLnBrk="1" hangingPunct="1"/>
            <a:r>
              <a:rPr lang="en-US"/>
              <a:t>At point B, P &lt; P</a:t>
            </a:r>
            <a:r>
              <a:rPr lang="en-US" baseline="-25000"/>
              <a:t>E</a:t>
            </a:r>
            <a:r>
              <a:rPr lang="en-US"/>
              <a:t>.  Over time, P</a:t>
            </a:r>
            <a:r>
              <a:rPr lang="en-US" baseline="-25000"/>
              <a:t>E</a:t>
            </a:r>
            <a:r>
              <a:rPr lang="en-US"/>
              <a:t> falls, wages fall, and sticky prices become flexible and fall.  The SRAS curve moves rightward.  </a:t>
            </a:r>
          </a:p>
          <a:p>
            <a:pPr eaLnBrk="1" hangingPunct="1"/>
            <a:endParaRPr lang="en-US"/>
          </a:p>
          <a:p>
            <a:pPr eaLnBrk="1" hangingPunct="1"/>
            <a:r>
              <a:rPr lang="en-US"/>
              <a:t>This process continues until the economy arrives at point C, where GDP and unemployment are back at their natural rates, and  P</a:t>
            </a:r>
            <a:r>
              <a:rPr lang="en-US" baseline="-25000"/>
              <a:t>E</a:t>
            </a:r>
            <a:r>
              <a:rPr lang="en-US"/>
              <a:t> = P once again. </a:t>
            </a:r>
          </a:p>
          <a:p>
            <a:pPr eaLnBrk="1" hangingPunct="1"/>
            <a:endParaRPr lang="en-US"/>
          </a:p>
          <a:p>
            <a:pPr eaLnBrk="1" hangingPunct="1"/>
            <a:r>
              <a:rPr lang="en-US"/>
              <a:t>Notice that, in the absence of policy intervention, the economy “self-corrects.”  Of course, this process takes time, and policymakers may not want to wait.  At point B, policymakers could use fiscal or monetary policy to shift aggregate demand to the right and move the economy back to A.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851B56A-5819-4027-9FD3-28D0EB59FEAD}" type="slidenum">
              <a:rPr lang="en-US" smtClean="0"/>
              <a:pPr eaLnBrk="1" hangingPunct="1"/>
              <a:t>44</a:t>
            </a:fld>
            <a:endParaRPr lang="en-US"/>
          </a:p>
        </p:txBody>
      </p:sp>
      <p:sp>
        <p:nvSpPr>
          <p:cNvPr id="11469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BF5A8C39-DC79-4583-8DB2-CB7EAF05249B}" type="slidenum">
              <a:rPr lang="en-US" sz="1200">
                <a:cs typeface="Arial" charset="0"/>
              </a:rPr>
              <a:pPr algn="r" eaLnBrk="1" hangingPunct="1"/>
              <a:t>44</a:t>
            </a:fld>
            <a:endParaRPr lang="en-US" sz="1200">
              <a:cs typeface="Arial" charset="0"/>
            </a:endParaRPr>
          </a:p>
        </p:txBody>
      </p:sp>
      <p:sp>
        <p:nvSpPr>
          <p:cNvPr id="114692" name="Rectangle 2"/>
          <p:cNvSpPr>
            <a:spLocks noGrp="1" noRot="1" noChangeAspect="1" noChangeArrowheads="1" noTextEdit="1"/>
          </p:cNvSpPr>
          <p:nvPr>
            <p:ph type="sldImg"/>
          </p:nvPr>
        </p:nvSpPr>
        <p:spPr>
          <a:xfrm>
            <a:off x="1144588" y="534988"/>
            <a:ext cx="4572000" cy="3429000"/>
          </a:xfrm>
          <a:ln/>
        </p:spPr>
      </p:sp>
      <p:sp>
        <p:nvSpPr>
          <p:cNvPr id="11469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a:t>Two possible causes of the Great Depression:  the fall in the money supply, and the stock market crash.  Either would shift the AD curve left, causing P and Y to fall and causing unemployment to rise.  </a:t>
            </a:r>
          </a:p>
          <a:p>
            <a:pPr eaLnBrk="1" hangingPunct="1"/>
            <a:endParaRPr lang="en-US"/>
          </a:p>
          <a:p>
            <a:pPr eaLnBrk="1" hangingPunct="1"/>
            <a:r>
              <a:rPr lang="en-US"/>
              <a:t>Data source:  Bureau of Economic Analysis, U.S. Department of Commerce</a:t>
            </a:r>
          </a:p>
          <a:p>
            <a:pPr eaLnBrk="1" hangingPunct="1"/>
            <a:r>
              <a:rPr lang="en-US"/>
              <a:t>http://www.bea.doc.gov/bea/dn/home/gdp.htm</a:t>
            </a:r>
          </a:p>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8C710D-63D3-4165-90B8-7BB41E5CBE69}" type="slidenum">
              <a:rPr lang="en-US" smtClean="0"/>
              <a:pPr eaLnBrk="1" hangingPunct="1"/>
              <a:t>45</a:t>
            </a:fld>
            <a:endParaRPr lang="en-US"/>
          </a:p>
        </p:txBody>
      </p:sp>
      <p:sp>
        <p:nvSpPr>
          <p:cNvPr id="11571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739A3C88-DE61-4BCB-BB45-B93A96B1DC55}" type="slidenum">
              <a:rPr lang="en-US" sz="1200">
                <a:cs typeface="Arial" charset="0"/>
              </a:rPr>
              <a:pPr algn="r" eaLnBrk="1" hangingPunct="1"/>
              <a:t>45</a:t>
            </a:fld>
            <a:endParaRPr lang="en-US" sz="1200">
              <a:cs typeface="Arial" charset="0"/>
            </a:endParaRPr>
          </a:p>
        </p:txBody>
      </p:sp>
      <p:sp>
        <p:nvSpPr>
          <p:cNvPr id="115716" name="Rectangle 2"/>
          <p:cNvSpPr>
            <a:spLocks noGrp="1" noRot="1" noChangeAspect="1" noChangeArrowheads="1" noTextEdit="1"/>
          </p:cNvSpPr>
          <p:nvPr>
            <p:ph type="sldImg"/>
          </p:nvPr>
        </p:nvSpPr>
        <p:spPr>
          <a:xfrm>
            <a:off x="1144588" y="534988"/>
            <a:ext cx="4572000" cy="3429000"/>
          </a:xfrm>
          <a:ln/>
        </p:spPr>
      </p:sp>
      <p:sp>
        <p:nvSpPr>
          <p:cNvPr id="11571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a:t>This boom was clearly caused by a surge in govt spending.  Our model predicts an increase in G would shift AD to the right, increasing P and Y, and reducing unemployment.  These predictions are consistent with the data.  </a:t>
            </a:r>
          </a:p>
          <a:p>
            <a:pPr eaLnBrk="1" hangingPunct="1"/>
            <a:endParaRPr lang="en-US"/>
          </a:p>
          <a:p>
            <a:pPr eaLnBrk="1" hangingPunct="1"/>
            <a:r>
              <a:rPr lang="en-US"/>
              <a:t>Source for GDP data:  Bureau of Economic Analysis, U.S. Department of Commerce</a:t>
            </a:r>
          </a:p>
          <a:p>
            <a:pPr eaLnBrk="1" hangingPunct="1"/>
            <a:r>
              <a:rPr lang="en-US"/>
              <a:t>http://www.bea.doc.gov/bea/dn/home/gdp.htm</a:t>
            </a:r>
          </a:p>
          <a:p>
            <a:pPr eaLnBrk="1" hangingPunct="1"/>
            <a:endParaRPr lang="en-US"/>
          </a:p>
          <a:p>
            <a:pPr eaLnBrk="1" hangingPunct="1"/>
            <a:r>
              <a:rPr lang="en-US"/>
              <a:t>Source for data on government outlays:  Economic Report of the President, 2005 edition, Table B-78.  http://www.gpoaccess.gov/eop/</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46</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47</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dirty="0"/>
              <a:t>The boom in Canada increases the incomes of Canadian consumers.  In turn, their spending rises.  Some of their spending is on products from the U.S., so their spending increase causes U.S. exports to rise.  </a:t>
            </a:r>
          </a:p>
          <a:p>
            <a:pPr eaLnBrk="1" hangingPunct="1"/>
            <a:endParaRPr lang="en-US" dirty="0"/>
          </a:p>
          <a:p>
            <a:pPr eaLnBrk="1" hangingPunct="1"/>
            <a:r>
              <a:rPr lang="en-US" dirty="0"/>
              <a:t>This shifts the U.S. AD curve to the right.  The new short-run equilibrium is at point B, where P and Y are higher, and hence unemployment is lower.  </a:t>
            </a:r>
          </a:p>
          <a:p>
            <a:pPr eaLnBrk="1" hangingPunct="1"/>
            <a:endParaRPr lang="en-US" dirty="0"/>
          </a:p>
          <a:p>
            <a:pPr eaLnBrk="1" hangingPunct="1"/>
            <a:r>
              <a:rPr lang="en-US" dirty="0"/>
              <a:t>At B, P &gt; P</a:t>
            </a:r>
            <a:r>
              <a:rPr lang="en-US" baseline="-25000" dirty="0"/>
              <a:t>E</a:t>
            </a:r>
            <a:r>
              <a:rPr lang="en-US" dirty="0"/>
              <a:t>.  Over time, P</a:t>
            </a:r>
            <a:r>
              <a:rPr lang="en-US" baseline="-25000" dirty="0"/>
              <a:t>E</a:t>
            </a:r>
            <a:r>
              <a:rPr lang="en-US" dirty="0"/>
              <a:t> rises, wages rise, and sticky prices become flexible and rise.  The SRAS curve moves leftward.  </a:t>
            </a:r>
          </a:p>
          <a:p>
            <a:pPr eaLnBrk="1" hangingPunct="1"/>
            <a:endParaRPr lang="en-US" dirty="0"/>
          </a:p>
          <a:p>
            <a:pPr eaLnBrk="1" hangingPunct="1"/>
            <a:r>
              <a:rPr lang="en-US" dirty="0"/>
              <a:t>This process continues until the economy arrives at point C, where GDP and unemployment are back at their natural rates and expectations about P have caught up to reality.</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a:t>
            </a:r>
            <a:r>
              <a:rPr lang="en-US" baseline="0" dirty="0"/>
              <a:t> few slides correspond to a new Case Study in the 6</a:t>
            </a:r>
            <a:r>
              <a:rPr lang="en-US" baseline="30000" dirty="0"/>
              <a:t>th</a:t>
            </a:r>
            <a:r>
              <a:rPr lang="en-US" baseline="0" dirty="0"/>
              <a:t> edition.  See the Case Study for more information.  </a:t>
            </a:r>
            <a:endParaRPr lang="en-US" dirty="0"/>
          </a:p>
          <a:p>
            <a:endParaRPr lang="en-US" dirty="0"/>
          </a:p>
          <a:p>
            <a:r>
              <a:rPr lang="en-US" dirty="0"/>
              <a:t>Source of GDP and unemployment data:  textbook</a:t>
            </a:r>
          </a:p>
        </p:txBody>
      </p:sp>
      <p:sp>
        <p:nvSpPr>
          <p:cNvPr id="4" name="Slide Number Placeholder 3"/>
          <p:cNvSpPr>
            <a:spLocks noGrp="1"/>
          </p:cNvSpPr>
          <p:nvPr>
            <p:ph type="sldNum" sz="quarter" idx="10"/>
          </p:nvPr>
        </p:nvSpPr>
        <p:spPr/>
        <p:txBody>
          <a:bodyPr/>
          <a:lstStyle/>
          <a:p>
            <a:fld id="{4EAA24F5-E131-4EBA-BC25-A81BE41A1852}" type="slidenum">
              <a:rPr lang="en-US" smtClean="0"/>
              <a:pPr/>
              <a:t>48</a:t>
            </a:fld>
            <a:endParaRPr lang="en-US" dirty="0"/>
          </a:p>
        </p:txBody>
      </p:sp>
    </p:spTree>
    <p:extLst>
      <p:ext uri="{BB962C8B-B14F-4D97-AF65-F5344CB8AC3E}">
        <p14:creationId xmlns:p14="http://schemas.microsoft.com/office/powerpoint/2010/main" val="3202073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B4435F3-46D4-4E4E-8D86-21053F01FA78}" type="slidenum">
              <a:rPr lang="en-US" smtClean="0">
                <a:solidFill>
                  <a:srgbClr val="000000"/>
                </a:solidFill>
              </a:rPr>
              <a:pPr eaLnBrk="1" hangingPunct="1"/>
              <a:t>4</a:t>
            </a:fld>
            <a:endParaRPr lang="en-US">
              <a:solidFill>
                <a:srgbClr val="000000"/>
              </a:solidFill>
            </a:endParaRPr>
          </a:p>
        </p:txBody>
      </p:sp>
      <p:sp>
        <p:nvSpPr>
          <p:cNvPr id="737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4E445F8E-BAE6-49A9-ADC5-02BE46D722F4}" type="slidenum">
              <a:rPr lang="en-US" sz="1200">
                <a:solidFill>
                  <a:srgbClr val="000000"/>
                </a:solidFill>
                <a:cs typeface="Arial" charset="0"/>
              </a:rPr>
              <a:pPr algn="r" eaLnBrk="1" hangingPunct="1"/>
              <a:t>4</a:t>
            </a:fld>
            <a:endParaRPr lang="en-US" sz="1200">
              <a:solidFill>
                <a:srgbClr val="000000"/>
              </a:solidFill>
              <a:cs typeface="Arial" charset="0"/>
            </a:endParaRPr>
          </a:p>
        </p:txBody>
      </p:sp>
      <p:sp>
        <p:nvSpPr>
          <p:cNvPr id="73732" name="Rectangle 2"/>
          <p:cNvSpPr>
            <a:spLocks noGrp="1" noRot="1" noChangeAspect="1" noChangeArrowheads="1" noTextEdit="1"/>
          </p:cNvSpPr>
          <p:nvPr>
            <p:ph type="sldImg"/>
          </p:nvPr>
        </p:nvSpPr>
        <p:spPr>
          <a:xfrm>
            <a:off x="1144588" y="534988"/>
            <a:ext cx="4572000" cy="3429000"/>
          </a:xfrm>
          <a:ln/>
        </p:spPr>
      </p:sp>
      <p:sp>
        <p:nvSpPr>
          <p:cNvPr id="7373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a:t>Point out that investment falls during each recession.  This is true of other variables as well:  When the economy is in recession, incomes fall, consumer spending falls, profits fall, many stock prices fall, tax revenue falls (causing the budget deficit to rise), and spending on imports falls (causing the trade deficit to shrink).  </a:t>
            </a:r>
          </a:p>
          <a:p>
            <a:pPr eaLnBrk="1" hangingPunct="1"/>
            <a:endParaRPr lang="en-US"/>
          </a:p>
          <a:p>
            <a:pPr eaLnBrk="1" hangingPunct="1"/>
            <a:r>
              <a:rPr lang="en-US"/>
              <a:t>UNITS:  Billions of chained 2005 dollars</a:t>
            </a:r>
          </a:p>
          <a:p>
            <a:pPr eaLnBrk="1" hangingPunct="1"/>
            <a:r>
              <a:rPr lang="en-US"/>
              <a:t>ORIGINAL SOURCE:  U.S. Department of Commerce, Bureau of Economic Analysis</a:t>
            </a:r>
          </a:p>
          <a:p>
            <a:pPr eaLnBrk="1" hangingPunct="1"/>
            <a:r>
              <a:rPr lang="en-US"/>
              <a:t>WEBSITE WHERE I FOUND THIS DATA:  http://research.stlouisfed.org/fred2/</a:t>
            </a:r>
          </a:p>
          <a:p>
            <a:pPr eaLnBrk="1" hangingPunct="1"/>
            <a:r>
              <a:rPr lang="en-US"/>
              <a:t>SERIES NAME:  GPDIC1  </a:t>
            </a:r>
          </a:p>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The</a:t>
            </a:r>
            <a:r>
              <a:rPr lang="en-US" baseline="0" dirty="0"/>
              <a:t> Case-</a:t>
            </a:r>
            <a:r>
              <a:rPr lang="en-US" baseline="0" dirty="0" err="1"/>
              <a:t>Shiller</a:t>
            </a:r>
            <a:r>
              <a:rPr lang="en-US" baseline="0" dirty="0"/>
              <a:t> 20-city composite index, seasonally adjusted, monthly</a:t>
            </a:r>
          </a:p>
          <a:p>
            <a:endParaRPr lang="en-US" baseline="0" dirty="0"/>
          </a:p>
          <a:p>
            <a:r>
              <a:rPr lang="en-US" baseline="0" dirty="0"/>
              <a:t>Source:  http://www.standardandpoors.com/indices/sp-case-shiller-home-price-indices/en/us/?indexId=spusa-cashpidff--p-us----</a:t>
            </a:r>
          </a:p>
          <a:p>
            <a:endParaRPr lang="en-US" baseline="0" dirty="0"/>
          </a:p>
          <a:p>
            <a:r>
              <a:rPr lang="en-US" baseline="0" dirty="0"/>
              <a:t>The cities in this index have, on average, more extreme price movement than the country as a whole.  </a:t>
            </a:r>
          </a:p>
          <a:p>
            <a:endParaRPr lang="en-US" baseline="0" dirty="0"/>
          </a:p>
          <a:p>
            <a:r>
              <a:rPr lang="en-US" baseline="0" dirty="0"/>
              <a:t>For an excellent (though very conservative) discussion of these issues, see </a:t>
            </a:r>
            <a:r>
              <a:rPr lang="en-US" i="1" baseline="0" dirty="0"/>
              <a:t>The Housing Boom and Bust</a:t>
            </a:r>
            <a:r>
              <a:rPr lang="en-US" i="0" baseline="0" dirty="0"/>
              <a:t> (revised and updated edition) </a:t>
            </a:r>
            <a:r>
              <a:rPr lang="en-US" baseline="0" dirty="0"/>
              <a:t>by Thomas Sowell.  </a:t>
            </a:r>
            <a:endParaRPr lang="en-US" dirty="0"/>
          </a:p>
        </p:txBody>
      </p:sp>
      <p:sp>
        <p:nvSpPr>
          <p:cNvPr id="4" name="Slide Number Placeholder 3"/>
          <p:cNvSpPr>
            <a:spLocks noGrp="1"/>
          </p:cNvSpPr>
          <p:nvPr>
            <p:ph type="sldNum" sz="quarter" idx="10"/>
          </p:nvPr>
        </p:nvSpPr>
        <p:spPr/>
        <p:txBody>
          <a:bodyPr/>
          <a:lstStyle/>
          <a:p>
            <a:fld id="{4EAA24F5-E131-4EBA-BC25-A81BE41A1852}" type="slidenum">
              <a:rPr lang="en-US" smtClean="0"/>
              <a:pPr/>
              <a:t>49</a:t>
            </a:fld>
            <a:endParaRPr lang="en-US" dirty="0"/>
          </a:p>
        </p:txBody>
      </p:sp>
    </p:spTree>
    <p:extLst>
      <p:ext uri="{BB962C8B-B14F-4D97-AF65-F5344CB8AC3E}">
        <p14:creationId xmlns:p14="http://schemas.microsoft.com/office/powerpoint/2010/main" val="3533049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of construction and overall unemployment rates:</a:t>
            </a:r>
          </a:p>
          <a:p>
            <a:r>
              <a:rPr lang="en-US" dirty="0"/>
              <a:t>BLS.gov, “Characteristics of the Unemployed”</a:t>
            </a:r>
          </a:p>
          <a:p>
            <a:r>
              <a:rPr lang="en-US" dirty="0"/>
              <a:t>ftp://ftp.bls.gov/pub/special.requests/lf/aat26.txt</a:t>
            </a:r>
          </a:p>
        </p:txBody>
      </p:sp>
      <p:sp>
        <p:nvSpPr>
          <p:cNvPr id="4" name="Slide Number Placeholder 3"/>
          <p:cNvSpPr>
            <a:spLocks noGrp="1"/>
          </p:cNvSpPr>
          <p:nvPr>
            <p:ph type="sldNum" sz="quarter" idx="10"/>
          </p:nvPr>
        </p:nvSpPr>
        <p:spPr/>
        <p:txBody>
          <a:bodyPr/>
          <a:lstStyle/>
          <a:p>
            <a:fld id="{4EAA24F5-E131-4EBA-BC25-A81BE41A1852}" type="slidenum">
              <a:rPr lang="en-US" smtClean="0"/>
              <a:pPr/>
              <a:t>51</a:t>
            </a:fld>
            <a:endParaRPr lang="en-US" dirty="0"/>
          </a:p>
        </p:txBody>
      </p:sp>
    </p:spTree>
    <p:extLst>
      <p:ext uri="{BB962C8B-B14F-4D97-AF65-F5344CB8AC3E}">
        <p14:creationId xmlns:p14="http://schemas.microsoft.com/office/powerpoint/2010/main" val="38248222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AA24F5-E131-4EBA-BC25-A81BE41A1852}" type="slidenum">
              <a:rPr lang="en-US" smtClean="0"/>
              <a:pPr/>
              <a:t>52</a:t>
            </a:fld>
            <a:endParaRPr lang="en-US" dirty="0"/>
          </a:p>
        </p:txBody>
      </p:sp>
    </p:spTree>
    <p:extLst>
      <p:ext uri="{BB962C8B-B14F-4D97-AF65-F5344CB8AC3E}">
        <p14:creationId xmlns:p14="http://schemas.microsoft.com/office/powerpoint/2010/main" val="32020731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AA24F5-E131-4EBA-BC25-A81BE41A1852}" type="slidenum">
              <a:rPr lang="en-US" smtClean="0"/>
              <a:pPr/>
              <a:t>53</a:t>
            </a:fld>
            <a:endParaRPr lang="en-US" dirty="0"/>
          </a:p>
        </p:txBody>
      </p:sp>
    </p:spTree>
    <p:extLst>
      <p:ext uri="{BB962C8B-B14F-4D97-AF65-F5344CB8AC3E}">
        <p14:creationId xmlns:p14="http://schemas.microsoft.com/office/powerpoint/2010/main" val="22397072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0845D61-F001-4A33-B4BF-113AE14CEAD2}" type="slidenum">
              <a:rPr lang="en-US" smtClean="0"/>
              <a:pPr eaLnBrk="1" hangingPunct="1"/>
              <a:t>54</a:t>
            </a:fld>
            <a:endParaRPr lang="en-US"/>
          </a:p>
        </p:txBody>
      </p:sp>
      <p:sp>
        <p:nvSpPr>
          <p:cNvPr id="1187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2BE4FA04-4541-4655-AB27-99E86AF4815A}" type="slidenum">
              <a:rPr lang="en-US" sz="1200">
                <a:cs typeface="Arial" charset="0"/>
              </a:rPr>
              <a:pPr algn="r" eaLnBrk="1" hangingPunct="1"/>
              <a:t>54</a:t>
            </a:fld>
            <a:endParaRPr lang="en-US" sz="1200">
              <a:cs typeface="Arial" charset="0"/>
            </a:endParaRPr>
          </a:p>
        </p:txBody>
      </p:sp>
      <p:sp>
        <p:nvSpPr>
          <p:cNvPr id="118788" name="Rectangle 2"/>
          <p:cNvSpPr>
            <a:spLocks noGrp="1" noRot="1" noChangeAspect="1" noChangeArrowheads="1" noTextEdit="1"/>
          </p:cNvSpPr>
          <p:nvPr>
            <p:ph type="sldImg"/>
          </p:nvPr>
        </p:nvSpPr>
        <p:spPr>
          <a:xfrm>
            <a:off x="1144588" y="534988"/>
            <a:ext cx="4572000" cy="3429000"/>
          </a:xfrm>
          <a:ln/>
        </p:spPr>
      </p:sp>
      <p:sp>
        <p:nvSpPr>
          <p:cNvPr id="11878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a:t>An increase in oil prices might also affect LRAS.  For simplicity, and to be consistent with the textbook, we assume it only affects the SRAS curve.  </a:t>
            </a:r>
          </a:p>
          <a:p>
            <a:pPr eaLnBrk="1" hangingPunct="1"/>
            <a:endParaRPr lang="en-US"/>
          </a:p>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A290FA4-244D-4132-9A6E-518FF2BC17D5}" type="slidenum">
              <a:rPr lang="en-US" smtClean="0"/>
              <a:pPr eaLnBrk="1" hangingPunct="1"/>
              <a:t>55</a:t>
            </a:fld>
            <a:endParaRPr lang="en-US"/>
          </a:p>
        </p:txBody>
      </p:sp>
      <p:sp>
        <p:nvSpPr>
          <p:cNvPr id="11981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16D0CE7A-0C4D-417E-A29F-5C6507F572F7}" type="slidenum">
              <a:rPr lang="en-US" sz="1200">
                <a:cs typeface="Arial" charset="0"/>
              </a:rPr>
              <a:pPr algn="r" eaLnBrk="1" hangingPunct="1"/>
              <a:t>55</a:t>
            </a:fld>
            <a:endParaRPr lang="en-US" sz="1200">
              <a:cs typeface="Arial" charset="0"/>
            </a:endParaRPr>
          </a:p>
        </p:txBody>
      </p:sp>
      <p:sp>
        <p:nvSpPr>
          <p:cNvPr id="119812" name="Rectangle 2"/>
          <p:cNvSpPr>
            <a:spLocks noGrp="1" noRot="1" noChangeAspect="1" noChangeArrowheads="1" noTextEdit="1"/>
          </p:cNvSpPr>
          <p:nvPr>
            <p:ph type="sldImg"/>
          </p:nvPr>
        </p:nvSpPr>
        <p:spPr>
          <a:xfrm>
            <a:off x="1144588" y="534988"/>
            <a:ext cx="4572000" cy="3429000"/>
          </a:xfrm>
          <a:ln/>
        </p:spPr>
      </p:sp>
      <p:sp>
        <p:nvSpPr>
          <p:cNvPr id="11981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07ECFDC-955E-4DB4-A9E7-E4DC6DDE74E0}" type="slidenum">
              <a:rPr lang="en-US" smtClean="0"/>
              <a:pPr eaLnBrk="1" hangingPunct="1"/>
              <a:t>56</a:t>
            </a:fld>
            <a:endParaRPr lang="en-US"/>
          </a:p>
        </p:txBody>
      </p:sp>
      <p:sp>
        <p:nvSpPr>
          <p:cNvPr id="12083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D85E2D58-6CEB-408D-A95B-F5AE74600668}" type="slidenum">
              <a:rPr lang="en-US" sz="1200">
                <a:cs typeface="Arial" charset="0"/>
              </a:rPr>
              <a:pPr algn="r" eaLnBrk="1" hangingPunct="1"/>
              <a:t>56</a:t>
            </a:fld>
            <a:endParaRPr lang="en-US" sz="1200">
              <a:cs typeface="Arial" charset="0"/>
            </a:endParaRPr>
          </a:p>
        </p:txBody>
      </p:sp>
      <p:sp>
        <p:nvSpPr>
          <p:cNvPr id="120836" name="Rectangle 2"/>
          <p:cNvSpPr>
            <a:spLocks noGrp="1" noRot="1" noChangeAspect="1" noChangeArrowheads="1" noTextEdit="1"/>
          </p:cNvSpPr>
          <p:nvPr>
            <p:ph type="sldImg"/>
          </p:nvPr>
        </p:nvSpPr>
        <p:spPr>
          <a:xfrm>
            <a:off x="1144588" y="534988"/>
            <a:ext cx="4572000" cy="3429000"/>
          </a:xfrm>
          <a:ln/>
        </p:spPr>
      </p:sp>
      <p:sp>
        <p:nvSpPr>
          <p:cNvPr id="12083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dirty="0"/>
              <a:t>The first oil shock:  1973–75</a:t>
            </a:r>
          </a:p>
          <a:p>
            <a:pPr eaLnBrk="1" hangingPunct="1"/>
            <a:r>
              <a:rPr lang="en-US" dirty="0"/>
              <a:t>Oil prices more than doubled in just two years, causing SRAS to shift leftward.  As our model predicts, the price level rose, GDP fell, and unemployment rose.  </a:t>
            </a:r>
          </a:p>
          <a:p>
            <a:pPr eaLnBrk="1" hangingPunct="1"/>
            <a:endParaRPr lang="en-US" dirty="0"/>
          </a:p>
          <a:p>
            <a:pPr eaLnBrk="1" hangingPunct="1"/>
            <a:r>
              <a:rPr lang="en-US" dirty="0"/>
              <a:t>From 1975 to 1978, oil prices rose at less than the rate of inflation, the number of unemployed persons fell by 1.7 million, and real GDP grew by 16%.  The economy was self-correcting.  </a:t>
            </a:r>
          </a:p>
          <a:p>
            <a:pPr eaLnBrk="1" hangingPunct="1"/>
            <a:endParaRPr lang="en-US" dirty="0"/>
          </a:p>
          <a:p>
            <a:pPr eaLnBrk="1" hangingPunct="1"/>
            <a:r>
              <a:rPr lang="en-US" dirty="0"/>
              <a:t>But just when things were getting better, the second oil shock hit.  Oil prices doubled, due in part to a revolution in Iran in 1979.  Again, as our model predicts, SRAS shifted left, inflation rose, and unemployment increased.  The table shows that real GDP rose 2.9% during this period—but remember, this is not an annual rate, it is 2.9% for the entire period, which is substantially below the long-run average growth rate of about 3% per year.  </a:t>
            </a:r>
          </a:p>
          <a:p>
            <a:pPr eaLnBrk="1" hangingPunct="1"/>
            <a:endParaRPr lang="en-US" dirty="0"/>
          </a:p>
          <a:p>
            <a:pPr eaLnBrk="1" hangingPunct="1"/>
            <a:r>
              <a:rPr lang="en-US" dirty="0"/>
              <a:t>Data sources:</a:t>
            </a:r>
          </a:p>
          <a:p>
            <a:pPr eaLnBrk="1" hangingPunct="1"/>
            <a:endParaRPr lang="en-US" dirty="0"/>
          </a:p>
          <a:p>
            <a:pPr eaLnBrk="1" hangingPunct="1"/>
            <a:r>
              <a:rPr lang="en-US" dirty="0"/>
              <a:t>CPI and unemployment:  Bureau of Labor Statistics, http://www.bls.gov</a:t>
            </a:r>
          </a:p>
          <a:p>
            <a:pPr eaLnBrk="1" hangingPunct="1"/>
            <a:endParaRPr lang="en-US" dirty="0"/>
          </a:p>
          <a:p>
            <a:pPr eaLnBrk="1" hangingPunct="1"/>
            <a:r>
              <a:rPr lang="en-US" dirty="0"/>
              <a:t>GDP and oil prices:  FRED database, Federal Reserve Bank of St Louis, http://research.stlouisfed.org/fred2/</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1BD13E3-AA47-4915-B1BB-A6E35A4F0F86}" type="slidenum">
              <a:rPr lang="en-US" smtClean="0"/>
              <a:pPr eaLnBrk="1" hangingPunct="1"/>
              <a:t>57</a:t>
            </a:fld>
            <a:endParaRPr lang="en-US"/>
          </a:p>
        </p:txBody>
      </p:sp>
      <p:sp>
        <p:nvSpPr>
          <p:cNvPr id="1218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1B7AD5B1-26C5-4492-82D1-2D2EF2BBFFF4}" type="slidenum">
              <a:rPr lang="en-US" sz="1200">
                <a:cs typeface="Arial" charset="0"/>
              </a:rPr>
              <a:pPr algn="r" eaLnBrk="1" hangingPunct="1"/>
              <a:t>57</a:t>
            </a:fld>
            <a:endParaRPr lang="en-US" sz="1200">
              <a:cs typeface="Arial" charset="0"/>
            </a:endParaRPr>
          </a:p>
        </p:txBody>
      </p:sp>
      <p:sp>
        <p:nvSpPr>
          <p:cNvPr id="121860" name="Rectangle 2"/>
          <p:cNvSpPr>
            <a:spLocks noGrp="1" noRot="1" noChangeAspect="1" noChangeArrowheads="1" noTextEdit="1"/>
          </p:cNvSpPr>
          <p:nvPr>
            <p:ph type="sldImg"/>
          </p:nvPr>
        </p:nvSpPr>
        <p:spPr>
          <a:xfrm>
            <a:off x="1144588" y="534988"/>
            <a:ext cx="4572000" cy="3429000"/>
          </a:xfrm>
          <a:ln/>
        </p:spPr>
      </p:sp>
      <p:sp>
        <p:nvSpPr>
          <p:cNvPr id="12186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a:t>Much of the theory in this chapter and the one that follows originates in the work of Keynes.  This slide reproduces his famous critique of the long-run focus of classical macroeconomics.  </a:t>
            </a:r>
          </a:p>
          <a:p>
            <a:pPr eaLnBrk="1" hangingPunct="1"/>
            <a:endParaRPr lang="en-US"/>
          </a:p>
          <a:p>
            <a:pPr eaLnBrk="1" hangingPunct="1"/>
            <a:r>
              <a:rPr lang="en-US"/>
              <a:t>In one way, this slide is a good candidate for cutting if you think this PowerPoint file is too long.  Students can easily read about Keynes on their own in the FYI box that appears in the textbook at the end of this chapter.  </a:t>
            </a:r>
          </a:p>
          <a:p>
            <a:pPr eaLnBrk="1" hangingPunct="1"/>
            <a:endParaRPr lang="en-US"/>
          </a:p>
          <a:p>
            <a:pPr eaLnBrk="1" hangingPunct="1"/>
            <a:r>
              <a:rPr lang="en-US"/>
              <a:t>On the other hand, showing this in class gives students a nice break from all the theory they have sat through.  And students may not read the FYI box on their own.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FE525FB-232F-451A-BA54-934D7BFD891C}" type="slidenum">
              <a:rPr lang="en-US" smtClean="0"/>
              <a:pPr eaLnBrk="1" hangingPunct="1"/>
              <a:t>58</a:t>
            </a:fld>
            <a:endParaRPr lang="en-US"/>
          </a:p>
        </p:txBody>
      </p:sp>
      <p:sp>
        <p:nvSpPr>
          <p:cNvPr id="1228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FFCFE6E6-19F9-494C-9764-A00E9414EEFE}" type="slidenum">
              <a:rPr lang="en-US" sz="1200">
                <a:cs typeface="Arial" charset="0"/>
              </a:rPr>
              <a:pPr algn="r" eaLnBrk="1" hangingPunct="1"/>
              <a:t>58</a:t>
            </a:fld>
            <a:endParaRPr lang="en-US" sz="1200">
              <a:cs typeface="Arial" charset="0"/>
            </a:endParaRPr>
          </a:p>
        </p:txBody>
      </p:sp>
      <p:sp>
        <p:nvSpPr>
          <p:cNvPr id="122884" name="Rectangle 2"/>
          <p:cNvSpPr>
            <a:spLocks noGrp="1" noRot="1" noChangeAspect="1" noChangeArrowheads="1" noTextEdit="1"/>
          </p:cNvSpPr>
          <p:nvPr>
            <p:ph type="sldImg"/>
          </p:nvPr>
        </p:nvSpPr>
        <p:spPr>
          <a:xfrm>
            <a:off x="1144588" y="534988"/>
            <a:ext cx="4572000" cy="3429000"/>
          </a:xfrm>
          <a:ln/>
        </p:spPr>
      </p:sp>
      <p:sp>
        <p:nvSpPr>
          <p:cNvPr id="12288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59</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4E9710D-E4A2-4382-8F7D-FC31BD381008}" type="slidenum">
              <a:rPr lang="en-US" smtClean="0">
                <a:solidFill>
                  <a:srgbClr val="000000"/>
                </a:solidFill>
              </a:rPr>
              <a:pPr eaLnBrk="1" hangingPunct="1"/>
              <a:t>5</a:t>
            </a:fld>
            <a:endParaRPr lang="en-US">
              <a:solidFill>
                <a:srgbClr val="000000"/>
              </a:solidFill>
            </a:endParaRPr>
          </a:p>
        </p:txBody>
      </p:sp>
      <p:sp>
        <p:nvSpPr>
          <p:cNvPr id="7475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9F07898E-2C97-442F-B4F8-2F08EA140ED6}" type="slidenum">
              <a:rPr lang="en-US" sz="1200">
                <a:solidFill>
                  <a:srgbClr val="000000"/>
                </a:solidFill>
                <a:cs typeface="Arial" charset="0"/>
              </a:rPr>
              <a:pPr algn="r" eaLnBrk="1" hangingPunct="1"/>
              <a:t>5</a:t>
            </a:fld>
            <a:endParaRPr lang="en-US" sz="1200">
              <a:solidFill>
                <a:srgbClr val="000000"/>
              </a:solidFill>
              <a:cs typeface="Arial" charset="0"/>
            </a:endParaRPr>
          </a:p>
        </p:txBody>
      </p:sp>
      <p:sp>
        <p:nvSpPr>
          <p:cNvPr id="74756" name="Rectangle 2"/>
          <p:cNvSpPr>
            <a:spLocks noGrp="1" noRot="1" noChangeAspect="1" noChangeArrowheads="1" noTextEdit="1"/>
          </p:cNvSpPr>
          <p:nvPr>
            <p:ph type="sldImg"/>
          </p:nvPr>
        </p:nvSpPr>
        <p:spPr>
          <a:xfrm>
            <a:off x="1144588" y="534988"/>
            <a:ext cx="4572000" cy="3429000"/>
          </a:xfrm>
          <a:ln/>
        </p:spPr>
      </p:sp>
      <p:sp>
        <p:nvSpPr>
          <p:cNvPr id="7475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dirty="0"/>
              <a:t>During each recession, the unemployment rate rises.  When firms cut back on production, they don’t need as many workers.  Similarly, during expansions, we see the unemployment rate falling—as firms increase their output, they need more workers.  </a:t>
            </a:r>
          </a:p>
          <a:p>
            <a:pPr eaLnBrk="1" hangingPunct="1"/>
            <a:endParaRPr lang="en-US" dirty="0"/>
          </a:p>
          <a:p>
            <a:pPr eaLnBrk="1" hangingPunct="1"/>
            <a:r>
              <a:rPr lang="en-US" dirty="0"/>
              <a:t>UNITS:  Percent of labor force (seasonally adjusted)</a:t>
            </a:r>
          </a:p>
          <a:p>
            <a:pPr eaLnBrk="1" hangingPunct="1"/>
            <a:r>
              <a:rPr lang="en-US" dirty="0"/>
              <a:t>ORIGINAL SOURCE:  U.S. Department of Labor, Bureau of Labor Statistics</a:t>
            </a:r>
          </a:p>
          <a:p>
            <a:pPr eaLnBrk="1" hangingPunct="1"/>
            <a:r>
              <a:rPr lang="en-US" dirty="0"/>
              <a:t>WEBSITE WHERE I FOUND THIS DATA:  http://research.stlouisfed.org/fred2/    series “UNRATE”</a:t>
            </a:r>
          </a:p>
          <a:p>
            <a:pPr eaLnBrk="1" hangingPunct="1"/>
            <a:r>
              <a:rPr lang="en-US" dirty="0"/>
              <a:t>Note:  The source data was monthly.  To be consistent with Figure 1c of the text, I graphed quarterly data, where each quarterly value is a simple average of the three monthly values.</a:t>
            </a:r>
          </a:p>
          <a:p>
            <a:pPr eaLnBrk="1" hangingPunct="1"/>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60</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61</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62</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63</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C44D807-AB07-4155-AD38-A83AB292A08E}" type="slidenum">
              <a:rPr lang="en-US" smtClean="0"/>
              <a:pPr eaLnBrk="1" hangingPunct="1"/>
              <a:t>6</a:t>
            </a:fld>
            <a:endParaRPr lang="en-US"/>
          </a:p>
        </p:txBody>
      </p:sp>
      <p:sp>
        <p:nvSpPr>
          <p:cNvPr id="7577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B03741E1-0203-43C8-94A7-261F89DFB1B5}" type="slidenum">
              <a:rPr lang="en-US" sz="1200">
                <a:cs typeface="Arial" charset="0"/>
              </a:rPr>
              <a:pPr algn="r" eaLnBrk="1" hangingPunct="1"/>
              <a:t>6</a:t>
            </a:fld>
            <a:endParaRPr lang="en-US" sz="1200">
              <a:cs typeface="Arial" charset="0"/>
            </a:endParaRPr>
          </a:p>
        </p:txBody>
      </p:sp>
      <p:sp>
        <p:nvSpPr>
          <p:cNvPr id="75780" name="Rectangle 2"/>
          <p:cNvSpPr>
            <a:spLocks noGrp="1" noRot="1" noChangeAspect="1" noChangeArrowheads="1" noTextEdit="1"/>
          </p:cNvSpPr>
          <p:nvPr>
            <p:ph type="sldImg"/>
          </p:nvPr>
        </p:nvSpPr>
        <p:spPr>
          <a:xfrm>
            <a:off x="1144588" y="534988"/>
            <a:ext cx="4572000" cy="3429000"/>
          </a:xfrm>
          <a:ln/>
        </p:spPr>
      </p:sp>
      <p:sp>
        <p:nvSpPr>
          <p:cNvPr id="7578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a:t>This is a slide you can probably cut if you wish to shorten your presentation of this chapter.  It would be fine to just state this information verbally.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F02C738-354F-4A68-90F5-7F084BE11ECE}" type="slidenum">
              <a:rPr lang="en-US" smtClean="0"/>
              <a:pPr eaLnBrk="1" hangingPunct="1"/>
              <a:t>7</a:t>
            </a:fld>
            <a:endParaRPr lang="en-US"/>
          </a:p>
        </p:txBody>
      </p:sp>
      <p:sp>
        <p:nvSpPr>
          <p:cNvPr id="768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6190CEF5-A538-4AE4-A6D7-3F1BA72FF680}" type="slidenum">
              <a:rPr lang="en-US" sz="1200">
                <a:cs typeface="Arial" charset="0"/>
              </a:rPr>
              <a:pPr algn="r" eaLnBrk="1" hangingPunct="1"/>
              <a:t>7</a:t>
            </a:fld>
            <a:endParaRPr lang="en-US" sz="1200">
              <a:cs typeface="Arial" charset="0"/>
            </a:endParaRPr>
          </a:p>
        </p:txBody>
      </p:sp>
      <p:sp>
        <p:nvSpPr>
          <p:cNvPr id="76804" name="Rectangle 2"/>
          <p:cNvSpPr>
            <a:spLocks noGrp="1" noRot="1" noChangeAspect="1" noChangeArrowheads="1" noTextEdit="1"/>
          </p:cNvSpPr>
          <p:nvPr>
            <p:ph type="sldImg"/>
          </p:nvPr>
        </p:nvSpPr>
        <p:spPr>
          <a:xfrm>
            <a:off x="1144588" y="534988"/>
            <a:ext cx="4572000" cy="3429000"/>
          </a:xfrm>
          <a:ln/>
        </p:spPr>
      </p:sp>
      <p:sp>
        <p:nvSpPr>
          <p:cNvPr id="7680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a:t>If you have covered the long-run chapters before this one, then your students have seen these terms already.  It may be worth reminding your students that the Classical Dichotomy is what allowed us to study the real variables (like real GDP and its growth rate, the unemployment rate, investment, and the real wage) in separate chapters before we introduced nominal variables (like the price level and money supply).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D69A950-469E-47F1-9F61-B5DCF0A42DA2}" type="slidenum">
              <a:rPr lang="en-US" smtClean="0"/>
              <a:pPr eaLnBrk="1" hangingPunct="1"/>
              <a:t>8</a:t>
            </a:fld>
            <a:endParaRPr lang="en-US"/>
          </a:p>
        </p:txBody>
      </p:sp>
      <p:sp>
        <p:nvSpPr>
          <p:cNvPr id="7782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A4482066-E25E-4B3C-B63D-378BE186C92A}" type="slidenum">
              <a:rPr lang="en-US" sz="1200">
                <a:cs typeface="Arial" charset="0"/>
              </a:rPr>
              <a:pPr algn="r" eaLnBrk="1" hangingPunct="1"/>
              <a:t>8</a:t>
            </a:fld>
            <a:endParaRPr lang="en-US" sz="1200">
              <a:cs typeface="Arial" charset="0"/>
            </a:endParaRPr>
          </a:p>
        </p:txBody>
      </p:sp>
      <p:sp>
        <p:nvSpPr>
          <p:cNvPr id="77828" name="Rectangle 2"/>
          <p:cNvSpPr>
            <a:spLocks noGrp="1" noRot="1" noChangeAspect="1" noChangeArrowheads="1" noTextEdit="1"/>
          </p:cNvSpPr>
          <p:nvPr>
            <p:ph type="sldImg"/>
          </p:nvPr>
        </p:nvSpPr>
        <p:spPr>
          <a:xfrm>
            <a:off x="1144588" y="534988"/>
            <a:ext cx="4572000" cy="3429000"/>
          </a:xfrm>
          <a:ln/>
        </p:spPr>
      </p:sp>
      <p:sp>
        <p:nvSpPr>
          <p:cNvPr id="7782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a:t>As in previous chapters, “u-rate” is short for unemployment rate.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FF2CD"/>
        </a:solidFill>
        <a:effectLst/>
      </p:bgPr>
    </p:bg>
    <p:spTree>
      <p:nvGrpSpPr>
        <p:cNvPr id="1" name=""/>
        <p:cNvGrpSpPr/>
        <p:nvPr/>
      </p:nvGrpSpPr>
      <p:grpSpPr>
        <a:xfrm>
          <a:off x="0" y="0"/>
          <a:ext cx="0" cy="0"/>
          <a:chOff x="0" y="0"/>
          <a:chExt cx="0" cy="0"/>
        </a:xfrm>
      </p:grpSpPr>
      <p:sp>
        <p:nvSpPr>
          <p:cNvPr id="6" name="TextBox 5"/>
          <p:cNvSpPr txBox="1"/>
          <p:nvPr userDrawn="1"/>
        </p:nvSpPr>
        <p:spPr>
          <a:xfrm>
            <a:off x="152400" y="4137835"/>
            <a:ext cx="6858000" cy="1502976"/>
          </a:xfrm>
          <a:prstGeom prst="rect">
            <a:avLst/>
          </a:prstGeom>
          <a:noFill/>
        </p:spPr>
        <p:txBody>
          <a:bodyPr wrap="square" rtlCol="0">
            <a:spAutoFit/>
          </a:bodyPr>
          <a:lstStyle/>
          <a:p>
            <a:pPr>
              <a:lnSpc>
                <a:spcPts val="5500"/>
              </a:lnSpc>
            </a:pPr>
            <a:r>
              <a:rPr lang="en-US" sz="4800" dirty="0">
                <a:solidFill>
                  <a:prstClr val="black"/>
                </a:solidFill>
                <a:latin typeface="Times New Roman" pitchFamily="18" charset="0"/>
                <a:cs typeface="Times New Roman" pitchFamily="18" charset="0"/>
              </a:rPr>
              <a:t>Aggregate Demand and Aggregate Supply</a:t>
            </a:r>
          </a:p>
        </p:txBody>
      </p:sp>
      <p:sp>
        <p:nvSpPr>
          <p:cNvPr id="7" name="TextBox 12"/>
          <p:cNvSpPr txBox="1">
            <a:spLocks noChangeArrowheads="1"/>
          </p:cNvSpPr>
          <p:nvPr userDrawn="1"/>
        </p:nvSpPr>
        <p:spPr bwMode="auto">
          <a:xfrm>
            <a:off x="6705600" y="5181600"/>
            <a:ext cx="2286000" cy="1569660"/>
          </a:xfrm>
          <a:prstGeom prst="rect">
            <a:avLst/>
          </a:prstGeom>
          <a:noFill/>
          <a:ln w="9525">
            <a:noFill/>
            <a:miter lim="800000"/>
            <a:headEnd/>
            <a:tailEnd/>
          </a:ln>
        </p:spPr>
        <p:txBody>
          <a:bodyPr wrap="square">
            <a:spAutoFit/>
          </a:bodyPr>
          <a:lstStyle/>
          <a:p>
            <a:pPr algn="r"/>
            <a:r>
              <a:rPr lang="en-US" sz="2400" b="1" i="1" dirty="0">
                <a:solidFill>
                  <a:srgbClr val="996633"/>
                </a:solidFill>
                <a:latin typeface="Garamond" pitchFamily="18" charset="0"/>
                <a:ea typeface="Arial Unicode MS" pitchFamily="34" charset="-128"/>
                <a:cs typeface="Times New Roman" pitchFamily="18" charset="0"/>
              </a:rPr>
              <a:t>Premium PowerPoint </a:t>
            </a:r>
            <a:br>
              <a:rPr lang="en-US" sz="2400" b="1" i="1" dirty="0">
                <a:solidFill>
                  <a:srgbClr val="996633"/>
                </a:solidFill>
                <a:latin typeface="Garamond" pitchFamily="18" charset="0"/>
                <a:ea typeface="Arial Unicode MS" pitchFamily="34" charset="-128"/>
                <a:cs typeface="Times New Roman" pitchFamily="18" charset="0"/>
              </a:rPr>
            </a:br>
            <a:r>
              <a:rPr lang="en-US" sz="2400" b="1" i="1" dirty="0">
                <a:solidFill>
                  <a:srgbClr val="996633"/>
                </a:solidFill>
                <a:latin typeface="Garamond" pitchFamily="18" charset="0"/>
                <a:ea typeface="Arial Unicode MS" pitchFamily="34" charset="-128"/>
                <a:cs typeface="Times New Roman" pitchFamily="18" charset="0"/>
              </a:rPr>
              <a:t>Slides by </a:t>
            </a:r>
            <a:br>
              <a:rPr lang="en-US" sz="2400" b="1" i="1" dirty="0">
                <a:solidFill>
                  <a:srgbClr val="996633"/>
                </a:solidFill>
                <a:latin typeface="Garamond" pitchFamily="18" charset="0"/>
                <a:ea typeface="Arial Unicode MS" pitchFamily="34" charset="-128"/>
                <a:cs typeface="Times New Roman" pitchFamily="18" charset="0"/>
              </a:rPr>
            </a:br>
            <a:r>
              <a:rPr lang="en-US" sz="2400" b="1" i="1" dirty="0">
                <a:solidFill>
                  <a:srgbClr val="996633"/>
                </a:solidFill>
                <a:latin typeface="Garamond" pitchFamily="18" charset="0"/>
                <a:ea typeface="Arial Unicode MS" pitchFamily="34" charset="-128"/>
                <a:cs typeface="Times New Roman" pitchFamily="18" charset="0"/>
              </a:rPr>
              <a:t>Ron </a:t>
            </a:r>
            <a:r>
              <a:rPr lang="en-US" sz="2400" b="1" i="1" dirty="0" err="1">
                <a:solidFill>
                  <a:srgbClr val="996633"/>
                </a:solidFill>
                <a:latin typeface="Garamond" pitchFamily="18" charset="0"/>
                <a:ea typeface="Arial Unicode MS" pitchFamily="34" charset="-128"/>
                <a:cs typeface="Times New Roman" pitchFamily="18" charset="0"/>
              </a:rPr>
              <a:t>Cronovich</a:t>
            </a:r>
            <a:endParaRPr lang="en-US" sz="2400" b="1" i="1" dirty="0">
              <a:solidFill>
                <a:srgbClr val="996633"/>
              </a:solidFill>
              <a:latin typeface="Garamond" pitchFamily="18" charset="0"/>
              <a:ea typeface="Arial Unicode MS" pitchFamily="34" charset="-128"/>
              <a:cs typeface="Times New Roman" pitchFamily="18" charset="0"/>
            </a:endParaRPr>
          </a:p>
        </p:txBody>
      </p:sp>
      <p:sp>
        <p:nvSpPr>
          <p:cNvPr id="4" name="TextBox 3"/>
          <p:cNvSpPr txBox="1"/>
          <p:nvPr userDrawn="1"/>
        </p:nvSpPr>
        <p:spPr>
          <a:xfrm>
            <a:off x="-10633" y="6500422"/>
            <a:ext cx="5649433" cy="338554"/>
          </a:xfrm>
          <a:prstGeom prst="rect">
            <a:avLst/>
          </a:prstGeom>
          <a:noFill/>
        </p:spPr>
        <p:txBody>
          <a:bodyPr wrap="square" rtlCol="0">
            <a:spAutoFit/>
          </a:bodyPr>
          <a:lstStyle/>
          <a:p>
            <a:r>
              <a:rPr lang="en-US" sz="800" b="0" i="1" dirty="0">
                <a:solidFill>
                  <a:srgbClr val="777777"/>
                </a:solidFill>
                <a:latin typeface="Times New Roman" pitchFamily="18" charset="0"/>
                <a:cs typeface="Times New Roman" pitchFamily="18" charset="0"/>
              </a:rPr>
              <a:t>© 2012 </a:t>
            </a:r>
            <a:r>
              <a:rPr lang="en-US" sz="800" b="0" i="1" dirty="0" err="1">
                <a:solidFill>
                  <a:srgbClr val="777777"/>
                </a:solidFill>
                <a:latin typeface="Times New Roman" pitchFamily="18" charset="0"/>
                <a:cs typeface="Times New Roman" pitchFamily="18" charset="0"/>
              </a:rPr>
              <a:t>Cengage</a:t>
            </a:r>
            <a:r>
              <a:rPr lang="en-US" sz="800" b="0" i="1" dirty="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lvl1pPr algn="l">
              <a:defRPr sz="3400" b="1">
                <a:solidFill>
                  <a:srgbClr val="006699"/>
                </a:solidFill>
                <a:latin typeface="Tahoma" pitchFamily="34" charset="0"/>
                <a:ea typeface="Tahoma" pitchFamily="34" charset="0"/>
                <a:cs typeface="Tahoma" pitchFamily="34" charset="0"/>
              </a:defRPr>
            </a:lvl1pPr>
          </a:lstStyle>
          <a:p>
            <a:r>
              <a:rPr lang="en-US" dirty="0"/>
              <a:t>Click to edit Master title style</a:t>
            </a:r>
          </a:p>
        </p:txBody>
      </p:sp>
      <p:sp>
        <p:nvSpPr>
          <p:cNvPr id="3" name="Content Placeholder 2"/>
          <p:cNvSpPr>
            <a:spLocks noGrp="1"/>
          </p:cNvSpPr>
          <p:nvPr>
            <p:ph idx="1"/>
          </p:nvPr>
        </p:nvSpPr>
        <p:spPr>
          <a:xfrm>
            <a:off x="457200" y="1219200"/>
            <a:ext cx="8229600" cy="4979581"/>
          </a:xfrm>
        </p:spPr>
        <p:txBody>
          <a:bodyPr/>
          <a:lstStyle>
            <a:lvl1pPr>
              <a:lnSpc>
                <a:spcPct val="105000"/>
              </a:lnSpc>
              <a:spcBef>
                <a:spcPts val="1200"/>
              </a:spcBef>
              <a:buClr>
                <a:srgbClr val="A3C167"/>
              </a:buClr>
              <a:buFont typeface="Wingdings" pitchFamily="2" charset="2"/>
              <a:buChar char="§"/>
              <a:defRPr sz="2800">
                <a:latin typeface="Arial" pitchFamily="34" charset="0"/>
                <a:cs typeface="Arial" pitchFamily="34" charset="0"/>
              </a:defRPr>
            </a:lvl1pPr>
            <a:lvl2pPr>
              <a:lnSpc>
                <a:spcPct val="105000"/>
              </a:lnSpc>
              <a:spcBef>
                <a:spcPts val="300"/>
              </a:spcBef>
              <a:buClr>
                <a:srgbClr val="CC9900"/>
              </a:buClr>
              <a:buFont typeface="Wingdings" pitchFamily="2" charset="2"/>
              <a:buChar char="§"/>
              <a:defRPr sz="2700">
                <a:latin typeface="Arial" pitchFamily="34" charset="0"/>
                <a:cs typeface="Arial" pitchFamily="34" charset="0"/>
              </a:defRPr>
            </a:lvl2pPr>
            <a:lvl3pPr>
              <a:lnSpc>
                <a:spcPct val="105000"/>
              </a:lnSpc>
              <a:spcBef>
                <a:spcPts val="300"/>
              </a:spcBef>
              <a:buClr>
                <a:schemeClr val="accent4">
                  <a:lumMod val="60000"/>
                  <a:lumOff val="40000"/>
                </a:schemeClr>
              </a:buClr>
              <a:buFont typeface="Wingdings" pitchFamily="2" charset="2"/>
              <a:buChar char="§"/>
              <a:defRPr sz="2400">
                <a:latin typeface="Arial" pitchFamily="34" charset="0"/>
                <a:cs typeface="Arial" pitchFamily="34" charset="0"/>
              </a:defRPr>
            </a:lvl3pPr>
            <a:lvl4pPr>
              <a:lnSpc>
                <a:spcPct val="105000"/>
              </a:lnSpc>
              <a:spcBef>
                <a:spcPts val="300"/>
              </a:spcBef>
              <a:defRPr>
                <a:latin typeface="Arial" pitchFamily="34" charset="0"/>
                <a:cs typeface="Arial" pitchFamily="34" charset="0"/>
              </a:defRPr>
            </a:lvl4pPr>
            <a:lvl5pPr>
              <a:lnSpc>
                <a:spcPct val="105000"/>
              </a:lnSpc>
              <a:spcBef>
                <a:spcPts val="300"/>
              </a:spcBef>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itchFamily="18" charset="0"/>
                <a:ea typeface="Verdana" pitchFamily="34" charset="0"/>
                <a:cs typeface="Times New Roman" pitchFamily="18" charset="0"/>
              </a:rPr>
              <a:pPr algn="r"/>
              <a:t>‹#›</a:t>
            </a:fld>
            <a:endParaRPr lang="en-US" sz="1700" i="0" dirty="0">
              <a:solidFill>
                <a:srgbClr val="B2B2B2"/>
              </a:solidFill>
              <a:latin typeface="Times New Roman" pitchFamily="18" charset="0"/>
              <a:ea typeface="Verdana" pitchFamily="34"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AGGREGATE DEMAND AND AGGREGATE SUPPLY</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6424C04-881C-440B-BCDD-BAE2035EE3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TextBox 4"/>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itchFamily="18" charset="0"/>
                <a:ea typeface="Verdana" pitchFamily="34" charset="0"/>
                <a:cs typeface="Times New Roman" pitchFamily="18" charset="0"/>
              </a:rPr>
              <a:pPr algn="r"/>
              <a:t>‹#›</a:t>
            </a:fld>
            <a:endParaRPr lang="en-US" sz="1700" i="0" dirty="0">
              <a:solidFill>
                <a:srgbClr val="B2B2B2"/>
              </a:solidFill>
              <a:latin typeface="Times New Roman" pitchFamily="18" charset="0"/>
              <a:ea typeface="Verdana" pitchFamily="34" charset="0"/>
              <a:cs typeface="Times New Roman"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9144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19200"/>
            <a:ext cx="8229600" cy="49911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10633" y="6500422"/>
            <a:ext cx="5649433" cy="338554"/>
          </a:xfrm>
          <a:prstGeom prst="rect">
            <a:avLst/>
          </a:prstGeom>
          <a:noFill/>
        </p:spPr>
        <p:txBody>
          <a:bodyPr wrap="square" rtlCol="0">
            <a:spAutoFit/>
          </a:bodyPr>
          <a:lstStyle/>
          <a:p>
            <a:r>
              <a:rPr lang="en-US" sz="800" b="0" i="1" dirty="0">
                <a:solidFill>
                  <a:srgbClr val="777777"/>
                </a:solidFill>
                <a:latin typeface="Times New Roman" pitchFamily="18" charset="0"/>
                <a:cs typeface="Times New Roman" pitchFamily="18" charset="0"/>
              </a:rPr>
              <a:t>© 2012 </a:t>
            </a:r>
            <a:r>
              <a:rPr lang="en-US" sz="800" b="0" i="1" dirty="0" err="1">
                <a:solidFill>
                  <a:srgbClr val="777777"/>
                </a:solidFill>
                <a:latin typeface="Times New Roman" pitchFamily="18" charset="0"/>
                <a:cs typeface="Times New Roman" pitchFamily="18" charset="0"/>
              </a:rPr>
              <a:t>Cengage</a:t>
            </a:r>
            <a:r>
              <a:rPr lang="en-US" sz="800" b="0" i="1" dirty="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sp>
        <p:nvSpPr>
          <p:cNvPr id="5" name="TextBox 4"/>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itchFamily="18" charset="0"/>
                <a:ea typeface="Verdana" pitchFamily="34" charset="0"/>
                <a:cs typeface="Times New Roman" pitchFamily="18" charset="0"/>
              </a:rPr>
              <a:pPr algn="r"/>
              <a:t>‹#›</a:t>
            </a:fld>
            <a:endParaRPr lang="en-US" sz="1700" i="0" dirty="0">
              <a:solidFill>
                <a:srgbClr val="B2B2B2"/>
              </a:solidFill>
              <a:latin typeface="Times New Roman" pitchFamily="18" charset="0"/>
              <a:ea typeface="Verdana" pitchFamily="34"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Lst>
  <p:hf sldNum="0" hdr="0" ftr="0" dt="0"/>
  <p:txStyles>
    <p:titleStyle>
      <a:lvl1pPr algn="l" defTabSz="914400" rtl="0" eaLnBrk="1" latinLnBrk="0" hangingPunct="1">
        <a:spcBef>
          <a:spcPct val="0"/>
        </a:spcBef>
        <a:buNone/>
        <a:defRPr sz="3400" b="1" kern="1200">
          <a:solidFill>
            <a:srgbClr val="006699"/>
          </a:solidFill>
          <a:latin typeface="Tahoma" pitchFamily="34" charset="0"/>
          <a:ea typeface="Tahoma" pitchFamily="34" charset="0"/>
          <a:cs typeface="Tahoma" pitchFamily="34" charset="0"/>
        </a:defRPr>
      </a:lvl1pPr>
    </p:titleStyle>
    <p:bodyStyle>
      <a:lvl1pPr marL="342900" indent="-342900" algn="l" defTabSz="914400" rtl="0" eaLnBrk="1" latinLnBrk="0" hangingPunct="1">
        <a:lnSpc>
          <a:spcPct val="105000"/>
        </a:lnSpc>
        <a:spcBef>
          <a:spcPts val="1200"/>
        </a:spcBef>
        <a:buClr>
          <a:srgbClr val="A3C167"/>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05000"/>
        </a:lnSpc>
        <a:spcBef>
          <a:spcPts val="300"/>
        </a:spcBef>
        <a:buClr>
          <a:srgbClr val="CC9900"/>
        </a:buClr>
        <a:buFont typeface="Wingdings" pitchFamily="2" charset="2"/>
        <a:buChar char="§"/>
        <a:defRPr sz="27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05000"/>
        </a:lnSpc>
        <a:spcBef>
          <a:spcPts val="300"/>
        </a:spcBef>
        <a:buClr>
          <a:schemeClr val="accent4">
            <a:lumMod val="60000"/>
            <a:lumOff val="40000"/>
          </a:schemeClr>
        </a:buClr>
        <a:buFont typeface="Wingdings" pitchFamily="2" charset="2"/>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05000"/>
        </a:lnSpc>
        <a:spcBef>
          <a:spcPts val="3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05000"/>
        </a:lnSpc>
        <a:spcBef>
          <a:spcPts val="3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hyperlink" Target="../../../../../../../../Program%20Files/TurningPoint/2003/Questions.html" TargetMode="External"/><Relationship Id="rId5" Type="http://schemas.openxmlformats.org/officeDocument/2006/relationships/image" Target="../media/image3.emf"/><Relationship Id="rId4"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hyperlink" Target="../../../../../../../../Program%20Files/TurningPoint/2003/Questions.html" TargetMode="External"/><Relationship Id="rId5" Type="http://schemas.openxmlformats.org/officeDocument/2006/relationships/image" Target="../media/image4.emf"/><Relationship Id="rId4"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7.xml"/><Relationship Id="rId1" Type="http://schemas.openxmlformats.org/officeDocument/2006/relationships/slideLayout" Target="../slideLayouts/slideLayout4.xml"/><Relationship Id="rId4" Type="http://schemas.openxmlformats.org/officeDocument/2006/relationships/hyperlink" Target="../../../../../../../../Program%20Files/TurningPoint/2003/Questions.html" TargetMode="External"/></Relationships>
</file>

<file path=ppt/slides/_rels/slide5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2CD"/>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extBox 4"/>
          <p:cNvSpPr txBox="1"/>
          <p:nvPr/>
        </p:nvSpPr>
        <p:spPr>
          <a:xfrm>
            <a:off x="152400" y="75747"/>
            <a:ext cx="8839200" cy="553998"/>
          </a:xfrm>
          <a:prstGeom prst="rect">
            <a:avLst/>
          </a:prstGeom>
          <a:noFill/>
        </p:spPr>
        <p:txBody>
          <a:bodyPr wrap="square" rtlCol="0">
            <a:spAutoFit/>
          </a:bodyPr>
          <a:lstStyle/>
          <a:p>
            <a:r>
              <a:rPr lang="en-US" sz="3000" dirty="0">
                <a:solidFill>
                  <a:prstClr val="white"/>
                </a:solidFill>
                <a:effectLst>
                  <a:outerShdw blurRad="38100" dist="38100" dir="2700000" algn="tl">
                    <a:srgbClr val="000000">
                      <a:alpha val="43137"/>
                    </a:srgbClr>
                  </a:outerShdw>
                </a:effectLst>
                <a:latin typeface="Times New Roman" pitchFamily="18" charset="0"/>
                <a:cs typeface="Times New Roman" pitchFamily="18" charset="0"/>
              </a:rPr>
              <a:t>N. Gregory </a:t>
            </a:r>
            <a:r>
              <a:rPr lang="en-US" sz="3000" dirty="0" err="1">
                <a:solidFill>
                  <a:prstClr val="white"/>
                </a:solidFill>
                <a:effectLst>
                  <a:outerShdw blurRad="38100" dist="38100" dir="2700000" algn="tl">
                    <a:srgbClr val="000000">
                      <a:alpha val="43137"/>
                    </a:srgbClr>
                  </a:outerShdw>
                </a:effectLst>
                <a:latin typeface="Times New Roman" pitchFamily="18" charset="0"/>
                <a:cs typeface="Times New Roman" pitchFamily="18" charset="0"/>
              </a:rPr>
              <a:t>Mankiw</a:t>
            </a:r>
            <a:endParaRPr lang="en-US" sz="3000" dirty="0">
              <a:solidFill>
                <a:prstClr val="white"/>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4" name="Picture 2"/>
          <p:cNvPicPr>
            <a:picLocks noChangeAspect="1" noChangeArrowheads="1"/>
          </p:cNvPicPr>
          <p:nvPr/>
        </p:nvPicPr>
        <p:blipFill>
          <a:blip r:embed="rId3" cstate="print">
            <a:lum bright="8000" contrast="-10000"/>
          </a:blip>
          <a:srcRect l="8980" t="18131" r="48163" b="12406"/>
          <a:stretch>
            <a:fillRect/>
          </a:stretch>
        </p:blipFill>
        <p:spPr bwMode="auto">
          <a:xfrm>
            <a:off x="6223072" y="228600"/>
            <a:ext cx="2692328" cy="3732728"/>
          </a:xfrm>
          <a:prstGeom prst="rect">
            <a:avLst/>
          </a:prstGeom>
          <a:noFill/>
          <a:ln w="9525">
            <a:noFill/>
            <a:miter lim="800000"/>
            <a:headEnd/>
            <a:tailEnd/>
          </a:ln>
          <a:effectLst>
            <a:outerShdw blurRad="25400" dist="76200" dir="2700000" algn="tl" rotWithShape="0">
              <a:prstClr val="black">
                <a:alpha val="40000"/>
              </a:prstClr>
            </a:outerShdw>
          </a:effectLst>
        </p:spPr>
      </p:pic>
      <p:grpSp>
        <p:nvGrpSpPr>
          <p:cNvPr id="13" name="Group 12"/>
          <p:cNvGrpSpPr/>
          <p:nvPr/>
        </p:nvGrpSpPr>
        <p:grpSpPr>
          <a:xfrm>
            <a:off x="304800" y="1051121"/>
            <a:ext cx="6707187" cy="1518413"/>
            <a:chOff x="457200" y="2045525"/>
            <a:chExt cx="6707187" cy="1518413"/>
          </a:xfrm>
        </p:grpSpPr>
        <p:sp>
          <p:nvSpPr>
            <p:cNvPr id="6" name="TextBox 9"/>
            <p:cNvSpPr txBox="1">
              <a:spLocks noChangeArrowheads="1"/>
            </p:cNvSpPr>
            <p:nvPr/>
          </p:nvSpPr>
          <p:spPr bwMode="auto">
            <a:xfrm>
              <a:off x="457200" y="2146300"/>
              <a:ext cx="6707187" cy="1189038"/>
            </a:xfrm>
            <a:prstGeom prst="rect">
              <a:avLst/>
            </a:prstGeom>
            <a:noFill/>
            <a:ln w="9525">
              <a:noFill/>
              <a:miter lim="800000"/>
              <a:headEnd/>
              <a:tailEnd/>
            </a:ln>
          </p:spPr>
          <p:txBody>
            <a:bodyPr>
              <a:spAutoFit/>
            </a:bodyPr>
            <a:lstStyle/>
            <a:p>
              <a:r>
                <a:rPr lang="en-US" sz="7200" dirty="0">
                  <a:solidFill>
                    <a:prstClr val="black"/>
                  </a:solidFill>
                  <a:effectLst>
                    <a:outerShdw blurRad="38100" dist="38100" dir="2700000" algn="tl">
                      <a:srgbClr val="000000">
                        <a:alpha val="43137"/>
                      </a:srgbClr>
                    </a:outerShdw>
                  </a:effectLst>
                  <a:latin typeface="Book Antiqua" pitchFamily="18" charset="0"/>
                  <a:cs typeface="Arial" charset="0"/>
                </a:rPr>
                <a:t>E</a:t>
              </a:r>
              <a:r>
                <a:rPr lang="en-US" sz="6400" dirty="0">
                  <a:solidFill>
                    <a:prstClr val="black"/>
                  </a:solidFill>
                  <a:effectLst>
                    <a:outerShdw blurRad="38100" dist="38100" dir="2700000" algn="tl">
                      <a:srgbClr val="000000">
                        <a:alpha val="43137"/>
                      </a:srgbClr>
                    </a:outerShdw>
                  </a:effectLst>
                  <a:latin typeface="Book Antiqua" pitchFamily="18" charset="0"/>
                  <a:cs typeface="Arial" charset="0"/>
                </a:rPr>
                <a:t>conomics</a:t>
              </a:r>
            </a:p>
          </p:txBody>
        </p:sp>
        <p:sp>
          <p:nvSpPr>
            <p:cNvPr id="7" name="TextBox 6"/>
            <p:cNvSpPr txBox="1"/>
            <p:nvPr/>
          </p:nvSpPr>
          <p:spPr>
            <a:xfrm>
              <a:off x="1126175" y="2045525"/>
              <a:ext cx="4681537" cy="584775"/>
            </a:xfrm>
            <a:prstGeom prst="rect">
              <a:avLst/>
            </a:prstGeom>
            <a:noFill/>
          </p:spPr>
          <p:txBody>
            <a:bodyPr>
              <a:spAutoFit/>
            </a:bodyPr>
            <a:lstStyle/>
            <a:p>
              <a:pPr>
                <a:defRPr/>
              </a:pPr>
              <a:r>
                <a:rPr lang="en-US" sz="3200" dirty="0">
                  <a:solidFill>
                    <a:srgbClr val="5F5F5F"/>
                  </a:solidFill>
                  <a:latin typeface="Times New Roman" pitchFamily="18" charset="0"/>
                  <a:cs typeface="Times New Roman" pitchFamily="18" charset="0"/>
                </a:rPr>
                <a:t>Principles of</a:t>
              </a:r>
            </a:p>
          </p:txBody>
        </p:sp>
        <p:sp>
          <p:nvSpPr>
            <p:cNvPr id="17" name="TextBox 16"/>
            <p:cNvSpPr txBox="1"/>
            <p:nvPr/>
          </p:nvSpPr>
          <p:spPr>
            <a:xfrm>
              <a:off x="2133600" y="3102273"/>
              <a:ext cx="2667000" cy="461665"/>
            </a:xfrm>
            <a:prstGeom prst="rect">
              <a:avLst/>
            </a:prstGeom>
            <a:noFill/>
          </p:spPr>
          <p:txBody>
            <a:bodyPr wrap="square">
              <a:spAutoFit/>
            </a:bodyPr>
            <a:lstStyle/>
            <a:p>
              <a:pPr algn="r">
                <a:defRPr/>
              </a:pPr>
              <a:r>
                <a:rPr lang="en-US" sz="2400" dirty="0">
                  <a:solidFill>
                    <a:srgbClr val="969696"/>
                  </a:solidFill>
                  <a:latin typeface="Times New Roman" pitchFamily="18" charset="0"/>
                  <a:cs typeface="Times New Roman" pitchFamily="18" charset="0"/>
                </a:rPr>
                <a:t>Sixth Edition</a:t>
              </a:r>
            </a:p>
          </p:txBody>
        </p:sp>
      </p:grpSp>
      <p:grpSp>
        <p:nvGrpSpPr>
          <p:cNvPr id="9" name="Group 8"/>
          <p:cNvGrpSpPr/>
          <p:nvPr/>
        </p:nvGrpSpPr>
        <p:grpSpPr>
          <a:xfrm>
            <a:off x="-4763" y="2939901"/>
            <a:ext cx="1695451" cy="914400"/>
            <a:chOff x="-1" y="4495800"/>
            <a:chExt cx="1695451" cy="914400"/>
          </a:xfrm>
        </p:grpSpPr>
        <p:sp>
          <p:nvSpPr>
            <p:cNvPr id="10" name="TextBox 9"/>
            <p:cNvSpPr txBox="1"/>
            <p:nvPr/>
          </p:nvSpPr>
          <p:spPr>
            <a:xfrm>
              <a:off x="781050" y="4495800"/>
              <a:ext cx="914400" cy="914400"/>
            </a:xfrm>
            <a:prstGeom prst="rect">
              <a:avLst/>
            </a:prstGeom>
            <a:solidFill>
              <a:srgbClr val="4D4D4D"/>
            </a:solidFill>
          </p:spPr>
          <p:txBody>
            <a:bodyPr wrap="square" lIns="0" tIns="0" rIns="0" bIns="0" rtlCol="0" anchor="ctr">
              <a:noAutofit/>
            </a:bodyPr>
            <a:lstStyle/>
            <a:p>
              <a:pPr algn="ctr"/>
              <a:r>
                <a:rPr lang="en-US" sz="5600" dirty="0">
                  <a:solidFill>
                    <a:prstClr val="white"/>
                  </a:solidFill>
                  <a:effectLst>
                    <a:outerShdw blurRad="38100" dist="38100" dir="2700000" algn="tl">
                      <a:srgbClr val="000000">
                        <a:alpha val="43137"/>
                      </a:srgbClr>
                    </a:outerShdw>
                  </a:effectLst>
                  <a:latin typeface="Times New Roman" pitchFamily="18" charset="0"/>
                  <a:cs typeface="Times New Roman" pitchFamily="18" charset="0"/>
                </a:rPr>
                <a:t>33</a:t>
              </a:r>
            </a:p>
          </p:txBody>
        </p:sp>
        <p:pic>
          <p:nvPicPr>
            <p:cNvPr id="11" name="Picture 10"/>
            <p:cNvPicPr>
              <a:picLocks noChangeAspect="1" noChangeArrowheads="1"/>
            </p:cNvPicPr>
            <p:nvPr/>
          </p:nvPicPr>
          <p:blipFill>
            <a:blip r:embed="rId4" cstate="print">
              <a:lum bright="5000"/>
            </a:blip>
            <a:srcRect l="7649" t="59241" r="7649" b="1519"/>
            <a:stretch>
              <a:fillRect/>
            </a:stretch>
          </p:blipFill>
          <p:spPr bwMode="auto">
            <a:xfrm rot="10800000">
              <a:off x="-1" y="4495800"/>
              <a:ext cx="783741" cy="914399"/>
            </a:xfrm>
            <a:prstGeom prst="rect">
              <a:avLst/>
            </a:prstGeom>
            <a:noFill/>
            <a:ln w="9525">
              <a:noFill/>
              <a:miter lim="800000"/>
              <a:headEnd/>
              <a:tailEnd/>
            </a:ln>
          </p:spPr>
        </p:pic>
      </p:gr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3"/>
          <p:cNvSpPr>
            <a:spLocks noGrp="1" noChangeArrowheads="1"/>
          </p:cNvSpPr>
          <p:nvPr>
            <p:ph type="title" idx="4294967295"/>
          </p:nvPr>
        </p:nvSpPr>
        <p:spPr>
          <a:xfrm>
            <a:off x="0" y="207963"/>
            <a:ext cx="9144000" cy="755650"/>
          </a:xfrm>
        </p:spPr>
        <p:txBody>
          <a:bodyPr>
            <a:normAutofit fontScale="90000"/>
          </a:bodyPr>
          <a:lstStyle/>
          <a:p>
            <a:pPr algn="ctr" eaLnBrk="1" hangingPunct="1"/>
            <a:r>
              <a:rPr lang="en-US" sz="3100" dirty="0"/>
              <a:t>The Model of Aggregate Demand </a:t>
            </a:r>
            <a:br>
              <a:rPr lang="en-US" sz="3100" dirty="0"/>
            </a:br>
            <a:r>
              <a:rPr lang="en-US" sz="3100" dirty="0"/>
              <a:t>and Aggregate Supply</a:t>
            </a:r>
          </a:p>
        </p:txBody>
      </p:sp>
      <p:grpSp>
        <p:nvGrpSpPr>
          <p:cNvPr id="2" name="Group 5"/>
          <p:cNvGrpSpPr>
            <a:grpSpLocks/>
          </p:cNvGrpSpPr>
          <p:nvPr/>
        </p:nvGrpSpPr>
        <p:grpSpPr bwMode="auto">
          <a:xfrm>
            <a:off x="4094163" y="1179513"/>
            <a:ext cx="4422775" cy="4106862"/>
            <a:chOff x="2579" y="785"/>
            <a:chExt cx="2786" cy="2420"/>
          </a:xfrm>
        </p:grpSpPr>
        <p:grpSp>
          <p:nvGrpSpPr>
            <p:cNvPr id="17438" name="Group 6"/>
            <p:cNvGrpSpPr>
              <a:grpSpLocks/>
            </p:cNvGrpSpPr>
            <p:nvPr/>
          </p:nvGrpSpPr>
          <p:grpSpPr bwMode="auto">
            <a:xfrm>
              <a:off x="2697" y="1037"/>
              <a:ext cx="2409" cy="2049"/>
              <a:chOff x="1098" y="1361"/>
              <a:chExt cx="2116" cy="2027"/>
            </a:xfrm>
          </p:grpSpPr>
          <p:sp>
            <p:nvSpPr>
              <p:cNvPr id="17441" name="Line 7"/>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2" name="Line 8"/>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39" name="Text Box 9"/>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17440" name="Text Box 10"/>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4" name="Group 52"/>
          <p:cNvGrpSpPr>
            <a:grpSpLocks/>
          </p:cNvGrpSpPr>
          <p:nvPr/>
        </p:nvGrpSpPr>
        <p:grpSpPr bwMode="auto">
          <a:xfrm>
            <a:off x="4824413" y="1924050"/>
            <a:ext cx="2898775" cy="2667000"/>
            <a:chOff x="3039" y="1212"/>
            <a:chExt cx="1826" cy="1680"/>
          </a:xfrm>
        </p:grpSpPr>
        <p:sp>
          <p:nvSpPr>
            <p:cNvPr id="17436" name="Line 11"/>
            <p:cNvSpPr>
              <a:spLocks noChangeShapeType="1"/>
            </p:cNvSpPr>
            <p:nvPr/>
          </p:nvSpPr>
          <p:spPr bwMode="auto">
            <a:xfrm>
              <a:off x="3039" y="1212"/>
              <a:ext cx="1460" cy="143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7" name="Text Box 12"/>
            <p:cNvSpPr txBox="1">
              <a:spLocks noChangeArrowheads="1"/>
            </p:cNvSpPr>
            <p:nvPr/>
          </p:nvSpPr>
          <p:spPr bwMode="auto">
            <a:xfrm>
              <a:off x="4415" y="2604"/>
              <a:ext cx="4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endParaRPr lang="en-US" sz="2400" i="1" baseline="-25000">
                <a:cs typeface="Arial" charset="0"/>
              </a:endParaRPr>
            </a:p>
          </p:txBody>
        </p:sp>
      </p:grpSp>
      <p:grpSp>
        <p:nvGrpSpPr>
          <p:cNvPr id="5" name="Group 53"/>
          <p:cNvGrpSpPr>
            <a:grpSpLocks/>
          </p:cNvGrpSpPr>
          <p:nvPr/>
        </p:nvGrpSpPr>
        <p:grpSpPr bwMode="auto">
          <a:xfrm>
            <a:off x="4868863" y="1970088"/>
            <a:ext cx="3371850" cy="2557462"/>
            <a:chOff x="3067" y="1241"/>
            <a:chExt cx="2124" cy="1611"/>
          </a:xfrm>
        </p:grpSpPr>
        <p:sp>
          <p:nvSpPr>
            <p:cNvPr id="17434" name="Line 13"/>
            <p:cNvSpPr>
              <a:spLocks noChangeShapeType="1"/>
            </p:cNvSpPr>
            <p:nvPr/>
          </p:nvSpPr>
          <p:spPr bwMode="auto">
            <a:xfrm flipV="1">
              <a:off x="3067" y="1468"/>
              <a:ext cx="1497"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5" name="Text Box 14"/>
            <p:cNvSpPr txBox="1">
              <a:spLocks noChangeArrowheads="1"/>
            </p:cNvSpPr>
            <p:nvPr/>
          </p:nvSpPr>
          <p:spPr bwMode="auto">
            <a:xfrm>
              <a:off x="4489" y="1241"/>
              <a:ext cx="7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endParaRPr lang="en-US" sz="2400" i="1" baseline="-25000">
                <a:cs typeface="Arial" charset="0"/>
              </a:endParaRPr>
            </a:p>
          </p:txBody>
        </p:sp>
      </p:grpSp>
      <p:grpSp>
        <p:nvGrpSpPr>
          <p:cNvPr id="6" name="Group 61"/>
          <p:cNvGrpSpPr>
            <a:grpSpLocks/>
          </p:cNvGrpSpPr>
          <p:nvPr/>
        </p:nvGrpSpPr>
        <p:grpSpPr bwMode="auto">
          <a:xfrm>
            <a:off x="3773488" y="3103563"/>
            <a:ext cx="2500312" cy="365125"/>
            <a:chOff x="2377" y="1955"/>
            <a:chExt cx="1575" cy="230"/>
          </a:xfrm>
        </p:grpSpPr>
        <p:sp>
          <p:nvSpPr>
            <p:cNvPr id="17431" name="Text Box 16"/>
            <p:cNvSpPr txBox="1">
              <a:spLocks noChangeArrowheads="1"/>
            </p:cNvSpPr>
            <p:nvPr/>
          </p:nvSpPr>
          <p:spPr bwMode="auto">
            <a:xfrm>
              <a:off x="2377" y="195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17432" name="Oval 28"/>
            <p:cNvSpPr>
              <a:spLocks noChangeArrowheads="1"/>
            </p:cNvSpPr>
            <p:nvPr/>
          </p:nvSpPr>
          <p:spPr bwMode="auto">
            <a:xfrm>
              <a:off x="3864" y="202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17433" name="Line 35"/>
            <p:cNvSpPr>
              <a:spLocks noChangeShapeType="1"/>
            </p:cNvSpPr>
            <p:nvPr/>
          </p:nvSpPr>
          <p:spPr bwMode="auto">
            <a:xfrm>
              <a:off x="2700" y="2071"/>
              <a:ext cx="121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62"/>
          <p:cNvGrpSpPr>
            <a:grpSpLocks/>
          </p:cNvGrpSpPr>
          <p:nvPr/>
        </p:nvGrpSpPr>
        <p:grpSpPr bwMode="auto">
          <a:xfrm>
            <a:off x="5962650" y="3290888"/>
            <a:ext cx="488950" cy="2201862"/>
            <a:chOff x="3756" y="2073"/>
            <a:chExt cx="308" cy="1387"/>
          </a:xfrm>
        </p:grpSpPr>
        <p:sp>
          <p:nvSpPr>
            <p:cNvPr id="17429" name="Line 36"/>
            <p:cNvSpPr>
              <a:spLocks noChangeShapeType="1"/>
            </p:cNvSpPr>
            <p:nvPr/>
          </p:nvSpPr>
          <p:spPr bwMode="auto">
            <a:xfrm>
              <a:off x="3910" y="2073"/>
              <a:ext cx="0" cy="1129"/>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30" name="Text Box 38"/>
            <p:cNvSpPr txBox="1">
              <a:spLocks noChangeArrowheads="1"/>
            </p:cNvSpPr>
            <p:nvPr/>
          </p:nvSpPr>
          <p:spPr bwMode="auto">
            <a:xfrm>
              <a:off x="3756" y="3230"/>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grpSp>
      <p:grpSp>
        <p:nvGrpSpPr>
          <p:cNvPr id="8" name="Group 59"/>
          <p:cNvGrpSpPr>
            <a:grpSpLocks/>
          </p:cNvGrpSpPr>
          <p:nvPr/>
        </p:nvGrpSpPr>
        <p:grpSpPr bwMode="auto">
          <a:xfrm>
            <a:off x="2111375" y="1412875"/>
            <a:ext cx="2024063" cy="831850"/>
            <a:chOff x="1330" y="890"/>
            <a:chExt cx="1275" cy="524"/>
          </a:xfrm>
        </p:grpSpPr>
        <p:sp>
          <p:nvSpPr>
            <p:cNvPr id="17427" name="Line 58"/>
            <p:cNvSpPr>
              <a:spLocks noChangeShapeType="1"/>
            </p:cNvSpPr>
            <p:nvPr/>
          </p:nvSpPr>
          <p:spPr bwMode="auto">
            <a:xfrm flipV="1">
              <a:off x="2271" y="907"/>
              <a:ext cx="334" cy="240"/>
            </a:xfrm>
            <a:prstGeom prst="line">
              <a:avLst/>
            </a:prstGeom>
            <a:noFill/>
            <a:ln w="444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7428" name="Text Box 54"/>
            <p:cNvSpPr txBox="1">
              <a:spLocks noChangeArrowheads="1"/>
            </p:cNvSpPr>
            <p:nvPr/>
          </p:nvSpPr>
          <p:spPr bwMode="auto">
            <a:xfrm>
              <a:off x="1330" y="890"/>
              <a:ext cx="986" cy="524"/>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The price level</a:t>
              </a:r>
            </a:p>
          </p:txBody>
        </p:sp>
      </p:grpSp>
      <p:grpSp>
        <p:nvGrpSpPr>
          <p:cNvPr id="9" name="Group 60"/>
          <p:cNvGrpSpPr>
            <a:grpSpLocks/>
          </p:cNvGrpSpPr>
          <p:nvPr/>
        </p:nvGrpSpPr>
        <p:grpSpPr bwMode="auto">
          <a:xfrm>
            <a:off x="5878513" y="5253038"/>
            <a:ext cx="2690812" cy="1214437"/>
            <a:chOff x="3703" y="3309"/>
            <a:chExt cx="1695" cy="765"/>
          </a:xfrm>
        </p:grpSpPr>
        <p:sp>
          <p:nvSpPr>
            <p:cNvPr id="17425" name="Line 57"/>
            <p:cNvSpPr>
              <a:spLocks noChangeShapeType="1"/>
            </p:cNvSpPr>
            <p:nvPr/>
          </p:nvSpPr>
          <p:spPr bwMode="auto">
            <a:xfrm flipV="1">
              <a:off x="5050" y="3309"/>
              <a:ext cx="127" cy="281"/>
            </a:xfrm>
            <a:prstGeom prst="line">
              <a:avLst/>
            </a:prstGeom>
            <a:noFill/>
            <a:ln w="444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7426" name="Text Box 56"/>
            <p:cNvSpPr txBox="1">
              <a:spLocks noChangeArrowheads="1"/>
            </p:cNvSpPr>
            <p:nvPr/>
          </p:nvSpPr>
          <p:spPr bwMode="auto">
            <a:xfrm>
              <a:off x="3703" y="3550"/>
              <a:ext cx="1695" cy="524"/>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Real GDP, the </a:t>
              </a:r>
              <a:br>
                <a:rPr lang="en-US" sz="2400">
                  <a:cs typeface="Arial" charset="0"/>
                </a:rPr>
              </a:br>
              <a:r>
                <a:rPr lang="en-US" sz="2400">
                  <a:cs typeface="Arial" charset="0"/>
                </a:rPr>
                <a:t>quantity of output</a:t>
              </a:r>
            </a:p>
          </p:txBody>
        </p:sp>
      </p:grpSp>
      <p:sp>
        <p:nvSpPr>
          <p:cNvPr id="148543" name="Text Box 63"/>
          <p:cNvSpPr txBox="1">
            <a:spLocks noChangeArrowheads="1"/>
          </p:cNvSpPr>
          <p:nvPr/>
        </p:nvSpPr>
        <p:spPr bwMode="auto">
          <a:xfrm>
            <a:off x="717550" y="2925763"/>
            <a:ext cx="2508250" cy="1344612"/>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lnSpc>
                <a:spcPct val="105000"/>
              </a:lnSpc>
              <a:spcBef>
                <a:spcPct val="50000"/>
              </a:spcBef>
              <a:defRPr/>
            </a:pPr>
            <a:r>
              <a:rPr lang="en-US" sz="2600" dirty="0">
                <a:cs typeface="Arial" charset="0"/>
              </a:rPr>
              <a:t>The model determines the </a:t>
            </a:r>
            <a:r>
              <a:rPr lang="en-US" sz="2600" dirty="0" err="1">
                <a:cs typeface="Arial" charset="0"/>
              </a:rPr>
              <a:t>eq’m</a:t>
            </a:r>
            <a:r>
              <a:rPr lang="en-US" sz="2600" dirty="0">
                <a:cs typeface="Arial" charset="0"/>
              </a:rPr>
              <a:t> price level</a:t>
            </a:r>
          </a:p>
        </p:txBody>
      </p:sp>
      <p:sp>
        <p:nvSpPr>
          <p:cNvPr id="148544" name="Text Box 64"/>
          <p:cNvSpPr txBox="1">
            <a:spLocks noChangeArrowheads="1"/>
          </p:cNvSpPr>
          <p:nvPr/>
        </p:nvSpPr>
        <p:spPr bwMode="auto">
          <a:xfrm>
            <a:off x="1085850" y="4830763"/>
            <a:ext cx="2660650" cy="92710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lnSpc>
                <a:spcPct val="105000"/>
              </a:lnSpc>
              <a:spcBef>
                <a:spcPct val="50000"/>
              </a:spcBef>
              <a:defRPr/>
            </a:pPr>
            <a:r>
              <a:rPr lang="en-US" sz="2600" dirty="0">
                <a:cs typeface="Arial" charset="0"/>
              </a:rPr>
              <a:t>and </a:t>
            </a:r>
            <a:r>
              <a:rPr lang="en-US" sz="2600" dirty="0" err="1">
                <a:cs typeface="Arial" charset="0"/>
              </a:rPr>
              <a:t>eq’m</a:t>
            </a:r>
            <a:r>
              <a:rPr lang="en-US" sz="2600" dirty="0">
                <a:cs typeface="Arial" charset="0"/>
              </a:rPr>
              <a:t> output </a:t>
            </a:r>
            <a:br>
              <a:rPr lang="en-US" sz="2600" dirty="0">
                <a:cs typeface="Arial" charset="0"/>
              </a:rPr>
            </a:br>
            <a:r>
              <a:rPr lang="en-US" sz="2600" dirty="0">
                <a:cs typeface="Arial" charset="0"/>
              </a:rPr>
              <a:t>(real GDP).</a:t>
            </a:r>
          </a:p>
        </p:txBody>
      </p:sp>
      <p:sp>
        <p:nvSpPr>
          <p:cNvPr id="148545" name="Text Box 65"/>
          <p:cNvSpPr txBox="1">
            <a:spLocks noChangeArrowheads="1"/>
          </p:cNvSpPr>
          <p:nvPr/>
        </p:nvSpPr>
        <p:spPr bwMode="auto">
          <a:xfrm>
            <a:off x="4776788" y="3670300"/>
            <a:ext cx="19177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05000"/>
              </a:lnSpc>
              <a:spcBef>
                <a:spcPct val="50000"/>
              </a:spcBef>
            </a:pPr>
            <a:r>
              <a:rPr lang="en-US" sz="2400">
                <a:cs typeface="Arial" charset="0"/>
              </a:rPr>
              <a:t>“Aggregate Demand”</a:t>
            </a:r>
          </a:p>
        </p:txBody>
      </p:sp>
      <p:sp>
        <p:nvSpPr>
          <p:cNvPr id="148546" name="Text Box 66"/>
          <p:cNvSpPr txBox="1">
            <a:spLocks noChangeArrowheads="1"/>
          </p:cNvSpPr>
          <p:nvPr/>
        </p:nvSpPr>
        <p:spPr bwMode="auto">
          <a:xfrm>
            <a:off x="7069138" y="2587625"/>
            <a:ext cx="181768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05000"/>
              </a:lnSpc>
              <a:spcBef>
                <a:spcPct val="50000"/>
              </a:spcBef>
            </a:pPr>
            <a:r>
              <a:rPr lang="en-US" sz="2400">
                <a:cs typeface="Arial" charset="0"/>
              </a:rPr>
              <a:t>“Short-Run Aggregate Supply”</a:t>
            </a:r>
          </a:p>
        </p:txBody>
      </p:sp>
      <p:sp>
        <p:nvSpPr>
          <p:cNvPr id="1742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248264833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strips(downRight)">
                                      <p:cBhvr>
                                        <p:cTn id="28" dur="500"/>
                                        <p:tgtEl>
                                          <p:spTgt spid="4"/>
                                        </p:tgtEl>
                                      </p:cBhvr>
                                    </p:animEffect>
                                  </p:childTnLst>
                                </p:cTn>
                              </p:par>
                              <p:par>
                                <p:cTn id="29" presetID="18" presetClass="entr" presetSubtype="6" fill="hold" grpId="0" nodeType="withEffect">
                                  <p:stCondLst>
                                    <p:cond delay="0"/>
                                  </p:stCondLst>
                                  <p:childTnLst>
                                    <p:set>
                                      <p:cBhvr>
                                        <p:cTn id="30" dur="1" fill="hold">
                                          <p:stCondLst>
                                            <p:cond delay="0"/>
                                          </p:stCondLst>
                                        </p:cTn>
                                        <p:tgtEl>
                                          <p:spTgt spid="148545"/>
                                        </p:tgtEl>
                                        <p:attrNameLst>
                                          <p:attrName>style.visibility</p:attrName>
                                        </p:attrNameLst>
                                      </p:cBhvr>
                                      <p:to>
                                        <p:strVal val="visible"/>
                                      </p:to>
                                    </p:set>
                                    <p:animEffect transition="in" filter="strips(downRight)">
                                      <p:cBhvr>
                                        <p:cTn id="31" dur="500"/>
                                        <p:tgtEl>
                                          <p:spTgt spid="14854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xit" presetSubtype="0" fill="hold" grpId="1" nodeType="clickEffect">
                                  <p:stCondLst>
                                    <p:cond delay="0"/>
                                  </p:stCondLst>
                                  <p:childTnLst>
                                    <p:animEffect transition="out" filter="fade">
                                      <p:cBhvr>
                                        <p:cTn id="35" dur="500"/>
                                        <p:tgtEl>
                                          <p:spTgt spid="148545"/>
                                        </p:tgtEl>
                                      </p:cBhvr>
                                    </p:animEffect>
                                    <p:set>
                                      <p:cBhvr>
                                        <p:cTn id="36" dur="1" fill="hold">
                                          <p:stCondLst>
                                            <p:cond delay="499"/>
                                          </p:stCondLst>
                                        </p:cTn>
                                        <p:tgtEl>
                                          <p:spTgt spid="148545"/>
                                        </p:tgtEl>
                                        <p:attrNameLst>
                                          <p:attrName>style.visibility</p:attrName>
                                        </p:attrNameLst>
                                      </p:cBhvr>
                                      <p:to>
                                        <p:strVal val="hidden"/>
                                      </p:to>
                                    </p:set>
                                  </p:childTnLst>
                                </p:cTn>
                              </p:par>
                            </p:childTnLst>
                          </p:cTn>
                        </p:par>
                        <p:par>
                          <p:cTn id="37" fill="hold" nodeType="afterGroup">
                            <p:stCondLst>
                              <p:cond delay="500"/>
                            </p:stCondLst>
                            <p:childTnLst>
                              <p:par>
                                <p:cTn id="38" presetID="18" presetClass="entr" presetSubtype="3"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strips(upRight)">
                                      <p:cBhvr>
                                        <p:cTn id="40" dur="500"/>
                                        <p:tgtEl>
                                          <p:spTgt spid="5"/>
                                        </p:tgtEl>
                                      </p:cBhvr>
                                    </p:animEffect>
                                  </p:childTnLst>
                                </p:cTn>
                              </p:par>
                              <p:par>
                                <p:cTn id="41" presetID="18" presetClass="entr" presetSubtype="3" fill="hold" grpId="0" nodeType="withEffect">
                                  <p:stCondLst>
                                    <p:cond delay="0"/>
                                  </p:stCondLst>
                                  <p:childTnLst>
                                    <p:set>
                                      <p:cBhvr>
                                        <p:cTn id="42" dur="1" fill="hold">
                                          <p:stCondLst>
                                            <p:cond delay="0"/>
                                          </p:stCondLst>
                                        </p:cTn>
                                        <p:tgtEl>
                                          <p:spTgt spid="148546"/>
                                        </p:tgtEl>
                                        <p:attrNameLst>
                                          <p:attrName>style.visibility</p:attrName>
                                        </p:attrNameLst>
                                      </p:cBhvr>
                                      <p:to>
                                        <p:strVal val="visible"/>
                                      </p:to>
                                    </p:set>
                                    <p:animEffect transition="in" filter="strips(upRight)">
                                      <p:cBhvr>
                                        <p:cTn id="43" dur="500"/>
                                        <p:tgtEl>
                                          <p:spTgt spid="14854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xit" presetSubtype="0" fill="hold" grpId="1" nodeType="clickEffect">
                                  <p:stCondLst>
                                    <p:cond delay="0"/>
                                  </p:stCondLst>
                                  <p:childTnLst>
                                    <p:animEffect transition="out" filter="fade">
                                      <p:cBhvr>
                                        <p:cTn id="47" dur="500"/>
                                        <p:tgtEl>
                                          <p:spTgt spid="148546"/>
                                        </p:tgtEl>
                                      </p:cBhvr>
                                    </p:animEffect>
                                    <p:set>
                                      <p:cBhvr>
                                        <p:cTn id="48" dur="1" fill="hold">
                                          <p:stCondLst>
                                            <p:cond delay="499"/>
                                          </p:stCondLst>
                                        </p:cTn>
                                        <p:tgtEl>
                                          <p:spTgt spid="148546"/>
                                        </p:tgtEl>
                                        <p:attrNameLst>
                                          <p:attrName>style.visibility</p:attrName>
                                        </p:attrNameLst>
                                      </p:cBhvr>
                                      <p:to>
                                        <p:strVal val="hidden"/>
                                      </p:to>
                                    </p:set>
                                  </p:childTnLst>
                                </p:cTn>
                              </p:par>
                            </p:childTnLst>
                          </p:cTn>
                        </p:par>
                        <p:par>
                          <p:cTn id="49" fill="hold" nodeType="afterGroup">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148543"/>
                                        </p:tgtEl>
                                        <p:attrNameLst>
                                          <p:attrName>style.visibility</p:attrName>
                                        </p:attrNameLst>
                                      </p:cBhvr>
                                      <p:to>
                                        <p:strVal val="visible"/>
                                      </p:to>
                                    </p:set>
                                    <p:animEffect transition="in" filter="fade">
                                      <p:cBhvr>
                                        <p:cTn id="52" dur="500"/>
                                        <p:tgtEl>
                                          <p:spTgt spid="148543"/>
                                        </p:tgtEl>
                                      </p:cBhvr>
                                    </p:animEffect>
                                  </p:childTnLst>
                                </p:cTn>
                              </p:par>
                            </p:childTnLst>
                          </p:cTn>
                        </p:par>
                        <p:par>
                          <p:cTn id="53" fill="hold" nodeType="afterGroup">
                            <p:stCondLst>
                              <p:cond delay="1000"/>
                            </p:stCondLst>
                            <p:childTnLst>
                              <p:par>
                                <p:cTn id="54" presetID="22" presetClass="entr" presetSubtype="2" fill="hold"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right)">
                                      <p:cBhvr>
                                        <p:cTn id="56" dur="500"/>
                                        <p:tgtEl>
                                          <p:spTgt spid="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48544"/>
                                        </p:tgtEl>
                                        <p:attrNameLst>
                                          <p:attrName>style.visibility</p:attrName>
                                        </p:attrNameLst>
                                      </p:cBhvr>
                                      <p:to>
                                        <p:strVal val="visible"/>
                                      </p:to>
                                    </p:set>
                                    <p:animEffect transition="in" filter="fade">
                                      <p:cBhvr>
                                        <p:cTn id="61" dur="500"/>
                                        <p:tgtEl>
                                          <p:spTgt spid="148544"/>
                                        </p:tgtEl>
                                      </p:cBhvr>
                                    </p:animEffect>
                                  </p:childTnLst>
                                </p:cTn>
                              </p:par>
                            </p:childTnLst>
                          </p:cTn>
                        </p:par>
                        <p:par>
                          <p:cTn id="62" fill="hold" nodeType="afterGroup">
                            <p:stCondLst>
                              <p:cond delay="500"/>
                            </p:stCondLst>
                            <p:childTnLst>
                              <p:par>
                                <p:cTn id="63" presetID="22" presetClass="entr" presetSubtype="1" fill="hold" nodeType="after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up)">
                                      <p:cBhvr>
                                        <p:cTn id="6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43" grpId="0" animBg="1"/>
      <p:bldP spid="148544" grpId="0" animBg="1"/>
      <p:bldP spid="148545" grpId="0"/>
      <p:bldP spid="148545" grpId="1"/>
      <p:bldP spid="148546" grpId="0"/>
      <p:bldP spid="148546" grpId="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3"/>
          <p:cNvSpPr>
            <a:spLocks noGrp="1" noChangeArrowheads="1"/>
          </p:cNvSpPr>
          <p:nvPr>
            <p:ph type="title" idx="4294967295"/>
          </p:nvPr>
        </p:nvSpPr>
        <p:spPr>
          <a:xfrm>
            <a:off x="0" y="196850"/>
            <a:ext cx="9144000" cy="649288"/>
          </a:xfrm>
        </p:spPr>
        <p:txBody>
          <a:bodyPr>
            <a:normAutofit fontScale="90000"/>
          </a:bodyPr>
          <a:lstStyle/>
          <a:p>
            <a:pPr algn="ctr" eaLnBrk="1" hangingPunct="1"/>
            <a:r>
              <a:rPr lang="en-US" sz="3700" dirty="0"/>
              <a:t>The Aggregate-Demand (</a:t>
            </a:r>
            <a:r>
              <a:rPr lang="en-US" sz="3700" i="1" dirty="0"/>
              <a:t>AD</a:t>
            </a:r>
            <a:r>
              <a:rPr lang="en-US" sz="3700" dirty="0"/>
              <a:t>) Curve</a:t>
            </a:r>
          </a:p>
        </p:txBody>
      </p:sp>
      <p:sp>
        <p:nvSpPr>
          <p:cNvPr id="135172" name="Rectangle 4"/>
          <p:cNvSpPr>
            <a:spLocks noGrp="1" noChangeArrowheads="1"/>
          </p:cNvSpPr>
          <p:nvPr>
            <p:ph type="body" idx="4294967295"/>
          </p:nvPr>
        </p:nvSpPr>
        <p:spPr>
          <a:xfrm>
            <a:off x="466725" y="1535113"/>
            <a:ext cx="2554288" cy="3656012"/>
          </a:xfrm>
          <a:solidFill>
            <a:srgbClr val="CCFFCC"/>
          </a:solidFill>
          <a:effectLst>
            <a:outerShdw blurRad="50800" dist="38100" dir="2700000" algn="tl" rotWithShape="0">
              <a:prstClr val="black">
                <a:alpha val="40000"/>
              </a:prstClr>
            </a:outerShdw>
          </a:effectLst>
        </p:spPr>
        <p:txBody>
          <a:bodyPr/>
          <a:lstStyle/>
          <a:p>
            <a:pPr marL="0" indent="0" eaLnBrk="1" hangingPunct="1">
              <a:lnSpc>
                <a:spcPct val="110000"/>
              </a:lnSpc>
              <a:buFont typeface="Wingdings" pitchFamily="2" charset="2"/>
              <a:buNone/>
            </a:pPr>
            <a:r>
              <a:rPr lang="en-US" sz="2600" dirty="0"/>
              <a:t>The </a:t>
            </a:r>
            <a:r>
              <a:rPr lang="en-US" sz="2600" b="1" i="1" dirty="0">
                <a:solidFill>
                  <a:srgbClr val="CC0000"/>
                </a:solidFill>
              </a:rPr>
              <a:t>AD</a:t>
            </a:r>
            <a:r>
              <a:rPr lang="en-US" sz="2600" b="1" dirty="0">
                <a:solidFill>
                  <a:srgbClr val="CC0000"/>
                </a:solidFill>
              </a:rPr>
              <a:t> curve</a:t>
            </a:r>
            <a:r>
              <a:rPr lang="en-US" sz="2600" dirty="0"/>
              <a:t> shows the quantity of </a:t>
            </a:r>
            <a:br>
              <a:rPr lang="en-US" sz="2600" dirty="0"/>
            </a:br>
            <a:r>
              <a:rPr lang="en-US" sz="2600" dirty="0"/>
              <a:t>all </a:t>
            </a:r>
            <a:r>
              <a:rPr lang="en-US" sz="2600" dirty="0" err="1"/>
              <a:t>g&amp;s</a:t>
            </a:r>
            <a:r>
              <a:rPr lang="en-US" sz="2600" dirty="0"/>
              <a:t> demanded </a:t>
            </a:r>
            <a:br>
              <a:rPr lang="en-US" sz="2600" dirty="0"/>
            </a:br>
            <a:r>
              <a:rPr lang="en-US" sz="2600" dirty="0"/>
              <a:t>in the economy at any given price level.</a:t>
            </a:r>
          </a:p>
        </p:txBody>
      </p:sp>
      <p:grpSp>
        <p:nvGrpSpPr>
          <p:cNvPr id="18438" name="Group 5"/>
          <p:cNvGrpSpPr>
            <a:grpSpLocks/>
          </p:cNvGrpSpPr>
          <p:nvPr/>
        </p:nvGrpSpPr>
        <p:grpSpPr bwMode="auto">
          <a:xfrm>
            <a:off x="4094163" y="1179513"/>
            <a:ext cx="4422775" cy="4106862"/>
            <a:chOff x="2579" y="785"/>
            <a:chExt cx="2786" cy="2420"/>
          </a:xfrm>
        </p:grpSpPr>
        <p:grpSp>
          <p:nvGrpSpPr>
            <p:cNvPr id="18457" name="Group 6"/>
            <p:cNvGrpSpPr>
              <a:grpSpLocks/>
            </p:cNvGrpSpPr>
            <p:nvPr/>
          </p:nvGrpSpPr>
          <p:grpSpPr bwMode="auto">
            <a:xfrm>
              <a:off x="2697" y="1037"/>
              <a:ext cx="2409" cy="2049"/>
              <a:chOff x="1098" y="1361"/>
              <a:chExt cx="2116" cy="2027"/>
            </a:xfrm>
          </p:grpSpPr>
          <p:sp>
            <p:nvSpPr>
              <p:cNvPr id="18460" name="Line 7"/>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1" name="Line 8"/>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58" name="Text Box 9"/>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18459" name="Text Box 10"/>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18439" name="Group 72"/>
          <p:cNvGrpSpPr>
            <a:grpSpLocks/>
          </p:cNvGrpSpPr>
          <p:nvPr/>
        </p:nvGrpSpPr>
        <p:grpSpPr bwMode="auto">
          <a:xfrm>
            <a:off x="4824413" y="1924050"/>
            <a:ext cx="2982912" cy="2667000"/>
            <a:chOff x="3039" y="1212"/>
            <a:chExt cx="1879" cy="1680"/>
          </a:xfrm>
        </p:grpSpPr>
        <p:sp>
          <p:nvSpPr>
            <p:cNvPr id="18455" name="Line 11"/>
            <p:cNvSpPr>
              <a:spLocks noChangeShapeType="1"/>
            </p:cNvSpPr>
            <p:nvPr/>
          </p:nvSpPr>
          <p:spPr bwMode="auto">
            <a:xfrm>
              <a:off x="3039" y="1212"/>
              <a:ext cx="1460" cy="143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6" name="Text Box 12"/>
            <p:cNvSpPr txBox="1">
              <a:spLocks noChangeArrowheads="1"/>
            </p:cNvSpPr>
            <p:nvPr/>
          </p:nvSpPr>
          <p:spPr bwMode="auto">
            <a:xfrm>
              <a:off x="4415" y="2604"/>
              <a:ext cx="5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endParaRPr lang="en-US" sz="2400" i="1" baseline="-25000">
                <a:cs typeface="Arial" charset="0"/>
              </a:endParaRPr>
            </a:p>
          </p:txBody>
        </p:sp>
      </p:grpSp>
      <p:grpSp>
        <p:nvGrpSpPr>
          <p:cNvPr id="5" name="Group 70"/>
          <p:cNvGrpSpPr>
            <a:grpSpLocks/>
          </p:cNvGrpSpPr>
          <p:nvPr/>
        </p:nvGrpSpPr>
        <p:grpSpPr bwMode="auto">
          <a:xfrm>
            <a:off x="3779838" y="3646488"/>
            <a:ext cx="3230562" cy="1844675"/>
            <a:chOff x="2381" y="2297"/>
            <a:chExt cx="2035" cy="1162"/>
          </a:xfrm>
        </p:grpSpPr>
        <p:sp>
          <p:nvSpPr>
            <p:cNvPr id="18449" name="Text Box 51"/>
            <p:cNvSpPr txBox="1">
              <a:spLocks noChangeArrowheads="1"/>
            </p:cNvSpPr>
            <p:nvPr/>
          </p:nvSpPr>
          <p:spPr bwMode="auto">
            <a:xfrm>
              <a:off x="2381" y="2297"/>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18450" name="Text Box 52"/>
            <p:cNvSpPr txBox="1">
              <a:spLocks noChangeArrowheads="1"/>
            </p:cNvSpPr>
            <p:nvPr/>
          </p:nvSpPr>
          <p:spPr bwMode="auto">
            <a:xfrm>
              <a:off x="4108" y="3229"/>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grpSp>
          <p:nvGrpSpPr>
            <p:cNvPr id="18451" name="Group 56"/>
            <p:cNvGrpSpPr>
              <a:grpSpLocks/>
            </p:cNvGrpSpPr>
            <p:nvPr/>
          </p:nvGrpSpPr>
          <p:grpSpPr bwMode="auto">
            <a:xfrm>
              <a:off x="2699" y="2419"/>
              <a:ext cx="1571" cy="774"/>
              <a:chOff x="357" y="2450"/>
              <a:chExt cx="795" cy="646"/>
            </a:xfrm>
          </p:grpSpPr>
          <p:sp>
            <p:nvSpPr>
              <p:cNvPr id="18453" name="Line 57"/>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8454" name="Line 58"/>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52" name="Oval 67"/>
            <p:cNvSpPr>
              <a:spLocks noChangeArrowheads="1"/>
            </p:cNvSpPr>
            <p:nvPr/>
          </p:nvSpPr>
          <p:spPr bwMode="auto">
            <a:xfrm>
              <a:off x="4223" y="2376"/>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7" name="Group 71"/>
          <p:cNvGrpSpPr>
            <a:grpSpLocks/>
          </p:cNvGrpSpPr>
          <p:nvPr/>
        </p:nvGrpSpPr>
        <p:grpSpPr bwMode="auto">
          <a:xfrm>
            <a:off x="3775075" y="2144713"/>
            <a:ext cx="1709738" cy="3343275"/>
            <a:chOff x="2378" y="1351"/>
            <a:chExt cx="1077" cy="2106"/>
          </a:xfrm>
        </p:grpSpPr>
        <p:sp>
          <p:nvSpPr>
            <p:cNvPr id="18443" name="Text Box 55"/>
            <p:cNvSpPr txBox="1">
              <a:spLocks noChangeArrowheads="1"/>
            </p:cNvSpPr>
            <p:nvPr/>
          </p:nvSpPr>
          <p:spPr bwMode="auto">
            <a:xfrm>
              <a:off x="2378" y="1351"/>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sp>
          <p:nvSpPr>
            <p:cNvPr id="18444" name="Oval 60"/>
            <p:cNvSpPr>
              <a:spLocks noChangeArrowheads="1"/>
            </p:cNvSpPr>
            <p:nvPr/>
          </p:nvSpPr>
          <p:spPr bwMode="auto">
            <a:xfrm>
              <a:off x="3260" y="1428"/>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18445" name="Group 64"/>
            <p:cNvGrpSpPr>
              <a:grpSpLocks/>
            </p:cNvGrpSpPr>
            <p:nvPr/>
          </p:nvGrpSpPr>
          <p:grpSpPr bwMode="auto">
            <a:xfrm>
              <a:off x="2700" y="1471"/>
              <a:ext cx="605" cy="1731"/>
              <a:chOff x="357" y="2450"/>
              <a:chExt cx="795" cy="646"/>
            </a:xfrm>
          </p:grpSpPr>
          <p:sp>
            <p:nvSpPr>
              <p:cNvPr id="18447" name="Line 65"/>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8448" name="Line 66"/>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46" name="Text Box 69"/>
            <p:cNvSpPr txBox="1">
              <a:spLocks noChangeArrowheads="1"/>
            </p:cNvSpPr>
            <p:nvPr/>
          </p:nvSpPr>
          <p:spPr bwMode="auto">
            <a:xfrm>
              <a:off x="3147" y="3227"/>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grpSp>
      <p:sp>
        <p:nvSpPr>
          <p:cNvPr id="1844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3695161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5172"/>
                                        </p:tgtEl>
                                        <p:attrNameLst>
                                          <p:attrName>style.visibility</p:attrName>
                                        </p:attrNameLst>
                                      </p:cBhvr>
                                      <p:to>
                                        <p:strVal val="visible"/>
                                      </p:to>
                                    </p:set>
                                    <p:animEffect transition="in" filter="fade">
                                      <p:cBhvr>
                                        <p:cTn id="7" dur="500"/>
                                        <p:tgtEl>
                                          <p:spTgt spid="135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bldLvl="5"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idx="4294967295"/>
          </p:nvPr>
        </p:nvSpPr>
        <p:spPr>
          <a:xfrm>
            <a:off x="0" y="196850"/>
            <a:ext cx="9144000" cy="649288"/>
          </a:xfrm>
        </p:spPr>
        <p:txBody>
          <a:bodyPr>
            <a:normAutofit/>
          </a:bodyPr>
          <a:lstStyle/>
          <a:p>
            <a:pPr algn="ctr" eaLnBrk="1" hangingPunct="1"/>
            <a:r>
              <a:rPr lang="en-US" dirty="0"/>
              <a:t>Why the </a:t>
            </a:r>
            <a:r>
              <a:rPr lang="en-US" i="1" dirty="0"/>
              <a:t>AD</a:t>
            </a:r>
            <a:r>
              <a:rPr lang="en-US" dirty="0"/>
              <a:t> Curve Slopes Downward</a:t>
            </a:r>
          </a:p>
        </p:txBody>
      </p:sp>
      <p:sp>
        <p:nvSpPr>
          <p:cNvPr id="143363" name="Rectangle 3"/>
          <p:cNvSpPr>
            <a:spLocks noGrp="1" noChangeArrowheads="1"/>
          </p:cNvSpPr>
          <p:nvPr>
            <p:ph type="body" idx="4294967295"/>
          </p:nvPr>
        </p:nvSpPr>
        <p:spPr>
          <a:xfrm>
            <a:off x="377825" y="1214438"/>
            <a:ext cx="3167063" cy="5000625"/>
          </a:xfrm>
          <a:noFill/>
        </p:spPr>
        <p:txBody>
          <a:bodyPr/>
          <a:lstStyle/>
          <a:p>
            <a:pPr marL="0" indent="0" eaLnBrk="1" hangingPunct="1">
              <a:lnSpc>
                <a:spcPct val="110000"/>
              </a:lnSpc>
              <a:buFont typeface="Wingdings" pitchFamily="2" charset="2"/>
              <a:buNone/>
            </a:pPr>
            <a:r>
              <a:rPr lang="en-US" sz="2600" b="1" i="1"/>
              <a:t>Y</a:t>
            </a:r>
            <a:r>
              <a:rPr lang="en-US" sz="2600"/>
              <a:t> = </a:t>
            </a:r>
            <a:r>
              <a:rPr lang="en-US" sz="2600" b="1" i="1"/>
              <a:t>C</a:t>
            </a:r>
            <a:r>
              <a:rPr lang="en-US" sz="2600"/>
              <a:t> + </a:t>
            </a:r>
            <a:r>
              <a:rPr lang="en-US" sz="2600" b="1" i="1"/>
              <a:t>I</a:t>
            </a:r>
            <a:r>
              <a:rPr lang="en-US" sz="2600"/>
              <a:t> + </a:t>
            </a:r>
            <a:r>
              <a:rPr lang="en-US" sz="2600" b="1" i="1"/>
              <a:t>G</a:t>
            </a:r>
            <a:r>
              <a:rPr lang="en-US" sz="2600"/>
              <a:t> + </a:t>
            </a:r>
            <a:r>
              <a:rPr lang="en-US" sz="2600" b="1" i="1"/>
              <a:t>NX</a:t>
            </a:r>
          </a:p>
          <a:p>
            <a:pPr marL="0" indent="0" eaLnBrk="1" hangingPunct="1">
              <a:lnSpc>
                <a:spcPct val="110000"/>
              </a:lnSpc>
              <a:buFont typeface="Wingdings" pitchFamily="2" charset="2"/>
              <a:buNone/>
            </a:pPr>
            <a:r>
              <a:rPr lang="en-US" sz="2600"/>
              <a:t>Assume </a:t>
            </a:r>
            <a:r>
              <a:rPr lang="en-US" sz="2600" b="1" i="1"/>
              <a:t>G</a:t>
            </a:r>
            <a:r>
              <a:rPr lang="en-US" sz="2600"/>
              <a:t> fixed </a:t>
            </a:r>
            <a:br>
              <a:rPr lang="en-US" sz="2600"/>
            </a:br>
            <a:r>
              <a:rPr lang="en-US" sz="2600"/>
              <a:t>by govt policy. </a:t>
            </a:r>
          </a:p>
          <a:p>
            <a:pPr marL="0" indent="0" eaLnBrk="1" hangingPunct="1">
              <a:lnSpc>
                <a:spcPct val="110000"/>
              </a:lnSpc>
              <a:buFont typeface="Wingdings" pitchFamily="2" charset="2"/>
              <a:buNone/>
            </a:pPr>
            <a:r>
              <a:rPr lang="en-US" sz="2600"/>
              <a:t>To understand </a:t>
            </a:r>
            <a:br>
              <a:rPr lang="en-US" sz="2600"/>
            </a:br>
            <a:r>
              <a:rPr lang="en-US" sz="2600"/>
              <a:t>the slope of </a:t>
            </a:r>
            <a:r>
              <a:rPr lang="en-US" sz="2600" i="1"/>
              <a:t>AD</a:t>
            </a:r>
            <a:r>
              <a:rPr lang="en-US" sz="2600"/>
              <a:t>, </a:t>
            </a:r>
            <a:br>
              <a:rPr lang="en-US" sz="2600"/>
            </a:br>
            <a:r>
              <a:rPr lang="en-US" sz="2600"/>
              <a:t>must determine </a:t>
            </a:r>
            <a:br>
              <a:rPr lang="en-US" sz="2600"/>
            </a:br>
            <a:r>
              <a:rPr lang="en-US" sz="2600"/>
              <a:t>how a change in </a:t>
            </a:r>
            <a:r>
              <a:rPr lang="en-US" sz="2600" b="1" i="1"/>
              <a:t>P</a:t>
            </a:r>
            <a:r>
              <a:rPr lang="en-US" sz="2600"/>
              <a:t> affects </a:t>
            </a:r>
            <a:r>
              <a:rPr lang="en-US" sz="2600" b="1" i="1"/>
              <a:t>C</a:t>
            </a:r>
            <a:r>
              <a:rPr lang="en-US" sz="2600"/>
              <a:t>, </a:t>
            </a:r>
            <a:r>
              <a:rPr lang="en-US" sz="2600" b="1" i="1"/>
              <a:t>I</a:t>
            </a:r>
            <a:r>
              <a:rPr lang="en-US" sz="2600"/>
              <a:t>, and </a:t>
            </a:r>
            <a:r>
              <a:rPr lang="en-US" sz="2600" b="1" i="1"/>
              <a:t>NX</a:t>
            </a:r>
            <a:r>
              <a:rPr lang="en-US" sz="2600"/>
              <a:t>. </a:t>
            </a:r>
          </a:p>
        </p:txBody>
      </p:sp>
      <p:grpSp>
        <p:nvGrpSpPr>
          <p:cNvPr id="19462" name="Group 4"/>
          <p:cNvGrpSpPr>
            <a:grpSpLocks/>
          </p:cNvGrpSpPr>
          <p:nvPr/>
        </p:nvGrpSpPr>
        <p:grpSpPr bwMode="auto">
          <a:xfrm>
            <a:off x="4094163" y="1179513"/>
            <a:ext cx="4422775" cy="4106862"/>
            <a:chOff x="2579" y="785"/>
            <a:chExt cx="2786" cy="2420"/>
          </a:xfrm>
        </p:grpSpPr>
        <p:grpSp>
          <p:nvGrpSpPr>
            <p:cNvPr id="19482" name="Group 5"/>
            <p:cNvGrpSpPr>
              <a:grpSpLocks/>
            </p:cNvGrpSpPr>
            <p:nvPr/>
          </p:nvGrpSpPr>
          <p:grpSpPr bwMode="auto">
            <a:xfrm>
              <a:off x="2697" y="1037"/>
              <a:ext cx="2409" cy="2049"/>
              <a:chOff x="1098" y="1361"/>
              <a:chExt cx="2116" cy="2027"/>
            </a:xfrm>
          </p:grpSpPr>
          <p:sp>
            <p:nvSpPr>
              <p:cNvPr id="19485"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6"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83"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19484"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19463" name="Group 10"/>
          <p:cNvGrpSpPr>
            <a:grpSpLocks/>
          </p:cNvGrpSpPr>
          <p:nvPr/>
        </p:nvGrpSpPr>
        <p:grpSpPr bwMode="auto">
          <a:xfrm>
            <a:off x="4824413" y="1924050"/>
            <a:ext cx="2982912" cy="2667000"/>
            <a:chOff x="3039" y="1212"/>
            <a:chExt cx="1879" cy="1680"/>
          </a:xfrm>
        </p:grpSpPr>
        <p:sp>
          <p:nvSpPr>
            <p:cNvPr id="19480" name="Line 11"/>
            <p:cNvSpPr>
              <a:spLocks noChangeShapeType="1"/>
            </p:cNvSpPr>
            <p:nvPr/>
          </p:nvSpPr>
          <p:spPr bwMode="auto">
            <a:xfrm>
              <a:off x="3039" y="1212"/>
              <a:ext cx="1460" cy="143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1" name="Text Box 12"/>
            <p:cNvSpPr txBox="1">
              <a:spLocks noChangeArrowheads="1"/>
            </p:cNvSpPr>
            <p:nvPr/>
          </p:nvSpPr>
          <p:spPr bwMode="auto">
            <a:xfrm>
              <a:off x="4415" y="2604"/>
              <a:ext cx="5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endParaRPr lang="en-US" sz="2400" i="1" baseline="-25000">
                <a:cs typeface="Arial" charset="0"/>
              </a:endParaRPr>
            </a:p>
          </p:txBody>
        </p:sp>
      </p:grpSp>
      <p:grpSp>
        <p:nvGrpSpPr>
          <p:cNvPr id="19464" name="Group 13"/>
          <p:cNvGrpSpPr>
            <a:grpSpLocks/>
          </p:cNvGrpSpPr>
          <p:nvPr/>
        </p:nvGrpSpPr>
        <p:grpSpPr bwMode="auto">
          <a:xfrm>
            <a:off x="3779838" y="3646488"/>
            <a:ext cx="3230562" cy="1844675"/>
            <a:chOff x="2381" y="2297"/>
            <a:chExt cx="2035" cy="1162"/>
          </a:xfrm>
        </p:grpSpPr>
        <p:sp>
          <p:nvSpPr>
            <p:cNvPr id="19474" name="Text Box 14"/>
            <p:cNvSpPr txBox="1">
              <a:spLocks noChangeArrowheads="1"/>
            </p:cNvSpPr>
            <p:nvPr/>
          </p:nvSpPr>
          <p:spPr bwMode="auto">
            <a:xfrm>
              <a:off x="2381" y="2297"/>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19475" name="Text Box 15"/>
            <p:cNvSpPr txBox="1">
              <a:spLocks noChangeArrowheads="1"/>
            </p:cNvSpPr>
            <p:nvPr/>
          </p:nvSpPr>
          <p:spPr bwMode="auto">
            <a:xfrm>
              <a:off x="4108" y="3229"/>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grpSp>
          <p:nvGrpSpPr>
            <p:cNvPr id="19476" name="Group 16"/>
            <p:cNvGrpSpPr>
              <a:grpSpLocks/>
            </p:cNvGrpSpPr>
            <p:nvPr/>
          </p:nvGrpSpPr>
          <p:grpSpPr bwMode="auto">
            <a:xfrm>
              <a:off x="2699" y="2419"/>
              <a:ext cx="1571" cy="774"/>
              <a:chOff x="357" y="2450"/>
              <a:chExt cx="795" cy="646"/>
            </a:xfrm>
          </p:grpSpPr>
          <p:sp>
            <p:nvSpPr>
              <p:cNvPr id="19478" name="Line 17"/>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79" name="Line 18"/>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77" name="Oval 19"/>
            <p:cNvSpPr>
              <a:spLocks noChangeArrowheads="1"/>
            </p:cNvSpPr>
            <p:nvPr/>
          </p:nvSpPr>
          <p:spPr bwMode="auto">
            <a:xfrm>
              <a:off x="4223" y="2376"/>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19465" name="Group 20"/>
          <p:cNvGrpSpPr>
            <a:grpSpLocks/>
          </p:cNvGrpSpPr>
          <p:nvPr/>
        </p:nvGrpSpPr>
        <p:grpSpPr bwMode="auto">
          <a:xfrm>
            <a:off x="3775075" y="2144713"/>
            <a:ext cx="1709738" cy="3343275"/>
            <a:chOff x="2378" y="1351"/>
            <a:chExt cx="1077" cy="2106"/>
          </a:xfrm>
        </p:grpSpPr>
        <p:sp>
          <p:nvSpPr>
            <p:cNvPr id="19468" name="Text Box 21"/>
            <p:cNvSpPr txBox="1">
              <a:spLocks noChangeArrowheads="1"/>
            </p:cNvSpPr>
            <p:nvPr/>
          </p:nvSpPr>
          <p:spPr bwMode="auto">
            <a:xfrm>
              <a:off x="2378" y="1351"/>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sp>
          <p:nvSpPr>
            <p:cNvPr id="19469" name="Oval 22"/>
            <p:cNvSpPr>
              <a:spLocks noChangeArrowheads="1"/>
            </p:cNvSpPr>
            <p:nvPr/>
          </p:nvSpPr>
          <p:spPr bwMode="auto">
            <a:xfrm>
              <a:off x="3260" y="1428"/>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19470" name="Group 23"/>
            <p:cNvGrpSpPr>
              <a:grpSpLocks/>
            </p:cNvGrpSpPr>
            <p:nvPr/>
          </p:nvGrpSpPr>
          <p:grpSpPr bwMode="auto">
            <a:xfrm>
              <a:off x="2700" y="1471"/>
              <a:ext cx="605" cy="1731"/>
              <a:chOff x="357" y="2450"/>
              <a:chExt cx="795" cy="646"/>
            </a:xfrm>
          </p:grpSpPr>
          <p:sp>
            <p:nvSpPr>
              <p:cNvPr id="19472" name="Line 24"/>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73" name="Line 25"/>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71" name="Text Box 26"/>
            <p:cNvSpPr txBox="1">
              <a:spLocks noChangeArrowheads="1"/>
            </p:cNvSpPr>
            <p:nvPr/>
          </p:nvSpPr>
          <p:spPr bwMode="auto">
            <a:xfrm>
              <a:off x="3147" y="3227"/>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grpSp>
      <p:sp>
        <p:nvSpPr>
          <p:cNvPr id="19466" name="Text Box 27"/>
          <p:cNvSpPr txBox="1">
            <a:spLocks noChangeArrowheads="1"/>
          </p:cNvSpPr>
          <p:nvPr/>
        </p:nvSpPr>
        <p:spPr bwMode="auto">
          <a:xfrm>
            <a:off x="6521450" y="5126038"/>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sp>
        <p:nvSpPr>
          <p:cNvPr id="19467"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186068217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fade">
                                      <p:cBhvr>
                                        <p:cTn id="7" dur="500"/>
                                        <p:tgtEl>
                                          <p:spTgt spid="143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Effect transition="in" filter="fade">
                                      <p:cBhvr>
                                        <p:cTn id="12" dur="500"/>
                                        <p:tgtEl>
                                          <p:spTgt spid="143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363">
                                            <p:txEl>
                                              <p:pRg st="2" end="2"/>
                                            </p:txEl>
                                          </p:spTgt>
                                        </p:tgtEl>
                                        <p:attrNameLst>
                                          <p:attrName>style.visibility</p:attrName>
                                        </p:attrNameLst>
                                      </p:cBhvr>
                                      <p:to>
                                        <p:strVal val="visible"/>
                                      </p:to>
                                    </p:set>
                                    <p:animEffect transition="in" filter="fade">
                                      <p:cBhvr>
                                        <p:cTn id="17" dur="500"/>
                                        <p:tgtEl>
                                          <p:spTgt spid="143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normAutofit/>
          </a:bodyPr>
          <a:lstStyle/>
          <a:p>
            <a:pPr eaLnBrk="1" hangingPunct="1"/>
            <a:r>
              <a:rPr lang="en-US" sz="3700" dirty="0"/>
              <a:t>The Wealth Effect  (</a:t>
            </a:r>
            <a:r>
              <a:rPr lang="en-US" sz="3700" i="1" dirty="0"/>
              <a:t>P</a:t>
            </a:r>
            <a:r>
              <a:rPr lang="en-US" sz="3700" dirty="0"/>
              <a:t> and </a:t>
            </a:r>
            <a:r>
              <a:rPr lang="en-US" sz="3700" i="1" dirty="0"/>
              <a:t>C </a:t>
            </a:r>
            <a:r>
              <a:rPr lang="en-US" sz="3700" dirty="0"/>
              <a:t>)</a:t>
            </a:r>
          </a:p>
        </p:txBody>
      </p:sp>
      <p:sp>
        <p:nvSpPr>
          <p:cNvPr id="20485" name="Rectangle 3"/>
          <p:cNvSpPr>
            <a:spLocks noGrp="1" noChangeArrowheads="1"/>
          </p:cNvSpPr>
          <p:nvPr>
            <p:ph idx="1"/>
          </p:nvPr>
        </p:nvSpPr>
        <p:spPr/>
        <p:txBody>
          <a:bodyPr/>
          <a:lstStyle/>
          <a:p>
            <a:pPr eaLnBrk="1" hangingPunct="1">
              <a:spcBef>
                <a:spcPct val="30000"/>
              </a:spcBef>
              <a:buFont typeface="Wingdings" pitchFamily="2" charset="2"/>
              <a:buNone/>
            </a:pPr>
            <a:r>
              <a:rPr lang="en-US"/>
              <a:t>Suppose </a:t>
            </a:r>
            <a:r>
              <a:rPr lang="en-US" b="1" i="1"/>
              <a:t>P</a:t>
            </a:r>
            <a:r>
              <a:rPr lang="en-US"/>
              <a:t> rises.  </a:t>
            </a:r>
          </a:p>
          <a:p>
            <a:pPr eaLnBrk="1" hangingPunct="1">
              <a:spcBef>
                <a:spcPct val="35000"/>
              </a:spcBef>
            </a:pPr>
            <a:r>
              <a:rPr lang="en-US"/>
              <a:t>The dollars people hold buy fewer g&amp;s, </a:t>
            </a:r>
            <a:br>
              <a:rPr lang="en-US"/>
            </a:br>
            <a:r>
              <a:rPr lang="en-US"/>
              <a:t>so real wealth is lower. </a:t>
            </a:r>
          </a:p>
          <a:p>
            <a:pPr eaLnBrk="1" hangingPunct="1">
              <a:spcBef>
                <a:spcPct val="35000"/>
              </a:spcBef>
            </a:pPr>
            <a:r>
              <a:rPr lang="en-US"/>
              <a:t>People feel poorer.  </a:t>
            </a:r>
          </a:p>
          <a:p>
            <a:pPr eaLnBrk="1" hangingPunct="1">
              <a:spcBef>
                <a:spcPct val="35000"/>
              </a:spcBef>
              <a:buFont typeface="Wingdings" pitchFamily="2" charset="2"/>
              <a:buNone/>
            </a:pPr>
            <a:r>
              <a:rPr lang="en-US"/>
              <a:t>Result:  </a:t>
            </a:r>
            <a:r>
              <a:rPr lang="en-US" b="1" i="1"/>
              <a:t>C</a:t>
            </a:r>
            <a:r>
              <a:rPr lang="en-US"/>
              <a:t>  falls. </a:t>
            </a:r>
          </a:p>
        </p:txBody>
      </p:sp>
      <p:sp>
        <p:nvSpPr>
          <p:cNvPr id="2048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165974872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Effect transition="in" filter="wipe(left)">
                                      <p:cBhvr>
                                        <p:cTn id="7" dur="500"/>
                                        <p:tgtEl>
                                          <p:spTgt spid="204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5">
                                            <p:txEl>
                                              <p:pRg st="1" end="1"/>
                                            </p:txEl>
                                          </p:spTgt>
                                        </p:tgtEl>
                                        <p:attrNameLst>
                                          <p:attrName>style.visibility</p:attrName>
                                        </p:attrNameLst>
                                      </p:cBhvr>
                                      <p:to>
                                        <p:strVal val="visible"/>
                                      </p:to>
                                    </p:set>
                                    <p:animEffect transition="in" filter="wipe(left)">
                                      <p:cBhvr>
                                        <p:cTn id="12" dur="500"/>
                                        <p:tgtEl>
                                          <p:spTgt spid="2048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5">
                                            <p:txEl>
                                              <p:pRg st="2" end="2"/>
                                            </p:txEl>
                                          </p:spTgt>
                                        </p:tgtEl>
                                        <p:attrNameLst>
                                          <p:attrName>style.visibility</p:attrName>
                                        </p:attrNameLst>
                                      </p:cBhvr>
                                      <p:to>
                                        <p:strVal val="visible"/>
                                      </p:to>
                                    </p:set>
                                    <p:animEffect transition="in" filter="wipe(left)">
                                      <p:cBhvr>
                                        <p:cTn id="17" dur="500"/>
                                        <p:tgtEl>
                                          <p:spTgt spid="2048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5">
                                            <p:txEl>
                                              <p:pRg st="3" end="3"/>
                                            </p:txEl>
                                          </p:spTgt>
                                        </p:tgtEl>
                                        <p:attrNameLst>
                                          <p:attrName>style.visibility</p:attrName>
                                        </p:attrNameLst>
                                      </p:cBhvr>
                                      <p:to>
                                        <p:strVal val="visible"/>
                                      </p:to>
                                    </p:set>
                                    <p:animEffect transition="in" filter="wipe(left)">
                                      <p:cBhvr>
                                        <p:cTn id="22" dur="500"/>
                                        <p:tgtEl>
                                          <p:spTgt spid="2048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bldLvl="4"/>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normAutofit fontScale="90000"/>
          </a:bodyPr>
          <a:lstStyle/>
          <a:p>
            <a:pPr eaLnBrk="1" hangingPunct="1"/>
            <a:r>
              <a:rPr lang="en-US" sz="3700"/>
              <a:t>The Interest-Rate Effect  (</a:t>
            </a:r>
            <a:r>
              <a:rPr lang="en-US" sz="3700" i="1"/>
              <a:t>P</a:t>
            </a:r>
            <a:r>
              <a:rPr lang="en-US" sz="3700"/>
              <a:t> and </a:t>
            </a:r>
            <a:r>
              <a:rPr lang="en-US" sz="3700" i="1"/>
              <a:t>I </a:t>
            </a:r>
            <a:r>
              <a:rPr lang="en-US" sz="3700"/>
              <a:t>)</a:t>
            </a:r>
          </a:p>
        </p:txBody>
      </p:sp>
      <p:sp>
        <p:nvSpPr>
          <p:cNvPr id="21509" name="Rectangle 3"/>
          <p:cNvSpPr>
            <a:spLocks noGrp="1" noChangeArrowheads="1"/>
          </p:cNvSpPr>
          <p:nvPr>
            <p:ph idx="1"/>
          </p:nvPr>
        </p:nvSpPr>
        <p:spPr/>
        <p:txBody>
          <a:bodyPr/>
          <a:lstStyle/>
          <a:p>
            <a:pPr eaLnBrk="1" hangingPunct="1">
              <a:spcBef>
                <a:spcPct val="35000"/>
              </a:spcBef>
              <a:buFont typeface="Wingdings" pitchFamily="2" charset="2"/>
              <a:buNone/>
            </a:pPr>
            <a:r>
              <a:rPr lang="en-US"/>
              <a:t>Suppose </a:t>
            </a:r>
            <a:r>
              <a:rPr lang="en-US" b="1" i="1"/>
              <a:t>P</a:t>
            </a:r>
            <a:r>
              <a:rPr lang="en-US"/>
              <a:t> rises.  </a:t>
            </a:r>
          </a:p>
          <a:p>
            <a:pPr eaLnBrk="1" hangingPunct="1"/>
            <a:r>
              <a:rPr lang="en-US"/>
              <a:t>Buying g&amp;s requires more dollars. </a:t>
            </a:r>
          </a:p>
          <a:p>
            <a:pPr eaLnBrk="1" hangingPunct="1"/>
            <a:r>
              <a:rPr lang="en-US"/>
              <a:t>To get these dollars, people sell bonds or other assets.</a:t>
            </a:r>
          </a:p>
          <a:p>
            <a:pPr eaLnBrk="1" hangingPunct="1"/>
            <a:r>
              <a:rPr lang="en-US"/>
              <a:t>This drives up interest rates.  </a:t>
            </a:r>
          </a:p>
          <a:p>
            <a:pPr eaLnBrk="1" hangingPunct="1">
              <a:buFont typeface="Wingdings" pitchFamily="2" charset="2"/>
              <a:buNone/>
            </a:pPr>
            <a:r>
              <a:rPr lang="en-US"/>
              <a:t>Result:  </a:t>
            </a:r>
            <a:r>
              <a:rPr lang="en-US" b="1" i="1"/>
              <a:t>I</a:t>
            </a:r>
            <a:r>
              <a:rPr lang="en-US"/>
              <a:t>  falls.</a:t>
            </a:r>
            <a:br>
              <a:rPr lang="en-US"/>
            </a:br>
            <a:r>
              <a:rPr lang="en-US"/>
              <a:t>(Recall, </a:t>
            </a:r>
            <a:r>
              <a:rPr lang="en-US" b="1" i="1"/>
              <a:t>I</a:t>
            </a:r>
            <a:r>
              <a:rPr lang="en-US"/>
              <a:t>  depends negatively on interest rates.)</a:t>
            </a:r>
            <a:br>
              <a:rPr lang="en-US"/>
            </a:br>
            <a:endParaRPr lang="en-US"/>
          </a:p>
        </p:txBody>
      </p:sp>
      <p:sp>
        <p:nvSpPr>
          <p:cNvPr id="2151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280813494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animEffect transition="in" filter="wipe(left)">
                                      <p:cBhvr>
                                        <p:cTn id="7" dur="500"/>
                                        <p:tgtEl>
                                          <p:spTgt spid="215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9">
                                            <p:txEl>
                                              <p:pRg st="1" end="1"/>
                                            </p:txEl>
                                          </p:spTgt>
                                        </p:tgtEl>
                                        <p:attrNameLst>
                                          <p:attrName>style.visibility</p:attrName>
                                        </p:attrNameLst>
                                      </p:cBhvr>
                                      <p:to>
                                        <p:strVal val="visible"/>
                                      </p:to>
                                    </p:set>
                                    <p:animEffect transition="in" filter="wipe(left)">
                                      <p:cBhvr>
                                        <p:cTn id="12" dur="500"/>
                                        <p:tgtEl>
                                          <p:spTgt spid="2150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9">
                                            <p:txEl>
                                              <p:pRg st="2" end="2"/>
                                            </p:txEl>
                                          </p:spTgt>
                                        </p:tgtEl>
                                        <p:attrNameLst>
                                          <p:attrName>style.visibility</p:attrName>
                                        </p:attrNameLst>
                                      </p:cBhvr>
                                      <p:to>
                                        <p:strVal val="visible"/>
                                      </p:to>
                                    </p:set>
                                    <p:animEffect transition="in" filter="wipe(left)">
                                      <p:cBhvr>
                                        <p:cTn id="17" dur="500"/>
                                        <p:tgtEl>
                                          <p:spTgt spid="2150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9">
                                            <p:txEl>
                                              <p:pRg st="3" end="3"/>
                                            </p:txEl>
                                          </p:spTgt>
                                        </p:tgtEl>
                                        <p:attrNameLst>
                                          <p:attrName>style.visibility</p:attrName>
                                        </p:attrNameLst>
                                      </p:cBhvr>
                                      <p:to>
                                        <p:strVal val="visible"/>
                                      </p:to>
                                    </p:set>
                                    <p:animEffect transition="in" filter="wipe(left)">
                                      <p:cBhvr>
                                        <p:cTn id="22" dur="500"/>
                                        <p:tgtEl>
                                          <p:spTgt spid="2150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9">
                                            <p:txEl>
                                              <p:pRg st="4" end="4"/>
                                            </p:txEl>
                                          </p:spTgt>
                                        </p:tgtEl>
                                        <p:attrNameLst>
                                          <p:attrName>style.visibility</p:attrName>
                                        </p:attrNameLst>
                                      </p:cBhvr>
                                      <p:to>
                                        <p:strVal val="visible"/>
                                      </p:to>
                                    </p:set>
                                    <p:animEffect transition="in" filter="wipe(left)">
                                      <p:cBhvr>
                                        <p:cTn id="27" dur="500"/>
                                        <p:tgtEl>
                                          <p:spTgt spid="215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bldLvl="4"/>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228600"/>
            <a:ext cx="8305800" cy="914400"/>
          </a:xfrm>
        </p:spPr>
        <p:txBody>
          <a:bodyPr>
            <a:normAutofit fontScale="90000"/>
          </a:bodyPr>
          <a:lstStyle/>
          <a:p>
            <a:pPr eaLnBrk="1" hangingPunct="1"/>
            <a:r>
              <a:rPr lang="en-US" sz="3700" dirty="0"/>
              <a:t>The Exchange-Rate Effect  (</a:t>
            </a:r>
            <a:r>
              <a:rPr lang="en-US" sz="3700" i="1" dirty="0"/>
              <a:t>P</a:t>
            </a:r>
            <a:r>
              <a:rPr lang="en-US" sz="3700" dirty="0"/>
              <a:t> and </a:t>
            </a:r>
            <a:r>
              <a:rPr lang="en-US" sz="3700" i="1" dirty="0"/>
              <a:t>NX </a:t>
            </a:r>
            <a:r>
              <a:rPr lang="en-US" sz="3700" dirty="0"/>
              <a:t>)</a:t>
            </a:r>
          </a:p>
        </p:txBody>
      </p:sp>
      <p:sp>
        <p:nvSpPr>
          <p:cNvPr id="22533" name="Rectangle 3"/>
          <p:cNvSpPr>
            <a:spLocks noGrp="1" noChangeArrowheads="1"/>
          </p:cNvSpPr>
          <p:nvPr>
            <p:ph idx="1"/>
          </p:nvPr>
        </p:nvSpPr>
        <p:spPr/>
        <p:txBody>
          <a:bodyPr>
            <a:normAutofit lnSpcReduction="10000"/>
          </a:bodyPr>
          <a:lstStyle/>
          <a:p>
            <a:pPr eaLnBrk="1" hangingPunct="1">
              <a:buFont typeface="Wingdings" pitchFamily="2" charset="2"/>
              <a:buNone/>
            </a:pPr>
            <a:r>
              <a:rPr lang="en-US"/>
              <a:t>Suppose </a:t>
            </a:r>
            <a:r>
              <a:rPr lang="en-US" b="1" i="1"/>
              <a:t>P</a:t>
            </a:r>
            <a:r>
              <a:rPr lang="en-US"/>
              <a:t> rises.  </a:t>
            </a:r>
          </a:p>
          <a:p>
            <a:pPr eaLnBrk="1" hangingPunct="1"/>
            <a:r>
              <a:rPr lang="en-US"/>
              <a:t>U.S. interest rates rise (the interest-rate effect).</a:t>
            </a:r>
          </a:p>
          <a:p>
            <a:pPr eaLnBrk="1" hangingPunct="1"/>
            <a:r>
              <a:rPr lang="en-US"/>
              <a:t>Foreign investors desire more U.S. bonds.</a:t>
            </a:r>
          </a:p>
          <a:p>
            <a:pPr eaLnBrk="1" hangingPunct="1"/>
            <a:r>
              <a:rPr lang="en-US"/>
              <a:t>Higher demand for $ in foreign exchange market.</a:t>
            </a:r>
          </a:p>
          <a:p>
            <a:pPr eaLnBrk="1" hangingPunct="1"/>
            <a:r>
              <a:rPr lang="en-US"/>
              <a:t>U.S. exchange rate appreciates.  </a:t>
            </a:r>
          </a:p>
          <a:p>
            <a:pPr eaLnBrk="1" hangingPunct="1"/>
            <a:r>
              <a:rPr lang="en-US"/>
              <a:t>U.S. exports more expensive to people abroad, imports cheaper to U.S. residents.</a:t>
            </a:r>
          </a:p>
          <a:p>
            <a:pPr eaLnBrk="1" hangingPunct="1">
              <a:buFont typeface="Wingdings" pitchFamily="2" charset="2"/>
              <a:buNone/>
            </a:pPr>
            <a:r>
              <a:rPr lang="en-US"/>
              <a:t>Result:  </a:t>
            </a:r>
            <a:r>
              <a:rPr lang="en-US" b="1" i="1"/>
              <a:t>NX</a:t>
            </a:r>
            <a:r>
              <a:rPr lang="en-US"/>
              <a:t> falls. </a:t>
            </a:r>
          </a:p>
        </p:txBody>
      </p:sp>
      <p:sp>
        <p:nvSpPr>
          <p:cNvPr id="2253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272372869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animEffect transition="in" filter="wipe(left)">
                                      <p:cBhvr>
                                        <p:cTn id="7" dur="500"/>
                                        <p:tgtEl>
                                          <p:spTgt spid="225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3">
                                            <p:txEl>
                                              <p:pRg st="1" end="1"/>
                                            </p:txEl>
                                          </p:spTgt>
                                        </p:tgtEl>
                                        <p:attrNameLst>
                                          <p:attrName>style.visibility</p:attrName>
                                        </p:attrNameLst>
                                      </p:cBhvr>
                                      <p:to>
                                        <p:strVal val="visible"/>
                                      </p:to>
                                    </p:set>
                                    <p:animEffect transition="in" filter="wipe(left)">
                                      <p:cBhvr>
                                        <p:cTn id="12" dur="500"/>
                                        <p:tgtEl>
                                          <p:spTgt spid="2253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3">
                                            <p:txEl>
                                              <p:pRg st="2" end="2"/>
                                            </p:txEl>
                                          </p:spTgt>
                                        </p:tgtEl>
                                        <p:attrNameLst>
                                          <p:attrName>style.visibility</p:attrName>
                                        </p:attrNameLst>
                                      </p:cBhvr>
                                      <p:to>
                                        <p:strVal val="visible"/>
                                      </p:to>
                                    </p:set>
                                    <p:animEffect transition="in" filter="wipe(left)">
                                      <p:cBhvr>
                                        <p:cTn id="17" dur="500"/>
                                        <p:tgtEl>
                                          <p:spTgt spid="2253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3">
                                            <p:txEl>
                                              <p:pRg st="3" end="3"/>
                                            </p:txEl>
                                          </p:spTgt>
                                        </p:tgtEl>
                                        <p:attrNameLst>
                                          <p:attrName>style.visibility</p:attrName>
                                        </p:attrNameLst>
                                      </p:cBhvr>
                                      <p:to>
                                        <p:strVal val="visible"/>
                                      </p:to>
                                    </p:set>
                                    <p:animEffect transition="in" filter="wipe(left)">
                                      <p:cBhvr>
                                        <p:cTn id="22" dur="500"/>
                                        <p:tgtEl>
                                          <p:spTgt spid="2253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33">
                                            <p:txEl>
                                              <p:pRg st="4" end="4"/>
                                            </p:txEl>
                                          </p:spTgt>
                                        </p:tgtEl>
                                        <p:attrNameLst>
                                          <p:attrName>style.visibility</p:attrName>
                                        </p:attrNameLst>
                                      </p:cBhvr>
                                      <p:to>
                                        <p:strVal val="visible"/>
                                      </p:to>
                                    </p:set>
                                    <p:animEffect transition="in" filter="wipe(left)">
                                      <p:cBhvr>
                                        <p:cTn id="27" dur="500"/>
                                        <p:tgtEl>
                                          <p:spTgt spid="2253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533">
                                            <p:txEl>
                                              <p:pRg st="5" end="5"/>
                                            </p:txEl>
                                          </p:spTgt>
                                        </p:tgtEl>
                                        <p:attrNameLst>
                                          <p:attrName>style.visibility</p:attrName>
                                        </p:attrNameLst>
                                      </p:cBhvr>
                                      <p:to>
                                        <p:strVal val="visible"/>
                                      </p:to>
                                    </p:set>
                                    <p:animEffect transition="in" filter="wipe(left)">
                                      <p:cBhvr>
                                        <p:cTn id="32" dur="500"/>
                                        <p:tgtEl>
                                          <p:spTgt spid="2253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533">
                                            <p:txEl>
                                              <p:pRg st="6" end="6"/>
                                            </p:txEl>
                                          </p:spTgt>
                                        </p:tgtEl>
                                        <p:attrNameLst>
                                          <p:attrName>style.visibility</p:attrName>
                                        </p:attrNameLst>
                                      </p:cBhvr>
                                      <p:to>
                                        <p:strVal val="visible"/>
                                      </p:to>
                                    </p:set>
                                    <p:animEffect transition="in" filter="wipe(left)">
                                      <p:cBhvr>
                                        <p:cTn id="37" dur="500"/>
                                        <p:tgtEl>
                                          <p:spTgt spid="225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build="p" bldLvl="4"/>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title" idx="4294967295"/>
          </p:nvPr>
        </p:nvSpPr>
        <p:spPr>
          <a:xfrm>
            <a:off x="0" y="185738"/>
            <a:ext cx="9144000" cy="649287"/>
          </a:xfrm>
        </p:spPr>
        <p:txBody>
          <a:bodyPr>
            <a:normAutofit fontScale="90000"/>
          </a:bodyPr>
          <a:lstStyle/>
          <a:p>
            <a:pPr algn="ctr" eaLnBrk="1" hangingPunct="1"/>
            <a:r>
              <a:rPr lang="en-US" sz="3700" dirty="0"/>
              <a:t>The Slope of the </a:t>
            </a:r>
            <a:r>
              <a:rPr lang="en-US" sz="3700" i="1" dirty="0"/>
              <a:t>AD</a:t>
            </a:r>
            <a:r>
              <a:rPr lang="en-US" sz="3700" dirty="0"/>
              <a:t> </a:t>
            </a:r>
            <a:r>
              <a:rPr lang="en-US" sz="2400" dirty="0"/>
              <a:t> </a:t>
            </a:r>
            <a:r>
              <a:rPr lang="en-US" sz="3700" dirty="0"/>
              <a:t>Curve:  Summary</a:t>
            </a:r>
          </a:p>
        </p:txBody>
      </p:sp>
      <p:sp>
        <p:nvSpPr>
          <p:cNvPr id="139267" name="Rectangle 3"/>
          <p:cNvSpPr>
            <a:spLocks noGrp="1" noChangeArrowheads="1"/>
          </p:cNvSpPr>
          <p:nvPr>
            <p:ph type="body" idx="4294967295"/>
          </p:nvPr>
        </p:nvSpPr>
        <p:spPr>
          <a:xfrm>
            <a:off x="407988" y="1093788"/>
            <a:ext cx="3268662" cy="1843087"/>
          </a:xfrm>
        </p:spPr>
        <p:txBody>
          <a:bodyPr/>
          <a:lstStyle/>
          <a:p>
            <a:pPr marL="0" indent="0" eaLnBrk="1" hangingPunct="1">
              <a:buFont typeface="Wingdings" pitchFamily="2" charset="2"/>
              <a:buNone/>
            </a:pPr>
            <a:r>
              <a:rPr lang="en-US" sz="2600"/>
              <a:t>An increase in </a:t>
            </a:r>
            <a:r>
              <a:rPr lang="en-US" sz="2600" b="1" i="1"/>
              <a:t>P</a:t>
            </a:r>
            <a:r>
              <a:rPr lang="en-US" sz="2600"/>
              <a:t> reduces the quantity of g&amp;s demanded because:</a:t>
            </a:r>
          </a:p>
        </p:txBody>
      </p:sp>
      <p:grpSp>
        <p:nvGrpSpPr>
          <p:cNvPr id="23558" name="Group 4"/>
          <p:cNvGrpSpPr>
            <a:grpSpLocks/>
          </p:cNvGrpSpPr>
          <p:nvPr/>
        </p:nvGrpSpPr>
        <p:grpSpPr bwMode="auto">
          <a:xfrm>
            <a:off x="4094163" y="1179513"/>
            <a:ext cx="4422775" cy="4106862"/>
            <a:chOff x="2579" y="785"/>
            <a:chExt cx="2786" cy="2420"/>
          </a:xfrm>
        </p:grpSpPr>
        <p:grpSp>
          <p:nvGrpSpPr>
            <p:cNvPr id="23583" name="Group 5"/>
            <p:cNvGrpSpPr>
              <a:grpSpLocks/>
            </p:cNvGrpSpPr>
            <p:nvPr/>
          </p:nvGrpSpPr>
          <p:grpSpPr bwMode="auto">
            <a:xfrm>
              <a:off x="2697" y="1037"/>
              <a:ext cx="2409" cy="2049"/>
              <a:chOff x="1098" y="1361"/>
              <a:chExt cx="2116" cy="2027"/>
            </a:xfrm>
          </p:grpSpPr>
          <p:sp>
            <p:nvSpPr>
              <p:cNvPr id="23586"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7"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84"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23585"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sp>
        <p:nvSpPr>
          <p:cNvPr id="23559" name="Line 10"/>
          <p:cNvSpPr>
            <a:spLocks noChangeShapeType="1"/>
          </p:cNvSpPr>
          <p:nvPr/>
        </p:nvSpPr>
        <p:spPr bwMode="auto">
          <a:xfrm>
            <a:off x="4824413" y="1924050"/>
            <a:ext cx="2317750" cy="228441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0" name="Text Box 11"/>
          <p:cNvSpPr txBox="1">
            <a:spLocks noChangeArrowheads="1"/>
          </p:cNvSpPr>
          <p:nvPr/>
        </p:nvSpPr>
        <p:spPr bwMode="auto">
          <a:xfrm>
            <a:off x="7008813" y="4133850"/>
            <a:ext cx="798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endParaRPr lang="en-US" sz="2400" i="1" baseline="-25000">
              <a:cs typeface="Arial" charset="0"/>
            </a:endParaRPr>
          </a:p>
        </p:txBody>
      </p:sp>
      <p:sp>
        <p:nvSpPr>
          <p:cNvPr id="23561" name="Oval 12"/>
          <p:cNvSpPr>
            <a:spLocks noChangeArrowheads="1"/>
          </p:cNvSpPr>
          <p:nvPr/>
        </p:nvSpPr>
        <p:spPr bwMode="auto">
          <a:xfrm>
            <a:off x="6700838" y="3768725"/>
            <a:ext cx="139700" cy="138113"/>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23562" name="Text Box 13"/>
          <p:cNvSpPr txBox="1">
            <a:spLocks noChangeArrowheads="1"/>
          </p:cNvSpPr>
          <p:nvPr/>
        </p:nvSpPr>
        <p:spPr bwMode="auto">
          <a:xfrm>
            <a:off x="3779838" y="3646488"/>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23563" name="Text Box 14"/>
          <p:cNvSpPr txBox="1">
            <a:spLocks noChangeArrowheads="1"/>
          </p:cNvSpPr>
          <p:nvPr/>
        </p:nvSpPr>
        <p:spPr bwMode="auto">
          <a:xfrm>
            <a:off x="6521450" y="5126038"/>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sp>
        <p:nvSpPr>
          <p:cNvPr id="139279" name="Rectangle 15"/>
          <p:cNvSpPr>
            <a:spLocks noChangeArrowheads="1"/>
          </p:cNvSpPr>
          <p:nvPr/>
        </p:nvSpPr>
        <p:spPr bwMode="auto">
          <a:xfrm>
            <a:off x="434975" y="2887663"/>
            <a:ext cx="3068638"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3363" indent="-233363">
              <a:lnSpc>
                <a:spcPct val="105000"/>
              </a:lnSpc>
              <a:spcBef>
                <a:spcPct val="45000"/>
              </a:spcBef>
              <a:buClr>
                <a:srgbClr val="B2B2B2"/>
              </a:buClr>
              <a:buSzPct val="100000"/>
              <a:buFont typeface="Wingdings" pitchFamily="2" charset="2"/>
              <a:buChar char="§"/>
            </a:pPr>
            <a:r>
              <a:rPr lang="en-US" sz="2600" dirty="0">
                <a:solidFill>
                  <a:srgbClr val="CC0000"/>
                </a:solidFill>
                <a:cs typeface="Arial" charset="0"/>
              </a:rPr>
              <a:t>the wealth effect (</a:t>
            </a:r>
            <a:r>
              <a:rPr lang="en-US" sz="2600" b="1" i="1" dirty="0">
                <a:solidFill>
                  <a:srgbClr val="CC0000"/>
                </a:solidFill>
                <a:cs typeface="Arial" charset="0"/>
              </a:rPr>
              <a:t>C</a:t>
            </a:r>
            <a:r>
              <a:rPr lang="en-US" sz="2600" dirty="0">
                <a:solidFill>
                  <a:srgbClr val="CC0000"/>
                </a:solidFill>
                <a:cs typeface="Arial" charset="0"/>
              </a:rPr>
              <a:t> falls)</a:t>
            </a:r>
          </a:p>
        </p:txBody>
      </p:sp>
      <p:grpSp>
        <p:nvGrpSpPr>
          <p:cNvPr id="4" name="Group 33"/>
          <p:cNvGrpSpPr>
            <a:grpSpLocks/>
          </p:cNvGrpSpPr>
          <p:nvPr/>
        </p:nvGrpSpPr>
        <p:grpSpPr bwMode="auto">
          <a:xfrm>
            <a:off x="3775075" y="2143125"/>
            <a:ext cx="2989263" cy="365125"/>
            <a:chOff x="2378" y="1175"/>
            <a:chExt cx="1883" cy="230"/>
          </a:xfrm>
        </p:grpSpPr>
        <p:sp>
          <p:nvSpPr>
            <p:cNvPr id="23581" name="Line 17"/>
            <p:cNvSpPr>
              <a:spLocks noChangeShapeType="1"/>
            </p:cNvSpPr>
            <p:nvPr/>
          </p:nvSpPr>
          <p:spPr bwMode="auto">
            <a:xfrm>
              <a:off x="2699" y="1299"/>
              <a:ext cx="156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582" name="Text Box 18"/>
            <p:cNvSpPr txBox="1">
              <a:spLocks noChangeArrowheads="1"/>
            </p:cNvSpPr>
            <p:nvPr/>
          </p:nvSpPr>
          <p:spPr bwMode="auto">
            <a:xfrm>
              <a:off x="2378" y="117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grpSp>
      <p:grpSp>
        <p:nvGrpSpPr>
          <p:cNvPr id="23566" name="Group 19"/>
          <p:cNvGrpSpPr>
            <a:grpSpLocks/>
          </p:cNvGrpSpPr>
          <p:nvPr/>
        </p:nvGrpSpPr>
        <p:grpSpPr bwMode="auto">
          <a:xfrm>
            <a:off x="4284663" y="3840163"/>
            <a:ext cx="2493962" cy="1228725"/>
            <a:chOff x="357" y="2450"/>
            <a:chExt cx="795" cy="646"/>
          </a:xfrm>
        </p:grpSpPr>
        <p:sp>
          <p:nvSpPr>
            <p:cNvPr id="23579" name="Line 20"/>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580" name="Line 21"/>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 name="Group 22"/>
          <p:cNvGrpSpPr>
            <a:grpSpLocks/>
          </p:cNvGrpSpPr>
          <p:nvPr/>
        </p:nvGrpSpPr>
        <p:grpSpPr bwMode="auto">
          <a:xfrm>
            <a:off x="4999038" y="2266950"/>
            <a:ext cx="488950" cy="3222625"/>
            <a:chOff x="3149" y="1428"/>
            <a:chExt cx="308" cy="2030"/>
          </a:xfrm>
        </p:grpSpPr>
        <p:sp>
          <p:nvSpPr>
            <p:cNvPr id="23575" name="Oval 23"/>
            <p:cNvSpPr>
              <a:spLocks noChangeArrowheads="1"/>
            </p:cNvSpPr>
            <p:nvPr/>
          </p:nvSpPr>
          <p:spPr bwMode="auto">
            <a:xfrm>
              <a:off x="3260" y="1428"/>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23576" name="Group 24"/>
            <p:cNvGrpSpPr>
              <a:grpSpLocks/>
            </p:cNvGrpSpPr>
            <p:nvPr/>
          </p:nvGrpSpPr>
          <p:grpSpPr bwMode="auto">
            <a:xfrm>
              <a:off x="3149" y="1478"/>
              <a:ext cx="308" cy="1980"/>
              <a:chOff x="3149" y="1478"/>
              <a:chExt cx="308" cy="1980"/>
            </a:xfrm>
          </p:grpSpPr>
          <p:sp>
            <p:nvSpPr>
              <p:cNvPr id="23577" name="Line 25"/>
              <p:cNvSpPr>
                <a:spLocks noChangeShapeType="1"/>
              </p:cNvSpPr>
              <p:nvPr/>
            </p:nvSpPr>
            <p:spPr bwMode="auto">
              <a:xfrm>
                <a:off x="3306" y="1478"/>
                <a:ext cx="0" cy="1724"/>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578" name="Text Box 26"/>
              <p:cNvSpPr txBox="1">
                <a:spLocks noChangeArrowheads="1"/>
              </p:cNvSpPr>
              <p:nvPr/>
            </p:nvSpPr>
            <p:spPr bwMode="auto">
              <a:xfrm>
                <a:off x="3149" y="322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grpSp>
      </p:grpSp>
      <p:sp>
        <p:nvSpPr>
          <p:cNvPr id="139291" name="Line 27"/>
          <p:cNvSpPr>
            <a:spLocks noChangeShapeType="1"/>
          </p:cNvSpPr>
          <p:nvPr/>
        </p:nvSpPr>
        <p:spPr bwMode="auto">
          <a:xfrm flipV="1">
            <a:off x="6772275" y="2324100"/>
            <a:ext cx="0" cy="1485900"/>
          </a:xfrm>
          <a:prstGeom prst="line">
            <a:avLst/>
          </a:prstGeom>
          <a:noFill/>
          <a:ln w="38100">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9292" name="Line 28"/>
          <p:cNvSpPr>
            <a:spLocks noChangeShapeType="1"/>
          </p:cNvSpPr>
          <p:nvPr/>
        </p:nvSpPr>
        <p:spPr bwMode="auto">
          <a:xfrm rot="16200000" flipV="1">
            <a:off x="6550819" y="2116932"/>
            <a:ext cx="0" cy="442912"/>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9293" name="Line 29"/>
          <p:cNvSpPr>
            <a:spLocks noChangeShapeType="1"/>
          </p:cNvSpPr>
          <p:nvPr/>
        </p:nvSpPr>
        <p:spPr bwMode="auto">
          <a:xfrm rot="16200000" flipV="1">
            <a:off x="5506244" y="2116932"/>
            <a:ext cx="0" cy="442912"/>
          </a:xfrm>
          <a:prstGeom prst="line">
            <a:avLst/>
          </a:prstGeom>
          <a:noFill/>
          <a:ln w="38100">
            <a:solidFill>
              <a:srgbClr val="996633"/>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9294" name="Line 30"/>
          <p:cNvSpPr>
            <a:spLocks noChangeShapeType="1"/>
          </p:cNvSpPr>
          <p:nvPr/>
        </p:nvSpPr>
        <p:spPr bwMode="auto">
          <a:xfrm rot="5400000">
            <a:off x="6027738" y="2019300"/>
            <a:ext cx="0" cy="638175"/>
          </a:xfrm>
          <a:prstGeom prst="line">
            <a:avLst/>
          </a:prstGeom>
          <a:noFill/>
          <a:ln w="38100">
            <a:solidFill>
              <a:srgbClr val="0066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9295" name="Rectangle 31"/>
          <p:cNvSpPr>
            <a:spLocks noChangeArrowheads="1"/>
          </p:cNvSpPr>
          <p:nvPr/>
        </p:nvSpPr>
        <p:spPr bwMode="auto">
          <a:xfrm>
            <a:off x="436563" y="3856038"/>
            <a:ext cx="3068637"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3363" indent="-233363">
              <a:lnSpc>
                <a:spcPct val="105000"/>
              </a:lnSpc>
              <a:spcBef>
                <a:spcPct val="45000"/>
              </a:spcBef>
              <a:buClr>
                <a:srgbClr val="B2B2B2"/>
              </a:buClr>
              <a:buSzPct val="100000"/>
              <a:buFont typeface="Wingdings" pitchFamily="2" charset="2"/>
              <a:buChar char="§"/>
            </a:pPr>
            <a:r>
              <a:rPr lang="en-US" sz="2600" dirty="0">
                <a:solidFill>
                  <a:srgbClr val="006600"/>
                </a:solidFill>
                <a:cs typeface="Arial" charset="0"/>
              </a:rPr>
              <a:t>the interest-rate effect (</a:t>
            </a:r>
            <a:r>
              <a:rPr lang="en-US" sz="2600" b="1" i="1" dirty="0">
                <a:solidFill>
                  <a:srgbClr val="006600"/>
                </a:solidFill>
                <a:cs typeface="Arial" charset="0"/>
              </a:rPr>
              <a:t>I</a:t>
            </a:r>
            <a:r>
              <a:rPr lang="en-US" sz="2600" dirty="0">
                <a:solidFill>
                  <a:srgbClr val="006600"/>
                </a:solidFill>
                <a:cs typeface="Arial" charset="0"/>
              </a:rPr>
              <a:t> falls)</a:t>
            </a:r>
          </a:p>
        </p:txBody>
      </p:sp>
      <p:sp>
        <p:nvSpPr>
          <p:cNvPr id="139296" name="Rectangle 32"/>
          <p:cNvSpPr>
            <a:spLocks noChangeArrowheads="1"/>
          </p:cNvSpPr>
          <p:nvPr/>
        </p:nvSpPr>
        <p:spPr bwMode="auto">
          <a:xfrm>
            <a:off x="434975" y="4829175"/>
            <a:ext cx="3186113"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3363" indent="-233363">
              <a:lnSpc>
                <a:spcPct val="105000"/>
              </a:lnSpc>
              <a:spcBef>
                <a:spcPct val="45000"/>
              </a:spcBef>
              <a:buClr>
                <a:srgbClr val="B2B2B2"/>
              </a:buClr>
              <a:buSzPct val="100000"/>
              <a:buFont typeface="Wingdings" pitchFamily="2" charset="2"/>
              <a:buChar char="§"/>
            </a:pPr>
            <a:r>
              <a:rPr lang="en-US" sz="2600" dirty="0">
                <a:solidFill>
                  <a:srgbClr val="996633"/>
                </a:solidFill>
                <a:cs typeface="Arial" charset="0"/>
              </a:rPr>
              <a:t>the exchange-rate effect (</a:t>
            </a:r>
            <a:r>
              <a:rPr lang="en-US" sz="2600" b="1" i="1" dirty="0">
                <a:solidFill>
                  <a:srgbClr val="996633"/>
                </a:solidFill>
                <a:cs typeface="Arial" charset="0"/>
              </a:rPr>
              <a:t>NX</a:t>
            </a:r>
            <a:r>
              <a:rPr lang="en-US" sz="2600" dirty="0">
                <a:solidFill>
                  <a:srgbClr val="996633"/>
                </a:solidFill>
                <a:cs typeface="Arial" charset="0"/>
              </a:rPr>
              <a:t> falls)</a:t>
            </a:r>
          </a:p>
        </p:txBody>
      </p:sp>
      <p:sp>
        <p:nvSpPr>
          <p:cNvPr id="2357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101264575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wipe(left)">
                                      <p:cBhvr>
                                        <p:cTn id="7" dur="500"/>
                                        <p:tgtEl>
                                          <p:spTgt spid="139267">
                                            <p:txEl>
                                              <p:pRg st="0" end="0"/>
                                            </p:txEl>
                                          </p:spTgt>
                                        </p:tgtEl>
                                      </p:cBhvr>
                                    </p:animEffect>
                                  </p:childTnLst>
                                </p:cTn>
                              </p:par>
                              <p:par>
                                <p:cTn id="8" presetID="17" presetClass="entr" presetSubtype="4" fill="hold" grpId="0" nodeType="withEffect">
                                  <p:stCondLst>
                                    <p:cond delay="0"/>
                                  </p:stCondLst>
                                  <p:childTnLst>
                                    <p:set>
                                      <p:cBhvr>
                                        <p:cTn id="9" dur="1" fill="hold">
                                          <p:stCondLst>
                                            <p:cond delay="0"/>
                                          </p:stCondLst>
                                        </p:cTn>
                                        <p:tgtEl>
                                          <p:spTgt spid="139291"/>
                                        </p:tgtEl>
                                        <p:attrNameLst>
                                          <p:attrName>style.visibility</p:attrName>
                                        </p:attrNameLst>
                                      </p:cBhvr>
                                      <p:to>
                                        <p:strVal val="visible"/>
                                      </p:to>
                                    </p:set>
                                    <p:anim calcmode="lin" valueType="num">
                                      <p:cBhvr>
                                        <p:cTn id="10" dur="500" fill="hold"/>
                                        <p:tgtEl>
                                          <p:spTgt spid="139291"/>
                                        </p:tgtEl>
                                        <p:attrNameLst>
                                          <p:attrName>ppt_x</p:attrName>
                                        </p:attrNameLst>
                                      </p:cBhvr>
                                      <p:tavLst>
                                        <p:tav tm="0">
                                          <p:val>
                                            <p:strVal val="#ppt_x"/>
                                          </p:val>
                                        </p:tav>
                                        <p:tav tm="100000">
                                          <p:val>
                                            <p:strVal val="#ppt_x"/>
                                          </p:val>
                                        </p:tav>
                                      </p:tavLst>
                                    </p:anim>
                                    <p:anim calcmode="lin" valueType="num">
                                      <p:cBhvr>
                                        <p:cTn id="11" dur="500" fill="hold"/>
                                        <p:tgtEl>
                                          <p:spTgt spid="139291"/>
                                        </p:tgtEl>
                                        <p:attrNameLst>
                                          <p:attrName>ppt_y</p:attrName>
                                        </p:attrNameLst>
                                      </p:cBhvr>
                                      <p:tavLst>
                                        <p:tav tm="0">
                                          <p:val>
                                            <p:strVal val="#ppt_y+#ppt_h/2"/>
                                          </p:val>
                                        </p:tav>
                                        <p:tav tm="100000">
                                          <p:val>
                                            <p:strVal val="#ppt_y"/>
                                          </p:val>
                                        </p:tav>
                                      </p:tavLst>
                                    </p:anim>
                                    <p:anim calcmode="lin" valueType="num">
                                      <p:cBhvr>
                                        <p:cTn id="12" dur="500" fill="hold"/>
                                        <p:tgtEl>
                                          <p:spTgt spid="139291"/>
                                        </p:tgtEl>
                                        <p:attrNameLst>
                                          <p:attrName>ppt_w</p:attrName>
                                        </p:attrNameLst>
                                      </p:cBhvr>
                                      <p:tavLst>
                                        <p:tav tm="0">
                                          <p:val>
                                            <p:strVal val="#ppt_w"/>
                                          </p:val>
                                        </p:tav>
                                        <p:tav tm="100000">
                                          <p:val>
                                            <p:strVal val="#ppt_w"/>
                                          </p:val>
                                        </p:tav>
                                      </p:tavLst>
                                    </p:anim>
                                    <p:anim calcmode="lin" valueType="num">
                                      <p:cBhvr>
                                        <p:cTn id="13" dur="500" fill="hold"/>
                                        <p:tgtEl>
                                          <p:spTgt spid="139291"/>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22" presetClass="entr" presetSubtype="2"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9279">
                                            <p:txEl>
                                              <p:pRg st="0" end="0"/>
                                            </p:txEl>
                                          </p:spTgt>
                                        </p:tgtEl>
                                        <p:attrNameLst>
                                          <p:attrName>style.visibility</p:attrName>
                                        </p:attrNameLst>
                                      </p:cBhvr>
                                      <p:to>
                                        <p:strVal val="visible"/>
                                      </p:to>
                                    </p:set>
                                    <p:animEffect transition="in" filter="wipe(left)">
                                      <p:cBhvr>
                                        <p:cTn id="22" dur="500"/>
                                        <p:tgtEl>
                                          <p:spTgt spid="139279">
                                            <p:txEl>
                                              <p:pRg st="0" end="0"/>
                                            </p:txEl>
                                          </p:spTgt>
                                        </p:tgtEl>
                                      </p:cBhvr>
                                    </p:animEffect>
                                  </p:childTnLst>
                                </p:cTn>
                              </p:par>
                              <p:par>
                                <p:cTn id="23" presetID="17" presetClass="entr" presetSubtype="2" fill="hold" grpId="0" nodeType="withEffect">
                                  <p:stCondLst>
                                    <p:cond delay="0"/>
                                  </p:stCondLst>
                                  <p:childTnLst>
                                    <p:set>
                                      <p:cBhvr>
                                        <p:cTn id="24" dur="1" fill="hold">
                                          <p:stCondLst>
                                            <p:cond delay="0"/>
                                          </p:stCondLst>
                                        </p:cTn>
                                        <p:tgtEl>
                                          <p:spTgt spid="139292"/>
                                        </p:tgtEl>
                                        <p:attrNameLst>
                                          <p:attrName>style.visibility</p:attrName>
                                        </p:attrNameLst>
                                      </p:cBhvr>
                                      <p:to>
                                        <p:strVal val="visible"/>
                                      </p:to>
                                    </p:set>
                                    <p:anim calcmode="lin" valueType="num">
                                      <p:cBhvr>
                                        <p:cTn id="25" dur="500" fill="hold"/>
                                        <p:tgtEl>
                                          <p:spTgt spid="139292"/>
                                        </p:tgtEl>
                                        <p:attrNameLst>
                                          <p:attrName>ppt_x</p:attrName>
                                        </p:attrNameLst>
                                      </p:cBhvr>
                                      <p:tavLst>
                                        <p:tav tm="0">
                                          <p:val>
                                            <p:strVal val="#ppt_x+#ppt_w/2"/>
                                          </p:val>
                                        </p:tav>
                                        <p:tav tm="100000">
                                          <p:val>
                                            <p:strVal val="#ppt_x"/>
                                          </p:val>
                                        </p:tav>
                                      </p:tavLst>
                                    </p:anim>
                                    <p:anim calcmode="lin" valueType="num">
                                      <p:cBhvr>
                                        <p:cTn id="26" dur="500" fill="hold"/>
                                        <p:tgtEl>
                                          <p:spTgt spid="139292"/>
                                        </p:tgtEl>
                                        <p:attrNameLst>
                                          <p:attrName>ppt_y</p:attrName>
                                        </p:attrNameLst>
                                      </p:cBhvr>
                                      <p:tavLst>
                                        <p:tav tm="0">
                                          <p:val>
                                            <p:strVal val="#ppt_y"/>
                                          </p:val>
                                        </p:tav>
                                        <p:tav tm="100000">
                                          <p:val>
                                            <p:strVal val="#ppt_y"/>
                                          </p:val>
                                        </p:tav>
                                      </p:tavLst>
                                    </p:anim>
                                    <p:anim calcmode="lin" valueType="num">
                                      <p:cBhvr>
                                        <p:cTn id="27" dur="500" fill="hold"/>
                                        <p:tgtEl>
                                          <p:spTgt spid="139292"/>
                                        </p:tgtEl>
                                        <p:attrNameLst>
                                          <p:attrName>ppt_w</p:attrName>
                                        </p:attrNameLst>
                                      </p:cBhvr>
                                      <p:tavLst>
                                        <p:tav tm="0">
                                          <p:val>
                                            <p:fltVal val="0"/>
                                          </p:val>
                                        </p:tav>
                                        <p:tav tm="100000">
                                          <p:val>
                                            <p:strVal val="#ppt_w"/>
                                          </p:val>
                                        </p:tav>
                                      </p:tavLst>
                                    </p:anim>
                                    <p:anim calcmode="lin" valueType="num">
                                      <p:cBhvr>
                                        <p:cTn id="28" dur="500" fill="hold"/>
                                        <p:tgtEl>
                                          <p:spTgt spid="139292"/>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39295">
                                            <p:txEl>
                                              <p:pRg st="0" end="0"/>
                                            </p:txEl>
                                          </p:spTgt>
                                        </p:tgtEl>
                                        <p:attrNameLst>
                                          <p:attrName>style.visibility</p:attrName>
                                        </p:attrNameLst>
                                      </p:cBhvr>
                                      <p:to>
                                        <p:strVal val="visible"/>
                                      </p:to>
                                    </p:set>
                                    <p:animEffect transition="in" filter="wipe(left)">
                                      <p:cBhvr>
                                        <p:cTn id="33" dur="500"/>
                                        <p:tgtEl>
                                          <p:spTgt spid="139295">
                                            <p:txEl>
                                              <p:pRg st="0" end="0"/>
                                            </p:txEl>
                                          </p:spTgt>
                                        </p:tgtEl>
                                      </p:cBhvr>
                                    </p:animEffect>
                                  </p:childTnLst>
                                </p:cTn>
                              </p:par>
                              <p:par>
                                <p:cTn id="34" presetID="17" presetClass="entr" presetSubtype="2" fill="hold" grpId="0" nodeType="withEffect">
                                  <p:stCondLst>
                                    <p:cond delay="0"/>
                                  </p:stCondLst>
                                  <p:childTnLst>
                                    <p:set>
                                      <p:cBhvr>
                                        <p:cTn id="35" dur="1" fill="hold">
                                          <p:stCondLst>
                                            <p:cond delay="0"/>
                                          </p:stCondLst>
                                        </p:cTn>
                                        <p:tgtEl>
                                          <p:spTgt spid="139294"/>
                                        </p:tgtEl>
                                        <p:attrNameLst>
                                          <p:attrName>style.visibility</p:attrName>
                                        </p:attrNameLst>
                                      </p:cBhvr>
                                      <p:to>
                                        <p:strVal val="visible"/>
                                      </p:to>
                                    </p:set>
                                    <p:anim calcmode="lin" valueType="num">
                                      <p:cBhvr>
                                        <p:cTn id="36" dur="500" fill="hold"/>
                                        <p:tgtEl>
                                          <p:spTgt spid="139294"/>
                                        </p:tgtEl>
                                        <p:attrNameLst>
                                          <p:attrName>ppt_x</p:attrName>
                                        </p:attrNameLst>
                                      </p:cBhvr>
                                      <p:tavLst>
                                        <p:tav tm="0">
                                          <p:val>
                                            <p:strVal val="#ppt_x+#ppt_w/2"/>
                                          </p:val>
                                        </p:tav>
                                        <p:tav tm="100000">
                                          <p:val>
                                            <p:strVal val="#ppt_x"/>
                                          </p:val>
                                        </p:tav>
                                      </p:tavLst>
                                    </p:anim>
                                    <p:anim calcmode="lin" valueType="num">
                                      <p:cBhvr>
                                        <p:cTn id="37" dur="500" fill="hold"/>
                                        <p:tgtEl>
                                          <p:spTgt spid="139294"/>
                                        </p:tgtEl>
                                        <p:attrNameLst>
                                          <p:attrName>ppt_y</p:attrName>
                                        </p:attrNameLst>
                                      </p:cBhvr>
                                      <p:tavLst>
                                        <p:tav tm="0">
                                          <p:val>
                                            <p:strVal val="#ppt_y"/>
                                          </p:val>
                                        </p:tav>
                                        <p:tav tm="100000">
                                          <p:val>
                                            <p:strVal val="#ppt_y"/>
                                          </p:val>
                                        </p:tav>
                                      </p:tavLst>
                                    </p:anim>
                                    <p:anim calcmode="lin" valueType="num">
                                      <p:cBhvr>
                                        <p:cTn id="38" dur="500" fill="hold"/>
                                        <p:tgtEl>
                                          <p:spTgt spid="139294"/>
                                        </p:tgtEl>
                                        <p:attrNameLst>
                                          <p:attrName>ppt_w</p:attrName>
                                        </p:attrNameLst>
                                      </p:cBhvr>
                                      <p:tavLst>
                                        <p:tav tm="0">
                                          <p:val>
                                            <p:fltVal val="0"/>
                                          </p:val>
                                        </p:tav>
                                        <p:tav tm="100000">
                                          <p:val>
                                            <p:strVal val="#ppt_w"/>
                                          </p:val>
                                        </p:tav>
                                      </p:tavLst>
                                    </p:anim>
                                    <p:anim calcmode="lin" valueType="num">
                                      <p:cBhvr>
                                        <p:cTn id="39" dur="500" fill="hold"/>
                                        <p:tgtEl>
                                          <p:spTgt spid="139294"/>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9296">
                                            <p:txEl>
                                              <p:pRg st="0" end="0"/>
                                            </p:txEl>
                                          </p:spTgt>
                                        </p:tgtEl>
                                        <p:attrNameLst>
                                          <p:attrName>style.visibility</p:attrName>
                                        </p:attrNameLst>
                                      </p:cBhvr>
                                      <p:to>
                                        <p:strVal val="visible"/>
                                      </p:to>
                                    </p:set>
                                    <p:animEffect transition="in" filter="wipe(left)">
                                      <p:cBhvr>
                                        <p:cTn id="44" dur="500"/>
                                        <p:tgtEl>
                                          <p:spTgt spid="139296">
                                            <p:txEl>
                                              <p:pRg st="0" end="0"/>
                                            </p:txEl>
                                          </p:spTgt>
                                        </p:tgtEl>
                                      </p:cBhvr>
                                    </p:animEffect>
                                  </p:childTnLst>
                                </p:cTn>
                              </p:par>
                              <p:par>
                                <p:cTn id="45" presetID="17" presetClass="entr" presetSubtype="2" fill="hold" grpId="0" nodeType="withEffect">
                                  <p:stCondLst>
                                    <p:cond delay="0"/>
                                  </p:stCondLst>
                                  <p:childTnLst>
                                    <p:set>
                                      <p:cBhvr>
                                        <p:cTn id="46" dur="1" fill="hold">
                                          <p:stCondLst>
                                            <p:cond delay="0"/>
                                          </p:stCondLst>
                                        </p:cTn>
                                        <p:tgtEl>
                                          <p:spTgt spid="139293"/>
                                        </p:tgtEl>
                                        <p:attrNameLst>
                                          <p:attrName>style.visibility</p:attrName>
                                        </p:attrNameLst>
                                      </p:cBhvr>
                                      <p:to>
                                        <p:strVal val="visible"/>
                                      </p:to>
                                    </p:set>
                                    <p:anim calcmode="lin" valueType="num">
                                      <p:cBhvr>
                                        <p:cTn id="47" dur="500" fill="hold"/>
                                        <p:tgtEl>
                                          <p:spTgt spid="139293"/>
                                        </p:tgtEl>
                                        <p:attrNameLst>
                                          <p:attrName>ppt_x</p:attrName>
                                        </p:attrNameLst>
                                      </p:cBhvr>
                                      <p:tavLst>
                                        <p:tav tm="0">
                                          <p:val>
                                            <p:strVal val="#ppt_x+#ppt_w/2"/>
                                          </p:val>
                                        </p:tav>
                                        <p:tav tm="100000">
                                          <p:val>
                                            <p:strVal val="#ppt_x"/>
                                          </p:val>
                                        </p:tav>
                                      </p:tavLst>
                                    </p:anim>
                                    <p:anim calcmode="lin" valueType="num">
                                      <p:cBhvr>
                                        <p:cTn id="48" dur="500" fill="hold"/>
                                        <p:tgtEl>
                                          <p:spTgt spid="139293"/>
                                        </p:tgtEl>
                                        <p:attrNameLst>
                                          <p:attrName>ppt_y</p:attrName>
                                        </p:attrNameLst>
                                      </p:cBhvr>
                                      <p:tavLst>
                                        <p:tav tm="0">
                                          <p:val>
                                            <p:strVal val="#ppt_y"/>
                                          </p:val>
                                        </p:tav>
                                        <p:tav tm="100000">
                                          <p:val>
                                            <p:strVal val="#ppt_y"/>
                                          </p:val>
                                        </p:tav>
                                      </p:tavLst>
                                    </p:anim>
                                    <p:anim calcmode="lin" valueType="num">
                                      <p:cBhvr>
                                        <p:cTn id="49" dur="500" fill="hold"/>
                                        <p:tgtEl>
                                          <p:spTgt spid="139293"/>
                                        </p:tgtEl>
                                        <p:attrNameLst>
                                          <p:attrName>ppt_w</p:attrName>
                                        </p:attrNameLst>
                                      </p:cBhvr>
                                      <p:tavLst>
                                        <p:tav tm="0">
                                          <p:val>
                                            <p:fltVal val="0"/>
                                          </p:val>
                                        </p:tav>
                                        <p:tav tm="100000">
                                          <p:val>
                                            <p:strVal val="#ppt_w"/>
                                          </p:val>
                                        </p:tav>
                                      </p:tavLst>
                                    </p:anim>
                                    <p:anim calcmode="lin" valueType="num">
                                      <p:cBhvr>
                                        <p:cTn id="50" dur="500" fill="hold"/>
                                        <p:tgtEl>
                                          <p:spTgt spid="139293"/>
                                        </p:tgtEl>
                                        <p:attrNameLst>
                                          <p:attrName>ppt_h</p:attrName>
                                        </p:attrNameLst>
                                      </p:cBhvr>
                                      <p:tavLst>
                                        <p:tav tm="0">
                                          <p:val>
                                            <p:strVal val="#ppt_h"/>
                                          </p:val>
                                        </p:tav>
                                        <p:tav tm="100000">
                                          <p:val>
                                            <p:strVal val="#ppt_h"/>
                                          </p:val>
                                        </p:tav>
                                      </p:tavLst>
                                    </p:anim>
                                  </p:childTnLst>
                                </p:cTn>
                              </p:par>
                            </p:childTnLst>
                          </p:cTn>
                        </p:par>
                        <p:par>
                          <p:cTn id="51" fill="hold" nodeType="afterGroup">
                            <p:stCondLst>
                              <p:cond delay="500"/>
                            </p:stCondLst>
                            <p:childTnLst>
                              <p:par>
                                <p:cTn id="52" presetID="22" presetClass="entr" presetSubtype="1" fill="hold"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up)">
                                      <p:cBhvr>
                                        <p:cTn id="5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bldLvl="5"/>
      <p:bldP spid="139279" grpId="0" build="p" bldLvl="5"/>
      <p:bldP spid="139291" grpId="0" animBg="1"/>
      <p:bldP spid="139292" grpId="0" animBg="1"/>
      <p:bldP spid="139293" grpId="0" animBg="1"/>
      <p:bldP spid="139294" grpId="0" animBg="1"/>
      <p:bldP spid="139295" grpId="0" build="p" bldLvl="5"/>
      <p:bldP spid="139296" grpId="0" build="p" bldLvl="5"/>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3"/>
          <p:cNvSpPr>
            <a:spLocks noGrp="1" noChangeArrowheads="1"/>
          </p:cNvSpPr>
          <p:nvPr>
            <p:ph type="title" idx="4294967295"/>
          </p:nvPr>
        </p:nvSpPr>
        <p:spPr>
          <a:xfrm>
            <a:off x="0" y="247650"/>
            <a:ext cx="9144000" cy="649288"/>
          </a:xfrm>
        </p:spPr>
        <p:txBody>
          <a:bodyPr>
            <a:normAutofit fontScale="90000"/>
          </a:bodyPr>
          <a:lstStyle/>
          <a:p>
            <a:pPr algn="ctr" eaLnBrk="1" hangingPunct="1"/>
            <a:r>
              <a:rPr lang="en-US" sz="3700" dirty="0"/>
              <a:t>Why the </a:t>
            </a:r>
            <a:r>
              <a:rPr lang="en-US" sz="3700" i="1" dirty="0"/>
              <a:t>AD</a:t>
            </a:r>
            <a:r>
              <a:rPr lang="en-US" sz="3700" dirty="0"/>
              <a:t> </a:t>
            </a:r>
            <a:r>
              <a:rPr lang="en-US" sz="2400" dirty="0"/>
              <a:t> </a:t>
            </a:r>
            <a:r>
              <a:rPr lang="en-US" sz="3700" dirty="0"/>
              <a:t>Curve Might Shift</a:t>
            </a:r>
          </a:p>
        </p:txBody>
      </p:sp>
      <p:sp>
        <p:nvSpPr>
          <p:cNvPr id="387076" name="Rectangle 4"/>
          <p:cNvSpPr>
            <a:spLocks noGrp="1" noChangeArrowheads="1"/>
          </p:cNvSpPr>
          <p:nvPr>
            <p:ph type="body" idx="4294967295"/>
          </p:nvPr>
        </p:nvSpPr>
        <p:spPr>
          <a:xfrm>
            <a:off x="357188" y="1017588"/>
            <a:ext cx="3859212" cy="5146675"/>
          </a:xfrm>
        </p:spPr>
        <p:txBody>
          <a:bodyPr/>
          <a:lstStyle/>
          <a:p>
            <a:pPr marL="0" indent="0">
              <a:lnSpc>
                <a:spcPct val="110000"/>
              </a:lnSpc>
              <a:buNone/>
            </a:pPr>
            <a:r>
              <a:rPr lang="en-US" sz="2600" dirty="0"/>
              <a:t>Any event that changes </a:t>
            </a:r>
            <a:r>
              <a:rPr lang="en-US" sz="2600" b="1" i="1" dirty="0"/>
              <a:t>C</a:t>
            </a:r>
            <a:r>
              <a:rPr lang="en-US" sz="2600" dirty="0"/>
              <a:t>, </a:t>
            </a:r>
            <a:r>
              <a:rPr lang="en-US" sz="2600" b="1" i="1" dirty="0"/>
              <a:t>I</a:t>
            </a:r>
            <a:r>
              <a:rPr lang="en-US" sz="2600" dirty="0"/>
              <a:t>, </a:t>
            </a:r>
            <a:r>
              <a:rPr lang="en-US" sz="2600" b="1" i="1" dirty="0"/>
              <a:t>G</a:t>
            </a:r>
            <a:r>
              <a:rPr lang="en-US" sz="2600" dirty="0"/>
              <a:t>, or </a:t>
            </a:r>
            <a:r>
              <a:rPr lang="en-US" sz="2600" b="1" i="1" dirty="0"/>
              <a:t>NX</a:t>
            </a:r>
            <a:r>
              <a:rPr lang="en-US" sz="2600" dirty="0"/>
              <a:t>—except </a:t>
            </a:r>
            <a:br>
              <a:rPr lang="en-US" sz="2600" dirty="0"/>
            </a:br>
            <a:r>
              <a:rPr lang="en-US" sz="2600" dirty="0"/>
              <a:t>a change in </a:t>
            </a:r>
            <a:r>
              <a:rPr lang="en-US" sz="2600" b="1" i="1" dirty="0"/>
              <a:t>P</a:t>
            </a:r>
            <a:r>
              <a:rPr lang="en-US" sz="2600" dirty="0"/>
              <a:t>—will shift the </a:t>
            </a:r>
            <a:r>
              <a:rPr lang="en-US" sz="2600" i="1" dirty="0"/>
              <a:t>AD</a:t>
            </a:r>
            <a:r>
              <a:rPr lang="en-US" sz="2600" dirty="0"/>
              <a:t> curve.  </a:t>
            </a:r>
          </a:p>
          <a:p>
            <a:pPr marL="0" indent="0" eaLnBrk="1" hangingPunct="1">
              <a:lnSpc>
                <a:spcPct val="110000"/>
              </a:lnSpc>
              <a:spcBef>
                <a:spcPct val="60000"/>
              </a:spcBef>
              <a:buFont typeface="Wingdings" pitchFamily="2" charset="2"/>
              <a:buNone/>
            </a:pPr>
            <a:r>
              <a:rPr lang="en-US" sz="2600" dirty="0"/>
              <a:t>Example:  </a:t>
            </a:r>
            <a:br>
              <a:rPr lang="en-US" sz="2600" dirty="0"/>
            </a:br>
            <a:r>
              <a:rPr lang="en-US" sz="2600" dirty="0"/>
              <a:t>A stock market boom makes households feel wealthier, </a:t>
            </a:r>
            <a:r>
              <a:rPr lang="en-US" sz="2600" b="1" i="1" dirty="0"/>
              <a:t>C</a:t>
            </a:r>
            <a:r>
              <a:rPr lang="en-US" sz="2600" dirty="0"/>
              <a:t> rises, </a:t>
            </a:r>
            <a:br>
              <a:rPr lang="en-US" sz="2600" dirty="0"/>
            </a:br>
            <a:r>
              <a:rPr lang="en-US" sz="2600" dirty="0"/>
              <a:t>the </a:t>
            </a:r>
            <a:r>
              <a:rPr lang="en-US" sz="2600" i="1" dirty="0"/>
              <a:t>AD</a:t>
            </a:r>
            <a:r>
              <a:rPr lang="en-US" sz="2600" dirty="0"/>
              <a:t> curve shifts right. </a:t>
            </a:r>
          </a:p>
        </p:txBody>
      </p:sp>
      <p:grpSp>
        <p:nvGrpSpPr>
          <p:cNvPr id="24582" name="Group 5"/>
          <p:cNvGrpSpPr>
            <a:grpSpLocks/>
          </p:cNvGrpSpPr>
          <p:nvPr/>
        </p:nvGrpSpPr>
        <p:grpSpPr bwMode="auto">
          <a:xfrm>
            <a:off x="4549775" y="1390650"/>
            <a:ext cx="4154488" cy="4106863"/>
            <a:chOff x="2579" y="785"/>
            <a:chExt cx="2786" cy="2420"/>
          </a:xfrm>
        </p:grpSpPr>
        <p:grpSp>
          <p:nvGrpSpPr>
            <p:cNvPr id="24603" name="Group 6"/>
            <p:cNvGrpSpPr>
              <a:grpSpLocks/>
            </p:cNvGrpSpPr>
            <p:nvPr/>
          </p:nvGrpSpPr>
          <p:grpSpPr bwMode="auto">
            <a:xfrm>
              <a:off x="2697" y="1037"/>
              <a:ext cx="2409" cy="2049"/>
              <a:chOff x="1098" y="1361"/>
              <a:chExt cx="2116" cy="2027"/>
            </a:xfrm>
          </p:grpSpPr>
          <p:sp>
            <p:nvSpPr>
              <p:cNvPr id="24606" name="Line 7"/>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7" name="Line 8"/>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604" name="Text Box 9"/>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24605" name="Text Box 10"/>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24583" name="Group 11"/>
          <p:cNvGrpSpPr>
            <a:grpSpLocks/>
          </p:cNvGrpSpPr>
          <p:nvPr/>
        </p:nvGrpSpPr>
        <p:grpSpPr bwMode="auto">
          <a:xfrm>
            <a:off x="4924425" y="2346325"/>
            <a:ext cx="2982913" cy="2667000"/>
            <a:chOff x="3039" y="1212"/>
            <a:chExt cx="1879" cy="1680"/>
          </a:xfrm>
        </p:grpSpPr>
        <p:sp>
          <p:nvSpPr>
            <p:cNvPr id="24601" name="Line 12"/>
            <p:cNvSpPr>
              <a:spLocks noChangeShapeType="1"/>
            </p:cNvSpPr>
            <p:nvPr/>
          </p:nvSpPr>
          <p:spPr bwMode="auto">
            <a:xfrm>
              <a:off x="3039" y="1212"/>
              <a:ext cx="1460" cy="143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2" name="Text Box 13"/>
            <p:cNvSpPr txBox="1">
              <a:spLocks noChangeArrowheads="1"/>
            </p:cNvSpPr>
            <p:nvPr/>
          </p:nvSpPr>
          <p:spPr bwMode="auto">
            <a:xfrm>
              <a:off x="4415" y="2604"/>
              <a:ext cx="5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1</a:t>
              </a:r>
            </a:p>
          </p:txBody>
        </p:sp>
      </p:grpSp>
      <p:grpSp>
        <p:nvGrpSpPr>
          <p:cNvPr id="5" name="Group 14"/>
          <p:cNvGrpSpPr>
            <a:grpSpLocks/>
          </p:cNvGrpSpPr>
          <p:nvPr/>
        </p:nvGrpSpPr>
        <p:grpSpPr bwMode="auto">
          <a:xfrm>
            <a:off x="5722938" y="2044700"/>
            <a:ext cx="2960687" cy="2603500"/>
            <a:chOff x="3542" y="1099"/>
            <a:chExt cx="1865" cy="1640"/>
          </a:xfrm>
        </p:grpSpPr>
        <p:sp>
          <p:nvSpPr>
            <p:cNvPr id="24599" name="Line 15"/>
            <p:cNvSpPr>
              <a:spLocks noChangeShapeType="1"/>
            </p:cNvSpPr>
            <p:nvPr/>
          </p:nvSpPr>
          <p:spPr bwMode="auto">
            <a:xfrm>
              <a:off x="3542" y="1099"/>
              <a:ext cx="1437" cy="142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0" name="Text Box 16"/>
            <p:cNvSpPr txBox="1">
              <a:spLocks noChangeArrowheads="1"/>
            </p:cNvSpPr>
            <p:nvPr/>
          </p:nvSpPr>
          <p:spPr bwMode="auto">
            <a:xfrm>
              <a:off x="4904" y="2451"/>
              <a:ext cx="5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2</a:t>
              </a:r>
            </a:p>
          </p:txBody>
        </p:sp>
      </p:grpSp>
      <p:grpSp>
        <p:nvGrpSpPr>
          <p:cNvPr id="6" name="Group 18"/>
          <p:cNvGrpSpPr>
            <a:grpSpLocks/>
          </p:cNvGrpSpPr>
          <p:nvPr/>
        </p:nvGrpSpPr>
        <p:grpSpPr bwMode="auto">
          <a:xfrm>
            <a:off x="6726238" y="3276600"/>
            <a:ext cx="488950" cy="2425700"/>
            <a:chOff x="3950" y="1931"/>
            <a:chExt cx="308" cy="1528"/>
          </a:xfrm>
        </p:grpSpPr>
        <p:sp>
          <p:nvSpPr>
            <p:cNvPr id="24597" name="Text Box 19"/>
            <p:cNvSpPr txBox="1">
              <a:spLocks noChangeArrowheads="1"/>
            </p:cNvSpPr>
            <p:nvPr/>
          </p:nvSpPr>
          <p:spPr bwMode="auto">
            <a:xfrm>
              <a:off x="3950" y="3229"/>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sp>
          <p:nvSpPr>
            <p:cNvPr id="24598" name="Line 20"/>
            <p:cNvSpPr>
              <a:spLocks noChangeShapeType="1"/>
            </p:cNvSpPr>
            <p:nvPr/>
          </p:nvSpPr>
          <p:spPr bwMode="auto">
            <a:xfrm>
              <a:off x="4103" y="1931"/>
              <a:ext cx="0" cy="1274"/>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4586" name="Group 21"/>
          <p:cNvGrpSpPr>
            <a:grpSpLocks/>
          </p:cNvGrpSpPr>
          <p:nvPr/>
        </p:nvGrpSpPr>
        <p:grpSpPr bwMode="auto">
          <a:xfrm>
            <a:off x="4229100" y="3086100"/>
            <a:ext cx="1868488" cy="2613025"/>
            <a:chOff x="2377" y="1811"/>
            <a:chExt cx="1177" cy="1646"/>
          </a:xfrm>
        </p:grpSpPr>
        <p:sp>
          <p:nvSpPr>
            <p:cNvPr id="24591" name="Text Box 22"/>
            <p:cNvSpPr txBox="1">
              <a:spLocks noChangeArrowheads="1"/>
            </p:cNvSpPr>
            <p:nvPr/>
          </p:nvSpPr>
          <p:spPr bwMode="auto">
            <a:xfrm>
              <a:off x="2377" y="1811"/>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24592" name="Oval 23"/>
            <p:cNvSpPr>
              <a:spLocks noChangeArrowheads="1"/>
            </p:cNvSpPr>
            <p:nvPr/>
          </p:nvSpPr>
          <p:spPr bwMode="auto">
            <a:xfrm>
              <a:off x="3364" y="1883"/>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24593" name="Text Box 24"/>
            <p:cNvSpPr txBox="1">
              <a:spLocks noChangeArrowheads="1"/>
            </p:cNvSpPr>
            <p:nvPr/>
          </p:nvSpPr>
          <p:spPr bwMode="auto">
            <a:xfrm>
              <a:off x="3246" y="3227"/>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grpSp>
          <p:nvGrpSpPr>
            <p:cNvPr id="24594" name="Group 25"/>
            <p:cNvGrpSpPr>
              <a:grpSpLocks/>
            </p:cNvGrpSpPr>
            <p:nvPr/>
          </p:nvGrpSpPr>
          <p:grpSpPr bwMode="auto">
            <a:xfrm>
              <a:off x="2703" y="1929"/>
              <a:ext cx="704" cy="1276"/>
              <a:chOff x="357" y="2450"/>
              <a:chExt cx="795" cy="646"/>
            </a:xfrm>
          </p:grpSpPr>
          <p:sp>
            <p:nvSpPr>
              <p:cNvPr id="24595" name="Line 26"/>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4596" name="Line 27"/>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9" name="Group 28"/>
          <p:cNvGrpSpPr>
            <a:grpSpLocks/>
          </p:cNvGrpSpPr>
          <p:nvPr/>
        </p:nvGrpSpPr>
        <p:grpSpPr bwMode="auto">
          <a:xfrm>
            <a:off x="5975350" y="3206750"/>
            <a:ext cx="1062038" cy="138113"/>
            <a:chOff x="3477" y="1887"/>
            <a:chExt cx="669" cy="87"/>
          </a:xfrm>
        </p:grpSpPr>
        <p:sp>
          <p:nvSpPr>
            <p:cNvPr id="24589" name="Oval 29"/>
            <p:cNvSpPr>
              <a:spLocks noChangeArrowheads="1"/>
            </p:cNvSpPr>
            <p:nvPr/>
          </p:nvSpPr>
          <p:spPr bwMode="auto">
            <a:xfrm>
              <a:off x="4058" y="188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24590" name="Line 30"/>
            <p:cNvSpPr>
              <a:spLocks noChangeShapeType="1"/>
            </p:cNvSpPr>
            <p:nvPr/>
          </p:nvSpPr>
          <p:spPr bwMode="auto">
            <a:xfrm>
              <a:off x="3477" y="1930"/>
              <a:ext cx="557" cy="0"/>
            </a:xfrm>
            <a:prstGeom prst="line">
              <a:avLst/>
            </a:prstGeom>
            <a:noFill/>
            <a:ln w="38100">
              <a:solidFill>
                <a:srgbClr val="80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
        <p:nvSpPr>
          <p:cNvPr id="2458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326620561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7076">
                                            <p:txEl>
                                              <p:pRg st="0" end="0"/>
                                            </p:txEl>
                                          </p:spTgt>
                                        </p:tgtEl>
                                        <p:attrNameLst>
                                          <p:attrName>style.visibility</p:attrName>
                                        </p:attrNameLst>
                                      </p:cBhvr>
                                      <p:to>
                                        <p:strVal val="visible"/>
                                      </p:to>
                                    </p:set>
                                    <p:animEffect transition="in" filter="wipe(left)">
                                      <p:cBhvr>
                                        <p:cTn id="7" dur="500"/>
                                        <p:tgtEl>
                                          <p:spTgt spid="3870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7076">
                                            <p:txEl>
                                              <p:pRg st="1" end="1"/>
                                            </p:txEl>
                                          </p:spTgt>
                                        </p:tgtEl>
                                        <p:attrNameLst>
                                          <p:attrName>style.visibility</p:attrName>
                                        </p:attrNameLst>
                                      </p:cBhvr>
                                      <p:to>
                                        <p:strVal val="visible"/>
                                      </p:to>
                                    </p:set>
                                    <p:animEffect transition="in" filter="wipe(left)">
                                      <p:cBhvr>
                                        <p:cTn id="12" dur="500"/>
                                        <p:tgtEl>
                                          <p:spTgt spid="38707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par>
                          <p:cTn id="22" fill="hold" nodeType="afterGroup">
                            <p:stCondLst>
                              <p:cond delay="1000"/>
                            </p:stCondLst>
                            <p:childTnLst>
                              <p:par>
                                <p:cTn id="23" presetID="18" presetClass="entr" presetSubtype="6"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strips(downRigh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build="p" bldLvl="5"/>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
          <p:cNvSpPr>
            <a:spLocks noGrp="1" noChangeArrowheads="1"/>
          </p:cNvSpPr>
          <p:nvPr>
            <p:ph type="title" idx="4294967295"/>
          </p:nvPr>
        </p:nvSpPr>
        <p:spPr>
          <a:xfrm>
            <a:off x="0" y="252413"/>
            <a:ext cx="9144000" cy="649287"/>
          </a:xfrm>
        </p:spPr>
        <p:txBody>
          <a:bodyPr>
            <a:normAutofit fontScale="90000"/>
          </a:bodyPr>
          <a:lstStyle/>
          <a:p>
            <a:pPr algn="ctr" eaLnBrk="1" hangingPunct="1"/>
            <a:r>
              <a:rPr lang="en-US" sz="3700" dirty="0"/>
              <a:t>Why the </a:t>
            </a:r>
            <a:r>
              <a:rPr lang="en-US" sz="3700" i="1" dirty="0"/>
              <a:t>AD</a:t>
            </a:r>
            <a:r>
              <a:rPr lang="en-US" sz="3700" dirty="0"/>
              <a:t> </a:t>
            </a:r>
            <a:r>
              <a:rPr lang="en-US" sz="2400" dirty="0"/>
              <a:t> </a:t>
            </a:r>
            <a:r>
              <a:rPr lang="en-US" sz="3700" dirty="0"/>
              <a:t>Curve Might Shift</a:t>
            </a:r>
          </a:p>
        </p:txBody>
      </p:sp>
      <p:sp>
        <p:nvSpPr>
          <p:cNvPr id="25605" name="Rectangle 3"/>
          <p:cNvSpPr>
            <a:spLocks noGrp="1" noChangeArrowheads="1"/>
          </p:cNvSpPr>
          <p:nvPr>
            <p:ph type="body" idx="4294967295"/>
          </p:nvPr>
        </p:nvSpPr>
        <p:spPr/>
        <p:txBody>
          <a:bodyPr/>
          <a:lstStyle/>
          <a:p>
            <a:pPr eaLnBrk="1" hangingPunct="1"/>
            <a:r>
              <a:rPr lang="en-US"/>
              <a:t>Changes in </a:t>
            </a:r>
            <a:r>
              <a:rPr lang="en-US" b="1" i="1"/>
              <a:t>C</a:t>
            </a:r>
            <a:endParaRPr lang="en-US"/>
          </a:p>
          <a:p>
            <a:pPr lvl="1" eaLnBrk="1" hangingPunct="1"/>
            <a:r>
              <a:rPr lang="en-US"/>
              <a:t>Stock market boom/crash </a:t>
            </a:r>
          </a:p>
          <a:p>
            <a:pPr lvl="1" eaLnBrk="1" hangingPunct="1"/>
            <a:r>
              <a:rPr lang="en-US"/>
              <a:t>Preferences re: consumption/saving tradeoff</a:t>
            </a:r>
          </a:p>
          <a:p>
            <a:pPr lvl="1" eaLnBrk="1" hangingPunct="1"/>
            <a:r>
              <a:rPr lang="en-US"/>
              <a:t>Tax hikes/cuts </a:t>
            </a:r>
          </a:p>
          <a:p>
            <a:pPr eaLnBrk="1" hangingPunct="1"/>
            <a:r>
              <a:rPr lang="en-US"/>
              <a:t>Changes in </a:t>
            </a:r>
            <a:r>
              <a:rPr lang="en-US" b="1" i="1"/>
              <a:t>I</a:t>
            </a:r>
          </a:p>
          <a:p>
            <a:pPr lvl="1" eaLnBrk="1" hangingPunct="1"/>
            <a:r>
              <a:rPr lang="en-US"/>
              <a:t>Firms buy new computers, equipment, factories</a:t>
            </a:r>
          </a:p>
          <a:p>
            <a:pPr lvl="1" eaLnBrk="1" hangingPunct="1"/>
            <a:r>
              <a:rPr lang="en-US"/>
              <a:t>Expectations, optimism/pessimism</a:t>
            </a:r>
          </a:p>
          <a:p>
            <a:pPr lvl="1" eaLnBrk="1" hangingPunct="1"/>
            <a:r>
              <a:rPr lang="en-US"/>
              <a:t>Interest rates, monetary policy</a:t>
            </a:r>
          </a:p>
          <a:p>
            <a:pPr lvl="1" eaLnBrk="1" hangingPunct="1"/>
            <a:r>
              <a:rPr lang="en-US"/>
              <a:t>Investment Tax Credit or other tax incentives</a:t>
            </a:r>
          </a:p>
        </p:txBody>
      </p:sp>
    </p:spTree>
    <p:extLst>
      <p:ext uri="{BB962C8B-B14F-4D97-AF65-F5344CB8AC3E}">
        <p14:creationId xmlns:p14="http://schemas.microsoft.com/office/powerpoint/2010/main" val="22259350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animEffect transition="in" filter="wipe(left)">
                                      <p:cBhvr>
                                        <p:cTn id="7" dur="500"/>
                                        <p:tgtEl>
                                          <p:spTgt spid="256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5">
                                            <p:txEl>
                                              <p:pRg st="1" end="1"/>
                                            </p:txEl>
                                          </p:spTgt>
                                        </p:tgtEl>
                                        <p:attrNameLst>
                                          <p:attrName>style.visibility</p:attrName>
                                        </p:attrNameLst>
                                      </p:cBhvr>
                                      <p:to>
                                        <p:strVal val="visible"/>
                                      </p:to>
                                    </p:set>
                                    <p:animEffect transition="in" filter="wipe(left)">
                                      <p:cBhvr>
                                        <p:cTn id="12" dur="500"/>
                                        <p:tgtEl>
                                          <p:spTgt spid="2560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5">
                                            <p:txEl>
                                              <p:pRg st="2" end="2"/>
                                            </p:txEl>
                                          </p:spTgt>
                                        </p:tgtEl>
                                        <p:attrNameLst>
                                          <p:attrName>style.visibility</p:attrName>
                                        </p:attrNameLst>
                                      </p:cBhvr>
                                      <p:to>
                                        <p:strVal val="visible"/>
                                      </p:to>
                                    </p:set>
                                    <p:animEffect transition="in" filter="wipe(left)">
                                      <p:cBhvr>
                                        <p:cTn id="17" dur="500"/>
                                        <p:tgtEl>
                                          <p:spTgt spid="2560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5">
                                            <p:txEl>
                                              <p:pRg st="3" end="3"/>
                                            </p:txEl>
                                          </p:spTgt>
                                        </p:tgtEl>
                                        <p:attrNameLst>
                                          <p:attrName>style.visibility</p:attrName>
                                        </p:attrNameLst>
                                      </p:cBhvr>
                                      <p:to>
                                        <p:strVal val="visible"/>
                                      </p:to>
                                    </p:set>
                                    <p:animEffect transition="in" filter="wipe(left)">
                                      <p:cBhvr>
                                        <p:cTn id="22" dur="500"/>
                                        <p:tgtEl>
                                          <p:spTgt spid="2560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05">
                                            <p:txEl>
                                              <p:pRg st="4" end="4"/>
                                            </p:txEl>
                                          </p:spTgt>
                                        </p:tgtEl>
                                        <p:attrNameLst>
                                          <p:attrName>style.visibility</p:attrName>
                                        </p:attrNameLst>
                                      </p:cBhvr>
                                      <p:to>
                                        <p:strVal val="visible"/>
                                      </p:to>
                                    </p:set>
                                    <p:animEffect transition="in" filter="wipe(left)">
                                      <p:cBhvr>
                                        <p:cTn id="27" dur="500"/>
                                        <p:tgtEl>
                                          <p:spTgt spid="2560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605">
                                            <p:txEl>
                                              <p:pRg st="5" end="5"/>
                                            </p:txEl>
                                          </p:spTgt>
                                        </p:tgtEl>
                                        <p:attrNameLst>
                                          <p:attrName>style.visibility</p:attrName>
                                        </p:attrNameLst>
                                      </p:cBhvr>
                                      <p:to>
                                        <p:strVal val="visible"/>
                                      </p:to>
                                    </p:set>
                                    <p:animEffect transition="in" filter="wipe(left)">
                                      <p:cBhvr>
                                        <p:cTn id="32" dur="500"/>
                                        <p:tgtEl>
                                          <p:spTgt spid="2560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605">
                                            <p:txEl>
                                              <p:pRg st="6" end="6"/>
                                            </p:txEl>
                                          </p:spTgt>
                                        </p:tgtEl>
                                        <p:attrNameLst>
                                          <p:attrName>style.visibility</p:attrName>
                                        </p:attrNameLst>
                                      </p:cBhvr>
                                      <p:to>
                                        <p:strVal val="visible"/>
                                      </p:to>
                                    </p:set>
                                    <p:animEffect transition="in" filter="wipe(left)">
                                      <p:cBhvr>
                                        <p:cTn id="37" dur="500"/>
                                        <p:tgtEl>
                                          <p:spTgt spid="2560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605">
                                            <p:txEl>
                                              <p:pRg st="7" end="7"/>
                                            </p:txEl>
                                          </p:spTgt>
                                        </p:tgtEl>
                                        <p:attrNameLst>
                                          <p:attrName>style.visibility</p:attrName>
                                        </p:attrNameLst>
                                      </p:cBhvr>
                                      <p:to>
                                        <p:strVal val="visible"/>
                                      </p:to>
                                    </p:set>
                                    <p:animEffect transition="in" filter="wipe(left)">
                                      <p:cBhvr>
                                        <p:cTn id="42" dur="500"/>
                                        <p:tgtEl>
                                          <p:spTgt spid="2560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605">
                                            <p:txEl>
                                              <p:pRg st="8" end="8"/>
                                            </p:txEl>
                                          </p:spTgt>
                                        </p:tgtEl>
                                        <p:attrNameLst>
                                          <p:attrName>style.visibility</p:attrName>
                                        </p:attrNameLst>
                                      </p:cBhvr>
                                      <p:to>
                                        <p:strVal val="visible"/>
                                      </p:to>
                                    </p:set>
                                    <p:animEffect transition="in" filter="wipe(left)">
                                      <p:cBhvr>
                                        <p:cTn id="47" dur="500"/>
                                        <p:tgtEl>
                                          <p:spTgt spid="2560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uild="p" bldLvl="4"/>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2"/>
          <p:cNvSpPr>
            <a:spLocks noGrp="1" noChangeArrowheads="1"/>
          </p:cNvSpPr>
          <p:nvPr>
            <p:ph type="title" idx="4294967295"/>
          </p:nvPr>
        </p:nvSpPr>
        <p:spPr>
          <a:xfrm>
            <a:off x="0" y="252413"/>
            <a:ext cx="9144000" cy="649287"/>
          </a:xfrm>
        </p:spPr>
        <p:txBody>
          <a:bodyPr>
            <a:normAutofit fontScale="90000"/>
          </a:bodyPr>
          <a:lstStyle/>
          <a:p>
            <a:pPr algn="ctr" eaLnBrk="1" hangingPunct="1"/>
            <a:r>
              <a:rPr lang="en-US" sz="3700" dirty="0"/>
              <a:t>Why the </a:t>
            </a:r>
            <a:r>
              <a:rPr lang="en-US" sz="3700" i="1" dirty="0"/>
              <a:t>AD</a:t>
            </a:r>
            <a:r>
              <a:rPr lang="en-US" sz="3700" dirty="0"/>
              <a:t> </a:t>
            </a:r>
            <a:r>
              <a:rPr lang="en-US" sz="2400" dirty="0"/>
              <a:t> </a:t>
            </a:r>
            <a:r>
              <a:rPr lang="en-US" sz="3700" dirty="0"/>
              <a:t>Curve Might Shift</a:t>
            </a:r>
          </a:p>
        </p:txBody>
      </p:sp>
      <p:sp>
        <p:nvSpPr>
          <p:cNvPr id="26629" name="Rectangle 3"/>
          <p:cNvSpPr>
            <a:spLocks noGrp="1" noChangeArrowheads="1"/>
          </p:cNvSpPr>
          <p:nvPr>
            <p:ph type="body" idx="4294967295"/>
          </p:nvPr>
        </p:nvSpPr>
        <p:spPr/>
        <p:txBody>
          <a:bodyPr/>
          <a:lstStyle/>
          <a:p>
            <a:pPr eaLnBrk="1" hangingPunct="1"/>
            <a:r>
              <a:rPr lang="en-US" dirty="0"/>
              <a:t>Changes in </a:t>
            </a:r>
            <a:r>
              <a:rPr lang="en-US" b="1" i="1" dirty="0"/>
              <a:t>G</a:t>
            </a:r>
            <a:endParaRPr lang="en-US" dirty="0"/>
          </a:p>
          <a:p>
            <a:pPr lvl="1" eaLnBrk="1" hangingPunct="1"/>
            <a:r>
              <a:rPr lang="en-US" dirty="0"/>
              <a:t>Federal spending, e.g.</a:t>
            </a:r>
            <a:r>
              <a:rPr lang="en-US" i="1" dirty="0"/>
              <a:t>,</a:t>
            </a:r>
            <a:r>
              <a:rPr lang="en-US" dirty="0"/>
              <a:t> defense </a:t>
            </a:r>
          </a:p>
          <a:p>
            <a:pPr lvl="1" eaLnBrk="1" hangingPunct="1"/>
            <a:r>
              <a:rPr lang="en-US" dirty="0"/>
              <a:t>State &amp; local spending, e.g.</a:t>
            </a:r>
            <a:r>
              <a:rPr lang="en-US" i="1" dirty="0"/>
              <a:t>,</a:t>
            </a:r>
            <a:r>
              <a:rPr lang="en-US" dirty="0"/>
              <a:t> roads, schools</a:t>
            </a:r>
          </a:p>
          <a:p>
            <a:pPr eaLnBrk="1" hangingPunct="1"/>
            <a:r>
              <a:rPr lang="en-US" dirty="0"/>
              <a:t>Changes in </a:t>
            </a:r>
            <a:r>
              <a:rPr lang="en-US" b="1" i="1" dirty="0"/>
              <a:t>NX</a:t>
            </a:r>
          </a:p>
          <a:p>
            <a:pPr lvl="1" eaLnBrk="1" hangingPunct="1"/>
            <a:r>
              <a:rPr lang="en-US" dirty="0"/>
              <a:t>Booms/recessions in countries that buy our exports</a:t>
            </a:r>
          </a:p>
          <a:p>
            <a:pPr lvl="1" eaLnBrk="1" hangingPunct="1"/>
            <a:r>
              <a:rPr lang="en-US" dirty="0"/>
              <a:t>Appreciation/depreciation resulting from international speculation in foreign exchange market </a:t>
            </a:r>
          </a:p>
        </p:txBody>
      </p:sp>
    </p:spTree>
    <p:extLst>
      <p:ext uri="{BB962C8B-B14F-4D97-AF65-F5344CB8AC3E}">
        <p14:creationId xmlns:p14="http://schemas.microsoft.com/office/powerpoint/2010/main" val="39144986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animEffect transition="in" filter="wipe(left)">
                                      <p:cBhvr>
                                        <p:cTn id="7" dur="500"/>
                                        <p:tgtEl>
                                          <p:spTgt spid="266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9">
                                            <p:txEl>
                                              <p:pRg st="1" end="1"/>
                                            </p:txEl>
                                          </p:spTgt>
                                        </p:tgtEl>
                                        <p:attrNameLst>
                                          <p:attrName>style.visibility</p:attrName>
                                        </p:attrNameLst>
                                      </p:cBhvr>
                                      <p:to>
                                        <p:strVal val="visible"/>
                                      </p:to>
                                    </p:set>
                                    <p:animEffect transition="in" filter="wipe(left)">
                                      <p:cBhvr>
                                        <p:cTn id="12" dur="500"/>
                                        <p:tgtEl>
                                          <p:spTgt spid="2662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9">
                                            <p:txEl>
                                              <p:pRg st="2" end="2"/>
                                            </p:txEl>
                                          </p:spTgt>
                                        </p:tgtEl>
                                        <p:attrNameLst>
                                          <p:attrName>style.visibility</p:attrName>
                                        </p:attrNameLst>
                                      </p:cBhvr>
                                      <p:to>
                                        <p:strVal val="visible"/>
                                      </p:to>
                                    </p:set>
                                    <p:animEffect transition="in" filter="wipe(left)">
                                      <p:cBhvr>
                                        <p:cTn id="17" dur="500"/>
                                        <p:tgtEl>
                                          <p:spTgt spid="2662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29">
                                            <p:txEl>
                                              <p:pRg st="3" end="3"/>
                                            </p:txEl>
                                          </p:spTgt>
                                        </p:tgtEl>
                                        <p:attrNameLst>
                                          <p:attrName>style.visibility</p:attrName>
                                        </p:attrNameLst>
                                      </p:cBhvr>
                                      <p:to>
                                        <p:strVal val="visible"/>
                                      </p:to>
                                    </p:set>
                                    <p:animEffect transition="in" filter="wipe(left)">
                                      <p:cBhvr>
                                        <p:cTn id="22" dur="500"/>
                                        <p:tgtEl>
                                          <p:spTgt spid="2662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29">
                                            <p:txEl>
                                              <p:pRg st="4" end="4"/>
                                            </p:txEl>
                                          </p:spTgt>
                                        </p:tgtEl>
                                        <p:attrNameLst>
                                          <p:attrName>style.visibility</p:attrName>
                                        </p:attrNameLst>
                                      </p:cBhvr>
                                      <p:to>
                                        <p:strVal val="visible"/>
                                      </p:to>
                                    </p:set>
                                    <p:animEffect transition="in" filter="wipe(left)">
                                      <p:cBhvr>
                                        <p:cTn id="27" dur="500"/>
                                        <p:tgtEl>
                                          <p:spTgt spid="2662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629">
                                            <p:txEl>
                                              <p:pRg st="5" end="5"/>
                                            </p:txEl>
                                          </p:spTgt>
                                        </p:tgtEl>
                                        <p:attrNameLst>
                                          <p:attrName>style.visibility</p:attrName>
                                        </p:attrNameLst>
                                      </p:cBhvr>
                                      <p:to>
                                        <p:strVal val="visible"/>
                                      </p:to>
                                    </p:set>
                                    <p:animEffect transition="in" filter="wipe(left)">
                                      <p:cBhvr>
                                        <p:cTn id="32" dur="500"/>
                                        <p:tgtEl>
                                          <p:spTgt spid="266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bldLvl="4"/>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CCFF">
            <a:alpha val="5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7975"/>
            <a:ext cx="8229600" cy="914400"/>
          </a:xfrm>
        </p:spPr>
        <p:txBody>
          <a:bodyPr>
            <a:noAutofit/>
          </a:bodyPr>
          <a:lstStyle/>
          <a:p>
            <a:pPr>
              <a:lnSpc>
                <a:spcPct val="110000"/>
              </a:lnSpc>
            </a:pPr>
            <a:r>
              <a:rPr lang="en-US" sz="3100" i="1" dirty="0">
                <a:solidFill>
                  <a:srgbClr val="6C45BB"/>
                </a:solidFill>
                <a:latin typeface="Arial" pitchFamily="34" charset="0"/>
                <a:cs typeface="Arial" pitchFamily="34" charset="0"/>
              </a:rPr>
              <a:t>In this chapter, </a:t>
            </a:r>
            <a:br>
              <a:rPr lang="en-US" sz="3100" i="1" dirty="0">
                <a:solidFill>
                  <a:srgbClr val="6C45BB"/>
                </a:solidFill>
                <a:latin typeface="Arial" pitchFamily="34" charset="0"/>
                <a:cs typeface="Arial" pitchFamily="34" charset="0"/>
              </a:rPr>
            </a:br>
            <a:r>
              <a:rPr lang="en-US" sz="3100" i="1" dirty="0">
                <a:solidFill>
                  <a:srgbClr val="6C45BB"/>
                </a:solidFill>
                <a:latin typeface="Arial" pitchFamily="34" charset="0"/>
                <a:cs typeface="Arial" pitchFamily="34" charset="0"/>
              </a:rPr>
              <a:t>look for the answers to these questions:</a:t>
            </a:r>
          </a:p>
        </p:txBody>
      </p:sp>
      <p:sp>
        <p:nvSpPr>
          <p:cNvPr id="3" name="Content Placeholder 2"/>
          <p:cNvSpPr>
            <a:spLocks noGrp="1"/>
          </p:cNvSpPr>
          <p:nvPr>
            <p:ph idx="1"/>
          </p:nvPr>
        </p:nvSpPr>
        <p:spPr>
          <a:xfrm>
            <a:off x="457200" y="1447800"/>
            <a:ext cx="8229600" cy="4750981"/>
          </a:xfrm>
        </p:spPr>
        <p:txBody>
          <a:bodyPr/>
          <a:lstStyle/>
          <a:p>
            <a:pPr marL="285750" indent="-285750">
              <a:buClr>
                <a:srgbClr val="6C45BB"/>
              </a:buClr>
              <a:buSzPct val="120000"/>
              <a:buFont typeface="Arial" pitchFamily="34" charset="0"/>
              <a:buChar char="•"/>
            </a:pPr>
            <a:r>
              <a:rPr lang="en-US" dirty="0"/>
              <a:t>What are economic fluctuations?  What are their characteristics?</a:t>
            </a:r>
          </a:p>
          <a:p>
            <a:pPr marL="285750" indent="-285750">
              <a:buClr>
                <a:srgbClr val="6C45BB"/>
              </a:buClr>
              <a:buSzPct val="120000"/>
              <a:buFont typeface="Arial" pitchFamily="34" charset="0"/>
              <a:buChar char="•"/>
            </a:pPr>
            <a:r>
              <a:rPr lang="en-US" dirty="0"/>
              <a:t>How does the model of aggregate demand and aggregate supply explain economic fluctuations?</a:t>
            </a:r>
          </a:p>
          <a:p>
            <a:pPr marL="285750" indent="-285750">
              <a:buClr>
                <a:srgbClr val="6C45BB"/>
              </a:buClr>
              <a:buSzPct val="120000"/>
              <a:buFont typeface="Arial" pitchFamily="34" charset="0"/>
              <a:buChar char="•"/>
            </a:pPr>
            <a:r>
              <a:rPr lang="en-US" dirty="0"/>
              <a:t>Why does the Aggregate-Demand curve slope downward?  What shifts the </a:t>
            </a:r>
            <a:r>
              <a:rPr lang="en-US" i="1" dirty="0"/>
              <a:t>AD</a:t>
            </a:r>
            <a:r>
              <a:rPr lang="en-US" dirty="0"/>
              <a:t> curve?</a:t>
            </a:r>
          </a:p>
          <a:p>
            <a:pPr marL="285750" indent="-285750">
              <a:buClr>
                <a:srgbClr val="6C45BB"/>
              </a:buClr>
              <a:buSzPct val="120000"/>
              <a:buFont typeface="Arial" pitchFamily="34" charset="0"/>
              <a:buChar char="•"/>
            </a:pPr>
            <a:r>
              <a:rPr lang="en-US" dirty="0"/>
              <a:t>What is the slope of the Aggregate-Supply curve in the short run?  In the long run?  </a:t>
            </a:r>
            <a:br>
              <a:rPr lang="en-US" dirty="0"/>
            </a:br>
            <a:r>
              <a:rPr lang="en-US" dirty="0"/>
              <a:t>What shifts the </a:t>
            </a:r>
            <a:r>
              <a:rPr lang="en-US" i="1" dirty="0"/>
              <a:t>AS</a:t>
            </a:r>
            <a:r>
              <a:rPr lang="en-US" dirty="0"/>
              <a:t> curve(s)? </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FFF4D5"/>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D6B128"/>
          </a:solidFill>
          <a:ln w="9525">
            <a:noFill/>
            <a:miter lim="800000"/>
            <a:headEnd/>
            <a:tailEnd/>
          </a:ln>
        </p:spPr>
        <p:txBody>
          <a:bodyPr wrap="none" anchor="ctr"/>
          <a:lstStyle/>
          <a:p>
            <a:pPr fontAlgn="base">
              <a:spcBef>
                <a:spcPct val="0"/>
              </a:spcBef>
              <a:spcAft>
                <a:spcPct val="0"/>
              </a:spcAft>
            </a:pPr>
            <a:endParaRPr lang="en-US">
              <a:solidFill>
                <a:srgbClr val="000000"/>
              </a:solidFill>
              <a:cs typeface="Arial" charset="0"/>
            </a:endParaRPr>
          </a:p>
        </p:txBody>
      </p:sp>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a:solidFill>
                  <a:srgbClr val="996633"/>
                </a:solidFill>
                <a:effectLst>
                  <a:outerShdw blurRad="38100" dist="38100" dir="2700000" algn="tl">
                    <a:srgbClr val="C0C0C0"/>
                  </a:outerShdw>
                </a:effectLst>
                <a:latin typeface="Tahoma" pitchFamily="34" charset="0"/>
                <a:cs typeface="Arial" charset="0"/>
              </a:rPr>
              <a:t>ACTIVE LEARNING</a:t>
            </a:r>
            <a:r>
              <a:rPr lang="en-US" sz="2400" b="0" dirty="0">
                <a:solidFill>
                  <a:srgbClr val="996633"/>
                </a:solidFill>
                <a:effectLst>
                  <a:outerShdw blurRad="38100" dist="38100" dir="2700000" algn="tl">
                    <a:srgbClr val="C0C0C0"/>
                  </a:outerShdw>
                </a:effectLst>
                <a:latin typeface="Tahoma" pitchFamily="34" charset="0"/>
                <a:cs typeface="Arial" charset="0"/>
              </a:rPr>
              <a:t>   </a:t>
            </a:r>
            <a:r>
              <a:rPr lang="en-US" sz="7100" baseline="-10000" dirty="0">
                <a:solidFill>
                  <a:srgbClr val="C00000"/>
                </a:solidFill>
                <a:latin typeface="Century" pitchFamily="18" charset="0"/>
                <a:cs typeface="Times New Roman" pitchFamily="18" charset="0"/>
              </a:rPr>
              <a:t>1</a:t>
            </a:r>
            <a:r>
              <a:rPr lang="en-US" sz="2400" b="0" dirty="0">
                <a:solidFill>
                  <a:srgbClr val="996633"/>
                </a:solidFill>
                <a:effectLst>
                  <a:outerShdw blurRad="38100" dist="38100" dir="2700000" algn="tl">
                    <a:srgbClr val="C0C0C0"/>
                  </a:outerShdw>
                </a:effectLst>
                <a:latin typeface="Tahoma" pitchFamily="34" charset="0"/>
                <a:cs typeface="Arial" charset="0"/>
              </a:rPr>
              <a:t>   </a:t>
            </a:r>
            <a:br>
              <a:rPr lang="en-US" sz="2400" b="0" dirty="0">
                <a:solidFill>
                  <a:srgbClr val="996633"/>
                </a:solidFill>
                <a:effectLst>
                  <a:outerShdw blurRad="38100" dist="38100" dir="2700000" algn="tl">
                    <a:srgbClr val="C0C0C0"/>
                  </a:outerShdw>
                </a:effectLst>
                <a:latin typeface="Tahoma" pitchFamily="34" charset="0"/>
                <a:cs typeface="Arial" charset="0"/>
              </a:rPr>
            </a:br>
            <a:r>
              <a:rPr lang="en-US" sz="3600" dirty="0">
                <a:solidFill>
                  <a:srgbClr val="CC9900"/>
                </a:solidFill>
                <a:effectLst>
                  <a:outerShdw blurRad="38100" dist="38100" dir="2700000" algn="tl">
                    <a:srgbClr val="C0C0C0"/>
                  </a:outerShdw>
                </a:effectLst>
                <a:cs typeface="Arial" charset="0"/>
              </a:rPr>
              <a:t>The Aggregate-Demand curve</a:t>
            </a:r>
          </a:p>
        </p:txBody>
      </p:sp>
      <p:sp>
        <p:nvSpPr>
          <p:cNvPr id="36" name="Content Placeholder 2"/>
          <p:cNvSpPr>
            <a:spLocks noGrp="1"/>
          </p:cNvSpPr>
          <p:nvPr>
            <p:ph idx="1"/>
          </p:nvPr>
        </p:nvSpPr>
        <p:spPr>
          <a:xfrm>
            <a:off x="457200" y="1371600"/>
            <a:ext cx="8229600" cy="5105400"/>
          </a:xfrm>
        </p:spPr>
        <p:txBody>
          <a:bodyPr>
            <a:normAutofit/>
          </a:bodyPr>
          <a:lstStyle/>
          <a:p>
            <a:pPr marL="0" indent="0">
              <a:spcBef>
                <a:spcPct val="30000"/>
              </a:spcBef>
              <a:buClr>
                <a:srgbClr val="669900"/>
              </a:buClr>
              <a:buNone/>
            </a:pPr>
            <a:r>
              <a:rPr lang="en-US" sz="2700" dirty="0"/>
              <a:t>What happens to the </a:t>
            </a:r>
            <a:r>
              <a:rPr lang="en-US" sz="2700" i="1" dirty="0"/>
              <a:t>AD</a:t>
            </a:r>
            <a:r>
              <a:rPr lang="en-US" sz="2700" dirty="0"/>
              <a:t> curve in each of the following scenarios?</a:t>
            </a:r>
          </a:p>
          <a:p>
            <a:pPr marL="800100" lvl="1" indent="-514350">
              <a:spcBef>
                <a:spcPct val="40000"/>
              </a:spcBef>
              <a:buClr>
                <a:srgbClr val="669900"/>
              </a:buClr>
              <a:buNone/>
            </a:pPr>
            <a:r>
              <a:rPr lang="en-US" sz="2500" b="1" dirty="0">
                <a:solidFill>
                  <a:srgbClr val="C00000"/>
                </a:solidFill>
              </a:rPr>
              <a:t>A.</a:t>
            </a:r>
            <a:r>
              <a:rPr lang="en-US" sz="2500" b="1" dirty="0">
                <a:solidFill>
                  <a:srgbClr val="339966"/>
                </a:solidFill>
              </a:rPr>
              <a:t>	</a:t>
            </a:r>
            <a:r>
              <a:rPr lang="en-US" dirty="0"/>
              <a:t>A ten-year-old investment tax credit expires. </a:t>
            </a:r>
          </a:p>
          <a:p>
            <a:pPr marL="800100" lvl="1" indent="-514350">
              <a:spcBef>
                <a:spcPct val="40000"/>
              </a:spcBef>
              <a:buClr>
                <a:srgbClr val="669900"/>
              </a:buClr>
              <a:buNone/>
            </a:pPr>
            <a:r>
              <a:rPr lang="en-US" sz="2500" b="1" dirty="0">
                <a:solidFill>
                  <a:srgbClr val="C00000"/>
                </a:solidFill>
              </a:rPr>
              <a:t>B.</a:t>
            </a:r>
            <a:r>
              <a:rPr lang="en-US" sz="2500" b="1" dirty="0">
                <a:solidFill>
                  <a:srgbClr val="339966"/>
                </a:solidFill>
              </a:rPr>
              <a:t>	</a:t>
            </a:r>
            <a:r>
              <a:rPr lang="en-US" dirty="0"/>
              <a:t>The U.S. exchange rate falls.  </a:t>
            </a:r>
          </a:p>
          <a:p>
            <a:pPr marL="800100" lvl="1" indent="-514350">
              <a:spcBef>
                <a:spcPct val="40000"/>
              </a:spcBef>
              <a:buClr>
                <a:srgbClr val="669900"/>
              </a:buClr>
              <a:buNone/>
            </a:pPr>
            <a:r>
              <a:rPr lang="en-US" sz="2500" b="1" dirty="0">
                <a:solidFill>
                  <a:srgbClr val="C00000"/>
                </a:solidFill>
              </a:rPr>
              <a:t>C.</a:t>
            </a:r>
            <a:r>
              <a:rPr lang="en-US" sz="2500" b="1" dirty="0">
                <a:solidFill>
                  <a:srgbClr val="339966"/>
                </a:solidFill>
              </a:rPr>
              <a:t>	</a:t>
            </a:r>
            <a:r>
              <a:rPr lang="en-US" dirty="0"/>
              <a:t>A fall in prices increases the real value of consumers’ wealth.   </a:t>
            </a:r>
          </a:p>
          <a:p>
            <a:pPr marL="800100" lvl="1" indent="-514350">
              <a:spcBef>
                <a:spcPct val="40000"/>
              </a:spcBef>
              <a:buClr>
                <a:srgbClr val="669900"/>
              </a:buClr>
              <a:buNone/>
            </a:pPr>
            <a:r>
              <a:rPr lang="en-US" sz="2500" b="1" dirty="0">
                <a:solidFill>
                  <a:srgbClr val="C00000"/>
                </a:solidFill>
              </a:rPr>
              <a:t>D.</a:t>
            </a:r>
            <a:r>
              <a:rPr lang="en-US" sz="2500" b="1" dirty="0">
                <a:solidFill>
                  <a:srgbClr val="339966"/>
                </a:solidFill>
              </a:rPr>
              <a:t>	</a:t>
            </a:r>
            <a:r>
              <a:rPr lang="en-US" dirty="0"/>
              <a:t>State governments replace their sales taxes with new taxes on interest, dividends, and capital gains.</a:t>
            </a:r>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b="0" i="1" dirty="0">
                <a:solidFill>
                  <a:srgbClr val="777777"/>
                </a:solidFill>
                <a:latin typeface="Times New Roman" pitchFamily="18" charset="0"/>
                <a:cs typeface="Times New Roman" pitchFamily="18" charset="0"/>
              </a:rPr>
              <a:t>© 2012 </a:t>
            </a:r>
            <a:r>
              <a:rPr lang="en-US" sz="800" b="0" i="1" dirty="0" err="1">
                <a:solidFill>
                  <a:srgbClr val="777777"/>
                </a:solidFill>
                <a:latin typeface="Times New Roman" pitchFamily="18" charset="0"/>
                <a:cs typeface="Times New Roman" pitchFamily="18" charset="0"/>
              </a:rPr>
              <a:t>Cengage</a:t>
            </a:r>
            <a:r>
              <a:rPr lang="en-US" sz="800" b="0" i="1" dirty="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FFF4D5"/>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D6B128"/>
          </a:solidFill>
          <a:ln w="9525">
            <a:noFill/>
            <a:miter lim="800000"/>
            <a:headEnd/>
            <a:tailEnd/>
          </a:ln>
        </p:spPr>
        <p:txBody>
          <a:bodyPr wrap="none" anchor="ctr"/>
          <a:lstStyle/>
          <a:p>
            <a:pPr fontAlgn="base">
              <a:spcBef>
                <a:spcPct val="0"/>
              </a:spcBef>
              <a:spcAft>
                <a:spcPct val="0"/>
              </a:spcAft>
            </a:pPr>
            <a:endParaRPr lang="en-US">
              <a:solidFill>
                <a:srgbClr val="000000"/>
              </a:solidFill>
              <a:cs typeface="Arial" charset="0"/>
            </a:endParaRPr>
          </a:p>
        </p:txBody>
      </p:sp>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a:solidFill>
                  <a:srgbClr val="996633"/>
                </a:solidFill>
                <a:effectLst>
                  <a:outerShdw blurRad="38100" dist="38100" dir="2700000" algn="tl">
                    <a:srgbClr val="C0C0C0"/>
                  </a:outerShdw>
                </a:effectLst>
                <a:latin typeface="Tahoma" pitchFamily="34" charset="0"/>
                <a:cs typeface="Arial" charset="0"/>
              </a:rPr>
              <a:t>ACTIVE LEARNING</a:t>
            </a:r>
            <a:r>
              <a:rPr lang="en-US" sz="2400" b="0" dirty="0">
                <a:solidFill>
                  <a:srgbClr val="996633"/>
                </a:solidFill>
                <a:effectLst>
                  <a:outerShdw blurRad="38100" dist="38100" dir="2700000" algn="tl">
                    <a:srgbClr val="C0C0C0"/>
                  </a:outerShdw>
                </a:effectLst>
                <a:latin typeface="Tahoma" pitchFamily="34" charset="0"/>
                <a:cs typeface="Arial" charset="0"/>
              </a:rPr>
              <a:t>   </a:t>
            </a:r>
            <a:r>
              <a:rPr lang="en-US" sz="7100" baseline="-10000" dirty="0">
                <a:solidFill>
                  <a:srgbClr val="C00000"/>
                </a:solidFill>
                <a:latin typeface="Century" pitchFamily="18" charset="0"/>
                <a:cs typeface="Times New Roman" pitchFamily="18" charset="0"/>
              </a:rPr>
              <a:t>1</a:t>
            </a:r>
            <a:r>
              <a:rPr lang="en-US" sz="2400" b="0" dirty="0">
                <a:solidFill>
                  <a:srgbClr val="996633"/>
                </a:solidFill>
                <a:effectLst>
                  <a:outerShdw blurRad="38100" dist="38100" dir="2700000" algn="tl">
                    <a:srgbClr val="C0C0C0"/>
                  </a:outerShdw>
                </a:effectLst>
                <a:latin typeface="Tahoma" pitchFamily="34" charset="0"/>
                <a:cs typeface="Arial" charset="0"/>
              </a:rPr>
              <a:t>   </a:t>
            </a:r>
            <a:br>
              <a:rPr lang="en-US" sz="2400" b="0" dirty="0">
                <a:solidFill>
                  <a:srgbClr val="996633"/>
                </a:solidFill>
                <a:effectLst>
                  <a:outerShdw blurRad="38100" dist="38100" dir="2700000" algn="tl">
                    <a:srgbClr val="C0C0C0"/>
                  </a:outerShdw>
                </a:effectLst>
                <a:latin typeface="Tahoma" pitchFamily="34" charset="0"/>
                <a:cs typeface="Arial" charset="0"/>
              </a:rPr>
            </a:br>
            <a:r>
              <a:rPr lang="en-US" sz="3600" dirty="0">
                <a:solidFill>
                  <a:srgbClr val="CC9900"/>
                </a:solidFill>
                <a:effectLst>
                  <a:outerShdw blurRad="38100" dist="38100" dir="2700000" algn="tl">
                    <a:srgbClr val="C0C0C0"/>
                  </a:outerShdw>
                </a:effectLst>
                <a:cs typeface="Arial" charset="0"/>
              </a:rPr>
              <a:t>Answers</a:t>
            </a:r>
          </a:p>
        </p:txBody>
      </p:sp>
      <p:sp>
        <p:nvSpPr>
          <p:cNvPr id="36" name="Content Placeholder 2"/>
          <p:cNvSpPr>
            <a:spLocks noGrp="1"/>
          </p:cNvSpPr>
          <p:nvPr>
            <p:ph idx="1"/>
          </p:nvPr>
        </p:nvSpPr>
        <p:spPr>
          <a:xfrm>
            <a:off x="457200" y="1371600"/>
            <a:ext cx="8229600" cy="5105400"/>
          </a:xfrm>
        </p:spPr>
        <p:txBody>
          <a:bodyPr>
            <a:normAutofit fontScale="92500"/>
          </a:bodyPr>
          <a:lstStyle/>
          <a:p>
            <a:pPr marL="463550" indent="-463550">
              <a:spcBef>
                <a:spcPct val="40000"/>
              </a:spcBef>
              <a:buClr>
                <a:srgbClr val="669900"/>
              </a:buClr>
              <a:buNone/>
            </a:pPr>
            <a:r>
              <a:rPr lang="en-US" b="1" dirty="0">
                <a:solidFill>
                  <a:srgbClr val="C00000"/>
                </a:solidFill>
              </a:rPr>
              <a:t>A.</a:t>
            </a:r>
            <a:r>
              <a:rPr lang="en-US" b="1" dirty="0">
                <a:solidFill>
                  <a:srgbClr val="339966"/>
                </a:solidFill>
              </a:rPr>
              <a:t>	</a:t>
            </a:r>
            <a:r>
              <a:rPr lang="en-US" dirty="0"/>
              <a:t>A ten-year-old investment tax credit expires. </a:t>
            </a:r>
          </a:p>
          <a:p>
            <a:pPr marL="463550" indent="-463550">
              <a:spcBef>
                <a:spcPct val="10000"/>
              </a:spcBef>
              <a:buClr>
                <a:srgbClr val="669900"/>
              </a:buClr>
              <a:buNone/>
            </a:pPr>
            <a:r>
              <a:rPr lang="en-US" dirty="0"/>
              <a:t>	</a:t>
            </a:r>
            <a:r>
              <a:rPr lang="en-US" b="1" i="1" dirty="0">
                <a:solidFill>
                  <a:srgbClr val="0000FF"/>
                </a:solidFill>
              </a:rPr>
              <a:t>I</a:t>
            </a:r>
            <a:r>
              <a:rPr lang="en-US" dirty="0">
                <a:solidFill>
                  <a:srgbClr val="0000FF"/>
                </a:solidFill>
              </a:rPr>
              <a:t>  falls, </a:t>
            </a:r>
            <a:r>
              <a:rPr lang="en-US" i="1" dirty="0">
                <a:solidFill>
                  <a:srgbClr val="0000FF"/>
                </a:solidFill>
              </a:rPr>
              <a:t>AD</a:t>
            </a:r>
            <a:r>
              <a:rPr lang="en-US" dirty="0">
                <a:solidFill>
                  <a:srgbClr val="0000FF"/>
                </a:solidFill>
              </a:rPr>
              <a:t> curve shifts left. </a:t>
            </a:r>
          </a:p>
          <a:p>
            <a:pPr marL="463550" indent="-463550">
              <a:spcBef>
                <a:spcPct val="40000"/>
              </a:spcBef>
              <a:buClr>
                <a:srgbClr val="669900"/>
              </a:buClr>
              <a:buNone/>
            </a:pPr>
            <a:r>
              <a:rPr lang="en-US" b="1" dirty="0">
                <a:solidFill>
                  <a:srgbClr val="C00000"/>
                </a:solidFill>
              </a:rPr>
              <a:t>B.</a:t>
            </a:r>
            <a:r>
              <a:rPr lang="en-US" b="1" dirty="0">
                <a:solidFill>
                  <a:srgbClr val="339966"/>
                </a:solidFill>
              </a:rPr>
              <a:t>	</a:t>
            </a:r>
            <a:r>
              <a:rPr lang="en-US" dirty="0"/>
              <a:t>The U.S. exchange rate falls.  </a:t>
            </a:r>
          </a:p>
          <a:p>
            <a:pPr marL="463550" indent="-463550">
              <a:spcBef>
                <a:spcPct val="10000"/>
              </a:spcBef>
              <a:buClr>
                <a:srgbClr val="669900"/>
              </a:buClr>
              <a:buNone/>
            </a:pPr>
            <a:r>
              <a:rPr lang="en-US" dirty="0">
                <a:solidFill>
                  <a:srgbClr val="FF0000"/>
                </a:solidFill>
              </a:rPr>
              <a:t>	</a:t>
            </a:r>
            <a:r>
              <a:rPr lang="en-US" b="1" i="1" dirty="0">
                <a:solidFill>
                  <a:srgbClr val="0000FF"/>
                </a:solidFill>
              </a:rPr>
              <a:t>NX</a:t>
            </a:r>
            <a:r>
              <a:rPr lang="en-US" dirty="0">
                <a:solidFill>
                  <a:srgbClr val="0000FF"/>
                </a:solidFill>
              </a:rPr>
              <a:t> rises, </a:t>
            </a:r>
            <a:r>
              <a:rPr lang="en-US" i="1" dirty="0">
                <a:solidFill>
                  <a:srgbClr val="0000FF"/>
                </a:solidFill>
              </a:rPr>
              <a:t>AD</a:t>
            </a:r>
            <a:r>
              <a:rPr lang="en-US" dirty="0">
                <a:solidFill>
                  <a:srgbClr val="0000FF"/>
                </a:solidFill>
              </a:rPr>
              <a:t> curve shifts right. </a:t>
            </a:r>
          </a:p>
          <a:p>
            <a:pPr marL="463550" indent="-463550">
              <a:spcBef>
                <a:spcPct val="40000"/>
              </a:spcBef>
              <a:buClr>
                <a:srgbClr val="669900"/>
              </a:buClr>
              <a:buNone/>
            </a:pPr>
            <a:r>
              <a:rPr lang="en-US" b="1" dirty="0">
                <a:solidFill>
                  <a:srgbClr val="C00000"/>
                </a:solidFill>
              </a:rPr>
              <a:t>C.</a:t>
            </a:r>
            <a:r>
              <a:rPr lang="en-US" b="1" dirty="0">
                <a:solidFill>
                  <a:srgbClr val="339966"/>
                </a:solidFill>
              </a:rPr>
              <a:t>	</a:t>
            </a:r>
            <a:r>
              <a:rPr lang="en-US" dirty="0"/>
              <a:t>A fall in prices increases the real value of consumers’ wealth.   </a:t>
            </a:r>
          </a:p>
          <a:p>
            <a:pPr marL="463550" indent="-463550">
              <a:spcBef>
                <a:spcPct val="10000"/>
              </a:spcBef>
              <a:buClr>
                <a:srgbClr val="669900"/>
              </a:buClr>
              <a:buNone/>
            </a:pPr>
            <a:r>
              <a:rPr lang="en-US" dirty="0">
                <a:solidFill>
                  <a:srgbClr val="FF0000"/>
                </a:solidFill>
              </a:rPr>
              <a:t>	</a:t>
            </a:r>
            <a:r>
              <a:rPr lang="en-US" dirty="0">
                <a:solidFill>
                  <a:srgbClr val="0000FF"/>
                </a:solidFill>
              </a:rPr>
              <a:t>Move down along </a:t>
            </a:r>
            <a:r>
              <a:rPr lang="en-US" i="1" dirty="0">
                <a:solidFill>
                  <a:srgbClr val="0000FF"/>
                </a:solidFill>
              </a:rPr>
              <a:t>AD</a:t>
            </a:r>
            <a:r>
              <a:rPr lang="en-US" dirty="0">
                <a:solidFill>
                  <a:srgbClr val="0000FF"/>
                </a:solidFill>
              </a:rPr>
              <a:t> curve (wealth-effect).</a:t>
            </a:r>
            <a:r>
              <a:rPr lang="en-US" dirty="0">
                <a:solidFill>
                  <a:srgbClr val="FF0000"/>
                </a:solidFill>
              </a:rPr>
              <a:t>  </a:t>
            </a:r>
          </a:p>
          <a:p>
            <a:pPr marL="463550" indent="-463550">
              <a:spcBef>
                <a:spcPct val="40000"/>
              </a:spcBef>
              <a:buClr>
                <a:srgbClr val="669900"/>
              </a:buClr>
              <a:buNone/>
            </a:pPr>
            <a:r>
              <a:rPr lang="en-US" b="1" dirty="0">
                <a:solidFill>
                  <a:srgbClr val="C00000"/>
                </a:solidFill>
              </a:rPr>
              <a:t>D.</a:t>
            </a:r>
            <a:r>
              <a:rPr lang="en-US" b="1" dirty="0">
                <a:solidFill>
                  <a:srgbClr val="339966"/>
                </a:solidFill>
              </a:rPr>
              <a:t>	</a:t>
            </a:r>
            <a:r>
              <a:rPr lang="en-US" dirty="0"/>
              <a:t>State governments replace sales taxes with new taxes on interest, dividends, and capital gains.  </a:t>
            </a:r>
          </a:p>
          <a:p>
            <a:pPr marL="463550" indent="-463550">
              <a:spcBef>
                <a:spcPct val="10000"/>
              </a:spcBef>
              <a:buClr>
                <a:srgbClr val="669900"/>
              </a:buClr>
              <a:buNone/>
            </a:pPr>
            <a:r>
              <a:rPr lang="en-US" dirty="0">
                <a:solidFill>
                  <a:srgbClr val="FF0000"/>
                </a:solidFill>
              </a:rPr>
              <a:t>	</a:t>
            </a:r>
            <a:r>
              <a:rPr lang="en-US" b="1" i="1" dirty="0">
                <a:solidFill>
                  <a:srgbClr val="0000FF"/>
                </a:solidFill>
              </a:rPr>
              <a:t>C</a:t>
            </a:r>
            <a:r>
              <a:rPr lang="en-US" dirty="0">
                <a:solidFill>
                  <a:srgbClr val="0000FF"/>
                </a:solidFill>
              </a:rPr>
              <a:t> rises, </a:t>
            </a:r>
            <a:r>
              <a:rPr lang="en-US" i="1" dirty="0">
                <a:solidFill>
                  <a:srgbClr val="0000FF"/>
                </a:solidFill>
              </a:rPr>
              <a:t>AD</a:t>
            </a:r>
            <a:r>
              <a:rPr lang="en-US" dirty="0">
                <a:solidFill>
                  <a:srgbClr val="0000FF"/>
                </a:solidFill>
              </a:rPr>
              <a:t> shifts right.</a:t>
            </a:r>
            <a:r>
              <a:rPr lang="en-US" dirty="0">
                <a:solidFill>
                  <a:srgbClr val="FF0000"/>
                </a:solidFill>
              </a:rPr>
              <a:t> </a:t>
            </a:r>
            <a:endParaRPr lang="en-US" dirty="0"/>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b="0" i="1" dirty="0">
                <a:solidFill>
                  <a:srgbClr val="777777"/>
                </a:solidFill>
                <a:latin typeface="Times New Roman" pitchFamily="18" charset="0"/>
                <a:cs typeface="Times New Roman" pitchFamily="18" charset="0"/>
              </a:rPr>
              <a:t>© 2012 </a:t>
            </a:r>
            <a:r>
              <a:rPr lang="en-US" sz="800" b="0" i="1" dirty="0" err="1">
                <a:solidFill>
                  <a:srgbClr val="777777"/>
                </a:solidFill>
                <a:latin typeface="Times New Roman" pitchFamily="18" charset="0"/>
                <a:cs typeface="Times New Roman" pitchFamily="18" charset="0"/>
              </a:rPr>
              <a:t>Cengage</a:t>
            </a:r>
            <a:r>
              <a:rPr lang="en-US" sz="800" b="0" i="1" dirty="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3"/>
          <p:cNvSpPr>
            <a:spLocks noGrp="1" noChangeArrowheads="1"/>
          </p:cNvSpPr>
          <p:nvPr>
            <p:ph type="title" idx="4294967295"/>
          </p:nvPr>
        </p:nvSpPr>
        <p:spPr>
          <a:xfrm>
            <a:off x="0" y="196850"/>
            <a:ext cx="9144000" cy="649288"/>
          </a:xfrm>
        </p:spPr>
        <p:txBody>
          <a:bodyPr>
            <a:normAutofit fontScale="90000"/>
          </a:bodyPr>
          <a:lstStyle/>
          <a:p>
            <a:pPr algn="ctr" eaLnBrk="1" hangingPunct="1"/>
            <a:r>
              <a:rPr lang="en-US" sz="3700" dirty="0"/>
              <a:t>The Aggregate-Supply (</a:t>
            </a:r>
            <a:r>
              <a:rPr lang="en-US" sz="3700" i="1" dirty="0"/>
              <a:t>AS</a:t>
            </a:r>
            <a:r>
              <a:rPr lang="en-US" sz="1700" i="1" dirty="0"/>
              <a:t> </a:t>
            </a:r>
            <a:r>
              <a:rPr lang="en-US" sz="3700" dirty="0"/>
              <a:t>) Curves</a:t>
            </a:r>
          </a:p>
        </p:txBody>
      </p:sp>
      <p:sp>
        <p:nvSpPr>
          <p:cNvPr id="159748" name="Rectangle 4"/>
          <p:cNvSpPr>
            <a:spLocks noGrp="1" noChangeArrowheads="1"/>
          </p:cNvSpPr>
          <p:nvPr>
            <p:ph type="body" idx="4294967295"/>
          </p:nvPr>
        </p:nvSpPr>
        <p:spPr>
          <a:xfrm>
            <a:off x="339725" y="1139825"/>
            <a:ext cx="3417888" cy="2290763"/>
          </a:xfrm>
        </p:spPr>
        <p:txBody>
          <a:bodyPr/>
          <a:lstStyle/>
          <a:p>
            <a:pPr marL="0" indent="0" eaLnBrk="1" hangingPunct="1">
              <a:buFont typeface="Wingdings" pitchFamily="2" charset="2"/>
              <a:buNone/>
            </a:pPr>
            <a:r>
              <a:rPr lang="en-US" sz="2600"/>
              <a:t>The </a:t>
            </a:r>
            <a:r>
              <a:rPr lang="en-US" sz="2600" b="1" i="1">
                <a:solidFill>
                  <a:srgbClr val="CC0000"/>
                </a:solidFill>
              </a:rPr>
              <a:t>AS</a:t>
            </a:r>
            <a:r>
              <a:rPr lang="en-US" sz="2600" b="1">
                <a:solidFill>
                  <a:srgbClr val="CC0000"/>
                </a:solidFill>
              </a:rPr>
              <a:t> curve</a:t>
            </a:r>
            <a:r>
              <a:rPr lang="en-US" sz="2600"/>
              <a:t> shows the total quantity of </a:t>
            </a:r>
            <a:br>
              <a:rPr lang="en-US" sz="2600"/>
            </a:br>
            <a:r>
              <a:rPr lang="en-US" sz="2600"/>
              <a:t>g&amp;s firms produce and sell at any given price level. </a:t>
            </a:r>
          </a:p>
        </p:txBody>
      </p:sp>
      <p:grpSp>
        <p:nvGrpSpPr>
          <p:cNvPr id="29702" name="Group 5"/>
          <p:cNvGrpSpPr>
            <a:grpSpLocks/>
          </p:cNvGrpSpPr>
          <p:nvPr/>
        </p:nvGrpSpPr>
        <p:grpSpPr bwMode="auto">
          <a:xfrm>
            <a:off x="4094163" y="1179513"/>
            <a:ext cx="4422775" cy="4106862"/>
            <a:chOff x="2579" y="785"/>
            <a:chExt cx="2786" cy="2420"/>
          </a:xfrm>
        </p:grpSpPr>
        <p:grpSp>
          <p:nvGrpSpPr>
            <p:cNvPr id="29712" name="Group 6"/>
            <p:cNvGrpSpPr>
              <a:grpSpLocks/>
            </p:cNvGrpSpPr>
            <p:nvPr/>
          </p:nvGrpSpPr>
          <p:grpSpPr bwMode="auto">
            <a:xfrm>
              <a:off x="2697" y="1037"/>
              <a:ext cx="2409" cy="2049"/>
              <a:chOff x="1098" y="1361"/>
              <a:chExt cx="2116" cy="2027"/>
            </a:xfrm>
          </p:grpSpPr>
          <p:sp>
            <p:nvSpPr>
              <p:cNvPr id="29715" name="Line 7"/>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6" name="Line 8"/>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13" name="Text Box 9"/>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29714" name="Text Box 10"/>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4" name="Group 51"/>
          <p:cNvGrpSpPr>
            <a:grpSpLocks/>
          </p:cNvGrpSpPr>
          <p:nvPr/>
        </p:nvGrpSpPr>
        <p:grpSpPr bwMode="auto">
          <a:xfrm>
            <a:off x="4868863" y="1958975"/>
            <a:ext cx="3379787" cy="2568575"/>
            <a:chOff x="3067" y="1234"/>
            <a:chExt cx="2129" cy="1618"/>
          </a:xfrm>
        </p:grpSpPr>
        <p:sp>
          <p:nvSpPr>
            <p:cNvPr id="29710" name="Line 13"/>
            <p:cNvSpPr>
              <a:spLocks noChangeShapeType="1"/>
            </p:cNvSpPr>
            <p:nvPr/>
          </p:nvSpPr>
          <p:spPr bwMode="auto">
            <a:xfrm flipV="1">
              <a:off x="3067" y="1468"/>
              <a:ext cx="1497"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1" name="Text Box 14"/>
            <p:cNvSpPr txBox="1">
              <a:spLocks noChangeArrowheads="1"/>
            </p:cNvSpPr>
            <p:nvPr/>
          </p:nvSpPr>
          <p:spPr bwMode="auto">
            <a:xfrm>
              <a:off x="4454" y="1234"/>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endParaRPr lang="en-US" sz="2400" i="1" baseline="-25000">
                <a:cs typeface="Arial" charset="0"/>
              </a:endParaRPr>
            </a:p>
          </p:txBody>
        </p:sp>
      </p:grpSp>
      <p:grpSp>
        <p:nvGrpSpPr>
          <p:cNvPr id="5" name="Group 52"/>
          <p:cNvGrpSpPr>
            <a:grpSpLocks/>
          </p:cNvGrpSpPr>
          <p:nvPr/>
        </p:nvGrpSpPr>
        <p:grpSpPr bwMode="auto">
          <a:xfrm>
            <a:off x="5613400" y="1235075"/>
            <a:ext cx="1177925" cy="3844925"/>
            <a:chOff x="3536" y="778"/>
            <a:chExt cx="742" cy="2422"/>
          </a:xfrm>
        </p:grpSpPr>
        <p:sp>
          <p:nvSpPr>
            <p:cNvPr id="29708" name="Line 17"/>
            <p:cNvSpPr>
              <a:spLocks noChangeShapeType="1"/>
            </p:cNvSpPr>
            <p:nvPr/>
          </p:nvSpPr>
          <p:spPr bwMode="auto">
            <a:xfrm rot="16200000" flipH="1">
              <a:off x="2824" y="2115"/>
              <a:ext cx="2167" cy="3"/>
            </a:xfrm>
            <a:prstGeom prst="line">
              <a:avLst/>
            </a:prstGeom>
            <a:noFill/>
            <a:ln w="38100">
              <a:solidFill>
                <a:srgbClr val="DE84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9" name="Text Box 19"/>
            <p:cNvSpPr txBox="1">
              <a:spLocks noChangeArrowheads="1"/>
            </p:cNvSpPr>
            <p:nvPr/>
          </p:nvSpPr>
          <p:spPr bwMode="auto">
            <a:xfrm>
              <a:off x="3536"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endParaRPr lang="en-US" sz="2400" i="1" baseline="-25000">
                <a:cs typeface="Arial" charset="0"/>
              </a:endParaRPr>
            </a:p>
          </p:txBody>
        </p:sp>
      </p:grpSp>
      <p:sp>
        <p:nvSpPr>
          <p:cNvPr id="159784" name="Rectangle 40"/>
          <p:cNvSpPr>
            <a:spLocks noChangeArrowheads="1"/>
          </p:cNvSpPr>
          <p:nvPr/>
        </p:nvSpPr>
        <p:spPr bwMode="auto">
          <a:xfrm>
            <a:off x="404813" y="3486150"/>
            <a:ext cx="3233737"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92100" indent="-292100">
              <a:lnSpc>
                <a:spcPct val="105000"/>
              </a:lnSpc>
              <a:spcBef>
                <a:spcPct val="30000"/>
              </a:spcBef>
              <a:buClr>
                <a:srgbClr val="339966"/>
              </a:buClr>
              <a:buSzPct val="120000"/>
              <a:buFont typeface="Wingdings" pitchFamily="2" charset="2"/>
              <a:buNone/>
            </a:pPr>
            <a:r>
              <a:rPr lang="en-US" sz="2600" i="1">
                <a:cs typeface="Arial" charset="0"/>
              </a:rPr>
              <a:t>AS</a:t>
            </a:r>
            <a:r>
              <a:rPr lang="en-US" sz="2600">
                <a:cs typeface="Arial" charset="0"/>
              </a:rPr>
              <a:t> is: </a:t>
            </a:r>
          </a:p>
          <a:p>
            <a:pPr marL="292100" indent="-292100">
              <a:lnSpc>
                <a:spcPct val="105000"/>
              </a:lnSpc>
              <a:spcBef>
                <a:spcPct val="30000"/>
              </a:spcBef>
              <a:buClr>
                <a:srgbClr val="339966"/>
              </a:buClr>
              <a:buSzPct val="120000"/>
              <a:buFont typeface="Wingdings" pitchFamily="2" charset="2"/>
              <a:buChar char="§"/>
            </a:pPr>
            <a:r>
              <a:rPr lang="en-US" sz="2600">
                <a:cs typeface="Arial" charset="0"/>
              </a:rPr>
              <a:t>upward-sloping </a:t>
            </a:r>
            <a:br>
              <a:rPr lang="en-US" sz="2600">
                <a:cs typeface="Arial" charset="0"/>
              </a:rPr>
            </a:br>
            <a:r>
              <a:rPr lang="en-US" sz="2600">
                <a:cs typeface="Arial" charset="0"/>
              </a:rPr>
              <a:t>in short run</a:t>
            </a:r>
          </a:p>
        </p:txBody>
      </p:sp>
      <p:sp>
        <p:nvSpPr>
          <p:cNvPr id="159797" name="Rectangle 53"/>
          <p:cNvSpPr>
            <a:spLocks noChangeArrowheads="1"/>
          </p:cNvSpPr>
          <p:nvPr/>
        </p:nvSpPr>
        <p:spPr bwMode="auto">
          <a:xfrm>
            <a:off x="401638" y="4957763"/>
            <a:ext cx="2192337"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92100" indent="-292100">
              <a:lnSpc>
                <a:spcPct val="105000"/>
              </a:lnSpc>
              <a:spcBef>
                <a:spcPct val="45000"/>
              </a:spcBef>
              <a:buClr>
                <a:srgbClr val="339966"/>
              </a:buClr>
              <a:buSzPct val="120000"/>
              <a:buFont typeface="Wingdings" pitchFamily="2" charset="2"/>
              <a:buChar char="§"/>
            </a:pPr>
            <a:r>
              <a:rPr lang="en-US" sz="2600">
                <a:cs typeface="Arial" charset="0"/>
              </a:rPr>
              <a:t>vertical in long run</a:t>
            </a:r>
          </a:p>
        </p:txBody>
      </p:sp>
      <p:sp>
        <p:nvSpPr>
          <p:cNvPr id="29707"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355491451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48">
                                            <p:txEl>
                                              <p:pRg st="0" end="0"/>
                                            </p:txEl>
                                          </p:spTgt>
                                        </p:tgtEl>
                                        <p:attrNameLst>
                                          <p:attrName>style.visibility</p:attrName>
                                        </p:attrNameLst>
                                      </p:cBhvr>
                                      <p:to>
                                        <p:strVal val="visible"/>
                                      </p:to>
                                    </p:set>
                                    <p:animEffect transition="in" filter="wipe(left)">
                                      <p:cBhvr>
                                        <p:cTn id="7" dur="500"/>
                                        <p:tgtEl>
                                          <p:spTgt spid="1597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9784">
                                            <p:txEl>
                                              <p:pRg st="0" end="0"/>
                                            </p:txEl>
                                          </p:spTgt>
                                        </p:tgtEl>
                                        <p:attrNameLst>
                                          <p:attrName>style.visibility</p:attrName>
                                        </p:attrNameLst>
                                      </p:cBhvr>
                                      <p:to>
                                        <p:strVal val="visible"/>
                                      </p:to>
                                    </p:set>
                                    <p:animEffect transition="in" filter="wipe(left)">
                                      <p:cBhvr>
                                        <p:cTn id="12" dur="500"/>
                                        <p:tgtEl>
                                          <p:spTgt spid="15978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9784">
                                            <p:txEl>
                                              <p:pRg st="1" end="1"/>
                                            </p:txEl>
                                          </p:spTgt>
                                        </p:tgtEl>
                                        <p:attrNameLst>
                                          <p:attrName>style.visibility</p:attrName>
                                        </p:attrNameLst>
                                      </p:cBhvr>
                                      <p:to>
                                        <p:strVal val="visible"/>
                                      </p:to>
                                    </p:set>
                                    <p:animEffect transition="in" filter="wipe(left)">
                                      <p:cBhvr>
                                        <p:cTn id="17" dur="500"/>
                                        <p:tgtEl>
                                          <p:spTgt spid="159784">
                                            <p:txEl>
                                              <p:pRg st="1" end="1"/>
                                            </p:txEl>
                                          </p:spTgt>
                                        </p:tgtEl>
                                      </p:cBhvr>
                                    </p:animEffect>
                                  </p:childTnLst>
                                </p:cTn>
                              </p:par>
                            </p:childTnLst>
                          </p:cTn>
                        </p:par>
                        <p:par>
                          <p:cTn id="18" fill="hold" nodeType="afterGroup">
                            <p:stCondLst>
                              <p:cond delay="500"/>
                            </p:stCondLst>
                            <p:childTnLst>
                              <p:par>
                                <p:cTn id="19" presetID="18" presetClass="entr" presetSubtype="3"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strips(upRight)">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9797">
                                            <p:txEl>
                                              <p:pRg st="0" end="0"/>
                                            </p:txEl>
                                          </p:spTgt>
                                        </p:tgtEl>
                                        <p:attrNameLst>
                                          <p:attrName>style.visibility</p:attrName>
                                        </p:attrNameLst>
                                      </p:cBhvr>
                                      <p:to>
                                        <p:strVal val="visible"/>
                                      </p:to>
                                    </p:set>
                                    <p:animEffect transition="in" filter="wipe(left)">
                                      <p:cBhvr>
                                        <p:cTn id="26" dur="500"/>
                                        <p:tgtEl>
                                          <p:spTgt spid="159797">
                                            <p:txEl>
                                              <p:pRg st="0" end="0"/>
                                            </p:txEl>
                                          </p:spTgt>
                                        </p:tgtEl>
                                      </p:cBhvr>
                                    </p:animEffect>
                                  </p:childTnLst>
                                </p:cTn>
                              </p:par>
                            </p:childTnLst>
                          </p:cTn>
                        </p:par>
                        <p:par>
                          <p:cTn id="27" fill="hold" nodeType="afterGroup">
                            <p:stCondLst>
                              <p:cond delay="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build="p" bldLvl="5"/>
      <p:bldP spid="159784" grpId="0" build="p" bldLvl="5"/>
      <p:bldP spid="159797" grpId="0" build="p" bldLvl="5"/>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2"/>
          <p:cNvSpPr>
            <a:spLocks noGrp="1" noChangeArrowheads="1"/>
          </p:cNvSpPr>
          <p:nvPr>
            <p:ph type="title" idx="4294967295"/>
          </p:nvPr>
        </p:nvSpPr>
        <p:spPr>
          <a:xfrm>
            <a:off x="0" y="196850"/>
            <a:ext cx="9144000" cy="649288"/>
          </a:xfrm>
        </p:spPr>
        <p:txBody>
          <a:bodyPr/>
          <a:lstStyle/>
          <a:p>
            <a:pPr eaLnBrk="1" hangingPunct="1"/>
            <a:r>
              <a:rPr lang="en-US" sz="3000" dirty="0"/>
              <a:t>The Long-Run Aggregate-Supply Curve </a:t>
            </a:r>
            <a:r>
              <a:rPr lang="en-US" sz="2700" dirty="0"/>
              <a:t>(</a:t>
            </a:r>
            <a:r>
              <a:rPr lang="en-US" sz="2700" i="1" dirty="0"/>
              <a:t>LRAS</a:t>
            </a:r>
            <a:r>
              <a:rPr lang="en-US" sz="2700" dirty="0"/>
              <a:t>)</a:t>
            </a:r>
          </a:p>
        </p:txBody>
      </p:sp>
      <p:sp>
        <p:nvSpPr>
          <p:cNvPr id="318467" name="Rectangle 3"/>
          <p:cNvSpPr>
            <a:spLocks noGrp="1" noChangeArrowheads="1"/>
          </p:cNvSpPr>
          <p:nvPr>
            <p:ph type="body" idx="4294967295"/>
          </p:nvPr>
        </p:nvSpPr>
        <p:spPr>
          <a:xfrm>
            <a:off x="350838" y="1139825"/>
            <a:ext cx="3582987" cy="5384800"/>
          </a:xfrm>
        </p:spPr>
        <p:txBody>
          <a:bodyPr/>
          <a:lstStyle/>
          <a:p>
            <a:pPr marL="0" indent="0" eaLnBrk="1" hangingPunct="1">
              <a:lnSpc>
                <a:spcPct val="110000"/>
              </a:lnSpc>
              <a:spcBef>
                <a:spcPct val="35000"/>
              </a:spcBef>
              <a:buFont typeface="Wingdings" pitchFamily="2" charset="2"/>
              <a:buNone/>
            </a:pPr>
            <a:r>
              <a:rPr lang="en-US" sz="2600"/>
              <a:t>The </a:t>
            </a:r>
            <a:r>
              <a:rPr lang="en-US" sz="2600" b="1">
                <a:solidFill>
                  <a:srgbClr val="CC0000"/>
                </a:solidFill>
              </a:rPr>
              <a:t>natural rate of output</a:t>
            </a:r>
            <a:r>
              <a:rPr lang="en-US" sz="2600"/>
              <a:t> (</a:t>
            </a:r>
            <a:r>
              <a:rPr lang="en-US" sz="2600" b="1" i="1"/>
              <a:t>Y</a:t>
            </a:r>
            <a:r>
              <a:rPr lang="en-US" sz="2600" b="1" baseline="-25000"/>
              <a:t>N</a:t>
            </a:r>
            <a:r>
              <a:rPr lang="en-US" sz="2600"/>
              <a:t>) is the amount of output </a:t>
            </a:r>
            <a:br>
              <a:rPr lang="en-US" sz="2600"/>
            </a:br>
            <a:r>
              <a:rPr lang="en-US" sz="2600"/>
              <a:t>the economy produces when unemployment </a:t>
            </a:r>
            <a:br>
              <a:rPr lang="en-US" sz="2600"/>
            </a:br>
            <a:r>
              <a:rPr lang="en-US" sz="2600"/>
              <a:t>is at its natural rate. </a:t>
            </a:r>
          </a:p>
          <a:p>
            <a:pPr marL="0" indent="0" eaLnBrk="1" hangingPunct="1">
              <a:lnSpc>
                <a:spcPct val="110000"/>
              </a:lnSpc>
              <a:buFont typeface="Wingdings" pitchFamily="2" charset="2"/>
              <a:buNone/>
            </a:pPr>
            <a:r>
              <a:rPr lang="en-US" sz="2600" b="1" i="1"/>
              <a:t>Y</a:t>
            </a:r>
            <a:r>
              <a:rPr lang="en-US" sz="2600" b="1" baseline="-25000"/>
              <a:t>N</a:t>
            </a:r>
            <a:r>
              <a:rPr lang="en-US" sz="2600"/>
              <a:t>  is also called </a:t>
            </a:r>
            <a:r>
              <a:rPr lang="en-US" sz="2600" b="1">
                <a:solidFill>
                  <a:srgbClr val="800080"/>
                </a:solidFill>
              </a:rPr>
              <a:t>potential output</a:t>
            </a:r>
            <a:r>
              <a:rPr lang="en-US" sz="2600"/>
              <a:t> </a:t>
            </a:r>
            <a:br>
              <a:rPr lang="en-US" sz="2600"/>
            </a:br>
            <a:r>
              <a:rPr lang="en-US" sz="2600"/>
              <a:t>  or </a:t>
            </a:r>
            <a:br>
              <a:rPr lang="en-US" sz="2600"/>
            </a:br>
            <a:r>
              <a:rPr lang="en-US" sz="2600" b="1">
                <a:solidFill>
                  <a:srgbClr val="800080"/>
                </a:solidFill>
              </a:rPr>
              <a:t>full-employment output</a:t>
            </a:r>
            <a:r>
              <a:rPr lang="en-US" sz="2600"/>
              <a:t>.  </a:t>
            </a:r>
          </a:p>
        </p:txBody>
      </p:sp>
      <p:grpSp>
        <p:nvGrpSpPr>
          <p:cNvPr id="30726" name="Group 4"/>
          <p:cNvGrpSpPr>
            <a:grpSpLocks/>
          </p:cNvGrpSpPr>
          <p:nvPr/>
        </p:nvGrpSpPr>
        <p:grpSpPr bwMode="auto">
          <a:xfrm>
            <a:off x="4094163" y="1179513"/>
            <a:ext cx="4422775" cy="4106862"/>
            <a:chOff x="2579" y="785"/>
            <a:chExt cx="2786" cy="2420"/>
          </a:xfrm>
        </p:grpSpPr>
        <p:grpSp>
          <p:nvGrpSpPr>
            <p:cNvPr id="30732" name="Group 5"/>
            <p:cNvGrpSpPr>
              <a:grpSpLocks/>
            </p:cNvGrpSpPr>
            <p:nvPr/>
          </p:nvGrpSpPr>
          <p:grpSpPr bwMode="auto">
            <a:xfrm>
              <a:off x="2697" y="1037"/>
              <a:ext cx="2409" cy="2049"/>
              <a:chOff x="1098" y="1361"/>
              <a:chExt cx="2116" cy="2027"/>
            </a:xfrm>
          </p:grpSpPr>
          <p:sp>
            <p:nvSpPr>
              <p:cNvPr id="30735"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6"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33"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30734"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30727" name="Group 10"/>
          <p:cNvGrpSpPr>
            <a:grpSpLocks/>
          </p:cNvGrpSpPr>
          <p:nvPr/>
        </p:nvGrpSpPr>
        <p:grpSpPr bwMode="auto">
          <a:xfrm>
            <a:off x="5613400" y="1235075"/>
            <a:ext cx="1177925" cy="3844925"/>
            <a:chOff x="3536" y="778"/>
            <a:chExt cx="742" cy="2422"/>
          </a:xfrm>
        </p:grpSpPr>
        <p:sp>
          <p:nvSpPr>
            <p:cNvPr id="30730" name="Line 11"/>
            <p:cNvSpPr>
              <a:spLocks noChangeShapeType="1"/>
            </p:cNvSpPr>
            <p:nvPr/>
          </p:nvSpPr>
          <p:spPr bwMode="auto">
            <a:xfrm rot="16200000" flipH="1">
              <a:off x="2824" y="2115"/>
              <a:ext cx="2167" cy="3"/>
            </a:xfrm>
            <a:prstGeom prst="line">
              <a:avLst/>
            </a:prstGeom>
            <a:noFill/>
            <a:ln w="38100">
              <a:solidFill>
                <a:srgbClr val="DE84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1" name="Text Box 12"/>
            <p:cNvSpPr txBox="1">
              <a:spLocks noChangeArrowheads="1"/>
            </p:cNvSpPr>
            <p:nvPr/>
          </p:nvSpPr>
          <p:spPr bwMode="auto">
            <a:xfrm>
              <a:off x="3536"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endParaRPr lang="en-US" sz="2400" i="1" baseline="-25000">
                <a:cs typeface="Arial" charset="0"/>
              </a:endParaRPr>
            </a:p>
          </p:txBody>
        </p:sp>
      </p:grpSp>
      <p:sp>
        <p:nvSpPr>
          <p:cNvPr id="318477" name="Text Box 13"/>
          <p:cNvSpPr txBox="1">
            <a:spLocks noChangeArrowheads="1"/>
          </p:cNvSpPr>
          <p:nvPr/>
        </p:nvSpPr>
        <p:spPr bwMode="auto">
          <a:xfrm>
            <a:off x="5969000" y="5127625"/>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N</a:t>
            </a:r>
          </a:p>
        </p:txBody>
      </p:sp>
      <p:sp>
        <p:nvSpPr>
          <p:cNvPr id="3072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1554650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Effect transition="in" filter="wipe(left)">
                                      <p:cBhvr>
                                        <p:cTn id="7" dur="500"/>
                                        <p:tgtEl>
                                          <p:spTgt spid="318467">
                                            <p:txEl>
                                              <p:pRg st="0" end="0"/>
                                            </p:txEl>
                                          </p:spTgt>
                                        </p:tgtEl>
                                      </p:cBhvr>
                                    </p:animEffect>
                                  </p:childTnLst>
                                </p:cTn>
                              </p:par>
                            </p:childTnLst>
                          </p:cTn>
                        </p:par>
                        <p:par>
                          <p:cTn id="8" fill="hold" nodeType="afterGroup">
                            <p:stCondLst>
                              <p:cond delay="500"/>
                            </p:stCondLst>
                            <p:childTnLst>
                              <p:par>
                                <p:cTn id="9" presetID="23" presetClass="entr" presetSubtype="288" fill="hold" grpId="0" nodeType="afterEffect">
                                  <p:stCondLst>
                                    <p:cond delay="0"/>
                                  </p:stCondLst>
                                  <p:childTnLst>
                                    <p:set>
                                      <p:cBhvr>
                                        <p:cTn id="10" dur="1" fill="hold">
                                          <p:stCondLst>
                                            <p:cond delay="0"/>
                                          </p:stCondLst>
                                        </p:cTn>
                                        <p:tgtEl>
                                          <p:spTgt spid="318477"/>
                                        </p:tgtEl>
                                        <p:attrNameLst>
                                          <p:attrName>style.visibility</p:attrName>
                                        </p:attrNameLst>
                                      </p:cBhvr>
                                      <p:to>
                                        <p:strVal val="visible"/>
                                      </p:to>
                                    </p:set>
                                    <p:anim calcmode="lin" valueType="num">
                                      <p:cBhvr>
                                        <p:cTn id="11" dur="500" fill="hold"/>
                                        <p:tgtEl>
                                          <p:spTgt spid="318477"/>
                                        </p:tgtEl>
                                        <p:attrNameLst>
                                          <p:attrName>ppt_w</p:attrName>
                                        </p:attrNameLst>
                                      </p:cBhvr>
                                      <p:tavLst>
                                        <p:tav tm="0">
                                          <p:val>
                                            <p:strVal val="4/3*#ppt_w"/>
                                          </p:val>
                                        </p:tav>
                                        <p:tav tm="100000">
                                          <p:val>
                                            <p:strVal val="#ppt_w"/>
                                          </p:val>
                                        </p:tav>
                                      </p:tavLst>
                                    </p:anim>
                                    <p:anim calcmode="lin" valueType="num">
                                      <p:cBhvr>
                                        <p:cTn id="12" dur="500" fill="hold"/>
                                        <p:tgtEl>
                                          <p:spTgt spid="318477"/>
                                        </p:tgtEl>
                                        <p:attrNameLst>
                                          <p:attrName>ppt_h</p:attrName>
                                        </p:attrNameLst>
                                      </p:cBhvr>
                                      <p:tavLst>
                                        <p:tav tm="0">
                                          <p:val>
                                            <p:strVal val="4/3*#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8467">
                                            <p:txEl>
                                              <p:pRg st="1" end="1"/>
                                            </p:txEl>
                                          </p:spTgt>
                                        </p:tgtEl>
                                        <p:attrNameLst>
                                          <p:attrName>style.visibility</p:attrName>
                                        </p:attrNameLst>
                                      </p:cBhvr>
                                      <p:to>
                                        <p:strVal val="visible"/>
                                      </p:to>
                                    </p:set>
                                    <p:animEffect transition="in" filter="wipe(left)">
                                      <p:cBhvr>
                                        <p:cTn id="17" dur="500"/>
                                        <p:tgtEl>
                                          <p:spTgt spid="3184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P spid="318477"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2"/>
          <p:cNvSpPr>
            <a:spLocks noGrp="1" noChangeArrowheads="1"/>
          </p:cNvSpPr>
          <p:nvPr>
            <p:ph type="title" idx="4294967295"/>
          </p:nvPr>
        </p:nvSpPr>
        <p:spPr>
          <a:xfrm>
            <a:off x="0" y="196850"/>
            <a:ext cx="9144000" cy="649288"/>
          </a:xfrm>
        </p:spPr>
        <p:txBody>
          <a:bodyPr>
            <a:normAutofit fontScale="90000"/>
          </a:bodyPr>
          <a:lstStyle/>
          <a:p>
            <a:pPr algn="ctr" eaLnBrk="1" hangingPunct="1"/>
            <a:r>
              <a:rPr lang="en-US" sz="3700" dirty="0"/>
              <a:t>Why </a:t>
            </a:r>
            <a:r>
              <a:rPr lang="en-US" sz="3700" i="1" dirty="0"/>
              <a:t>LRAS</a:t>
            </a:r>
            <a:r>
              <a:rPr lang="en-US" sz="3700" dirty="0"/>
              <a:t> </a:t>
            </a:r>
            <a:r>
              <a:rPr lang="en-US" sz="2400" dirty="0"/>
              <a:t> </a:t>
            </a:r>
            <a:r>
              <a:rPr lang="en-US" sz="3700" dirty="0"/>
              <a:t>Is Vertical</a:t>
            </a:r>
          </a:p>
        </p:txBody>
      </p:sp>
      <p:sp>
        <p:nvSpPr>
          <p:cNvPr id="420867" name="Rectangle 3"/>
          <p:cNvSpPr>
            <a:spLocks noGrp="1" noChangeArrowheads="1"/>
          </p:cNvSpPr>
          <p:nvPr>
            <p:ph type="body" idx="4294967295"/>
          </p:nvPr>
        </p:nvSpPr>
        <p:spPr>
          <a:xfrm>
            <a:off x="339725" y="1062038"/>
            <a:ext cx="3417888" cy="3241675"/>
          </a:xfrm>
        </p:spPr>
        <p:txBody>
          <a:bodyPr/>
          <a:lstStyle/>
          <a:p>
            <a:pPr marL="0" indent="0" eaLnBrk="1" hangingPunct="1">
              <a:buFont typeface="Wingdings" pitchFamily="2" charset="2"/>
              <a:buNone/>
            </a:pPr>
            <a:r>
              <a:rPr lang="en-US" sz="2600" b="1" i="1"/>
              <a:t>Y</a:t>
            </a:r>
            <a:r>
              <a:rPr lang="en-US" sz="2600" b="1" baseline="-25000"/>
              <a:t>N</a:t>
            </a:r>
            <a:r>
              <a:rPr lang="en-US" sz="2600"/>
              <a:t>  determined by the economy’s stocks of labor, capital, and natural resources, and on the level of technology.</a:t>
            </a:r>
          </a:p>
          <a:p>
            <a:pPr marL="0" indent="0" eaLnBrk="1" hangingPunct="1">
              <a:spcBef>
                <a:spcPct val="40000"/>
              </a:spcBef>
              <a:buFont typeface="Wingdings" pitchFamily="2" charset="2"/>
              <a:buNone/>
            </a:pPr>
            <a:r>
              <a:rPr lang="en-US" sz="2600"/>
              <a:t>An increase in </a:t>
            </a:r>
            <a:r>
              <a:rPr lang="en-US" sz="2600" b="1" i="1"/>
              <a:t>P</a:t>
            </a:r>
            <a:r>
              <a:rPr lang="en-US" sz="2600"/>
              <a:t> </a:t>
            </a:r>
            <a:endParaRPr lang="en-US" sz="2600" b="1" i="1"/>
          </a:p>
        </p:txBody>
      </p:sp>
      <p:grpSp>
        <p:nvGrpSpPr>
          <p:cNvPr id="31750" name="Group 4"/>
          <p:cNvGrpSpPr>
            <a:grpSpLocks/>
          </p:cNvGrpSpPr>
          <p:nvPr/>
        </p:nvGrpSpPr>
        <p:grpSpPr bwMode="auto">
          <a:xfrm>
            <a:off x="4094163" y="1179513"/>
            <a:ext cx="4422775" cy="4106862"/>
            <a:chOff x="2579" y="785"/>
            <a:chExt cx="2786" cy="2420"/>
          </a:xfrm>
        </p:grpSpPr>
        <p:grpSp>
          <p:nvGrpSpPr>
            <p:cNvPr id="31766" name="Group 5"/>
            <p:cNvGrpSpPr>
              <a:grpSpLocks/>
            </p:cNvGrpSpPr>
            <p:nvPr/>
          </p:nvGrpSpPr>
          <p:grpSpPr bwMode="auto">
            <a:xfrm>
              <a:off x="2697" y="1037"/>
              <a:ext cx="2409" cy="2049"/>
              <a:chOff x="1098" y="1361"/>
              <a:chExt cx="2116" cy="2027"/>
            </a:xfrm>
          </p:grpSpPr>
          <p:sp>
            <p:nvSpPr>
              <p:cNvPr id="31769"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0"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767"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31768"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31751" name="Group 10"/>
          <p:cNvGrpSpPr>
            <a:grpSpLocks/>
          </p:cNvGrpSpPr>
          <p:nvPr/>
        </p:nvGrpSpPr>
        <p:grpSpPr bwMode="auto">
          <a:xfrm>
            <a:off x="5613400" y="1235075"/>
            <a:ext cx="1177925" cy="3844925"/>
            <a:chOff x="3536" y="778"/>
            <a:chExt cx="742" cy="2422"/>
          </a:xfrm>
        </p:grpSpPr>
        <p:sp>
          <p:nvSpPr>
            <p:cNvPr id="31764" name="Line 11"/>
            <p:cNvSpPr>
              <a:spLocks noChangeShapeType="1"/>
            </p:cNvSpPr>
            <p:nvPr/>
          </p:nvSpPr>
          <p:spPr bwMode="auto">
            <a:xfrm rot="16200000" flipH="1">
              <a:off x="2824" y="2115"/>
              <a:ext cx="2167" cy="3"/>
            </a:xfrm>
            <a:prstGeom prst="line">
              <a:avLst/>
            </a:prstGeom>
            <a:noFill/>
            <a:ln w="38100">
              <a:solidFill>
                <a:srgbClr val="DE84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5" name="Text Box 12"/>
            <p:cNvSpPr txBox="1">
              <a:spLocks noChangeArrowheads="1"/>
            </p:cNvSpPr>
            <p:nvPr/>
          </p:nvSpPr>
          <p:spPr bwMode="auto">
            <a:xfrm>
              <a:off x="3536"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endParaRPr lang="en-US" sz="2400" i="1" baseline="-25000">
                <a:cs typeface="Arial" charset="0"/>
              </a:endParaRPr>
            </a:p>
          </p:txBody>
        </p:sp>
      </p:grpSp>
      <p:grpSp>
        <p:nvGrpSpPr>
          <p:cNvPr id="31752" name="Group 13"/>
          <p:cNvGrpSpPr>
            <a:grpSpLocks/>
          </p:cNvGrpSpPr>
          <p:nvPr/>
        </p:nvGrpSpPr>
        <p:grpSpPr bwMode="auto">
          <a:xfrm>
            <a:off x="3773488" y="3448050"/>
            <a:ext cx="2503487" cy="365125"/>
            <a:chOff x="2377" y="1955"/>
            <a:chExt cx="1577" cy="230"/>
          </a:xfrm>
        </p:grpSpPr>
        <p:sp>
          <p:nvSpPr>
            <p:cNvPr id="31761" name="Line 14"/>
            <p:cNvSpPr>
              <a:spLocks noChangeShapeType="1"/>
            </p:cNvSpPr>
            <p:nvPr/>
          </p:nvSpPr>
          <p:spPr bwMode="auto">
            <a:xfrm>
              <a:off x="2704" y="2070"/>
              <a:ext cx="120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1762" name="Text Box 15"/>
            <p:cNvSpPr txBox="1">
              <a:spLocks noChangeArrowheads="1"/>
            </p:cNvSpPr>
            <p:nvPr/>
          </p:nvSpPr>
          <p:spPr bwMode="auto">
            <a:xfrm>
              <a:off x="2377" y="195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31763" name="Oval 16"/>
            <p:cNvSpPr>
              <a:spLocks noChangeArrowheads="1"/>
            </p:cNvSpPr>
            <p:nvPr/>
          </p:nvSpPr>
          <p:spPr bwMode="auto">
            <a:xfrm>
              <a:off x="3866" y="202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420881" name="Rectangle 17"/>
          <p:cNvSpPr>
            <a:spLocks noChangeArrowheads="1"/>
          </p:cNvSpPr>
          <p:nvPr/>
        </p:nvSpPr>
        <p:spPr bwMode="auto">
          <a:xfrm>
            <a:off x="341313" y="4130675"/>
            <a:ext cx="3702050"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30000"/>
              </a:spcBef>
              <a:buClr>
                <a:srgbClr val="00B85C"/>
              </a:buClr>
              <a:buSzPct val="120000"/>
              <a:buFont typeface="Wingdings" pitchFamily="2" charset="2"/>
              <a:buNone/>
            </a:pPr>
            <a:r>
              <a:rPr lang="en-US" sz="2600">
                <a:cs typeface="Arial" charset="0"/>
              </a:rPr>
              <a:t>does not affect </a:t>
            </a:r>
            <a:br>
              <a:rPr lang="en-US" sz="2600">
                <a:cs typeface="Arial" charset="0"/>
              </a:rPr>
            </a:br>
            <a:r>
              <a:rPr lang="en-US" sz="2600">
                <a:cs typeface="Arial" charset="0"/>
              </a:rPr>
              <a:t>any of these, </a:t>
            </a:r>
            <a:br>
              <a:rPr lang="en-US" sz="2600">
                <a:cs typeface="Arial" charset="0"/>
              </a:rPr>
            </a:br>
            <a:r>
              <a:rPr lang="en-US" sz="2600">
                <a:cs typeface="Arial" charset="0"/>
              </a:rPr>
              <a:t>so it does not </a:t>
            </a:r>
            <a:br>
              <a:rPr lang="en-US" sz="2600">
                <a:cs typeface="Arial" charset="0"/>
              </a:rPr>
            </a:br>
            <a:r>
              <a:rPr lang="en-US" sz="2600">
                <a:cs typeface="Arial" charset="0"/>
              </a:rPr>
              <a:t>affect </a:t>
            </a:r>
            <a:r>
              <a:rPr lang="en-US" sz="2600" b="1" i="1">
                <a:cs typeface="Arial" charset="0"/>
              </a:rPr>
              <a:t>Y</a:t>
            </a:r>
            <a:r>
              <a:rPr lang="en-US" sz="2600" b="1" baseline="-25000">
                <a:cs typeface="Arial" charset="0"/>
              </a:rPr>
              <a:t>N</a:t>
            </a:r>
            <a:r>
              <a:rPr lang="en-US" sz="2600">
                <a:cs typeface="Arial" charset="0"/>
              </a:rPr>
              <a:t>.  </a:t>
            </a:r>
          </a:p>
          <a:p>
            <a:pPr algn="ctr">
              <a:lnSpc>
                <a:spcPct val="105000"/>
              </a:lnSpc>
              <a:spcBef>
                <a:spcPct val="15000"/>
              </a:spcBef>
              <a:buClr>
                <a:srgbClr val="00B85C"/>
              </a:buClr>
              <a:buSzPct val="120000"/>
              <a:buFont typeface="Wingdings" pitchFamily="2" charset="2"/>
              <a:buNone/>
            </a:pPr>
            <a:r>
              <a:rPr lang="en-US" sz="2600" i="1">
                <a:cs typeface="Arial" charset="0"/>
              </a:rPr>
              <a:t>(Classical dichotomy)</a:t>
            </a:r>
          </a:p>
        </p:txBody>
      </p:sp>
      <p:grpSp>
        <p:nvGrpSpPr>
          <p:cNvPr id="6" name="Group 18"/>
          <p:cNvGrpSpPr>
            <a:grpSpLocks/>
          </p:cNvGrpSpPr>
          <p:nvPr/>
        </p:nvGrpSpPr>
        <p:grpSpPr bwMode="auto">
          <a:xfrm>
            <a:off x="3770313" y="2689225"/>
            <a:ext cx="2503487" cy="365125"/>
            <a:chOff x="2377" y="1955"/>
            <a:chExt cx="1577" cy="230"/>
          </a:xfrm>
        </p:grpSpPr>
        <p:sp>
          <p:nvSpPr>
            <p:cNvPr id="31758" name="Line 19"/>
            <p:cNvSpPr>
              <a:spLocks noChangeShapeType="1"/>
            </p:cNvSpPr>
            <p:nvPr/>
          </p:nvSpPr>
          <p:spPr bwMode="auto">
            <a:xfrm>
              <a:off x="2704" y="2070"/>
              <a:ext cx="120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1759" name="Text Box 20"/>
            <p:cNvSpPr txBox="1">
              <a:spLocks noChangeArrowheads="1"/>
            </p:cNvSpPr>
            <p:nvPr/>
          </p:nvSpPr>
          <p:spPr bwMode="auto">
            <a:xfrm>
              <a:off x="2377" y="195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sp>
          <p:nvSpPr>
            <p:cNvPr id="31760" name="Oval 21"/>
            <p:cNvSpPr>
              <a:spLocks noChangeArrowheads="1"/>
            </p:cNvSpPr>
            <p:nvPr/>
          </p:nvSpPr>
          <p:spPr bwMode="auto">
            <a:xfrm>
              <a:off x="3866" y="202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420886" name="Line 22"/>
          <p:cNvSpPr>
            <a:spLocks noChangeShapeType="1"/>
          </p:cNvSpPr>
          <p:nvPr/>
        </p:nvSpPr>
        <p:spPr bwMode="auto">
          <a:xfrm flipV="1">
            <a:off x="4445000" y="2909888"/>
            <a:ext cx="0" cy="676275"/>
          </a:xfrm>
          <a:prstGeom prst="line">
            <a:avLst/>
          </a:prstGeom>
          <a:noFill/>
          <a:ln w="38100">
            <a:solidFill>
              <a:srgbClr val="80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1756" name="Text Box 23"/>
          <p:cNvSpPr txBox="1">
            <a:spLocks noChangeArrowheads="1"/>
          </p:cNvSpPr>
          <p:nvPr/>
        </p:nvSpPr>
        <p:spPr bwMode="auto">
          <a:xfrm>
            <a:off x="5969000" y="5127625"/>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N</a:t>
            </a:r>
          </a:p>
        </p:txBody>
      </p:sp>
      <p:sp>
        <p:nvSpPr>
          <p:cNvPr id="31757"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19779963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0867">
                                            <p:txEl>
                                              <p:pRg st="0" end="0"/>
                                            </p:txEl>
                                          </p:spTgt>
                                        </p:tgtEl>
                                        <p:attrNameLst>
                                          <p:attrName>style.visibility</p:attrName>
                                        </p:attrNameLst>
                                      </p:cBhvr>
                                      <p:to>
                                        <p:strVal val="visible"/>
                                      </p:to>
                                    </p:set>
                                    <p:animEffect transition="in" filter="wipe(left)">
                                      <p:cBhvr>
                                        <p:cTn id="7" dur="500"/>
                                        <p:tgtEl>
                                          <p:spTgt spid="420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0867">
                                            <p:txEl>
                                              <p:pRg st="1" end="1"/>
                                            </p:txEl>
                                          </p:spTgt>
                                        </p:tgtEl>
                                        <p:attrNameLst>
                                          <p:attrName>style.visibility</p:attrName>
                                        </p:attrNameLst>
                                      </p:cBhvr>
                                      <p:to>
                                        <p:strVal val="visible"/>
                                      </p:to>
                                    </p:set>
                                    <p:animEffect transition="in" filter="wipe(left)">
                                      <p:cBhvr>
                                        <p:cTn id="12" dur="500"/>
                                        <p:tgtEl>
                                          <p:spTgt spid="420867">
                                            <p:txEl>
                                              <p:pRg st="1" end="1"/>
                                            </p:txEl>
                                          </p:spTgt>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420886"/>
                                        </p:tgtEl>
                                        <p:attrNameLst>
                                          <p:attrName>style.visibility</p:attrName>
                                        </p:attrNameLst>
                                      </p:cBhvr>
                                      <p:to>
                                        <p:strVal val="visible"/>
                                      </p:to>
                                    </p:set>
                                    <p:animEffect transition="in" filter="wipe(down)">
                                      <p:cBhvr>
                                        <p:cTn id="16" dur="500"/>
                                        <p:tgtEl>
                                          <p:spTgt spid="420886"/>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20881">
                                            <p:txEl>
                                              <p:pRg st="0" end="0"/>
                                            </p:txEl>
                                          </p:spTgt>
                                        </p:tgtEl>
                                        <p:attrNameLst>
                                          <p:attrName>style.visibility</p:attrName>
                                        </p:attrNameLst>
                                      </p:cBhvr>
                                      <p:to>
                                        <p:strVal val="visible"/>
                                      </p:to>
                                    </p:set>
                                    <p:animEffect transition="in" filter="wipe(left)">
                                      <p:cBhvr>
                                        <p:cTn id="25" dur="500"/>
                                        <p:tgtEl>
                                          <p:spTgt spid="420881">
                                            <p:txEl>
                                              <p:pRg st="0" end="0"/>
                                            </p:txEl>
                                          </p:spTgt>
                                        </p:tgtEl>
                                      </p:cBhvr>
                                    </p:animEffect>
                                  </p:childTnLst>
                                </p:cTn>
                              </p:par>
                            </p:childTnLst>
                          </p:cTn>
                        </p:par>
                        <p:par>
                          <p:cTn id="26" fill="hold" nodeType="afterGroup">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20881">
                                            <p:txEl>
                                              <p:pRg st="1" end="1"/>
                                            </p:txEl>
                                          </p:spTgt>
                                        </p:tgtEl>
                                        <p:attrNameLst>
                                          <p:attrName>style.visibility</p:attrName>
                                        </p:attrNameLst>
                                      </p:cBhvr>
                                      <p:to>
                                        <p:strVal val="visible"/>
                                      </p:to>
                                    </p:set>
                                    <p:animEffect transition="in" filter="fade">
                                      <p:cBhvr>
                                        <p:cTn id="29" dur="500"/>
                                        <p:tgtEl>
                                          <p:spTgt spid="4208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build="p"/>
      <p:bldP spid="420881" grpId="0" build="p" bldLvl="5"/>
      <p:bldP spid="420886"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2"/>
          <p:cNvSpPr>
            <a:spLocks noGrp="1" noChangeArrowheads="1"/>
          </p:cNvSpPr>
          <p:nvPr>
            <p:ph type="title" idx="4294967295"/>
          </p:nvPr>
        </p:nvSpPr>
        <p:spPr>
          <a:xfrm>
            <a:off x="0" y="269875"/>
            <a:ext cx="9144000" cy="649288"/>
          </a:xfrm>
        </p:spPr>
        <p:txBody>
          <a:bodyPr>
            <a:normAutofit fontScale="90000"/>
          </a:bodyPr>
          <a:lstStyle/>
          <a:p>
            <a:pPr algn="ctr" eaLnBrk="1" hangingPunct="1"/>
            <a:r>
              <a:rPr lang="en-US" sz="3700" dirty="0"/>
              <a:t>Why the </a:t>
            </a:r>
            <a:r>
              <a:rPr lang="en-US" sz="3700" i="1" dirty="0"/>
              <a:t>LRAS</a:t>
            </a:r>
            <a:r>
              <a:rPr lang="en-US" sz="3700" dirty="0"/>
              <a:t> </a:t>
            </a:r>
            <a:r>
              <a:rPr lang="en-US" sz="1700" dirty="0"/>
              <a:t> </a:t>
            </a:r>
            <a:r>
              <a:rPr lang="en-US" sz="3700" dirty="0"/>
              <a:t>Curve Might Shift</a:t>
            </a:r>
          </a:p>
        </p:txBody>
      </p:sp>
      <p:sp>
        <p:nvSpPr>
          <p:cNvPr id="239619" name="Rectangle 3"/>
          <p:cNvSpPr>
            <a:spLocks noGrp="1" noChangeArrowheads="1"/>
          </p:cNvSpPr>
          <p:nvPr>
            <p:ph type="body" idx="4294967295"/>
          </p:nvPr>
        </p:nvSpPr>
        <p:spPr>
          <a:xfrm>
            <a:off x="339725" y="1328738"/>
            <a:ext cx="3417888" cy="4940300"/>
          </a:xfrm>
        </p:spPr>
        <p:txBody>
          <a:bodyPr/>
          <a:lstStyle/>
          <a:p>
            <a:pPr marL="0" indent="0" eaLnBrk="1" hangingPunct="1">
              <a:lnSpc>
                <a:spcPct val="110000"/>
              </a:lnSpc>
              <a:spcBef>
                <a:spcPct val="40000"/>
              </a:spcBef>
              <a:buFont typeface="Wingdings" pitchFamily="2" charset="2"/>
              <a:buNone/>
            </a:pPr>
            <a:r>
              <a:rPr lang="en-US" sz="2600"/>
              <a:t>Any event that changes any of the determinants of </a:t>
            </a:r>
            <a:r>
              <a:rPr lang="en-US" sz="2600" b="1" i="1"/>
              <a:t>Y</a:t>
            </a:r>
            <a:r>
              <a:rPr lang="en-US" sz="2600" b="1" baseline="-25000"/>
              <a:t>N</a:t>
            </a:r>
            <a:r>
              <a:rPr lang="en-US" sz="2600"/>
              <a:t>  will shift </a:t>
            </a:r>
            <a:r>
              <a:rPr lang="en-US" sz="2600" i="1"/>
              <a:t>LRAS</a:t>
            </a:r>
            <a:r>
              <a:rPr lang="en-US" sz="2600"/>
              <a:t>. </a:t>
            </a:r>
          </a:p>
          <a:p>
            <a:pPr marL="0" indent="0" eaLnBrk="1" hangingPunct="1">
              <a:lnSpc>
                <a:spcPct val="110000"/>
              </a:lnSpc>
              <a:spcBef>
                <a:spcPct val="40000"/>
              </a:spcBef>
              <a:buFont typeface="Wingdings" pitchFamily="2" charset="2"/>
              <a:buNone/>
            </a:pPr>
            <a:r>
              <a:rPr lang="en-US" sz="2600"/>
              <a:t>Example:  Immigration </a:t>
            </a:r>
            <a:br>
              <a:rPr lang="en-US" sz="2600"/>
            </a:br>
            <a:r>
              <a:rPr lang="en-US" sz="2600"/>
              <a:t>increases </a:t>
            </a:r>
            <a:r>
              <a:rPr lang="en-US" sz="2600" b="1" i="1"/>
              <a:t>L</a:t>
            </a:r>
            <a:r>
              <a:rPr lang="en-US" sz="2600"/>
              <a:t>, </a:t>
            </a:r>
            <a:br>
              <a:rPr lang="en-US" sz="2600"/>
            </a:br>
            <a:r>
              <a:rPr lang="en-US" sz="2600"/>
              <a:t>causing </a:t>
            </a:r>
            <a:r>
              <a:rPr lang="en-US" sz="2600" b="1" i="1"/>
              <a:t>Y</a:t>
            </a:r>
            <a:r>
              <a:rPr lang="en-US" sz="2600" b="1" baseline="-25000"/>
              <a:t>N</a:t>
            </a:r>
            <a:r>
              <a:rPr lang="en-US" sz="2600"/>
              <a:t>  to rise. </a:t>
            </a:r>
          </a:p>
        </p:txBody>
      </p:sp>
      <p:grpSp>
        <p:nvGrpSpPr>
          <p:cNvPr id="32774" name="Group 4"/>
          <p:cNvGrpSpPr>
            <a:grpSpLocks/>
          </p:cNvGrpSpPr>
          <p:nvPr/>
        </p:nvGrpSpPr>
        <p:grpSpPr bwMode="auto">
          <a:xfrm>
            <a:off x="4094163" y="1179513"/>
            <a:ext cx="4422775" cy="4106862"/>
            <a:chOff x="2579" y="785"/>
            <a:chExt cx="2786" cy="2420"/>
          </a:xfrm>
        </p:grpSpPr>
        <p:grpSp>
          <p:nvGrpSpPr>
            <p:cNvPr id="32788" name="Group 5"/>
            <p:cNvGrpSpPr>
              <a:grpSpLocks/>
            </p:cNvGrpSpPr>
            <p:nvPr/>
          </p:nvGrpSpPr>
          <p:grpSpPr bwMode="auto">
            <a:xfrm>
              <a:off x="2697" y="1037"/>
              <a:ext cx="2409" cy="2049"/>
              <a:chOff x="1098" y="1361"/>
              <a:chExt cx="2116" cy="2027"/>
            </a:xfrm>
          </p:grpSpPr>
          <p:sp>
            <p:nvSpPr>
              <p:cNvPr id="32791"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2"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789"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32790"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32775" name="Group 10"/>
          <p:cNvGrpSpPr>
            <a:grpSpLocks/>
          </p:cNvGrpSpPr>
          <p:nvPr/>
        </p:nvGrpSpPr>
        <p:grpSpPr bwMode="auto">
          <a:xfrm>
            <a:off x="5613400" y="1235075"/>
            <a:ext cx="1177925" cy="3844925"/>
            <a:chOff x="3536" y="778"/>
            <a:chExt cx="742" cy="2422"/>
          </a:xfrm>
        </p:grpSpPr>
        <p:sp>
          <p:nvSpPr>
            <p:cNvPr id="32786" name="Line 11"/>
            <p:cNvSpPr>
              <a:spLocks noChangeShapeType="1"/>
            </p:cNvSpPr>
            <p:nvPr/>
          </p:nvSpPr>
          <p:spPr bwMode="auto">
            <a:xfrm rot="16200000" flipH="1">
              <a:off x="2824" y="2115"/>
              <a:ext cx="2167" cy="3"/>
            </a:xfrm>
            <a:prstGeom prst="line">
              <a:avLst/>
            </a:prstGeom>
            <a:noFill/>
            <a:ln w="38100">
              <a:solidFill>
                <a:srgbClr val="DE84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7" name="Text Box 12"/>
            <p:cNvSpPr txBox="1">
              <a:spLocks noChangeArrowheads="1"/>
            </p:cNvSpPr>
            <p:nvPr/>
          </p:nvSpPr>
          <p:spPr bwMode="auto">
            <a:xfrm>
              <a:off x="3536"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r>
                <a:rPr lang="en-US" sz="2400" baseline="-25000">
                  <a:cs typeface="Arial" charset="0"/>
                </a:rPr>
                <a:t>1</a:t>
              </a:r>
            </a:p>
          </p:txBody>
        </p:sp>
      </p:grpSp>
      <p:sp>
        <p:nvSpPr>
          <p:cNvPr id="32776" name="Text Box 23"/>
          <p:cNvSpPr txBox="1">
            <a:spLocks noChangeArrowheads="1"/>
          </p:cNvSpPr>
          <p:nvPr/>
        </p:nvSpPr>
        <p:spPr bwMode="auto">
          <a:xfrm>
            <a:off x="5969000" y="5127625"/>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N</a:t>
            </a:r>
          </a:p>
        </p:txBody>
      </p:sp>
      <p:grpSp>
        <p:nvGrpSpPr>
          <p:cNvPr id="5" name="Group 36"/>
          <p:cNvGrpSpPr>
            <a:grpSpLocks/>
          </p:cNvGrpSpPr>
          <p:nvPr/>
        </p:nvGrpSpPr>
        <p:grpSpPr bwMode="auto">
          <a:xfrm>
            <a:off x="6280150" y="2684463"/>
            <a:ext cx="914400" cy="2587625"/>
            <a:chOff x="3956" y="1691"/>
            <a:chExt cx="576" cy="1630"/>
          </a:xfrm>
        </p:grpSpPr>
        <p:sp>
          <p:nvSpPr>
            <p:cNvPr id="32784" name="Line 34"/>
            <p:cNvSpPr>
              <a:spLocks noChangeShapeType="1"/>
            </p:cNvSpPr>
            <p:nvPr/>
          </p:nvSpPr>
          <p:spPr bwMode="auto">
            <a:xfrm>
              <a:off x="4039" y="3321"/>
              <a:ext cx="419" cy="0"/>
            </a:xfrm>
            <a:prstGeom prst="line">
              <a:avLst/>
            </a:prstGeom>
            <a:noFill/>
            <a:ln w="3810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2785" name="Line 35"/>
            <p:cNvSpPr>
              <a:spLocks noChangeShapeType="1"/>
            </p:cNvSpPr>
            <p:nvPr/>
          </p:nvSpPr>
          <p:spPr bwMode="auto">
            <a:xfrm>
              <a:off x="3956" y="1691"/>
              <a:ext cx="576" cy="0"/>
            </a:xfrm>
            <a:prstGeom prst="line">
              <a:avLst/>
            </a:prstGeom>
            <a:noFill/>
            <a:ln w="4445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38"/>
          <p:cNvGrpSpPr>
            <a:grpSpLocks/>
          </p:cNvGrpSpPr>
          <p:nvPr/>
        </p:nvGrpSpPr>
        <p:grpSpPr bwMode="auto">
          <a:xfrm>
            <a:off x="6677025" y="1243013"/>
            <a:ext cx="1177925" cy="4257675"/>
            <a:chOff x="4206" y="783"/>
            <a:chExt cx="742" cy="2682"/>
          </a:xfrm>
        </p:grpSpPr>
        <p:sp>
          <p:nvSpPr>
            <p:cNvPr id="32780" name="Line 25"/>
            <p:cNvSpPr>
              <a:spLocks noChangeShapeType="1"/>
            </p:cNvSpPr>
            <p:nvPr/>
          </p:nvSpPr>
          <p:spPr bwMode="auto">
            <a:xfrm rot="16200000" flipH="1">
              <a:off x="3494" y="2120"/>
              <a:ext cx="2167" cy="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1" name="Text Box 26"/>
            <p:cNvSpPr txBox="1">
              <a:spLocks noChangeArrowheads="1"/>
            </p:cNvSpPr>
            <p:nvPr/>
          </p:nvSpPr>
          <p:spPr bwMode="auto">
            <a:xfrm>
              <a:off x="4206" y="783"/>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r>
                <a:rPr lang="en-US" sz="2400" baseline="-25000">
                  <a:cs typeface="Arial" charset="0"/>
                </a:rPr>
                <a:t>2</a:t>
              </a:r>
            </a:p>
          </p:txBody>
        </p:sp>
        <p:sp>
          <p:nvSpPr>
            <p:cNvPr id="32782" name="Text Box 27"/>
            <p:cNvSpPr txBox="1">
              <a:spLocks noChangeArrowheads="1"/>
            </p:cNvSpPr>
            <p:nvPr/>
          </p:nvSpPr>
          <p:spPr bwMode="auto">
            <a:xfrm>
              <a:off x="4416" y="3235"/>
              <a:ext cx="32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N</a:t>
              </a:r>
            </a:p>
          </p:txBody>
        </p:sp>
        <p:sp>
          <p:nvSpPr>
            <p:cNvPr id="32783" name="Text Box 37"/>
            <p:cNvSpPr txBox="1">
              <a:spLocks noChangeArrowheads="1"/>
            </p:cNvSpPr>
            <p:nvPr/>
          </p:nvSpPr>
          <p:spPr bwMode="auto">
            <a:xfrm>
              <a:off x="4555" y="3228"/>
              <a:ext cx="16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Courier New" pitchFamily="49" charset="0"/>
                  <a:cs typeface="Arial" charset="0"/>
                </a:rPr>
                <a:t>’</a:t>
              </a:r>
              <a:endParaRPr lang="en-US" sz="2400" b="1" baseline="-25000">
                <a:latin typeface="Courier New" pitchFamily="49" charset="0"/>
                <a:cs typeface="Arial" charset="0"/>
              </a:endParaRPr>
            </a:p>
          </p:txBody>
        </p:sp>
      </p:grpSp>
      <p:sp>
        <p:nvSpPr>
          <p:cNvPr id="3277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91595609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animEffect transition="in" filter="wipe(left)">
                                      <p:cBhvr>
                                        <p:cTn id="7" dur="500"/>
                                        <p:tgtEl>
                                          <p:spTgt spid="239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9619">
                                            <p:txEl>
                                              <p:pRg st="1" end="1"/>
                                            </p:txEl>
                                          </p:spTgt>
                                        </p:tgtEl>
                                        <p:attrNameLst>
                                          <p:attrName>style.visibility</p:attrName>
                                        </p:attrNameLst>
                                      </p:cBhvr>
                                      <p:to>
                                        <p:strVal val="visible"/>
                                      </p:to>
                                    </p:set>
                                    <p:animEffect transition="in" filter="wipe(left)">
                                      <p:cBhvr>
                                        <p:cTn id="12" dur="500"/>
                                        <p:tgtEl>
                                          <p:spTgt spid="239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2"/>
          <p:cNvSpPr>
            <a:spLocks noGrp="1" noChangeArrowheads="1"/>
          </p:cNvSpPr>
          <p:nvPr>
            <p:ph type="title" idx="4294967295"/>
          </p:nvPr>
        </p:nvSpPr>
        <p:spPr>
          <a:xfrm>
            <a:off x="0" y="252413"/>
            <a:ext cx="9144000" cy="681037"/>
          </a:xfrm>
        </p:spPr>
        <p:txBody>
          <a:bodyPr>
            <a:normAutofit/>
          </a:bodyPr>
          <a:lstStyle/>
          <a:p>
            <a:pPr algn="ctr"/>
            <a:r>
              <a:rPr lang="en-US" dirty="0"/>
              <a:t>Why the </a:t>
            </a:r>
            <a:r>
              <a:rPr lang="en-US" i="1" dirty="0"/>
              <a:t>LRAS</a:t>
            </a:r>
            <a:r>
              <a:rPr lang="en-US" dirty="0"/>
              <a:t> </a:t>
            </a:r>
            <a:r>
              <a:rPr lang="en-US" sz="1500" dirty="0"/>
              <a:t> </a:t>
            </a:r>
            <a:r>
              <a:rPr lang="en-US" dirty="0"/>
              <a:t>Curve Might Shift</a:t>
            </a:r>
          </a:p>
        </p:txBody>
      </p:sp>
      <p:sp>
        <p:nvSpPr>
          <p:cNvPr id="33797" name="Rectangle 3"/>
          <p:cNvSpPr>
            <a:spLocks noGrp="1" noChangeArrowheads="1"/>
          </p:cNvSpPr>
          <p:nvPr>
            <p:ph type="body" idx="4294967295"/>
          </p:nvPr>
        </p:nvSpPr>
        <p:spPr/>
        <p:txBody>
          <a:bodyPr/>
          <a:lstStyle/>
          <a:p>
            <a:pPr eaLnBrk="1" hangingPunct="1"/>
            <a:r>
              <a:rPr lang="en-US"/>
              <a:t>Changes in </a:t>
            </a:r>
            <a:r>
              <a:rPr lang="en-US" b="1" i="1"/>
              <a:t>L</a:t>
            </a:r>
            <a:r>
              <a:rPr lang="en-US"/>
              <a:t> or natural rate of unemployment</a:t>
            </a:r>
          </a:p>
          <a:p>
            <a:pPr lvl="1" eaLnBrk="1" hangingPunct="1"/>
            <a:r>
              <a:rPr lang="en-US"/>
              <a:t>Immigration </a:t>
            </a:r>
          </a:p>
          <a:p>
            <a:pPr lvl="1" eaLnBrk="1" hangingPunct="1"/>
            <a:r>
              <a:rPr lang="en-US"/>
              <a:t>Baby-boomers retire</a:t>
            </a:r>
          </a:p>
          <a:p>
            <a:pPr lvl="1" eaLnBrk="1" hangingPunct="1"/>
            <a:r>
              <a:rPr lang="en-US"/>
              <a:t>Govt policies reduce natural u-rate </a:t>
            </a:r>
          </a:p>
          <a:p>
            <a:pPr eaLnBrk="1" hangingPunct="1"/>
            <a:r>
              <a:rPr lang="en-US"/>
              <a:t>Changes in </a:t>
            </a:r>
            <a:r>
              <a:rPr lang="en-US" b="1" i="1"/>
              <a:t>K</a:t>
            </a:r>
            <a:r>
              <a:rPr lang="en-US"/>
              <a:t> or </a:t>
            </a:r>
            <a:r>
              <a:rPr lang="en-US" b="1" i="1"/>
              <a:t>H</a:t>
            </a:r>
          </a:p>
          <a:p>
            <a:pPr lvl="1" eaLnBrk="1" hangingPunct="1"/>
            <a:r>
              <a:rPr lang="en-US"/>
              <a:t>Investment in factories, equipment</a:t>
            </a:r>
          </a:p>
          <a:p>
            <a:pPr lvl="1" eaLnBrk="1" hangingPunct="1"/>
            <a:r>
              <a:rPr lang="en-US"/>
              <a:t>More people get college degrees</a:t>
            </a:r>
          </a:p>
          <a:p>
            <a:pPr lvl="1" eaLnBrk="1" hangingPunct="1"/>
            <a:r>
              <a:rPr lang="en-US"/>
              <a:t>Factories destroyed by a hurricane</a:t>
            </a:r>
          </a:p>
        </p:txBody>
      </p:sp>
    </p:spTree>
    <p:extLst>
      <p:ext uri="{BB962C8B-B14F-4D97-AF65-F5344CB8AC3E}">
        <p14:creationId xmlns:p14="http://schemas.microsoft.com/office/powerpoint/2010/main" val="379439529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7">
                                            <p:txEl>
                                              <p:pRg st="0" end="0"/>
                                            </p:txEl>
                                          </p:spTgt>
                                        </p:tgtEl>
                                        <p:attrNameLst>
                                          <p:attrName>style.visibility</p:attrName>
                                        </p:attrNameLst>
                                      </p:cBhvr>
                                      <p:to>
                                        <p:strVal val="visible"/>
                                      </p:to>
                                    </p:set>
                                    <p:animEffect transition="in" filter="wipe(left)">
                                      <p:cBhvr>
                                        <p:cTn id="7" dur="500"/>
                                        <p:tgtEl>
                                          <p:spTgt spid="337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7">
                                            <p:txEl>
                                              <p:pRg st="1" end="1"/>
                                            </p:txEl>
                                          </p:spTgt>
                                        </p:tgtEl>
                                        <p:attrNameLst>
                                          <p:attrName>style.visibility</p:attrName>
                                        </p:attrNameLst>
                                      </p:cBhvr>
                                      <p:to>
                                        <p:strVal val="visible"/>
                                      </p:to>
                                    </p:set>
                                    <p:animEffect transition="in" filter="wipe(left)">
                                      <p:cBhvr>
                                        <p:cTn id="12" dur="500"/>
                                        <p:tgtEl>
                                          <p:spTgt spid="337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7">
                                            <p:txEl>
                                              <p:pRg st="2" end="2"/>
                                            </p:txEl>
                                          </p:spTgt>
                                        </p:tgtEl>
                                        <p:attrNameLst>
                                          <p:attrName>style.visibility</p:attrName>
                                        </p:attrNameLst>
                                      </p:cBhvr>
                                      <p:to>
                                        <p:strVal val="visible"/>
                                      </p:to>
                                    </p:set>
                                    <p:animEffect transition="in" filter="wipe(left)">
                                      <p:cBhvr>
                                        <p:cTn id="17" dur="500"/>
                                        <p:tgtEl>
                                          <p:spTgt spid="3379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7">
                                            <p:txEl>
                                              <p:pRg st="3" end="3"/>
                                            </p:txEl>
                                          </p:spTgt>
                                        </p:tgtEl>
                                        <p:attrNameLst>
                                          <p:attrName>style.visibility</p:attrName>
                                        </p:attrNameLst>
                                      </p:cBhvr>
                                      <p:to>
                                        <p:strVal val="visible"/>
                                      </p:to>
                                    </p:set>
                                    <p:animEffect transition="in" filter="wipe(left)">
                                      <p:cBhvr>
                                        <p:cTn id="22" dur="500"/>
                                        <p:tgtEl>
                                          <p:spTgt spid="3379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797">
                                            <p:txEl>
                                              <p:pRg st="4" end="4"/>
                                            </p:txEl>
                                          </p:spTgt>
                                        </p:tgtEl>
                                        <p:attrNameLst>
                                          <p:attrName>style.visibility</p:attrName>
                                        </p:attrNameLst>
                                      </p:cBhvr>
                                      <p:to>
                                        <p:strVal val="visible"/>
                                      </p:to>
                                    </p:set>
                                    <p:animEffect transition="in" filter="wipe(left)">
                                      <p:cBhvr>
                                        <p:cTn id="27" dur="500"/>
                                        <p:tgtEl>
                                          <p:spTgt spid="3379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797">
                                            <p:txEl>
                                              <p:pRg st="5" end="5"/>
                                            </p:txEl>
                                          </p:spTgt>
                                        </p:tgtEl>
                                        <p:attrNameLst>
                                          <p:attrName>style.visibility</p:attrName>
                                        </p:attrNameLst>
                                      </p:cBhvr>
                                      <p:to>
                                        <p:strVal val="visible"/>
                                      </p:to>
                                    </p:set>
                                    <p:animEffect transition="in" filter="wipe(left)">
                                      <p:cBhvr>
                                        <p:cTn id="32" dur="500"/>
                                        <p:tgtEl>
                                          <p:spTgt spid="3379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797">
                                            <p:txEl>
                                              <p:pRg st="6" end="6"/>
                                            </p:txEl>
                                          </p:spTgt>
                                        </p:tgtEl>
                                        <p:attrNameLst>
                                          <p:attrName>style.visibility</p:attrName>
                                        </p:attrNameLst>
                                      </p:cBhvr>
                                      <p:to>
                                        <p:strVal val="visible"/>
                                      </p:to>
                                    </p:set>
                                    <p:animEffect transition="in" filter="wipe(left)">
                                      <p:cBhvr>
                                        <p:cTn id="37" dur="500"/>
                                        <p:tgtEl>
                                          <p:spTgt spid="3379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797">
                                            <p:txEl>
                                              <p:pRg st="7" end="7"/>
                                            </p:txEl>
                                          </p:spTgt>
                                        </p:tgtEl>
                                        <p:attrNameLst>
                                          <p:attrName>style.visibility</p:attrName>
                                        </p:attrNameLst>
                                      </p:cBhvr>
                                      <p:to>
                                        <p:strVal val="visible"/>
                                      </p:to>
                                    </p:set>
                                    <p:animEffect transition="in" filter="wipe(left)">
                                      <p:cBhvr>
                                        <p:cTn id="42" dur="500"/>
                                        <p:tgtEl>
                                          <p:spTgt spid="3379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build="p" bldLvl="4"/>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idx="4294967295"/>
          </p:nvPr>
        </p:nvSpPr>
        <p:spPr>
          <a:xfrm>
            <a:off x="0" y="252413"/>
            <a:ext cx="9144000" cy="681037"/>
          </a:xfrm>
        </p:spPr>
        <p:txBody>
          <a:bodyPr>
            <a:normAutofit/>
          </a:bodyPr>
          <a:lstStyle/>
          <a:p>
            <a:pPr algn="ctr"/>
            <a:r>
              <a:rPr lang="en-US" dirty="0"/>
              <a:t>Why the </a:t>
            </a:r>
            <a:r>
              <a:rPr lang="en-US" i="1" dirty="0"/>
              <a:t>LRAS</a:t>
            </a:r>
            <a:r>
              <a:rPr lang="en-US" dirty="0"/>
              <a:t> </a:t>
            </a:r>
            <a:r>
              <a:rPr lang="en-US" sz="1500" dirty="0"/>
              <a:t> </a:t>
            </a:r>
            <a:r>
              <a:rPr lang="en-US" dirty="0"/>
              <a:t>Curve Might Shift</a:t>
            </a:r>
          </a:p>
        </p:txBody>
      </p:sp>
      <p:sp>
        <p:nvSpPr>
          <p:cNvPr id="34821" name="Rectangle 3"/>
          <p:cNvSpPr>
            <a:spLocks noGrp="1" noChangeArrowheads="1"/>
          </p:cNvSpPr>
          <p:nvPr>
            <p:ph type="body" idx="4294967295"/>
          </p:nvPr>
        </p:nvSpPr>
        <p:spPr/>
        <p:txBody>
          <a:bodyPr/>
          <a:lstStyle/>
          <a:p>
            <a:pPr eaLnBrk="1" hangingPunct="1"/>
            <a:r>
              <a:rPr lang="en-US"/>
              <a:t>Changes in natural resources</a:t>
            </a:r>
          </a:p>
          <a:p>
            <a:pPr lvl="1" eaLnBrk="1" hangingPunct="1"/>
            <a:r>
              <a:rPr lang="en-US"/>
              <a:t>Discovery of new mineral deposits</a:t>
            </a:r>
          </a:p>
          <a:p>
            <a:pPr lvl="1" eaLnBrk="1" hangingPunct="1"/>
            <a:r>
              <a:rPr lang="en-US"/>
              <a:t>Reduction in supply of imported oil</a:t>
            </a:r>
          </a:p>
          <a:p>
            <a:pPr lvl="1" eaLnBrk="1" hangingPunct="1"/>
            <a:r>
              <a:rPr lang="en-US"/>
              <a:t>Changing weather patterns that affect agricultural production</a:t>
            </a:r>
          </a:p>
          <a:p>
            <a:pPr eaLnBrk="1" hangingPunct="1"/>
            <a:r>
              <a:rPr lang="en-US"/>
              <a:t>Changes in technology</a:t>
            </a:r>
          </a:p>
          <a:p>
            <a:pPr lvl="1" eaLnBrk="1" hangingPunct="1"/>
            <a:r>
              <a:rPr lang="en-US"/>
              <a:t>Productivity improvements from technological progress </a:t>
            </a:r>
          </a:p>
          <a:p>
            <a:pPr lvl="1" eaLnBrk="1" hangingPunct="1"/>
            <a:endParaRPr lang="en-US"/>
          </a:p>
        </p:txBody>
      </p:sp>
    </p:spTree>
    <p:extLst>
      <p:ext uri="{BB962C8B-B14F-4D97-AF65-F5344CB8AC3E}">
        <p14:creationId xmlns:p14="http://schemas.microsoft.com/office/powerpoint/2010/main" val="74019271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wipe(left)">
                                      <p:cBhvr>
                                        <p:cTn id="7" dur="500"/>
                                        <p:tgtEl>
                                          <p:spTgt spid="348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1">
                                            <p:txEl>
                                              <p:pRg st="1" end="1"/>
                                            </p:txEl>
                                          </p:spTgt>
                                        </p:tgtEl>
                                        <p:attrNameLst>
                                          <p:attrName>style.visibility</p:attrName>
                                        </p:attrNameLst>
                                      </p:cBhvr>
                                      <p:to>
                                        <p:strVal val="visible"/>
                                      </p:to>
                                    </p:set>
                                    <p:animEffect transition="in" filter="wipe(left)">
                                      <p:cBhvr>
                                        <p:cTn id="12" dur="500"/>
                                        <p:tgtEl>
                                          <p:spTgt spid="348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21">
                                            <p:txEl>
                                              <p:pRg st="2" end="2"/>
                                            </p:txEl>
                                          </p:spTgt>
                                        </p:tgtEl>
                                        <p:attrNameLst>
                                          <p:attrName>style.visibility</p:attrName>
                                        </p:attrNameLst>
                                      </p:cBhvr>
                                      <p:to>
                                        <p:strVal val="visible"/>
                                      </p:to>
                                    </p:set>
                                    <p:animEffect transition="in" filter="wipe(left)">
                                      <p:cBhvr>
                                        <p:cTn id="17" dur="500"/>
                                        <p:tgtEl>
                                          <p:spTgt spid="3482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21">
                                            <p:txEl>
                                              <p:pRg st="3" end="3"/>
                                            </p:txEl>
                                          </p:spTgt>
                                        </p:tgtEl>
                                        <p:attrNameLst>
                                          <p:attrName>style.visibility</p:attrName>
                                        </p:attrNameLst>
                                      </p:cBhvr>
                                      <p:to>
                                        <p:strVal val="visible"/>
                                      </p:to>
                                    </p:set>
                                    <p:animEffect transition="in" filter="wipe(left)">
                                      <p:cBhvr>
                                        <p:cTn id="22" dur="500"/>
                                        <p:tgtEl>
                                          <p:spTgt spid="3482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21">
                                            <p:txEl>
                                              <p:pRg st="4" end="4"/>
                                            </p:txEl>
                                          </p:spTgt>
                                        </p:tgtEl>
                                        <p:attrNameLst>
                                          <p:attrName>style.visibility</p:attrName>
                                        </p:attrNameLst>
                                      </p:cBhvr>
                                      <p:to>
                                        <p:strVal val="visible"/>
                                      </p:to>
                                    </p:set>
                                    <p:animEffect transition="in" filter="wipe(left)">
                                      <p:cBhvr>
                                        <p:cTn id="27" dur="500"/>
                                        <p:tgtEl>
                                          <p:spTgt spid="3482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821">
                                            <p:txEl>
                                              <p:pRg st="5" end="5"/>
                                            </p:txEl>
                                          </p:spTgt>
                                        </p:tgtEl>
                                        <p:attrNameLst>
                                          <p:attrName>style.visibility</p:attrName>
                                        </p:attrNameLst>
                                      </p:cBhvr>
                                      <p:to>
                                        <p:strVal val="visible"/>
                                      </p:to>
                                    </p:set>
                                    <p:animEffect transition="in" filter="wipe(left)">
                                      <p:cBhvr>
                                        <p:cTn id="32" dur="500"/>
                                        <p:tgtEl>
                                          <p:spTgt spid="348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build="p" bldLvl="4"/>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5844" name="Group 21"/>
          <p:cNvGrpSpPr>
            <a:grpSpLocks/>
          </p:cNvGrpSpPr>
          <p:nvPr/>
        </p:nvGrpSpPr>
        <p:grpSpPr bwMode="auto">
          <a:xfrm>
            <a:off x="4527550" y="1763713"/>
            <a:ext cx="1522413" cy="3711575"/>
            <a:chOff x="2852" y="859"/>
            <a:chExt cx="959" cy="2338"/>
          </a:xfrm>
        </p:grpSpPr>
        <p:sp>
          <p:nvSpPr>
            <p:cNvPr id="35890" name="Line 22"/>
            <p:cNvSpPr>
              <a:spLocks noChangeShapeType="1"/>
            </p:cNvSpPr>
            <p:nvPr/>
          </p:nvSpPr>
          <p:spPr bwMode="auto">
            <a:xfrm rot="16200000" flipH="1">
              <a:off x="2231" y="2147"/>
              <a:ext cx="2090" cy="1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91" name="Text Box 23"/>
            <p:cNvSpPr txBox="1">
              <a:spLocks noChangeArrowheads="1"/>
            </p:cNvSpPr>
            <p:nvPr/>
          </p:nvSpPr>
          <p:spPr bwMode="auto">
            <a:xfrm>
              <a:off x="2852" y="859"/>
              <a:ext cx="9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r>
                <a:rPr lang="en-US" sz="2400" baseline="-25000">
                  <a:cs typeface="Arial" charset="0"/>
                </a:rPr>
                <a:t>1990</a:t>
              </a:r>
            </a:p>
          </p:txBody>
        </p:sp>
      </p:grpSp>
      <p:sp>
        <p:nvSpPr>
          <p:cNvPr id="35845" name="Rectangle 2"/>
          <p:cNvSpPr>
            <a:spLocks noGrp="1" noChangeArrowheads="1"/>
          </p:cNvSpPr>
          <p:nvPr>
            <p:ph type="title" idx="4294967295"/>
          </p:nvPr>
        </p:nvSpPr>
        <p:spPr>
          <a:xfrm>
            <a:off x="0" y="207963"/>
            <a:ext cx="9144000" cy="947737"/>
          </a:xfrm>
        </p:spPr>
        <p:txBody>
          <a:bodyPr>
            <a:normAutofit fontScale="90000"/>
          </a:bodyPr>
          <a:lstStyle/>
          <a:p>
            <a:pPr algn="ctr">
              <a:lnSpc>
                <a:spcPct val="105000"/>
              </a:lnSpc>
            </a:pPr>
            <a:r>
              <a:rPr lang="en-US" sz="3300" dirty="0"/>
              <a:t>Using </a:t>
            </a:r>
            <a:r>
              <a:rPr lang="en-US" sz="3300" i="1" dirty="0"/>
              <a:t>AD</a:t>
            </a:r>
            <a:r>
              <a:rPr lang="en-US" sz="3300" dirty="0"/>
              <a:t> &amp; </a:t>
            </a:r>
            <a:r>
              <a:rPr lang="en-US" sz="3300" i="1" dirty="0"/>
              <a:t>AS</a:t>
            </a:r>
            <a:r>
              <a:rPr lang="en-US" sz="3300" dirty="0"/>
              <a:t> </a:t>
            </a:r>
            <a:r>
              <a:rPr lang="en-US" sz="1700" dirty="0"/>
              <a:t> </a:t>
            </a:r>
            <a:r>
              <a:rPr lang="en-US" sz="3300" dirty="0"/>
              <a:t>to Depict </a:t>
            </a:r>
            <a:br>
              <a:rPr lang="en-US" sz="3300" dirty="0"/>
            </a:br>
            <a:r>
              <a:rPr lang="en-US" sz="3300" dirty="0"/>
              <a:t>Long-Run Growth and Inflation</a:t>
            </a:r>
          </a:p>
        </p:txBody>
      </p:sp>
      <p:sp>
        <p:nvSpPr>
          <p:cNvPr id="199683" name="Rectangle 3"/>
          <p:cNvSpPr>
            <a:spLocks noGrp="1" noChangeArrowheads="1"/>
          </p:cNvSpPr>
          <p:nvPr>
            <p:ph type="body" idx="4294967295"/>
          </p:nvPr>
        </p:nvSpPr>
        <p:spPr>
          <a:xfrm>
            <a:off x="346075" y="1450975"/>
            <a:ext cx="3068638" cy="1331913"/>
          </a:xfrm>
        </p:spPr>
        <p:txBody>
          <a:bodyPr/>
          <a:lstStyle/>
          <a:p>
            <a:pPr marL="0" indent="0" eaLnBrk="1" hangingPunct="1">
              <a:buFont typeface="Wingdings" pitchFamily="2" charset="2"/>
              <a:buNone/>
            </a:pPr>
            <a:r>
              <a:rPr lang="en-US" sz="2500"/>
              <a:t>Over the long run, tech. progress shifts </a:t>
            </a:r>
            <a:r>
              <a:rPr lang="en-US" sz="2500" i="1"/>
              <a:t>LRAS</a:t>
            </a:r>
            <a:r>
              <a:rPr lang="en-US" sz="2500"/>
              <a:t> to the right</a:t>
            </a:r>
          </a:p>
        </p:txBody>
      </p:sp>
      <p:grpSp>
        <p:nvGrpSpPr>
          <p:cNvPr id="35847" name="Group 4"/>
          <p:cNvGrpSpPr>
            <a:grpSpLocks/>
          </p:cNvGrpSpPr>
          <p:nvPr/>
        </p:nvGrpSpPr>
        <p:grpSpPr bwMode="auto">
          <a:xfrm>
            <a:off x="4094163" y="1579563"/>
            <a:ext cx="4422775" cy="4106862"/>
            <a:chOff x="2579" y="785"/>
            <a:chExt cx="2786" cy="2420"/>
          </a:xfrm>
        </p:grpSpPr>
        <p:grpSp>
          <p:nvGrpSpPr>
            <p:cNvPr id="35885" name="Group 5"/>
            <p:cNvGrpSpPr>
              <a:grpSpLocks/>
            </p:cNvGrpSpPr>
            <p:nvPr/>
          </p:nvGrpSpPr>
          <p:grpSpPr bwMode="auto">
            <a:xfrm>
              <a:off x="2697" y="1037"/>
              <a:ext cx="2409" cy="2049"/>
              <a:chOff x="1098" y="1361"/>
              <a:chExt cx="2116" cy="2027"/>
            </a:xfrm>
          </p:grpSpPr>
          <p:sp>
            <p:nvSpPr>
              <p:cNvPr id="35888"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9"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886"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35887"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5" name="Group 10"/>
          <p:cNvGrpSpPr>
            <a:grpSpLocks/>
          </p:cNvGrpSpPr>
          <p:nvPr/>
        </p:nvGrpSpPr>
        <p:grpSpPr bwMode="auto">
          <a:xfrm>
            <a:off x="5046663" y="2559050"/>
            <a:ext cx="3375025" cy="2555875"/>
            <a:chOff x="3179" y="1360"/>
            <a:chExt cx="2126" cy="1610"/>
          </a:xfrm>
        </p:grpSpPr>
        <p:sp>
          <p:nvSpPr>
            <p:cNvPr id="35883" name="Line 11"/>
            <p:cNvSpPr>
              <a:spLocks noChangeShapeType="1"/>
            </p:cNvSpPr>
            <p:nvPr/>
          </p:nvSpPr>
          <p:spPr bwMode="auto">
            <a:xfrm>
              <a:off x="3179" y="1360"/>
              <a:ext cx="1460" cy="143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4" name="Text Box 12"/>
            <p:cNvSpPr txBox="1">
              <a:spLocks noChangeArrowheads="1"/>
            </p:cNvSpPr>
            <p:nvPr/>
          </p:nvSpPr>
          <p:spPr bwMode="auto">
            <a:xfrm>
              <a:off x="4542" y="2682"/>
              <a:ext cx="7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2000</a:t>
              </a:r>
            </a:p>
          </p:txBody>
        </p:sp>
      </p:grpSp>
      <p:grpSp>
        <p:nvGrpSpPr>
          <p:cNvPr id="6" name="Group 13"/>
          <p:cNvGrpSpPr>
            <a:grpSpLocks/>
          </p:cNvGrpSpPr>
          <p:nvPr/>
        </p:nvGrpSpPr>
        <p:grpSpPr bwMode="auto">
          <a:xfrm>
            <a:off x="5435600" y="1498600"/>
            <a:ext cx="1679575" cy="3981450"/>
            <a:chOff x="3424" y="589"/>
            <a:chExt cx="1058" cy="2611"/>
          </a:xfrm>
        </p:grpSpPr>
        <p:sp>
          <p:nvSpPr>
            <p:cNvPr id="35881" name="Line 14"/>
            <p:cNvSpPr>
              <a:spLocks noChangeShapeType="1"/>
            </p:cNvSpPr>
            <p:nvPr/>
          </p:nvSpPr>
          <p:spPr bwMode="auto">
            <a:xfrm rot="5400000">
              <a:off x="2732" y="2020"/>
              <a:ext cx="2357" cy="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2" name="Text Box 15"/>
            <p:cNvSpPr txBox="1">
              <a:spLocks noChangeArrowheads="1"/>
            </p:cNvSpPr>
            <p:nvPr/>
          </p:nvSpPr>
          <p:spPr bwMode="auto">
            <a:xfrm>
              <a:off x="3424" y="589"/>
              <a:ext cx="10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r>
                <a:rPr lang="en-US" sz="2400" baseline="-25000">
                  <a:cs typeface="Arial" charset="0"/>
                </a:rPr>
                <a:t>2000</a:t>
              </a:r>
            </a:p>
          </p:txBody>
        </p:sp>
      </p:grpSp>
      <p:grpSp>
        <p:nvGrpSpPr>
          <p:cNvPr id="35850" name="Group 16"/>
          <p:cNvGrpSpPr>
            <a:grpSpLocks/>
          </p:cNvGrpSpPr>
          <p:nvPr/>
        </p:nvGrpSpPr>
        <p:grpSpPr bwMode="auto">
          <a:xfrm>
            <a:off x="4387850" y="3467100"/>
            <a:ext cx="2803525" cy="2009775"/>
            <a:chOff x="2764" y="1932"/>
            <a:chExt cx="1766" cy="1266"/>
          </a:xfrm>
        </p:grpSpPr>
        <p:sp>
          <p:nvSpPr>
            <p:cNvPr id="35879" name="Text Box 17"/>
            <p:cNvSpPr txBox="1">
              <a:spLocks noChangeArrowheads="1"/>
            </p:cNvSpPr>
            <p:nvPr/>
          </p:nvSpPr>
          <p:spPr bwMode="auto">
            <a:xfrm>
              <a:off x="3852" y="2910"/>
              <a:ext cx="6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1990</a:t>
              </a:r>
            </a:p>
          </p:txBody>
        </p:sp>
        <p:sp>
          <p:nvSpPr>
            <p:cNvPr id="35880" name="Line 18"/>
            <p:cNvSpPr>
              <a:spLocks noChangeShapeType="1"/>
            </p:cNvSpPr>
            <p:nvPr/>
          </p:nvSpPr>
          <p:spPr bwMode="auto">
            <a:xfrm>
              <a:off x="2764" y="1932"/>
              <a:ext cx="1113" cy="109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9699" name="Text Box 19"/>
          <p:cNvSpPr txBox="1">
            <a:spLocks noChangeArrowheads="1"/>
          </p:cNvSpPr>
          <p:nvPr/>
        </p:nvSpPr>
        <p:spPr bwMode="auto">
          <a:xfrm>
            <a:off x="5962650" y="5522913"/>
            <a:ext cx="868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aseline="-25000">
                <a:cs typeface="Arial" charset="0"/>
              </a:rPr>
              <a:t>2000</a:t>
            </a:r>
          </a:p>
        </p:txBody>
      </p:sp>
      <p:sp>
        <p:nvSpPr>
          <p:cNvPr id="199700" name="Rectangle 20"/>
          <p:cNvSpPr>
            <a:spLocks noChangeArrowheads="1"/>
          </p:cNvSpPr>
          <p:nvPr/>
        </p:nvSpPr>
        <p:spPr bwMode="auto">
          <a:xfrm>
            <a:off x="342900" y="2865438"/>
            <a:ext cx="3068638"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B85C"/>
              </a:buClr>
              <a:buSzPct val="120000"/>
              <a:buFont typeface="Wingdings" pitchFamily="2" charset="2"/>
              <a:buNone/>
            </a:pPr>
            <a:r>
              <a:rPr lang="en-US" sz="2500">
                <a:cs typeface="Arial" charset="0"/>
              </a:rPr>
              <a:t>and growth in the money supply shifts </a:t>
            </a:r>
            <a:r>
              <a:rPr lang="en-US" sz="2500" i="1">
                <a:cs typeface="Arial" charset="0"/>
              </a:rPr>
              <a:t>AD</a:t>
            </a:r>
            <a:r>
              <a:rPr lang="en-US" sz="2500">
                <a:cs typeface="Arial" charset="0"/>
              </a:rPr>
              <a:t> to the right.</a:t>
            </a:r>
          </a:p>
        </p:txBody>
      </p:sp>
      <p:sp>
        <p:nvSpPr>
          <p:cNvPr id="35853" name="Text Box 24"/>
          <p:cNvSpPr txBox="1">
            <a:spLocks noChangeArrowheads="1"/>
          </p:cNvSpPr>
          <p:nvPr/>
        </p:nvSpPr>
        <p:spPr bwMode="auto">
          <a:xfrm>
            <a:off x="5002213" y="5522913"/>
            <a:ext cx="7350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aseline="-25000">
                <a:cs typeface="Arial" charset="0"/>
              </a:rPr>
              <a:t>1990</a:t>
            </a:r>
          </a:p>
        </p:txBody>
      </p:sp>
      <p:grpSp>
        <p:nvGrpSpPr>
          <p:cNvPr id="8" name="Group 25"/>
          <p:cNvGrpSpPr>
            <a:grpSpLocks/>
          </p:cNvGrpSpPr>
          <p:nvPr/>
        </p:nvGrpSpPr>
        <p:grpSpPr bwMode="auto">
          <a:xfrm>
            <a:off x="6346825" y="2192338"/>
            <a:ext cx="2559050" cy="2133600"/>
            <a:chOff x="3998" y="1129"/>
            <a:chExt cx="1612" cy="1344"/>
          </a:xfrm>
        </p:grpSpPr>
        <p:sp>
          <p:nvSpPr>
            <p:cNvPr id="35877" name="Text Box 26"/>
            <p:cNvSpPr txBox="1">
              <a:spLocks noChangeArrowheads="1"/>
            </p:cNvSpPr>
            <p:nvPr/>
          </p:nvSpPr>
          <p:spPr bwMode="auto">
            <a:xfrm>
              <a:off x="4881" y="2185"/>
              <a:ext cx="7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2010</a:t>
              </a:r>
            </a:p>
          </p:txBody>
        </p:sp>
        <p:sp>
          <p:nvSpPr>
            <p:cNvPr id="35878" name="Line 27"/>
            <p:cNvSpPr>
              <a:spLocks noChangeShapeType="1"/>
            </p:cNvSpPr>
            <p:nvPr/>
          </p:nvSpPr>
          <p:spPr bwMode="auto">
            <a:xfrm>
              <a:off x="3998" y="1129"/>
              <a:ext cx="1113" cy="1096"/>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 name="Group 28"/>
          <p:cNvGrpSpPr>
            <a:grpSpLocks/>
          </p:cNvGrpSpPr>
          <p:nvPr/>
        </p:nvGrpSpPr>
        <p:grpSpPr bwMode="auto">
          <a:xfrm>
            <a:off x="6742113" y="1284288"/>
            <a:ext cx="1522412" cy="4198937"/>
            <a:chOff x="4247" y="864"/>
            <a:chExt cx="959" cy="2338"/>
          </a:xfrm>
        </p:grpSpPr>
        <p:sp>
          <p:nvSpPr>
            <p:cNvPr id="35875" name="Line 29"/>
            <p:cNvSpPr>
              <a:spLocks noChangeShapeType="1"/>
            </p:cNvSpPr>
            <p:nvPr/>
          </p:nvSpPr>
          <p:spPr bwMode="auto">
            <a:xfrm rot="16200000" flipH="1">
              <a:off x="3507" y="2152"/>
              <a:ext cx="2090" cy="1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6" name="Text Box 30"/>
            <p:cNvSpPr txBox="1">
              <a:spLocks noChangeArrowheads="1"/>
            </p:cNvSpPr>
            <p:nvPr/>
          </p:nvSpPr>
          <p:spPr bwMode="auto">
            <a:xfrm>
              <a:off x="4247" y="864"/>
              <a:ext cx="959"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r>
                <a:rPr lang="en-US" sz="2400" baseline="-25000">
                  <a:cs typeface="Arial" charset="0"/>
                </a:rPr>
                <a:t>2010</a:t>
              </a:r>
            </a:p>
          </p:txBody>
        </p:sp>
      </p:grpSp>
      <p:sp>
        <p:nvSpPr>
          <p:cNvPr id="199711" name="Text Box 31"/>
          <p:cNvSpPr txBox="1">
            <a:spLocks noChangeArrowheads="1"/>
          </p:cNvSpPr>
          <p:nvPr/>
        </p:nvSpPr>
        <p:spPr bwMode="auto">
          <a:xfrm>
            <a:off x="6972300" y="5519738"/>
            <a:ext cx="901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aseline="-25000">
                <a:cs typeface="Arial" charset="0"/>
              </a:rPr>
              <a:t>2010</a:t>
            </a:r>
          </a:p>
        </p:txBody>
      </p:sp>
      <p:grpSp>
        <p:nvGrpSpPr>
          <p:cNvPr id="35857" name="Group 32"/>
          <p:cNvGrpSpPr>
            <a:grpSpLocks/>
          </p:cNvGrpSpPr>
          <p:nvPr/>
        </p:nvGrpSpPr>
        <p:grpSpPr bwMode="auto">
          <a:xfrm>
            <a:off x="3516313" y="4081463"/>
            <a:ext cx="1755775" cy="369887"/>
            <a:chOff x="2215" y="2319"/>
            <a:chExt cx="1106" cy="233"/>
          </a:xfrm>
        </p:grpSpPr>
        <p:sp>
          <p:nvSpPr>
            <p:cNvPr id="35872" name="Text Box 33"/>
            <p:cNvSpPr txBox="1">
              <a:spLocks noChangeArrowheads="1"/>
            </p:cNvSpPr>
            <p:nvPr/>
          </p:nvSpPr>
          <p:spPr bwMode="auto">
            <a:xfrm>
              <a:off x="2215" y="2319"/>
              <a:ext cx="4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aseline="-25000">
                  <a:cs typeface="Arial" charset="0"/>
                </a:rPr>
                <a:t>1990</a:t>
              </a:r>
            </a:p>
          </p:txBody>
        </p:sp>
        <p:sp>
          <p:nvSpPr>
            <p:cNvPr id="35873" name="Line 34"/>
            <p:cNvSpPr>
              <a:spLocks noChangeShapeType="1"/>
            </p:cNvSpPr>
            <p:nvPr/>
          </p:nvSpPr>
          <p:spPr bwMode="auto">
            <a:xfrm flipH="1">
              <a:off x="2700" y="2436"/>
              <a:ext cx="573"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5874" name="Oval 35"/>
            <p:cNvSpPr>
              <a:spLocks noChangeArrowheads="1"/>
            </p:cNvSpPr>
            <p:nvPr/>
          </p:nvSpPr>
          <p:spPr bwMode="auto">
            <a:xfrm>
              <a:off x="3233" y="2388"/>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199724" name="Rectangle 44"/>
          <p:cNvSpPr>
            <a:spLocks noChangeArrowheads="1"/>
          </p:cNvSpPr>
          <p:nvPr/>
        </p:nvSpPr>
        <p:spPr bwMode="auto">
          <a:xfrm>
            <a:off x="339725" y="4273550"/>
            <a:ext cx="2727325"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B85C"/>
              </a:buClr>
              <a:buSzPct val="120000"/>
              <a:buFont typeface="Wingdings" pitchFamily="2" charset="2"/>
              <a:buNone/>
            </a:pPr>
            <a:r>
              <a:rPr lang="en-US" sz="2500">
                <a:cs typeface="Arial" charset="0"/>
              </a:rPr>
              <a:t>Result:  </a:t>
            </a:r>
            <a:br>
              <a:rPr lang="en-US" sz="2500">
                <a:cs typeface="Arial" charset="0"/>
              </a:rPr>
            </a:br>
            <a:r>
              <a:rPr lang="en-US" sz="2500">
                <a:cs typeface="Arial" charset="0"/>
              </a:rPr>
              <a:t>ongoing inflation and growth in output.</a:t>
            </a:r>
          </a:p>
        </p:txBody>
      </p:sp>
      <p:sp>
        <p:nvSpPr>
          <p:cNvPr id="199725" name="Line 45"/>
          <p:cNvSpPr>
            <a:spLocks noChangeShapeType="1"/>
          </p:cNvSpPr>
          <p:nvPr/>
        </p:nvSpPr>
        <p:spPr bwMode="auto">
          <a:xfrm>
            <a:off x="5386388" y="5654675"/>
            <a:ext cx="666750" cy="0"/>
          </a:xfrm>
          <a:prstGeom prst="line">
            <a:avLst/>
          </a:prstGeom>
          <a:noFill/>
          <a:ln w="3810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9726" name="Line 46"/>
          <p:cNvSpPr>
            <a:spLocks noChangeShapeType="1"/>
          </p:cNvSpPr>
          <p:nvPr/>
        </p:nvSpPr>
        <p:spPr bwMode="auto">
          <a:xfrm>
            <a:off x="6373813" y="5653088"/>
            <a:ext cx="666750" cy="0"/>
          </a:xfrm>
          <a:prstGeom prst="line">
            <a:avLst/>
          </a:prstGeom>
          <a:noFill/>
          <a:ln w="3810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9727" name="Line 47"/>
          <p:cNvSpPr>
            <a:spLocks noChangeShapeType="1"/>
          </p:cNvSpPr>
          <p:nvPr/>
        </p:nvSpPr>
        <p:spPr bwMode="auto">
          <a:xfrm rot="-5400000">
            <a:off x="3767137" y="4089401"/>
            <a:ext cx="358775" cy="0"/>
          </a:xfrm>
          <a:prstGeom prst="line">
            <a:avLst/>
          </a:prstGeom>
          <a:noFill/>
          <a:ln w="3810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9728" name="Line 48"/>
          <p:cNvSpPr>
            <a:spLocks noChangeShapeType="1"/>
          </p:cNvSpPr>
          <p:nvPr/>
        </p:nvSpPr>
        <p:spPr bwMode="auto">
          <a:xfrm rot="-5400000">
            <a:off x="3767137" y="3479801"/>
            <a:ext cx="358775" cy="0"/>
          </a:xfrm>
          <a:prstGeom prst="line">
            <a:avLst/>
          </a:prstGeom>
          <a:noFill/>
          <a:ln w="3810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11" name="Group 36"/>
          <p:cNvGrpSpPr>
            <a:grpSpLocks/>
          </p:cNvGrpSpPr>
          <p:nvPr/>
        </p:nvGrpSpPr>
        <p:grpSpPr bwMode="auto">
          <a:xfrm>
            <a:off x="3521075" y="3513138"/>
            <a:ext cx="2752725" cy="369887"/>
            <a:chOff x="2218" y="1961"/>
            <a:chExt cx="1734" cy="233"/>
          </a:xfrm>
        </p:grpSpPr>
        <p:sp>
          <p:nvSpPr>
            <p:cNvPr id="35869" name="Oval 37"/>
            <p:cNvSpPr>
              <a:spLocks noChangeArrowheads="1"/>
            </p:cNvSpPr>
            <p:nvPr/>
          </p:nvSpPr>
          <p:spPr bwMode="auto">
            <a:xfrm>
              <a:off x="3864" y="203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5870" name="Line 38"/>
            <p:cNvSpPr>
              <a:spLocks noChangeShapeType="1"/>
            </p:cNvSpPr>
            <p:nvPr/>
          </p:nvSpPr>
          <p:spPr bwMode="auto">
            <a:xfrm flipH="1">
              <a:off x="2700" y="2079"/>
              <a:ext cx="121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5871" name="Text Box 39"/>
            <p:cNvSpPr txBox="1">
              <a:spLocks noChangeArrowheads="1"/>
            </p:cNvSpPr>
            <p:nvPr/>
          </p:nvSpPr>
          <p:spPr bwMode="auto">
            <a:xfrm>
              <a:off x="2218" y="1961"/>
              <a:ext cx="4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aseline="-25000">
                  <a:cs typeface="Arial" charset="0"/>
                </a:rPr>
                <a:t>2000</a:t>
              </a:r>
            </a:p>
          </p:txBody>
        </p:sp>
      </p:grpSp>
      <p:grpSp>
        <p:nvGrpSpPr>
          <p:cNvPr id="12" name="Group 40"/>
          <p:cNvGrpSpPr>
            <a:grpSpLocks/>
          </p:cNvGrpSpPr>
          <p:nvPr/>
        </p:nvGrpSpPr>
        <p:grpSpPr bwMode="auto">
          <a:xfrm>
            <a:off x="3521075" y="2867025"/>
            <a:ext cx="3771900" cy="369888"/>
            <a:chOff x="2218" y="1554"/>
            <a:chExt cx="2376" cy="233"/>
          </a:xfrm>
        </p:grpSpPr>
        <p:sp>
          <p:nvSpPr>
            <p:cNvPr id="35866" name="Line 41"/>
            <p:cNvSpPr>
              <a:spLocks noChangeShapeType="1"/>
            </p:cNvSpPr>
            <p:nvPr/>
          </p:nvSpPr>
          <p:spPr bwMode="auto">
            <a:xfrm flipH="1">
              <a:off x="2700" y="1668"/>
              <a:ext cx="1851"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Oval 42"/>
            <p:cNvSpPr>
              <a:spLocks noChangeArrowheads="1"/>
            </p:cNvSpPr>
            <p:nvPr/>
          </p:nvSpPr>
          <p:spPr bwMode="auto">
            <a:xfrm>
              <a:off x="4506" y="162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5868" name="Text Box 43"/>
            <p:cNvSpPr txBox="1">
              <a:spLocks noChangeArrowheads="1"/>
            </p:cNvSpPr>
            <p:nvPr/>
          </p:nvSpPr>
          <p:spPr bwMode="auto">
            <a:xfrm>
              <a:off x="2218" y="1554"/>
              <a:ext cx="4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aseline="-25000">
                  <a:cs typeface="Arial" charset="0"/>
                </a:rPr>
                <a:t>2010</a:t>
              </a:r>
            </a:p>
          </p:txBody>
        </p:sp>
      </p:grpSp>
      <p:sp>
        <p:nvSpPr>
          <p:cNvPr id="3586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25886192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wipe(left)">
                                      <p:cBhvr>
                                        <p:cTn id="7" dur="500"/>
                                        <p:tgtEl>
                                          <p:spTgt spid="199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ppt_x</p:attrName>
                                        </p:attrNameLst>
                                      </p:cBhvr>
                                      <p:tavLst>
                                        <p:tav tm="0">
                                          <p:val>
                                            <p:strVal val="#ppt_x-#ppt_w/2"/>
                                          </p:val>
                                        </p:tav>
                                        <p:tav tm="100000">
                                          <p:val>
                                            <p:strVal val="#ppt_x"/>
                                          </p:val>
                                        </p:tav>
                                      </p:tavLst>
                                    </p:anim>
                                    <p:anim calcmode="lin" valueType="num">
                                      <p:cBhvr>
                                        <p:cTn id="13" dur="500" fill="hold"/>
                                        <p:tgtEl>
                                          <p:spTgt spid="6"/>
                                        </p:tgtEl>
                                        <p:attrNameLst>
                                          <p:attrName>ppt_y</p:attrName>
                                        </p:attrNameLst>
                                      </p:cBhvr>
                                      <p:tavLst>
                                        <p:tav tm="0">
                                          <p:val>
                                            <p:strVal val="#ppt_y"/>
                                          </p:val>
                                        </p:tav>
                                        <p:tav tm="100000">
                                          <p:val>
                                            <p:strVal val="#ppt_y"/>
                                          </p:val>
                                        </p:tav>
                                      </p:tavLst>
                                    </p:anim>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ppt_x</p:attrName>
                                        </p:attrNameLst>
                                      </p:cBhvr>
                                      <p:tavLst>
                                        <p:tav tm="0">
                                          <p:val>
                                            <p:strVal val="#ppt_x-#ppt_w/2"/>
                                          </p:val>
                                        </p:tav>
                                        <p:tav tm="100000">
                                          <p:val>
                                            <p:strVal val="#ppt_x"/>
                                          </p:val>
                                        </p:tav>
                                      </p:tavLst>
                                    </p:anim>
                                    <p:anim calcmode="lin" valueType="num">
                                      <p:cBhvr>
                                        <p:cTn id="21" dur="500" fill="hold"/>
                                        <p:tgtEl>
                                          <p:spTgt spid="9"/>
                                        </p:tgtEl>
                                        <p:attrNameLst>
                                          <p:attrName>ppt_y</p:attrName>
                                        </p:attrNameLst>
                                      </p:cBhvr>
                                      <p:tavLst>
                                        <p:tav tm="0">
                                          <p:val>
                                            <p:strVal val="#ppt_y"/>
                                          </p:val>
                                        </p:tav>
                                        <p:tav tm="100000">
                                          <p:val>
                                            <p:strVal val="#ppt_y"/>
                                          </p:val>
                                        </p:tav>
                                      </p:tavLst>
                                    </p:anim>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9700">
                                            <p:txEl>
                                              <p:pRg st="0" end="0"/>
                                            </p:txEl>
                                          </p:spTgt>
                                        </p:tgtEl>
                                        <p:attrNameLst>
                                          <p:attrName>style.visibility</p:attrName>
                                        </p:attrNameLst>
                                      </p:cBhvr>
                                      <p:to>
                                        <p:strVal val="visible"/>
                                      </p:to>
                                    </p:set>
                                    <p:animEffect transition="in" filter="wipe(left)">
                                      <p:cBhvr>
                                        <p:cTn id="28" dur="500"/>
                                        <p:tgtEl>
                                          <p:spTgt spid="199700">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9"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ppt_x</p:attrName>
                                        </p:attrNameLst>
                                      </p:cBhvr>
                                      <p:tavLst>
                                        <p:tav tm="0">
                                          <p:val>
                                            <p:strVal val="#ppt_x-.2"/>
                                          </p:val>
                                        </p:tav>
                                        <p:tav tm="100000">
                                          <p:val>
                                            <p:strVal val="#ppt_x"/>
                                          </p:val>
                                        </p:tav>
                                      </p:tavLst>
                                    </p:anim>
                                    <p:anim calcmode="lin" valueType="num">
                                      <p:cBhvr>
                                        <p:cTn id="34"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35" dur="500"/>
                                        <p:tgtEl>
                                          <p:spTgt spid="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9"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ppt_x</p:attrName>
                                        </p:attrNameLst>
                                      </p:cBhvr>
                                      <p:tavLst>
                                        <p:tav tm="0">
                                          <p:val>
                                            <p:strVal val="#ppt_x-.2"/>
                                          </p:val>
                                        </p:tav>
                                        <p:tav tm="100000">
                                          <p:val>
                                            <p:strVal val="#ppt_x"/>
                                          </p:val>
                                        </p:tav>
                                      </p:tavLst>
                                    </p:anim>
                                    <p:anim calcmode="lin" valueType="num">
                                      <p:cBhvr>
                                        <p:cTn id="41" dur="5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99724">
                                            <p:txEl>
                                              <p:pRg st="0" end="0"/>
                                            </p:txEl>
                                          </p:spTgt>
                                        </p:tgtEl>
                                        <p:attrNameLst>
                                          <p:attrName>style.visibility</p:attrName>
                                        </p:attrNameLst>
                                      </p:cBhvr>
                                      <p:to>
                                        <p:strVal val="visible"/>
                                      </p:to>
                                    </p:set>
                                    <p:animEffect transition="in" filter="wipe(left)">
                                      <p:cBhvr>
                                        <p:cTn id="47" dur="500"/>
                                        <p:tgtEl>
                                          <p:spTgt spid="199724">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4" fill="hold" grpId="0" nodeType="clickEffect">
                                  <p:stCondLst>
                                    <p:cond delay="0"/>
                                  </p:stCondLst>
                                  <p:childTnLst>
                                    <p:set>
                                      <p:cBhvr>
                                        <p:cTn id="51" dur="1" fill="hold">
                                          <p:stCondLst>
                                            <p:cond delay="0"/>
                                          </p:stCondLst>
                                        </p:cTn>
                                        <p:tgtEl>
                                          <p:spTgt spid="199727"/>
                                        </p:tgtEl>
                                        <p:attrNameLst>
                                          <p:attrName>style.visibility</p:attrName>
                                        </p:attrNameLst>
                                      </p:cBhvr>
                                      <p:to>
                                        <p:strVal val="visible"/>
                                      </p:to>
                                    </p:set>
                                    <p:anim calcmode="lin" valueType="num">
                                      <p:cBhvr>
                                        <p:cTn id="52" dur="500" fill="hold"/>
                                        <p:tgtEl>
                                          <p:spTgt spid="199727"/>
                                        </p:tgtEl>
                                        <p:attrNameLst>
                                          <p:attrName>ppt_x</p:attrName>
                                        </p:attrNameLst>
                                      </p:cBhvr>
                                      <p:tavLst>
                                        <p:tav tm="0">
                                          <p:val>
                                            <p:strVal val="#ppt_x"/>
                                          </p:val>
                                        </p:tav>
                                        <p:tav tm="100000">
                                          <p:val>
                                            <p:strVal val="#ppt_x"/>
                                          </p:val>
                                        </p:tav>
                                      </p:tavLst>
                                    </p:anim>
                                    <p:anim calcmode="lin" valueType="num">
                                      <p:cBhvr>
                                        <p:cTn id="53" dur="500" fill="hold"/>
                                        <p:tgtEl>
                                          <p:spTgt spid="199727"/>
                                        </p:tgtEl>
                                        <p:attrNameLst>
                                          <p:attrName>ppt_y</p:attrName>
                                        </p:attrNameLst>
                                      </p:cBhvr>
                                      <p:tavLst>
                                        <p:tav tm="0">
                                          <p:val>
                                            <p:strVal val="#ppt_y+#ppt_h/2"/>
                                          </p:val>
                                        </p:tav>
                                        <p:tav tm="100000">
                                          <p:val>
                                            <p:strVal val="#ppt_y"/>
                                          </p:val>
                                        </p:tav>
                                      </p:tavLst>
                                    </p:anim>
                                    <p:anim calcmode="lin" valueType="num">
                                      <p:cBhvr>
                                        <p:cTn id="54" dur="500" fill="hold"/>
                                        <p:tgtEl>
                                          <p:spTgt spid="199727"/>
                                        </p:tgtEl>
                                        <p:attrNameLst>
                                          <p:attrName>ppt_w</p:attrName>
                                        </p:attrNameLst>
                                      </p:cBhvr>
                                      <p:tavLst>
                                        <p:tav tm="0">
                                          <p:val>
                                            <p:strVal val="#ppt_w"/>
                                          </p:val>
                                        </p:tav>
                                        <p:tav tm="100000">
                                          <p:val>
                                            <p:strVal val="#ppt_w"/>
                                          </p:val>
                                        </p:tav>
                                      </p:tavLst>
                                    </p:anim>
                                    <p:anim calcmode="lin" valueType="num">
                                      <p:cBhvr>
                                        <p:cTn id="55" dur="500" fill="hold"/>
                                        <p:tgtEl>
                                          <p:spTgt spid="199727"/>
                                        </p:tgtEl>
                                        <p:attrNameLst>
                                          <p:attrName>ppt_h</p:attrName>
                                        </p:attrNameLst>
                                      </p:cBhvr>
                                      <p:tavLst>
                                        <p:tav tm="0">
                                          <p:val>
                                            <p:fltVal val="0"/>
                                          </p:val>
                                        </p:tav>
                                        <p:tav tm="100000">
                                          <p:val>
                                            <p:strVal val="#ppt_h"/>
                                          </p:val>
                                        </p:tav>
                                      </p:tavLst>
                                    </p:anim>
                                  </p:childTnLst>
                                </p:cTn>
                              </p:par>
                              <p:par>
                                <p:cTn id="56" presetID="17" presetClass="entr" presetSubtype="8" fill="hold" grpId="0" nodeType="withEffect">
                                  <p:stCondLst>
                                    <p:cond delay="0"/>
                                  </p:stCondLst>
                                  <p:childTnLst>
                                    <p:set>
                                      <p:cBhvr>
                                        <p:cTn id="57" dur="1" fill="hold">
                                          <p:stCondLst>
                                            <p:cond delay="0"/>
                                          </p:stCondLst>
                                        </p:cTn>
                                        <p:tgtEl>
                                          <p:spTgt spid="199725"/>
                                        </p:tgtEl>
                                        <p:attrNameLst>
                                          <p:attrName>style.visibility</p:attrName>
                                        </p:attrNameLst>
                                      </p:cBhvr>
                                      <p:to>
                                        <p:strVal val="visible"/>
                                      </p:to>
                                    </p:set>
                                    <p:anim calcmode="lin" valueType="num">
                                      <p:cBhvr>
                                        <p:cTn id="58" dur="500" fill="hold"/>
                                        <p:tgtEl>
                                          <p:spTgt spid="199725"/>
                                        </p:tgtEl>
                                        <p:attrNameLst>
                                          <p:attrName>ppt_x</p:attrName>
                                        </p:attrNameLst>
                                      </p:cBhvr>
                                      <p:tavLst>
                                        <p:tav tm="0">
                                          <p:val>
                                            <p:strVal val="#ppt_x-#ppt_w/2"/>
                                          </p:val>
                                        </p:tav>
                                        <p:tav tm="100000">
                                          <p:val>
                                            <p:strVal val="#ppt_x"/>
                                          </p:val>
                                        </p:tav>
                                      </p:tavLst>
                                    </p:anim>
                                    <p:anim calcmode="lin" valueType="num">
                                      <p:cBhvr>
                                        <p:cTn id="59" dur="500" fill="hold"/>
                                        <p:tgtEl>
                                          <p:spTgt spid="199725"/>
                                        </p:tgtEl>
                                        <p:attrNameLst>
                                          <p:attrName>ppt_y</p:attrName>
                                        </p:attrNameLst>
                                      </p:cBhvr>
                                      <p:tavLst>
                                        <p:tav tm="0">
                                          <p:val>
                                            <p:strVal val="#ppt_y"/>
                                          </p:val>
                                        </p:tav>
                                        <p:tav tm="100000">
                                          <p:val>
                                            <p:strVal val="#ppt_y"/>
                                          </p:val>
                                        </p:tav>
                                      </p:tavLst>
                                    </p:anim>
                                    <p:anim calcmode="lin" valueType="num">
                                      <p:cBhvr>
                                        <p:cTn id="60" dur="500" fill="hold"/>
                                        <p:tgtEl>
                                          <p:spTgt spid="199725"/>
                                        </p:tgtEl>
                                        <p:attrNameLst>
                                          <p:attrName>ppt_w</p:attrName>
                                        </p:attrNameLst>
                                      </p:cBhvr>
                                      <p:tavLst>
                                        <p:tav tm="0">
                                          <p:val>
                                            <p:fltVal val="0"/>
                                          </p:val>
                                        </p:tav>
                                        <p:tav tm="100000">
                                          <p:val>
                                            <p:strVal val="#ppt_w"/>
                                          </p:val>
                                        </p:tav>
                                      </p:tavLst>
                                    </p:anim>
                                    <p:anim calcmode="lin" valueType="num">
                                      <p:cBhvr>
                                        <p:cTn id="61" dur="500" fill="hold"/>
                                        <p:tgtEl>
                                          <p:spTgt spid="199725"/>
                                        </p:tgtEl>
                                        <p:attrNameLst>
                                          <p:attrName>ppt_h</p:attrName>
                                        </p:attrNameLst>
                                      </p:cBhvr>
                                      <p:tavLst>
                                        <p:tav tm="0">
                                          <p:val>
                                            <p:strVal val="#ppt_h"/>
                                          </p:val>
                                        </p:tav>
                                        <p:tav tm="100000">
                                          <p:val>
                                            <p:strVal val="#ppt_h"/>
                                          </p:val>
                                        </p:tav>
                                      </p:tavLst>
                                    </p:anim>
                                  </p:childTnLst>
                                </p:cTn>
                              </p:par>
                            </p:childTnLst>
                          </p:cTn>
                        </p:par>
                        <p:par>
                          <p:cTn id="62" fill="hold" nodeType="afterGroup">
                            <p:stCondLst>
                              <p:cond delay="500"/>
                            </p:stCondLst>
                            <p:childTnLst>
                              <p:par>
                                <p:cTn id="63" presetID="22" presetClass="entr" presetSubtype="2" fill="hold" nodeType="after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right)">
                                      <p:cBhvr>
                                        <p:cTn id="65" dur="500"/>
                                        <p:tgtEl>
                                          <p:spTgt spid="11"/>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199699"/>
                                        </p:tgtEl>
                                        <p:attrNameLst>
                                          <p:attrName>style.visibility</p:attrName>
                                        </p:attrNameLst>
                                      </p:cBhvr>
                                      <p:to>
                                        <p:strVal val="visible"/>
                                      </p:to>
                                    </p:set>
                                    <p:animEffect transition="in" filter="wipe(left)">
                                      <p:cBhvr>
                                        <p:cTn id="68" dur="500"/>
                                        <p:tgtEl>
                                          <p:spTgt spid="19969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4" fill="hold" grpId="0" nodeType="clickEffect">
                                  <p:stCondLst>
                                    <p:cond delay="0"/>
                                  </p:stCondLst>
                                  <p:childTnLst>
                                    <p:set>
                                      <p:cBhvr>
                                        <p:cTn id="72" dur="1" fill="hold">
                                          <p:stCondLst>
                                            <p:cond delay="0"/>
                                          </p:stCondLst>
                                        </p:cTn>
                                        <p:tgtEl>
                                          <p:spTgt spid="199728"/>
                                        </p:tgtEl>
                                        <p:attrNameLst>
                                          <p:attrName>style.visibility</p:attrName>
                                        </p:attrNameLst>
                                      </p:cBhvr>
                                      <p:to>
                                        <p:strVal val="visible"/>
                                      </p:to>
                                    </p:set>
                                    <p:anim calcmode="lin" valueType="num">
                                      <p:cBhvr>
                                        <p:cTn id="73" dur="500" fill="hold"/>
                                        <p:tgtEl>
                                          <p:spTgt spid="199728"/>
                                        </p:tgtEl>
                                        <p:attrNameLst>
                                          <p:attrName>ppt_x</p:attrName>
                                        </p:attrNameLst>
                                      </p:cBhvr>
                                      <p:tavLst>
                                        <p:tav tm="0">
                                          <p:val>
                                            <p:strVal val="#ppt_x"/>
                                          </p:val>
                                        </p:tav>
                                        <p:tav tm="100000">
                                          <p:val>
                                            <p:strVal val="#ppt_x"/>
                                          </p:val>
                                        </p:tav>
                                      </p:tavLst>
                                    </p:anim>
                                    <p:anim calcmode="lin" valueType="num">
                                      <p:cBhvr>
                                        <p:cTn id="74" dur="500" fill="hold"/>
                                        <p:tgtEl>
                                          <p:spTgt spid="199728"/>
                                        </p:tgtEl>
                                        <p:attrNameLst>
                                          <p:attrName>ppt_y</p:attrName>
                                        </p:attrNameLst>
                                      </p:cBhvr>
                                      <p:tavLst>
                                        <p:tav tm="0">
                                          <p:val>
                                            <p:strVal val="#ppt_y+#ppt_h/2"/>
                                          </p:val>
                                        </p:tav>
                                        <p:tav tm="100000">
                                          <p:val>
                                            <p:strVal val="#ppt_y"/>
                                          </p:val>
                                        </p:tav>
                                      </p:tavLst>
                                    </p:anim>
                                    <p:anim calcmode="lin" valueType="num">
                                      <p:cBhvr>
                                        <p:cTn id="75" dur="500" fill="hold"/>
                                        <p:tgtEl>
                                          <p:spTgt spid="199728"/>
                                        </p:tgtEl>
                                        <p:attrNameLst>
                                          <p:attrName>ppt_w</p:attrName>
                                        </p:attrNameLst>
                                      </p:cBhvr>
                                      <p:tavLst>
                                        <p:tav tm="0">
                                          <p:val>
                                            <p:strVal val="#ppt_w"/>
                                          </p:val>
                                        </p:tav>
                                        <p:tav tm="100000">
                                          <p:val>
                                            <p:strVal val="#ppt_w"/>
                                          </p:val>
                                        </p:tav>
                                      </p:tavLst>
                                    </p:anim>
                                    <p:anim calcmode="lin" valueType="num">
                                      <p:cBhvr>
                                        <p:cTn id="76" dur="500" fill="hold"/>
                                        <p:tgtEl>
                                          <p:spTgt spid="199728"/>
                                        </p:tgtEl>
                                        <p:attrNameLst>
                                          <p:attrName>ppt_h</p:attrName>
                                        </p:attrNameLst>
                                      </p:cBhvr>
                                      <p:tavLst>
                                        <p:tav tm="0">
                                          <p:val>
                                            <p:fltVal val="0"/>
                                          </p:val>
                                        </p:tav>
                                        <p:tav tm="100000">
                                          <p:val>
                                            <p:strVal val="#ppt_h"/>
                                          </p:val>
                                        </p:tav>
                                      </p:tavLst>
                                    </p:anim>
                                  </p:childTnLst>
                                </p:cTn>
                              </p:par>
                              <p:par>
                                <p:cTn id="77" presetID="17" presetClass="entr" presetSubtype="8" fill="hold" grpId="0" nodeType="withEffect">
                                  <p:stCondLst>
                                    <p:cond delay="0"/>
                                  </p:stCondLst>
                                  <p:childTnLst>
                                    <p:set>
                                      <p:cBhvr>
                                        <p:cTn id="78" dur="1" fill="hold">
                                          <p:stCondLst>
                                            <p:cond delay="0"/>
                                          </p:stCondLst>
                                        </p:cTn>
                                        <p:tgtEl>
                                          <p:spTgt spid="199726"/>
                                        </p:tgtEl>
                                        <p:attrNameLst>
                                          <p:attrName>style.visibility</p:attrName>
                                        </p:attrNameLst>
                                      </p:cBhvr>
                                      <p:to>
                                        <p:strVal val="visible"/>
                                      </p:to>
                                    </p:set>
                                    <p:anim calcmode="lin" valueType="num">
                                      <p:cBhvr>
                                        <p:cTn id="79" dur="500" fill="hold"/>
                                        <p:tgtEl>
                                          <p:spTgt spid="199726"/>
                                        </p:tgtEl>
                                        <p:attrNameLst>
                                          <p:attrName>ppt_x</p:attrName>
                                        </p:attrNameLst>
                                      </p:cBhvr>
                                      <p:tavLst>
                                        <p:tav tm="0">
                                          <p:val>
                                            <p:strVal val="#ppt_x-#ppt_w/2"/>
                                          </p:val>
                                        </p:tav>
                                        <p:tav tm="100000">
                                          <p:val>
                                            <p:strVal val="#ppt_x"/>
                                          </p:val>
                                        </p:tav>
                                      </p:tavLst>
                                    </p:anim>
                                    <p:anim calcmode="lin" valueType="num">
                                      <p:cBhvr>
                                        <p:cTn id="80" dur="500" fill="hold"/>
                                        <p:tgtEl>
                                          <p:spTgt spid="199726"/>
                                        </p:tgtEl>
                                        <p:attrNameLst>
                                          <p:attrName>ppt_y</p:attrName>
                                        </p:attrNameLst>
                                      </p:cBhvr>
                                      <p:tavLst>
                                        <p:tav tm="0">
                                          <p:val>
                                            <p:strVal val="#ppt_y"/>
                                          </p:val>
                                        </p:tav>
                                        <p:tav tm="100000">
                                          <p:val>
                                            <p:strVal val="#ppt_y"/>
                                          </p:val>
                                        </p:tav>
                                      </p:tavLst>
                                    </p:anim>
                                    <p:anim calcmode="lin" valueType="num">
                                      <p:cBhvr>
                                        <p:cTn id="81" dur="500" fill="hold"/>
                                        <p:tgtEl>
                                          <p:spTgt spid="199726"/>
                                        </p:tgtEl>
                                        <p:attrNameLst>
                                          <p:attrName>ppt_w</p:attrName>
                                        </p:attrNameLst>
                                      </p:cBhvr>
                                      <p:tavLst>
                                        <p:tav tm="0">
                                          <p:val>
                                            <p:fltVal val="0"/>
                                          </p:val>
                                        </p:tav>
                                        <p:tav tm="100000">
                                          <p:val>
                                            <p:strVal val="#ppt_w"/>
                                          </p:val>
                                        </p:tav>
                                      </p:tavLst>
                                    </p:anim>
                                    <p:anim calcmode="lin" valueType="num">
                                      <p:cBhvr>
                                        <p:cTn id="82" dur="500" fill="hold"/>
                                        <p:tgtEl>
                                          <p:spTgt spid="199726"/>
                                        </p:tgtEl>
                                        <p:attrNameLst>
                                          <p:attrName>ppt_h</p:attrName>
                                        </p:attrNameLst>
                                      </p:cBhvr>
                                      <p:tavLst>
                                        <p:tav tm="0">
                                          <p:val>
                                            <p:strVal val="#ppt_h"/>
                                          </p:val>
                                        </p:tav>
                                        <p:tav tm="100000">
                                          <p:val>
                                            <p:strVal val="#ppt_h"/>
                                          </p:val>
                                        </p:tav>
                                      </p:tavLst>
                                    </p:anim>
                                  </p:childTnLst>
                                </p:cTn>
                              </p:par>
                            </p:childTnLst>
                          </p:cTn>
                        </p:par>
                        <p:par>
                          <p:cTn id="83" fill="hold" nodeType="afterGroup">
                            <p:stCondLst>
                              <p:cond delay="500"/>
                            </p:stCondLst>
                            <p:childTnLst>
                              <p:par>
                                <p:cTn id="84" presetID="22" presetClass="entr" presetSubtype="2" fill="hold" nodeType="after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wipe(right)">
                                      <p:cBhvr>
                                        <p:cTn id="86" dur="500"/>
                                        <p:tgtEl>
                                          <p:spTgt spid="12"/>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199711"/>
                                        </p:tgtEl>
                                        <p:attrNameLst>
                                          <p:attrName>style.visibility</p:attrName>
                                        </p:attrNameLst>
                                      </p:cBhvr>
                                      <p:to>
                                        <p:strVal val="visible"/>
                                      </p:to>
                                    </p:set>
                                    <p:animEffect transition="in" filter="wipe(left)">
                                      <p:cBhvr>
                                        <p:cTn id="89" dur="500"/>
                                        <p:tgtEl>
                                          <p:spTgt spid="199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bldLvl="5"/>
      <p:bldP spid="199699" grpId="0"/>
      <p:bldP spid="199700" grpId="0" build="p" bldLvl="5"/>
      <p:bldP spid="199711" grpId="0"/>
      <p:bldP spid="199725" grpId="0" animBg="1"/>
      <p:bldP spid="199726" grpId="0" animBg="1"/>
      <p:bldP spid="199727" grpId="0" animBg="1"/>
      <p:bldP spid="19972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8" name="Rectangle 2"/>
          <p:cNvSpPr>
            <a:spLocks noGrp="1" noChangeArrowheads="1"/>
          </p:cNvSpPr>
          <p:nvPr>
            <p:ph type="title" idx="4294967295"/>
          </p:nvPr>
        </p:nvSpPr>
        <p:spPr>
          <a:xfrm>
            <a:off x="0" y="196850"/>
            <a:ext cx="9144000" cy="649288"/>
          </a:xfrm>
        </p:spPr>
        <p:txBody>
          <a:bodyPr>
            <a:normAutofit fontScale="90000"/>
          </a:bodyPr>
          <a:lstStyle/>
          <a:p>
            <a:pPr algn="ctr" eaLnBrk="1" hangingPunct="1"/>
            <a:r>
              <a:rPr lang="en-US" sz="3700" dirty="0"/>
              <a:t>Short Run Aggregate Supply (</a:t>
            </a:r>
            <a:r>
              <a:rPr lang="en-US" sz="3700" i="1" dirty="0"/>
              <a:t>SRAS</a:t>
            </a:r>
            <a:r>
              <a:rPr lang="en-US" sz="3700" dirty="0"/>
              <a:t>)</a:t>
            </a:r>
          </a:p>
        </p:txBody>
      </p:sp>
      <p:sp>
        <p:nvSpPr>
          <p:cNvPr id="245763" name="Rectangle 3"/>
          <p:cNvSpPr>
            <a:spLocks noGrp="1" noChangeArrowheads="1"/>
          </p:cNvSpPr>
          <p:nvPr>
            <p:ph type="body" idx="4294967295"/>
          </p:nvPr>
        </p:nvSpPr>
        <p:spPr>
          <a:xfrm>
            <a:off x="406400" y="1184275"/>
            <a:ext cx="2897188" cy="2471738"/>
          </a:xfrm>
        </p:spPr>
        <p:txBody>
          <a:bodyPr/>
          <a:lstStyle/>
          <a:p>
            <a:pPr marL="0" indent="0" eaLnBrk="1" hangingPunct="1">
              <a:buFont typeface="Wingdings" pitchFamily="2" charset="2"/>
              <a:buNone/>
            </a:pPr>
            <a:r>
              <a:rPr lang="en-US" sz="2600" dirty="0"/>
              <a:t>The </a:t>
            </a:r>
            <a:r>
              <a:rPr lang="en-US" sz="2600" i="1" dirty="0"/>
              <a:t>SRAS</a:t>
            </a:r>
            <a:r>
              <a:rPr lang="en-US" sz="2600" dirty="0"/>
              <a:t> curve </a:t>
            </a:r>
            <a:br>
              <a:rPr lang="en-US" sz="2600" dirty="0"/>
            </a:br>
            <a:r>
              <a:rPr lang="en-US" sz="2600" dirty="0"/>
              <a:t>is upward sloping:</a:t>
            </a:r>
          </a:p>
          <a:p>
            <a:pPr marL="0" indent="0" eaLnBrk="1" hangingPunct="1">
              <a:buFont typeface="Wingdings" pitchFamily="2" charset="2"/>
              <a:buNone/>
            </a:pPr>
            <a:r>
              <a:rPr lang="en-US" sz="2600" dirty="0"/>
              <a:t>Over the period </a:t>
            </a:r>
            <a:br>
              <a:rPr lang="en-US" sz="2600" dirty="0"/>
            </a:br>
            <a:r>
              <a:rPr lang="en-US" sz="2600" dirty="0"/>
              <a:t>of 1–2 years, </a:t>
            </a:r>
            <a:br>
              <a:rPr lang="en-US" sz="2600" dirty="0"/>
            </a:br>
            <a:r>
              <a:rPr lang="en-US" sz="2600" dirty="0"/>
              <a:t>an increase in </a:t>
            </a:r>
            <a:r>
              <a:rPr lang="en-US" sz="2600" b="1" i="1" dirty="0"/>
              <a:t>P</a:t>
            </a:r>
            <a:endParaRPr lang="en-US" sz="2600" dirty="0"/>
          </a:p>
        </p:txBody>
      </p:sp>
      <p:grpSp>
        <p:nvGrpSpPr>
          <p:cNvPr id="36870" name="Group 4"/>
          <p:cNvGrpSpPr>
            <a:grpSpLocks/>
          </p:cNvGrpSpPr>
          <p:nvPr/>
        </p:nvGrpSpPr>
        <p:grpSpPr bwMode="auto">
          <a:xfrm>
            <a:off x="4094163" y="1179513"/>
            <a:ext cx="4422775" cy="4106862"/>
            <a:chOff x="2579" y="785"/>
            <a:chExt cx="2786" cy="2420"/>
          </a:xfrm>
        </p:grpSpPr>
        <p:grpSp>
          <p:nvGrpSpPr>
            <p:cNvPr id="36894" name="Group 5"/>
            <p:cNvGrpSpPr>
              <a:grpSpLocks/>
            </p:cNvGrpSpPr>
            <p:nvPr/>
          </p:nvGrpSpPr>
          <p:grpSpPr bwMode="auto">
            <a:xfrm>
              <a:off x="2697" y="1037"/>
              <a:ext cx="2409" cy="2049"/>
              <a:chOff x="1098" y="1361"/>
              <a:chExt cx="2116" cy="2027"/>
            </a:xfrm>
          </p:grpSpPr>
          <p:sp>
            <p:nvSpPr>
              <p:cNvPr id="36897"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8"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6895"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36896"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4" name="Group 10"/>
          <p:cNvGrpSpPr>
            <a:grpSpLocks/>
          </p:cNvGrpSpPr>
          <p:nvPr/>
        </p:nvGrpSpPr>
        <p:grpSpPr bwMode="auto">
          <a:xfrm>
            <a:off x="4868863" y="1958975"/>
            <a:ext cx="3379787" cy="2568575"/>
            <a:chOff x="3067" y="1234"/>
            <a:chExt cx="2129" cy="1618"/>
          </a:xfrm>
        </p:grpSpPr>
        <p:sp>
          <p:nvSpPr>
            <p:cNvPr id="36892" name="Line 11"/>
            <p:cNvSpPr>
              <a:spLocks noChangeShapeType="1"/>
            </p:cNvSpPr>
            <p:nvPr/>
          </p:nvSpPr>
          <p:spPr bwMode="auto">
            <a:xfrm flipV="1">
              <a:off x="3067" y="1468"/>
              <a:ext cx="1497"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3" name="Text Box 12"/>
            <p:cNvSpPr txBox="1">
              <a:spLocks noChangeArrowheads="1"/>
            </p:cNvSpPr>
            <p:nvPr/>
          </p:nvSpPr>
          <p:spPr bwMode="auto">
            <a:xfrm>
              <a:off x="4454" y="1234"/>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endParaRPr lang="en-US" sz="2400" i="1" baseline="-25000">
                <a:cs typeface="Arial" charset="0"/>
              </a:endParaRPr>
            </a:p>
          </p:txBody>
        </p:sp>
      </p:grpSp>
      <p:sp>
        <p:nvSpPr>
          <p:cNvPr id="245778" name="Rectangle 18"/>
          <p:cNvSpPr>
            <a:spLocks noChangeArrowheads="1"/>
          </p:cNvSpPr>
          <p:nvPr/>
        </p:nvSpPr>
        <p:spPr bwMode="auto">
          <a:xfrm>
            <a:off x="412750" y="3436938"/>
            <a:ext cx="2727325"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B85C"/>
              </a:buClr>
              <a:buSzPct val="120000"/>
              <a:buFont typeface="Wingdings" pitchFamily="2" charset="2"/>
              <a:buNone/>
            </a:pPr>
            <a:r>
              <a:rPr lang="en-US" sz="2600">
                <a:cs typeface="Arial" charset="0"/>
              </a:rPr>
              <a:t>causes an increase in the quantity of g &amp; s supplied.  </a:t>
            </a:r>
          </a:p>
        </p:txBody>
      </p:sp>
      <p:grpSp>
        <p:nvGrpSpPr>
          <p:cNvPr id="5" name="Group 39"/>
          <p:cNvGrpSpPr>
            <a:grpSpLocks/>
          </p:cNvGrpSpPr>
          <p:nvPr/>
        </p:nvGrpSpPr>
        <p:grpSpPr bwMode="auto">
          <a:xfrm>
            <a:off x="4284663" y="2765425"/>
            <a:ext cx="2676525" cy="2725738"/>
            <a:chOff x="2699" y="1742"/>
            <a:chExt cx="1686" cy="1717"/>
          </a:xfrm>
        </p:grpSpPr>
        <p:grpSp>
          <p:nvGrpSpPr>
            <p:cNvPr id="36886" name="Group 38"/>
            <p:cNvGrpSpPr>
              <a:grpSpLocks/>
            </p:cNvGrpSpPr>
            <p:nvPr/>
          </p:nvGrpSpPr>
          <p:grpSpPr bwMode="auto">
            <a:xfrm>
              <a:off x="2699" y="1742"/>
              <a:ext cx="1568" cy="87"/>
              <a:chOff x="2699" y="1742"/>
              <a:chExt cx="1568" cy="87"/>
            </a:xfrm>
          </p:grpSpPr>
          <p:sp>
            <p:nvSpPr>
              <p:cNvPr id="36890" name="Oval 20"/>
              <p:cNvSpPr>
                <a:spLocks noChangeArrowheads="1"/>
              </p:cNvSpPr>
              <p:nvPr/>
            </p:nvSpPr>
            <p:spPr bwMode="auto">
              <a:xfrm>
                <a:off x="4179" y="174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6891" name="Line 27"/>
              <p:cNvSpPr>
                <a:spLocks noChangeShapeType="1"/>
              </p:cNvSpPr>
              <p:nvPr/>
            </p:nvSpPr>
            <p:spPr bwMode="auto">
              <a:xfrm>
                <a:off x="2699" y="1781"/>
                <a:ext cx="1529"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887" name="Group 34"/>
            <p:cNvGrpSpPr>
              <a:grpSpLocks/>
            </p:cNvGrpSpPr>
            <p:nvPr/>
          </p:nvGrpSpPr>
          <p:grpSpPr bwMode="auto">
            <a:xfrm>
              <a:off x="4077" y="1783"/>
              <a:ext cx="308" cy="1676"/>
              <a:chOff x="4077" y="1783"/>
              <a:chExt cx="308" cy="1676"/>
            </a:xfrm>
          </p:grpSpPr>
          <p:sp>
            <p:nvSpPr>
              <p:cNvPr id="36888" name="Line 28"/>
              <p:cNvSpPr>
                <a:spLocks noChangeShapeType="1"/>
              </p:cNvSpPr>
              <p:nvPr/>
            </p:nvSpPr>
            <p:spPr bwMode="auto">
              <a:xfrm>
                <a:off x="4228" y="1783"/>
                <a:ext cx="0" cy="141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6889" name="Text Box 30"/>
              <p:cNvSpPr txBox="1">
                <a:spLocks noChangeArrowheads="1"/>
              </p:cNvSpPr>
              <p:nvPr/>
            </p:nvSpPr>
            <p:spPr bwMode="auto">
              <a:xfrm>
                <a:off x="4077" y="3229"/>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grpSp>
      </p:grpSp>
      <p:grpSp>
        <p:nvGrpSpPr>
          <p:cNvPr id="8" name="Group 32"/>
          <p:cNvGrpSpPr>
            <a:grpSpLocks/>
          </p:cNvGrpSpPr>
          <p:nvPr/>
        </p:nvGrpSpPr>
        <p:grpSpPr bwMode="auto">
          <a:xfrm>
            <a:off x="3779838" y="3568700"/>
            <a:ext cx="2152650" cy="1920875"/>
            <a:chOff x="2381" y="2248"/>
            <a:chExt cx="1356" cy="1210"/>
          </a:xfrm>
        </p:grpSpPr>
        <p:sp>
          <p:nvSpPr>
            <p:cNvPr id="36880" name="Oval 21"/>
            <p:cNvSpPr>
              <a:spLocks noChangeArrowheads="1"/>
            </p:cNvSpPr>
            <p:nvPr/>
          </p:nvSpPr>
          <p:spPr bwMode="auto">
            <a:xfrm>
              <a:off x="3535" y="2329"/>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36881" name="Group 22"/>
            <p:cNvGrpSpPr>
              <a:grpSpLocks/>
            </p:cNvGrpSpPr>
            <p:nvPr/>
          </p:nvGrpSpPr>
          <p:grpSpPr bwMode="auto">
            <a:xfrm>
              <a:off x="2701" y="2365"/>
              <a:ext cx="883" cy="841"/>
              <a:chOff x="357" y="2450"/>
              <a:chExt cx="795" cy="646"/>
            </a:xfrm>
          </p:grpSpPr>
          <p:sp>
            <p:nvSpPr>
              <p:cNvPr id="36884" name="Line 23"/>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6885" name="Line 24"/>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6882" name="Text Box 25"/>
            <p:cNvSpPr txBox="1">
              <a:spLocks noChangeArrowheads="1"/>
            </p:cNvSpPr>
            <p:nvPr/>
          </p:nvSpPr>
          <p:spPr bwMode="auto">
            <a:xfrm>
              <a:off x="2381" y="224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36883" name="Text Box 31"/>
            <p:cNvSpPr txBox="1">
              <a:spLocks noChangeArrowheads="1"/>
            </p:cNvSpPr>
            <p:nvPr/>
          </p:nvSpPr>
          <p:spPr bwMode="auto">
            <a:xfrm>
              <a:off x="3429" y="322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grpSp>
      <p:grpSp>
        <p:nvGrpSpPr>
          <p:cNvPr id="10" name="Group 37"/>
          <p:cNvGrpSpPr>
            <a:grpSpLocks/>
          </p:cNvGrpSpPr>
          <p:nvPr/>
        </p:nvGrpSpPr>
        <p:grpSpPr bwMode="auto">
          <a:xfrm>
            <a:off x="3778250" y="2635250"/>
            <a:ext cx="488950" cy="958850"/>
            <a:chOff x="2380" y="1660"/>
            <a:chExt cx="308" cy="604"/>
          </a:xfrm>
        </p:grpSpPr>
        <p:sp>
          <p:nvSpPr>
            <p:cNvPr id="36878" name="Text Box 29"/>
            <p:cNvSpPr txBox="1">
              <a:spLocks noChangeArrowheads="1"/>
            </p:cNvSpPr>
            <p:nvPr/>
          </p:nvSpPr>
          <p:spPr bwMode="auto">
            <a:xfrm>
              <a:off x="2380" y="1660"/>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sp>
          <p:nvSpPr>
            <p:cNvPr id="36879" name="Line 35"/>
            <p:cNvSpPr>
              <a:spLocks noChangeShapeType="1"/>
            </p:cNvSpPr>
            <p:nvPr/>
          </p:nvSpPr>
          <p:spPr bwMode="auto">
            <a:xfrm flipV="1">
              <a:off x="2508" y="1870"/>
              <a:ext cx="0" cy="394"/>
            </a:xfrm>
            <a:prstGeom prst="line">
              <a:avLst/>
            </a:prstGeom>
            <a:noFill/>
            <a:ln w="38100">
              <a:solidFill>
                <a:srgbClr val="C0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
        <p:nvSpPr>
          <p:cNvPr id="245796" name="Line 36"/>
          <p:cNvSpPr>
            <a:spLocks noChangeShapeType="1"/>
          </p:cNvSpPr>
          <p:nvPr/>
        </p:nvSpPr>
        <p:spPr bwMode="auto">
          <a:xfrm rot="5400000" flipV="1">
            <a:off x="6212682" y="4937918"/>
            <a:ext cx="0" cy="715963"/>
          </a:xfrm>
          <a:prstGeom prst="line">
            <a:avLst/>
          </a:prstGeom>
          <a:noFill/>
          <a:ln w="38100">
            <a:solidFill>
              <a:srgbClr val="C0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6877"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40742970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wipe(left)">
                                      <p:cBhvr>
                                        <p:cTn id="7" dur="500"/>
                                        <p:tgtEl>
                                          <p:spTgt spid="245763">
                                            <p:txEl>
                                              <p:pRg st="0" end="0"/>
                                            </p:txEl>
                                          </p:spTgt>
                                        </p:tgtEl>
                                      </p:cBhvr>
                                    </p:animEffect>
                                  </p:childTnLst>
                                </p:cTn>
                              </p:par>
                            </p:childTnLst>
                          </p:cTn>
                        </p:par>
                        <p:par>
                          <p:cTn id="8" fill="hold" nodeType="afterGroup">
                            <p:stCondLst>
                              <p:cond delay="500"/>
                            </p:stCondLst>
                            <p:childTnLst>
                              <p:par>
                                <p:cTn id="9" presetID="18" presetClass="entr" presetSubtype="3"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upRight)">
                                      <p:cBhvr>
                                        <p:cTn id="11" dur="500"/>
                                        <p:tgtEl>
                                          <p:spTgt spid="4"/>
                                        </p:tgtEl>
                                      </p:cBhvr>
                                    </p:animEffect>
                                  </p:childTnLst>
                                </p:cTn>
                              </p:par>
                            </p:childTnLst>
                          </p:cTn>
                        </p:par>
                        <p:par>
                          <p:cTn id="12" fill="hold" nodeType="afterGroup">
                            <p:stCondLst>
                              <p:cond delay="1000"/>
                            </p:stCondLst>
                            <p:childTnLst>
                              <p:par>
                                <p:cTn id="13" presetID="18" presetClass="entr" presetSubtype="6"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Right)">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45763">
                                            <p:txEl>
                                              <p:pRg st="1" end="1"/>
                                            </p:txEl>
                                          </p:spTgt>
                                        </p:tgtEl>
                                        <p:attrNameLst>
                                          <p:attrName>style.visibility</p:attrName>
                                        </p:attrNameLst>
                                      </p:cBhvr>
                                      <p:to>
                                        <p:strVal val="visible"/>
                                      </p:to>
                                    </p:set>
                                    <p:animEffect transition="in" filter="wipe(left)">
                                      <p:cBhvr>
                                        <p:cTn id="20" dur="500"/>
                                        <p:tgtEl>
                                          <p:spTgt spid="245763">
                                            <p:txEl>
                                              <p:pRg st="1" end="1"/>
                                            </p:txEl>
                                          </p:spTgt>
                                        </p:tgtEl>
                                      </p:cBhvr>
                                    </p:animEffect>
                                  </p:childTnLst>
                                </p:cTn>
                              </p:par>
                            </p:childTnLst>
                          </p:cTn>
                        </p:par>
                        <p:par>
                          <p:cTn id="21" fill="hold" nodeType="afterGroup">
                            <p:stCondLst>
                              <p:cond delay="500"/>
                            </p:stCondLst>
                            <p:childTnLst>
                              <p:par>
                                <p:cTn id="22" presetID="22" presetClass="entr" presetSubtype="4"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45778">
                                            <p:txEl>
                                              <p:pRg st="0" end="0"/>
                                            </p:txEl>
                                          </p:spTgt>
                                        </p:tgtEl>
                                        <p:attrNameLst>
                                          <p:attrName>style.visibility</p:attrName>
                                        </p:attrNameLst>
                                      </p:cBhvr>
                                      <p:to>
                                        <p:strVal val="visible"/>
                                      </p:to>
                                    </p:set>
                                    <p:animEffect transition="in" filter="wipe(left)">
                                      <p:cBhvr>
                                        <p:cTn id="29" dur="500"/>
                                        <p:tgtEl>
                                          <p:spTgt spid="245778">
                                            <p:txEl>
                                              <p:pRg st="0" end="0"/>
                                            </p:txEl>
                                          </p:spTgt>
                                        </p:tgtEl>
                                      </p:cBhvr>
                                    </p:animEffect>
                                  </p:childTnLst>
                                </p:cTn>
                              </p:par>
                            </p:childTnLst>
                          </p:cTn>
                        </p:par>
                        <p:par>
                          <p:cTn id="30" fill="hold" nodeType="afterGroup">
                            <p:stCondLst>
                              <p:cond delay="500"/>
                            </p:stCondLst>
                            <p:childTnLst>
                              <p:par>
                                <p:cTn id="31" presetID="18" presetClass="entr" presetSubtype="6"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strips(downRight)">
                                      <p:cBhvr>
                                        <p:cTn id="33" dur="500"/>
                                        <p:tgtEl>
                                          <p:spTgt spid="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45796"/>
                                        </p:tgtEl>
                                        <p:attrNameLst>
                                          <p:attrName>style.visibility</p:attrName>
                                        </p:attrNameLst>
                                      </p:cBhvr>
                                      <p:to>
                                        <p:strVal val="visible"/>
                                      </p:to>
                                    </p:set>
                                    <p:animEffect transition="in" filter="wipe(left)">
                                      <p:cBhvr>
                                        <p:cTn id="36" dur="500"/>
                                        <p:tgtEl>
                                          <p:spTgt spid="245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bldLvl="5"/>
      <p:bldP spid="24579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4"/>
          <p:cNvSpPr>
            <a:spLocks noGrp="1" noChangeArrowheads="1"/>
          </p:cNvSpPr>
          <p:nvPr>
            <p:ph type="title" idx="4294967295"/>
          </p:nvPr>
        </p:nvSpPr>
        <p:spPr/>
        <p:txBody>
          <a:bodyPr/>
          <a:lstStyle/>
          <a:p>
            <a:pPr eaLnBrk="1" hangingPunct="1"/>
            <a:r>
              <a:rPr lang="en-US"/>
              <a:t>Introduction</a:t>
            </a:r>
          </a:p>
        </p:txBody>
      </p:sp>
      <p:sp>
        <p:nvSpPr>
          <p:cNvPr id="10245" name="Rectangle 5"/>
          <p:cNvSpPr>
            <a:spLocks noGrp="1" noChangeArrowheads="1"/>
          </p:cNvSpPr>
          <p:nvPr>
            <p:ph type="body" idx="4294967295"/>
          </p:nvPr>
        </p:nvSpPr>
        <p:spPr/>
        <p:txBody>
          <a:bodyPr/>
          <a:lstStyle/>
          <a:p>
            <a:pPr eaLnBrk="1" hangingPunct="1"/>
            <a:r>
              <a:rPr lang="en-US"/>
              <a:t>Over the long run, real GDP grows about </a:t>
            </a:r>
            <a:br>
              <a:rPr lang="en-US"/>
            </a:br>
            <a:r>
              <a:rPr lang="en-US"/>
              <a:t>3% per year on average.  </a:t>
            </a:r>
          </a:p>
          <a:p>
            <a:pPr eaLnBrk="1" hangingPunct="1">
              <a:spcBef>
                <a:spcPct val="60000"/>
              </a:spcBef>
            </a:pPr>
            <a:r>
              <a:rPr lang="en-US"/>
              <a:t>In the short run, GDP fluctuates around its trend.</a:t>
            </a:r>
          </a:p>
          <a:p>
            <a:pPr lvl="1" eaLnBrk="1" hangingPunct="1">
              <a:lnSpc>
                <a:spcPct val="105000"/>
              </a:lnSpc>
            </a:pPr>
            <a:r>
              <a:rPr lang="en-US" sz="2800" b="1">
                <a:solidFill>
                  <a:srgbClr val="CC0000"/>
                </a:solidFill>
              </a:rPr>
              <a:t>Recessions</a:t>
            </a:r>
            <a:r>
              <a:rPr lang="en-US" sz="2800"/>
              <a:t>:  periods of falling real incomes </a:t>
            </a:r>
            <a:br>
              <a:rPr lang="en-US" sz="2800"/>
            </a:br>
            <a:r>
              <a:rPr lang="en-US" sz="2800"/>
              <a:t>and rising unemployment</a:t>
            </a:r>
          </a:p>
          <a:p>
            <a:pPr lvl="1" eaLnBrk="1" hangingPunct="1">
              <a:lnSpc>
                <a:spcPct val="105000"/>
              </a:lnSpc>
              <a:spcBef>
                <a:spcPct val="25000"/>
              </a:spcBef>
            </a:pPr>
            <a:r>
              <a:rPr lang="en-US" sz="2800" b="1">
                <a:solidFill>
                  <a:srgbClr val="CC0000"/>
                </a:solidFill>
              </a:rPr>
              <a:t>Depressions</a:t>
            </a:r>
            <a:r>
              <a:rPr lang="en-US" sz="2800"/>
              <a:t>:  severe recessions (very rare)</a:t>
            </a:r>
          </a:p>
          <a:p>
            <a:pPr eaLnBrk="1" hangingPunct="1">
              <a:spcBef>
                <a:spcPct val="60000"/>
              </a:spcBef>
            </a:pPr>
            <a:r>
              <a:rPr lang="en-US"/>
              <a:t>Short-run economic fluctuations are often called </a:t>
            </a:r>
            <a:r>
              <a:rPr lang="en-US" b="1">
                <a:solidFill>
                  <a:srgbClr val="800080"/>
                </a:solidFill>
              </a:rPr>
              <a:t>business cycles</a:t>
            </a:r>
            <a:r>
              <a:rPr lang="en-US"/>
              <a:t>.  </a:t>
            </a:r>
          </a:p>
        </p:txBody>
      </p:sp>
      <p:sp>
        <p:nvSpPr>
          <p:cNvPr id="1024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36684717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animEffect transition="in" filter="wipe(left)">
                                      <p:cBhvr>
                                        <p:cTn id="7" dur="500"/>
                                        <p:tgtEl>
                                          <p:spTgt spid="102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5">
                                            <p:txEl>
                                              <p:pRg st="1" end="1"/>
                                            </p:txEl>
                                          </p:spTgt>
                                        </p:tgtEl>
                                        <p:attrNameLst>
                                          <p:attrName>style.visibility</p:attrName>
                                        </p:attrNameLst>
                                      </p:cBhvr>
                                      <p:to>
                                        <p:strVal val="visible"/>
                                      </p:to>
                                    </p:set>
                                    <p:animEffect transition="in" filter="wipe(left)">
                                      <p:cBhvr>
                                        <p:cTn id="12" dur="500"/>
                                        <p:tgtEl>
                                          <p:spTgt spid="102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5">
                                            <p:txEl>
                                              <p:pRg st="2" end="2"/>
                                            </p:txEl>
                                          </p:spTgt>
                                        </p:tgtEl>
                                        <p:attrNameLst>
                                          <p:attrName>style.visibility</p:attrName>
                                        </p:attrNameLst>
                                      </p:cBhvr>
                                      <p:to>
                                        <p:strVal val="visible"/>
                                      </p:to>
                                    </p:set>
                                    <p:animEffect transition="in" filter="wipe(left)">
                                      <p:cBhvr>
                                        <p:cTn id="17" dur="500"/>
                                        <p:tgtEl>
                                          <p:spTgt spid="1024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5">
                                            <p:txEl>
                                              <p:pRg st="3" end="3"/>
                                            </p:txEl>
                                          </p:spTgt>
                                        </p:tgtEl>
                                        <p:attrNameLst>
                                          <p:attrName>style.visibility</p:attrName>
                                        </p:attrNameLst>
                                      </p:cBhvr>
                                      <p:to>
                                        <p:strVal val="visible"/>
                                      </p:to>
                                    </p:set>
                                    <p:animEffect transition="in" filter="wipe(left)">
                                      <p:cBhvr>
                                        <p:cTn id="22" dur="500"/>
                                        <p:tgtEl>
                                          <p:spTgt spid="1024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5">
                                            <p:txEl>
                                              <p:pRg st="4" end="4"/>
                                            </p:txEl>
                                          </p:spTgt>
                                        </p:tgtEl>
                                        <p:attrNameLst>
                                          <p:attrName>style.visibility</p:attrName>
                                        </p:attrNameLst>
                                      </p:cBhvr>
                                      <p:to>
                                        <p:strVal val="visible"/>
                                      </p:to>
                                    </p:set>
                                    <p:animEffect transition="in" filter="wipe(left)">
                                      <p:cBhvr>
                                        <p:cTn id="27" dur="500"/>
                                        <p:tgtEl>
                                          <p:spTgt spid="102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bldLvl="4"/>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2" name="Rectangle 2"/>
          <p:cNvSpPr>
            <a:spLocks noGrp="1" noChangeArrowheads="1"/>
          </p:cNvSpPr>
          <p:nvPr>
            <p:ph type="title" idx="4294967295"/>
          </p:nvPr>
        </p:nvSpPr>
        <p:spPr>
          <a:xfrm>
            <a:off x="0" y="196850"/>
            <a:ext cx="9144000" cy="649288"/>
          </a:xfrm>
        </p:spPr>
        <p:txBody>
          <a:bodyPr>
            <a:normAutofit fontScale="90000"/>
          </a:bodyPr>
          <a:lstStyle/>
          <a:p>
            <a:pPr algn="ctr" eaLnBrk="1" hangingPunct="1"/>
            <a:r>
              <a:rPr lang="en-US" sz="3700" dirty="0"/>
              <a:t>Why the Slope of </a:t>
            </a:r>
            <a:r>
              <a:rPr lang="en-US" sz="3700" i="1" dirty="0"/>
              <a:t>SRAS</a:t>
            </a:r>
            <a:r>
              <a:rPr lang="en-US" sz="3700" dirty="0"/>
              <a:t> </a:t>
            </a:r>
            <a:r>
              <a:rPr lang="en-US" sz="2400" dirty="0"/>
              <a:t> </a:t>
            </a:r>
            <a:r>
              <a:rPr lang="en-US" sz="3700" dirty="0"/>
              <a:t>Matters</a:t>
            </a:r>
          </a:p>
        </p:txBody>
      </p:sp>
      <p:sp>
        <p:nvSpPr>
          <p:cNvPr id="358403" name="Rectangle 3"/>
          <p:cNvSpPr>
            <a:spLocks noGrp="1" noChangeArrowheads="1"/>
          </p:cNvSpPr>
          <p:nvPr>
            <p:ph type="body" idx="4294967295"/>
          </p:nvPr>
        </p:nvSpPr>
        <p:spPr>
          <a:xfrm>
            <a:off x="357188" y="1439863"/>
            <a:ext cx="3457575" cy="2155825"/>
          </a:xfrm>
        </p:spPr>
        <p:txBody>
          <a:bodyPr>
            <a:normAutofit lnSpcReduction="10000"/>
          </a:bodyPr>
          <a:lstStyle/>
          <a:p>
            <a:pPr marL="0" indent="0" eaLnBrk="1" hangingPunct="1">
              <a:buFont typeface="Wingdings" pitchFamily="2" charset="2"/>
              <a:buNone/>
            </a:pPr>
            <a:r>
              <a:rPr lang="en-US" sz="2600"/>
              <a:t>If </a:t>
            </a:r>
            <a:r>
              <a:rPr lang="en-US" sz="2600" i="1"/>
              <a:t>AS</a:t>
            </a:r>
            <a:r>
              <a:rPr lang="en-US" sz="2600"/>
              <a:t> is vertical, fluctuations in </a:t>
            </a:r>
            <a:r>
              <a:rPr lang="en-US" sz="2600" i="1"/>
              <a:t>AD</a:t>
            </a:r>
            <a:r>
              <a:rPr lang="en-US" sz="2600"/>
              <a:t> </a:t>
            </a:r>
            <a:br>
              <a:rPr lang="en-US" sz="2600"/>
            </a:br>
            <a:r>
              <a:rPr lang="en-US" sz="2600"/>
              <a:t>do not cause fluctuations in output or employment. </a:t>
            </a:r>
          </a:p>
        </p:txBody>
      </p:sp>
      <p:grpSp>
        <p:nvGrpSpPr>
          <p:cNvPr id="37894" name="Group 4"/>
          <p:cNvGrpSpPr>
            <a:grpSpLocks/>
          </p:cNvGrpSpPr>
          <p:nvPr/>
        </p:nvGrpSpPr>
        <p:grpSpPr bwMode="auto">
          <a:xfrm>
            <a:off x="4094163" y="1179513"/>
            <a:ext cx="4422775" cy="4106862"/>
            <a:chOff x="2579" y="785"/>
            <a:chExt cx="2786" cy="2420"/>
          </a:xfrm>
        </p:grpSpPr>
        <p:grpSp>
          <p:nvGrpSpPr>
            <p:cNvPr id="37938" name="Group 5"/>
            <p:cNvGrpSpPr>
              <a:grpSpLocks/>
            </p:cNvGrpSpPr>
            <p:nvPr/>
          </p:nvGrpSpPr>
          <p:grpSpPr bwMode="auto">
            <a:xfrm>
              <a:off x="2697" y="1037"/>
              <a:ext cx="2409" cy="2049"/>
              <a:chOff x="1098" y="1361"/>
              <a:chExt cx="2116" cy="2027"/>
            </a:xfrm>
          </p:grpSpPr>
          <p:sp>
            <p:nvSpPr>
              <p:cNvPr id="37941"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42"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939"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37940"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sp>
        <p:nvSpPr>
          <p:cNvPr id="37895" name="Line 10"/>
          <p:cNvSpPr>
            <a:spLocks noChangeShapeType="1"/>
          </p:cNvSpPr>
          <p:nvPr/>
        </p:nvSpPr>
        <p:spPr bwMode="auto">
          <a:xfrm>
            <a:off x="4824413" y="1924050"/>
            <a:ext cx="2317750" cy="228441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6" name="Text Box 11"/>
          <p:cNvSpPr txBox="1">
            <a:spLocks noChangeArrowheads="1"/>
          </p:cNvSpPr>
          <p:nvPr/>
        </p:nvSpPr>
        <p:spPr bwMode="auto">
          <a:xfrm>
            <a:off x="7008813" y="4133850"/>
            <a:ext cx="798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1</a:t>
            </a:r>
          </a:p>
        </p:txBody>
      </p:sp>
      <p:grpSp>
        <p:nvGrpSpPr>
          <p:cNvPr id="4" name="Group 12"/>
          <p:cNvGrpSpPr>
            <a:grpSpLocks/>
          </p:cNvGrpSpPr>
          <p:nvPr/>
        </p:nvGrpSpPr>
        <p:grpSpPr bwMode="auto">
          <a:xfrm>
            <a:off x="4868863" y="1958975"/>
            <a:ext cx="3308350" cy="2568575"/>
            <a:chOff x="3067" y="1234"/>
            <a:chExt cx="2084" cy="1618"/>
          </a:xfrm>
        </p:grpSpPr>
        <p:sp>
          <p:nvSpPr>
            <p:cNvPr id="37936" name="Line 13"/>
            <p:cNvSpPr>
              <a:spLocks noChangeShapeType="1"/>
            </p:cNvSpPr>
            <p:nvPr/>
          </p:nvSpPr>
          <p:spPr bwMode="auto">
            <a:xfrm flipV="1">
              <a:off x="3067" y="1468"/>
              <a:ext cx="1497"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37" name="Text Box 14"/>
            <p:cNvSpPr txBox="1">
              <a:spLocks noChangeArrowheads="1"/>
            </p:cNvSpPr>
            <p:nvPr/>
          </p:nvSpPr>
          <p:spPr bwMode="auto">
            <a:xfrm>
              <a:off x="4475" y="1234"/>
              <a:ext cx="6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endParaRPr lang="en-US" sz="2400" i="1" baseline="-25000">
                <a:cs typeface="Arial" charset="0"/>
              </a:endParaRPr>
            </a:p>
          </p:txBody>
        </p:sp>
      </p:grpSp>
      <p:sp>
        <p:nvSpPr>
          <p:cNvPr id="37898" name="Line 15"/>
          <p:cNvSpPr>
            <a:spLocks noChangeShapeType="1"/>
          </p:cNvSpPr>
          <p:nvPr/>
        </p:nvSpPr>
        <p:spPr bwMode="auto">
          <a:xfrm rot="16200000" flipH="1">
            <a:off x="4375151" y="3249612"/>
            <a:ext cx="3656012" cy="4763"/>
          </a:xfrm>
          <a:prstGeom prst="line">
            <a:avLst/>
          </a:prstGeom>
          <a:noFill/>
          <a:ln w="38100">
            <a:solidFill>
              <a:srgbClr val="DE84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9" name="Text Box 16"/>
          <p:cNvSpPr txBox="1">
            <a:spLocks noChangeArrowheads="1"/>
          </p:cNvSpPr>
          <p:nvPr/>
        </p:nvSpPr>
        <p:spPr bwMode="auto">
          <a:xfrm>
            <a:off x="5815013" y="1077913"/>
            <a:ext cx="942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endParaRPr lang="en-US" sz="2400" i="1" baseline="-25000">
              <a:cs typeface="Arial" charset="0"/>
            </a:endParaRPr>
          </a:p>
        </p:txBody>
      </p:sp>
      <p:grpSp>
        <p:nvGrpSpPr>
          <p:cNvPr id="5" name="Group 17"/>
          <p:cNvGrpSpPr>
            <a:grpSpLocks/>
          </p:cNvGrpSpPr>
          <p:nvPr/>
        </p:nvGrpSpPr>
        <p:grpSpPr bwMode="auto">
          <a:xfrm>
            <a:off x="5556250" y="1344613"/>
            <a:ext cx="2960688" cy="2603500"/>
            <a:chOff x="3500" y="847"/>
            <a:chExt cx="1865" cy="1640"/>
          </a:xfrm>
        </p:grpSpPr>
        <p:sp>
          <p:nvSpPr>
            <p:cNvPr id="37934" name="Line 18"/>
            <p:cNvSpPr>
              <a:spLocks noChangeShapeType="1"/>
            </p:cNvSpPr>
            <p:nvPr/>
          </p:nvSpPr>
          <p:spPr bwMode="auto">
            <a:xfrm>
              <a:off x="3500" y="847"/>
              <a:ext cx="1437" cy="1421"/>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35" name="Text Box 19"/>
            <p:cNvSpPr txBox="1">
              <a:spLocks noChangeArrowheads="1"/>
            </p:cNvSpPr>
            <p:nvPr/>
          </p:nvSpPr>
          <p:spPr bwMode="auto">
            <a:xfrm>
              <a:off x="4862" y="2199"/>
              <a:ext cx="5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hi</a:t>
              </a:r>
            </a:p>
          </p:txBody>
        </p:sp>
      </p:grpSp>
      <p:grpSp>
        <p:nvGrpSpPr>
          <p:cNvPr id="6" name="Group 20"/>
          <p:cNvGrpSpPr>
            <a:grpSpLocks/>
          </p:cNvGrpSpPr>
          <p:nvPr/>
        </p:nvGrpSpPr>
        <p:grpSpPr bwMode="auto">
          <a:xfrm>
            <a:off x="4387850" y="2752725"/>
            <a:ext cx="2681288" cy="2290763"/>
            <a:chOff x="2764" y="1734"/>
            <a:chExt cx="1689" cy="1443"/>
          </a:xfrm>
        </p:grpSpPr>
        <p:sp>
          <p:nvSpPr>
            <p:cNvPr id="37932" name="Text Box 21"/>
            <p:cNvSpPr txBox="1">
              <a:spLocks noChangeArrowheads="1"/>
            </p:cNvSpPr>
            <p:nvPr/>
          </p:nvSpPr>
          <p:spPr bwMode="auto">
            <a:xfrm>
              <a:off x="3950" y="2889"/>
              <a:ext cx="5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lo</a:t>
              </a:r>
            </a:p>
          </p:txBody>
        </p:sp>
        <p:sp>
          <p:nvSpPr>
            <p:cNvPr id="37933" name="Line 22"/>
            <p:cNvSpPr>
              <a:spLocks noChangeShapeType="1"/>
            </p:cNvSpPr>
            <p:nvPr/>
          </p:nvSpPr>
          <p:spPr bwMode="auto">
            <a:xfrm>
              <a:off x="2764" y="1734"/>
              <a:ext cx="1260" cy="12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902" name="Oval 23"/>
          <p:cNvSpPr>
            <a:spLocks noChangeArrowheads="1"/>
          </p:cNvSpPr>
          <p:nvPr/>
        </p:nvSpPr>
        <p:spPr bwMode="auto">
          <a:xfrm>
            <a:off x="6137275" y="3213100"/>
            <a:ext cx="139700" cy="138113"/>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7903" name="Text Box 24"/>
          <p:cNvSpPr txBox="1">
            <a:spLocks noChangeArrowheads="1"/>
          </p:cNvSpPr>
          <p:nvPr/>
        </p:nvSpPr>
        <p:spPr bwMode="auto">
          <a:xfrm>
            <a:off x="5957888" y="5127625"/>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sp>
        <p:nvSpPr>
          <p:cNvPr id="358425" name="Rectangle 25"/>
          <p:cNvSpPr>
            <a:spLocks noChangeArrowheads="1"/>
          </p:cNvSpPr>
          <p:nvPr/>
        </p:nvSpPr>
        <p:spPr bwMode="auto">
          <a:xfrm>
            <a:off x="342900" y="3789363"/>
            <a:ext cx="3068638"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B85C"/>
              </a:buClr>
              <a:buSzPct val="120000"/>
              <a:buFont typeface="Wingdings" pitchFamily="2" charset="2"/>
              <a:buNone/>
            </a:pPr>
            <a:r>
              <a:rPr lang="en-US" sz="2600">
                <a:cs typeface="Arial" charset="0"/>
              </a:rPr>
              <a:t>If </a:t>
            </a:r>
            <a:r>
              <a:rPr lang="en-US" sz="2600" i="1">
                <a:cs typeface="Arial" charset="0"/>
              </a:rPr>
              <a:t>AS</a:t>
            </a:r>
            <a:r>
              <a:rPr lang="en-US" sz="2600">
                <a:cs typeface="Arial" charset="0"/>
              </a:rPr>
              <a:t> slopes up, </a:t>
            </a:r>
            <a:br>
              <a:rPr lang="en-US" sz="2600">
                <a:cs typeface="Arial" charset="0"/>
              </a:rPr>
            </a:br>
            <a:r>
              <a:rPr lang="en-US" sz="2600">
                <a:cs typeface="Arial" charset="0"/>
              </a:rPr>
              <a:t>then shifts in </a:t>
            </a:r>
            <a:r>
              <a:rPr lang="en-US" sz="2600" i="1">
                <a:cs typeface="Arial" charset="0"/>
              </a:rPr>
              <a:t>AD</a:t>
            </a:r>
            <a:r>
              <a:rPr lang="en-US" sz="2600">
                <a:cs typeface="Arial" charset="0"/>
              </a:rPr>
              <a:t> </a:t>
            </a:r>
            <a:br>
              <a:rPr lang="en-US" sz="2600">
                <a:cs typeface="Arial" charset="0"/>
              </a:rPr>
            </a:br>
            <a:r>
              <a:rPr lang="en-US" sz="2600" u="sng">
                <a:cs typeface="Arial" charset="0"/>
              </a:rPr>
              <a:t>do</a:t>
            </a:r>
            <a:r>
              <a:rPr lang="en-US" sz="2600">
                <a:cs typeface="Arial" charset="0"/>
              </a:rPr>
              <a:t> affect output and employment. </a:t>
            </a:r>
          </a:p>
        </p:txBody>
      </p:sp>
      <p:grpSp>
        <p:nvGrpSpPr>
          <p:cNvPr id="7" name="Group 26"/>
          <p:cNvGrpSpPr>
            <a:grpSpLocks/>
          </p:cNvGrpSpPr>
          <p:nvPr/>
        </p:nvGrpSpPr>
        <p:grpSpPr bwMode="auto">
          <a:xfrm>
            <a:off x="3776663" y="3717925"/>
            <a:ext cx="2016125" cy="1771650"/>
            <a:chOff x="2379" y="2342"/>
            <a:chExt cx="1270" cy="1116"/>
          </a:xfrm>
        </p:grpSpPr>
        <p:grpSp>
          <p:nvGrpSpPr>
            <p:cNvPr id="37925" name="Group 27"/>
            <p:cNvGrpSpPr>
              <a:grpSpLocks/>
            </p:cNvGrpSpPr>
            <p:nvPr/>
          </p:nvGrpSpPr>
          <p:grpSpPr bwMode="auto">
            <a:xfrm>
              <a:off x="2379" y="2342"/>
              <a:ext cx="1109" cy="230"/>
              <a:chOff x="2379" y="2342"/>
              <a:chExt cx="1109" cy="230"/>
            </a:xfrm>
          </p:grpSpPr>
          <p:sp>
            <p:nvSpPr>
              <p:cNvPr id="37930" name="Line 28"/>
              <p:cNvSpPr>
                <a:spLocks noChangeShapeType="1"/>
              </p:cNvSpPr>
              <p:nvPr/>
            </p:nvSpPr>
            <p:spPr bwMode="auto">
              <a:xfrm>
                <a:off x="2706" y="2457"/>
                <a:ext cx="782"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31" name="Text Box 29"/>
              <p:cNvSpPr txBox="1">
                <a:spLocks noChangeArrowheads="1"/>
              </p:cNvSpPr>
              <p:nvPr/>
            </p:nvSpPr>
            <p:spPr bwMode="auto">
              <a:xfrm>
                <a:off x="2379" y="234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solidFill>
                      <a:srgbClr val="CC0000"/>
                    </a:solidFill>
                    <a:cs typeface="Arial" charset="0"/>
                  </a:rPr>
                  <a:t>P</a:t>
                </a:r>
                <a:r>
                  <a:rPr lang="en-US" sz="2400" baseline="-25000">
                    <a:solidFill>
                      <a:srgbClr val="CC0000"/>
                    </a:solidFill>
                    <a:cs typeface="Arial" charset="0"/>
                  </a:rPr>
                  <a:t>lo</a:t>
                </a:r>
              </a:p>
            </p:txBody>
          </p:sp>
        </p:grpSp>
        <p:grpSp>
          <p:nvGrpSpPr>
            <p:cNvPr id="37926" name="Group 30"/>
            <p:cNvGrpSpPr>
              <a:grpSpLocks/>
            </p:cNvGrpSpPr>
            <p:nvPr/>
          </p:nvGrpSpPr>
          <p:grpSpPr bwMode="auto">
            <a:xfrm>
              <a:off x="3341" y="2411"/>
              <a:ext cx="308" cy="1047"/>
              <a:chOff x="3341" y="2411"/>
              <a:chExt cx="308" cy="1047"/>
            </a:xfrm>
          </p:grpSpPr>
          <p:sp>
            <p:nvSpPr>
              <p:cNvPr id="37927" name="Line 31"/>
              <p:cNvSpPr>
                <a:spLocks noChangeShapeType="1"/>
              </p:cNvSpPr>
              <p:nvPr/>
            </p:nvSpPr>
            <p:spPr bwMode="auto">
              <a:xfrm>
                <a:off x="3493" y="2445"/>
                <a:ext cx="3" cy="761"/>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28" name="Text Box 32"/>
              <p:cNvSpPr txBox="1">
                <a:spLocks noChangeArrowheads="1"/>
              </p:cNvSpPr>
              <p:nvPr/>
            </p:nvSpPr>
            <p:spPr bwMode="auto">
              <a:xfrm>
                <a:off x="3341" y="322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solidFill>
                      <a:srgbClr val="CC0000"/>
                    </a:solidFill>
                    <a:cs typeface="Arial" charset="0"/>
                  </a:rPr>
                  <a:t>Y</a:t>
                </a:r>
                <a:r>
                  <a:rPr lang="en-US" sz="2400" baseline="-25000">
                    <a:solidFill>
                      <a:srgbClr val="CC0000"/>
                    </a:solidFill>
                    <a:cs typeface="Arial" charset="0"/>
                  </a:rPr>
                  <a:t>lo</a:t>
                </a:r>
              </a:p>
            </p:txBody>
          </p:sp>
          <p:sp>
            <p:nvSpPr>
              <p:cNvPr id="37929" name="Oval 33"/>
              <p:cNvSpPr>
                <a:spLocks noChangeArrowheads="1"/>
              </p:cNvSpPr>
              <p:nvPr/>
            </p:nvSpPr>
            <p:spPr bwMode="auto">
              <a:xfrm>
                <a:off x="3450" y="241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grpSp>
        <p:nvGrpSpPr>
          <p:cNvPr id="10" name="Group 34"/>
          <p:cNvGrpSpPr>
            <a:grpSpLocks/>
          </p:cNvGrpSpPr>
          <p:nvPr/>
        </p:nvGrpSpPr>
        <p:grpSpPr bwMode="auto">
          <a:xfrm>
            <a:off x="3775075" y="2473325"/>
            <a:ext cx="3355975" cy="3017838"/>
            <a:chOff x="2378" y="1558"/>
            <a:chExt cx="2114" cy="1901"/>
          </a:xfrm>
        </p:grpSpPr>
        <p:grpSp>
          <p:nvGrpSpPr>
            <p:cNvPr id="37918" name="Group 35"/>
            <p:cNvGrpSpPr>
              <a:grpSpLocks/>
            </p:cNvGrpSpPr>
            <p:nvPr/>
          </p:nvGrpSpPr>
          <p:grpSpPr bwMode="auto">
            <a:xfrm>
              <a:off x="2378" y="1558"/>
              <a:ext cx="1961" cy="230"/>
              <a:chOff x="2378" y="1558"/>
              <a:chExt cx="1961" cy="230"/>
            </a:xfrm>
          </p:grpSpPr>
          <p:sp>
            <p:nvSpPr>
              <p:cNvPr id="37923" name="Line 36"/>
              <p:cNvSpPr>
                <a:spLocks noChangeShapeType="1"/>
              </p:cNvSpPr>
              <p:nvPr/>
            </p:nvSpPr>
            <p:spPr bwMode="auto">
              <a:xfrm flipV="1">
                <a:off x="2702" y="1673"/>
                <a:ext cx="1637" cy="3"/>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24" name="Text Box 37"/>
              <p:cNvSpPr txBox="1">
                <a:spLocks noChangeArrowheads="1"/>
              </p:cNvSpPr>
              <p:nvPr/>
            </p:nvSpPr>
            <p:spPr bwMode="auto">
              <a:xfrm>
                <a:off x="2378" y="155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solidFill>
                      <a:srgbClr val="008000"/>
                    </a:solidFill>
                    <a:cs typeface="Arial" charset="0"/>
                  </a:rPr>
                  <a:t>P</a:t>
                </a:r>
                <a:r>
                  <a:rPr lang="en-US" sz="2400" baseline="-25000">
                    <a:solidFill>
                      <a:srgbClr val="008000"/>
                    </a:solidFill>
                    <a:cs typeface="Arial" charset="0"/>
                  </a:rPr>
                  <a:t>hi</a:t>
                </a:r>
              </a:p>
            </p:txBody>
          </p:sp>
        </p:grpSp>
        <p:grpSp>
          <p:nvGrpSpPr>
            <p:cNvPr id="37919" name="Group 38"/>
            <p:cNvGrpSpPr>
              <a:grpSpLocks/>
            </p:cNvGrpSpPr>
            <p:nvPr/>
          </p:nvGrpSpPr>
          <p:grpSpPr bwMode="auto">
            <a:xfrm>
              <a:off x="4184" y="1632"/>
              <a:ext cx="308" cy="1827"/>
              <a:chOff x="4184" y="1632"/>
              <a:chExt cx="308" cy="1827"/>
            </a:xfrm>
          </p:grpSpPr>
          <p:sp>
            <p:nvSpPr>
              <p:cNvPr id="37920" name="Text Box 39"/>
              <p:cNvSpPr txBox="1">
                <a:spLocks noChangeArrowheads="1"/>
              </p:cNvSpPr>
              <p:nvPr/>
            </p:nvSpPr>
            <p:spPr bwMode="auto">
              <a:xfrm>
                <a:off x="4184" y="3229"/>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solidFill>
                      <a:srgbClr val="008000"/>
                    </a:solidFill>
                    <a:cs typeface="Arial" charset="0"/>
                  </a:rPr>
                  <a:t>Y</a:t>
                </a:r>
                <a:r>
                  <a:rPr lang="en-US" sz="2400" baseline="-25000">
                    <a:solidFill>
                      <a:srgbClr val="008000"/>
                    </a:solidFill>
                    <a:cs typeface="Arial" charset="0"/>
                  </a:rPr>
                  <a:t>hi</a:t>
                </a:r>
              </a:p>
            </p:txBody>
          </p:sp>
          <p:sp>
            <p:nvSpPr>
              <p:cNvPr id="37921" name="Line 40"/>
              <p:cNvSpPr>
                <a:spLocks noChangeShapeType="1"/>
              </p:cNvSpPr>
              <p:nvPr/>
            </p:nvSpPr>
            <p:spPr bwMode="auto">
              <a:xfrm>
                <a:off x="4339" y="1677"/>
                <a:ext cx="0" cy="1522"/>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22" name="Oval 41"/>
              <p:cNvSpPr>
                <a:spLocks noChangeArrowheads="1"/>
              </p:cNvSpPr>
              <p:nvPr/>
            </p:nvSpPr>
            <p:spPr bwMode="auto">
              <a:xfrm>
                <a:off x="4296" y="163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sp>
        <p:nvSpPr>
          <p:cNvPr id="358442" name="Line 42"/>
          <p:cNvSpPr>
            <a:spLocks noChangeShapeType="1"/>
          </p:cNvSpPr>
          <p:nvPr/>
        </p:nvSpPr>
        <p:spPr bwMode="auto">
          <a:xfrm rot="5400000" flipV="1">
            <a:off x="6869907" y="2774156"/>
            <a:ext cx="0" cy="1014413"/>
          </a:xfrm>
          <a:prstGeom prst="line">
            <a:avLst/>
          </a:prstGeom>
          <a:noFill/>
          <a:ln w="5715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58443" name="Line 43"/>
          <p:cNvSpPr>
            <a:spLocks noChangeShapeType="1"/>
          </p:cNvSpPr>
          <p:nvPr/>
        </p:nvSpPr>
        <p:spPr bwMode="auto">
          <a:xfrm rot="16200000" flipV="1">
            <a:off x="5545932" y="2770981"/>
            <a:ext cx="0" cy="1014413"/>
          </a:xfrm>
          <a:prstGeom prst="line">
            <a:avLst/>
          </a:prstGeom>
          <a:noFill/>
          <a:ln w="57150">
            <a:solidFill>
              <a:srgbClr val="CC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13" name="Group 44"/>
          <p:cNvGrpSpPr>
            <a:grpSpLocks/>
          </p:cNvGrpSpPr>
          <p:nvPr/>
        </p:nvGrpSpPr>
        <p:grpSpPr bwMode="auto">
          <a:xfrm>
            <a:off x="3775075" y="1801813"/>
            <a:ext cx="2495550" cy="365125"/>
            <a:chOff x="2378" y="1135"/>
            <a:chExt cx="1572" cy="230"/>
          </a:xfrm>
        </p:grpSpPr>
        <p:sp>
          <p:nvSpPr>
            <p:cNvPr id="37915" name="Line 45"/>
            <p:cNvSpPr>
              <a:spLocks noChangeShapeType="1"/>
            </p:cNvSpPr>
            <p:nvPr/>
          </p:nvSpPr>
          <p:spPr bwMode="auto">
            <a:xfrm>
              <a:off x="2705" y="1250"/>
              <a:ext cx="1202"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16" name="Text Box 46"/>
            <p:cNvSpPr txBox="1">
              <a:spLocks noChangeArrowheads="1"/>
            </p:cNvSpPr>
            <p:nvPr/>
          </p:nvSpPr>
          <p:spPr bwMode="auto">
            <a:xfrm>
              <a:off x="2378" y="113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solidFill>
                    <a:srgbClr val="008000"/>
                  </a:solidFill>
                  <a:cs typeface="Arial" charset="0"/>
                </a:rPr>
                <a:t>P</a:t>
              </a:r>
              <a:r>
                <a:rPr lang="en-US" sz="2400" baseline="-25000">
                  <a:solidFill>
                    <a:srgbClr val="008000"/>
                  </a:solidFill>
                  <a:cs typeface="Arial" charset="0"/>
                </a:rPr>
                <a:t>hi</a:t>
              </a:r>
            </a:p>
          </p:txBody>
        </p:sp>
        <p:sp>
          <p:nvSpPr>
            <p:cNvPr id="37917" name="Oval 47"/>
            <p:cNvSpPr>
              <a:spLocks noChangeArrowheads="1"/>
            </p:cNvSpPr>
            <p:nvPr/>
          </p:nvSpPr>
          <p:spPr bwMode="auto">
            <a:xfrm>
              <a:off x="3862" y="120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14" name="Group 48"/>
          <p:cNvGrpSpPr>
            <a:grpSpLocks/>
          </p:cNvGrpSpPr>
          <p:nvPr/>
        </p:nvGrpSpPr>
        <p:grpSpPr bwMode="auto">
          <a:xfrm>
            <a:off x="3776663" y="4356100"/>
            <a:ext cx="2497137" cy="365125"/>
            <a:chOff x="2379" y="2744"/>
            <a:chExt cx="1573" cy="230"/>
          </a:xfrm>
        </p:grpSpPr>
        <p:sp>
          <p:nvSpPr>
            <p:cNvPr id="37912" name="Line 49"/>
            <p:cNvSpPr>
              <a:spLocks noChangeShapeType="1"/>
            </p:cNvSpPr>
            <p:nvPr/>
          </p:nvSpPr>
          <p:spPr bwMode="auto">
            <a:xfrm>
              <a:off x="2706" y="2859"/>
              <a:ext cx="1202"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13" name="Text Box 50"/>
            <p:cNvSpPr txBox="1">
              <a:spLocks noChangeArrowheads="1"/>
            </p:cNvSpPr>
            <p:nvPr/>
          </p:nvSpPr>
          <p:spPr bwMode="auto">
            <a:xfrm>
              <a:off x="2379" y="2744"/>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solidFill>
                    <a:srgbClr val="CC0000"/>
                  </a:solidFill>
                  <a:cs typeface="Arial" charset="0"/>
                </a:rPr>
                <a:t>P</a:t>
              </a:r>
              <a:r>
                <a:rPr lang="en-US" sz="2400" baseline="-25000">
                  <a:solidFill>
                    <a:srgbClr val="CC0000"/>
                  </a:solidFill>
                  <a:cs typeface="Arial" charset="0"/>
                </a:rPr>
                <a:t>lo</a:t>
              </a:r>
            </a:p>
          </p:txBody>
        </p:sp>
        <p:sp>
          <p:nvSpPr>
            <p:cNvPr id="37914" name="Oval 51"/>
            <p:cNvSpPr>
              <a:spLocks noChangeArrowheads="1"/>
            </p:cNvSpPr>
            <p:nvPr/>
          </p:nvSpPr>
          <p:spPr bwMode="auto">
            <a:xfrm>
              <a:off x="3864" y="281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37911"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359136981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animEffect transition="in" filter="wipe(left)">
                                      <p:cBhvr>
                                        <p:cTn id="7" dur="500"/>
                                        <p:tgtEl>
                                          <p:spTgt spid="358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358442"/>
                                        </p:tgtEl>
                                        <p:attrNameLst>
                                          <p:attrName>style.visibility</p:attrName>
                                        </p:attrNameLst>
                                      </p:cBhvr>
                                      <p:to>
                                        <p:strVal val="visible"/>
                                      </p:to>
                                    </p:set>
                                    <p:anim calcmode="lin" valueType="num">
                                      <p:cBhvr>
                                        <p:cTn id="12" dur="500" fill="hold"/>
                                        <p:tgtEl>
                                          <p:spTgt spid="358442"/>
                                        </p:tgtEl>
                                        <p:attrNameLst>
                                          <p:attrName>ppt_x</p:attrName>
                                        </p:attrNameLst>
                                      </p:cBhvr>
                                      <p:tavLst>
                                        <p:tav tm="0">
                                          <p:val>
                                            <p:strVal val="#ppt_x-#ppt_w/2"/>
                                          </p:val>
                                        </p:tav>
                                        <p:tav tm="100000">
                                          <p:val>
                                            <p:strVal val="#ppt_x"/>
                                          </p:val>
                                        </p:tav>
                                      </p:tavLst>
                                    </p:anim>
                                    <p:anim calcmode="lin" valueType="num">
                                      <p:cBhvr>
                                        <p:cTn id="13" dur="500" fill="hold"/>
                                        <p:tgtEl>
                                          <p:spTgt spid="358442"/>
                                        </p:tgtEl>
                                        <p:attrNameLst>
                                          <p:attrName>ppt_y</p:attrName>
                                        </p:attrNameLst>
                                      </p:cBhvr>
                                      <p:tavLst>
                                        <p:tav tm="0">
                                          <p:val>
                                            <p:strVal val="#ppt_y"/>
                                          </p:val>
                                        </p:tav>
                                        <p:tav tm="100000">
                                          <p:val>
                                            <p:strVal val="#ppt_y"/>
                                          </p:val>
                                        </p:tav>
                                      </p:tavLst>
                                    </p:anim>
                                    <p:anim calcmode="lin" valueType="num">
                                      <p:cBhvr>
                                        <p:cTn id="14" dur="500" fill="hold"/>
                                        <p:tgtEl>
                                          <p:spTgt spid="358442"/>
                                        </p:tgtEl>
                                        <p:attrNameLst>
                                          <p:attrName>ppt_w</p:attrName>
                                        </p:attrNameLst>
                                      </p:cBhvr>
                                      <p:tavLst>
                                        <p:tav tm="0">
                                          <p:val>
                                            <p:fltVal val="0"/>
                                          </p:val>
                                        </p:tav>
                                        <p:tav tm="100000">
                                          <p:val>
                                            <p:strVal val="#ppt_w"/>
                                          </p:val>
                                        </p:tav>
                                      </p:tavLst>
                                    </p:anim>
                                    <p:anim calcmode="lin" valueType="num">
                                      <p:cBhvr>
                                        <p:cTn id="15" dur="500" fill="hold"/>
                                        <p:tgtEl>
                                          <p:spTgt spid="358442"/>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18" presetClass="entr" presetSubtype="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trips(downRight)">
                                      <p:cBhvr>
                                        <p:cTn id="19" dur="500"/>
                                        <p:tgtEl>
                                          <p:spTgt spid="5"/>
                                        </p:tgtEl>
                                      </p:cBhvr>
                                    </p:animEffect>
                                  </p:childTnLst>
                                </p:cTn>
                              </p:par>
                            </p:childTnLst>
                          </p:cTn>
                        </p:par>
                        <p:par>
                          <p:cTn id="20" fill="hold" nodeType="afterGroup">
                            <p:stCondLst>
                              <p:cond delay="1000"/>
                            </p:stCondLst>
                            <p:childTnLst>
                              <p:par>
                                <p:cTn id="21" presetID="22" presetClass="entr" presetSubtype="2"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2" fill="hold" grpId="0" nodeType="clickEffect">
                                  <p:stCondLst>
                                    <p:cond delay="0"/>
                                  </p:stCondLst>
                                  <p:childTnLst>
                                    <p:set>
                                      <p:cBhvr>
                                        <p:cTn id="27" dur="1" fill="hold">
                                          <p:stCondLst>
                                            <p:cond delay="0"/>
                                          </p:stCondLst>
                                        </p:cTn>
                                        <p:tgtEl>
                                          <p:spTgt spid="358443"/>
                                        </p:tgtEl>
                                        <p:attrNameLst>
                                          <p:attrName>style.visibility</p:attrName>
                                        </p:attrNameLst>
                                      </p:cBhvr>
                                      <p:to>
                                        <p:strVal val="visible"/>
                                      </p:to>
                                    </p:set>
                                    <p:anim calcmode="lin" valueType="num">
                                      <p:cBhvr>
                                        <p:cTn id="28" dur="500" fill="hold"/>
                                        <p:tgtEl>
                                          <p:spTgt spid="358443"/>
                                        </p:tgtEl>
                                        <p:attrNameLst>
                                          <p:attrName>ppt_x</p:attrName>
                                        </p:attrNameLst>
                                      </p:cBhvr>
                                      <p:tavLst>
                                        <p:tav tm="0">
                                          <p:val>
                                            <p:strVal val="#ppt_x+#ppt_w/2"/>
                                          </p:val>
                                        </p:tav>
                                        <p:tav tm="100000">
                                          <p:val>
                                            <p:strVal val="#ppt_x"/>
                                          </p:val>
                                        </p:tav>
                                      </p:tavLst>
                                    </p:anim>
                                    <p:anim calcmode="lin" valueType="num">
                                      <p:cBhvr>
                                        <p:cTn id="29" dur="500" fill="hold"/>
                                        <p:tgtEl>
                                          <p:spTgt spid="358443"/>
                                        </p:tgtEl>
                                        <p:attrNameLst>
                                          <p:attrName>ppt_y</p:attrName>
                                        </p:attrNameLst>
                                      </p:cBhvr>
                                      <p:tavLst>
                                        <p:tav tm="0">
                                          <p:val>
                                            <p:strVal val="#ppt_y"/>
                                          </p:val>
                                        </p:tav>
                                        <p:tav tm="100000">
                                          <p:val>
                                            <p:strVal val="#ppt_y"/>
                                          </p:val>
                                        </p:tav>
                                      </p:tavLst>
                                    </p:anim>
                                    <p:anim calcmode="lin" valueType="num">
                                      <p:cBhvr>
                                        <p:cTn id="30" dur="500" fill="hold"/>
                                        <p:tgtEl>
                                          <p:spTgt spid="358443"/>
                                        </p:tgtEl>
                                        <p:attrNameLst>
                                          <p:attrName>ppt_w</p:attrName>
                                        </p:attrNameLst>
                                      </p:cBhvr>
                                      <p:tavLst>
                                        <p:tav tm="0">
                                          <p:val>
                                            <p:fltVal val="0"/>
                                          </p:val>
                                        </p:tav>
                                        <p:tav tm="100000">
                                          <p:val>
                                            <p:strVal val="#ppt_w"/>
                                          </p:val>
                                        </p:tav>
                                      </p:tavLst>
                                    </p:anim>
                                    <p:anim calcmode="lin" valueType="num">
                                      <p:cBhvr>
                                        <p:cTn id="31" dur="500" fill="hold"/>
                                        <p:tgtEl>
                                          <p:spTgt spid="358443"/>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500"/>
                            </p:stCondLst>
                            <p:childTnLst>
                              <p:par>
                                <p:cTn id="33" presetID="18" presetClass="entr" presetSubtype="6"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strips(downRight)">
                                      <p:cBhvr>
                                        <p:cTn id="35" dur="500"/>
                                        <p:tgtEl>
                                          <p:spTgt spid="6"/>
                                        </p:tgtEl>
                                      </p:cBhvr>
                                    </p:animEffect>
                                  </p:childTnLst>
                                </p:cTn>
                              </p:par>
                            </p:childTnLst>
                          </p:cTn>
                        </p:par>
                        <p:par>
                          <p:cTn id="36" fill="hold" nodeType="afterGroup">
                            <p:stCondLst>
                              <p:cond delay="1000"/>
                            </p:stCondLst>
                            <p:childTnLst>
                              <p:par>
                                <p:cTn id="37" presetID="22" presetClass="entr" presetSubtype="2"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right)">
                                      <p:cBhvr>
                                        <p:cTn id="39" dur="500"/>
                                        <p:tgtEl>
                                          <p:spTgt spid="1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xit" presetSubtype="0" fill="hold" nodeType="clickEffect">
                                  <p:stCondLst>
                                    <p:cond delay="0"/>
                                  </p:stCondLst>
                                  <p:childTnLst>
                                    <p:animEffect transition="out" filter="fade">
                                      <p:cBhvr>
                                        <p:cTn id="43" dur="500"/>
                                        <p:tgtEl>
                                          <p:spTgt spid="13"/>
                                        </p:tgtEl>
                                      </p:cBhvr>
                                    </p:animEffect>
                                    <p:set>
                                      <p:cBhvr>
                                        <p:cTn id="44" dur="1" fill="hold">
                                          <p:stCondLst>
                                            <p:cond delay="499"/>
                                          </p:stCondLst>
                                        </p:cTn>
                                        <p:tgtEl>
                                          <p:spTgt spid="13"/>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4"/>
                                        </p:tgtEl>
                                      </p:cBhvr>
                                    </p:animEffect>
                                    <p:set>
                                      <p:cBhvr>
                                        <p:cTn id="47" dur="1" fill="hold">
                                          <p:stCondLst>
                                            <p:cond delay="499"/>
                                          </p:stCondLst>
                                        </p:cTn>
                                        <p:tgtEl>
                                          <p:spTgt spid="14"/>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58425">
                                            <p:txEl>
                                              <p:pRg st="0" end="0"/>
                                            </p:txEl>
                                          </p:spTgt>
                                        </p:tgtEl>
                                        <p:attrNameLst>
                                          <p:attrName>style.visibility</p:attrName>
                                        </p:attrNameLst>
                                      </p:cBhvr>
                                      <p:to>
                                        <p:strVal val="visible"/>
                                      </p:to>
                                    </p:set>
                                    <p:animEffect transition="in" filter="wipe(left)">
                                      <p:cBhvr>
                                        <p:cTn id="52" dur="500"/>
                                        <p:tgtEl>
                                          <p:spTgt spid="358425">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12"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strips(downLeft)">
                                      <p:cBhvr>
                                        <p:cTn id="57" dur="500"/>
                                        <p:tgtEl>
                                          <p:spTgt spid="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12"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strips(downLeft)">
                                      <p:cBhvr>
                                        <p:cTn id="62" dur="1000"/>
                                        <p:tgtEl>
                                          <p:spTgt spid="1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12"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strips(downLeft)">
                                      <p:cBhvr>
                                        <p:cTn id="6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bldLvl="5"/>
      <p:bldP spid="358425" grpId="0" build="p" bldLvl="5"/>
      <p:bldP spid="358442" grpId="0" animBg="1"/>
      <p:bldP spid="358443"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6" name="Rectangle 2"/>
          <p:cNvSpPr>
            <a:spLocks noGrp="1" noChangeArrowheads="1"/>
          </p:cNvSpPr>
          <p:nvPr>
            <p:ph type="title" idx="4294967295"/>
          </p:nvPr>
        </p:nvSpPr>
        <p:spPr>
          <a:xfrm>
            <a:off x="457200" y="241300"/>
            <a:ext cx="8229600" cy="649288"/>
          </a:xfrm>
        </p:spPr>
        <p:txBody>
          <a:bodyPr>
            <a:normAutofit fontScale="90000"/>
          </a:bodyPr>
          <a:lstStyle/>
          <a:p>
            <a:pPr eaLnBrk="1" hangingPunct="1"/>
            <a:r>
              <a:rPr lang="en-US" sz="3700"/>
              <a:t>Three Theories of </a:t>
            </a:r>
            <a:r>
              <a:rPr lang="en-US" sz="3700" i="1"/>
              <a:t>SRAS</a:t>
            </a:r>
          </a:p>
        </p:txBody>
      </p:sp>
      <p:sp>
        <p:nvSpPr>
          <p:cNvPr id="38917" name="Rectangle 3"/>
          <p:cNvSpPr>
            <a:spLocks noGrp="1" noChangeArrowheads="1"/>
          </p:cNvSpPr>
          <p:nvPr>
            <p:ph type="body" idx="4294967295"/>
          </p:nvPr>
        </p:nvSpPr>
        <p:spPr>
          <a:xfrm>
            <a:off x="457200" y="946150"/>
            <a:ext cx="8231188" cy="5124450"/>
          </a:xfrm>
        </p:spPr>
        <p:txBody>
          <a:bodyPr/>
          <a:lstStyle/>
          <a:p>
            <a:pPr eaLnBrk="1" hangingPunct="1">
              <a:buFont typeface="Wingdings" pitchFamily="2" charset="2"/>
              <a:buNone/>
            </a:pPr>
            <a:r>
              <a:rPr lang="en-US"/>
              <a:t>In each, </a:t>
            </a:r>
          </a:p>
          <a:p>
            <a:pPr lvl="1" eaLnBrk="1" hangingPunct="1">
              <a:lnSpc>
                <a:spcPct val="105000"/>
              </a:lnSpc>
              <a:spcBef>
                <a:spcPct val="30000"/>
              </a:spcBef>
            </a:pPr>
            <a:r>
              <a:rPr lang="en-US" sz="2800"/>
              <a:t>some type of market imperfection</a:t>
            </a:r>
          </a:p>
          <a:p>
            <a:pPr lvl="1" eaLnBrk="1" hangingPunct="1">
              <a:lnSpc>
                <a:spcPct val="105000"/>
              </a:lnSpc>
              <a:spcBef>
                <a:spcPct val="30000"/>
              </a:spcBef>
            </a:pPr>
            <a:r>
              <a:rPr lang="en-US" sz="2800"/>
              <a:t>result: </a:t>
            </a:r>
            <a:br>
              <a:rPr lang="en-US" sz="2800"/>
            </a:br>
            <a:r>
              <a:rPr lang="en-US" sz="2800" b="1" i="1">
                <a:solidFill>
                  <a:srgbClr val="FF0000"/>
                </a:solidFill>
              </a:rPr>
              <a:t>Output deviates from its natural rate </a:t>
            </a:r>
            <a:br>
              <a:rPr lang="en-US" sz="2800" b="1" i="1">
                <a:solidFill>
                  <a:srgbClr val="FF0000"/>
                </a:solidFill>
              </a:rPr>
            </a:br>
            <a:r>
              <a:rPr lang="en-US" sz="2800" b="1" i="1">
                <a:solidFill>
                  <a:srgbClr val="FF0000"/>
                </a:solidFill>
              </a:rPr>
              <a:t>when the actual price level deviates </a:t>
            </a:r>
            <a:br>
              <a:rPr lang="en-US" sz="2800" b="1" i="1">
                <a:solidFill>
                  <a:srgbClr val="FF0000"/>
                </a:solidFill>
              </a:rPr>
            </a:br>
            <a:r>
              <a:rPr lang="en-US" sz="2800" b="1" i="1">
                <a:solidFill>
                  <a:srgbClr val="FF0000"/>
                </a:solidFill>
              </a:rPr>
              <a:t>from the price level people expected.</a:t>
            </a:r>
          </a:p>
        </p:txBody>
      </p:sp>
      <p:sp>
        <p:nvSpPr>
          <p:cNvPr id="3891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38646982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animEffect transition="in" filter="wipe(left)">
                                      <p:cBhvr>
                                        <p:cTn id="7" dur="500"/>
                                        <p:tgtEl>
                                          <p:spTgt spid="389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7">
                                            <p:txEl>
                                              <p:pRg st="1" end="1"/>
                                            </p:txEl>
                                          </p:spTgt>
                                        </p:tgtEl>
                                        <p:attrNameLst>
                                          <p:attrName>style.visibility</p:attrName>
                                        </p:attrNameLst>
                                      </p:cBhvr>
                                      <p:to>
                                        <p:strVal val="visible"/>
                                      </p:to>
                                    </p:set>
                                    <p:animEffect transition="in" filter="wipe(left)">
                                      <p:cBhvr>
                                        <p:cTn id="12" dur="500"/>
                                        <p:tgtEl>
                                          <p:spTgt spid="3891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7">
                                            <p:txEl>
                                              <p:pRg st="2" end="2"/>
                                            </p:txEl>
                                          </p:spTgt>
                                        </p:tgtEl>
                                        <p:attrNameLst>
                                          <p:attrName>style.visibility</p:attrName>
                                        </p:attrNameLst>
                                      </p:cBhvr>
                                      <p:to>
                                        <p:strVal val="visible"/>
                                      </p:to>
                                    </p:set>
                                    <p:animEffect transition="in" filter="wipe(left)">
                                      <p:cBhvr>
                                        <p:cTn id="17" dur="500"/>
                                        <p:tgtEl>
                                          <p:spTgt spid="389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uild="p" bldLvl="4"/>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en-US"/>
              <a:t>1.  The Sticky-Wage Theory</a:t>
            </a:r>
          </a:p>
        </p:txBody>
      </p:sp>
      <p:sp>
        <p:nvSpPr>
          <p:cNvPr id="39941" name="Rectangle 3"/>
          <p:cNvSpPr>
            <a:spLocks noGrp="1" noChangeArrowheads="1"/>
          </p:cNvSpPr>
          <p:nvPr>
            <p:ph idx="1"/>
          </p:nvPr>
        </p:nvSpPr>
        <p:spPr/>
        <p:txBody>
          <a:bodyPr/>
          <a:lstStyle/>
          <a:p>
            <a:pPr eaLnBrk="1" hangingPunct="1"/>
            <a:r>
              <a:rPr lang="en-US"/>
              <a:t>Imperfection:  </a:t>
            </a:r>
            <a:br>
              <a:rPr lang="en-US"/>
            </a:br>
            <a:r>
              <a:rPr lang="en-US"/>
              <a:t>Nominal wages are </a:t>
            </a:r>
            <a:r>
              <a:rPr lang="en-US" b="1">
                <a:solidFill>
                  <a:srgbClr val="CC0000"/>
                </a:solidFill>
              </a:rPr>
              <a:t>sticky</a:t>
            </a:r>
            <a:r>
              <a:rPr lang="en-US"/>
              <a:t> in the short run,</a:t>
            </a:r>
            <a:br>
              <a:rPr lang="en-US"/>
            </a:br>
            <a:r>
              <a:rPr lang="en-US"/>
              <a:t>they adjust sluggishly. </a:t>
            </a:r>
          </a:p>
          <a:p>
            <a:pPr lvl="1" eaLnBrk="1" hangingPunct="1"/>
            <a:r>
              <a:rPr lang="en-US" sz="2800"/>
              <a:t>Due to labor contracts, social norms  </a:t>
            </a:r>
          </a:p>
          <a:p>
            <a:pPr eaLnBrk="1" hangingPunct="1">
              <a:spcBef>
                <a:spcPct val="60000"/>
              </a:spcBef>
            </a:pPr>
            <a:r>
              <a:rPr lang="en-US"/>
              <a:t>Firms and workers set the nominal wage in advance based on </a:t>
            </a:r>
            <a:r>
              <a:rPr lang="en-US" b="1" i="1"/>
              <a:t>P</a:t>
            </a:r>
            <a:r>
              <a:rPr lang="en-US" b="1" baseline="-25000"/>
              <a:t>E</a:t>
            </a:r>
            <a:r>
              <a:rPr lang="en-US"/>
              <a:t>, the price level they expect to prevail.   </a:t>
            </a:r>
          </a:p>
        </p:txBody>
      </p:sp>
      <p:sp>
        <p:nvSpPr>
          <p:cNvPr id="3994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30876400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1">
                                            <p:txEl>
                                              <p:pRg st="0" end="0"/>
                                            </p:txEl>
                                          </p:spTgt>
                                        </p:tgtEl>
                                        <p:attrNameLst>
                                          <p:attrName>style.visibility</p:attrName>
                                        </p:attrNameLst>
                                      </p:cBhvr>
                                      <p:to>
                                        <p:strVal val="visible"/>
                                      </p:to>
                                    </p:set>
                                    <p:animEffect transition="in" filter="wipe(left)">
                                      <p:cBhvr>
                                        <p:cTn id="7" dur="500"/>
                                        <p:tgtEl>
                                          <p:spTgt spid="399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1">
                                            <p:txEl>
                                              <p:pRg st="1" end="1"/>
                                            </p:txEl>
                                          </p:spTgt>
                                        </p:tgtEl>
                                        <p:attrNameLst>
                                          <p:attrName>style.visibility</p:attrName>
                                        </p:attrNameLst>
                                      </p:cBhvr>
                                      <p:to>
                                        <p:strVal val="visible"/>
                                      </p:to>
                                    </p:set>
                                    <p:animEffect transition="in" filter="wipe(left)">
                                      <p:cBhvr>
                                        <p:cTn id="12" dur="500"/>
                                        <p:tgtEl>
                                          <p:spTgt spid="399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41">
                                            <p:txEl>
                                              <p:pRg st="2" end="2"/>
                                            </p:txEl>
                                          </p:spTgt>
                                        </p:tgtEl>
                                        <p:attrNameLst>
                                          <p:attrName>style.visibility</p:attrName>
                                        </p:attrNameLst>
                                      </p:cBhvr>
                                      <p:to>
                                        <p:strVal val="visible"/>
                                      </p:to>
                                    </p:set>
                                    <p:animEffect transition="in" filter="wipe(left)">
                                      <p:cBhvr>
                                        <p:cTn id="17" dur="500"/>
                                        <p:tgtEl>
                                          <p:spTgt spid="399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build="p" bldLvl="4"/>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a:t>1.  The Sticky-Wage Theory</a:t>
            </a:r>
          </a:p>
        </p:txBody>
      </p:sp>
      <p:sp>
        <p:nvSpPr>
          <p:cNvPr id="40965" name="Rectangle 3"/>
          <p:cNvSpPr>
            <a:spLocks noGrp="1" noChangeArrowheads="1"/>
          </p:cNvSpPr>
          <p:nvPr>
            <p:ph idx="1"/>
          </p:nvPr>
        </p:nvSpPr>
        <p:spPr/>
        <p:txBody>
          <a:bodyPr/>
          <a:lstStyle/>
          <a:p>
            <a:pPr eaLnBrk="1" hangingPunct="1"/>
            <a:r>
              <a:rPr lang="en-US"/>
              <a:t>If </a:t>
            </a:r>
            <a:r>
              <a:rPr lang="en-US" b="1" i="1"/>
              <a:t>P</a:t>
            </a:r>
            <a:r>
              <a:rPr lang="en-US"/>
              <a:t> &gt; </a:t>
            </a:r>
            <a:r>
              <a:rPr lang="en-US" b="1" i="1"/>
              <a:t>P</a:t>
            </a:r>
            <a:r>
              <a:rPr lang="en-US" b="1" baseline="-25000"/>
              <a:t>E</a:t>
            </a:r>
            <a:r>
              <a:rPr lang="en-US"/>
              <a:t>, </a:t>
            </a:r>
            <a:br>
              <a:rPr lang="en-US"/>
            </a:br>
            <a:r>
              <a:rPr lang="en-US"/>
              <a:t>revenue is higher, but labor cost is not. </a:t>
            </a:r>
          </a:p>
          <a:p>
            <a:pPr eaLnBrk="1" hangingPunct="1">
              <a:spcBef>
                <a:spcPct val="15000"/>
              </a:spcBef>
              <a:buFont typeface="Wingdings" pitchFamily="2" charset="2"/>
              <a:buNone/>
            </a:pPr>
            <a:r>
              <a:rPr lang="en-US"/>
              <a:t>	Production is more profitable, </a:t>
            </a:r>
            <a:br>
              <a:rPr lang="en-US"/>
            </a:br>
            <a:r>
              <a:rPr lang="en-US"/>
              <a:t>so firms increase output and employment. </a:t>
            </a:r>
          </a:p>
          <a:p>
            <a:pPr eaLnBrk="1" hangingPunct="1"/>
            <a:r>
              <a:rPr lang="en-US"/>
              <a:t>Hence, higher </a:t>
            </a:r>
            <a:r>
              <a:rPr lang="en-US" b="1" i="1"/>
              <a:t>P</a:t>
            </a:r>
            <a:r>
              <a:rPr lang="en-US"/>
              <a:t> causes higher </a:t>
            </a:r>
            <a:r>
              <a:rPr lang="en-US" b="1" i="1"/>
              <a:t>Y</a:t>
            </a:r>
            <a:r>
              <a:rPr lang="en-US"/>
              <a:t>, </a:t>
            </a:r>
            <a:br>
              <a:rPr lang="en-US"/>
            </a:br>
            <a:r>
              <a:rPr lang="en-US"/>
              <a:t>so the </a:t>
            </a:r>
            <a:r>
              <a:rPr lang="en-US" b="1" i="1">
                <a:solidFill>
                  <a:srgbClr val="FF0000"/>
                </a:solidFill>
              </a:rPr>
              <a:t>SRAS curve slopes upward</a:t>
            </a:r>
            <a:r>
              <a:rPr lang="en-US"/>
              <a:t>.</a:t>
            </a:r>
          </a:p>
        </p:txBody>
      </p:sp>
      <p:sp>
        <p:nvSpPr>
          <p:cNvPr id="4096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35274293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animEffect transition="in" filter="wipe(left)">
                                      <p:cBhvr>
                                        <p:cTn id="7" dur="500"/>
                                        <p:tgtEl>
                                          <p:spTgt spid="409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5">
                                            <p:txEl>
                                              <p:pRg st="1" end="1"/>
                                            </p:txEl>
                                          </p:spTgt>
                                        </p:tgtEl>
                                        <p:attrNameLst>
                                          <p:attrName>style.visibility</p:attrName>
                                        </p:attrNameLst>
                                      </p:cBhvr>
                                      <p:to>
                                        <p:strVal val="visible"/>
                                      </p:to>
                                    </p:set>
                                    <p:animEffect transition="in" filter="wipe(left)">
                                      <p:cBhvr>
                                        <p:cTn id="12" dur="500"/>
                                        <p:tgtEl>
                                          <p:spTgt spid="409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5">
                                            <p:txEl>
                                              <p:pRg st="2" end="2"/>
                                            </p:txEl>
                                          </p:spTgt>
                                        </p:tgtEl>
                                        <p:attrNameLst>
                                          <p:attrName>style.visibility</p:attrName>
                                        </p:attrNameLst>
                                      </p:cBhvr>
                                      <p:to>
                                        <p:strVal val="visible"/>
                                      </p:to>
                                    </p:set>
                                    <p:animEffect transition="in" filter="wipe(left)">
                                      <p:cBhvr>
                                        <p:cTn id="17" dur="500"/>
                                        <p:tgtEl>
                                          <p:spTgt spid="409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bldLvl="4"/>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a:t>2.  The Sticky-Price Theory</a:t>
            </a:r>
          </a:p>
        </p:txBody>
      </p:sp>
      <p:sp>
        <p:nvSpPr>
          <p:cNvPr id="41989" name="Rectangle 3"/>
          <p:cNvSpPr>
            <a:spLocks noGrp="1" noChangeArrowheads="1"/>
          </p:cNvSpPr>
          <p:nvPr>
            <p:ph idx="1"/>
          </p:nvPr>
        </p:nvSpPr>
        <p:spPr/>
        <p:txBody>
          <a:bodyPr/>
          <a:lstStyle/>
          <a:p>
            <a:pPr eaLnBrk="1" hangingPunct="1"/>
            <a:r>
              <a:rPr lang="en-US"/>
              <a:t>Imperfection:  </a:t>
            </a:r>
            <a:br>
              <a:rPr lang="en-US"/>
            </a:br>
            <a:r>
              <a:rPr lang="en-US"/>
              <a:t>Many prices are sticky in the short run.</a:t>
            </a:r>
          </a:p>
          <a:p>
            <a:pPr marL="803275" lvl="1" indent="-346075" eaLnBrk="1" hangingPunct="1"/>
            <a:r>
              <a:rPr lang="en-US"/>
              <a:t>Due to </a:t>
            </a:r>
            <a:r>
              <a:rPr lang="en-US" b="1">
                <a:solidFill>
                  <a:srgbClr val="CC0000"/>
                </a:solidFill>
              </a:rPr>
              <a:t>menu costs</a:t>
            </a:r>
            <a:r>
              <a:rPr lang="en-US"/>
              <a:t>, the costs of adjusting prices.  </a:t>
            </a:r>
          </a:p>
          <a:p>
            <a:pPr marL="803275" lvl="1" indent="-346075" eaLnBrk="1" hangingPunct="1"/>
            <a:r>
              <a:rPr lang="en-US"/>
              <a:t>Examples:  cost of printing new menus, </a:t>
            </a:r>
            <a:br>
              <a:rPr lang="en-US"/>
            </a:br>
            <a:r>
              <a:rPr lang="en-US"/>
              <a:t>the time required to change price tags </a:t>
            </a:r>
          </a:p>
          <a:p>
            <a:pPr eaLnBrk="1" hangingPunct="1"/>
            <a:r>
              <a:rPr lang="en-US"/>
              <a:t>Firms set sticky prices in advance based </a:t>
            </a:r>
            <a:br>
              <a:rPr lang="en-US"/>
            </a:br>
            <a:r>
              <a:rPr lang="en-US"/>
              <a:t>on </a:t>
            </a:r>
            <a:r>
              <a:rPr lang="en-US" b="1" i="1"/>
              <a:t>P</a:t>
            </a:r>
            <a:r>
              <a:rPr lang="en-US" b="1" baseline="-25000"/>
              <a:t>E</a:t>
            </a:r>
            <a:r>
              <a:rPr lang="en-US"/>
              <a:t>.</a:t>
            </a:r>
          </a:p>
          <a:p>
            <a:pPr eaLnBrk="1" hangingPunct="1">
              <a:buFont typeface="Wingdings" pitchFamily="2" charset="2"/>
              <a:buNone/>
            </a:pPr>
            <a:endParaRPr lang="en-US"/>
          </a:p>
        </p:txBody>
      </p:sp>
      <p:sp>
        <p:nvSpPr>
          <p:cNvPr id="4199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16709277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9">
                                            <p:txEl>
                                              <p:pRg st="0" end="0"/>
                                            </p:txEl>
                                          </p:spTgt>
                                        </p:tgtEl>
                                        <p:attrNameLst>
                                          <p:attrName>style.visibility</p:attrName>
                                        </p:attrNameLst>
                                      </p:cBhvr>
                                      <p:to>
                                        <p:strVal val="visible"/>
                                      </p:to>
                                    </p:set>
                                    <p:animEffect transition="in" filter="wipe(left)">
                                      <p:cBhvr>
                                        <p:cTn id="7" dur="500"/>
                                        <p:tgtEl>
                                          <p:spTgt spid="419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9">
                                            <p:txEl>
                                              <p:pRg st="1" end="1"/>
                                            </p:txEl>
                                          </p:spTgt>
                                        </p:tgtEl>
                                        <p:attrNameLst>
                                          <p:attrName>style.visibility</p:attrName>
                                        </p:attrNameLst>
                                      </p:cBhvr>
                                      <p:to>
                                        <p:strVal val="visible"/>
                                      </p:to>
                                    </p:set>
                                    <p:animEffect transition="in" filter="wipe(left)">
                                      <p:cBhvr>
                                        <p:cTn id="12" dur="500"/>
                                        <p:tgtEl>
                                          <p:spTgt spid="4198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9">
                                            <p:txEl>
                                              <p:pRg st="2" end="2"/>
                                            </p:txEl>
                                          </p:spTgt>
                                        </p:tgtEl>
                                        <p:attrNameLst>
                                          <p:attrName>style.visibility</p:attrName>
                                        </p:attrNameLst>
                                      </p:cBhvr>
                                      <p:to>
                                        <p:strVal val="visible"/>
                                      </p:to>
                                    </p:set>
                                    <p:animEffect transition="in" filter="wipe(left)">
                                      <p:cBhvr>
                                        <p:cTn id="17" dur="500"/>
                                        <p:tgtEl>
                                          <p:spTgt spid="4198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989">
                                            <p:txEl>
                                              <p:pRg st="3" end="3"/>
                                            </p:txEl>
                                          </p:spTgt>
                                        </p:tgtEl>
                                        <p:attrNameLst>
                                          <p:attrName>style.visibility</p:attrName>
                                        </p:attrNameLst>
                                      </p:cBhvr>
                                      <p:to>
                                        <p:strVal val="visible"/>
                                      </p:to>
                                    </p:set>
                                    <p:animEffect transition="in" filter="wipe(left)">
                                      <p:cBhvr>
                                        <p:cTn id="22" dur="500"/>
                                        <p:tgtEl>
                                          <p:spTgt spid="419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build="p" bldLvl="4"/>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hangingPunct="1"/>
            <a:r>
              <a:rPr lang="en-US"/>
              <a:t>2.  The Sticky-Price Theory</a:t>
            </a:r>
          </a:p>
        </p:txBody>
      </p:sp>
      <p:sp>
        <p:nvSpPr>
          <p:cNvPr id="43013" name="Rectangle 3"/>
          <p:cNvSpPr>
            <a:spLocks noGrp="1" noChangeArrowheads="1"/>
          </p:cNvSpPr>
          <p:nvPr>
            <p:ph idx="1"/>
          </p:nvPr>
        </p:nvSpPr>
        <p:spPr/>
        <p:txBody>
          <a:bodyPr/>
          <a:lstStyle/>
          <a:p>
            <a:pPr eaLnBrk="1" hangingPunct="1">
              <a:lnSpc>
                <a:spcPct val="100000"/>
              </a:lnSpc>
            </a:pPr>
            <a:r>
              <a:rPr lang="en-US" sz="2700" dirty="0"/>
              <a:t>Suppose the Fed increases the money supply unexpectedly.  In the long run, </a:t>
            </a:r>
            <a:r>
              <a:rPr lang="en-US" sz="2700" b="1" i="1" dirty="0"/>
              <a:t>P</a:t>
            </a:r>
            <a:r>
              <a:rPr lang="en-US" sz="2700" dirty="0"/>
              <a:t> will rise.  </a:t>
            </a:r>
          </a:p>
          <a:p>
            <a:pPr eaLnBrk="1" hangingPunct="1">
              <a:lnSpc>
                <a:spcPct val="100000"/>
              </a:lnSpc>
            </a:pPr>
            <a:r>
              <a:rPr lang="en-US" sz="2700" dirty="0"/>
              <a:t>In the short run, firms without menu costs can raise their prices immediately. </a:t>
            </a:r>
          </a:p>
          <a:p>
            <a:pPr eaLnBrk="1" hangingPunct="1">
              <a:lnSpc>
                <a:spcPct val="100000"/>
              </a:lnSpc>
            </a:pPr>
            <a:r>
              <a:rPr lang="en-US" sz="2700" dirty="0"/>
              <a:t>Firms with menu costs wait to raise prices.  Meanwhile, their prices are relatively low, </a:t>
            </a:r>
          </a:p>
          <a:p>
            <a:pPr eaLnBrk="1" hangingPunct="1">
              <a:lnSpc>
                <a:spcPct val="100000"/>
              </a:lnSpc>
              <a:spcBef>
                <a:spcPct val="15000"/>
              </a:spcBef>
              <a:buFont typeface="Wingdings" pitchFamily="2" charset="2"/>
              <a:buNone/>
            </a:pPr>
            <a:r>
              <a:rPr lang="en-US" sz="2700" dirty="0"/>
              <a:t>	which increases demand for their products,</a:t>
            </a:r>
            <a:br>
              <a:rPr lang="en-US" sz="2700" dirty="0"/>
            </a:br>
            <a:r>
              <a:rPr lang="en-US" sz="2700" dirty="0"/>
              <a:t>so they increase output and employment.  </a:t>
            </a:r>
          </a:p>
          <a:p>
            <a:pPr eaLnBrk="1" hangingPunct="1">
              <a:lnSpc>
                <a:spcPct val="100000"/>
              </a:lnSpc>
            </a:pPr>
            <a:r>
              <a:rPr lang="en-US" sz="2700" dirty="0"/>
              <a:t>Hence, higher </a:t>
            </a:r>
            <a:r>
              <a:rPr lang="en-US" sz="2700" b="1" i="1" dirty="0"/>
              <a:t>P</a:t>
            </a:r>
            <a:r>
              <a:rPr lang="en-US" sz="2700" dirty="0"/>
              <a:t> is associated with higher </a:t>
            </a:r>
            <a:r>
              <a:rPr lang="en-US" sz="2700" b="1" i="1" dirty="0"/>
              <a:t>Y</a:t>
            </a:r>
            <a:r>
              <a:rPr lang="en-US" sz="2700" dirty="0"/>
              <a:t>, </a:t>
            </a:r>
            <a:br>
              <a:rPr lang="en-US" sz="2700" dirty="0"/>
            </a:br>
            <a:r>
              <a:rPr lang="en-US" sz="2700" dirty="0"/>
              <a:t>so the </a:t>
            </a:r>
            <a:r>
              <a:rPr lang="en-US" sz="2700" b="1" i="1" dirty="0">
                <a:solidFill>
                  <a:srgbClr val="FF0000"/>
                </a:solidFill>
              </a:rPr>
              <a:t>SRAS curve slopes upward</a:t>
            </a:r>
            <a:r>
              <a:rPr lang="en-US" sz="2700" i="1" dirty="0"/>
              <a:t>.</a:t>
            </a:r>
            <a:endParaRPr lang="en-US" sz="2700" dirty="0"/>
          </a:p>
        </p:txBody>
      </p:sp>
      <p:sp>
        <p:nvSpPr>
          <p:cNvPr id="4301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38937218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Effect transition="in" filter="wipe(left)">
                                      <p:cBhvr>
                                        <p:cTn id="7" dur="500"/>
                                        <p:tgtEl>
                                          <p:spTgt spid="430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3">
                                            <p:txEl>
                                              <p:pRg st="1" end="1"/>
                                            </p:txEl>
                                          </p:spTgt>
                                        </p:tgtEl>
                                        <p:attrNameLst>
                                          <p:attrName>style.visibility</p:attrName>
                                        </p:attrNameLst>
                                      </p:cBhvr>
                                      <p:to>
                                        <p:strVal val="visible"/>
                                      </p:to>
                                    </p:set>
                                    <p:animEffect transition="in" filter="wipe(left)">
                                      <p:cBhvr>
                                        <p:cTn id="12" dur="500"/>
                                        <p:tgtEl>
                                          <p:spTgt spid="430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3">
                                            <p:txEl>
                                              <p:pRg st="2" end="2"/>
                                            </p:txEl>
                                          </p:spTgt>
                                        </p:tgtEl>
                                        <p:attrNameLst>
                                          <p:attrName>style.visibility</p:attrName>
                                        </p:attrNameLst>
                                      </p:cBhvr>
                                      <p:to>
                                        <p:strVal val="visible"/>
                                      </p:to>
                                    </p:set>
                                    <p:animEffect transition="in" filter="wipe(left)">
                                      <p:cBhvr>
                                        <p:cTn id="17" dur="500"/>
                                        <p:tgtEl>
                                          <p:spTgt spid="4301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13">
                                            <p:txEl>
                                              <p:pRg st="3" end="3"/>
                                            </p:txEl>
                                          </p:spTgt>
                                        </p:tgtEl>
                                        <p:attrNameLst>
                                          <p:attrName>style.visibility</p:attrName>
                                        </p:attrNameLst>
                                      </p:cBhvr>
                                      <p:to>
                                        <p:strVal val="visible"/>
                                      </p:to>
                                    </p:set>
                                    <p:animEffect transition="in" filter="wipe(left)">
                                      <p:cBhvr>
                                        <p:cTn id="22" dur="500"/>
                                        <p:tgtEl>
                                          <p:spTgt spid="4301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013">
                                            <p:txEl>
                                              <p:pRg st="4" end="4"/>
                                            </p:txEl>
                                          </p:spTgt>
                                        </p:tgtEl>
                                        <p:attrNameLst>
                                          <p:attrName>style.visibility</p:attrName>
                                        </p:attrNameLst>
                                      </p:cBhvr>
                                      <p:to>
                                        <p:strVal val="visible"/>
                                      </p:to>
                                    </p:set>
                                    <p:animEffect transition="in" filter="wipe(left)">
                                      <p:cBhvr>
                                        <p:cTn id="27" dur="500"/>
                                        <p:tgtEl>
                                          <p:spTgt spid="430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bldLvl="4"/>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a:t>3.  The Misperceptions Theory</a:t>
            </a:r>
          </a:p>
        </p:txBody>
      </p:sp>
      <p:sp>
        <p:nvSpPr>
          <p:cNvPr id="44037" name="Rectangle 3"/>
          <p:cNvSpPr>
            <a:spLocks noGrp="1" noChangeArrowheads="1"/>
          </p:cNvSpPr>
          <p:nvPr>
            <p:ph idx="1"/>
          </p:nvPr>
        </p:nvSpPr>
        <p:spPr/>
        <p:txBody>
          <a:bodyPr/>
          <a:lstStyle/>
          <a:p>
            <a:pPr eaLnBrk="1" hangingPunct="1"/>
            <a:r>
              <a:rPr lang="en-US" sz="2700"/>
              <a:t>Imperfection:  </a:t>
            </a:r>
            <a:br>
              <a:rPr lang="en-US" sz="2700"/>
            </a:br>
            <a:r>
              <a:rPr lang="en-US" sz="2700"/>
              <a:t>Firms may confuse changes in </a:t>
            </a:r>
            <a:r>
              <a:rPr lang="en-US" sz="2700" b="1" i="1"/>
              <a:t>P</a:t>
            </a:r>
            <a:r>
              <a:rPr lang="en-US" sz="2700"/>
              <a:t> with changes </a:t>
            </a:r>
            <a:br>
              <a:rPr lang="en-US" sz="2700"/>
            </a:br>
            <a:r>
              <a:rPr lang="en-US" sz="2700"/>
              <a:t>in the relative price of the products they sell.</a:t>
            </a:r>
          </a:p>
          <a:p>
            <a:pPr eaLnBrk="1" hangingPunct="1">
              <a:spcBef>
                <a:spcPct val="55000"/>
              </a:spcBef>
            </a:pPr>
            <a:r>
              <a:rPr lang="en-US" sz="2700"/>
              <a:t>If </a:t>
            </a:r>
            <a:r>
              <a:rPr lang="en-US" sz="2700" b="1" i="1"/>
              <a:t>P</a:t>
            </a:r>
            <a:r>
              <a:rPr lang="en-US" sz="2700"/>
              <a:t> rises above </a:t>
            </a:r>
            <a:r>
              <a:rPr lang="en-US" sz="2700" b="1" i="1"/>
              <a:t>P</a:t>
            </a:r>
            <a:r>
              <a:rPr lang="en-US" sz="2700" b="1" baseline="-25000"/>
              <a:t>E</a:t>
            </a:r>
            <a:r>
              <a:rPr lang="en-US" sz="2700"/>
              <a:t>, a firm sees its price rise before realizing all prices are rising. </a:t>
            </a:r>
          </a:p>
          <a:p>
            <a:pPr eaLnBrk="1" hangingPunct="1">
              <a:spcBef>
                <a:spcPct val="15000"/>
              </a:spcBef>
              <a:buFont typeface="Wingdings" pitchFamily="2" charset="2"/>
              <a:buNone/>
            </a:pPr>
            <a:r>
              <a:rPr lang="en-US" sz="2700"/>
              <a:t>	The firm may believe its </a:t>
            </a:r>
            <a:r>
              <a:rPr lang="en-US" sz="2700" i="1"/>
              <a:t>relative</a:t>
            </a:r>
            <a:r>
              <a:rPr lang="en-US" sz="2700"/>
              <a:t> price is rising, </a:t>
            </a:r>
            <a:br>
              <a:rPr lang="en-US" sz="2700"/>
            </a:br>
            <a:r>
              <a:rPr lang="en-US" sz="2700"/>
              <a:t>and may increase output and employment.  </a:t>
            </a:r>
          </a:p>
          <a:p>
            <a:pPr eaLnBrk="1" hangingPunct="1">
              <a:spcBef>
                <a:spcPct val="55000"/>
              </a:spcBef>
            </a:pPr>
            <a:r>
              <a:rPr lang="en-US" sz="2700"/>
              <a:t>So, an increase in </a:t>
            </a:r>
            <a:r>
              <a:rPr lang="en-US" sz="2700" b="1" i="1"/>
              <a:t>P</a:t>
            </a:r>
            <a:r>
              <a:rPr lang="en-US" sz="2700"/>
              <a:t> can cause an increase in </a:t>
            </a:r>
            <a:r>
              <a:rPr lang="en-US" sz="2700" b="1" i="1"/>
              <a:t>Y</a:t>
            </a:r>
            <a:r>
              <a:rPr lang="en-US" sz="2700"/>
              <a:t>, </a:t>
            </a:r>
            <a:br>
              <a:rPr lang="en-US" sz="2700"/>
            </a:br>
            <a:r>
              <a:rPr lang="en-US" sz="2700"/>
              <a:t>making the </a:t>
            </a:r>
            <a:r>
              <a:rPr lang="en-US" sz="2700" b="1" i="1">
                <a:solidFill>
                  <a:srgbClr val="FF0000"/>
                </a:solidFill>
              </a:rPr>
              <a:t>SRAS curve upward-sloping. </a:t>
            </a:r>
          </a:p>
        </p:txBody>
      </p:sp>
      <p:sp>
        <p:nvSpPr>
          <p:cNvPr id="4403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5483106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7">
                                            <p:txEl>
                                              <p:pRg st="0" end="0"/>
                                            </p:txEl>
                                          </p:spTgt>
                                        </p:tgtEl>
                                        <p:attrNameLst>
                                          <p:attrName>style.visibility</p:attrName>
                                        </p:attrNameLst>
                                      </p:cBhvr>
                                      <p:to>
                                        <p:strVal val="visible"/>
                                      </p:to>
                                    </p:set>
                                    <p:animEffect transition="in" filter="wipe(left)">
                                      <p:cBhvr>
                                        <p:cTn id="7" dur="500"/>
                                        <p:tgtEl>
                                          <p:spTgt spid="440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7">
                                            <p:txEl>
                                              <p:pRg st="1" end="1"/>
                                            </p:txEl>
                                          </p:spTgt>
                                        </p:tgtEl>
                                        <p:attrNameLst>
                                          <p:attrName>style.visibility</p:attrName>
                                        </p:attrNameLst>
                                      </p:cBhvr>
                                      <p:to>
                                        <p:strVal val="visible"/>
                                      </p:to>
                                    </p:set>
                                    <p:animEffect transition="in" filter="wipe(left)">
                                      <p:cBhvr>
                                        <p:cTn id="12" dur="500"/>
                                        <p:tgtEl>
                                          <p:spTgt spid="440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7">
                                            <p:txEl>
                                              <p:pRg st="2" end="2"/>
                                            </p:txEl>
                                          </p:spTgt>
                                        </p:tgtEl>
                                        <p:attrNameLst>
                                          <p:attrName>style.visibility</p:attrName>
                                        </p:attrNameLst>
                                      </p:cBhvr>
                                      <p:to>
                                        <p:strVal val="visible"/>
                                      </p:to>
                                    </p:set>
                                    <p:animEffect transition="in" filter="wipe(left)">
                                      <p:cBhvr>
                                        <p:cTn id="17" dur="500"/>
                                        <p:tgtEl>
                                          <p:spTgt spid="4403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37">
                                            <p:txEl>
                                              <p:pRg st="3" end="3"/>
                                            </p:txEl>
                                          </p:spTgt>
                                        </p:tgtEl>
                                        <p:attrNameLst>
                                          <p:attrName>style.visibility</p:attrName>
                                        </p:attrNameLst>
                                      </p:cBhvr>
                                      <p:to>
                                        <p:strVal val="visible"/>
                                      </p:to>
                                    </p:set>
                                    <p:animEffect transition="in" filter="wipe(left)">
                                      <p:cBhvr>
                                        <p:cTn id="22" dur="500"/>
                                        <p:tgtEl>
                                          <p:spTgt spid="440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build="p" bldLvl="4"/>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0" name="Rectangle 2"/>
          <p:cNvSpPr>
            <a:spLocks noGrp="1" noChangeArrowheads="1"/>
          </p:cNvSpPr>
          <p:nvPr>
            <p:ph type="title" idx="4294967295"/>
          </p:nvPr>
        </p:nvSpPr>
        <p:spPr>
          <a:xfrm>
            <a:off x="0" y="244475"/>
            <a:ext cx="9144000" cy="649288"/>
          </a:xfrm>
        </p:spPr>
        <p:txBody>
          <a:bodyPr/>
          <a:lstStyle/>
          <a:p>
            <a:pPr algn="ctr" eaLnBrk="1" hangingPunct="1"/>
            <a:r>
              <a:rPr lang="en-US" sz="3400" dirty="0"/>
              <a:t>What the 3 Theories Have in Common:</a:t>
            </a:r>
          </a:p>
        </p:txBody>
      </p:sp>
      <p:sp>
        <p:nvSpPr>
          <p:cNvPr id="45061" name="Rectangle 3"/>
          <p:cNvSpPr>
            <a:spLocks noGrp="1" noChangeArrowheads="1"/>
          </p:cNvSpPr>
          <p:nvPr>
            <p:ph type="body" idx="4294967295"/>
          </p:nvPr>
        </p:nvSpPr>
        <p:spPr>
          <a:xfrm>
            <a:off x="468313" y="935038"/>
            <a:ext cx="8226425" cy="977900"/>
          </a:xfrm>
        </p:spPr>
        <p:txBody>
          <a:bodyPr/>
          <a:lstStyle/>
          <a:p>
            <a:pPr marL="0" indent="0" eaLnBrk="1" hangingPunct="1">
              <a:buFont typeface="Wingdings" pitchFamily="2" charset="2"/>
              <a:buNone/>
            </a:pPr>
            <a:r>
              <a:rPr lang="en-US" sz="2700"/>
              <a:t>In all 3 theories, </a:t>
            </a:r>
            <a:r>
              <a:rPr lang="en-US" sz="2700" b="1" i="1"/>
              <a:t>Y</a:t>
            </a:r>
            <a:r>
              <a:rPr lang="en-US" sz="2700"/>
              <a:t> deviates from </a:t>
            </a:r>
            <a:r>
              <a:rPr lang="en-US" sz="2700" b="1" i="1"/>
              <a:t>Y</a:t>
            </a:r>
            <a:r>
              <a:rPr lang="en-US" sz="2700" b="1" baseline="-25000"/>
              <a:t>N</a:t>
            </a:r>
            <a:r>
              <a:rPr lang="en-US" sz="2700"/>
              <a:t>  when </a:t>
            </a:r>
            <a:br>
              <a:rPr lang="en-US" sz="2700"/>
            </a:br>
            <a:r>
              <a:rPr lang="en-US" sz="2700" b="1" i="1"/>
              <a:t>P</a:t>
            </a:r>
            <a:r>
              <a:rPr lang="en-US" sz="2700" b="1"/>
              <a:t> </a:t>
            </a:r>
            <a:r>
              <a:rPr lang="en-US" sz="2700"/>
              <a:t>deviates from </a:t>
            </a:r>
            <a:r>
              <a:rPr lang="en-US" sz="2700" b="1" i="1"/>
              <a:t>P</a:t>
            </a:r>
            <a:r>
              <a:rPr lang="en-US" sz="2700" b="1" baseline="-25000"/>
              <a:t>E</a:t>
            </a:r>
            <a:r>
              <a:rPr lang="en-US" sz="2700"/>
              <a:t>.</a:t>
            </a:r>
          </a:p>
        </p:txBody>
      </p:sp>
      <p:sp>
        <p:nvSpPr>
          <p:cNvPr id="273413" name="Rectangle 5"/>
          <p:cNvSpPr>
            <a:spLocks noChangeArrowheads="1"/>
          </p:cNvSpPr>
          <p:nvPr/>
        </p:nvSpPr>
        <p:spPr bwMode="auto">
          <a:xfrm>
            <a:off x="2297113" y="2060575"/>
            <a:ext cx="443706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3200" b="1" i="1">
                <a:cs typeface="Arial" charset="0"/>
              </a:rPr>
              <a:t>Y</a:t>
            </a:r>
            <a:r>
              <a:rPr lang="en-US" sz="3200">
                <a:cs typeface="Arial" charset="0"/>
              </a:rPr>
              <a:t>  =  </a:t>
            </a:r>
            <a:r>
              <a:rPr lang="en-US" sz="3200" b="1" i="1">
                <a:cs typeface="Arial" charset="0"/>
              </a:rPr>
              <a:t>Y</a:t>
            </a:r>
            <a:r>
              <a:rPr lang="en-US" sz="3200" b="1" baseline="-25000">
                <a:cs typeface="Arial" charset="0"/>
              </a:rPr>
              <a:t>N</a:t>
            </a:r>
            <a:r>
              <a:rPr lang="en-US" sz="3200">
                <a:cs typeface="Arial" charset="0"/>
              </a:rPr>
              <a:t>  +  </a:t>
            </a:r>
            <a:r>
              <a:rPr lang="en-US" sz="3200" b="1" i="1">
                <a:latin typeface="Times New Roman" pitchFamily="18" charset="0"/>
                <a:cs typeface="Arial" charset="0"/>
              </a:rPr>
              <a:t>a</a:t>
            </a:r>
            <a:r>
              <a:rPr lang="en-US" sz="1200">
                <a:cs typeface="Arial" charset="0"/>
              </a:rPr>
              <a:t> </a:t>
            </a:r>
            <a:r>
              <a:rPr lang="en-US" sz="3200">
                <a:cs typeface="Arial" charset="0"/>
              </a:rPr>
              <a:t>(</a:t>
            </a:r>
            <a:r>
              <a:rPr lang="en-US" sz="3200" b="1" i="1">
                <a:cs typeface="Arial" charset="0"/>
              </a:rPr>
              <a:t>P</a:t>
            </a:r>
            <a:r>
              <a:rPr lang="en-US" sz="3200" b="1">
                <a:cs typeface="Arial" charset="0"/>
              </a:rPr>
              <a:t>  </a:t>
            </a:r>
            <a:r>
              <a:rPr lang="en-US" sz="3200">
                <a:cs typeface="Arial" charset="0"/>
              </a:rPr>
              <a:t>–  </a:t>
            </a:r>
            <a:r>
              <a:rPr lang="en-US" sz="3200" b="1" i="1">
                <a:cs typeface="Arial" charset="0"/>
              </a:rPr>
              <a:t>P</a:t>
            </a:r>
            <a:r>
              <a:rPr lang="en-US" sz="3200" b="1" baseline="-25000">
                <a:cs typeface="Arial" charset="0"/>
              </a:rPr>
              <a:t>E</a:t>
            </a:r>
            <a:r>
              <a:rPr lang="en-US" sz="3200">
                <a:cs typeface="Arial" charset="0"/>
              </a:rPr>
              <a:t>)</a:t>
            </a:r>
          </a:p>
        </p:txBody>
      </p:sp>
      <p:grpSp>
        <p:nvGrpSpPr>
          <p:cNvPr id="2" name="Group 17"/>
          <p:cNvGrpSpPr>
            <a:grpSpLocks/>
          </p:cNvGrpSpPr>
          <p:nvPr/>
        </p:nvGrpSpPr>
        <p:grpSpPr bwMode="auto">
          <a:xfrm>
            <a:off x="554038" y="2563813"/>
            <a:ext cx="1865312" cy="642937"/>
            <a:chOff x="335" y="1594"/>
            <a:chExt cx="1175" cy="405"/>
          </a:xfrm>
        </p:grpSpPr>
        <p:sp>
          <p:nvSpPr>
            <p:cNvPr id="45077" name="Line 12"/>
            <p:cNvSpPr>
              <a:spLocks noChangeShapeType="1"/>
            </p:cNvSpPr>
            <p:nvPr/>
          </p:nvSpPr>
          <p:spPr bwMode="auto">
            <a:xfrm flipV="1">
              <a:off x="1103" y="1594"/>
              <a:ext cx="407" cy="1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8" name="Text Box 6"/>
            <p:cNvSpPr txBox="1">
              <a:spLocks noChangeArrowheads="1"/>
            </p:cNvSpPr>
            <p:nvPr/>
          </p:nvSpPr>
          <p:spPr bwMode="auto">
            <a:xfrm>
              <a:off x="335" y="1701"/>
              <a:ext cx="780" cy="29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Output</a:t>
              </a:r>
            </a:p>
          </p:txBody>
        </p:sp>
      </p:grpSp>
      <p:grpSp>
        <p:nvGrpSpPr>
          <p:cNvPr id="3" name="Group 18"/>
          <p:cNvGrpSpPr>
            <a:grpSpLocks/>
          </p:cNvGrpSpPr>
          <p:nvPr/>
        </p:nvGrpSpPr>
        <p:grpSpPr bwMode="auto">
          <a:xfrm>
            <a:off x="738188" y="2676525"/>
            <a:ext cx="2863850" cy="2044700"/>
            <a:chOff x="451" y="1665"/>
            <a:chExt cx="1804" cy="1288"/>
          </a:xfrm>
        </p:grpSpPr>
        <p:sp>
          <p:nvSpPr>
            <p:cNvPr id="45075" name="Line 13"/>
            <p:cNvSpPr>
              <a:spLocks noChangeShapeType="1"/>
            </p:cNvSpPr>
            <p:nvPr/>
          </p:nvSpPr>
          <p:spPr bwMode="auto">
            <a:xfrm flipV="1">
              <a:off x="1413" y="1665"/>
              <a:ext cx="842" cy="7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6" name="Text Box 7"/>
            <p:cNvSpPr txBox="1">
              <a:spLocks noChangeArrowheads="1"/>
            </p:cNvSpPr>
            <p:nvPr/>
          </p:nvSpPr>
          <p:spPr bwMode="auto">
            <a:xfrm>
              <a:off x="451" y="2175"/>
              <a:ext cx="1221" cy="77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Natural rate of output (long-run)</a:t>
              </a:r>
            </a:p>
          </p:txBody>
        </p:sp>
      </p:grpSp>
      <p:grpSp>
        <p:nvGrpSpPr>
          <p:cNvPr id="4" name="Group 19"/>
          <p:cNvGrpSpPr>
            <a:grpSpLocks/>
          </p:cNvGrpSpPr>
          <p:nvPr/>
        </p:nvGrpSpPr>
        <p:grpSpPr bwMode="auto">
          <a:xfrm>
            <a:off x="3070225" y="2698750"/>
            <a:ext cx="2227263" cy="3444875"/>
            <a:chOff x="1920" y="1679"/>
            <a:chExt cx="1403" cy="2170"/>
          </a:xfrm>
        </p:grpSpPr>
        <p:sp>
          <p:nvSpPr>
            <p:cNvPr id="45073" name="Line 14"/>
            <p:cNvSpPr>
              <a:spLocks noChangeShapeType="1"/>
            </p:cNvSpPr>
            <p:nvPr/>
          </p:nvSpPr>
          <p:spPr bwMode="auto">
            <a:xfrm flipH="1">
              <a:off x="2732" y="1679"/>
              <a:ext cx="183" cy="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4" name="Text Box 8"/>
            <p:cNvSpPr txBox="1">
              <a:spLocks noChangeArrowheads="1"/>
            </p:cNvSpPr>
            <p:nvPr/>
          </p:nvSpPr>
          <p:spPr bwMode="auto">
            <a:xfrm>
              <a:off x="1920" y="2284"/>
              <a:ext cx="1403" cy="156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9144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3200" b="1" i="1">
                  <a:latin typeface="Times New Roman" pitchFamily="18" charset="0"/>
                  <a:cs typeface="Arial" charset="0"/>
                </a:rPr>
                <a:t>a</a:t>
              </a:r>
              <a:r>
                <a:rPr lang="en-US" sz="2500">
                  <a:cs typeface="Arial" charset="0"/>
                </a:rPr>
                <a:t> &gt; 0, measures how much </a:t>
              </a:r>
              <a:r>
                <a:rPr lang="en-US" sz="2500" b="1" i="1">
                  <a:cs typeface="Arial" charset="0"/>
                </a:rPr>
                <a:t>Y</a:t>
              </a:r>
              <a:r>
                <a:rPr lang="en-US" sz="2500">
                  <a:cs typeface="Arial" charset="0"/>
                </a:rPr>
                <a:t> responds to unexpected changes in </a:t>
              </a:r>
              <a:r>
                <a:rPr lang="en-US" sz="2500" b="1" i="1">
                  <a:cs typeface="Arial" charset="0"/>
                </a:rPr>
                <a:t>P</a:t>
              </a:r>
            </a:p>
          </p:txBody>
        </p:sp>
      </p:grpSp>
      <p:grpSp>
        <p:nvGrpSpPr>
          <p:cNvPr id="5" name="Group 20"/>
          <p:cNvGrpSpPr>
            <a:grpSpLocks/>
          </p:cNvGrpSpPr>
          <p:nvPr/>
        </p:nvGrpSpPr>
        <p:grpSpPr bwMode="auto">
          <a:xfrm>
            <a:off x="5129213" y="2665413"/>
            <a:ext cx="2181225" cy="2152650"/>
            <a:chOff x="3217" y="1658"/>
            <a:chExt cx="1374" cy="1356"/>
          </a:xfrm>
        </p:grpSpPr>
        <p:sp>
          <p:nvSpPr>
            <p:cNvPr id="45071" name="Line 15"/>
            <p:cNvSpPr>
              <a:spLocks noChangeShapeType="1"/>
            </p:cNvSpPr>
            <p:nvPr/>
          </p:nvSpPr>
          <p:spPr bwMode="auto">
            <a:xfrm flipH="1" flipV="1">
              <a:off x="3217" y="1658"/>
              <a:ext cx="589" cy="9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2" name="Text Box 9"/>
            <p:cNvSpPr txBox="1">
              <a:spLocks noChangeArrowheads="1"/>
            </p:cNvSpPr>
            <p:nvPr/>
          </p:nvSpPr>
          <p:spPr bwMode="auto">
            <a:xfrm>
              <a:off x="3529" y="2476"/>
              <a:ext cx="1062" cy="5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Actual price level</a:t>
              </a:r>
            </a:p>
          </p:txBody>
        </p:sp>
      </p:grpSp>
      <p:grpSp>
        <p:nvGrpSpPr>
          <p:cNvPr id="6" name="Group 21"/>
          <p:cNvGrpSpPr>
            <a:grpSpLocks/>
          </p:cNvGrpSpPr>
          <p:nvPr/>
        </p:nvGrpSpPr>
        <p:grpSpPr bwMode="auto">
          <a:xfrm>
            <a:off x="6145213" y="2698750"/>
            <a:ext cx="2243137" cy="1036638"/>
            <a:chOff x="3857" y="1679"/>
            <a:chExt cx="1413" cy="653"/>
          </a:xfrm>
        </p:grpSpPr>
        <p:sp>
          <p:nvSpPr>
            <p:cNvPr id="45069" name="Line 16"/>
            <p:cNvSpPr>
              <a:spLocks noChangeShapeType="1"/>
            </p:cNvSpPr>
            <p:nvPr/>
          </p:nvSpPr>
          <p:spPr bwMode="auto">
            <a:xfrm flipH="1" flipV="1">
              <a:off x="3857" y="1679"/>
              <a:ext cx="316" cy="3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0" name="Text Box 11"/>
            <p:cNvSpPr txBox="1">
              <a:spLocks noChangeArrowheads="1"/>
            </p:cNvSpPr>
            <p:nvPr/>
          </p:nvSpPr>
          <p:spPr bwMode="auto">
            <a:xfrm>
              <a:off x="4159" y="1794"/>
              <a:ext cx="1111" cy="5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Expected price level</a:t>
              </a:r>
            </a:p>
          </p:txBody>
        </p:sp>
      </p:grpSp>
      <p:sp>
        <p:nvSpPr>
          <p:cNvPr id="4506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129646908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animEffect transition="in" filter="wipe(left)">
                                      <p:cBhvr>
                                        <p:cTn id="7" dur="500"/>
                                        <p:tgtEl>
                                          <p:spTgt spid="450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3413"/>
                                        </p:tgtEl>
                                        <p:attrNameLst>
                                          <p:attrName>style.visibility</p:attrName>
                                        </p:attrNameLst>
                                      </p:cBhvr>
                                      <p:to>
                                        <p:strVal val="visible"/>
                                      </p:to>
                                    </p:set>
                                    <p:animEffect transition="in" filter="wipe(left)">
                                      <p:cBhvr>
                                        <p:cTn id="12" dur="500"/>
                                        <p:tgtEl>
                                          <p:spTgt spid="2734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down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downRigh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strips(downRigh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strips(down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bldLvl="4"/>
      <p:bldP spid="273413"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4" name="Rectangle 2"/>
          <p:cNvSpPr>
            <a:spLocks noGrp="1" noChangeArrowheads="1"/>
          </p:cNvSpPr>
          <p:nvPr>
            <p:ph type="title" idx="4294967295"/>
          </p:nvPr>
        </p:nvSpPr>
        <p:spPr>
          <a:xfrm>
            <a:off x="0" y="236538"/>
            <a:ext cx="9144000" cy="649287"/>
          </a:xfrm>
        </p:spPr>
        <p:txBody>
          <a:bodyPr/>
          <a:lstStyle/>
          <a:p>
            <a:pPr algn="ctr" eaLnBrk="1" hangingPunct="1"/>
            <a:r>
              <a:rPr lang="en-US" sz="3400" dirty="0"/>
              <a:t>What the 3 Theories Have in Common:</a:t>
            </a:r>
          </a:p>
        </p:txBody>
      </p:sp>
      <p:grpSp>
        <p:nvGrpSpPr>
          <p:cNvPr id="2" name="Group 4"/>
          <p:cNvGrpSpPr>
            <a:grpSpLocks/>
          </p:cNvGrpSpPr>
          <p:nvPr/>
        </p:nvGrpSpPr>
        <p:grpSpPr bwMode="auto">
          <a:xfrm>
            <a:off x="4106863" y="1585913"/>
            <a:ext cx="4422775" cy="4106862"/>
            <a:chOff x="2579" y="785"/>
            <a:chExt cx="2786" cy="2420"/>
          </a:xfrm>
        </p:grpSpPr>
        <p:grpSp>
          <p:nvGrpSpPr>
            <p:cNvPr id="46115" name="Group 5"/>
            <p:cNvGrpSpPr>
              <a:grpSpLocks/>
            </p:cNvGrpSpPr>
            <p:nvPr/>
          </p:nvGrpSpPr>
          <p:grpSpPr bwMode="auto">
            <a:xfrm>
              <a:off x="2697" y="1037"/>
              <a:ext cx="2409" cy="2049"/>
              <a:chOff x="1098" y="1361"/>
              <a:chExt cx="2116" cy="2027"/>
            </a:xfrm>
          </p:grpSpPr>
          <p:sp>
            <p:nvSpPr>
              <p:cNvPr id="46118"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9"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116"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46117"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4" name="Group 10"/>
          <p:cNvGrpSpPr>
            <a:grpSpLocks/>
          </p:cNvGrpSpPr>
          <p:nvPr/>
        </p:nvGrpSpPr>
        <p:grpSpPr bwMode="auto">
          <a:xfrm>
            <a:off x="4881563" y="2365375"/>
            <a:ext cx="3379787" cy="2568575"/>
            <a:chOff x="3067" y="1234"/>
            <a:chExt cx="2129" cy="1618"/>
          </a:xfrm>
        </p:grpSpPr>
        <p:sp>
          <p:nvSpPr>
            <p:cNvPr id="46113" name="Line 11"/>
            <p:cNvSpPr>
              <a:spLocks noChangeShapeType="1"/>
            </p:cNvSpPr>
            <p:nvPr/>
          </p:nvSpPr>
          <p:spPr bwMode="auto">
            <a:xfrm flipV="1">
              <a:off x="3067" y="1468"/>
              <a:ext cx="1497"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4" name="Text Box 12"/>
            <p:cNvSpPr txBox="1">
              <a:spLocks noChangeArrowheads="1"/>
            </p:cNvSpPr>
            <p:nvPr/>
          </p:nvSpPr>
          <p:spPr bwMode="auto">
            <a:xfrm>
              <a:off x="4454" y="1234"/>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endParaRPr lang="en-US" sz="2400" i="1" baseline="-25000">
                <a:cs typeface="Arial" charset="0"/>
              </a:endParaRPr>
            </a:p>
          </p:txBody>
        </p:sp>
      </p:grpSp>
      <p:grpSp>
        <p:nvGrpSpPr>
          <p:cNvPr id="5" name="Group 39"/>
          <p:cNvGrpSpPr>
            <a:grpSpLocks/>
          </p:cNvGrpSpPr>
          <p:nvPr/>
        </p:nvGrpSpPr>
        <p:grpSpPr bwMode="auto">
          <a:xfrm>
            <a:off x="6005513" y="2046288"/>
            <a:ext cx="488950" cy="3848100"/>
            <a:chOff x="3775" y="1033"/>
            <a:chExt cx="308" cy="2424"/>
          </a:xfrm>
        </p:grpSpPr>
        <p:sp>
          <p:nvSpPr>
            <p:cNvPr id="46111" name="Line 14"/>
            <p:cNvSpPr>
              <a:spLocks noChangeShapeType="1"/>
            </p:cNvSpPr>
            <p:nvPr/>
          </p:nvSpPr>
          <p:spPr bwMode="auto">
            <a:xfrm rot="16200000" flipH="1">
              <a:off x="2824" y="2115"/>
              <a:ext cx="2167" cy="3"/>
            </a:xfrm>
            <a:prstGeom prst="line">
              <a:avLst/>
            </a:prstGeom>
            <a:noFill/>
            <a:ln w="19050">
              <a:solidFill>
                <a:srgbClr val="DE84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6112" name="Text Box 18"/>
            <p:cNvSpPr txBox="1">
              <a:spLocks noChangeArrowheads="1"/>
            </p:cNvSpPr>
            <p:nvPr/>
          </p:nvSpPr>
          <p:spPr bwMode="auto">
            <a:xfrm>
              <a:off x="3775" y="3227"/>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N</a:t>
              </a:r>
            </a:p>
          </p:txBody>
        </p:sp>
      </p:grpSp>
      <p:grpSp>
        <p:nvGrpSpPr>
          <p:cNvPr id="6" name="Group 50"/>
          <p:cNvGrpSpPr>
            <a:grpSpLocks/>
          </p:cNvGrpSpPr>
          <p:nvPr/>
        </p:nvGrpSpPr>
        <p:grpSpPr bwMode="auto">
          <a:xfrm>
            <a:off x="1603375" y="2076450"/>
            <a:ext cx="2560638" cy="1489075"/>
            <a:chOff x="1002" y="1052"/>
            <a:chExt cx="1613" cy="938"/>
          </a:xfrm>
        </p:grpSpPr>
        <p:sp>
          <p:nvSpPr>
            <p:cNvPr id="46109" name="AutoShape 22"/>
            <p:cNvSpPr>
              <a:spLocks/>
            </p:cNvSpPr>
            <p:nvPr/>
          </p:nvSpPr>
          <p:spPr bwMode="auto">
            <a:xfrm>
              <a:off x="2400" y="1052"/>
              <a:ext cx="215" cy="938"/>
            </a:xfrm>
            <a:prstGeom prst="leftBrace">
              <a:avLst>
                <a:gd name="adj1" fmla="val 42335"/>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sp>
          <p:nvSpPr>
            <p:cNvPr id="46110" name="Rectangle 23"/>
            <p:cNvSpPr>
              <a:spLocks noChangeArrowheads="1"/>
            </p:cNvSpPr>
            <p:nvPr/>
          </p:nvSpPr>
          <p:spPr bwMode="auto">
            <a:xfrm>
              <a:off x="1002" y="1324"/>
              <a:ext cx="1390" cy="35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a:cs typeface="Arial" charset="0"/>
                </a:rPr>
                <a:t>When </a:t>
              </a:r>
              <a:r>
                <a:rPr lang="en-US" sz="2500" b="1" i="1">
                  <a:cs typeface="Arial" charset="0"/>
                </a:rPr>
                <a:t>P</a:t>
              </a:r>
              <a:r>
                <a:rPr lang="en-US" sz="2500">
                  <a:cs typeface="Arial" charset="0"/>
                </a:rPr>
                <a:t> &gt; </a:t>
              </a:r>
              <a:r>
                <a:rPr lang="en-US" sz="2400" b="1" i="1">
                  <a:cs typeface="Arial" charset="0"/>
                </a:rPr>
                <a:t>P</a:t>
              </a:r>
              <a:r>
                <a:rPr lang="en-US" sz="2400" b="1" baseline="-25000">
                  <a:cs typeface="Arial" charset="0"/>
                </a:rPr>
                <a:t>E</a:t>
              </a:r>
            </a:p>
          </p:txBody>
        </p:sp>
      </p:grpSp>
      <p:grpSp>
        <p:nvGrpSpPr>
          <p:cNvPr id="7" name="Group 38"/>
          <p:cNvGrpSpPr>
            <a:grpSpLocks/>
          </p:cNvGrpSpPr>
          <p:nvPr/>
        </p:nvGrpSpPr>
        <p:grpSpPr bwMode="auto">
          <a:xfrm>
            <a:off x="6357938" y="5599113"/>
            <a:ext cx="1765300" cy="949325"/>
            <a:chOff x="3997" y="3271"/>
            <a:chExt cx="1112" cy="598"/>
          </a:xfrm>
        </p:grpSpPr>
        <p:sp>
          <p:nvSpPr>
            <p:cNvPr id="46107" name="Rectangle 26"/>
            <p:cNvSpPr>
              <a:spLocks noChangeArrowheads="1"/>
            </p:cNvSpPr>
            <p:nvPr/>
          </p:nvSpPr>
          <p:spPr bwMode="auto">
            <a:xfrm>
              <a:off x="4207" y="3536"/>
              <a:ext cx="700" cy="33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b="1" i="1">
                  <a:cs typeface="Arial" charset="0"/>
                </a:rPr>
                <a:t>Y</a:t>
              </a:r>
              <a:r>
                <a:rPr lang="en-US" sz="2500">
                  <a:cs typeface="Arial" charset="0"/>
                </a:rPr>
                <a:t> &gt; </a:t>
              </a:r>
              <a:r>
                <a:rPr lang="en-US" sz="2400" b="1" i="1">
                  <a:cs typeface="Arial" charset="0"/>
                </a:rPr>
                <a:t>Y</a:t>
              </a:r>
              <a:r>
                <a:rPr lang="en-US" sz="2400" b="1" baseline="-25000">
                  <a:cs typeface="Arial" charset="0"/>
                </a:rPr>
                <a:t>N</a:t>
              </a:r>
            </a:p>
          </p:txBody>
        </p:sp>
        <p:sp>
          <p:nvSpPr>
            <p:cNvPr id="46108" name="AutoShape 27"/>
            <p:cNvSpPr>
              <a:spLocks/>
            </p:cNvSpPr>
            <p:nvPr/>
          </p:nvSpPr>
          <p:spPr bwMode="auto">
            <a:xfrm rot="-5400000">
              <a:off x="4445" y="2823"/>
              <a:ext cx="215" cy="1112"/>
            </a:xfrm>
            <a:prstGeom prst="leftBrace">
              <a:avLst>
                <a:gd name="adj1" fmla="val 50188"/>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grpSp>
      <p:grpSp>
        <p:nvGrpSpPr>
          <p:cNvPr id="8" name="Group 51"/>
          <p:cNvGrpSpPr>
            <a:grpSpLocks/>
          </p:cNvGrpSpPr>
          <p:nvPr/>
        </p:nvGrpSpPr>
        <p:grpSpPr bwMode="auto">
          <a:xfrm>
            <a:off x="1566863" y="3940175"/>
            <a:ext cx="2560637" cy="1489075"/>
            <a:chOff x="979" y="2226"/>
            <a:chExt cx="1613" cy="938"/>
          </a:xfrm>
        </p:grpSpPr>
        <p:sp>
          <p:nvSpPr>
            <p:cNvPr id="46105" name="AutoShape 28"/>
            <p:cNvSpPr>
              <a:spLocks/>
            </p:cNvSpPr>
            <p:nvPr/>
          </p:nvSpPr>
          <p:spPr bwMode="auto">
            <a:xfrm>
              <a:off x="2377" y="2226"/>
              <a:ext cx="215" cy="938"/>
            </a:xfrm>
            <a:prstGeom prst="leftBrace">
              <a:avLst>
                <a:gd name="adj1" fmla="val 42335"/>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sp>
          <p:nvSpPr>
            <p:cNvPr id="46106" name="Rectangle 29"/>
            <p:cNvSpPr>
              <a:spLocks noChangeArrowheads="1"/>
            </p:cNvSpPr>
            <p:nvPr/>
          </p:nvSpPr>
          <p:spPr bwMode="auto">
            <a:xfrm>
              <a:off x="979" y="2511"/>
              <a:ext cx="1376" cy="353"/>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a:cs typeface="Arial" charset="0"/>
                </a:rPr>
                <a:t>When </a:t>
              </a:r>
              <a:r>
                <a:rPr lang="en-US" sz="2500" b="1" i="1">
                  <a:cs typeface="Arial" charset="0"/>
                </a:rPr>
                <a:t>P</a:t>
              </a:r>
              <a:r>
                <a:rPr lang="en-US" sz="2500">
                  <a:cs typeface="Arial" charset="0"/>
                </a:rPr>
                <a:t> &lt; </a:t>
              </a:r>
              <a:r>
                <a:rPr lang="en-US" sz="2400" b="1" i="1">
                  <a:cs typeface="Arial" charset="0"/>
                </a:rPr>
                <a:t>P</a:t>
              </a:r>
              <a:r>
                <a:rPr lang="en-US" sz="2400" b="1" baseline="-25000">
                  <a:cs typeface="Arial" charset="0"/>
                </a:rPr>
                <a:t>E</a:t>
              </a:r>
            </a:p>
          </p:txBody>
        </p:sp>
      </p:grpSp>
      <p:grpSp>
        <p:nvGrpSpPr>
          <p:cNvPr id="9" name="Group 37"/>
          <p:cNvGrpSpPr>
            <a:grpSpLocks/>
          </p:cNvGrpSpPr>
          <p:nvPr/>
        </p:nvGrpSpPr>
        <p:grpSpPr bwMode="auto">
          <a:xfrm>
            <a:off x="4319588" y="5603875"/>
            <a:ext cx="1744662" cy="941388"/>
            <a:chOff x="2713" y="3274"/>
            <a:chExt cx="1099" cy="593"/>
          </a:xfrm>
        </p:grpSpPr>
        <p:sp>
          <p:nvSpPr>
            <p:cNvPr id="46103" name="Rectangle 30"/>
            <p:cNvSpPr>
              <a:spLocks noChangeArrowheads="1"/>
            </p:cNvSpPr>
            <p:nvPr/>
          </p:nvSpPr>
          <p:spPr bwMode="auto">
            <a:xfrm>
              <a:off x="2910" y="3534"/>
              <a:ext cx="700" cy="333"/>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b="1" i="1">
                  <a:cs typeface="Arial" charset="0"/>
                </a:rPr>
                <a:t>Y</a:t>
              </a:r>
              <a:r>
                <a:rPr lang="en-US" sz="2500">
                  <a:cs typeface="Arial" charset="0"/>
                </a:rPr>
                <a:t> &lt; </a:t>
              </a:r>
              <a:r>
                <a:rPr lang="en-US" sz="2400" b="1" i="1">
                  <a:cs typeface="Arial" charset="0"/>
                </a:rPr>
                <a:t>Y</a:t>
              </a:r>
              <a:r>
                <a:rPr lang="en-US" sz="2400" b="1" baseline="-25000">
                  <a:cs typeface="Arial" charset="0"/>
                </a:rPr>
                <a:t>N</a:t>
              </a:r>
            </a:p>
          </p:txBody>
        </p:sp>
        <p:sp>
          <p:nvSpPr>
            <p:cNvPr id="46104" name="AutoShape 31"/>
            <p:cNvSpPr>
              <a:spLocks/>
            </p:cNvSpPr>
            <p:nvPr/>
          </p:nvSpPr>
          <p:spPr bwMode="auto">
            <a:xfrm rot="-5400000">
              <a:off x="3155" y="2832"/>
              <a:ext cx="215" cy="1099"/>
            </a:xfrm>
            <a:prstGeom prst="leftBrace">
              <a:avLst>
                <a:gd name="adj1" fmla="val 49602"/>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grpSp>
      <p:grpSp>
        <p:nvGrpSpPr>
          <p:cNvPr id="10" name="Group 40"/>
          <p:cNvGrpSpPr>
            <a:grpSpLocks/>
          </p:cNvGrpSpPr>
          <p:nvPr/>
        </p:nvGrpSpPr>
        <p:grpSpPr bwMode="auto">
          <a:xfrm>
            <a:off x="3771900" y="3521075"/>
            <a:ext cx="2509838" cy="365125"/>
            <a:chOff x="2368" y="1962"/>
            <a:chExt cx="1581" cy="230"/>
          </a:xfrm>
        </p:grpSpPr>
        <p:sp>
          <p:nvSpPr>
            <p:cNvPr id="46100" name="Line 19"/>
            <p:cNvSpPr>
              <a:spLocks noChangeShapeType="1"/>
            </p:cNvSpPr>
            <p:nvPr/>
          </p:nvSpPr>
          <p:spPr bwMode="auto">
            <a:xfrm flipH="1">
              <a:off x="2700" y="2079"/>
              <a:ext cx="1206"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6101" name="Text Box 20"/>
            <p:cNvSpPr txBox="1">
              <a:spLocks noChangeArrowheads="1"/>
            </p:cNvSpPr>
            <p:nvPr/>
          </p:nvSpPr>
          <p:spPr bwMode="auto">
            <a:xfrm>
              <a:off x="2368" y="196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E</a:t>
              </a:r>
            </a:p>
          </p:txBody>
        </p:sp>
        <p:sp>
          <p:nvSpPr>
            <p:cNvPr id="46102" name="Oval 33"/>
            <p:cNvSpPr>
              <a:spLocks noChangeArrowheads="1"/>
            </p:cNvSpPr>
            <p:nvPr/>
          </p:nvSpPr>
          <p:spPr bwMode="auto">
            <a:xfrm>
              <a:off x="3861" y="203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11" name="Group 42"/>
          <p:cNvGrpSpPr>
            <a:grpSpLocks/>
          </p:cNvGrpSpPr>
          <p:nvPr/>
        </p:nvGrpSpPr>
        <p:grpSpPr bwMode="auto">
          <a:xfrm>
            <a:off x="522288" y="3286125"/>
            <a:ext cx="3227387" cy="863600"/>
            <a:chOff x="321" y="1814"/>
            <a:chExt cx="2033" cy="544"/>
          </a:xfrm>
        </p:grpSpPr>
        <p:sp>
          <p:nvSpPr>
            <p:cNvPr id="46098" name="Line 21"/>
            <p:cNvSpPr>
              <a:spLocks noChangeShapeType="1"/>
            </p:cNvSpPr>
            <p:nvPr/>
          </p:nvSpPr>
          <p:spPr bwMode="auto">
            <a:xfrm>
              <a:off x="1583" y="2083"/>
              <a:ext cx="771"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6099" name="Text Box 41"/>
            <p:cNvSpPr txBox="1">
              <a:spLocks noChangeArrowheads="1"/>
            </p:cNvSpPr>
            <p:nvPr/>
          </p:nvSpPr>
          <p:spPr bwMode="auto">
            <a:xfrm>
              <a:off x="321" y="1814"/>
              <a:ext cx="1346" cy="544"/>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the expected price level</a:t>
              </a:r>
            </a:p>
          </p:txBody>
        </p:sp>
      </p:grpSp>
      <p:sp>
        <p:nvSpPr>
          <p:cNvPr id="248879" name="Line 47"/>
          <p:cNvSpPr>
            <a:spLocks noChangeShapeType="1"/>
          </p:cNvSpPr>
          <p:nvPr/>
        </p:nvSpPr>
        <p:spPr bwMode="auto">
          <a:xfrm flipV="1">
            <a:off x="6281738" y="2763838"/>
            <a:ext cx="995362" cy="919162"/>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8881" name="Line 49"/>
          <p:cNvSpPr>
            <a:spLocks noChangeShapeType="1"/>
          </p:cNvSpPr>
          <p:nvPr/>
        </p:nvSpPr>
        <p:spPr bwMode="auto">
          <a:xfrm flipV="1">
            <a:off x="4902200" y="3768725"/>
            <a:ext cx="1281113" cy="1189038"/>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6" name="FlagCount" hidden="1">
            <a:hlinkClick r:id="rId3" action="ppaction://hlinkfile"/>
          </p:cNvPr>
          <p:cNvSpPr>
            <a:spLocks noChangeArrowheads="1"/>
          </p:cNvSpPr>
          <p:nvPr/>
        </p:nvSpPr>
        <p:spPr bwMode="auto">
          <a:xfrm>
            <a:off x="8267700" y="6604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48885" name="Rectangle 53"/>
          <p:cNvSpPr>
            <a:spLocks noChangeArrowheads="1"/>
          </p:cNvSpPr>
          <p:nvPr/>
        </p:nvSpPr>
        <p:spPr bwMode="auto">
          <a:xfrm>
            <a:off x="360363" y="1017588"/>
            <a:ext cx="3652837" cy="704850"/>
          </a:xfrm>
          <a:prstGeom prst="rect">
            <a:avLst/>
          </a:prstGeom>
          <a:solidFill>
            <a:srgbClr val="CCFFCC"/>
          </a:solidFill>
          <a:ln w="9525">
            <a:noFill/>
            <a:miter lim="800000"/>
            <a:headEnd/>
            <a:tailEnd/>
          </a:ln>
          <a:effectLst>
            <a:outerShdw blurRad="50800" dist="38100" dir="2700000" algn="tl" rotWithShape="0">
              <a:prstClr val="black">
                <a:alpha val="40000"/>
              </a:prstClr>
            </a:outerShdw>
          </a:effectLst>
        </p:spPr>
        <p:txBody>
          <a:bodyPr anchor="ctr"/>
          <a:lstStyle/>
          <a:p>
            <a:pPr algn="ctr">
              <a:defRPr/>
            </a:pPr>
            <a:r>
              <a:rPr lang="en-US" sz="2800" b="1" i="1" dirty="0">
                <a:cs typeface="Arial" charset="0"/>
              </a:rPr>
              <a:t>Y</a:t>
            </a:r>
            <a:r>
              <a:rPr lang="en-US" sz="2800" dirty="0">
                <a:cs typeface="Arial" charset="0"/>
              </a:rPr>
              <a:t>  = </a:t>
            </a:r>
            <a:r>
              <a:rPr lang="en-US" sz="1000" dirty="0">
                <a:cs typeface="Arial" charset="0"/>
              </a:rPr>
              <a:t> </a:t>
            </a:r>
            <a:r>
              <a:rPr lang="en-US" sz="2800" b="1" i="1" dirty="0">
                <a:cs typeface="Arial" charset="0"/>
              </a:rPr>
              <a:t>Y</a:t>
            </a:r>
            <a:r>
              <a:rPr lang="en-US" sz="2800" b="1" baseline="-25000" dirty="0">
                <a:cs typeface="Arial" charset="0"/>
              </a:rPr>
              <a:t>N</a:t>
            </a:r>
            <a:r>
              <a:rPr lang="en-US" sz="2800" dirty="0">
                <a:cs typeface="Arial" charset="0"/>
              </a:rPr>
              <a:t>  +  </a:t>
            </a:r>
            <a:r>
              <a:rPr lang="en-US" sz="2800" b="1" i="1" dirty="0">
                <a:latin typeface="Times New Roman" pitchFamily="18" charset="0"/>
                <a:cs typeface="Arial" charset="0"/>
              </a:rPr>
              <a:t>a</a:t>
            </a:r>
            <a:r>
              <a:rPr lang="en-US" sz="1000" dirty="0">
                <a:cs typeface="Arial" charset="0"/>
              </a:rPr>
              <a:t> </a:t>
            </a:r>
            <a:r>
              <a:rPr lang="en-US" sz="2800" dirty="0">
                <a:cs typeface="Arial" charset="0"/>
              </a:rPr>
              <a:t>(</a:t>
            </a:r>
            <a:r>
              <a:rPr lang="en-US" sz="2800" b="1" i="1" dirty="0">
                <a:cs typeface="Arial" charset="0"/>
              </a:rPr>
              <a:t>P</a:t>
            </a:r>
            <a:r>
              <a:rPr lang="en-US" sz="2800" b="1" dirty="0">
                <a:cs typeface="Arial" charset="0"/>
              </a:rPr>
              <a:t>  </a:t>
            </a:r>
            <a:r>
              <a:rPr lang="en-US" sz="2800" dirty="0">
                <a:cs typeface="Arial" charset="0"/>
              </a:rPr>
              <a:t>–  </a:t>
            </a:r>
            <a:r>
              <a:rPr lang="en-US" sz="2800" b="1" i="1" dirty="0">
                <a:cs typeface="Arial" charset="0"/>
              </a:rPr>
              <a:t>P</a:t>
            </a:r>
            <a:r>
              <a:rPr lang="en-US" sz="2800" b="1" baseline="-25000" dirty="0">
                <a:cs typeface="Arial" charset="0"/>
              </a:rPr>
              <a:t>E</a:t>
            </a:r>
            <a:r>
              <a:rPr lang="en-US" sz="2800" dirty="0">
                <a:cs typeface="Arial" charset="0"/>
              </a:rPr>
              <a:t>)</a:t>
            </a:r>
          </a:p>
        </p:txBody>
      </p:sp>
    </p:spTree>
    <p:extLst>
      <p:ext uri="{BB962C8B-B14F-4D97-AF65-F5344CB8AC3E}">
        <p14:creationId xmlns:p14="http://schemas.microsoft.com/office/powerpoint/2010/main" val="11859927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12"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strips(downLeft)">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8879"/>
                                        </p:tgtEl>
                                        <p:attrNameLst>
                                          <p:attrName>style.visibility</p:attrName>
                                        </p:attrNameLst>
                                      </p:cBhvr>
                                      <p:to>
                                        <p:strVal val="visible"/>
                                      </p:to>
                                    </p:set>
                                    <p:animEffect transition="in" filter="fade">
                                      <p:cBhvr>
                                        <p:cTn id="32" dur="500"/>
                                        <p:tgtEl>
                                          <p:spTgt spid="248879"/>
                                        </p:tgtEl>
                                      </p:cBhvr>
                                    </p:animEffect>
                                  </p:childTnLst>
                                </p:cTn>
                              </p:par>
                              <p:par>
                                <p:cTn id="33" presetID="18" presetClass="entr" presetSubtype="3"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strips(upRight)">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xit" presetSubtype="0" fill="hold" nodeType="clickEffect">
                                  <p:stCondLst>
                                    <p:cond delay="0"/>
                                  </p:stCondLst>
                                  <p:childTnLst>
                                    <p:animEffect transition="out" filter="fade">
                                      <p:cBhvr>
                                        <p:cTn id="39" dur="500"/>
                                        <p:tgtEl>
                                          <p:spTgt spid="6"/>
                                        </p:tgtEl>
                                      </p:cBhvr>
                                    </p:animEffect>
                                    <p:set>
                                      <p:cBhvr>
                                        <p:cTn id="40" dur="1" fill="hold">
                                          <p:stCondLst>
                                            <p:cond delay="499"/>
                                          </p:stCondLst>
                                        </p:cTn>
                                        <p:tgtEl>
                                          <p:spTgt spid="6"/>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248879"/>
                                        </p:tgtEl>
                                      </p:cBhvr>
                                    </p:animEffect>
                                    <p:set>
                                      <p:cBhvr>
                                        <p:cTn id="46" dur="1" fill="hold">
                                          <p:stCondLst>
                                            <p:cond delay="499"/>
                                          </p:stCondLst>
                                        </p:cTn>
                                        <p:tgtEl>
                                          <p:spTgt spid="248879"/>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12"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strips(downLeft)">
                                      <p:cBhvr>
                                        <p:cTn id="51" dur="500"/>
                                        <p:tgtEl>
                                          <p:spTgt spid="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48881"/>
                                        </p:tgtEl>
                                        <p:attrNameLst>
                                          <p:attrName>style.visibility</p:attrName>
                                        </p:attrNameLst>
                                      </p:cBhvr>
                                      <p:to>
                                        <p:strVal val="visible"/>
                                      </p:to>
                                    </p:set>
                                    <p:animEffect transition="in" filter="fade">
                                      <p:cBhvr>
                                        <p:cTn id="54" dur="500"/>
                                        <p:tgtEl>
                                          <p:spTgt spid="248881"/>
                                        </p:tgtEl>
                                      </p:cBhvr>
                                    </p:animEffect>
                                  </p:childTnLst>
                                </p:cTn>
                              </p:par>
                              <p:par>
                                <p:cTn id="55" presetID="18" presetClass="entr" presetSubtype="3" fill="hold"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strips(upRight)">
                                      <p:cBhvr>
                                        <p:cTn id="57" dur="500"/>
                                        <p:tgtEl>
                                          <p:spTgt spid="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xit" presetSubtype="0" fill="hold" nodeType="clickEffect">
                                  <p:stCondLst>
                                    <p:cond delay="0"/>
                                  </p:stCondLst>
                                  <p:childTnLst>
                                    <p:animEffect transition="out" filter="fade">
                                      <p:cBhvr>
                                        <p:cTn id="61" dur="500"/>
                                        <p:tgtEl>
                                          <p:spTgt spid="8"/>
                                        </p:tgtEl>
                                      </p:cBhvr>
                                    </p:animEffect>
                                    <p:set>
                                      <p:cBhvr>
                                        <p:cTn id="62" dur="1" fill="hold">
                                          <p:stCondLst>
                                            <p:cond delay="499"/>
                                          </p:stCondLst>
                                        </p:cTn>
                                        <p:tgtEl>
                                          <p:spTgt spid="8"/>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248881"/>
                                        </p:tgtEl>
                                      </p:cBhvr>
                                    </p:animEffect>
                                    <p:set>
                                      <p:cBhvr>
                                        <p:cTn id="65" dur="1" fill="hold">
                                          <p:stCondLst>
                                            <p:cond delay="499"/>
                                          </p:stCondLst>
                                        </p:cTn>
                                        <p:tgtEl>
                                          <p:spTgt spid="248881"/>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79" grpId="0" animBg="1"/>
      <p:bldP spid="248879" grpId="1" animBg="1"/>
      <p:bldP spid="248881" grpId="0" animBg="1"/>
      <p:bldP spid="248881" grpId="1"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8" name="Rectangle 2"/>
          <p:cNvSpPr>
            <a:spLocks noGrp="1" noChangeArrowheads="1"/>
          </p:cNvSpPr>
          <p:nvPr>
            <p:ph type="title" idx="4294967295"/>
          </p:nvPr>
        </p:nvSpPr>
        <p:spPr>
          <a:xfrm>
            <a:off x="0" y="252413"/>
            <a:ext cx="9144000" cy="649287"/>
          </a:xfrm>
        </p:spPr>
        <p:txBody>
          <a:bodyPr/>
          <a:lstStyle/>
          <a:p>
            <a:pPr algn="ctr" eaLnBrk="1" hangingPunct="1"/>
            <a:r>
              <a:rPr lang="en-US" i="1" dirty="0"/>
              <a:t>SRAS</a:t>
            </a:r>
            <a:r>
              <a:rPr lang="en-US" dirty="0"/>
              <a:t> </a:t>
            </a:r>
            <a:r>
              <a:rPr lang="en-US" sz="2400" dirty="0"/>
              <a:t> </a:t>
            </a:r>
            <a:r>
              <a:rPr lang="en-US" dirty="0"/>
              <a:t>and </a:t>
            </a:r>
            <a:r>
              <a:rPr lang="en-US" i="1" dirty="0"/>
              <a:t>LRAS</a:t>
            </a:r>
          </a:p>
        </p:txBody>
      </p:sp>
      <p:sp>
        <p:nvSpPr>
          <p:cNvPr id="47109" name="Rectangle 3"/>
          <p:cNvSpPr>
            <a:spLocks noGrp="1" noChangeArrowheads="1"/>
          </p:cNvSpPr>
          <p:nvPr>
            <p:ph type="body" idx="4294967295"/>
          </p:nvPr>
        </p:nvSpPr>
        <p:spPr/>
        <p:txBody>
          <a:bodyPr/>
          <a:lstStyle/>
          <a:p>
            <a:pPr eaLnBrk="1" hangingPunct="1"/>
            <a:r>
              <a:rPr lang="en-US"/>
              <a:t>The imperfections in these theories are temporary.  Over time, </a:t>
            </a:r>
          </a:p>
          <a:p>
            <a:pPr lvl="1" eaLnBrk="1" hangingPunct="1">
              <a:lnSpc>
                <a:spcPct val="105000"/>
              </a:lnSpc>
            </a:pPr>
            <a:r>
              <a:rPr lang="en-US"/>
              <a:t>sticky wages and prices become flexible</a:t>
            </a:r>
          </a:p>
          <a:p>
            <a:pPr lvl="1" eaLnBrk="1" hangingPunct="1">
              <a:lnSpc>
                <a:spcPct val="105000"/>
              </a:lnSpc>
            </a:pPr>
            <a:r>
              <a:rPr lang="en-US"/>
              <a:t>misperceptions are corrected</a:t>
            </a:r>
          </a:p>
          <a:p>
            <a:pPr eaLnBrk="1" hangingPunct="1">
              <a:spcBef>
                <a:spcPct val="60000"/>
              </a:spcBef>
            </a:pPr>
            <a:r>
              <a:rPr lang="en-US"/>
              <a:t>In the LR, </a:t>
            </a:r>
          </a:p>
          <a:p>
            <a:pPr lvl="1" eaLnBrk="1" hangingPunct="1">
              <a:lnSpc>
                <a:spcPct val="105000"/>
              </a:lnSpc>
            </a:pPr>
            <a:r>
              <a:rPr lang="en-US" b="1" i="1"/>
              <a:t>P</a:t>
            </a:r>
            <a:r>
              <a:rPr lang="en-US" b="1" baseline="-25000"/>
              <a:t>E</a:t>
            </a:r>
            <a:r>
              <a:rPr lang="en-US"/>
              <a:t> = </a:t>
            </a:r>
            <a:r>
              <a:rPr lang="en-US" b="1" i="1"/>
              <a:t>P</a:t>
            </a:r>
            <a:r>
              <a:rPr lang="en-US"/>
              <a:t> </a:t>
            </a:r>
          </a:p>
          <a:p>
            <a:pPr lvl="1" eaLnBrk="1" hangingPunct="1">
              <a:lnSpc>
                <a:spcPct val="105000"/>
              </a:lnSpc>
            </a:pPr>
            <a:r>
              <a:rPr lang="en-US" i="1"/>
              <a:t>AS</a:t>
            </a:r>
            <a:r>
              <a:rPr lang="en-US"/>
              <a:t> curve is vertical</a:t>
            </a:r>
          </a:p>
        </p:txBody>
      </p:sp>
      <p:sp>
        <p:nvSpPr>
          <p:cNvPr id="4711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911023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animEffect transition="in" filter="wipe(left)">
                                      <p:cBhvr>
                                        <p:cTn id="7" dur="500"/>
                                        <p:tgtEl>
                                          <p:spTgt spid="471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9">
                                            <p:txEl>
                                              <p:pRg st="1" end="1"/>
                                            </p:txEl>
                                          </p:spTgt>
                                        </p:tgtEl>
                                        <p:attrNameLst>
                                          <p:attrName>style.visibility</p:attrName>
                                        </p:attrNameLst>
                                      </p:cBhvr>
                                      <p:to>
                                        <p:strVal val="visible"/>
                                      </p:to>
                                    </p:set>
                                    <p:animEffect transition="in" filter="wipe(left)">
                                      <p:cBhvr>
                                        <p:cTn id="12" dur="500"/>
                                        <p:tgtEl>
                                          <p:spTgt spid="4710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9">
                                            <p:txEl>
                                              <p:pRg st="2" end="2"/>
                                            </p:txEl>
                                          </p:spTgt>
                                        </p:tgtEl>
                                        <p:attrNameLst>
                                          <p:attrName>style.visibility</p:attrName>
                                        </p:attrNameLst>
                                      </p:cBhvr>
                                      <p:to>
                                        <p:strVal val="visible"/>
                                      </p:to>
                                    </p:set>
                                    <p:animEffect transition="in" filter="wipe(left)">
                                      <p:cBhvr>
                                        <p:cTn id="17" dur="500"/>
                                        <p:tgtEl>
                                          <p:spTgt spid="4710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09">
                                            <p:txEl>
                                              <p:pRg st="3" end="3"/>
                                            </p:txEl>
                                          </p:spTgt>
                                        </p:tgtEl>
                                        <p:attrNameLst>
                                          <p:attrName>style.visibility</p:attrName>
                                        </p:attrNameLst>
                                      </p:cBhvr>
                                      <p:to>
                                        <p:strVal val="visible"/>
                                      </p:to>
                                    </p:set>
                                    <p:animEffect transition="in" filter="wipe(left)">
                                      <p:cBhvr>
                                        <p:cTn id="22" dur="500"/>
                                        <p:tgtEl>
                                          <p:spTgt spid="4710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109">
                                            <p:txEl>
                                              <p:pRg st="4" end="4"/>
                                            </p:txEl>
                                          </p:spTgt>
                                        </p:tgtEl>
                                        <p:attrNameLst>
                                          <p:attrName>style.visibility</p:attrName>
                                        </p:attrNameLst>
                                      </p:cBhvr>
                                      <p:to>
                                        <p:strVal val="visible"/>
                                      </p:to>
                                    </p:set>
                                    <p:animEffect transition="in" filter="wipe(left)">
                                      <p:cBhvr>
                                        <p:cTn id="27" dur="500"/>
                                        <p:tgtEl>
                                          <p:spTgt spid="4710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109">
                                            <p:txEl>
                                              <p:pRg st="5" end="5"/>
                                            </p:txEl>
                                          </p:spTgt>
                                        </p:tgtEl>
                                        <p:attrNameLst>
                                          <p:attrName>style.visibility</p:attrName>
                                        </p:attrNameLst>
                                      </p:cBhvr>
                                      <p:to>
                                        <p:strVal val="visible"/>
                                      </p:to>
                                    </p:set>
                                    <p:animEffect transition="in" filter="wipe(left)">
                                      <p:cBhvr>
                                        <p:cTn id="32" dur="500"/>
                                        <p:tgtEl>
                                          <p:spTgt spid="4710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build="p" bldLvl="4"/>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2" name="Group 19"/>
          <p:cNvGrpSpPr>
            <a:grpSpLocks/>
          </p:cNvGrpSpPr>
          <p:nvPr/>
        </p:nvGrpSpPr>
        <p:grpSpPr bwMode="auto">
          <a:xfrm>
            <a:off x="2436813" y="1971675"/>
            <a:ext cx="5665787" cy="4229100"/>
            <a:chOff x="2437404" y="2169364"/>
            <a:chExt cx="5665196" cy="3874845"/>
          </a:xfrm>
        </p:grpSpPr>
        <p:grpSp>
          <p:nvGrpSpPr>
            <p:cNvPr id="11273" name="Group 18"/>
            <p:cNvGrpSpPr>
              <a:grpSpLocks/>
            </p:cNvGrpSpPr>
            <p:nvPr/>
          </p:nvGrpSpPr>
          <p:grpSpPr bwMode="auto">
            <a:xfrm>
              <a:off x="2437404" y="2172296"/>
              <a:ext cx="4694915" cy="3871913"/>
              <a:chOff x="2276475" y="2172296"/>
              <a:chExt cx="4643438" cy="3871913"/>
            </a:xfrm>
          </p:grpSpPr>
          <p:sp>
            <p:nvSpPr>
              <p:cNvPr id="11275" name="Rectangle 3"/>
              <p:cNvSpPr>
                <a:spLocks noChangeArrowheads="1"/>
              </p:cNvSpPr>
              <p:nvPr/>
            </p:nvSpPr>
            <p:spPr bwMode="auto">
              <a:xfrm>
                <a:off x="3746593" y="2175178"/>
                <a:ext cx="77227" cy="38690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cs typeface="Arial" charset="0"/>
                </a:endParaRPr>
              </a:p>
            </p:txBody>
          </p:sp>
          <p:sp>
            <p:nvSpPr>
              <p:cNvPr id="11276" name="Rectangle 4"/>
              <p:cNvSpPr>
                <a:spLocks noChangeArrowheads="1"/>
              </p:cNvSpPr>
              <p:nvPr/>
            </p:nvSpPr>
            <p:spPr bwMode="auto">
              <a:xfrm>
                <a:off x="2276475" y="2172296"/>
                <a:ext cx="147433" cy="38690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cs typeface="Arial" charset="0"/>
                </a:endParaRPr>
              </a:p>
            </p:txBody>
          </p:sp>
          <p:sp>
            <p:nvSpPr>
              <p:cNvPr id="11277" name="Rectangle 5"/>
              <p:cNvSpPr>
                <a:spLocks noChangeArrowheads="1"/>
              </p:cNvSpPr>
              <p:nvPr/>
            </p:nvSpPr>
            <p:spPr bwMode="auto">
              <a:xfrm>
                <a:off x="3972657" y="2173737"/>
                <a:ext cx="189557" cy="38690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cs typeface="Arial" charset="0"/>
                </a:endParaRPr>
              </a:p>
            </p:txBody>
          </p:sp>
          <p:sp>
            <p:nvSpPr>
              <p:cNvPr id="11278" name="Rectangle 6"/>
              <p:cNvSpPr>
                <a:spLocks noChangeArrowheads="1"/>
              </p:cNvSpPr>
              <p:nvPr/>
            </p:nvSpPr>
            <p:spPr bwMode="auto">
              <a:xfrm>
                <a:off x="5274280" y="2175178"/>
                <a:ext cx="105309" cy="38690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cs typeface="Arial" charset="0"/>
                </a:endParaRPr>
              </a:p>
            </p:txBody>
          </p:sp>
          <p:sp>
            <p:nvSpPr>
              <p:cNvPr id="11279" name="Rectangle 7"/>
              <p:cNvSpPr>
                <a:spLocks noChangeArrowheads="1"/>
              </p:cNvSpPr>
              <p:nvPr/>
            </p:nvSpPr>
            <p:spPr bwMode="auto">
              <a:xfrm>
                <a:off x="6828645" y="2175178"/>
                <a:ext cx="91268" cy="38690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cs typeface="Arial" charset="0"/>
                </a:endParaRPr>
              </a:p>
            </p:txBody>
          </p:sp>
          <p:sp>
            <p:nvSpPr>
              <p:cNvPr id="11280" name="Rectangle 8"/>
              <p:cNvSpPr>
                <a:spLocks noChangeArrowheads="1"/>
              </p:cNvSpPr>
              <p:nvPr/>
            </p:nvSpPr>
            <p:spPr bwMode="auto">
              <a:xfrm>
                <a:off x="2853570" y="2173737"/>
                <a:ext cx="203598" cy="38690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cs typeface="Arial" charset="0"/>
                </a:endParaRPr>
              </a:p>
            </p:txBody>
          </p:sp>
        </p:grpSp>
        <p:sp>
          <p:nvSpPr>
            <p:cNvPr id="11274" name="Rectangle 7"/>
            <p:cNvSpPr>
              <a:spLocks noChangeArrowheads="1"/>
            </p:cNvSpPr>
            <p:nvPr/>
          </p:nvSpPr>
          <p:spPr bwMode="auto">
            <a:xfrm>
              <a:off x="7840760" y="2169364"/>
              <a:ext cx="261840" cy="38690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cs typeface="Arial" charset="0"/>
              </a:endParaRPr>
            </a:p>
          </p:txBody>
        </p:sp>
      </p:grpSp>
      <p:graphicFrame>
        <p:nvGraphicFramePr>
          <p:cNvPr id="16" name="Chart 15"/>
          <p:cNvGraphicFramePr>
            <a:graphicFrameLocks noGrp="1"/>
          </p:cNvGraphicFramePr>
          <p:nvPr/>
        </p:nvGraphicFramePr>
        <p:xfrm>
          <a:off x="648586" y="1765005"/>
          <a:ext cx="8346558" cy="4912241"/>
        </p:xfrm>
        <a:graphic>
          <a:graphicData uri="http://schemas.openxmlformats.org/drawingml/2006/chart">
            <c:chart xmlns:c="http://schemas.openxmlformats.org/drawingml/2006/chart" xmlns:r="http://schemas.openxmlformats.org/officeDocument/2006/relationships" r:id="rId3"/>
          </a:graphicData>
        </a:graphic>
      </p:graphicFrame>
      <p:sp>
        <p:nvSpPr>
          <p:cNvPr id="11268" name="Rectangle 10"/>
          <p:cNvSpPr>
            <a:spLocks noGrp="1" noChangeArrowheads="1"/>
          </p:cNvSpPr>
          <p:nvPr>
            <p:ph type="title" idx="4294967295"/>
          </p:nvPr>
        </p:nvSpPr>
        <p:spPr>
          <a:xfrm>
            <a:off x="0" y="130175"/>
            <a:ext cx="9144000" cy="649288"/>
          </a:xfrm>
        </p:spPr>
        <p:txBody>
          <a:bodyPr/>
          <a:lstStyle/>
          <a:p>
            <a:pPr algn="ctr" eaLnBrk="1" hangingPunct="1"/>
            <a:r>
              <a:rPr lang="en-US" sz="3200" dirty="0"/>
              <a:t>Three Facts About Economic Fluctuations</a:t>
            </a:r>
          </a:p>
        </p:txBody>
      </p:sp>
      <p:sp>
        <p:nvSpPr>
          <p:cNvPr id="17" name="Rectangle 11"/>
          <p:cNvSpPr>
            <a:spLocks noChangeArrowheads="1"/>
          </p:cNvSpPr>
          <p:nvPr/>
        </p:nvSpPr>
        <p:spPr bwMode="auto">
          <a:xfrm>
            <a:off x="1739900" y="825500"/>
            <a:ext cx="5867400" cy="979488"/>
          </a:xfrm>
          <a:prstGeom prst="rect">
            <a:avLst/>
          </a:prstGeom>
          <a:solidFill>
            <a:srgbClr val="CCFFCC"/>
          </a:solidFill>
          <a:ln w="9525">
            <a:noFill/>
            <a:miter lim="800000"/>
            <a:headEnd/>
            <a:tailEnd/>
          </a:ln>
          <a:effectLst>
            <a:outerShdw blurRad="50800" dist="38100" dir="2700000" algn="tl" rotWithShape="0">
              <a:prstClr val="black">
                <a:alpha val="40000"/>
              </a:prstClr>
            </a:outerShdw>
          </a:effectLst>
        </p:spPr>
        <p:txBody>
          <a:bodyPr/>
          <a:lstStyle/>
          <a:p>
            <a:pPr marL="1484313" indent="-1484313">
              <a:lnSpc>
                <a:spcPct val="105000"/>
              </a:lnSpc>
              <a:spcBef>
                <a:spcPct val="45000"/>
              </a:spcBef>
              <a:buClr>
                <a:srgbClr val="339966"/>
              </a:buClr>
              <a:buSzPct val="120000"/>
              <a:buFont typeface="Wingdings" pitchFamily="2" charset="2"/>
              <a:buNone/>
              <a:defRPr/>
            </a:pPr>
            <a:r>
              <a:rPr lang="en-US" sz="2400" b="1" dirty="0"/>
              <a:t>FACT 1</a:t>
            </a:r>
            <a:r>
              <a:rPr lang="en-US" sz="2400" dirty="0"/>
              <a:t>: </a:t>
            </a:r>
            <a:r>
              <a:rPr lang="en-US" sz="2600" dirty="0"/>
              <a:t>	Economic fluctuations are irregular and unpredictable.</a:t>
            </a:r>
          </a:p>
        </p:txBody>
      </p:sp>
      <p:sp>
        <p:nvSpPr>
          <p:cNvPr id="30" name="Text Box 14"/>
          <p:cNvSpPr txBox="1">
            <a:spLocks noChangeArrowheads="1"/>
          </p:cNvSpPr>
          <p:nvPr/>
        </p:nvSpPr>
        <p:spPr bwMode="auto">
          <a:xfrm>
            <a:off x="2090738" y="2393950"/>
            <a:ext cx="3108325" cy="800100"/>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defRPr/>
            </a:pPr>
            <a:r>
              <a:rPr lang="en-US" sz="2300" i="1" dirty="0">
                <a:cs typeface="Arial" charset="0"/>
              </a:rPr>
              <a:t>U.S. real GDP, </a:t>
            </a:r>
            <a:br>
              <a:rPr lang="en-US" sz="2300" i="1" dirty="0">
                <a:cs typeface="Arial" charset="0"/>
              </a:rPr>
            </a:br>
            <a:r>
              <a:rPr lang="en-US" sz="2300" i="1" dirty="0">
                <a:cs typeface="Arial" charset="0"/>
              </a:rPr>
              <a:t>billions of 2005 dollars</a:t>
            </a:r>
          </a:p>
        </p:txBody>
      </p:sp>
      <p:sp>
        <p:nvSpPr>
          <p:cNvPr id="31" name="Text Box 13"/>
          <p:cNvSpPr txBox="1">
            <a:spLocks noChangeArrowheads="1"/>
          </p:cNvSpPr>
          <p:nvPr/>
        </p:nvSpPr>
        <p:spPr bwMode="auto">
          <a:xfrm>
            <a:off x="6496050" y="4498975"/>
            <a:ext cx="1849438" cy="1154113"/>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defRPr/>
            </a:pPr>
            <a:r>
              <a:rPr lang="en-US" sz="2300" i="1" dirty="0">
                <a:cs typeface="Arial" charset="0"/>
              </a:rPr>
              <a:t>The shaded bars are recessions</a:t>
            </a:r>
          </a:p>
        </p:txBody>
      </p:sp>
    </p:spTree>
    <p:extLst>
      <p:ext uri="{BB962C8B-B14F-4D97-AF65-F5344CB8AC3E}">
        <p14:creationId xmlns:p14="http://schemas.microsoft.com/office/powerpoint/2010/main" val="31852388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0" grpId="0" animBg="1"/>
      <p:bldP spid="31"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8132" name="Group 41"/>
          <p:cNvGrpSpPr>
            <a:grpSpLocks/>
          </p:cNvGrpSpPr>
          <p:nvPr/>
        </p:nvGrpSpPr>
        <p:grpSpPr bwMode="auto">
          <a:xfrm>
            <a:off x="5637213" y="1931988"/>
            <a:ext cx="1177925" cy="3844925"/>
            <a:chOff x="3536" y="778"/>
            <a:chExt cx="742" cy="2422"/>
          </a:xfrm>
        </p:grpSpPr>
        <p:sp>
          <p:nvSpPr>
            <p:cNvPr id="48151" name="Line 42"/>
            <p:cNvSpPr>
              <a:spLocks noChangeShapeType="1"/>
            </p:cNvSpPr>
            <p:nvPr/>
          </p:nvSpPr>
          <p:spPr bwMode="auto">
            <a:xfrm rot="16200000" flipH="1">
              <a:off x="2824" y="2115"/>
              <a:ext cx="2167" cy="3"/>
            </a:xfrm>
            <a:prstGeom prst="line">
              <a:avLst/>
            </a:prstGeom>
            <a:noFill/>
            <a:ln w="38100">
              <a:solidFill>
                <a:srgbClr val="DE84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2" name="Text Box 43"/>
            <p:cNvSpPr txBox="1">
              <a:spLocks noChangeArrowheads="1"/>
            </p:cNvSpPr>
            <p:nvPr/>
          </p:nvSpPr>
          <p:spPr bwMode="auto">
            <a:xfrm>
              <a:off x="3536" y="778"/>
              <a:ext cx="74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i="1">
                  <a:cs typeface="Arial" charset="0"/>
                </a:rPr>
                <a:t>LRAS</a:t>
              </a:r>
              <a:endParaRPr lang="en-US" sz="2600" i="1" baseline="-25000">
                <a:cs typeface="Arial" charset="0"/>
              </a:endParaRPr>
            </a:p>
          </p:txBody>
        </p:sp>
      </p:grpSp>
      <p:sp>
        <p:nvSpPr>
          <p:cNvPr id="48133" name="Rectangle 2"/>
          <p:cNvSpPr>
            <a:spLocks noGrp="1" noChangeArrowheads="1"/>
          </p:cNvSpPr>
          <p:nvPr>
            <p:ph type="title" idx="4294967295"/>
          </p:nvPr>
        </p:nvSpPr>
        <p:spPr>
          <a:xfrm>
            <a:off x="0" y="203200"/>
            <a:ext cx="9144000" cy="738188"/>
          </a:xfrm>
          <a:noFill/>
        </p:spPr>
        <p:txBody>
          <a:bodyPr/>
          <a:lstStyle/>
          <a:p>
            <a:pPr algn="ctr" eaLnBrk="1" hangingPunct="1">
              <a:lnSpc>
                <a:spcPct val="110000"/>
              </a:lnSpc>
            </a:pPr>
            <a:r>
              <a:rPr lang="en-US" i="1" dirty="0"/>
              <a:t>SRAS</a:t>
            </a:r>
            <a:r>
              <a:rPr lang="en-US" dirty="0"/>
              <a:t> </a:t>
            </a:r>
            <a:r>
              <a:rPr lang="en-US" sz="2400" dirty="0"/>
              <a:t> </a:t>
            </a:r>
            <a:r>
              <a:rPr lang="en-US" dirty="0"/>
              <a:t>and </a:t>
            </a:r>
            <a:r>
              <a:rPr lang="en-US" i="1" dirty="0"/>
              <a:t>LRAS</a:t>
            </a:r>
          </a:p>
        </p:txBody>
      </p:sp>
      <p:grpSp>
        <p:nvGrpSpPr>
          <p:cNvPr id="48134" name="Group 3"/>
          <p:cNvGrpSpPr>
            <a:grpSpLocks/>
          </p:cNvGrpSpPr>
          <p:nvPr/>
        </p:nvGrpSpPr>
        <p:grpSpPr bwMode="auto">
          <a:xfrm>
            <a:off x="4116388" y="1879600"/>
            <a:ext cx="4422775" cy="4138613"/>
            <a:chOff x="2579" y="785"/>
            <a:chExt cx="2786" cy="2439"/>
          </a:xfrm>
        </p:grpSpPr>
        <p:grpSp>
          <p:nvGrpSpPr>
            <p:cNvPr id="48146" name="Group 4"/>
            <p:cNvGrpSpPr>
              <a:grpSpLocks/>
            </p:cNvGrpSpPr>
            <p:nvPr/>
          </p:nvGrpSpPr>
          <p:grpSpPr bwMode="auto">
            <a:xfrm>
              <a:off x="2697" y="1037"/>
              <a:ext cx="2409" cy="2049"/>
              <a:chOff x="1098" y="1361"/>
              <a:chExt cx="2116" cy="2027"/>
            </a:xfrm>
          </p:grpSpPr>
          <p:sp>
            <p:nvSpPr>
              <p:cNvPr id="48149" name="Line 5"/>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0" name="Line 6"/>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8147" name="Text Box 7"/>
            <p:cNvSpPr txBox="1">
              <a:spLocks noChangeArrowheads="1"/>
            </p:cNvSpPr>
            <p:nvPr/>
          </p:nvSpPr>
          <p:spPr bwMode="auto">
            <a:xfrm>
              <a:off x="2579" y="785"/>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b="1" i="1">
                  <a:cs typeface="Arial" charset="0"/>
                </a:rPr>
                <a:t>P</a:t>
              </a:r>
            </a:p>
          </p:txBody>
        </p:sp>
        <p:sp>
          <p:nvSpPr>
            <p:cNvPr id="48148" name="Text Box 8"/>
            <p:cNvSpPr txBox="1">
              <a:spLocks noChangeArrowheads="1"/>
            </p:cNvSpPr>
            <p:nvPr/>
          </p:nvSpPr>
          <p:spPr bwMode="auto">
            <a:xfrm>
              <a:off x="5075" y="2936"/>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b="1" i="1">
                  <a:cs typeface="Arial" charset="0"/>
                </a:rPr>
                <a:t>Y</a:t>
              </a:r>
            </a:p>
          </p:txBody>
        </p:sp>
      </p:grpSp>
      <p:grpSp>
        <p:nvGrpSpPr>
          <p:cNvPr id="48135" name="Group 9"/>
          <p:cNvGrpSpPr>
            <a:grpSpLocks/>
          </p:cNvGrpSpPr>
          <p:nvPr/>
        </p:nvGrpSpPr>
        <p:grpSpPr bwMode="auto">
          <a:xfrm>
            <a:off x="4891088" y="2659063"/>
            <a:ext cx="3379787" cy="2568575"/>
            <a:chOff x="3067" y="1234"/>
            <a:chExt cx="2129" cy="1618"/>
          </a:xfrm>
        </p:grpSpPr>
        <p:sp>
          <p:nvSpPr>
            <p:cNvPr id="48144" name="Line 10"/>
            <p:cNvSpPr>
              <a:spLocks noChangeShapeType="1"/>
            </p:cNvSpPr>
            <p:nvPr/>
          </p:nvSpPr>
          <p:spPr bwMode="auto">
            <a:xfrm flipV="1">
              <a:off x="3067" y="1468"/>
              <a:ext cx="1497"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5" name="Text Box 11"/>
            <p:cNvSpPr txBox="1">
              <a:spLocks noChangeArrowheads="1"/>
            </p:cNvSpPr>
            <p:nvPr/>
          </p:nvSpPr>
          <p:spPr bwMode="auto">
            <a:xfrm>
              <a:off x="4454" y="1234"/>
              <a:ext cx="74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i="1">
                  <a:cs typeface="Arial" charset="0"/>
                </a:rPr>
                <a:t>SRAS</a:t>
              </a:r>
              <a:endParaRPr lang="en-US" sz="2600" i="1" baseline="-25000">
                <a:cs typeface="Arial" charset="0"/>
              </a:endParaRPr>
            </a:p>
          </p:txBody>
        </p:sp>
      </p:grpSp>
      <p:grpSp>
        <p:nvGrpSpPr>
          <p:cNvPr id="48136" name="Group 31"/>
          <p:cNvGrpSpPr>
            <a:grpSpLocks/>
          </p:cNvGrpSpPr>
          <p:nvPr/>
        </p:nvGrpSpPr>
        <p:grpSpPr bwMode="auto">
          <a:xfrm>
            <a:off x="3781425" y="3814763"/>
            <a:ext cx="2509838" cy="396875"/>
            <a:chOff x="2368" y="1962"/>
            <a:chExt cx="1581" cy="250"/>
          </a:xfrm>
        </p:grpSpPr>
        <p:sp>
          <p:nvSpPr>
            <p:cNvPr id="48141" name="Line 32"/>
            <p:cNvSpPr>
              <a:spLocks noChangeShapeType="1"/>
            </p:cNvSpPr>
            <p:nvPr/>
          </p:nvSpPr>
          <p:spPr bwMode="auto">
            <a:xfrm flipH="1">
              <a:off x="2700" y="2079"/>
              <a:ext cx="1206"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8142" name="Text Box 33"/>
            <p:cNvSpPr txBox="1">
              <a:spLocks noChangeArrowheads="1"/>
            </p:cNvSpPr>
            <p:nvPr/>
          </p:nvSpPr>
          <p:spPr bwMode="auto">
            <a:xfrm>
              <a:off x="2368" y="1962"/>
              <a:ext cx="3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b="1" i="1">
                  <a:cs typeface="Arial" charset="0"/>
                </a:rPr>
                <a:t>P</a:t>
              </a:r>
              <a:r>
                <a:rPr lang="en-US" sz="2600" b="1" baseline="-25000">
                  <a:cs typeface="Arial" charset="0"/>
                </a:rPr>
                <a:t>E</a:t>
              </a:r>
            </a:p>
          </p:txBody>
        </p:sp>
        <p:sp>
          <p:nvSpPr>
            <p:cNvPr id="48143" name="Oval 34"/>
            <p:cNvSpPr>
              <a:spLocks noChangeArrowheads="1"/>
            </p:cNvSpPr>
            <p:nvPr/>
          </p:nvSpPr>
          <p:spPr bwMode="auto">
            <a:xfrm>
              <a:off x="3861" y="203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48137" name="Text Box 44"/>
          <p:cNvSpPr txBox="1">
            <a:spLocks noChangeArrowheads="1"/>
          </p:cNvSpPr>
          <p:nvPr/>
        </p:nvSpPr>
        <p:spPr bwMode="auto">
          <a:xfrm>
            <a:off x="5981700" y="5826125"/>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N</a:t>
            </a:r>
          </a:p>
        </p:txBody>
      </p:sp>
      <p:sp>
        <p:nvSpPr>
          <p:cNvPr id="48138" name="Rectangle 45"/>
          <p:cNvSpPr>
            <a:spLocks noGrp="1" noChangeArrowheads="1"/>
          </p:cNvSpPr>
          <p:nvPr>
            <p:ph type="body" idx="4294967295"/>
          </p:nvPr>
        </p:nvSpPr>
        <p:spPr>
          <a:xfrm>
            <a:off x="660400" y="2900363"/>
            <a:ext cx="2468563" cy="2243137"/>
          </a:xfrm>
          <a:noFill/>
          <a:ln>
            <a:solidFill>
              <a:srgbClr val="FF0000"/>
            </a:solidFill>
            <a:miter lim="800000"/>
            <a:headEnd/>
            <a:tailEnd/>
          </a:ln>
        </p:spPr>
        <p:txBody>
          <a:bodyPr/>
          <a:lstStyle/>
          <a:p>
            <a:pPr marL="290513" indent="-290513" eaLnBrk="1" hangingPunct="1">
              <a:lnSpc>
                <a:spcPct val="125000"/>
              </a:lnSpc>
              <a:buFont typeface="Wingdings" pitchFamily="2" charset="2"/>
              <a:buNone/>
            </a:pPr>
            <a:r>
              <a:rPr lang="en-US" sz="2600"/>
              <a:t>In the long run, </a:t>
            </a:r>
            <a:br>
              <a:rPr lang="en-US" sz="2600"/>
            </a:br>
            <a:r>
              <a:rPr lang="en-US" sz="2600" b="1" i="1"/>
              <a:t>P</a:t>
            </a:r>
            <a:r>
              <a:rPr lang="en-US" sz="2600" b="1" baseline="-25000"/>
              <a:t>E</a:t>
            </a:r>
            <a:r>
              <a:rPr lang="en-US" sz="2600"/>
              <a:t> = </a:t>
            </a:r>
            <a:r>
              <a:rPr lang="en-US" sz="2600" b="1" i="1"/>
              <a:t>P</a:t>
            </a:r>
            <a:r>
              <a:rPr lang="en-US" sz="2600"/>
              <a:t> </a:t>
            </a:r>
          </a:p>
          <a:p>
            <a:pPr marL="290513" indent="-290513" eaLnBrk="1" hangingPunct="1">
              <a:lnSpc>
                <a:spcPct val="125000"/>
              </a:lnSpc>
              <a:spcBef>
                <a:spcPct val="10000"/>
              </a:spcBef>
              <a:buFont typeface="Wingdings" pitchFamily="2" charset="2"/>
              <a:buNone/>
            </a:pPr>
            <a:r>
              <a:rPr lang="en-US" sz="2600"/>
              <a:t>and </a:t>
            </a:r>
            <a:br>
              <a:rPr lang="en-US" sz="2600"/>
            </a:br>
            <a:r>
              <a:rPr lang="en-US" sz="2600" b="1" i="1"/>
              <a:t>Y</a:t>
            </a:r>
            <a:r>
              <a:rPr lang="en-US" sz="2600"/>
              <a:t> = </a:t>
            </a:r>
            <a:r>
              <a:rPr lang="en-US" sz="2600" b="1" i="1"/>
              <a:t>Y</a:t>
            </a:r>
            <a:r>
              <a:rPr lang="en-US" sz="2600" b="1" baseline="-25000"/>
              <a:t>N</a:t>
            </a:r>
            <a:r>
              <a:rPr lang="en-US" sz="2600"/>
              <a:t>.</a:t>
            </a:r>
          </a:p>
        </p:txBody>
      </p:sp>
      <p:sp>
        <p:nvSpPr>
          <p:cNvPr id="4813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77551" name="Rectangle 47"/>
          <p:cNvSpPr>
            <a:spLocks noChangeArrowheads="1"/>
          </p:cNvSpPr>
          <p:nvPr/>
        </p:nvSpPr>
        <p:spPr bwMode="auto">
          <a:xfrm>
            <a:off x="411163" y="1063625"/>
            <a:ext cx="3652837" cy="704850"/>
          </a:xfrm>
          <a:prstGeom prst="rect">
            <a:avLst/>
          </a:prstGeom>
          <a:solidFill>
            <a:srgbClr val="CCFFCC"/>
          </a:solidFill>
          <a:ln w="9525">
            <a:noFill/>
            <a:miter lim="800000"/>
            <a:headEnd/>
            <a:tailEnd/>
          </a:ln>
          <a:effectLst>
            <a:outerShdw blurRad="50800" dist="38100" dir="2700000" algn="tl" rotWithShape="0">
              <a:prstClr val="black">
                <a:alpha val="40000"/>
              </a:prstClr>
            </a:outerShdw>
          </a:effectLst>
        </p:spPr>
        <p:txBody>
          <a:bodyPr anchor="ctr"/>
          <a:lstStyle/>
          <a:p>
            <a:pPr algn="ctr">
              <a:defRPr/>
            </a:pPr>
            <a:r>
              <a:rPr lang="en-US" sz="2800" b="1" i="1" dirty="0">
                <a:cs typeface="Arial" charset="0"/>
              </a:rPr>
              <a:t>Y</a:t>
            </a:r>
            <a:r>
              <a:rPr lang="en-US" sz="2800" dirty="0">
                <a:cs typeface="Arial" charset="0"/>
              </a:rPr>
              <a:t>  = </a:t>
            </a:r>
            <a:r>
              <a:rPr lang="en-US" sz="1000" dirty="0">
                <a:cs typeface="Arial" charset="0"/>
              </a:rPr>
              <a:t> </a:t>
            </a:r>
            <a:r>
              <a:rPr lang="en-US" sz="2800" b="1" i="1" dirty="0">
                <a:cs typeface="Arial" charset="0"/>
              </a:rPr>
              <a:t>Y</a:t>
            </a:r>
            <a:r>
              <a:rPr lang="en-US" sz="2800" b="1" baseline="-25000" dirty="0">
                <a:cs typeface="Arial" charset="0"/>
              </a:rPr>
              <a:t>N</a:t>
            </a:r>
            <a:r>
              <a:rPr lang="en-US" sz="2800" dirty="0">
                <a:cs typeface="Arial" charset="0"/>
              </a:rPr>
              <a:t>  +  </a:t>
            </a:r>
            <a:r>
              <a:rPr lang="en-US" sz="2800" b="1" i="1" dirty="0">
                <a:latin typeface="Times New Roman" pitchFamily="18" charset="0"/>
                <a:cs typeface="Arial" charset="0"/>
              </a:rPr>
              <a:t>a</a:t>
            </a:r>
            <a:r>
              <a:rPr lang="en-US" sz="1000" dirty="0">
                <a:cs typeface="Arial" charset="0"/>
              </a:rPr>
              <a:t> </a:t>
            </a:r>
            <a:r>
              <a:rPr lang="en-US" sz="2800" dirty="0">
                <a:cs typeface="Arial" charset="0"/>
              </a:rPr>
              <a:t>(</a:t>
            </a:r>
            <a:r>
              <a:rPr lang="en-US" sz="2800" b="1" i="1" dirty="0">
                <a:cs typeface="Arial" charset="0"/>
              </a:rPr>
              <a:t>P</a:t>
            </a:r>
            <a:r>
              <a:rPr lang="en-US" sz="2800" b="1" dirty="0">
                <a:cs typeface="Arial" charset="0"/>
              </a:rPr>
              <a:t>  </a:t>
            </a:r>
            <a:r>
              <a:rPr lang="en-US" sz="2800" dirty="0">
                <a:cs typeface="Arial" charset="0"/>
              </a:rPr>
              <a:t>–  </a:t>
            </a:r>
            <a:r>
              <a:rPr lang="en-US" sz="2800" b="1" i="1" dirty="0">
                <a:cs typeface="Arial" charset="0"/>
              </a:rPr>
              <a:t>P</a:t>
            </a:r>
            <a:r>
              <a:rPr lang="en-US" sz="2800" b="1" baseline="-25000" dirty="0">
                <a:cs typeface="Arial" charset="0"/>
              </a:rPr>
              <a:t>E</a:t>
            </a:r>
            <a:r>
              <a:rPr lang="en-US" sz="2800" dirty="0">
                <a:cs typeface="Arial" charset="0"/>
              </a:rPr>
              <a:t>)</a:t>
            </a:r>
          </a:p>
        </p:txBody>
      </p:sp>
    </p:spTree>
    <p:extLst>
      <p:ext uri="{BB962C8B-B14F-4D97-AF65-F5344CB8AC3E}">
        <p14:creationId xmlns:p14="http://schemas.microsoft.com/office/powerpoint/2010/main" val="2985817671"/>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6" name="Rectangle 2"/>
          <p:cNvSpPr>
            <a:spLocks noGrp="1" noChangeArrowheads="1"/>
          </p:cNvSpPr>
          <p:nvPr>
            <p:ph type="title" idx="4294967295"/>
          </p:nvPr>
        </p:nvSpPr>
        <p:spPr/>
        <p:txBody>
          <a:bodyPr>
            <a:normAutofit/>
          </a:bodyPr>
          <a:lstStyle/>
          <a:p>
            <a:pPr eaLnBrk="1" hangingPunct="1"/>
            <a:r>
              <a:rPr lang="en-US" dirty="0"/>
              <a:t>Why the </a:t>
            </a:r>
            <a:r>
              <a:rPr lang="en-US" i="1" dirty="0"/>
              <a:t>SRAS</a:t>
            </a:r>
            <a:r>
              <a:rPr lang="en-US" dirty="0"/>
              <a:t>  Curve Might Shift</a:t>
            </a:r>
          </a:p>
        </p:txBody>
      </p:sp>
      <p:sp>
        <p:nvSpPr>
          <p:cNvPr id="365571" name="Rectangle 3"/>
          <p:cNvSpPr>
            <a:spLocks noGrp="1" noChangeArrowheads="1"/>
          </p:cNvSpPr>
          <p:nvPr>
            <p:ph type="body" idx="4294967295"/>
          </p:nvPr>
        </p:nvSpPr>
        <p:spPr>
          <a:xfrm>
            <a:off x="457200" y="1252538"/>
            <a:ext cx="3690938" cy="5224462"/>
          </a:xfrm>
        </p:spPr>
        <p:txBody>
          <a:bodyPr/>
          <a:lstStyle/>
          <a:p>
            <a:pPr marL="0" indent="0" eaLnBrk="1" hangingPunct="1">
              <a:buFont typeface="Wingdings" pitchFamily="2" charset="2"/>
              <a:buNone/>
            </a:pPr>
            <a:r>
              <a:rPr lang="en-US" sz="2600" dirty="0"/>
              <a:t>Everything that shifts </a:t>
            </a:r>
            <a:r>
              <a:rPr lang="en-US" sz="2600" i="1" dirty="0"/>
              <a:t>LRAS</a:t>
            </a:r>
            <a:r>
              <a:rPr lang="en-US" sz="2600" dirty="0"/>
              <a:t> shifts </a:t>
            </a:r>
            <a:r>
              <a:rPr lang="en-US" sz="2600" i="1" dirty="0"/>
              <a:t>SRAS</a:t>
            </a:r>
            <a:r>
              <a:rPr lang="en-US" sz="2600" dirty="0"/>
              <a:t>, too. </a:t>
            </a:r>
          </a:p>
          <a:p>
            <a:pPr marL="0" indent="0" eaLnBrk="1" hangingPunct="1">
              <a:buFont typeface="Wingdings" pitchFamily="2" charset="2"/>
              <a:buNone/>
            </a:pPr>
            <a:r>
              <a:rPr lang="en-US" sz="2600" dirty="0"/>
              <a:t>Also, </a:t>
            </a:r>
            <a:r>
              <a:rPr lang="en-US" sz="2600" b="1" i="1" dirty="0"/>
              <a:t>P</a:t>
            </a:r>
            <a:r>
              <a:rPr lang="en-US" sz="2600" b="1" baseline="-25000" dirty="0"/>
              <a:t>E  </a:t>
            </a:r>
            <a:r>
              <a:rPr lang="en-US" sz="2600" dirty="0"/>
              <a:t>shifts </a:t>
            </a:r>
            <a:r>
              <a:rPr lang="en-US" sz="2600" i="1" dirty="0"/>
              <a:t>SRAS</a:t>
            </a:r>
            <a:r>
              <a:rPr lang="en-US" sz="2600" dirty="0"/>
              <a:t>:</a:t>
            </a:r>
          </a:p>
          <a:p>
            <a:pPr marL="0" indent="0" eaLnBrk="1" hangingPunct="1">
              <a:buFont typeface="Wingdings" pitchFamily="2" charset="2"/>
              <a:buNone/>
            </a:pPr>
            <a:r>
              <a:rPr lang="en-US" sz="2600" dirty="0"/>
              <a:t>If </a:t>
            </a:r>
            <a:r>
              <a:rPr lang="en-US" sz="2600" b="1" i="1" dirty="0"/>
              <a:t>P</a:t>
            </a:r>
            <a:r>
              <a:rPr lang="en-US" sz="2600" b="1" baseline="-25000" dirty="0"/>
              <a:t>E</a:t>
            </a:r>
            <a:r>
              <a:rPr lang="en-US" sz="2600" dirty="0"/>
              <a:t> rises, </a:t>
            </a:r>
          </a:p>
          <a:p>
            <a:pPr marL="0" indent="0" eaLnBrk="1" hangingPunct="1">
              <a:spcBef>
                <a:spcPct val="10000"/>
              </a:spcBef>
              <a:buFont typeface="Wingdings" pitchFamily="2" charset="2"/>
              <a:buNone/>
            </a:pPr>
            <a:r>
              <a:rPr lang="en-US" sz="2600" dirty="0"/>
              <a:t>workers &amp; firms set higher wages.  </a:t>
            </a:r>
          </a:p>
          <a:p>
            <a:pPr marL="0" indent="0" eaLnBrk="1" hangingPunct="1">
              <a:buFont typeface="Wingdings" pitchFamily="2" charset="2"/>
              <a:buNone/>
            </a:pPr>
            <a:r>
              <a:rPr lang="en-US" sz="2600" dirty="0"/>
              <a:t>At each </a:t>
            </a:r>
            <a:r>
              <a:rPr lang="en-US" sz="2600" b="1" i="1" dirty="0"/>
              <a:t>P</a:t>
            </a:r>
            <a:r>
              <a:rPr lang="en-US" sz="2600" dirty="0"/>
              <a:t>, </a:t>
            </a:r>
            <a:br>
              <a:rPr lang="en-US" sz="2600" dirty="0"/>
            </a:br>
            <a:r>
              <a:rPr lang="en-US" sz="2600" dirty="0"/>
              <a:t>production is less profitable, </a:t>
            </a:r>
            <a:r>
              <a:rPr lang="en-US" sz="2600" b="1" i="1" dirty="0"/>
              <a:t>Y</a:t>
            </a:r>
            <a:r>
              <a:rPr lang="en-US" sz="2600" dirty="0"/>
              <a:t> falls, </a:t>
            </a:r>
            <a:r>
              <a:rPr lang="en-US" sz="2600" i="1" dirty="0"/>
              <a:t>SRAS</a:t>
            </a:r>
            <a:r>
              <a:rPr lang="en-US" sz="2600" dirty="0"/>
              <a:t> shifts left.</a:t>
            </a:r>
          </a:p>
        </p:txBody>
      </p:sp>
      <p:grpSp>
        <p:nvGrpSpPr>
          <p:cNvPr id="49158" name="Group 4"/>
          <p:cNvGrpSpPr>
            <a:grpSpLocks/>
          </p:cNvGrpSpPr>
          <p:nvPr/>
        </p:nvGrpSpPr>
        <p:grpSpPr bwMode="auto">
          <a:xfrm>
            <a:off x="5945188" y="1728788"/>
            <a:ext cx="1177925" cy="3844925"/>
            <a:chOff x="3536" y="778"/>
            <a:chExt cx="742" cy="2422"/>
          </a:xfrm>
        </p:grpSpPr>
        <p:sp>
          <p:nvSpPr>
            <p:cNvPr id="49184" name="Line 5"/>
            <p:cNvSpPr>
              <a:spLocks noChangeShapeType="1"/>
            </p:cNvSpPr>
            <p:nvPr/>
          </p:nvSpPr>
          <p:spPr bwMode="auto">
            <a:xfrm rot="16200000" flipH="1">
              <a:off x="2824" y="2115"/>
              <a:ext cx="2167" cy="3"/>
            </a:xfrm>
            <a:prstGeom prst="line">
              <a:avLst/>
            </a:prstGeom>
            <a:noFill/>
            <a:ln w="38100">
              <a:solidFill>
                <a:srgbClr val="5F5F5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5" name="Text Box 6"/>
            <p:cNvSpPr txBox="1">
              <a:spLocks noChangeArrowheads="1"/>
            </p:cNvSpPr>
            <p:nvPr/>
          </p:nvSpPr>
          <p:spPr bwMode="auto">
            <a:xfrm>
              <a:off x="3536" y="778"/>
              <a:ext cx="74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i="1">
                  <a:solidFill>
                    <a:srgbClr val="5F5F5F"/>
                  </a:solidFill>
                  <a:cs typeface="Arial" charset="0"/>
                </a:rPr>
                <a:t>LRAS</a:t>
              </a:r>
              <a:endParaRPr lang="en-US" sz="2600" i="1" baseline="-25000">
                <a:solidFill>
                  <a:srgbClr val="5F5F5F"/>
                </a:solidFill>
                <a:cs typeface="Arial" charset="0"/>
              </a:endParaRPr>
            </a:p>
          </p:txBody>
        </p:sp>
      </p:grpSp>
      <p:grpSp>
        <p:nvGrpSpPr>
          <p:cNvPr id="49159" name="Group 7"/>
          <p:cNvGrpSpPr>
            <a:grpSpLocks/>
          </p:cNvGrpSpPr>
          <p:nvPr/>
        </p:nvGrpSpPr>
        <p:grpSpPr bwMode="auto">
          <a:xfrm>
            <a:off x="4621213" y="1676400"/>
            <a:ext cx="3679825" cy="4138613"/>
            <a:chOff x="2579" y="785"/>
            <a:chExt cx="2786" cy="2439"/>
          </a:xfrm>
        </p:grpSpPr>
        <p:grpSp>
          <p:nvGrpSpPr>
            <p:cNvPr id="49179" name="Group 8"/>
            <p:cNvGrpSpPr>
              <a:grpSpLocks/>
            </p:cNvGrpSpPr>
            <p:nvPr/>
          </p:nvGrpSpPr>
          <p:grpSpPr bwMode="auto">
            <a:xfrm>
              <a:off x="2697" y="1037"/>
              <a:ext cx="2409" cy="2049"/>
              <a:chOff x="1098" y="1361"/>
              <a:chExt cx="2116" cy="2027"/>
            </a:xfrm>
          </p:grpSpPr>
          <p:sp>
            <p:nvSpPr>
              <p:cNvPr id="49182" name="Line 9"/>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3" name="Line 10"/>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180" name="Text Box 11"/>
            <p:cNvSpPr txBox="1">
              <a:spLocks noChangeArrowheads="1"/>
            </p:cNvSpPr>
            <p:nvPr/>
          </p:nvSpPr>
          <p:spPr bwMode="auto">
            <a:xfrm>
              <a:off x="2579" y="785"/>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b="1" i="1">
                  <a:cs typeface="Arial" charset="0"/>
                </a:rPr>
                <a:t>P</a:t>
              </a:r>
            </a:p>
          </p:txBody>
        </p:sp>
        <p:sp>
          <p:nvSpPr>
            <p:cNvPr id="49181" name="Text Box 12"/>
            <p:cNvSpPr txBox="1">
              <a:spLocks noChangeArrowheads="1"/>
            </p:cNvSpPr>
            <p:nvPr/>
          </p:nvSpPr>
          <p:spPr bwMode="auto">
            <a:xfrm>
              <a:off x="5075" y="2936"/>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b="1" i="1">
                  <a:cs typeface="Arial" charset="0"/>
                </a:rPr>
                <a:t>Y</a:t>
              </a:r>
            </a:p>
          </p:txBody>
        </p:sp>
      </p:grpSp>
      <p:grpSp>
        <p:nvGrpSpPr>
          <p:cNvPr id="49160" name="Group 34"/>
          <p:cNvGrpSpPr>
            <a:grpSpLocks/>
          </p:cNvGrpSpPr>
          <p:nvPr/>
        </p:nvGrpSpPr>
        <p:grpSpPr bwMode="auto">
          <a:xfrm>
            <a:off x="5602288" y="2479675"/>
            <a:ext cx="3155950" cy="2601913"/>
            <a:chOff x="3529" y="1562"/>
            <a:chExt cx="1988" cy="1639"/>
          </a:xfrm>
        </p:grpSpPr>
        <p:sp>
          <p:nvSpPr>
            <p:cNvPr id="49177" name="Line 14"/>
            <p:cNvSpPr>
              <a:spLocks noChangeShapeType="1"/>
            </p:cNvSpPr>
            <p:nvPr/>
          </p:nvSpPr>
          <p:spPr bwMode="auto">
            <a:xfrm flipV="1">
              <a:off x="3529" y="1817"/>
              <a:ext cx="1393"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8" name="Text Box 15"/>
            <p:cNvSpPr txBox="1">
              <a:spLocks noChangeArrowheads="1"/>
            </p:cNvSpPr>
            <p:nvPr/>
          </p:nvSpPr>
          <p:spPr bwMode="auto">
            <a:xfrm>
              <a:off x="4827" y="1562"/>
              <a:ext cx="69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i="1">
                  <a:cs typeface="Arial" charset="0"/>
                </a:rPr>
                <a:t>SRAS</a:t>
              </a:r>
              <a:endParaRPr lang="en-US" sz="2600" i="1" baseline="-25000">
                <a:cs typeface="Arial" charset="0"/>
              </a:endParaRPr>
            </a:p>
          </p:txBody>
        </p:sp>
      </p:grpSp>
      <p:grpSp>
        <p:nvGrpSpPr>
          <p:cNvPr id="49161" name="Group 16"/>
          <p:cNvGrpSpPr>
            <a:grpSpLocks/>
          </p:cNvGrpSpPr>
          <p:nvPr/>
        </p:nvGrpSpPr>
        <p:grpSpPr bwMode="auto">
          <a:xfrm>
            <a:off x="4308475" y="3978275"/>
            <a:ext cx="2290763" cy="396875"/>
            <a:chOff x="2368" y="1962"/>
            <a:chExt cx="1581" cy="250"/>
          </a:xfrm>
        </p:grpSpPr>
        <p:sp>
          <p:nvSpPr>
            <p:cNvPr id="49174" name="Line 17"/>
            <p:cNvSpPr>
              <a:spLocks noChangeShapeType="1"/>
            </p:cNvSpPr>
            <p:nvPr/>
          </p:nvSpPr>
          <p:spPr bwMode="auto">
            <a:xfrm flipH="1">
              <a:off x="2700" y="2079"/>
              <a:ext cx="1206"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9175" name="Text Box 18"/>
            <p:cNvSpPr txBox="1">
              <a:spLocks noChangeArrowheads="1"/>
            </p:cNvSpPr>
            <p:nvPr/>
          </p:nvSpPr>
          <p:spPr bwMode="auto">
            <a:xfrm>
              <a:off x="2368" y="1962"/>
              <a:ext cx="3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b="1" i="1">
                  <a:cs typeface="Arial" charset="0"/>
                </a:rPr>
                <a:t>P</a:t>
              </a:r>
              <a:r>
                <a:rPr lang="en-US" sz="2600" b="1" baseline="-25000">
                  <a:cs typeface="Arial" charset="0"/>
                </a:rPr>
                <a:t>E</a:t>
              </a:r>
            </a:p>
          </p:txBody>
        </p:sp>
        <p:sp>
          <p:nvSpPr>
            <p:cNvPr id="49176" name="Oval 19"/>
            <p:cNvSpPr>
              <a:spLocks noChangeArrowheads="1"/>
            </p:cNvSpPr>
            <p:nvPr/>
          </p:nvSpPr>
          <p:spPr bwMode="auto">
            <a:xfrm>
              <a:off x="3861" y="203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49162" name="Text Box 20"/>
          <p:cNvSpPr txBox="1">
            <a:spLocks noChangeArrowheads="1"/>
          </p:cNvSpPr>
          <p:nvPr/>
        </p:nvSpPr>
        <p:spPr bwMode="auto">
          <a:xfrm>
            <a:off x="6289675" y="5622925"/>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N</a:t>
            </a:r>
          </a:p>
        </p:txBody>
      </p:sp>
      <p:grpSp>
        <p:nvGrpSpPr>
          <p:cNvPr id="7" name="Group 33"/>
          <p:cNvGrpSpPr>
            <a:grpSpLocks/>
          </p:cNvGrpSpPr>
          <p:nvPr/>
        </p:nvGrpSpPr>
        <p:grpSpPr bwMode="auto">
          <a:xfrm>
            <a:off x="5000625" y="2166938"/>
            <a:ext cx="3044825" cy="2613025"/>
            <a:chOff x="3150" y="1365"/>
            <a:chExt cx="1918" cy="1646"/>
          </a:xfrm>
        </p:grpSpPr>
        <p:sp>
          <p:nvSpPr>
            <p:cNvPr id="49172" name="Line 22"/>
            <p:cNvSpPr>
              <a:spLocks noChangeShapeType="1"/>
            </p:cNvSpPr>
            <p:nvPr/>
          </p:nvSpPr>
          <p:spPr bwMode="auto">
            <a:xfrm flipV="1">
              <a:off x="3150" y="1627"/>
              <a:ext cx="1393" cy="138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3" name="Text Box 23"/>
            <p:cNvSpPr txBox="1">
              <a:spLocks noChangeArrowheads="1"/>
            </p:cNvSpPr>
            <p:nvPr/>
          </p:nvSpPr>
          <p:spPr bwMode="auto">
            <a:xfrm>
              <a:off x="4378" y="1365"/>
              <a:ext cx="69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i="1">
                  <a:solidFill>
                    <a:srgbClr val="CC0000"/>
                  </a:solidFill>
                  <a:cs typeface="Arial" charset="0"/>
                </a:rPr>
                <a:t>SRAS</a:t>
              </a:r>
              <a:endParaRPr lang="en-US" sz="2600" i="1" baseline="-25000">
                <a:solidFill>
                  <a:srgbClr val="CC0000"/>
                </a:solidFill>
                <a:cs typeface="Arial" charset="0"/>
              </a:endParaRPr>
            </a:p>
          </p:txBody>
        </p:sp>
      </p:grpSp>
      <p:grpSp>
        <p:nvGrpSpPr>
          <p:cNvPr id="8" name="Group 35"/>
          <p:cNvGrpSpPr>
            <a:grpSpLocks/>
          </p:cNvGrpSpPr>
          <p:nvPr/>
        </p:nvGrpSpPr>
        <p:grpSpPr bwMode="auto">
          <a:xfrm>
            <a:off x="4316413" y="3068638"/>
            <a:ext cx="2290762" cy="431800"/>
            <a:chOff x="2719" y="1933"/>
            <a:chExt cx="1443" cy="272"/>
          </a:xfrm>
        </p:grpSpPr>
        <p:sp>
          <p:nvSpPr>
            <p:cNvPr id="49169" name="Line 25"/>
            <p:cNvSpPr>
              <a:spLocks noChangeShapeType="1"/>
            </p:cNvSpPr>
            <p:nvPr/>
          </p:nvSpPr>
          <p:spPr bwMode="auto">
            <a:xfrm flipH="1">
              <a:off x="3022" y="2054"/>
              <a:ext cx="1101"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9170" name="Text Box 26"/>
            <p:cNvSpPr txBox="1">
              <a:spLocks noChangeArrowheads="1"/>
            </p:cNvSpPr>
            <p:nvPr/>
          </p:nvSpPr>
          <p:spPr bwMode="auto">
            <a:xfrm>
              <a:off x="2719" y="1933"/>
              <a:ext cx="28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b="1" i="1">
                  <a:solidFill>
                    <a:srgbClr val="CC0000"/>
                  </a:solidFill>
                  <a:cs typeface="Arial" charset="0"/>
                </a:rPr>
                <a:t>P</a:t>
              </a:r>
              <a:r>
                <a:rPr lang="en-US" sz="2600" b="1" baseline="-25000">
                  <a:solidFill>
                    <a:srgbClr val="CC0000"/>
                  </a:solidFill>
                  <a:cs typeface="Arial" charset="0"/>
                </a:rPr>
                <a:t>E</a:t>
              </a:r>
            </a:p>
          </p:txBody>
        </p:sp>
        <p:sp>
          <p:nvSpPr>
            <p:cNvPr id="49171" name="Oval 27"/>
            <p:cNvSpPr>
              <a:spLocks noChangeArrowheads="1"/>
            </p:cNvSpPr>
            <p:nvPr/>
          </p:nvSpPr>
          <p:spPr bwMode="auto">
            <a:xfrm>
              <a:off x="4082" y="2007"/>
              <a:ext cx="80"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365596" name="Line 28"/>
          <p:cNvSpPr>
            <a:spLocks noChangeShapeType="1"/>
          </p:cNvSpPr>
          <p:nvPr/>
        </p:nvSpPr>
        <p:spPr bwMode="auto">
          <a:xfrm flipV="1">
            <a:off x="4487863" y="3457575"/>
            <a:ext cx="0" cy="574675"/>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65599" name="Line 31"/>
          <p:cNvSpPr>
            <a:spLocks noChangeShapeType="1"/>
          </p:cNvSpPr>
          <p:nvPr/>
        </p:nvSpPr>
        <p:spPr bwMode="auto">
          <a:xfrm flipH="1">
            <a:off x="5705475" y="4162425"/>
            <a:ext cx="708025" cy="0"/>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65600" name="Line 32"/>
          <p:cNvSpPr>
            <a:spLocks noChangeShapeType="1"/>
          </p:cNvSpPr>
          <p:nvPr/>
        </p:nvSpPr>
        <p:spPr bwMode="auto">
          <a:xfrm flipH="1">
            <a:off x="6900863" y="2971800"/>
            <a:ext cx="708025" cy="0"/>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916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33848653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animEffect transition="in" filter="wipe(left)">
                                      <p:cBhvr>
                                        <p:cTn id="7" dur="500"/>
                                        <p:tgtEl>
                                          <p:spTgt spid="365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5571">
                                            <p:txEl>
                                              <p:pRg st="1" end="1"/>
                                            </p:txEl>
                                          </p:spTgt>
                                        </p:tgtEl>
                                        <p:attrNameLst>
                                          <p:attrName>style.visibility</p:attrName>
                                        </p:attrNameLst>
                                      </p:cBhvr>
                                      <p:to>
                                        <p:strVal val="visible"/>
                                      </p:to>
                                    </p:set>
                                    <p:animEffect transition="in" filter="wipe(left)">
                                      <p:cBhvr>
                                        <p:cTn id="12" dur="500"/>
                                        <p:tgtEl>
                                          <p:spTgt spid="3655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5571">
                                            <p:txEl>
                                              <p:pRg st="2" end="2"/>
                                            </p:txEl>
                                          </p:spTgt>
                                        </p:tgtEl>
                                        <p:attrNameLst>
                                          <p:attrName>style.visibility</p:attrName>
                                        </p:attrNameLst>
                                      </p:cBhvr>
                                      <p:to>
                                        <p:strVal val="visible"/>
                                      </p:to>
                                    </p:set>
                                    <p:animEffect transition="in" filter="wipe(left)">
                                      <p:cBhvr>
                                        <p:cTn id="17" dur="500"/>
                                        <p:tgtEl>
                                          <p:spTgt spid="365571">
                                            <p:txEl>
                                              <p:pRg st="2" end="2"/>
                                            </p:txEl>
                                          </p:spTgt>
                                        </p:tgtEl>
                                      </p:cBhvr>
                                    </p:animEffect>
                                  </p:childTnLst>
                                </p:cTn>
                              </p:par>
                            </p:childTnLst>
                          </p:cTn>
                        </p:par>
                        <p:par>
                          <p:cTn id="18" fill="hold" nodeType="afterGroup">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365596"/>
                                        </p:tgtEl>
                                        <p:attrNameLst>
                                          <p:attrName>style.visibility</p:attrName>
                                        </p:attrNameLst>
                                      </p:cBhvr>
                                      <p:to>
                                        <p:strVal val="visible"/>
                                      </p:to>
                                    </p:set>
                                    <p:animEffect transition="in" filter="wipe(down)">
                                      <p:cBhvr>
                                        <p:cTn id="21" dur="500"/>
                                        <p:tgtEl>
                                          <p:spTgt spid="365596"/>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65571">
                                            <p:txEl>
                                              <p:pRg st="3" end="3"/>
                                            </p:txEl>
                                          </p:spTgt>
                                        </p:tgtEl>
                                        <p:attrNameLst>
                                          <p:attrName>style.visibility</p:attrName>
                                        </p:attrNameLst>
                                      </p:cBhvr>
                                      <p:to>
                                        <p:strVal val="visible"/>
                                      </p:to>
                                    </p:set>
                                    <p:animEffect transition="in" filter="wipe(left)">
                                      <p:cBhvr>
                                        <p:cTn id="30" dur="500"/>
                                        <p:tgtEl>
                                          <p:spTgt spid="365571">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65571">
                                            <p:txEl>
                                              <p:pRg st="4" end="4"/>
                                            </p:txEl>
                                          </p:spTgt>
                                        </p:tgtEl>
                                        <p:attrNameLst>
                                          <p:attrName>style.visibility</p:attrName>
                                        </p:attrNameLst>
                                      </p:cBhvr>
                                      <p:to>
                                        <p:strVal val="visible"/>
                                      </p:to>
                                    </p:set>
                                    <p:animEffect transition="in" filter="wipe(left)">
                                      <p:cBhvr>
                                        <p:cTn id="35" dur="500"/>
                                        <p:tgtEl>
                                          <p:spTgt spid="365571">
                                            <p:txEl>
                                              <p:pRg st="4" end="4"/>
                                            </p:txEl>
                                          </p:spTgt>
                                        </p:tgtEl>
                                      </p:cBhvr>
                                    </p:animEffect>
                                  </p:childTnLst>
                                </p:cTn>
                              </p:par>
                            </p:childTnLst>
                          </p:cTn>
                        </p:par>
                        <p:par>
                          <p:cTn id="36" fill="hold" nodeType="afterGroup">
                            <p:stCondLst>
                              <p:cond delay="500"/>
                            </p:stCondLst>
                            <p:childTnLst>
                              <p:par>
                                <p:cTn id="37" presetID="22" presetClass="entr" presetSubtype="2" fill="hold" grpId="0" nodeType="afterEffect">
                                  <p:stCondLst>
                                    <p:cond delay="0"/>
                                  </p:stCondLst>
                                  <p:childTnLst>
                                    <p:set>
                                      <p:cBhvr>
                                        <p:cTn id="38" dur="1" fill="hold">
                                          <p:stCondLst>
                                            <p:cond delay="0"/>
                                          </p:stCondLst>
                                        </p:cTn>
                                        <p:tgtEl>
                                          <p:spTgt spid="365599"/>
                                        </p:tgtEl>
                                        <p:attrNameLst>
                                          <p:attrName>style.visibility</p:attrName>
                                        </p:attrNameLst>
                                      </p:cBhvr>
                                      <p:to>
                                        <p:strVal val="visible"/>
                                      </p:to>
                                    </p:set>
                                    <p:animEffect transition="in" filter="wipe(right)">
                                      <p:cBhvr>
                                        <p:cTn id="39" dur="500"/>
                                        <p:tgtEl>
                                          <p:spTgt spid="365599"/>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365600"/>
                                        </p:tgtEl>
                                        <p:attrNameLst>
                                          <p:attrName>style.visibility</p:attrName>
                                        </p:attrNameLst>
                                      </p:cBhvr>
                                      <p:to>
                                        <p:strVal val="visible"/>
                                      </p:to>
                                    </p:set>
                                    <p:animEffect transition="in" filter="wipe(right)">
                                      <p:cBhvr>
                                        <p:cTn id="42" dur="500"/>
                                        <p:tgtEl>
                                          <p:spTgt spid="365600"/>
                                        </p:tgtEl>
                                      </p:cBhvr>
                                    </p:animEffect>
                                  </p:childTnLst>
                                </p:cTn>
                              </p:par>
                            </p:childTnLst>
                          </p:cTn>
                        </p:par>
                        <p:par>
                          <p:cTn id="43" fill="hold" nodeType="afterGroup">
                            <p:stCondLst>
                              <p:cond delay="1000"/>
                            </p:stCondLst>
                            <p:childTnLst>
                              <p:par>
                                <p:cTn id="44" presetID="18" presetClass="entr" presetSubtype="12"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strips(downLeft)">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build="p" bldLvl="5"/>
      <p:bldP spid="365596" grpId="0" animBg="1"/>
      <p:bldP spid="365599" grpId="0" animBg="1"/>
      <p:bldP spid="365600"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0" name="Rectangle 3"/>
          <p:cNvSpPr>
            <a:spLocks noGrp="1" noChangeArrowheads="1"/>
          </p:cNvSpPr>
          <p:nvPr>
            <p:ph type="title" idx="4294967295"/>
          </p:nvPr>
        </p:nvSpPr>
        <p:spPr>
          <a:xfrm>
            <a:off x="0" y="265112"/>
            <a:ext cx="9144000" cy="649288"/>
          </a:xfrm>
        </p:spPr>
        <p:txBody>
          <a:bodyPr>
            <a:normAutofit/>
          </a:bodyPr>
          <a:lstStyle/>
          <a:p>
            <a:pPr algn="ctr" eaLnBrk="1" hangingPunct="1"/>
            <a:r>
              <a:rPr lang="en-US" dirty="0"/>
              <a:t>The Long-Run Equilibrium</a:t>
            </a:r>
          </a:p>
        </p:txBody>
      </p:sp>
      <p:sp>
        <p:nvSpPr>
          <p:cNvPr id="456708" name="Rectangle 4"/>
          <p:cNvSpPr>
            <a:spLocks noGrp="1" noChangeArrowheads="1"/>
          </p:cNvSpPr>
          <p:nvPr>
            <p:ph type="body" idx="4294967295"/>
          </p:nvPr>
        </p:nvSpPr>
        <p:spPr>
          <a:xfrm>
            <a:off x="401638" y="1595438"/>
            <a:ext cx="3168650" cy="3221037"/>
          </a:xfrm>
        </p:spPr>
        <p:txBody>
          <a:bodyPr/>
          <a:lstStyle/>
          <a:p>
            <a:pPr marL="0" indent="0" eaLnBrk="1" hangingPunct="1">
              <a:lnSpc>
                <a:spcPct val="110000"/>
              </a:lnSpc>
              <a:spcBef>
                <a:spcPct val="30000"/>
              </a:spcBef>
              <a:buFont typeface="Wingdings" pitchFamily="2" charset="2"/>
              <a:buNone/>
              <a:tabLst>
                <a:tab pos="341313" algn="l"/>
              </a:tabLst>
            </a:pPr>
            <a:r>
              <a:rPr lang="en-US" sz="2600"/>
              <a:t>In the long-run equilibrium, </a:t>
            </a:r>
          </a:p>
          <a:p>
            <a:pPr marL="0" indent="0" eaLnBrk="1" hangingPunct="1">
              <a:lnSpc>
                <a:spcPct val="110000"/>
              </a:lnSpc>
              <a:spcBef>
                <a:spcPct val="30000"/>
              </a:spcBef>
              <a:buFont typeface="Wingdings" pitchFamily="2" charset="2"/>
              <a:buNone/>
              <a:tabLst>
                <a:tab pos="341313" algn="l"/>
              </a:tabLst>
            </a:pPr>
            <a:r>
              <a:rPr lang="en-US" sz="2600"/>
              <a:t>	</a:t>
            </a:r>
            <a:r>
              <a:rPr lang="en-US" sz="2600" b="1" i="1"/>
              <a:t>P</a:t>
            </a:r>
            <a:r>
              <a:rPr lang="en-US" sz="2600" b="1" baseline="-25000"/>
              <a:t>E</a:t>
            </a:r>
            <a:r>
              <a:rPr lang="en-US" sz="2600"/>
              <a:t> = </a:t>
            </a:r>
            <a:r>
              <a:rPr lang="en-US" sz="2600" b="1" i="1"/>
              <a:t>P</a:t>
            </a:r>
            <a:r>
              <a:rPr lang="en-US" sz="2600"/>
              <a:t>, </a:t>
            </a:r>
          </a:p>
          <a:p>
            <a:pPr marL="0" indent="0" eaLnBrk="1" hangingPunct="1">
              <a:lnSpc>
                <a:spcPct val="110000"/>
              </a:lnSpc>
              <a:spcBef>
                <a:spcPct val="30000"/>
              </a:spcBef>
              <a:buFont typeface="Wingdings" pitchFamily="2" charset="2"/>
              <a:buNone/>
              <a:tabLst>
                <a:tab pos="341313" algn="l"/>
              </a:tabLst>
            </a:pPr>
            <a:r>
              <a:rPr lang="en-US" sz="2600"/>
              <a:t>	</a:t>
            </a:r>
            <a:r>
              <a:rPr lang="en-US" sz="2600" b="1" i="1"/>
              <a:t>Y</a:t>
            </a:r>
            <a:r>
              <a:rPr lang="en-US" sz="2600"/>
              <a:t> = </a:t>
            </a:r>
            <a:r>
              <a:rPr lang="en-US" sz="2600" b="1" i="1"/>
              <a:t>Y</a:t>
            </a:r>
            <a:r>
              <a:rPr lang="en-US" sz="2600" b="1" baseline="-25000"/>
              <a:t>N </a:t>
            </a:r>
            <a:r>
              <a:rPr lang="en-US" sz="2600"/>
              <a:t>, </a:t>
            </a:r>
          </a:p>
          <a:p>
            <a:pPr marL="0" indent="0" eaLnBrk="1" hangingPunct="1">
              <a:lnSpc>
                <a:spcPct val="110000"/>
              </a:lnSpc>
              <a:spcBef>
                <a:spcPct val="30000"/>
              </a:spcBef>
              <a:buFont typeface="Wingdings" pitchFamily="2" charset="2"/>
              <a:buNone/>
              <a:tabLst>
                <a:tab pos="341313" algn="l"/>
              </a:tabLst>
            </a:pPr>
            <a:r>
              <a:rPr lang="en-US" sz="2600"/>
              <a:t>and unemployment is at its natural rate.</a:t>
            </a:r>
          </a:p>
        </p:txBody>
      </p:sp>
      <p:grpSp>
        <p:nvGrpSpPr>
          <p:cNvPr id="50182" name="Group 5"/>
          <p:cNvGrpSpPr>
            <a:grpSpLocks/>
          </p:cNvGrpSpPr>
          <p:nvPr/>
        </p:nvGrpSpPr>
        <p:grpSpPr bwMode="auto">
          <a:xfrm>
            <a:off x="4094163" y="1579563"/>
            <a:ext cx="4422775" cy="4106862"/>
            <a:chOff x="2579" y="785"/>
            <a:chExt cx="2786" cy="2420"/>
          </a:xfrm>
        </p:grpSpPr>
        <p:grpSp>
          <p:nvGrpSpPr>
            <p:cNvPr id="50194" name="Group 6"/>
            <p:cNvGrpSpPr>
              <a:grpSpLocks/>
            </p:cNvGrpSpPr>
            <p:nvPr/>
          </p:nvGrpSpPr>
          <p:grpSpPr bwMode="auto">
            <a:xfrm>
              <a:off x="2697" y="1037"/>
              <a:ext cx="2409" cy="2049"/>
              <a:chOff x="1098" y="1361"/>
              <a:chExt cx="2116" cy="2027"/>
            </a:xfrm>
          </p:grpSpPr>
          <p:sp>
            <p:nvSpPr>
              <p:cNvPr id="50197" name="Line 7"/>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8" name="Line 8"/>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0195" name="Text Box 9"/>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50196" name="Text Box 10"/>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sp>
        <p:nvSpPr>
          <p:cNvPr id="50183" name="Line 11"/>
          <p:cNvSpPr>
            <a:spLocks noChangeShapeType="1"/>
          </p:cNvSpPr>
          <p:nvPr/>
        </p:nvSpPr>
        <p:spPr bwMode="auto">
          <a:xfrm>
            <a:off x="5032375" y="2535238"/>
            <a:ext cx="2317750" cy="2284412"/>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4" name="Text Box 12"/>
          <p:cNvSpPr txBox="1">
            <a:spLocks noChangeArrowheads="1"/>
          </p:cNvSpPr>
          <p:nvPr/>
        </p:nvSpPr>
        <p:spPr bwMode="auto">
          <a:xfrm>
            <a:off x="7272338" y="4700588"/>
            <a:ext cx="709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cs typeface="Arial" charset="0"/>
              </a:rPr>
              <a:t>AD</a:t>
            </a:r>
            <a:endParaRPr lang="en-US" sz="2400" i="1" baseline="-25000">
              <a:cs typeface="Arial" charset="0"/>
            </a:endParaRPr>
          </a:p>
        </p:txBody>
      </p:sp>
      <p:sp>
        <p:nvSpPr>
          <p:cNvPr id="50185" name="Line 13"/>
          <p:cNvSpPr>
            <a:spLocks noChangeShapeType="1"/>
          </p:cNvSpPr>
          <p:nvPr/>
        </p:nvSpPr>
        <p:spPr bwMode="auto">
          <a:xfrm flipV="1">
            <a:off x="4868863" y="2730500"/>
            <a:ext cx="2376487" cy="219710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6" name="Text Box 14"/>
          <p:cNvSpPr txBox="1">
            <a:spLocks noChangeArrowheads="1"/>
          </p:cNvSpPr>
          <p:nvPr/>
        </p:nvSpPr>
        <p:spPr bwMode="auto">
          <a:xfrm>
            <a:off x="7148513" y="2359025"/>
            <a:ext cx="1100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cs typeface="Arial" charset="0"/>
              </a:rPr>
              <a:t>SRAS</a:t>
            </a:r>
            <a:endParaRPr lang="en-US" sz="2400" i="1" baseline="-25000">
              <a:cs typeface="Arial" charset="0"/>
            </a:endParaRPr>
          </a:p>
        </p:txBody>
      </p:sp>
      <p:sp>
        <p:nvSpPr>
          <p:cNvPr id="50187" name="Line 15"/>
          <p:cNvSpPr>
            <a:spLocks noChangeShapeType="1"/>
          </p:cNvSpPr>
          <p:nvPr/>
        </p:nvSpPr>
        <p:spPr bwMode="auto">
          <a:xfrm>
            <a:off x="4292600" y="3686175"/>
            <a:ext cx="190817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0188" name="Text Box 16"/>
          <p:cNvSpPr txBox="1">
            <a:spLocks noChangeArrowheads="1"/>
          </p:cNvSpPr>
          <p:nvPr/>
        </p:nvSpPr>
        <p:spPr bwMode="auto">
          <a:xfrm>
            <a:off x="3784600" y="3492500"/>
            <a:ext cx="4889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b="1" i="1">
                <a:cs typeface="Arial" charset="0"/>
              </a:rPr>
              <a:t>P</a:t>
            </a:r>
            <a:r>
              <a:rPr lang="en-US" sz="2500" b="1" baseline="-25000">
                <a:cs typeface="Arial" charset="0"/>
              </a:rPr>
              <a:t>E</a:t>
            </a:r>
          </a:p>
        </p:txBody>
      </p:sp>
      <p:sp>
        <p:nvSpPr>
          <p:cNvPr id="50189" name="Line 17"/>
          <p:cNvSpPr>
            <a:spLocks noChangeShapeType="1"/>
          </p:cNvSpPr>
          <p:nvPr/>
        </p:nvSpPr>
        <p:spPr bwMode="auto">
          <a:xfrm rot="16200000" flipH="1">
            <a:off x="4483101" y="3757612"/>
            <a:ext cx="3440112" cy="4763"/>
          </a:xfrm>
          <a:prstGeom prst="line">
            <a:avLst/>
          </a:prstGeom>
          <a:noFill/>
          <a:ln w="38100">
            <a:solidFill>
              <a:srgbClr val="DE84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0" name="Text Box 19"/>
          <p:cNvSpPr txBox="1">
            <a:spLocks noChangeArrowheads="1"/>
          </p:cNvSpPr>
          <p:nvPr/>
        </p:nvSpPr>
        <p:spPr bwMode="auto">
          <a:xfrm>
            <a:off x="5691188" y="1635125"/>
            <a:ext cx="1055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cs typeface="Arial" charset="0"/>
              </a:rPr>
              <a:t>LRAS</a:t>
            </a:r>
            <a:endParaRPr lang="en-US" sz="2400" i="1" baseline="-25000">
              <a:cs typeface="Arial" charset="0"/>
            </a:endParaRPr>
          </a:p>
        </p:txBody>
      </p:sp>
      <p:sp>
        <p:nvSpPr>
          <p:cNvPr id="50191" name="Oval 28"/>
          <p:cNvSpPr>
            <a:spLocks noChangeArrowheads="1"/>
          </p:cNvSpPr>
          <p:nvPr/>
        </p:nvSpPr>
        <p:spPr bwMode="auto">
          <a:xfrm>
            <a:off x="6137275" y="3613150"/>
            <a:ext cx="139700" cy="138113"/>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50192" name="Rectangle 52"/>
          <p:cNvSpPr>
            <a:spLocks noChangeArrowheads="1"/>
          </p:cNvSpPr>
          <p:nvPr/>
        </p:nvSpPr>
        <p:spPr bwMode="auto">
          <a:xfrm>
            <a:off x="5967413" y="5470525"/>
            <a:ext cx="550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500" b="1" i="1">
                <a:cs typeface="Arial" charset="0"/>
              </a:rPr>
              <a:t>Y</a:t>
            </a:r>
            <a:r>
              <a:rPr lang="en-US" sz="2500" b="1" baseline="-25000">
                <a:cs typeface="Arial" charset="0"/>
              </a:rPr>
              <a:t>N</a:t>
            </a:r>
          </a:p>
        </p:txBody>
      </p:sp>
      <p:sp>
        <p:nvSpPr>
          <p:cNvPr id="50193"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400017626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6708">
                                            <p:txEl>
                                              <p:pRg st="0" end="0"/>
                                            </p:txEl>
                                          </p:spTgt>
                                        </p:tgtEl>
                                        <p:attrNameLst>
                                          <p:attrName>style.visibility</p:attrName>
                                        </p:attrNameLst>
                                      </p:cBhvr>
                                      <p:to>
                                        <p:strVal val="visible"/>
                                      </p:to>
                                    </p:set>
                                    <p:animEffect transition="in" filter="wipe(left)">
                                      <p:cBhvr>
                                        <p:cTn id="7" dur="500"/>
                                        <p:tgtEl>
                                          <p:spTgt spid="4567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6708">
                                            <p:txEl>
                                              <p:pRg st="1" end="1"/>
                                            </p:txEl>
                                          </p:spTgt>
                                        </p:tgtEl>
                                        <p:attrNameLst>
                                          <p:attrName>style.visibility</p:attrName>
                                        </p:attrNameLst>
                                      </p:cBhvr>
                                      <p:to>
                                        <p:strVal val="visible"/>
                                      </p:to>
                                    </p:set>
                                    <p:animEffect transition="in" filter="wipe(left)">
                                      <p:cBhvr>
                                        <p:cTn id="12" dur="500"/>
                                        <p:tgtEl>
                                          <p:spTgt spid="4567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6708">
                                            <p:txEl>
                                              <p:pRg st="2" end="2"/>
                                            </p:txEl>
                                          </p:spTgt>
                                        </p:tgtEl>
                                        <p:attrNameLst>
                                          <p:attrName>style.visibility</p:attrName>
                                        </p:attrNameLst>
                                      </p:cBhvr>
                                      <p:to>
                                        <p:strVal val="visible"/>
                                      </p:to>
                                    </p:set>
                                    <p:animEffect transition="in" filter="wipe(left)">
                                      <p:cBhvr>
                                        <p:cTn id="17" dur="500"/>
                                        <p:tgtEl>
                                          <p:spTgt spid="4567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6708">
                                            <p:txEl>
                                              <p:pRg st="3" end="3"/>
                                            </p:txEl>
                                          </p:spTgt>
                                        </p:tgtEl>
                                        <p:attrNameLst>
                                          <p:attrName>style.visibility</p:attrName>
                                        </p:attrNameLst>
                                      </p:cBhvr>
                                      <p:to>
                                        <p:strVal val="visible"/>
                                      </p:to>
                                    </p:set>
                                    <p:animEffect transition="in" filter="wipe(left)">
                                      <p:cBhvr>
                                        <p:cTn id="22" dur="500"/>
                                        <p:tgtEl>
                                          <p:spTgt spid="4567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8" grpId="0" build="p" bldLvl="5"/>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a:t>Economic Fluctuations</a:t>
            </a:r>
          </a:p>
        </p:txBody>
      </p:sp>
      <p:sp>
        <p:nvSpPr>
          <p:cNvPr id="51205" name="Rectangle 3"/>
          <p:cNvSpPr>
            <a:spLocks noGrp="1" noChangeArrowheads="1"/>
          </p:cNvSpPr>
          <p:nvPr>
            <p:ph idx="1"/>
          </p:nvPr>
        </p:nvSpPr>
        <p:spPr/>
        <p:txBody>
          <a:bodyPr/>
          <a:lstStyle/>
          <a:p>
            <a:pPr eaLnBrk="1" hangingPunct="1"/>
            <a:r>
              <a:rPr lang="en-US" sz="2700" dirty="0"/>
              <a:t>Caused by events that shift the </a:t>
            </a:r>
            <a:r>
              <a:rPr lang="en-US" sz="2700" i="1" dirty="0"/>
              <a:t>AD</a:t>
            </a:r>
            <a:r>
              <a:rPr lang="en-US" sz="2700" dirty="0"/>
              <a:t> and/or </a:t>
            </a:r>
            <a:br>
              <a:rPr lang="en-US" sz="2700" dirty="0"/>
            </a:br>
            <a:r>
              <a:rPr lang="en-US" sz="2700" i="1" dirty="0"/>
              <a:t>AS</a:t>
            </a:r>
            <a:r>
              <a:rPr lang="en-US" sz="2700" dirty="0"/>
              <a:t> curves.</a:t>
            </a:r>
          </a:p>
          <a:p>
            <a:pPr eaLnBrk="1" hangingPunct="1">
              <a:spcBef>
                <a:spcPct val="40000"/>
              </a:spcBef>
            </a:pPr>
            <a:r>
              <a:rPr lang="en-US" sz="2700" dirty="0"/>
              <a:t>Four steps to analyzing economic fluctuations:</a:t>
            </a:r>
          </a:p>
          <a:p>
            <a:pPr marL="914400" lvl="1" indent="-457200" eaLnBrk="1" hangingPunct="1">
              <a:lnSpc>
                <a:spcPct val="105000"/>
              </a:lnSpc>
              <a:spcBef>
                <a:spcPct val="35000"/>
              </a:spcBef>
              <a:buFont typeface="Wingdings" pitchFamily="2" charset="2"/>
              <a:buNone/>
            </a:pPr>
            <a:r>
              <a:rPr lang="en-US" sz="2600" b="1" dirty="0">
                <a:solidFill>
                  <a:srgbClr val="C00000"/>
                </a:solidFill>
              </a:rPr>
              <a:t>1.</a:t>
            </a:r>
            <a:r>
              <a:rPr lang="en-US" sz="2600" dirty="0">
                <a:solidFill>
                  <a:srgbClr val="339966"/>
                </a:solidFill>
              </a:rPr>
              <a:t>	</a:t>
            </a:r>
            <a:r>
              <a:rPr lang="en-US" dirty="0"/>
              <a:t>Determine whether the event shifts </a:t>
            </a:r>
            <a:r>
              <a:rPr lang="en-US" i="1" dirty="0"/>
              <a:t>AD</a:t>
            </a:r>
            <a:r>
              <a:rPr lang="en-US" dirty="0"/>
              <a:t> or </a:t>
            </a:r>
            <a:r>
              <a:rPr lang="en-US" i="1" dirty="0"/>
              <a:t>AS</a:t>
            </a:r>
            <a:r>
              <a:rPr lang="en-US" dirty="0"/>
              <a:t>.</a:t>
            </a:r>
          </a:p>
          <a:p>
            <a:pPr marL="914400" lvl="1" indent="-457200" eaLnBrk="1" hangingPunct="1">
              <a:lnSpc>
                <a:spcPct val="105000"/>
              </a:lnSpc>
              <a:spcBef>
                <a:spcPct val="35000"/>
              </a:spcBef>
              <a:buFont typeface="Wingdings" pitchFamily="2" charset="2"/>
              <a:buNone/>
            </a:pPr>
            <a:r>
              <a:rPr lang="en-US" sz="2600" b="1" dirty="0">
                <a:solidFill>
                  <a:srgbClr val="C00000"/>
                </a:solidFill>
              </a:rPr>
              <a:t>2. </a:t>
            </a:r>
            <a:r>
              <a:rPr lang="en-US" sz="2600" dirty="0">
                <a:solidFill>
                  <a:srgbClr val="339966"/>
                </a:solidFill>
              </a:rPr>
              <a:t>	</a:t>
            </a:r>
            <a:r>
              <a:rPr lang="en-US" dirty="0"/>
              <a:t>Determine whether curve shifts left or right.</a:t>
            </a:r>
          </a:p>
          <a:p>
            <a:pPr marL="914400" lvl="1" indent="-457200" eaLnBrk="1" hangingPunct="1">
              <a:lnSpc>
                <a:spcPct val="105000"/>
              </a:lnSpc>
              <a:spcBef>
                <a:spcPct val="35000"/>
              </a:spcBef>
              <a:buFont typeface="Wingdings" pitchFamily="2" charset="2"/>
              <a:buNone/>
            </a:pPr>
            <a:r>
              <a:rPr lang="en-US" sz="2600" b="1" dirty="0">
                <a:solidFill>
                  <a:srgbClr val="C00000"/>
                </a:solidFill>
              </a:rPr>
              <a:t>3. </a:t>
            </a:r>
            <a:r>
              <a:rPr lang="en-US" sz="2600" dirty="0">
                <a:solidFill>
                  <a:srgbClr val="339966"/>
                </a:solidFill>
              </a:rPr>
              <a:t>	</a:t>
            </a:r>
            <a:r>
              <a:rPr lang="en-US" dirty="0"/>
              <a:t>Use </a:t>
            </a:r>
            <a:r>
              <a:rPr lang="en-US" i="1" dirty="0"/>
              <a:t>AD</a:t>
            </a:r>
            <a:r>
              <a:rPr lang="en-US" dirty="0"/>
              <a:t>–</a:t>
            </a:r>
            <a:r>
              <a:rPr lang="en-US" i="1" dirty="0"/>
              <a:t>AS</a:t>
            </a:r>
            <a:r>
              <a:rPr lang="en-US" dirty="0"/>
              <a:t> diagram to see how the shift changes </a:t>
            </a:r>
            <a:r>
              <a:rPr lang="en-US" b="1" i="1" dirty="0"/>
              <a:t>Y</a:t>
            </a:r>
            <a:r>
              <a:rPr lang="en-US" dirty="0"/>
              <a:t> and </a:t>
            </a:r>
            <a:r>
              <a:rPr lang="en-US" b="1" i="1" dirty="0"/>
              <a:t>P</a:t>
            </a:r>
            <a:r>
              <a:rPr lang="en-US" dirty="0"/>
              <a:t>  in the short run. </a:t>
            </a:r>
          </a:p>
          <a:p>
            <a:pPr marL="914400" lvl="1" indent="-457200">
              <a:spcBef>
                <a:spcPct val="35000"/>
              </a:spcBef>
              <a:buNone/>
            </a:pPr>
            <a:r>
              <a:rPr lang="en-US" sz="2600" b="1" dirty="0">
                <a:solidFill>
                  <a:srgbClr val="C00000"/>
                </a:solidFill>
              </a:rPr>
              <a:t>4. </a:t>
            </a:r>
            <a:r>
              <a:rPr lang="en-US" sz="2600" dirty="0">
                <a:solidFill>
                  <a:srgbClr val="339966"/>
                </a:solidFill>
              </a:rPr>
              <a:t>	</a:t>
            </a:r>
            <a:r>
              <a:rPr lang="en-US" dirty="0"/>
              <a:t>Use </a:t>
            </a:r>
            <a:r>
              <a:rPr lang="en-US" i="1" dirty="0"/>
              <a:t>AD</a:t>
            </a:r>
            <a:r>
              <a:rPr lang="en-US" dirty="0"/>
              <a:t>–</a:t>
            </a:r>
            <a:r>
              <a:rPr lang="en-US" i="1" dirty="0"/>
              <a:t>AS</a:t>
            </a:r>
            <a:r>
              <a:rPr lang="en-US" dirty="0"/>
              <a:t> diagram to see how economy </a:t>
            </a:r>
            <a:br>
              <a:rPr lang="en-US" dirty="0"/>
            </a:br>
            <a:r>
              <a:rPr lang="en-US" dirty="0"/>
              <a:t>moves from new SR </a:t>
            </a:r>
            <a:r>
              <a:rPr lang="en-US" dirty="0" err="1"/>
              <a:t>eq’m</a:t>
            </a:r>
            <a:r>
              <a:rPr lang="en-US" dirty="0"/>
              <a:t> to new LR </a:t>
            </a:r>
            <a:r>
              <a:rPr lang="en-US" dirty="0" err="1"/>
              <a:t>eq’m</a:t>
            </a:r>
            <a:r>
              <a:rPr lang="en-US" dirty="0"/>
              <a:t>. </a:t>
            </a:r>
          </a:p>
        </p:txBody>
      </p:sp>
      <p:sp>
        <p:nvSpPr>
          <p:cNvPr id="5120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8613336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5">
                                            <p:txEl>
                                              <p:pRg st="0" end="0"/>
                                            </p:txEl>
                                          </p:spTgt>
                                        </p:tgtEl>
                                        <p:attrNameLst>
                                          <p:attrName>style.visibility</p:attrName>
                                        </p:attrNameLst>
                                      </p:cBhvr>
                                      <p:to>
                                        <p:strVal val="visible"/>
                                      </p:to>
                                    </p:set>
                                    <p:animEffect transition="in" filter="wipe(left)">
                                      <p:cBhvr>
                                        <p:cTn id="7" dur="500"/>
                                        <p:tgtEl>
                                          <p:spTgt spid="512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05">
                                            <p:txEl>
                                              <p:pRg st="1" end="1"/>
                                            </p:txEl>
                                          </p:spTgt>
                                        </p:tgtEl>
                                        <p:attrNameLst>
                                          <p:attrName>style.visibility</p:attrName>
                                        </p:attrNameLst>
                                      </p:cBhvr>
                                      <p:to>
                                        <p:strVal val="visible"/>
                                      </p:to>
                                    </p:set>
                                    <p:animEffect transition="in" filter="wipe(left)">
                                      <p:cBhvr>
                                        <p:cTn id="12" dur="500"/>
                                        <p:tgtEl>
                                          <p:spTgt spid="5120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05">
                                            <p:txEl>
                                              <p:pRg st="2" end="2"/>
                                            </p:txEl>
                                          </p:spTgt>
                                        </p:tgtEl>
                                        <p:attrNameLst>
                                          <p:attrName>style.visibility</p:attrName>
                                        </p:attrNameLst>
                                      </p:cBhvr>
                                      <p:to>
                                        <p:strVal val="visible"/>
                                      </p:to>
                                    </p:set>
                                    <p:animEffect transition="in" filter="wipe(left)">
                                      <p:cBhvr>
                                        <p:cTn id="17" dur="500"/>
                                        <p:tgtEl>
                                          <p:spTgt spid="5120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05">
                                            <p:txEl>
                                              <p:pRg st="3" end="3"/>
                                            </p:txEl>
                                          </p:spTgt>
                                        </p:tgtEl>
                                        <p:attrNameLst>
                                          <p:attrName>style.visibility</p:attrName>
                                        </p:attrNameLst>
                                      </p:cBhvr>
                                      <p:to>
                                        <p:strVal val="visible"/>
                                      </p:to>
                                    </p:set>
                                    <p:animEffect transition="in" filter="wipe(left)">
                                      <p:cBhvr>
                                        <p:cTn id="22" dur="500"/>
                                        <p:tgtEl>
                                          <p:spTgt spid="5120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05">
                                            <p:txEl>
                                              <p:pRg st="4" end="4"/>
                                            </p:txEl>
                                          </p:spTgt>
                                        </p:tgtEl>
                                        <p:attrNameLst>
                                          <p:attrName>style.visibility</p:attrName>
                                        </p:attrNameLst>
                                      </p:cBhvr>
                                      <p:to>
                                        <p:strVal val="visible"/>
                                      </p:to>
                                    </p:set>
                                    <p:animEffect transition="in" filter="wipe(left)">
                                      <p:cBhvr>
                                        <p:cTn id="27" dur="500"/>
                                        <p:tgtEl>
                                          <p:spTgt spid="5120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205">
                                            <p:txEl>
                                              <p:pRg st="5" end="5"/>
                                            </p:txEl>
                                          </p:spTgt>
                                        </p:tgtEl>
                                        <p:attrNameLst>
                                          <p:attrName>style.visibility</p:attrName>
                                        </p:attrNameLst>
                                      </p:cBhvr>
                                      <p:to>
                                        <p:strVal val="visible"/>
                                      </p:to>
                                    </p:set>
                                    <p:animEffect transition="in" filter="wipe(left)">
                                      <p:cBhvr>
                                        <p:cTn id="32" dur="500"/>
                                        <p:tgtEl>
                                          <p:spTgt spid="5120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build="p" bldLvl="4"/>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2228" name="Group 52"/>
          <p:cNvGrpSpPr>
            <a:grpSpLocks/>
          </p:cNvGrpSpPr>
          <p:nvPr/>
        </p:nvGrpSpPr>
        <p:grpSpPr bwMode="auto">
          <a:xfrm>
            <a:off x="6048375" y="1479550"/>
            <a:ext cx="1177925" cy="4306888"/>
            <a:chOff x="3670" y="778"/>
            <a:chExt cx="742" cy="2713"/>
          </a:xfrm>
        </p:grpSpPr>
        <p:sp>
          <p:nvSpPr>
            <p:cNvPr id="52270" name="Line 17"/>
            <p:cNvSpPr>
              <a:spLocks noChangeShapeType="1"/>
            </p:cNvSpPr>
            <p:nvPr/>
          </p:nvSpPr>
          <p:spPr bwMode="auto">
            <a:xfrm rot="16200000" flipH="1">
              <a:off x="2956" y="2115"/>
              <a:ext cx="2167" cy="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71" name="Text Box 19"/>
            <p:cNvSpPr txBox="1">
              <a:spLocks noChangeArrowheads="1"/>
            </p:cNvSpPr>
            <p:nvPr/>
          </p:nvSpPr>
          <p:spPr bwMode="auto">
            <a:xfrm>
              <a:off x="3670"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endParaRPr lang="en-US" sz="2400" i="1" baseline="-25000">
                <a:cs typeface="Arial" charset="0"/>
              </a:endParaRPr>
            </a:p>
          </p:txBody>
        </p:sp>
        <p:sp>
          <p:nvSpPr>
            <p:cNvPr id="52272" name="Rectangle 51"/>
            <p:cNvSpPr>
              <a:spLocks noChangeArrowheads="1"/>
            </p:cNvSpPr>
            <p:nvPr/>
          </p:nvSpPr>
          <p:spPr bwMode="auto">
            <a:xfrm>
              <a:off x="3891" y="3203"/>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400" b="1" i="1">
                  <a:cs typeface="Arial" charset="0"/>
                </a:rPr>
                <a:t>Y</a:t>
              </a:r>
              <a:r>
                <a:rPr lang="en-US" sz="2400" b="1" baseline="-25000">
                  <a:cs typeface="Arial" charset="0"/>
                </a:rPr>
                <a:t>N</a:t>
              </a:r>
            </a:p>
          </p:txBody>
        </p:sp>
      </p:grpSp>
      <p:sp>
        <p:nvSpPr>
          <p:cNvPr id="52229" name="Rectangle 3"/>
          <p:cNvSpPr>
            <a:spLocks noGrp="1" noChangeArrowheads="1"/>
          </p:cNvSpPr>
          <p:nvPr>
            <p:ph type="title" idx="4294967295"/>
          </p:nvPr>
        </p:nvSpPr>
        <p:spPr>
          <a:xfrm>
            <a:off x="0" y="163513"/>
            <a:ext cx="9144000" cy="649287"/>
          </a:xfrm>
        </p:spPr>
        <p:txBody>
          <a:bodyPr>
            <a:normAutofit/>
          </a:bodyPr>
          <a:lstStyle/>
          <a:p>
            <a:pPr algn="ctr" eaLnBrk="1" hangingPunct="1"/>
            <a:r>
              <a:rPr lang="en-US" dirty="0"/>
              <a:t>The Effects of a Shift in </a:t>
            </a:r>
            <a:r>
              <a:rPr lang="en-US" i="1" dirty="0"/>
              <a:t>AD</a:t>
            </a:r>
          </a:p>
        </p:txBody>
      </p:sp>
      <p:sp>
        <p:nvSpPr>
          <p:cNvPr id="462852" name="Rectangle 4"/>
          <p:cNvSpPr>
            <a:spLocks noGrp="1" noChangeArrowheads="1"/>
          </p:cNvSpPr>
          <p:nvPr>
            <p:ph type="body" idx="4294967295"/>
          </p:nvPr>
        </p:nvSpPr>
        <p:spPr>
          <a:xfrm>
            <a:off x="328613" y="893763"/>
            <a:ext cx="4079875" cy="5418137"/>
          </a:xfrm>
        </p:spPr>
        <p:txBody>
          <a:bodyPr/>
          <a:lstStyle/>
          <a:p>
            <a:pPr marL="463550" indent="-463550" eaLnBrk="1" hangingPunct="1">
              <a:spcBef>
                <a:spcPct val="35000"/>
              </a:spcBef>
              <a:buFont typeface="Wingdings" pitchFamily="2" charset="2"/>
              <a:buNone/>
            </a:pPr>
            <a:r>
              <a:rPr lang="en-US" sz="2600" u="sng" dirty="0"/>
              <a:t>Event: Stock market crash</a:t>
            </a:r>
          </a:p>
          <a:p>
            <a:pPr marL="463550" indent="-463550" eaLnBrk="1" hangingPunct="1">
              <a:spcBef>
                <a:spcPct val="35000"/>
              </a:spcBef>
              <a:buFont typeface="Wingdings" pitchFamily="2" charset="2"/>
              <a:buNone/>
            </a:pPr>
            <a:r>
              <a:rPr lang="en-US" sz="2500" b="1" dirty="0">
                <a:solidFill>
                  <a:srgbClr val="C00000"/>
                </a:solidFill>
              </a:rPr>
              <a:t>1. </a:t>
            </a:r>
            <a:r>
              <a:rPr lang="en-US" sz="2500" b="1" dirty="0">
                <a:solidFill>
                  <a:srgbClr val="339966"/>
                </a:solidFill>
              </a:rPr>
              <a:t>	</a:t>
            </a:r>
            <a:r>
              <a:rPr lang="en-US" sz="2600" dirty="0"/>
              <a:t>Affects </a:t>
            </a:r>
            <a:r>
              <a:rPr lang="en-US" sz="2600" b="1" i="1" dirty="0"/>
              <a:t>C</a:t>
            </a:r>
            <a:r>
              <a:rPr lang="en-US" sz="2600" dirty="0"/>
              <a:t>, </a:t>
            </a:r>
            <a:r>
              <a:rPr lang="en-US" sz="2600" i="1" dirty="0"/>
              <a:t>AD</a:t>
            </a:r>
            <a:r>
              <a:rPr lang="en-US" sz="2600" dirty="0"/>
              <a:t> curve</a:t>
            </a:r>
          </a:p>
          <a:p>
            <a:pPr marL="463550" indent="-463550" eaLnBrk="1" hangingPunct="1">
              <a:spcBef>
                <a:spcPct val="35000"/>
              </a:spcBef>
              <a:buFont typeface="Wingdings" pitchFamily="2" charset="2"/>
              <a:buNone/>
            </a:pPr>
            <a:r>
              <a:rPr lang="en-US" sz="2500" b="1" dirty="0">
                <a:solidFill>
                  <a:srgbClr val="C00000"/>
                </a:solidFill>
              </a:rPr>
              <a:t>2. </a:t>
            </a:r>
            <a:r>
              <a:rPr lang="en-US" sz="2500" b="1" dirty="0">
                <a:solidFill>
                  <a:srgbClr val="339966"/>
                </a:solidFill>
              </a:rPr>
              <a:t>	</a:t>
            </a:r>
            <a:r>
              <a:rPr lang="en-US" sz="2600" b="1" i="1" dirty="0"/>
              <a:t>C</a:t>
            </a:r>
            <a:r>
              <a:rPr lang="en-US" sz="2600" dirty="0"/>
              <a:t> falls, so </a:t>
            </a:r>
            <a:r>
              <a:rPr lang="en-US" sz="2600" i="1" dirty="0"/>
              <a:t>AD</a:t>
            </a:r>
            <a:r>
              <a:rPr lang="en-US" sz="2600" dirty="0"/>
              <a:t> shifts left</a:t>
            </a:r>
          </a:p>
          <a:p>
            <a:pPr marL="463550" indent="-463550" eaLnBrk="1" hangingPunct="1">
              <a:spcBef>
                <a:spcPct val="35000"/>
              </a:spcBef>
              <a:buFont typeface="Wingdings" pitchFamily="2" charset="2"/>
              <a:buNone/>
            </a:pPr>
            <a:r>
              <a:rPr lang="en-US" sz="2500" b="1" dirty="0">
                <a:solidFill>
                  <a:srgbClr val="C00000"/>
                </a:solidFill>
              </a:rPr>
              <a:t>3. </a:t>
            </a:r>
            <a:r>
              <a:rPr lang="en-US" sz="2500" b="1" dirty="0">
                <a:solidFill>
                  <a:srgbClr val="339966"/>
                </a:solidFill>
              </a:rPr>
              <a:t>	</a:t>
            </a:r>
            <a:r>
              <a:rPr lang="en-US" sz="2600" dirty="0"/>
              <a:t>SR </a:t>
            </a:r>
            <a:r>
              <a:rPr lang="en-US" sz="2600" dirty="0" err="1"/>
              <a:t>eq’m</a:t>
            </a:r>
            <a:r>
              <a:rPr lang="en-US" sz="2600" dirty="0"/>
              <a:t> at B. </a:t>
            </a:r>
            <a:br>
              <a:rPr lang="en-US" sz="2600" dirty="0"/>
            </a:br>
            <a:r>
              <a:rPr lang="en-US" sz="2600" b="1" i="1" dirty="0"/>
              <a:t>P</a:t>
            </a:r>
            <a:r>
              <a:rPr lang="en-US" sz="2600" dirty="0"/>
              <a:t> and </a:t>
            </a:r>
            <a:r>
              <a:rPr lang="en-US" sz="2600" b="1" i="1" dirty="0"/>
              <a:t>Y</a:t>
            </a:r>
            <a:r>
              <a:rPr lang="en-US" sz="2600" dirty="0"/>
              <a:t>  lower,</a:t>
            </a:r>
            <a:br>
              <a:rPr lang="en-US" sz="2600" dirty="0"/>
            </a:br>
            <a:r>
              <a:rPr lang="en-US" sz="2600" dirty="0" err="1"/>
              <a:t>unemp</a:t>
            </a:r>
            <a:r>
              <a:rPr lang="en-US" sz="2600" dirty="0"/>
              <a:t> higher</a:t>
            </a:r>
          </a:p>
          <a:p>
            <a:pPr marL="463550" indent="-463550" eaLnBrk="1" hangingPunct="1">
              <a:spcBef>
                <a:spcPct val="35000"/>
              </a:spcBef>
              <a:buFont typeface="Wingdings" pitchFamily="2" charset="2"/>
              <a:buNone/>
            </a:pPr>
            <a:r>
              <a:rPr lang="en-US" sz="2500" b="1" dirty="0">
                <a:solidFill>
                  <a:srgbClr val="C00000"/>
                </a:solidFill>
              </a:rPr>
              <a:t>4. </a:t>
            </a:r>
            <a:r>
              <a:rPr lang="en-US" sz="2500" b="1" dirty="0">
                <a:solidFill>
                  <a:srgbClr val="339966"/>
                </a:solidFill>
              </a:rPr>
              <a:t>	</a:t>
            </a:r>
            <a:r>
              <a:rPr lang="en-US" sz="2600" dirty="0"/>
              <a:t>Over time, </a:t>
            </a:r>
            <a:r>
              <a:rPr lang="en-US" sz="2600" b="1" i="1" dirty="0"/>
              <a:t>P</a:t>
            </a:r>
            <a:r>
              <a:rPr lang="en-US" sz="2600" b="1" baseline="-25000" dirty="0"/>
              <a:t>E</a:t>
            </a:r>
            <a:r>
              <a:rPr lang="en-US" sz="2600" dirty="0"/>
              <a:t> falls, </a:t>
            </a:r>
            <a:br>
              <a:rPr lang="en-US" sz="2600" dirty="0"/>
            </a:br>
            <a:r>
              <a:rPr lang="en-US" sz="2600" i="1" dirty="0"/>
              <a:t>SRAS</a:t>
            </a:r>
            <a:r>
              <a:rPr lang="en-US" sz="2600" dirty="0"/>
              <a:t> shifts right,</a:t>
            </a:r>
            <a:br>
              <a:rPr lang="en-US" sz="2600" dirty="0"/>
            </a:br>
            <a:r>
              <a:rPr lang="en-US" sz="2600" dirty="0"/>
              <a:t>until LR </a:t>
            </a:r>
            <a:r>
              <a:rPr lang="en-US" sz="2600" dirty="0" err="1"/>
              <a:t>eq’m</a:t>
            </a:r>
            <a:r>
              <a:rPr lang="en-US" sz="2600" dirty="0"/>
              <a:t> at C.</a:t>
            </a:r>
            <a:br>
              <a:rPr lang="en-US" sz="2600" dirty="0"/>
            </a:br>
            <a:r>
              <a:rPr lang="en-US" sz="2600" b="1" i="1" dirty="0"/>
              <a:t>Y</a:t>
            </a:r>
            <a:r>
              <a:rPr lang="en-US" sz="2600" dirty="0"/>
              <a:t>  and </a:t>
            </a:r>
            <a:r>
              <a:rPr lang="en-US" sz="2600" dirty="0" err="1"/>
              <a:t>unemp</a:t>
            </a:r>
            <a:r>
              <a:rPr lang="en-US" sz="2600" dirty="0"/>
              <a:t> back </a:t>
            </a:r>
            <a:br>
              <a:rPr lang="en-US" sz="2600" dirty="0"/>
            </a:br>
            <a:r>
              <a:rPr lang="en-US" sz="2600" dirty="0"/>
              <a:t>at initial levels. </a:t>
            </a:r>
          </a:p>
        </p:txBody>
      </p:sp>
      <p:grpSp>
        <p:nvGrpSpPr>
          <p:cNvPr id="52231" name="Group 5"/>
          <p:cNvGrpSpPr>
            <a:grpSpLocks/>
          </p:cNvGrpSpPr>
          <p:nvPr/>
        </p:nvGrpSpPr>
        <p:grpSpPr bwMode="auto">
          <a:xfrm>
            <a:off x="4605338" y="1423988"/>
            <a:ext cx="3994150" cy="4106862"/>
            <a:chOff x="2579" y="785"/>
            <a:chExt cx="2786" cy="2420"/>
          </a:xfrm>
        </p:grpSpPr>
        <p:grpSp>
          <p:nvGrpSpPr>
            <p:cNvPr id="52265" name="Group 6"/>
            <p:cNvGrpSpPr>
              <a:grpSpLocks/>
            </p:cNvGrpSpPr>
            <p:nvPr/>
          </p:nvGrpSpPr>
          <p:grpSpPr bwMode="auto">
            <a:xfrm>
              <a:off x="2697" y="1037"/>
              <a:ext cx="2409" cy="2049"/>
              <a:chOff x="1098" y="1361"/>
              <a:chExt cx="2116" cy="2027"/>
            </a:xfrm>
          </p:grpSpPr>
          <p:sp>
            <p:nvSpPr>
              <p:cNvPr id="52268" name="Line 7"/>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9" name="Line 8"/>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266" name="Text Box 9"/>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52267" name="Text Box 10"/>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52232" name="Group 54"/>
          <p:cNvGrpSpPr>
            <a:grpSpLocks/>
          </p:cNvGrpSpPr>
          <p:nvPr/>
        </p:nvGrpSpPr>
        <p:grpSpPr bwMode="auto">
          <a:xfrm>
            <a:off x="5302250" y="1928813"/>
            <a:ext cx="2947988" cy="2609850"/>
            <a:chOff x="3200" y="1121"/>
            <a:chExt cx="1857" cy="1644"/>
          </a:xfrm>
        </p:grpSpPr>
        <p:sp>
          <p:nvSpPr>
            <p:cNvPr id="52263" name="Line 11"/>
            <p:cNvSpPr>
              <a:spLocks noChangeShapeType="1"/>
            </p:cNvSpPr>
            <p:nvPr/>
          </p:nvSpPr>
          <p:spPr bwMode="auto">
            <a:xfrm>
              <a:off x="3200" y="1121"/>
              <a:ext cx="1460" cy="143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4" name="Text Box 12"/>
            <p:cNvSpPr txBox="1">
              <a:spLocks noChangeArrowheads="1"/>
            </p:cNvSpPr>
            <p:nvPr/>
          </p:nvSpPr>
          <p:spPr bwMode="auto">
            <a:xfrm>
              <a:off x="4588" y="2477"/>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1</a:t>
              </a:r>
            </a:p>
          </p:txBody>
        </p:sp>
      </p:grpSp>
      <p:grpSp>
        <p:nvGrpSpPr>
          <p:cNvPr id="52233" name="Group 55"/>
          <p:cNvGrpSpPr>
            <a:grpSpLocks/>
          </p:cNvGrpSpPr>
          <p:nvPr/>
        </p:nvGrpSpPr>
        <p:grpSpPr bwMode="auto">
          <a:xfrm>
            <a:off x="5091113" y="2079625"/>
            <a:ext cx="3390900" cy="2597150"/>
            <a:chOff x="3067" y="1216"/>
            <a:chExt cx="2136" cy="1636"/>
          </a:xfrm>
        </p:grpSpPr>
        <p:sp>
          <p:nvSpPr>
            <p:cNvPr id="52261" name="Line 13"/>
            <p:cNvSpPr>
              <a:spLocks noChangeShapeType="1"/>
            </p:cNvSpPr>
            <p:nvPr/>
          </p:nvSpPr>
          <p:spPr bwMode="auto">
            <a:xfrm flipV="1">
              <a:off x="3067" y="1468"/>
              <a:ext cx="1497"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2" name="Text Box 14"/>
            <p:cNvSpPr txBox="1">
              <a:spLocks noChangeArrowheads="1"/>
            </p:cNvSpPr>
            <p:nvPr/>
          </p:nvSpPr>
          <p:spPr bwMode="auto">
            <a:xfrm>
              <a:off x="4461" y="1216"/>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r>
                <a:rPr lang="en-US" sz="2400" baseline="-25000">
                  <a:cs typeface="Arial" charset="0"/>
                </a:rPr>
                <a:t>1</a:t>
              </a:r>
            </a:p>
          </p:txBody>
        </p:sp>
      </p:grpSp>
      <p:grpSp>
        <p:nvGrpSpPr>
          <p:cNvPr id="7" name="Group 64"/>
          <p:cNvGrpSpPr>
            <a:grpSpLocks/>
          </p:cNvGrpSpPr>
          <p:nvPr/>
        </p:nvGrpSpPr>
        <p:grpSpPr bwMode="auto">
          <a:xfrm>
            <a:off x="5065713" y="2973388"/>
            <a:ext cx="2606675" cy="2216150"/>
            <a:chOff x="3051" y="1719"/>
            <a:chExt cx="1642" cy="1396"/>
          </a:xfrm>
        </p:grpSpPr>
        <p:sp>
          <p:nvSpPr>
            <p:cNvPr id="52259" name="Text Box 21"/>
            <p:cNvSpPr txBox="1">
              <a:spLocks noChangeArrowheads="1"/>
            </p:cNvSpPr>
            <p:nvPr/>
          </p:nvSpPr>
          <p:spPr bwMode="auto">
            <a:xfrm>
              <a:off x="4236" y="2827"/>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2</a:t>
              </a:r>
            </a:p>
          </p:txBody>
        </p:sp>
        <p:sp>
          <p:nvSpPr>
            <p:cNvPr id="52260" name="Line 22"/>
            <p:cNvSpPr>
              <a:spLocks noChangeShapeType="1"/>
            </p:cNvSpPr>
            <p:nvPr/>
          </p:nvSpPr>
          <p:spPr bwMode="auto">
            <a:xfrm>
              <a:off x="3051" y="1719"/>
              <a:ext cx="1235" cy="121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 name="Group 56"/>
          <p:cNvGrpSpPr>
            <a:grpSpLocks/>
          </p:cNvGrpSpPr>
          <p:nvPr/>
        </p:nvGrpSpPr>
        <p:grpSpPr bwMode="auto">
          <a:xfrm>
            <a:off x="5956300" y="3143250"/>
            <a:ext cx="2765425" cy="2012950"/>
            <a:chOff x="3540" y="1767"/>
            <a:chExt cx="1742" cy="1268"/>
          </a:xfrm>
        </p:grpSpPr>
        <p:sp>
          <p:nvSpPr>
            <p:cNvPr id="52257" name="Line 23"/>
            <p:cNvSpPr>
              <a:spLocks noChangeShapeType="1"/>
            </p:cNvSpPr>
            <p:nvPr/>
          </p:nvSpPr>
          <p:spPr bwMode="auto">
            <a:xfrm flipV="1">
              <a:off x="3540" y="2013"/>
              <a:ext cx="1092" cy="1022"/>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8" name="Text Box 24"/>
            <p:cNvSpPr txBox="1">
              <a:spLocks noChangeArrowheads="1"/>
            </p:cNvSpPr>
            <p:nvPr/>
          </p:nvSpPr>
          <p:spPr bwMode="auto">
            <a:xfrm>
              <a:off x="4540" y="1767"/>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r>
                <a:rPr lang="en-US" sz="2400" baseline="-25000">
                  <a:cs typeface="Arial" charset="0"/>
                </a:rPr>
                <a:t>2</a:t>
              </a:r>
            </a:p>
          </p:txBody>
        </p:sp>
      </p:grpSp>
      <p:grpSp>
        <p:nvGrpSpPr>
          <p:cNvPr id="52236" name="Group 65"/>
          <p:cNvGrpSpPr>
            <a:grpSpLocks/>
          </p:cNvGrpSpPr>
          <p:nvPr/>
        </p:nvGrpSpPr>
        <p:grpSpPr bwMode="auto">
          <a:xfrm>
            <a:off x="4281488" y="3055938"/>
            <a:ext cx="2422525" cy="365125"/>
            <a:chOff x="2697" y="1925"/>
            <a:chExt cx="1526" cy="230"/>
          </a:xfrm>
        </p:grpSpPr>
        <p:sp>
          <p:nvSpPr>
            <p:cNvPr id="52254" name="Line 15"/>
            <p:cNvSpPr>
              <a:spLocks noChangeShapeType="1"/>
            </p:cNvSpPr>
            <p:nvPr/>
          </p:nvSpPr>
          <p:spPr bwMode="auto">
            <a:xfrm flipV="1">
              <a:off x="3013" y="2045"/>
              <a:ext cx="1163" cy="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2255" name="Text Box 16"/>
            <p:cNvSpPr txBox="1">
              <a:spLocks noChangeArrowheads="1"/>
            </p:cNvSpPr>
            <p:nvPr/>
          </p:nvSpPr>
          <p:spPr bwMode="auto">
            <a:xfrm>
              <a:off x="2697" y="192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52256" name="Oval 28"/>
            <p:cNvSpPr>
              <a:spLocks noChangeArrowheads="1"/>
            </p:cNvSpPr>
            <p:nvPr/>
          </p:nvSpPr>
          <p:spPr bwMode="auto">
            <a:xfrm>
              <a:off x="4135" y="2003"/>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52237" name="Text Box 58"/>
          <p:cNvSpPr txBox="1">
            <a:spLocks noChangeArrowheads="1"/>
          </p:cNvSpPr>
          <p:nvPr/>
        </p:nvSpPr>
        <p:spPr bwMode="auto">
          <a:xfrm>
            <a:off x="6756400" y="3054350"/>
            <a:ext cx="3190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A</a:t>
            </a:r>
            <a:endParaRPr lang="en-US" sz="2400" baseline="-25000">
              <a:cs typeface="Arial" charset="0"/>
            </a:endParaRPr>
          </a:p>
        </p:txBody>
      </p:sp>
      <p:grpSp>
        <p:nvGrpSpPr>
          <p:cNvPr id="10" name="Group 68"/>
          <p:cNvGrpSpPr>
            <a:grpSpLocks/>
          </p:cNvGrpSpPr>
          <p:nvPr/>
        </p:nvGrpSpPr>
        <p:grpSpPr bwMode="auto">
          <a:xfrm>
            <a:off x="4287838" y="3679825"/>
            <a:ext cx="2135187" cy="2054225"/>
            <a:chOff x="2701" y="2318"/>
            <a:chExt cx="1345" cy="1294"/>
          </a:xfrm>
        </p:grpSpPr>
        <p:grpSp>
          <p:nvGrpSpPr>
            <p:cNvPr id="52246" name="Group 66"/>
            <p:cNvGrpSpPr>
              <a:grpSpLocks/>
            </p:cNvGrpSpPr>
            <p:nvPr/>
          </p:nvGrpSpPr>
          <p:grpSpPr bwMode="auto">
            <a:xfrm>
              <a:off x="2701" y="2318"/>
              <a:ext cx="1220" cy="1294"/>
              <a:chOff x="2701" y="2318"/>
              <a:chExt cx="1220" cy="1294"/>
            </a:xfrm>
          </p:grpSpPr>
          <p:sp>
            <p:nvSpPr>
              <p:cNvPr id="52248" name="Oval 33"/>
              <p:cNvSpPr>
                <a:spLocks noChangeArrowheads="1"/>
              </p:cNvSpPr>
              <p:nvPr/>
            </p:nvSpPr>
            <p:spPr bwMode="auto">
              <a:xfrm>
                <a:off x="3710" y="2389"/>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52249" name="Group 34"/>
              <p:cNvGrpSpPr>
                <a:grpSpLocks/>
              </p:cNvGrpSpPr>
              <p:nvPr/>
            </p:nvGrpSpPr>
            <p:grpSpPr bwMode="auto">
              <a:xfrm>
                <a:off x="3010" y="2434"/>
                <a:ext cx="746" cy="924"/>
                <a:chOff x="357" y="2450"/>
                <a:chExt cx="795" cy="646"/>
              </a:xfrm>
            </p:grpSpPr>
            <p:sp>
              <p:nvSpPr>
                <p:cNvPr id="52252" name="Line 35"/>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2253" name="Line 36"/>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250" name="Text Box 37"/>
              <p:cNvSpPr txBox="1">
                <a:spLocks noChangeArrowheads="1"/>
              </p:cNvSpPr>
              <p:nvPr/>
            </p:nvSpPr>
            <p:spPr bwMode="auto">
              <a:xfrm>
                <a:off x="2701" y="231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sp>
            <p:nvSpPr>
              <p:cNvPr id="52251" name="Text Box 50"/>
              <p:cNvSpPr txBox="1">
                <a:spLocks noChangeArrowheads="1"/>
              </p:cNvSpPr>
              <p:nvPr/>
            </p:nvSpPr>
            <p:spPr bwMode="auto">
              <a:xfrm>
                <a:off x="3613" y="338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grpSp>
        <p:sp>
          <p:nvSpPr>
            <p:cNvPr id="52247" name="Text Box 59"/>
            <p:cNvSpPr txBox="1">
              <a:spLocks noChangeArrowheads="1"/>
            </p:cNvSpPr>
            <p:nvPr/>
          </p:nvSpPr>
          <p:spPr bwMode="auto">
            <a:xfrm>
              <a:off x="3845" y="2322"/>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B</a:t>
              </a:r>
              <a:endParaRPr lang="en-US" sz="2400" baseline="-25000">
                <a:cs typeface="Arial" charset="0"/>
              </a:endParaRPr>
            </a:p>
          </p:txBody>
        </p:sp>
      </p:grpSp>
      <p:grpSp>
        <p:nvGrpSpPr>
          <p:cNvPr id="13" name="Group 69"/>
          <p:cNvGrpSpPr>
            <a:grpSpLocks/>
          </p:cNvGrpSpPr>
          <p:nvPr/>
        </p:nvGrpSpPr>
        <p:grpSpPr bwMode="auto">
          <a:xfrm>
            <a:off x="4284663" y="4337050"/>
            <a:ext cx="2773362" cy="376238"/>
            <a:chOff x="2699" y="2732"/>
            <a:chExt cx="1747" cy="237"/>
          </a:xfrm>
        </p:grpSpPr>
        <p:grpSp>
          <p:nvGrpSpPr>
            <p:cNvPr id="52241" name="Group 67"/>
            <p:cNvGrpSpPr>
              <a:grpSpLocks/>
            </p:cNvGrpSpPr>
            <p:nvPr/>
          </p:nvGrpSpPr>
          <p:grpSpPr bwMode="auto">
            <a:xfrm>
              <a:off x="2699" y="2732"/>
              <a:ext cx="1525" cy="230"/>
              <a:chOff x="2699" y="2732"/>
              <a:chExt cx="1525" cy="230"/>
            </a:xfrm>
          </p:grpSpPr>
          <p:sp>
            <p:nvSpPr>
              <p:cNvPr id="52243" name="Oval 29"/>
              <p:cNvSpPr>
                <a:spLocks noChangeArrowheads="1"/>
              </p:cNvSpPr>
              <p:nvPr/>
            </p:nvSpPr>
            <p:spPr bwMode="auto">
              <a:xfrm>
                <a:off x="4136" y="280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52244" name="Line 44"/>
              <p:cNvSpPr>
                <a:spLocks noChangeShapeType="1"/>
              </p:cNvSpPr>
              <p:nvPr/>
            </p:nvSpPr>
            <p:spPr bwMode="auto">
              <a:xfrm>
                <a:off x="3011" y="2847"/>
                <a:ext cx="1159"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2245" name="Text Box 45"/>
              <p:cNvSpPr txBox="1">
                <a:spLocks noChangeArrowheads="1"/>
              </p:cNvSpPr>
              <p:nvPr/>
            </p:nvSpPr>
            <p:spPr bwMode="auto">
              <a:xfrm>
                <a:off x="2699" y="273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3</a:t>
                </a:r>
              </a:p>
            </p:txBody>
          </p:sp>
        </p:grpSp>
        <p:sp>
          <p:nvSpPr>
            <p:cNvPr id="52242" name="Text Box 60"/>
            <p:cNvSpPr txBox="1">
              <a:spLocks noChangeArrowheads="1"/>
            </p:cNvSpPr>
            <p:nvPr/>
          </p:nvSpPr>
          <p:spPr bwMode="auto">
            <a:xfrm>
              <a:off x="4245" y="2739"/>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C</a:t>
              </a:r>
              <a:endParaRPr lang="en-US" sz="2400" baseline="-25000">
                <a:cs typeface="Arial" charset="0"/>
              </a:endParaRPr>
            </a:p>
          </p:txBody>
        </p:sp>
      </p:grpSp>
      <p:sp>
        <p:nvSpPr>
          <p:cNvPr id="5224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38577795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2852">
                                            <p:txEl>
                                              <p:pRg st="0" end="0"/>
                                            </p:txEl>
                                          </p:spTgt>
                                        </p:tgtEl>
                                        <p:attrNameLst>
                                          <p:attrName>style.visibility</p:attrName>
                                        </p:attrNameLst>
                                      </p:cBhvr>
                                      <p:to>
                                        <p:strVal val="visible"/>
                                      </p:to>
                                    </p:set>
                                    <p:animEffect transition="in" filter="wipe(left)">
                                      <p:cBhvr>
                                        <p:cTn id="7" dur="500"/>
                                        <p:tgtEl>
                                          <p:spTgt spid="4628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2852">
                                            <p:txEl>
                                              <p:pRg st="1" end="1"/>
                                            </p:txEl>
                                          </p:spTgt>
                                        </p:tgtEl>
                                        <p:attrNameLst>
                                          <p:attrName>style.visibility</p:attrName>
                                        </p:attrNameLst>
                                      </p:cBhvr>
                                      <p:to>
                                        <p:strVal val="visible"/>
                                      </p:to>
                                    </p:set>
                                    <p:animEffect transition="in" filter="wipe(left)">
                                      <p:cBhvr>
                                        <p:cTn id="12" dur="500"/>
                                        <p:tgtEl>
                                          <p:spTgt spid="46285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2852">
                                            <p:txEl>
                                              <p:pRg st="2" end="2"/>
                                            </p:txEl>
                                          </p:spTgt>
                                        </p:tgtEl>
                                        <p:attrNameLst>
                                          <p:attrName>style.visibility</p:attrName>
                                        </p:attrNameLst>
                                      </p:cBhvr>
                                      <p:to>
                                        <p:strVal val="visible"/>
                                      </p:to>
                                    </p:set>
                                    <p:animEffect transition="in" filter="wipe(left)">
                                      <p:cBhvr>
                                        <p:cTn id="17" dur="500"/>
                                        <p:tgtEl>
                                          <p:spTgt spid="462852">
                                            <p:txEl>
                                              <p:pRg st="2" end="2"/>
                                            </p:txEl>
                                          </p:spTgt>
                                        </p:tgtEl>
                                      </p:cBhvr>
                                    </p:animEffect>
                                  </p:childTnLst>
                                </p:cTn>
                              </p:par>
                            </p:childTnLst>
                          </p:cTn>
                        </p:par>
                        <p:par>
                          <p:cTn id="18" fill="hold" nodeType="afterGroup">
                            <p:stCondLst>
                              <p:cond delay="500"/>
                            </p:stCondLst>
                            <p:childTnLst>
                              <p:par>
                                <p:cTn id="19" presetID="18" presetClass="entr" presetSubtype="6"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Right)">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62852">
                                            <p:txEl>
                                              <p:pRg st="3" end="3"/>
                                            </p:txEl>
                                          </p:spTgt>
                                        </p:tgtEl>
                                        <p:attrNameLst>
                                          <p:attrName>style.visibility</p:attrName>
                                        </p:attrNameLst>
                                      </p:cBhvr>
                                      <p:to>
                                        <p:strVal val="visible"/>
                                      </p:to>
                                    </p:set>
                                    <p:animEffect transition="in" filter="wipe(left)">
                                      <p:cBhvr>
                                        <p:cTn id="26" dur="500"/>
                                        <p:tgtEl>
                                          <p:spTgt spid="462852">
                                            <p:txEl>
                                              <p:pRg st="3" end="3"/>
                                            </p:txEl>
                                          </p:spTgt>
                                        </p:tgtEl>
                                      </p:cBhvr>
                                    </p:animEffect>
                                  </p:childTnLst>
                                </p:cTn>
                              </p:par>
                            </p:childTnLst>
                          </p:cTn>
                        </p:par>
                        <p:par>
                          <p:cTn id="27" fill="hold" nodeType="afterGroup">
                            <p:stCondLst>
                              <p:cond delay="500"/>
                            </p:stCondLst>
                            <p:childTnLst>
                              <p:par>
                                <p:cTn id="28" presetID="18" presetClass="entr" presetSubtype="12"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strips(downLeft)">
                                      <p:cBhvr>
                                        <p:cTn id="30" dur="500"/>
                                        <p:tgtEl>
                                          <p:spTgt spid="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62852">
                                            <p:txEl>
                                              <p:pRg st="4" end="4"/>
                                            </p:txEl>
                                          </p:spTgt>
                                        </p:tgtEl>
                                        <p:attrNameLst>
                                          <p:attrName>style.visibility</p:attrName>
                                        </p:attrNameLst>
                                      </p:cBhvr>
                                      <p:to>
                                        <p:strVal val="visible"/>
                                      </p:to>
                                    </p:set>
                                    <p:animEffect transition="in" filter="wipe(left)">
                                      <p:cBhvr>
                                        <p:cTn id="35" dur="500"/>
                                        <p:tgtEl>
                                          <p:spTgt spid="462852">
                                            <p:txEl>
                                              <p:pRg st="4" end="4"/>
                                            </p:txEl>
                                          </p:spTgt>
                                        </p:tgtEl>
                                      </p:cBhvr>
                                    </p:animEffect>
                                  </p:childTnLst>
                                </p:cTn>
                              </p:par>
                            </p:childTnLst>
                          </p:cTn>
                        </p:par>
                        <p:par>
                          <p:cTn id="36" fill="hold" nodeType="afterGroup">
                            <p:stCondLst>
                              <p:cond delay="500"/>
                            </p:stCondLst>
                            <p:childTnLst>
                              <p:par>
                                <p:cTn id="37" presetID="18" presetClass="entr" presetSubtype="12"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strips(downLeft)">
                                      <p:cBhvr>
                                        <p:cTn id="39" dur="500"/>
                                        <p:tgtEl>
                                          <p:spTgt spid="8"/>
                                        </p:tgtEl>
                                      </p:cBhvr>
                                    </p:animEffect>
                                  </p:childTnLst>
                                </p:cTn>
                              </p:par>
                            </p:childTnLst>
                          </p:cTn>
                        </p:par>
                        <p:par>
                          <p:cTn id="40" fill="hold" nodeType="afterGroup">
                            <p:stCondLst>
                              <p:cond delay="1000"/>
                            </p:stCondLst>
                            <p:childTnLst>
                              <p:par>
                                <p:cTn id="41" presetID="22" presetClass="entr" presetSubtype="2"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right)">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2" grpId="0" build="p" bldLvl="5"/>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a:xfrm>
            <a:off x="457200" y="314325"/>
            <a:ext cx="8229600" cy="828675"/>
          </a:xfrm>
        </p:spPr>
        <p:txBody>
          <a:bodyPr>
            <a:normAutofit fontScale="90000"/>
          </a:bodyPr>
          <a:lstStyle/>
          <a:p>
            <a:pPr eaLnBrk="1" hangingPunct="1">
              <a:lnSpc>
                <a:spcPct val="105000"/>
              </a:lnSpc>
            </a:pPr>
            <a:r>
              <a:rPr lang="en-US" sz="3400" dirty="0"/>
              <a:t>Two Big </a:t>
            </a:r>
            <a:r>
              <a:rPr lang="en-US" sz="3400" i="1" dirty="0"/>
              <a:t>AD</a:t>
            </a:r>
            <a:r>
              <a:rPr lang="en-US" sz="3400" dirty="0"/>
              <a:t> Shifts:  </a:t>
            </a:r>
            <a:br>
              <a:rPr lang="en-US" sz="3400" dirty="0"/>
            </a:br>
            <a:r>
              <a:rPr lang="en-US" sz="3400" dirty="0">
                <a:solidFill>
                  <a:srgbClr val="996633"/>
                </a:solidFill>
              </a:rPr>
              <a:t>1.  The Great Depression</a:t>
            </a:r>
          </a:p>
        </p:txBody>
      </p:sp>
      <p:sp>
        <p:nvSpPr>
          <p:cNvPr id="1030" name="Rectangle 3"/>
          <p:cNvSpPr>
            <a:spLocks noGrp="1" noChangeArrowheads="1"/>
          </p:cNvSpPr>
          <p:nvPr>
            <p:ph type="body" idx="4294967295"/>
          </p:nvPr>
        </p:nvSpPr>
        <p:spPr>
          <a:xfrm>
            <a:off x="504825" y="1385888"/>
            <a:ext cx="3846513" cy="5054600"/>
          </a:xfrm>
        </p:spPr>
        <p:txBody>
          <a:bodyPr/>
          <a:lstStyle/>
          <a:p>
            <a:pPr marL="0" indent="0">
              <a:spcBef>
                <a:spcPct val="25000"/>
              </a:spcBef>
              <a:buNone/>
            </a:pPr>
            <a:r>
              <a:rPr lang="en-US" sz="2600" dirty="0"/>
              <a:t>From 1929–1933, </a:t>
            </a:r>
          </a:p>
          <a:p>
            <a:pPr marL="400050" lvl="1" eaLnBrk="1" hangingPunct="1">
              <a:lnSpc>
                <a:spcPct val="105000"/>
              </a:lnSpc>
              <a:spcBef>
                <a:spcPct val="25000"/>
              </a:spcBef>
              <a:buClr>
                <a:srgbClr val="339966"/>
              </a:buClr>
            </a:pPr>
            <a:r>
              <a:rPr lang="en-US" sz="2600" dirty="0"/>
              <a:t>money supply fell 28% due to problems in banking system</a:t>
            </a:r>
          </a:p>
          <a:p>
            <a:pPr marL="400050" lvl="1" eaLnBrk="1" hangingPunct="1">
              <a:lnSpc>
                <a:spcPct val="105000"/>
              </a:lnSpc>
              <a:spcBef>
                <a:spcPct val="25000"/>
              </a:spcBef>
              <a:buClr>
                <a:srgbClr val="339966"/>
              </a:buClr>
            </a:pPr>
            <a:r>
              <a:rPr lang="en-US" sz="2600" dirty="0"/>
              <a:t>stock prices fell 90%, reducing </a:t>
            </a:r>
            <a:r>
              <a:rPr lang="en-US" sz="2600" b="1" i="1" dirty="0"/>
              <a:t>C</a:t>
            </a:r>
            <a:r>
              <a:rPr lang="en-US" sz="2600" dirty="0"/>
              <a:t> and </a:t>
            </a:r>
            <a:r>
              <a:rPr lang="en-US" sz="2600" b="1" i="1" dirty="0"/>
              <a:t>I</a:t>
            </a:r>
          </a:p>
          <a:p>
            <a:pPr marL="400050" lvl="1" eaLnBrk="1" hangingPunct="1">
              <a:lnSpc>
                <a:spcPct val="105000"/>
              </a:lnSpc>
              <a:spcBef>
                <a:spcPct val="25000"/>
              </a:spcBef>
              <a:buClr>
                <a:srgbClr val="339966"/>
              </a:buClr>
            </a:pPr>
            <a:r>
              <a:rPr lang="en-US" sz="2600" b="1" i="1" dirty="0"/>
              <a:t>Y</a:t>
            </a:r>
            <a:r>
              <a:rPr lang="en-US" sz="2600" dirty="0"/>
              <a:t>  fell 27%</a:t>
            </a:r>
          </a:p>
          <a:p>
            <a:pPr marL="400050" lvl="1" eaLnBrk="1" hangingPunct="1">
              <a:lnSpc>
                <a:spcPct val="105000"/>
              </a:lnSpc>
              <a:spcBef>
                <a:spcPct val="25000"/>
              </a:spcBef>
              <a:buClr>
                <a:srgbClr val="339966"/>
              </a:buClr>
            </a:pPr>
            <a:r>
              <a:rPr lang="en-US" sz="2600" b="1" i="1" dirty="0"/>
              <a:t>P</a:t>
            </a:r>
            <a:r>
              <a:rPr lang="en-US" sz="2600" dirty="0"/>
              <a:t>  fell 22%</a:t>
            </a:r>
          </a:p>
          <a:p>
            <a:pPr marL="400050" lvl="1" eaLnBrk="1" hangingPunct="1">
              <a:lnSpc>
                <a:spcPct val="105000"/>
              </a:lnSpc>
              <a:spcBef>
                <a:spcPct val="25000"/>
              </a:spcBef>
              <a:buClr>
                <a:srgbClr val="339966"/>
              </a:buClr>
            </a:pPr>
            <a:r>
              <a:rPr lang="en-US" sz="2600" dirty="0"/>
              <a:t>u-rate rose </a:t>
            </a:r>
            <a:br>
              <a:rPr lang="en-US" sz="2600" dirty="0"/>
            </a:br>
            <a:r>
              <a:rPr lang="en-US" sz="2600" dirty="0"/>
              <a:t>from 3% to 25%</a:t>
            </a:r>
          </a:p>
        </p:txBody>
      </p:sp>
      <p:graphicFrame>
        <p:nvGraphicFramePr>
          <p:cNvPr id="1026" name="Object 178"/>
          <p:cNvGraphicFramePr>
            <a:graphicFrameLocks noChangeAspect="1"/>
          </p:cNvGraphicFramePr>
          <p:nvPr/>
        </p:nvGraphicFramePr>
        <p:xfrm>
          <a:off x="4651375" y="1960563"/>
          <a:ext cx="4030663" cy="4103687"/>
        </p:xfrm>
        <a:graphic>
          <a:graphicData uri="http://schemas.openxmlformats.org/presentationml/2006/ole">
            <mc:AlternateContent xmlns:mc="http://schemas.openxmlformats.org/markup-compatibility/2006">
              <mc:Choice xmlns:v="urn:schemas-microsoft-com:vml" Requires="v">
                <p:oleObj spid="_x0000_s1064" name="Chart" r:id="rId4" imgW="3143340" imgH="3200400" progId="MSGraph.Chart.8">
                  <p:embed followColorScheme="full"/>
                </p:oleObj>
              </mc:Choice>
              <mc:Fallback>
                <p:oleObj name="Chart" r:id="rId4" imgW="3143340" imgH="3200400" progId="MSGraph.Chart.8">
                  <p:embed followColorScheme="full"/>
                  <p:pic>
                    <p:nvPicPr>
                      <p:cNvPr id="0" name=""/>
                      <p:cNvPicPr>
                        <a:picLocks noChangeAspect="1" noChangeArrowheads="1"/>
                      </p:cNvPicPr>
                      <p:nvPr/>
                    </p:nvPicPr>
                    <p:blipFill>
                      <a:blip r:embed="rId5"/>
                      <a:srcRect/>
                      <a:stretch>
                        <a:fillRect/>
                      </a:stretch>
                    </p:blipFill>
                    <p:spPr bwMode="auto">
                      <a:xfrm>
                        <a:off x="4651375" y="1960563"/>
                        <a:ext cx="4030663" cy="410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1" name="Text Box 179"/>
          <p:cNvSpPr txBox="1">
            <a:spLocks noChangeArrowheads="1"/>
          </p:cNvSpPr>
          <p:nvPr/>
        </p:nvSpPr>
        <p:spPr bwMode="auto">
          <a:xfrm>
            <a:off x="5043488" y="1362075"/>
            <a:ext cx="35020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a:cs typeface="Arial" charset="0"/>
              </a:rPr>
              <a:t>U.S. Real GDP</a:t>
            </a:r>
            <a:r>
              <a:rPr lang="en-US" sz="2400">
                <a:cs typeface="Arial" charset="0"/>
              </a:rPr>
              <a:t>, </a:t>
            </a:r>
            <a:br>
              <a:rPr lang="en-US" sz="2400">
                <a:cs typeface="Arial" charset="0"/>
              </a:rPr>
            </a:br>
            <a:r>
              <a:rPr lang="en-US" sz="2400">
                <a:cs typeface="Arial" charset="0"/>
              </a:rPr>
              <a:t>billions of 2000 dollars</a:t>
            </a:r>
          </a:p>
        </p:txBody>
      </p:sp>
      <p:sp>
        <p:nvSpPr>
          <p:cNvPr id="1032"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13338562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0">
                                            <p:txEl>
                                              <p:pRg st="0" end="0"/>
                                            </p:txEl>
                                          </p:spTgt>
                                        </p:tgtEl>
                                        <p:attrNameLst>
                                          <p:attrName>style.visibility</p:attrName>
                                        </p:attrNameLst>
                                      </p:cBhvr>
                                      <p:to>
                                        <p:strVal val="visible"/>
                                      </p:to>
                                    </p:set>
                                    <p:animEffect transition="in" filter="wipe(left)">
                                      <p:cBhvr>
                                        <p:cTn id="7" dur="500"/>
                                        <p:tgtEl>
                                          <p:spTgt spid="10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0">
                                            <p:txEl>
                                              <p:pRg st="1" end="1"/>
                                            </p:txEl>
                                          </p:spTgt>
                                        </p:tgtEl>
                                        <p:attrNameLst>
                                          <p:attrName>style.visibility</p:attrName>
                                        </p:attrNameLst>
                                      </p:cBhvr>
                                      <p:to>
                                        <p:strVal val="visible"/>
                                      </p:to>
                                    </p:set>
                                    <p:animEffect transition="in" filter="wipe(left)">
                                      <p:cBhvr>
                                        <p:cTn id="12" dur="500"/>
                                        <p:tgtEl>
                                          <p:spTgt spid="10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0">
                                            <p:txEl>
                                              <p:pRg st="2" end="2"/>
                                            </p:txEl>
                                          </p:spTgt>
                                        </p:tgtEl>
                                        <p:attrNameLst>
                                          <p:attrName>style.visibility</p:attrName>
                                        </p:attrNameLst>
                                      </p:cBhvr>
                                      <p:to>
                                        <p:strVal val="visible"/>
                                      </p:to>
                                    </p:set>
                                    <p:animEffect transition="in" filter="wipe(left)">
                                      <p:cBhvr>
                                        <p:cTn id="17" dur="500"/>
                                        <p:tgtEl>
                                          <p:spTgt spid="10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30">
                                            <p:txEl>
                                              <p:pRg st="3" end="3"/>
                                            </p:txEl>
                                          </p:spTgt>
                                        </p:tgtEl>
                                        <p:attrNameLst>
                                          <p:attrName>style.visibility</p:attrName>
                                        </p:attrNameLst>
                                      </p:cBhvr>
                                      <p:to>
                                        <p:strVal val="visible"/>
                                      </p:to>
                                    </p:set>
                                    <p:animEffect transition="in" filter="wipe(left)">
                                      <p:cBhvr>
                                        <p:cTn id="22" dur="500"/>
                                        <p:tgtEl>
                                          <p:spTgt spid="10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30">
                                            <p:txEl>
                                              <p:pRg st="4" end="4"/>
                                            </p:txEl>
                                          </p:spTgt>
                                        </p:tgtEl>
                                        <p:attrNameLst>
                                          <p:attrName>style.visibility</p:attrName>
                                        </p:attrNameLst>
                                      </p:cBhvr>
                                      <p:to>
                                        <p:strVal val="visible"/>
                                      </p:to>
                                    </p:set>
                                    <p:animEffect transition="in" filter="wipe(left)">
                                      <p:cBhvr>
                                        <p:cTn id="27" dur="500"/>
                                        <p:tgtEl>
                                          <p:spTgt spid="103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30">
                                            <p:txEl>
                                              <p:pRg st="5" end="5"/>
                                            </p:txEl>
                                          </p:spTgt>
                                        </p:tgtEl>
                                        <p:attrNameLst>
                                          <p:attrName>style.visibility</p:attrName>
                                        </p:attrNameLst>
                                      </p:cBhvr>
                                      <p:to>
                                        <p:strVal val="visible"/>
                                      </p:to>
                                    </p:set>
                                    <p:animEffect transition="in" filter="wipe(left)">
                                      <p:cBhvr>
                                        <p:cTn id="32" dur="500"/>
                                        <p:tgtEl>
                                          <p:spTgt spid="10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 grpId="0" build="p" bldLvl="4"/>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3" name="Rectangle 2"/>
          <p:cNvSpPr>
            <a:spLocks noGrp="1" noChangeArrowheads="1"/>
          </p:cNvSpPr>
          <p:nvPr>
            <p:ph type="title" idx="4294967295"/>
          </p:nvPr>
        </p:nvSpPr>
        <p:spPr>
          <a:xfrm>
            <a:off x="457200" y="314325"/>
            <a:ext cx="8229600" cy="828675"/>
          </a:xfrm>
        </p:spPr>
        <p:txBody>
          <a:bodyPr>
            <a:normAutofit fontScale="90000"/>
          </a:bodyPr>
          <a:lstStyle/>
          <a:p>
            <a:pPr eaLnBrk="1" hangingPunct="1">
              <a:lnSpc>
                <a:spcPct val="105000"/>
              </a:lnSpc>
            </a:pPr>
            <a:r>
              <a:rPr lang="en-US" sz="3400" dirty="0"/>
              <a:t>Two Big </a:t>
            </a:r>
            <a:r>
              <a:rPr lang="en-US" sz="3400" i="1" dirty="0"/>
              <a:t>AD</a:t>
            </a:r>
            <a:r>
              <a:rPr lang="en-US" sz="3400" dirty="0"/>
              <a:t> Shifts:  </a:t>
            </a:r>
            <a:br>
              <a:rPr lang="en-US" sz="3400" dirty="0"/>
            </a:br>
            <a:r>
              <a:rPr lang="en-US" sz="3400" dirty="0">
                <a:solidFill>
                  <a:srgbClr val="996633"/>
                </a:solidFill>
              </a:rPr>
              <a:t>2.  The World War II Boom</a:t>
            </a:r>
          </a:p>
        </p:txBody>
      </p:sp>
      <p:sp>
        <p:nvSpPr>
          <p:cNvPr id="2054" name="Rectangle 3"/>
          <p:cNvSpPr>
            <a:spLocks noGrp="1" noChangeArrowheads="1"/>
          </p:cNvSpPr>
          <p:nvPr>
            <p:ph type="body" idx="4294967295"/>
          </p:nvPr>
        </p:nvSpPr>
        <p:spPr>
          <a:xfrm>
            <a:off x="554038" y="1522413"/>
            <a:ext cx="3714750" cy="4478337"/>
          </a:xfrm>
        </p:spPr>
        <p:txBody>
          <a:bodyPr/>
          <a:lstStyle/>
          <a:p>
            <a:pPr marL="0" indent="0">
              <a:spcBef>
                <a:spcPct val="30000"/>
              </a:spcBef>
              <a:buNone/>
            </a:pPr>
            <a:r>
              <a:rPr lang="en-US" sz="2600" dirty="0"/>
              <a:t>From 1939–1944, </a:t>
            </a:r>
          </a:p>
          <a:p>
            <a:pPr marL="400050" lvl="1" eaLnBrk="1" hangingPunct="1">
              <a:lnSpc>
                <a:spcPct val="105000"/>
              </a:lnSpc>
              <a:spcBef>
                <a:spcPct val="30000"/>
              </a:spcBef>
              <a:buClr>
                <a:srgbClr val="339966"/>
              </a:buClr>
            </a:pPr>
            <a:r>
              <a:rPr lang="en-US" sz="2600" dirty="0" err="1"/>
              <a:t>govt</a:t>
            </a:r>
            <a:r>
              <a:rPr lang="en-US" sz="2600" dirty="0"/>
              <a:t> outlays rose </a:t>
            </a:r>
            <a:br>
              <a:rPr lang="en-US" sz="2600" dirty="0"/>
            </a:br>
            <a:r>
              <a:rPr lang="en-US" sz="2600" dirty="0"/>
              <a:t>from $9.1 billion </a:t>
            </a:r>
            <a:br>
              <a:rPr lang="en-US" sz="2600" dirty="0"/>
            </a:br>
            <a:r>
              <a:rPr lang="en-US" sz="2600" dirty="0"/>
              <a:t>to $91.3 billion</a:t>
            </a:r>
            <a:endParaRPr lang="en-US" sz="2600" b="1" i="1" dirty="0"/>
          </a:p>
          <a:p>
            <a:pPr marL="400050" lvl="1" eaLnBrk="1" hangingPunct="1">
              <a:lnSpc>
                <a:spcPct val="105000"/>
              </a:lnSpc>
              <a:spcBef>
                <a:spcPct val="30000"/>
              </a:spcBef>
              <a:buClr>
                <a:srgbClr val="339966"/>
              </a:buClr>
            </a:pPr>
            <a:r>
              <a:rPr lang="en-US" sz="2600" b="1" i="1" dirty="0"/>
              <a:t>Y</a:t>
            </a:r>
            <a:r>
              <a:rPr lang="en-US" sz="2600" dirty="0"/>
              <a:t>  rose 90%</a:t>
            </a:r>
          </a:p>
          <a:p>
            <a:pPr marL="400050" lvl="1" eaLnBrk="1" hangingPunct="1">
              <a:lnSpc>
                <a:spcPct val="105000"/>
              </a:lnSpc>
              <a:spcBef>
                <a:spcPct val="30000"/>
              </a:spcBef>
              <a:buClr>
                <a:srgbClr val="339966"/>
              </a:buClr>
            </a:pPr>
            <a:r>
              <a:rPr lang="en-US" sz="2600" b="1" i="1" dirty="0"/>
              <a:t>P</a:t>
            </a:r>
            <a:r>
              <a:rPr lang="en-US" sz="2600" dirty="0"/>
              <a:t>  rose 20%</a:t>
            </a:r>
          </a:p>
          <a:p>
            <a:pPr marL="400050" lvl="1" eaLnBrk="1" hangingPunct="1">
              <a:lnSpc>
                <a:spcPct val="105000"/>
              </a:lnSpc>
              <a:spcBef>
                <a:spcPct val="30000"/>
              </a:spcBef>
              <a:buClr>
                <a:srgbClr val="339966"/>
              </a:buClr>
            </a:pPr>
            <a:r>
              <a:rPr lang="en-US" sz="2600" dirty="0" err="1"/>
              <a:t>unemp</a:t>
            </a:r>
            <a:r>
              <a:rPr lang="en-US" sz="2600" dirty="0"/>
              <a:t> fell </a:t>
            </a:r>
            <a:br>
              <a:rPr lang="en-US" sz="2600" dirty="0"/>
            </a:br>
            <a:r>
              <a:rPr lang="en-US" sz="2600" dirty="0"/>
              <a:t>from 17% to 1%</a:t>
            </a:r>
          </a:p>
        </p:txBody>
      </p:sp>
      <p:graphicFrame>
        <p:nvGraphicFramePr>
          <p:cNvPr id="2050" name="Object 0"/>
          <p:cNvGraphicFramePr>
            <a:graphicFrameLocks noChangeAspect="1"/>
          </p:cNvGraphicFramePr>
          <p:nvPr/>
        </p:nvGraphicFramePr>
        <p:xfrm>
          <a:off x="4506913" y="1973263"/>
          <a:ext cx="4138612" cy="4211637"/>
        </p:xfrm>
        <a:graphic>
          <a:graphicData uri="http://schemas.openxmlformats.org/presentationml/2006/ole">
            <mc:AlternateContent xmlns:mc="http://schemas.openxmlformats.org/markup-compatibility/2006">
              <mc:Choice xmlns:v="urn:schemas-microsoft-com:vml" Requires="v">
                <p:oleObj spid="_x0000_s2088" name="Chart" r:id="rId4" imgW="3143340" imgH="3200400" progId="MSGraph.Chart.8">
                  <p:embed followColorScheme="full"/>
                </p:oleObj>
              </mc:Choice>
              <mc:Fallback>
                <p:oleObj name="Chart" r:id="rId4" imgW="3143340" imgH="3200400" progId="MSGraph.Chart.8">
                  <p:embed followColorScheme="full"/>
                  <p:pic>
                    <p:nvPicPr>
                      <p:cNvPr id="0" name=""/>
                      <p:cNvPicPr>
                        <a:picLocks noChangeAspect="1" noChangeArrowheads="1"/>
                      </p:cNvPicPr>
                      <p:nvPr/>
                    </p:nvPicPr>
                    <p:blipFill>
                      <a:blip r:embed="rId5"/>
                      <a:srcRect/>
                      <a:stretch>
                        <a:fillRect/>
                      </a:stretch>
                    </p:blipFill>
                    <p:spPr bwMode="auto">
                      <a:xfrm>
                        <a:off x="4506913" y="1973263"/>
                        <a:ext cx="4138612" cy="421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5" name="Text Box 5"/>
          <p:cNvSpPr txBox="1">
            <a:spLocks noChangeArrowheads="1"/>
          </p:cNvSpPr>
          <p:nvPr/>
        </p:nvSpPr>
        <p:spPr bwMode="auto">
          <a:xfrm>
            <a:off x="5043488" y="1362075"/>
            <a:ext cx="35020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dirty="0">
                <a:cs typeface="Arial" charset="0"/>
              </a:rPr>
              <a:t>U.S. Real GDP</a:t>
            </a:r>
            <a:r>
              <a:rPr lang="en-US" sz="2400" dirty="0">
                <a:cs typeface="Arial" charset="0"/>
              </a:rPr>
              <a:t>, </a:t>
            </a:r>
            <a:br>
              <a:rPr lang="en-US" sz="2400" dirty="0">
                <a:cs typeface="Arial" charset="0"/>
              </a:rPr>
            </a:br>
            <a:r>
              <a:rPr lang="en-US" sz="2400" dirty="0">
                <a:cs typeface="Arial" charset="0"/>
              </a:rPr>
              <a:t>billions of 2000 dollars</a:t>
            </a:r>
          </a:p>
        </p:txBody>
      </p:sp>
      <p:sp>
        <p:nvSpPr>
          <p:cNvPr id="2056"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12887896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4">
                                            <p:txEl>
                                              <p:pRg st="0" end="0"/>
                                            </p:txEl>
                                          </p:spTgt>
                                        </p:tgtEl>
                                        <p:attrNameLst>
                                          <p:attrName>style.visibility</p:attrName>
                                        </p:attrNameLst>
                                      </p:cBhvr>
                                      <p:to>
                                        <p:strVal val="visible"/>
                                      </p:to>
                                    </p:set>
                                    <p:animEffect transition="in" filter="wipe(left)">
                                      <p:cBhvr>
                                        <p:cTn id="7" dur="500"/>
                                        <p:tgtEl>
                                          <p:spTgt spid="20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4">
                                            <p:txEl>
                                              <p:pRg st="1" end="1"/>
                                            </p:txEl>
                                          </p:spTgt>
                                        </p:tgtEl>
                                        <p:attrNameLst>
                                          <p:attrName>style.visibility</p:attrName>
                                        </p:attrNameLst>
                                      </p:cBhvr>
                                      <p:to>
                                        <p:strVal val="visible"/>
                                      </p:to>
                                    </p:set>
                                    <p:animEffect transition="in" filter="wipe(left)">
                                      <p:cBhvr>
                                        <p:cTn id="12" dur="500"/>
                                        <p:tgtEl>
                                          <p:spTgt spid="20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54">
                                            <p:txEl>
                                              <p:pRg st="2" end="2"/>
                                            </p:txEl>
                                          </p:spTgt>
                                        </p:tgtEl>
                                        <p:attrNameLst>
                                          <p:attrName>style.visibility</p:attrName>
                                        </p:attrNameLst>
                                      </p:cBhvr>
                                      <p:to>
                                        <p:strVal val="visible"/>
                                      </p:to>
                                    </p:set>
                                    <p:animEffect transition="in" filter="wipe(left)">
                                      <p:cBhvr>
                                        <p:cTn id="17" dur="500"/>
                                        <p:tgtEl>
                                          <p:spTgt spid="20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54">
                                            <p:txEl>
                                              <p:pRg st="3" end="3"/>
                                            </p:txEl>
                                          </p:spTgt>
                                        </p:tgtEl>
                                        <p:attrNameLst>
                                          <p:attrName>style.visibility</p:attrName>
                                        </p:attrNameLst>
                                      </p:cBhvr>
                                      <p:to>
                                        <p:strVal val="visible"/>
                                      </p:to>
                                    </p:set>
                                    <p:animEffect transition="in" filter="wipe(left)">
                                      <p:cBhvr>
                                        <p:cTn id="22" dur="500"/>
                                        <p:tgtEl>
                                          <p:spTgt spid="205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54">
                                            <p:txEl>
                                              <p:pRg st="4" end="4"/>
                                            </p:txEl>
                                          </p:spTgt>
                                        </p:tgtEl>
                                        <p:attrNameLst>
                                          <p:attrName>style.visibility</p:attrName>
                                        </p:attrNameLst>
                                      </p:cBhvr>
                                      <p:to>
                                        <p:strVal val="visible"/>
                                      </p:to>
                                    </p:set>
                                    <p:animEffect transition="in" filter="wipe(left)">
                                      <p:cBhvr>
                                        <p:cTn id="27" dur="500"/>
                                        <p:tgtEl>
                                          <p:spTgt spid="20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build="p" bldLvl="4"/>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rgbClr val="FFF4D5"/>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D6B128"/>
          </a:solidFill>
          <a:ln w="9525">
            <a:noFill/>
            <a:miter lim="800000"/>
            <a:headEnd/>
            <a:tailEnd/>
          </a:ln>
        </p:spPr>
        <p:txBody>
          <a:bodyPr wrap="none" anchor="ctr"/>
          <a:lstStyle/>
          <a:p>
            <a:pPr fontAlgn="base">
              <a:spcBef>
                <a:spcPct val="0"/>
              </a:spcBef>
              <a:spcAft>
                <a:spcPct val="0"/>
              </a:spcAft>
            </a:pPr>
            <a:endParaRPr lang="en-US">
              <a:solidFill>
                <a:srgbClr val="000000"/>
              </a:solidFill>
              <a:cs typeface="Arial" charset="0"/>
            </a:endParaRPr>
          </a:p>
        </p:txBody>
      </p:sp>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a:solidFill>
                  <a:srgbClr val="996633"/>
                </a:solidFill>
                <a:effectLst>
                  <a:outerShdw blurRad="38100" dist="38100" dir="2700000" algn="tl">
                    <a:srgbClr val="C0C0C0"/>
                  </a:outerShdw>
                </a:effectLst>
                <a:latin typeface="Tahoma" pitchFamily="34" charset="0"/>
                <a:cs typeface="Arial" charset="0"/>
              </a:rPr>
              <a:t>ACTIVE LEARNING</a:t>
            </a:r>
            <a:r>
              <a:rPr lang="en-US" sz="2400" b="0" dirty="0">
                <a:solidFill>
                  <a:srgbClr val="996633"/>
                </a:solidFill>
                <a:effectLst>
                  <a:outerShdw blurRad="38100" dist="38100" dir="2700000" algn="tl">
                    <a:srgbClr val="C0C0C0"/>
                  </a:outerShdw>
                </a:effectLst>
                <a:latin typeface="Tahoma" pitchFamily="34" charset="0"/>
                <a:cs typeface="Arial" charset="0"/>
              </a:rPr>
              <a:t>   </a:t>
            </a:r>
            <a:r>
              <a:rPr lang="en-US" sz="7100" baseline="-10000" dirty="0">
                <a:solidFill>
                  <a:srgbClr val="C00000"/>
                </a:solidFill>
                <a:latin typeface="Century" pitchFamily="18" charset="0"/>
                <a:cs typeface="Times New Roman" pitchFamily="18" charset="0"/>
              </a:rPr>
              <a:t>2</a:t>
            </a:r>
            <a:r>
              <a:rPr lang="en-US" sz="2400" b="0" dirty="0">
                <a:solidFill>
                  <a:srgbClr val="996633"/>
                </a:solidFill>
                <a:effectLst>
                  <a:outerShdw blurRad="38100" dist="38100" dir="2700000" algn="tl">
                    <a:srgbClr val="C0C0C0"/>
                  </a:outerShdw>
                </a:effectLst>
                <a:latin typeface="Tahoma" pitchFamily="34" charset="0"/>
                <a:cs typeface="Arial" charset="0"/>
              </a:rPr>
              <a:t>   </a:t>
            </a:r>
            <a:br>
              <a:rPr lang="en-US" sz="2400" b="0" dirty="0">
                <a:solidFill>
                  <a:srgbClr val="996633"/>
                </a:solidFill>
                <a:effectLst>
                  <a:outerShdw blurRad="38100" dist="38100" dir="2700000" algn="tl">
                    <a:srgbClr val="C0C0C0"/>
                  </a:outerShdw>
                </a:effectLst>
                <a:latin typeface="Tahoma" pitchFamily="34" charset="0"/>
                <a:cs typeface="Arial" charset="0"/>
              </a:rPr>
            </a:br>
            <a:r>
              <a:rPr lang="en-US" sz="3600" dirty="0">
                <a:solidFill>
                  <a:srgbClr val="CC9900"/>
                </a:solidFill>
                <a:effectLst>
                  <a:outerShdw blurRad="38100" dist="38100" dir="2700000" algn="tl">
                    <a:srgbClr val="C0C0C0"/>
                  </a:outerShdw>
                </a:effectLst>
                <a:cs typeface="Arial" charset="0"/>
              </a:rPr>
              <a:t>Working with the model</a:t>
            </a:r>
          </a:p>
        </p:txBody>
      </p:sp>
      <p:sp>
        <p:nvSpPr>
          <p:cNvPr id="36" name="Content Placeholder 2"/>
          <p:cNvSpPr>
            <a:spLocks noGrp="1"/>
          </p:cNvSpPr>
          <p:nvPr>
            <p:ph idx="1"/>
          </p:nvPr>
        </p:nvSpPr>
        <p:spPr>
          <a:xfrm>
            <a:off x="457200" y="1371600"/>
            <a:ext cx="8229600" cy="5105400"/>
          </a:xfrm>
        </p:spPr>
        <p:txBody>
          <a:bodyPr>
            <a:normAutofit/>
          </a:bodyPr>
          <a:lstStyle/>
          <a:p>
            <a:pPr>
              <a:buClr>
                <a:srgbClr val="CC0000"/>
              </a:buClr>
            </a:pPr>
            <a:r>
              <a:rPr lang="en-US" dirty="0"/>
              <a:t>Draw the </a:t>
            </a:r>
            <a:r>
              <a:rPr lang="en-US" i="1" dirty="0"/>
              <a:t>AD-SRAS-LRAS</a:t>
            </a:r>
            <a:r>
              <a:rPr lang="en-US" dirty="0"/>
              <a:t> diagram </a:t>
            </a:r>
            <a:br>
              <a:rPr lang="en-US" dirty="0"/>
            </a:br>
            <a:r>
              <a:rPr lang="en-US" dirty="0"/>
              <a:t>for the U.S. economy </a:t>
            </a:r>
            <a:br>
              <a:rPr lang="en-US" dirty="0"/>
            </a:br>
            <a:r>
              <a:rPr lang="en-US" dirty="0"/>
              <a:t>starting in a long-run equilibrium. </a:t>
            </a:r>
          </a:p>
          <a:p>
            <a:pPr>
              <a:buClr>
                <a:srgbClr val="CC0000"/>
              </a:buClr>
            </a:pPr>
            <a:r>
              <a:rPr lang="en-US" dirty="0"/>
              <a:t>A boom occurs in Canada.  </a:t>
            </a:r>
            <a:br>
              <a:rPr lang="en-US" dirty="0"/>
            </a:br>
            <a:r>
              <a:rPr lang="en-US" dirty="0"/>
              <a:t>Use your diagram to determine </a:t>
            </a:r>
            <a:br>
              <a:rPr lang="en-US" dirty="0"/>
            </a:br>
            <a:r>
              <a:rPr lang="en-US" dirty="0"/>
              <a:t>the SR and LR effects on U.S. GDP, </a:t>
            </a:r>
            <a:br>
              <a:rPr lang="en-US" dirty="0"/>
            </a:br>
            <a:r>
              <a:rPr lang="en-US" dirty="0"/>
              <a:t>the price level, and unemployment.</a:t>
            </a:r>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b="0" i="1" dirty="0">
                <a:solidFill>
                  <a:srgbClr val="777777"/>
                </a:solidFill>
                <a:latin typeface="Times New Roman" pitchFamily="18" charset="0"/>
                <a:cs typeface="Times New Roman" pitchFamily="18" charset="0"/>
              </a:rPr>
              <a:t>© 2012 </a:t>
            </a:r>
            <a:r>
              <a:rPr lang="en-US" sz="800" b="0" i="1" dirty="0" err="1">
                <a:solidFill>
                  <a:srgbClr val="777777"/>
                </a:solidFill>
                <a:latin typeface="Times New Roman" pitchFamily="18" charset="0"/>
                <a:cs typeface="Times New Roman" pitchFamily="18" charset="0"/>
              </a:rPr>
              <a:t>Cengage</a:t>
            </a:r>
            <a:r>
              <a:rPr lang="en-US" sz="800" b="0" i="1" dirty="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rgbClr val="FFF4D5"/>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D6B128"/>
          </a:solidFill>
          <a:ln w="9525">
            <a:noFill/>
            <a:miter lim="800000"/>
            <a:headEnd/>
            <a:tailEnd/>
          </a:ln>
        </p:spPr>
        <p:txBody>
          <a:bodyPr wrap="none" anchor="ctr"/>
          <a:lstStyle/>
          <a:p>
            <a:pPr fontAlgn="base">
              <a:spcBef>
                <a:spcPct val="0"/>
              </a:spcBef>
              <a:spcAft>
                <a:spcPct val="0"/>
              </a:spcAft>
            </a:pPr>
            <a:endParaRPr lang="en-US">
              <a:solidFill>
                <a:srgbClr val="000000"/>
              </a:solidFill>
              <a:cs typeface="Arial" charset="0"/>
            </a:endParaRPr>
          </a:p>
        </p:txBody>
      </p:sp>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a:solidFill>
                  <a:srgbClr val="996633"/>
                </a:solidFill>
                <a:effectLst>
                  <a:outerShdw blurRad="38100" dist="38100" dir="2700000" algn="tl">
                    <a:srgbClr val="C0C0C0"/>
                  </a:outerShdw>
                </a:effectLst>
                <a:latin typeface="Tahoma" pitchFamily="34" charset="0"/>
                <a:cs typeface="Arial" charset="0"/>
              </a:rPr>
              <a:t>ACTIVE LEARNING</a:t>
            </a:r>
            <a:r>
              <a:rPr lang="en-US" sz="2400" b="0" dirty="0">
                <a:solidFill>
                  <a:srgbClr val="996633"/>
                </a:solidFill>
                <a:effectLst>
                  <a:outerShdw blurRad="38100" dist="38100" dir="2700000" algn="tl">
                    <a:srgbClr val="C0C0C0"/>
                  </a:outerShdw>
                </a:effectLst>
                <a:latin typeface="Tahoma" pitchFamily="34" charset="0"/>
                <a:cs typeface="Arial" charset="0"/>
              </a:rPr>
              <a:t>   </a:t>
            </a:r>
            <a:r>
              <a:rPr lang="en-US" sz="7100" baseline="-10000" dirty="0">
                <a:solidFill>
                  <a:srgbClr val="C00000"/>
                </a:solidFill>
                <a:latin typeface="Century" pitchFamily="18" charset="0"/>
                <a:cs typeface="Times New Roman" pitchFamily="18" charset="0"/>
              </a:rPr>
              <a:t>2</a:t>
            </a:r>
            <a:r>
              <a:rPr lang="en-US" sz="2400" b="0" dirty="0">
                <a:solidFill>
                  <a:srgbClr val="996633"/>
                </a:solidFill>
                <a:effectLst>
                  <a:outerShdw blurRad="38100" dist="38100" dir="2700000" algn="tl">
                    <a:srgbClr val="C0C0C0"/>
                  </a:outerShdw>
                </a:effectLst>
                <a:latin typeface="Tahoma" pitchFamily="34" charset="0"/>
                <a:cs typeface="Arial" charset="0"/>
              </a:rPr>
              <a:t>   </a:t>
            </a:r>
            <a:br>
              <a:rPr lang="en-US" sz="2400" b="0" dirty="0">
                <a:solidFill>
                  <a:srgbClr val="996633"/>
                </a:solidFill>
                <a:effectLst>
                  <a:outerShdw blurRad="38100" dist="38100" dir="2700000" algn="tl">
                    <a:srgbClr val="C0C0C0"/>
                  </a:outerShdw>
                </a:effectLst>
                <a:latin typeface="Tahoma" pitchFamily="34" charset="0"/>
                <a:cs typeface="Arial" charset="0"/>
              </a:rPr>
            </a:br>
            <a:r>
              <a:rPr lang="en-US" sz="3600" dirty="0">
                <a:solidFill>
                  <a:srgbClr val="CC9900"/>
                </a:solidFill>
                <a:effectLst>
                  <a:outerShdw blurRad="38100" dist="38100" dir="2700000" algn="tl">
                    <a:srgbClr val="C0C0C0"/>
                  </a:outerShdw>
                </a:effectLst>
                <a:cs typeface="Arial" charset="0"/>
              </a:rPr>
              <a:t>Answers</a:t>
            </a:r>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b="0" i="1" dirty="0">
                <a:solidFill>
                  <a:srgbClr val="777777"/>
                </a:solidFill>
                <a:latin typeface="Times New Roman" pitchFamily="18" charset="0"/>
                <a:cs typeface="Times New Roman" pitchFamily="18" charset="0"/>
              </a:rPr>
              <a:t>© 2012 </a:t>
            </a:r>
            <a:r>
              <a:rPr lang="en-US" sz="800" b="0" i="1" dirty="0" err="1">
                <a:solidFill>
                  <a:srgbClr val="777777"/>
                </a:solidFill>
                <a:latin typeface="Times New Roman" pitchFamily="18" charset="0"/>
                <a:cs typeface="Times New Roman" pitchFamily="18" charset="0"/>
              </a:rPr>
              <a:t>Cengage</a:t>
            </a:r>
            <a:r>
              <a:rPr lang="en-US" sz="800" b="0" i="1" dirty="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grpSp>
        <p:nvGrpSpPr>
          <p:cNvPr id="8" name="Group 7"/>
          <p:cNvGrpSpPr>
            <a:grpSpLocks/>
          </p:cNvGrpSpPr>
          <p:nvPr/>
        </p:nvGrpSpPr>
        <p:grpSpPr bwMode="auto">
          <a:xfrm>
            <a:off x="5942013" y="1673225"/>
            <a:ext cx="1177925" cy="4306888"/>
            <a:chOff x="3670" y="778"/>
            <a:chExt cx="742" cy="2713"/>
          </a:xfrm>
        </p:grpSpPr>
        <p:sp>
          <p:nvSpPr>
            <p:cNvPr id="9" name="Line 8"/>
            <p:cNvSpPr>
              <a:spLocks noChangeShapeType="1"/>
            </p:cNvSpPr>
            <p:nvPr/>
          </p:nvSpPr>
          <p:spPr bwMode="auto">
            <a:xfrm rot="16200000" flipH="1">
              <a:off x="2956" y="2115"/>
              <a:ext cx="2167" cy="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Text Box 9"/>
            <p:cNvSpPr txBox="1">
              <a:spLocks noChangeArrowheads="1"/>
            </p:cNvSpPr>
            <p:nvPr/>
          </p:nvSpPr>
          <p:spPr bwMode="auto">
            <a:xfrm>
              <a:off x="3670"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endParaRPr lang="en-US" sz="2400" i="1" baseline="-25000">
                <a:cs typeface="Arial" charset="0"/>
              </a:endParaRPr>
            </a:p>
          </p:txBody>
        </p:sp>
        <p:sp>
          <p:nvSpPr>
            <p:cNvPr id="11" name="Rectangle 10"/>
            <p:cNvSpPr>
              <a:spLocks noChangeArrowheads="1"/>
            </p:cNvSpPr>
            <p:nvPr/>
          </p:nvSpPr>
          <p:spPr bwMode="auto">
            <a:xfrm>
              <a:off x="3891" y="3203"/>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400" b="1" i="1">
                  <a:cs typeface="Arial" charset="0"/>
                </a:rPr>
                <a:t>Y</a:t>
              </a:r>
              <a:r>
                <a:rPr lang="en-US" sz="2400" b="1" baseline="-25000">
                  <a:cs typeface="Arial" charset="0"/>
                </a:rPr>
                <a:t>N</a:t>
              </a:r>
            </a:p>
          </p:txBody>
        </p:sp>
      </p:grpSp>
      <p:grpSp>
        <p:nvGrpSpPr>
          <p:cNvPr id="12" name="Group 11"/>
          <p:cNvGrpSpPr>
            <a:grpSpLocks/>
          </p:cNvGrpSpPr>
          <p:nvPr/>
        </p:nvGrpSpPr>
        <p:grpSpPr bwMode="auto">
          <a:xfrm>
            <a:off x="4776788" y="1617663"/>
            <a:ext cx="3994150" cy="4106862"/>
            <a:chOff x="2579" y="785"/>
            <a:chExt cx="2786" cy="2420"/>
          </a:xfrm>
        </p:grpSpPr>
        <p:grpSp>
          <p:nvGrpSpPr>
            <p:cNvPr id="13" name="Group 12"/>
            <p:cNvGrpSpPr>
              <a:grpSpLocks/>
            </p:cNvGrpSpPr>
            <p:nvPr/>
          </p:nvGrpSpPr>
          <p:grpSpPr bwMode="auto">
            <a:xfrm>
              <a:off x="2697" y="1037"/>
              <a:ext cx="2409" cy="2049"/>
              <a:chOff x="1098" y="1361"/>
              <a:chExt cx="2116" cy="2027"/>
            </a:xfrm>
          </p:grpSpPr>
          <p:sp>
            <p:nvSpPr>
              <p:cNvPr id="16" name="Line 13"/>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4"/>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 name="Text Box 15"/>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15" name="Text Box 16"/>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18" name="Group 17"/>
          <p:cNvGrpSpPr>
            <a:grpSpLocks/>
          </p:cNvGrpSpPr>
          <p:nvPr/>
        </p:nvGrpSpPr>
        <p:grpSpPr bwMode="auto">
          <a:xfrm>
            <a:off x="5473700" y="2122488"/>
            <a:ext cx="2947988" cy="2609850"/>
            <a:chOff x="3200" y="1121"/>
            <a:chExt cx="1857" cy="1644"/>
          </a:xfrm>
        </p:grpSpPr>
        <p:sp>
          <p:nvSpPr>
            <p:cNvPr id="19" name="Line 18"/>
            <p:cNvSpPr>
              <a:spLocks noChangeShapeType="1"/>
            </p:cNvSpPr>
            <p:nvPr/>
          </p:nvSpPr>
          <p:spPr bwMode="auto">
            <a:xfrm>
              <a:off x="3200" y="1121"/>
              <a:ext cx="1460" cy="1439"/>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Text Box 19"/>
            <p:cNvSpPr txBox="1">
              <a:spLocks noChangeArrowheads="1"/>
            </p:cNvSpPr>
            <p:nvPr/>
          </p:nvSpPr>
          <p:spPr bwMode="auto">
            <a:xfrm>
              <a:off x="4588" y="2477"/>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2</a:t>
              </a:r>
            </a:p>
          </p:txBody>
        </p:sp>
      </p:grpSp>
      <p:grpSp>
        <p:nvGrpSpPr>
          <p:cNvPr id="21" name="Group 20"/>
          <p:cNvGrpSpPr>
            <a:grpSpLocks/>
          </p:cNvGrpSpPr>
          <p:nvPr/>
        </p:nvGrpSpPr>
        <p:grpSpPr bwMode="auto">
          <a:xfrm>
            <a:off x="5110163" y="1879600"/>
            <a:ext cx="3390900" cy="2597150"/>
            <a:chOff x="3067" y="1216"/>
            <a:chExt cx="2136" cy="1636"/>
          </a:xfrm>
        </p:grpSpPr>
        <p:sp>
          <p:nvSpPr>
            <p:cNvPr id="22" name="Line 21"/>
            <p:cNvSpPr>
              <a:spLocks noChangeShapeType="1"/>
            </p:cNvSpPr>
            <p:nvPr/>
          </p:nvSpPr>
          <p:spPr bwMode="auto">
            <a:xfrm flipV="1">
              <a:off x="3067" y="1468"/>
              <a:ext cx="1497" cy="138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Text Box 22"/>
            <p:cNvSpPr txBox="1">
              <a:spLocks noChangeArrowheads="1"/>
            </p:cNvSpPr>
            <p:nvPr/>
          </p:nvSpPr>
          <p:spPr bwMode="auto">
            <a:xfrm>
              <a:off x="4461" y="1216"/>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r>
                <a:rPr lang="en-US" sz="2400" baseline="-25000">
                  <a:cs typeface="Arial" charset="0"/>
                </a:rPr>
                <a:t>2</a:t>
              </a:r>
            </a:p>
          </p:txBody>
        </p:sp>
      </p:grpSp>
      <p:grpSp>
        <p:nvGrpSpPr>
          <p:cNvPr id="24" name="Group 23"/>
          <p:cNvGrpSpPr>
            <a:grpSpLocks/>
          </p:cNvGrpSpPr>
          <p:nvPr/>
        </p:nvGrpSpPr>
        <p:grpSpPr bwMode="auto">
          <a:xfrm>
            <a:off x="5237163" y="3167063"/>
            <a:ext cx="2606675" cy="2216150"/>
            <a:chOff x="3051" y="1719"/>
            <a:chExt cx="1642" cy="1396"/>
          </a:xfrm>
        </p:grpSpPr>
        <p:sp>
          <p:nvSpPr>
            <p:cNvPr id="25" name="Text Box 24"/>
            <p:cNvSpPr txBox="1">
              <a:spLocks noChangeArrowheads="1"/>
            </p:cNvSpPr>
            <p:nvPr/>
          </p:nvSpPr>
          <p:spPr bwMode="auto">
            <a:xfrm>
              <a:off x="4236" y="2827"/>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1</a:t>
              </a:r>
            </a:p>
          </p:txBody>
        </p:sp>
        <p:sp>
          <p:nvSpPr>
            <p:cNvPr id="26" name="Line 25"/>
            <p:cNvSpPr>
              <a:spLocks noChangeShapeType="1"/>
            </p:cNvSpPr>
            <p:nvPr/>
          </p:nvSpPr>
          <p:spPr bwMode="auto">
            <a:xfrm>
              <a:off x="3051" y="1719"/>
              <a:ext cx="1235" cy="121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7" name="Group 26"/>
          <p:cNvGrpSpPr>
            <a:grpSpLocks/>
          </p:cNvGrpSpPr>
          <p:nvPr/>
        </p:nvGrpSpPr>
        <p:grpSpPr bwMode="auto">
          <a:xfrm>
            <a:off x="5975350" y="2943225"/>
            <a:ext cx="2765425" cy="2012950"/>
            <a:chOff x="3540" y="1767"/>
            <a:chExt cx="1742" cy="1268"/>
          </a:xfrm>
        </p:grpSpPr>
        <p:sp>
          <p:nvSpPr>
            <p:cNvPr id="28" name="Line 27"/>
            <p:cNvSpPr>
              <a:spLocks noChangeShapeType="1"/>
            </p:cNvSpPr>
            <p:nvPr/>
          </p:nvSpPr>
          <p:spPr bwMode="auto">
            <a:xfrm flipV="1">
              <a:off x="3540" y="2013"/>
              <a:ext cx="1092" cy="1022"/>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Text Box 28"/>
            <p:cNvSpPr txBox="1">
              <a:spLocks noChangeArrowheads="1"/>
            </p:cNvSpPr>
            <p:nvPr/>
          </p:nvSpPr>
          <p:spPr bwMode="auto">
            <a:xfrm>
              <a:off x="4540" y="1767"/>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r>
                <a:rPr lang="en-US" sz="2400" baseline="-25000">
                  <a:cs typeface="Arial" charset="0"/>
                </a:rPr>
                <a:t>1</a:t>
              </a:r>
            </a:p>
          </p:txBody>
        </p:sp>
      </p:grpSp>
      <p:grpSp>
        <p:nvGrpSpPr>
          <p:cNvPr id="30" name="Group 49"/>
          <p:cNvGrpSpPr>
            <a:grpSpLocks/>
          </p:cNvGrpSpPr>
          <p:nvPr/>
        </p:nvGrpSpPr>
        <p:grpSpPr bwMode="auto">
          <a:xfrm>
            <a:off x="4456113" y="4251325"/>
            <a:ext cx="2139950" cy="365125"/>
            <a:chOff x="2844" y="2652"/>
            <a:chExt cx="1348" cy="230"/>
          </a:xfrm>
        </p:grpSpPr>
        <p:sp>
          <p:nvSpPr>
            <p:cNvPr id="31" name="Oval 32"/>
            <p:cNvSpPr>
              <a:spLocks noChangeArrowheads="1"/>
            </p:cNvSpPr>
            <p:nvPr/>
          </p:nvSpPr>
          <p:spPr bwMode="auto">
            <a:xfrm>
              <a:off x="4104" y="2725"/>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2" name="Line 38"/>
            <p:cNvSpPr>
              <a:spLocks noChangeShapeType="1"/>
            </p:cNvSpPr>
            <p:nvPr/>
          </p:nvSpPr>
          <p:spPr bwMode="auto">
            <a:xfrm>
              <a:off x="3156" y="2771"/>
              <a:ext cx="9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Text Box 39"/>
            <p:cNvSpPr txBox="1">
              <a:spLocks noChangeArrowheads="1"/>
            </p:cNvSpPr>
            <p:nvPr/>
          </p:nvSpPr>
          <p:spPr bwMode="auto">
            <a:xfrm>
              <a:off x="2844" y="265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grpSp>
      <p:grpSp>
        <p:nvGrpSpPr>
          <p:cNvPr id="34" name="Group 51"/>
          <p:cNvGrpSpPr>
            <a:grpSpLocks/>
          </p:cNvGrpSpPr>
          <p:nvPr/>
        </p:nvGrpSpPr>
        <p:grpSpPr bwMode="auto">
          <a:xfrm>
            <a:off x="4452938" y="2981325"/>
            <a:ext cx="2489200" cy="373063"/>
            <a:chOff x="2842" y="1852"/>
            <a:chExt cx="1568" cy="235"/>
          </a:xfrm>
        </p:grpSpPr>
        <p:grpSp>
          <p:nvGrpSpPr>
            <p:cNvPr id="35" name="Group 47"/>
            <p:cNvGrpSpPr>
              <a:grpSpLocks/>
            </p:cNvGrpSpPr>
            <p:nvPr/>
          </p:nvGrpSpPr>
          <p:grpSpPr bwMode="auto">
            <a:xfrm>
              <a:off x="2842" y="1857"/>
              <a:ext cx="1350" cy="230"/>
              <a:chOff x="2842" y="1857"/>
              <a:chExt cx="1350" cy="230"/>
            </a:xfrm>
          </p:grpSpPr>
          <p:sp>
            <p:nvSpPr>
              <p:cNvPr id="38" name="Line 29"/>
              <p:cNvSpPr>
                <a:spLocks noChangeShapeType="1"/>
              </p:cNvSpPr>
              <p:nvPr/>
            </p:nvSpPr>
            <p:spPr bwMode="auto">
              <a:xfrm>
                <a:off x="3158" y="1970"/>
                <a:ext cx="995" cy="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Text Box 30"/>
              <p:cNvSpPr txBox="1">
                <a:spLocks noChangeArrowheads="1"/>
              </p:cNvSpPr>
              <p:nvPr/>
            </p:nvSpPr>
            <p:spPr bwMode="auto">
              <a:xfrm>
                <a:off x="2842" y="1857"/>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3</a:t>
                </a:r>
              </a:p>
            </p:txBody>
          </p:sp>
          <p:sp>
            <p:nvSpPr>
              <p:cNvPr id="40" name="Oval 31"/>
              <p:cNvSpPr>
                <a:spLocks noChangeArrowheads="1"/>
              </p:cNvSpPr>
              <p:nvPr/>
            </p:nvSpPr>
            <p:spPr bwMode="auto">
              <a:xfrm>
                <a:off x="4104" y="1926"/>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37" name="Text Box 41"/>
            <p:cNvSpPr txBox="1">
              <a:spLocks noChangeArrowheads="1"/>
            </p:cNvSpPr>
            <p:nvPr/>
          </p:nvSpPr>
          <p:spPr bwMode="auto">
            <a:xfrm>
              <a:off x="4209" y="1852"/>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C</a:t>
              </a:r>
              <a:endParaRPr lang="en-US" sz="2400" baseline="-25000">
                <a:cs typeface="Arial" charset="0"/>
              </a:endParaRPr>
            </a:p>
          </p:txBody>
        </p:sp>
      </p:grpSp>
      <p:grpSp>
        <p:nvGrpSpPr>
          <p:cNvPr id="41" name="Group 50"/>
          <p:cNvGrpSpPr>
            <a:grpSpLocks/>
          </p:cNvGrpSpPr>
          <p:nvPr/>
        </p:nvGrpSpPr>
        <p:grpSpPr bwMode="auto">
          <a:xfrm>
            <a:off x="4459288" y="3630613"/>
            <a:ext cx="3168650" cy="2312987"/>
            <a:chOff x="2846" y="2261"/>
            <a:chExt cx="1996" cy="1457"/>
          </a:xfrm>
        </p:grpSpPr>
        <p:grpSp>
          <p:nvGrpSpPr>
            <p:cNvPr id="42" name="Group 48"/>
            <p:cNvGrpSpPr>
              <a:grpSpLocks/>
            </p:cNvGrpSpPr>
            <p:nvPr/>
          </p:nvGrpSpPr>
          <p:grpSpPr bwMode="auto">
            <a:xfrm>
              <a:off x="2846" y="2262"/>
              <a:ext cx="1904" cy="1456"/>
              <a:chOff x="2846" y="2262"/>
              <a:chExt cx="1904" cy="1456"/>
            </a:xfrm>
          </p:grpSpPr>
          <p:sp>
            <p:nvSpPr>
              <p:cNvPr id="44" name="Oval 33"/>
              <p:cNvSpPr>
                <a:spLocks noChangeArrowheads="1"/>
              </p:cNvSpPr>
              <p:nvPr/>
            </p:nvSpPr>
            <p:spPr bwMode="auto">
              <a:xfrm>
                <a:off x="4527" y="2333"/>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45" name="Group 34"/>
              <p:cNvGrpSpPr>
                <a:grpSpLocks/>
              </p:cNvGrpSpPr>
              <p:nvPr/>
            </p:nvGrpSpPr>
            <p:grpSpPr bwMode="auto">
              <a:xfrm>
                <a:off x="3154" y="2378"/>
                <a:ext cx="1416" cy="1072"/>
                <a:chOff x="357" y="2450"/>
                <a:chExt cx="795" cy="646"/>
              </a:xfrm>
            </p:grpSpPr>
            <p:sp>
              <p:nvSpPr>
                <p:cNvPr id="48" name="Line 35"/>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36"/>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 name="Text Box 37"/>
              <p:cNvSpPr txBox="1">
                <a:spLocks noChangeArrowheads="1"/>
              </p:cNvSpPr>
              <p:nvPr/>
            </p:nvSpPr>
            <p:spPr bwMode="auto">
              <a:xfrm>
                <a:off x="2846" y="226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sp>
            <p:nvSpPr>
              <p:cNvPr id="47" name="Text Box 40"/>
              <p:cNvSpPr txBox="1">
                <a:spLocks noChangeArrowheads="1"/>
              </p:cNvSpPr>
              <p:nvPr/>
            </p:nvSpPr>
            <p:spPr bwMode="auto">
              <a:xfrm>
                <a:off x="4442" y="348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grpSp>
        <p:sp>
          <p:nvSpPr>
            <p:cNvPr id="43" name="Text Box 42"/>
            <p:cNvSpPr txBox="1">
              <a:spLocks noChangeArrowheads="1"/>
            </p:cNvSpPr>
            <p:nvPr/>
          </p:nvSpPr>
          <p:spPr bwMode="auto">
            <a:xfrm>
              <a:off x="4641" y="2261"/>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B</a:t>
              </a:r>
              <a:endParaRPr lang="en-US" sz="2400" baseline="-25000">
                <a:cs typeface="Arial" charset="0"/>
              </a:endParaRPr>
            </a:p>
          </p:txBody>
        </p:sp>
      </p:grpSp>
      <p:sp>
        <p:nvSpPr>
          <p:cNvPr id="50" name="Text Box 43"/>
          <p:cNvSpPr txBox="1">
            <a:spLocks noChangeArrowheads="1"/>
          </p:cNvSpPr>
          <p:nvPr/>
        </p:nvSpPr>
        <p:spPr bwMode="auto">
          <a:xfrm>
            <a:off x="6637338" y="4224338"/>
            <a:ext cx="319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A</a:t>
            </a:r>
            <a:endParaRPr lang="en-US" sz="2400" baseline="-25000">
              <a:cs typeface="Arial" charset="0"/>
            </a:endParaRPr>
          </a:p>
        </p:txBody>
      </p:sp>
      <p:sp>
        <p:nvSpPr>
          <p:cNvPr id="51" name="Rectangle 46"/>
          <p:cNvSpPr>
            <a:spLocks noChangeArrowheads="1"/>
          </p:cNvSpPr>
          <p:nvPr/>
        </p:nvSpPr>
        <p:spPr bwMode="auto">
          <a:xfrm>
            <a:off x="534988" y="1362075"/>
            <a:ext cx="4208462"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04813" indent="-404813">
              <a:lnSpc>
                <a:spcPct val="105000"/>
              </a:lnSpc>
              <a:spcBef>
                <a:spcPct val="30000"/>
              </a:spcBef>
              <a:buClr>
                <a:srgbClr val="339966"/>
              </a:buClr>
              <a:buSzPct val="120000"/>
              <a:buFont typeface="Wingdings" pitchFamily="2" charset="2"/>
              <a:buNone/>
            </a:pPr>
            <a:r>
              <a:rPr lang="en-US" sz="2600" u="sng" dirty="0"/>
              <a:t>Event:  Boom in Canada</a:t>
            </a:r>
          </a:p>
          <a:p>
            <a:pPr marL="404813" indent="-404813">
              <a:lnSpc>
                <a:spcPct val="105000"/>
              </a:lnSpc>
              <a:spcBef>
                <a:spcPct val="30000"/>
              </a:spcBef>
              <a:buClr>
                <a:srgbClr val="339966"/>
              </a:buClr>
              <a:buSzPct val="120000"/>
              <a:buFont typeface="Wingdings" pitchFamily="2" charset="2"/>
              <a:buNone/>
            </a:pPr>
            <a:r>
              <a:rPr lang="en-US" sz="2400" b="1" dirty="0">
                <a:solidFill>
                  <a:srgbClr val="C00000"/>
                </a:solidFill>
              </a:rPr>
              <a:t>1. </a:t>
            </a:r>
            <a:r>
              <a:rPr lang="en-US" sz="2400" b="1" dirty="0">
                <a:solidFill>
                  <a:srgbClr val="339966"/>
                </a:solidFill>
              </a:rPr>
              <a:t>	</a:t>
            </a:r>
            <a:r>
              <a:rPr lang="en-US" sz="2600" dirty="0"/>
              <a:t>Affects </a:t>
            </a:r>
            <a:r>
              <a:rPr lang="en-US" sz="2600" b="1" i="1" dirty="0"/>
              <a:t>NX</a:t>
            </a:r>
            <a:r>
              <a:rPr lang="en-US" sz="2600" dirty="0"/>
              <a:t>, </a:t>
            </a:r>
            <a:r>
              <a:rPr lang="en-US" sz="2600" i="1" dirty="0"/>
              <a:t>AD</a:t>
            </a:r>
            <a:r>
              <a:rPr lang="en-US" sz="2600" dirty="0"/>
              <a:t> curve</a:t>
            </a:r>
          </a:p>
          <a:p>
            <a:pPr marL="404813" indent="-404813">
              <a:lnSpc>
                <a:spcPct val="105000"/>
              </a:lnSpc>
              <a:spcBef>
                <a:spcPct val="30000"/>
              </a:spcBef>
              <a:buClr>
                <a:srgbClr val="339966"/>
              </a:buClr>
              <a:buSzPct val="120000"/>
              <a:buFont typeface="Wingdings" pitchFamily="2" charset="2"/>
              <a:buNone/>
            </a:pPr>
            <a:r>
              <a:rPr lang="en-US" sz="2400" b="1" dirty="0">
                <a:solidFill>
                  <a:srgbClr val="C00000"/>
                </a:solidFill>
              </a:rPr>
              <a:t>2. </a:t>
            </a:r>
            <a:r>
              <a:rPr lang="en-US" sz="2400" b="1" dirty="0">
                <a:solidFill>
                  <a:srgbClr val="339966"/>
                </a:solidFill>
              </a:rPr>
              <a:t>	</a:t>
            </a:r>
            <a:r>
              <a:rPr lang="en-US" sz="2600" dirty="0"/>
              <a:t>Shifts </a:t>
            </a:r>
            <a:r>
              <a:rPr lang="en-US" sz="2600" i="1" dirty="0"/>
              <a:t>AD</a:t>
            </a:r>
            <a:r>
              <a:rPr lang="en-US" sz="2600" dirty="0"/>
              <a:t> right</a:t>
            </a:r>
          </a:p>
          <a:p>
            <a:pPr marL="404813" indent="-404813">
              <a:lnSpc>
                <a:spcPct val="105000"/>
              </a:lnSpc>
              <a:spcBef>
                <a:spcPct val="30000"/>
              </a:spcBef>
              <a:buClr>
                <a:srgbClr val="339966"/>
              </a:buClr>
              <a:buSzPct val="120000"/>
              <a:buFont typeface="Wingdings" pitchFamily="2" charset="2"/>
              <a:buNone/>
            </a:pPr>
            <a:r>
              <a:rPr lang="en-US" sz="2400" b="1" dirty="0">
                <a:solidFill>
                  <a:srgbClr val="C00000"/>
                </a:solidFill>
              </a:rPr>
              <a:t>3. </a:t>
            </a:r>
            <a:r>
              <a:rPr lang="en-US" sz="2400" b="1" dirty="0">
                <a:solidFill>
                  <a:srgbClr val="339966"/>
                </a:solidFill>
              </a:rPr>
              <a:t>	</a:t>
            </a:r>
            <a:r>
              <a:rPr lang="en-US" sz="2600" dirty="0"/>
              <a:t>SR </a:t>
            </a:r>
            <a:r>
              <a:rPr lang="en-US" sz="2600" dirty="0" err="1"/>
              <a:t>eq’m</a:t>
            </a:r>
            <a:r>
              <a:rPr lang="en-US" sz="2600" dirty="0"/>
              <a:t> at point B. </a:t>
            </a:r>
            <a:br>
              <a:rPr lang="en-US" sz="2600" dirty="0"/>
            </a:br>
            <a:r>
              <a:rPr lang="en-US" sz="2600" b="1" i="1" dirty="0"/>
              <a:t>P</a:t>
            </a:r>
            <a:r>
              <a:rPr lang="en-US" sz="2600" dirty="0"/>
              <a:t> and </a:t>
            </a:r>
            <a:r>
              <a:rPr lang="en-US" sz="2600" b="1" i="1" dirty="0"/>
              <a:t>Y</a:t>
            </a:r>
            <a:r>
              <a:rPr lang="en-US" sz="2600" dirty="0"/>
              <a:t>  higher,</a:t>
            </a:r>
            <a:br>
              <a:rPr lang="en-US" sz="2600" dirty="0"/>
            </a:br>
            <a:r>
              <a:rPr lang="en-US" sz="2600" dirty="0" err="1"/>
              <a:t>unemp</a:t>
            </a:r>
            <a:r>
              <a:rPr lang="en-US" sz="2600" dirty="0"/>
              <a:t> lower</a:t>
            </a:r>
          </a:p>
          <a:p>
            <a:pPr marL="404813" indent="-404813">
              <a:lnSpc>
                <a:spcPct val="105000"/>
              </a:lnSpc>
              <a:spcBef>
                <a:spcPct val="30000"/>
              </a:spcBef>
              <a:buClr>
                <a:srgbClr val="339966"/>
              </a:buClr>
              <a:buSzPct val="120000"/>
              <a:buFont typeface="Wingdings" pitchFamily="2" charset="2"/>
              <a:buNone/>
            </a:pPr>
            <a:r>
              <a:rPr lang="en-US" sz="2400" b="1" dirty="0">
                <a:solidFill>
                  <a:srgbClr val="C00000"/>
                </a:solidFill>
              </a:rPr>
              <a:t>4. </a:t>
            </a:r>
            <a:r>
              <a:rPr lang="en-US" sz="2400" b="1" dirty="0">
                <a:solidFill>
                  <a:srgbClr val="339966"/>
                </a:solidFill>
              </a:rPr>
              <a:t>	</a:t>
            </a:r>
            <a:r>
              <a:rPr lang="en-US" sz="2600" dirty="0"/>
              <a:t>Over time, </a:t>
            </a:r>
            <a:r>
              <a:rPr lang="en-US" sz="2600" b="1" i="1" dirty="0"/>
              <a:t>P</a:t>
            </a:r>
            <a:r>
              <a:rPr lang="en-US" sz="2600" b="1" baseline="-25000" dirty="0"/>
              <a:t>E</a:t>
            </a:r>
            <a:r>
              <a:rPr lang="en-US" sz="2600" dirty="0"/>
              <a:t> rises, </a:t>
            </a:r>
            <a:br>
              <a:rPr lang="en-US" sz="2600" dirty="0"/>
            </a:br>
            <a:r>
              <a:rPr lang="en-US" sz="2600" i="1" dirty="0"/>
              <a:t>SRAS</a:t>
            </a:r>
            <a:r>
              <a:rPr lang="en-US" sz="2600" dirty="0"/>
              <a:t> shifts left,</a:t>
            </a:r>
            <a:br>
              <a:rPr lang="en-US" sz="2600" dirty="0"/>
            </a:br>
            <a:r>
              <a:rPr lang="en-US" sz="2600" dirty="0"/>
              <a:t>until LR </a:t>
            </a:r>
            <a:r>
              <a:rPr lang="en-US" sz="2600" dirty="0" err="1"/>
              <a:t>eq’m</a:t>
            </a:r>
            <a:r>
              <a:rPr lang="en-US" sz="2600" dirty="0"/>
              <a:t> at C.</a:t>
            </a:r>
            <a:br>
              <a:rPr lang="en-US" sz="2600" dirty="0"/>
            </a:br>
            <a:r>
              <a:rPr lang="en-US" sz="2600" b="1" i="1" dirty="0"/>
              <a:t>Y</a:t>
            </a:r>
            <a:r>
              <a:rPr lang="en-US" sz="2600" dirty="0"/>
              <a:t>  and </a:t>
            </a:r>
            <a:r>
              <a:rPr lang="en-US" sz="2600" dirty="0" err="1"/>
              <a:t>unemp</a:t>
            </a:r>
            <a:r>
              <a:rPr lang="en-US" sz="2600" dirty="0"/>
              <a:t> back </a:t>
            </a:r>
            <a:br>
              <a:rPr lang="en-US" sz="2600" dirty="0"/>
            </a:br>
            <a:r>
              <a:rPr lang="en-US" sz="2600" dirty="0"/>
              <a:t>at initial levels.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
                                            <p:txEl>
                                              <p:pRg st="1" end="1"/>
                                            </p:txEl>
                                          </p:spTgt>
                                        </p:tgtEl>
                                        <p:attrNameLst>
                                          <p:attrName>style.visibility</p:attrName>
                                        </p:attrNameLst>
                                      </p:cBhvr>
                                      <p:to>
                                        <p:strVal val="visible"/>
                                      </p:to>
                                    </p:set>
                                    <p:animEffect transition="in" filter="wipe(left)">
                                      <p:cBhvr>
                                        <p:cTn id="7" dur="500"/>
                                        <p:tgtEl>
                                          <p:spTgt spid="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
                                            <p:txEl>
                                              <p:pRg st="2" end="2"/>
                                            </p:txEl>
                                          </p:spTgt>
                                        </p:tgtEl>
                                        <p:attrNameLst>
                                          <p:attrName>style.visibility</p:attrName>
                                        </p:attrNameLst>
                                      </p:cBhvr>
                                      <p:to>
                                        <p:strVal val="visible"/>
                                      </p:to>
                                    </p:set>
                                    <p:animEffect transition="in" filter="wipe(left)">
                                      <p:cBhvr>
                                        <p:cTn id="12" dur="500"/>
                                        <p:tgtEl>
                                          <p:spTgt spid="51">
                                            <p:txEl>
                                              <p:pRg st="2" end="2"/>
                                            </p:txEl>
                                          </p:spTgt>
                                        </p:tgtEl>
                                      </p:cBhvr>
                                    </p:animEffect>
                                  </p:childTnLst>
                                </p:cTn>
                              </p:par>
                            </p:childTnLst>
                          </p:cTn>
                        </p:par>
                        <p:par>
                          <p:cTn id="13" fill="hold">
                            <p:stCondLst>
                              <p:cond delay="500"/>
                            </p:stCondLst>
                            <p:childTnLst>
                              <p:par>
                                <p:cTn id="14" presetID="18" presetClass="entr" presetSubtype="6"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strips(downRigh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1">
                                            <p:txEl>
                                              <p:pRg st="3" end="3"/>
                                            </p:txEl>
                                          </p:spTgt>
                                        </p:tgtEl>
                                        <p:attrNameLst>
                                          <p:attrName>style.visibility</p:attrName>
                                        </p:attrNameLst>
                                      </p:cBhvr>
                                      <p:to>
                                        <p:strVal val="visible"/>
                                      </p:to>
                                    </p:set>
                                    <p:animEffect transition="in" filter="wipe(left)">
                                      <p:cBhvr>
                                        <p:cTn id="21" dur="500"/>
                                        <p:tgtEl>
                                          <p:spTgt spid="51">
                                            <p:txEl>
                                              <p:pRg st="3" end="3"/>
                                            </p:txEl>
                                          </p:spTgt>
                                        </p:tgtEl>
                                      </p:cBhvr>
                                    </p:animEffect>
                                  </p:childTnLst>
                                </p:cTn>
                              </p:par>
                            </p:childTnLst>
                          </p:cTn>
                        </p:par>
                        <p:par>
                          <p:cTn id="22" fill="hold">
                            <p:stCondLst>
                              <p:cond delay="500"/>
                            </p:stCondLst>
                            <p:childTnLst>
                              <p:par>
                                <p:cTn id="23" presetID="18" presetClass="entr" presetSubtype="12"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strips(downLeft)">
                                      <p:cBhvr>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1">
                                            <p:txEl>
                                              <p:pRg st="4" end="4"/>
                                            </p:txEl>
                                          </p:spTgt>
                                        </p:tgtEl>
                                        <p:attrNameLst>
                                          <p:attrName>style.visibility</p:attrName>
                                        </p:attrNameLst>
                                      </p:cBhvr>
                                      <p:to>
                                        <p:strVal val="visible"/>
                                      </p:to>
                                    </p:set>
                                    <p:animEffect transition="in" filter="wipe(left)">
                                      <p:cBhvr>
                                        <p:cTn id="30" dur="500"/>
                                        <p:tgtEl>
                                          <p:spTgt spid="51">
                                            <p:txEl>
                                              <p:pRg st="4" end="4"/>
                                            </p:txEl>
                                          </p:spTgt>
                                        </p:tgtEl>
                                      </p:cBhvr>
                                    </p:animEffect>
                                  </p:childTnLst>
                                </p:cTn>
                              </p:par>
                            </p:childTnLst>
                          </p:cTn>
                        </p:par>
                        <p:par>
                          <p:cTn id="31" fill="hold">
                            <p:stCondLst>
                              <p:cond delay="500"/>
                            </p:stCondLst>
                            <p:childTnLst>
                              <p:par>
                                <p:cTn id="32" presetID="18" presetClass="entr" presetSubtype="12"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strips(downLeft)">
                                      <p:cBhvr>
                                        <p:cTn id="34" dur="500"/>
                                        <p:tgtEl>
                                          <p:spTgt spid="21"/>
                                        </p:tgtEl>
                                      </p:cBhvr>
                                    </p:animEffect>
                                  </p:childTnLst>
                                </p:cTn>
                              </p:par>
                            </p:childTnLst>
                          </p:cTn>
                        </p:par>
                        <p:par>
                          <p:cTn id="35" fill="hold">
                            <p:stCondLst>
                              <p:cond delay="1000"/>
                            </p:stCondLst>
                            <p:childTnLst>
                              <p:par>
                                <p:cTn id="36" presetID="22" presetClass="entr" presetSubtype="2" fill="hold" nodeType="after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wipe(right)">
                                      <p:cBhvr>
                                        <p:cTn id="3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uild="p" bldLvl="5"/>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fontScale="90000"/>
          </a:bodyPr>
          <a:lstStyle/>
          <a:p>
            <a:r>
              <a:rPr lang="en-US" sz="3000" dirty="0"/>
              <a:t>CASE STUDY:  </a:t>
            </a:r>
            <a:br>
              <a:rPr lang="en-US" sz="3000" dirty="0"/>
            </a:br>
            <a:r>
              <a:rPr lang="en-US" sz="3600" dirty="0"/>
              <a:t>The 2008</a:t>
            </a:r>
            <a:r>
              <a:rPr lang="en-US" sz="3200" dirty="0"/>
              <a:t>–</a:t>
            </a:r>
            <a:r>
              <a:rPr lang="en-US" sz="3600" dirty="0"/>
              <a:t>2009 Recession</a:t>
            </a:r>
          </a:p>
        </p:txBody>
      </p:sp>
      <p:sp>
        <p:nvSpPr>
          <p:cNvPr id="3" name="Content Placeholder 2"/>
          <p:cNvSpPr>
            <a:spLocks noGrp="1"/>
          </p:cNvSpPr>
          <p:nvPr>
            <p:ph idx="1"/>
          </p:nvPr>
        </p:nvSpPr>
        <p:spPr>
          <a:xfrm>
            <a:off x="457200" y="1219200"/>
            <a:ext cx="8229600" cy="5334000"/>
          </a:xfrm>
        </p:spPr>
        <p:txBody>
          <a:bodyPr>
            <a:normAutofit/>
          </a:bodyPr>
          <a:lstStyle/>
          <a:p>
            <a:r>
              <a:rPr lang="en-US" sz="2700" dirty="0"/>
              <a:t>From 12/2007 to 6/2009, real GDP fell about 4%</a:t>
            </a:r>
          </a:p>
          <a:p>
            <a:r>
              <a:rPr lang="en-US" sz="2700" dirty="0"/>
              <a:t>Unemployment rose from 4.4% in 5/2007 </a:t>
            </a:r>
            <a:br>
              <a:rPr lang="en-US" sz="2700" dirty="0"/>
            </a:br>
            <a:r>
              <a:rPr lang="en-US" sz="2700" dirty="0"/>
              <a:t>to 10.1% in 10/2009</a:t>
            </a:r>
          </a:p>
          <a:p>
            <a:r>
              <a:rPr lang="en-US" sz="2700" dirty="0"/>
              <a:t>The housing market played a central role in this recession…</a:t>
            </a:r>
          </a:p>
        </p:txBody>
      </p:sp>
    </p:spTree>
    <p:extLst>
      <p:ext uri="{BB962C8B-B14F-4D97-AF65-F5344CB8AC3E}">
        <p14:creationId xmlns:p14="http://schemas.microsoft.com/office/powerpoint/2010/main" val="30752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12290" name="Group 19"/>
          <p:cNvGrpSpPr>
            <a:grpSpLocks/>
          </p:cNvGrpSpPr>
          <p:nvPr/>
        </p:nvGrpSpPr>
        <p:grpSpPr bwMode="auto">
          <a:xfrm>
            <a:off x="2436813" y="1971675"/>
            <a:ext cx="5665787" cy="4238625"/>
            <a:chOff x="2437404" y="2169364"/>
            <a:chExt cx="5665196" cy="3874845"/>
          </a:xfrm>
        </p:grpSpPr>
        <p:grpSp>
          <p:nvGrpSpPr>
            <p:cNvPr id="12296" name="Group 18"/>
            <p:cNvGrpSpPr>
              <a:grpSpLocks/>
            </p:cNvGrpSpPr>
            <p:nvPr/>
          </p:nvGrpSpPr>
          <p:grpSpPr bwMode="auto">
            <a:xfrm>
              <a:off x="2437404" y="2172296"/>
              <a:ext cx="4694915" cy="3871913"/>
              <a:chOff x="2276475" y="2172296"/>
              <a:chExt cx="4643438" cy="3871913"/>
            </a:xfrm>
          </p:grpSpPr>
          <p:sp>
            <p:nvSpPr>
              <p:cNvPr id="12298" name="Rectangle 3"/>
              <p:cNvSpPr>
                <a:spLocks noChangeArrowheads="1"/>
              </p:cNvSpPr>
              <p:nvPr/>
            </p:nvSpPr>
            <p:spPr bwMode="auto">
              <a:xfrm>
                <a:off x="3746593" y="2175178"/>
                <a:ext cx="77227" cy="38690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cs typeface="Arial" charset="0"/>
                </a:endParaRPr>
              </a:p>
            </p:txBody>
          </p:sp>
          <p:sp>
            <p:nvSpPr>
              <p:cNvPr id="12299" name="Rectangle 4"/>
              <p:cNvSpPr>
                <a:spLocks noChangeArrowheads="1"/>
              </p:cNvSpPr>
              <p:nvPr/>
            </p:nvSpPr>
            <p:spPr bwMode="auto">
              <a:xfrm>
                <a:off x="2276475" y="2172296"/>
                <a:ext cx="147433" cy="38690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cs typeface="Arial" charset="0"/>
                </a:endParaRPr>
              </a:p>
            </p:txBody>
          </p:sp>
          <p:sp>
            <p:nvSpPr>
              <p:cNvPr id="12300" name="Rectangle 5"/>
              <p:cNvSpPr>
                <a:spLocks noChangeArrowheads="1"/>
              </p:cNvSpPr>
              <p:nvPr/>
            </p:nvSpPr>
            <p:spPr bwMode="auto">
              <a:xfrm>
                <a:off x="3972657" y="2173737"/>
                <a:ext cx="189557" cy="38690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cs typeface="Arial" charset="0"/>
                </a:endParaRPr>
              </a:p>
            </p:txBody>
          </p:sp>
          <p:sp>
            <p:nvSpPr>
              <p:cNvPr id="12301" name="Rectangle 6"/>
              <p:cNvSpPr>
                <a:spLocks noChangeArrowheads="1"/>
              </p:cNvSpPr>
              <p:nvPr/>
            </p:nvSpPr>
            <p:spPr bwMode="auto">
              <a:xfrm>
                <a:off x="5274280" y="2175178"/>
                <a:ext cx="105309" cy="38690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cs typeface="Arial" charset="0"/>
                </a:endParaRPr>
              </a:p>
            </p:txBody>
          </p:sp>
          <p:sp>
            <p:nvSpPr>
              <p:cNvPr id="12302" name="Rectangle 7"/>
              <p:cNvSpPr>
                <a:spLocks noChangeArrowheads="1"/>
              </p:cNvSpPr>
              <p:nvPr/>
            </p:nvSpPr>
            <p:spPr bwMode="auto">
              <a:xfrm>
                <a:off x="6828645" y="2175178"/>
                <a:ext cx="91268" cy="38690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cs typeface="Arial" charset="0"/>
                </a:endParaRPr>
              </a:p>
            </p:txBody>
          </p:sp>
          <p:sp>
            <p:nvSpPr>
              <p:cNvPr id="12303" name="Rectangle 8"/>
              <p:cNvSpPr>
                <a:spLocks noChangeArrowheads="1"/>
              </p:cNvSpPr>
              <p:nvPr/>
            </p:nvSpPr>
            <p:spPr bwMode="auto">
              <a:xfrm>
                <a:off x="2853570" y="2173737"/>
                <a:ext cx="203598" cy="38690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cs typeface="Arial" charset="0"/>
                </a:endParaRPr>
              </a:p>
            </p:txBody>
          </p:sp>
        </p:grpSp>
        <p:sp>
          <p:nvSpPr>
            <p:cNvPr id="12297" name="Rectangle 7"/>
            <p:cNvSpPr>
              <a:spLocks noChangeArrowheads="1"/>
            </p:cNvSpPr>
            <p:nvPr/>
          </p:nvSpPr>
          <p:spPr bwMode="auto">
            <a:xfrm>
              <a:off x="7840760" y="2169364"/>
              <a:ext cx="261840" cy="38690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cs typeface="Arial" charset="0"/>
              </a:endParaRPr>
            </a:p>
          </p:txBody>
        </p:sp>
      </p:grpSp>
      <p:sp>
        <p:nvSpPr>
          <p:cNvPr id="12291" name="Rectangle 10"/>
          <p:cNvSpPr>
            <a:spLocks noGrp="1" noChangeArrowheads="1"/>
          </p:cNvSpPr>
          <p:nvPr>
            <p:ph type="title" idx="4294967295"/>
          </p:nvPr>
        </p:nvSpPr>
        <p:spPr>
          <a:xfrm>
            <a:off x="0" y="130175"/>
            <a:ext cx="9144000" cy="649288"/>
          </a:xfrm>
        </p:spPr>
        <p:txBody>
          <a:bodyPr/>
          <a:lstStyle/>
          <a:p>
            <a:pPr algn="ctr" eaLnBrk="1" hangingPunct="1"/>
            <a:r>
              <a:rPr lang="en-US" sz="3200" dirty="0"/>
              <a:t>Three Facts About Economic Fluctuations</a:t>
            </a:r>
          </a:p>
        </p:txBody>
      </p:sp>
      <p:sp>
        <p:nvSpPr>
          <p:cNvPr id="15" name="Rectangle 11"/>
          <p:cNvSpPr>
            <a:spLocks noChangeArrowheads="1"/>
          </p:cNvSpPr>
          <p:nvPr/>
        </p:nvSpPr>
        <p:spPr bwMode="auto">
          <a:xfrm>
            <a:off x="1739900" y="825500"/>
            <a:ext cx="5867400" cy="979488"/>
          </a:xfrm>
          <a:prstGeom prst="rect">
            <a:avLst/>
          </a:prstGeom>
          <a:solidFill>
            <a:srgbClr val="CCFFCC"/>
          </a:solidFill>
          <a:ln w="9525">
            <a:noFill/>
            <a:miter lim="800000"/>
            <a:headEnd/>
            <a:tailEnd/>
          </a:ln>
          <a:effectLst>
            <a:outerShdw blurRad="50800" dist="38100" dir="2700000" algn="tl" rotWithShape="0">
              <a:prstClr val="black">
                <a:alpha val="40000"/>
              </a:prstClr>
            </a:outerShdw>
          </a:effectLst>
        </p:spPr>
        <p:txBody>
          <a:bodyPr/>
          <a:lstStyle/>
          <a:p>
            <a:pPr marL="1484313" indent="-1484313">
              <a:lnSpc>
                <a:spcPct val="105000"/>
              </a:lnSpc>
              <a:spcBef>
                <a:spcPct val="45000"/>
              </a:spcBef>
              <a:buClr>
                <a:srgbClr val="339966"/>
              </a:buClr>
              <a:buSzPct val="120000"/>
              <a:buFont typeface="Wingdings" pitchFamily="2" charset="2"/>
              <a:buNone/>
              <a:defRPr/>
            </a:pPr>
            <a:r>
              <a:rPr lang="en-US" sz="2400" b="1" dirty="0"/>
              <a:t>FACT 2</a:t>
            </a:r>
            <a:r>
              <a:rPr lang="en-US" sz="2400" dirty="0"/>
              <a:t>: </a:t>
            </a:r>
            <a:r>
              <a:rPr lang="en-US" sz="2600" dirty="0"/>
              <a:t>	Most macroeconomic quantities fluctuate together.</a:t>
            </a:r>
          </a:p>
        </p:txBody>
      </p:sp>
      <p:graphicFrame>
        <p:nvGraphicFramePr>
          <p:cNvPr id="16" name="Chart 15"/>
          <p:cNvGraphicFramePr>
            <a:graphicFrameLocks noGrp="1"/>
          </p:cNvGraphicFramePr>
          <p:nvPr/>
        </p:nvGraphicFramePr>
        <p:xfrm>
          <a:off x="784745" y="1765005"/>
          <a:ext cx="8210397" cy="4912241"/>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Box 13"/>
          <p:cNvSpPr txBox="1">
            <a:spLocks noChangeArrowheads="1"/>
          </p:cNvSpPr>
          <p:nvPr/>
        </p:nvSpPr>
        <p:spPr bwMode="auto">
          <a:xfrm>
            <a:off x="2801938" y="2498725"/>
            <a:ext cx="3297237" cy="831850"/>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defRPr/>
            </a:pPr>
            <a:r>
              <a:rPr lang="en-US" sz="2300" i="1" dirty="0">
                <a:cs typeface="Arial" charset="0"/>
              </a:rPr>
              <a:t>Investment spending, </a:t>
            </a:r>
            <a:br>
              <a:rPr lang="en-US" sz="2300" i="1" dirty="0">
                <a:cs typeface="Arial" charset="0"/>
              </a:rPr>
            </a:br>
            <a:r>
              <a:rPr lang="en-US" sz="2300" i="1" dirty="0">
                <a:cs typeface="Arial" charset="0"/>
              </a:rPr>
              <a:t>billions of 2005 dollars</a:t>
            </a:r>
          </a:p>
        </p:txBody>
      </p:sp>
    </p:spTree>
    <p:extLst>
      <p:ext uri="{BB962C8B-B14F-4D97-AF65-F5344CB8AC3E}">
        <p14:creationId xmlns:p14="http://schemas.microsoft.com/office/powerpoint/2010/main" val="146893996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rgbClr val="CCFF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75435"/>
            <a:ext cx="8229600" cy="914400"/>
          </a:xfrm>
        </p:spPr>
        <p:txBody>
          <a:bodyPr>
            <a:normAutofit fontScale="90000"/>
          </a:bodyPr>
          <a:lstStyle/>
          <a:p>
            <a:r>
              <a:rPr lang="en-US" sz="3000" dirty="0"/>
              <a:t>CASE STUDY:  </a:t>
            </a:r>
            <a:br>
              <a:rPr lang="en-US" sz="3000" dirty="0"/>
            </a:br>
            <a:r>
              <a:rPr lang="en-US" dirty="0"/>
              <a:t>The 2008–2009 Recession</a:t>
            </a:r>
          </a:p>
        </p:txBody>
      </p:sp>
      <p:graphicFrame>
        <p:nvGraphicFramePr>
          <p:cNvPr id="4" name="Chart 3"/>
          <p:cNvGraphicFramePr>
            <a:graphicFrameLocks noGrp="1"/>
          </p:cNvGraphicFramePr>
          <p:nvPr>
            <p:extLst>
              <p:ext uri="{D42A27DB-BD31-4B8C-83A1-F6EECF244321}">
                <p14:modId xmlns:p14="http://schemas.microsoft.com/office/powerpoint/2010/main" val="535276865"/>
              </p:ext>
            </p:extLst>
          </p:nvPr>
        </p:nvGraphicFramePr>
        <p:xfrm>
          <a:off x="468604" y="1321981"/>
          <a:ext cx="8647043" cy="553601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Box 5"/>
          <p:cNvSpPr txBox="1">
            <a:spLocks noChangeArrowheads="1"/>
          </p:cNvSpPr>
          <p:nvPr/>
        </p:nvSpPr>
        <p:spPr bwMode="auto">
          <a:xfrm>
            <a:off x="2286000" y="1143000"/>
            <a:ext cx="5105400" cy="609600"/>
          </a:xfrm>
          <a:prstGeom prst="rect">
            <a:avLst/>
          </a:prstGeom>
          <a:solidFill>
            <a:schemeClr val="bg1"/>
          </a:solidFill>
          <a:ln w="6350">
            <a:solidFill>
              <a:schemeClr val="tx1"/>
            </a:solidFill>
          </a:ln>
          <a:effectLst>
            <a:outerShdw blurRad="50800" dist="50800" dir="2700000" algn="tl" rotWithShape="0">
              <a:prstClr val="black">
                <a:alpha val="40000"/>
              </a:prstClr>
            </a:outerShdw>
          </a:effectLst>
          <a:extLst/>
        </p:spPr>
        <p:txBody>
          <a:bodyPr wrap="none" anchor="ctr">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dirty="0">
                <a:cs typeface="Arial" charset="0"/>
              </a:rPr>
              <a:t>Case-</a:t>
            </a:r>
            <a:r>
              <a:rPr lang="en-US" sz="2400" b="1" dirty="0" err="1">
                <a:cs typeface="Arial" charset="0"/>
              </a:rPr>
              <a:t>Shiller</a:t>
            </a:r>
            <a:r>
              <a:rPr lang="en-US" sz="2400" b="1" dirty="0">
                <a:cs typeface="Arial" charset="0"/>
              </a:rPr>
              <a:t> Home Price Index</a:t>
            </a:r>
            <a:endParaRPr lang="en-US" sz="2400" dirty="0">
              <a:cs typeface="Arial" charset="0"/>
            </a:endParaRPr>
          </a:p>
        </p:txBody>
      </p:sp>
      <p:sp>
        <p:nvSpPr>
          <p:cNvPr id="6" name="Text Box 5"/>
          <p:cNvSpPr txBox="1">
            <a:spLocks noChangeArrowheads="1"/>
          </p:cNvSpPr>
          <p:nvPr/>
        </p:nvSpPr>
        <p:spPr bwMode="auto">
          <a:xfrm rot="-5400000">
            <a:off x="-680563" y="3662837"/>
            <a:ext cx="184463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100" dirty="0">
                <a:cs typeface="Arial" charset="0"/>
              </a:rPr>
              <a:t>2000 = 100</a:t>
            </a:r>
          </a:p>
        </p:txBody>
      </p:sp>
    </p:spTree>
    <p:extLst>
      <p:ext uri="{BB962C8B-B14F-4D97-AF65-F5344CB8AC3E}">
        <p14:creationId xmlns:p14="http://schemas.microsoft.com/office/powerpoint/2010/main" val="8617407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fontScale="90000"/>
          </a:bodyPr>
          <a:lstStyle/>
          <a:p>
            <a:r>
              <a:rPr lang="en-US" sz="3000" dirty="0"/>
              <a:t>CASE STUDY:  </a:t>
            </a:r>
            <a:br>
              <a:rPr lang="en-US" sz="3000" dirty="0"/>
            </a:br>
            <a:r>
              <a:rPr lang="en-US" sz="3600" dirty="0"/>
              <a:t>The 2008</a:t>
            </a:r>
            <a:r>
              <a:rPr lang="en-US" sz="3200" dirty="0"/>
              <a:t>–</a:t>
            </a:r>
            <a:r>
              <a:rPr lang="en-US" sz="3600" dirty="0"/>
              <a:t>2009 Recession</a:t>
            </a:r>
          </a:p>
        </p:txBody>
      </p:sp>
      <p:sp>
        <p:nvSpPr>
          <p:cNvPr id="3" name="Content Placeholder 2"/>
          <p:cNvSpPr>
            <a:spLocks noGrp="1"/>
          </p:cNvSpPr>
          <p:nvPr>
            <p:ph idx="1"/>
          </p:nvPr>
        </p:nvSpPr>
        <p:spPr>
          <a:xfrm>
            <a:off x="457200" y="1219200"/>
            <a:ext cx="8229600" cy="5334000"/>
          </a:xfrm>
        </p:spPr>
        <p:txBody>
          <a:bodyPr>
            <a:normAutofit lnSpcReduction="10000"/>
          </a:bodyPr>
          <a:lstStyle/>
          <a:p>
            <a:pPr marL="0" indent="0">
              <a:buNone/>
            </a:pPr>
            <a:r>
              <a:rPr lang="en-US" dirty="0"/>
              <a:t>Rising house prices during 2002–2006 due to:</a:t>
            </a:r>
          </a:p>
          <a:p>
            <a:r>
              <a:rPr lang="en-US" sz="2700" dirty="0"/>
              <a:t>low interest rates</a:t>
            </a:r>
          </a:p>
          <a:p>
            <a:r>
              <a:rPr lang="en-US" sz="2700" dirty="0"/>
              <a:t>easier credit for “sub-prime” borrowers</a:t>
            </a:r>
          </a:p>
          <a:p>
            <a:r>
              <a:rPr lang="en-US" sz="2700" dirty="0"/>
              <a:t>government policies to increase homeownership</a:t>
            </a:r>
          </a:p>
          <a:p>
            <a:r>
              <a:rPr lang="en-US" sz="2700" dirty="0"/>
              <a:t>securitization of mortgages:  </a:t>
            </a:r>
          </a:p>
          <a:p>
            <a:pPr lvl="1"/>
            <a:r>
              <a:rPr lang="en-US" dirty="0"/>
              <a:t>Investment banks purchased mortgages from lenders, created securities backed by these mortgages, sold the securities to banks, insurance companies, and other investors. </a:t>
            </a:r>
          </a:p>
          <a:p>
            <a:pPr lvl="1"/>
            <a:r>
              <a:rPr lang="en-US" dirty="0"/>
              <a:t>Mortgage-backed securities perceived as safe, since house prices “never fall” </a:t>
            </a:r>
          </a:p>
        </p:txBody>
      </p:sp>
    </p:spTree>
    <p:extLst>
      <p:ext uri="{BB962C8B-B14F-4D97-AF65-F5344CB8AC3E}">
        <p14:creationId xmlns:p14="http://schemas.microsoft.com/office/powerpoint/2010/main" val="8617407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fontScale="90000"/>
          </a:bodyPr>
          <a:lstStyle/>
          <a:p>
            <a:r>
              <a:rPr lang="en-US" sz="3000" dirty="0"/>
              <a:t>CASE STUDY:  </a:t>
            </a:r>
            <a:br>
              <a:rPr lang="en-US" sz="3000" dirty="0"/>
            </a:br>
            <a:r>
              <a:rPr lang="en-US" sz="3600" dirty="0"/>
              <a:t>The 2008</a:t>
            </a:r>
            <a:r>
              <a:rPr lang="en-US" sz="3200" dirty="0"/>
              <a:t>–</a:t>
            </a:r>
            <a:r>
              <a:rPr lang="en-US" sz="3600" dirty="0"/>
              <a:t>2009 Recession</a:t>
            </a:r>
          </a:p>
        </p:txBody>
      </p:sp>
      <p:sp>
        <p:nvSpPr>
          <p:cNvPr id="3" name="Content Placeholder 2"/>
          <p:cNvSpPr>
            <a:spLocks noGrp="1"/>
          </p:cNvSpPr>
          <p:nvPr>
            <p:ph idx="1"/>
          </p:nvPr>
        </p:nvSpPr>
        <p:spPr>
          <a:xfrm>
            <a:off x="457200" y="1219200"/>
            <a:ext cx="8229600" cy="5334000"/>
          </a:xfrm>
        </p:spPr>
        <p:txBody>
          <a:bodyPr>
            <a:normAutofit/>
          </a:bodyPr>
          <a:lstStyle/>
          <a:p>
            <a:pPr marL="0" indent="0">
              <a:buNone/>
            </a:pPr>
            <a:r>
              <a:rPr lang="en-US" dirty="0"/>
              <a:t>Consequences of 2006–2009 housing market crash:</a:t>
            </a:r>
          </a:p>
          <a:p>
            <a:r>
              <a:rPr lang="en-US" sz="2700" dirty="0"/>
              <a:t>Millions of homeowners “underwater”—owed more than house was worth</a:t>
            </a:r>
          </a:p>
          <a:p>
            <a:r>
              <a:rPr lang="en-US" sz="2700" dirty="0"/>
              <a:t>Millions of mortgage defaults and foreclosures</a:t>
            </a:r>
          </a:p>
          <a:p>
            <a:r>
              <a:rPr lang="en-US" sz="2700" dirty="0"/>
              <a:t>Banks selling foreclosed houses increased surplus and downward price pressures</a:t>
            </a:r>
          </a:p>
          <a:p>
            <a:r>
              <a:rPr lang="en-US" sz="2700" dirty="0"/>
              <a:t>Housing crash badly damaged construction industry:  2010 unemployment rate was </a:t>
            </a:r>
            <a:br>
              <a:rPr lang="en-US" sz="2700" dirty="0"/>
            </a:br>
            <a:r>
              <a:rPr lang="en-US" sz="2700" dirty="0"/>
              <a:t>20.6% in construction vs. 9.6% overall</a:t>
            </a:r>
          </a:p>
        </p:txBody>
      </p:sp>
    </p:spTree>
    <p:extLst>
      <p:ext uri="{BB962C8B-B14F-4D97-AF65-F5344CB8AC3E}">
        <p14:creationId xmlns:p14="http://schemas.microsoft.com/office/powerpoint/2010/main" val="5912386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fontScale="90000"/>
          </a:bodyPr>
          <a:lstStyle/>
          <a:p>
            <a:r>
              <a:rPr lang="en-US" sz="3000" dirty="0"/>
              <a:t>CASE STUDY:  </a:t>
            </a:r>
            <a:br>
              <a:rPr lang="en-US" sz="3000" dirty="0"/>
            </a:br>
            <a:r>
              <a:rPr lang="en-US" sz="3600" dirty="0"/>
              <a:t>The 2008</a:t>
            </a:r>
            <a:r>
              <a:rPr lang="en-US" sz="3200" dirty="0"/>
              <a:t>–</a:t>
            </a:r>
            <a:r>
              <a:rPr lang="en-US" sz="3600" dirty="0"/>
              <a:t>2009 Recession</a:t>
            </a:r>
          </a:p>
        </p:txBody>
      </p:sp>
      <p:sp>
        <p:nvSpPr>
          <p:cNvPr id="3" name="Content Placeholder 2"/>
          <p:cNvSpPr>
            <a:spLocks noGrp="1"/>
          </p:cNvSpPr>
          <p:nvPr>
            <p:ph idx="1"/>
          </p:nvPr>
        </p:nvSpPr>
        <p:spPr>
          <a:xfrm>
            <a:off x="457200" y="1219200"/>
            <a:ext cx="8229600" cy="5334000"/>
          </a:xfrm>
        </p:spPr>
        <p:txBody>
          <a:bodyPr>
            <a:normAutofit/>
          </a:bodyPr>
          <a:lstStyle/>
          <a:p>
            <a:pPr marL="0" indent="0">
              <a:buNone/>
            </a:pPr>
            <a:r>
              <a:rPr lang="en-US" dirty="0"/>
              <a:t>Consequences of 2006–2009 housing market crash:</a:t>
            </a:r>
          </a:p>
          <a:p>
            <a:r>
              <a:rPr lang="en-US" sz="2700" dirty="0"/>
              <a:t>Mortgage-backed securities became “toxic,” </a:t>
            </a:r>
            <a:br>
              <a:rPr lang="en-US" sz="2700" dirty="0"/>
            </a:br>
            <a:r>
              <a:rPr lang="en-US" sz="2700" dirty="0"/>
              <a:t>heavy losses for institutions that purchased them, widespread failures of banks and other financial institutions</a:t>
            </a:r>
          </a:p>
          <a:p>
            <a:r>
              <a:rPr lang="en-US" sz="2700" dirty="0"/>
              <a:t>Sharply rising unemployment and falling GDP</a:t>
            </a:r>
          </a:p>
        </p:txBody>
      </p:sp>
    </p:spTree>
    <p:extLst>
      <p:ext uri="{BB962C8B-B14F-4D97-AF65-F5344CB8AC3E}">
        <p14:creationId xmlns:p14="http://schemas.microsoft.com/office/powerpoint/2010/main" val="16414048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fontScale="90000"/>
          </a:bodyPr>
          <a:lstStyle/>
          <a:p>
            <a:r>
              <a:rPr lang="en-US" sz="3000" dirty="0"/>
              <a:t>CASE STUDY:  </a:t>
            </a:r>
            <a:br>
              <a:rPr lang="en-US" sz="3000" dirty="0"/>
            </a:br>
            <a:r>
              <a:rPr lang="en-US" sz="3600" dirty="0"/>
              <a:t>The 2008</a:t>
            </a:r>
            <a:r>
              <a:rPr lang="en-US" sz="3200" dirty="0"/>
              <a:t>–</a:t>
            </a:r>
            <a:r>
              <a:rPr lang="en-US" sz="3600" dirty="0"/>
              <a:t>2009 Recession</a:t>
            </a:r>
          </a:p>
        </p:txBody>
      </p:sp>
      <p:sp>
        <p:nvSpPr>
          <p:cNvPr id="3" name="Content Placeholder 2"/>
          <p:cNvSpPr>
            <a:spLocks noGrp="1"/>
          </p:cNvSpPr>
          <p:nvPr>
            <p:ph idx="1"/>
          </p:nvPr>
        </p:nvSpPr>
        <p:spPr>
          <a:xfrm>
            <a:off x="457200" y="1219200"/>
            <a:ext cx="8229600" cy="5334000"/>
          </a:xfrm>
        </p:spPr>
        <p:txBody>
          <a:bodyPr>
            <a:normAutofit/>
          </a:bodyPr>
          <a:lstStyle/>
          <a:p>
            <a:pPr marL="0" indent="0">
              <a:buNone/>
            </a:pPr>
            <a:r>
              <a:rPr lang="en-US" dirty="0"/>
              <a:t>The policy response:</a:t>
            </a:r>
          </a:p>
          <a:p>
            <a:r>
              <a:rPr lang="en-US" sz="2700" dirty="0"/>
              <a:t>Federal Reserve reduced Fed Funds rate target to near zero.</a:t>
            </a:r>
          </a:p>
          <a:p>
            <a:r>
              <a:rPr lang="en-US" sz="2700" dirty="0"/>
              <a:t>Federal Reserve purchased mortgage-backed securities and other private loans.</a:t>
            </a:r>
          </a:p>
          <a:p>
            <a:r>
              <a:rPr lang="en-US" sz="2700" dirty="0"/>
              <a:t>U.S. Treasury injected capital into the banking system, to increase banks’ liquidity and solvency in hopes of staving off a “credit crunch”</a:t>
            </a:r>
          </a:p>
          <a:p>
            <a:r>
              <a:rPr lang="en-US" sz="2700" dirty="0"/>
              <a:t>Fiscal policymakers increased government spending and reduced taxes by $800 billion</a:t>
            </a:r>
          </a:p>
        </p:txBody>
      </p:sp>
    </p:spTree>
    <p:extLst>
      <p:ext uri="{BB962C8B-B14F-4D97-AF65-F5344CB8AC3E}">
        <p14:creationId xmlns:p14="http://schemas.microsoft.com/office/powerpoint/2010/main" val="15105151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5300" name="Group 2"/>
          <p:cNvGrpSpPr>
            <a:grpSpLocks/>
          </p:cNvGrpSpPr>
          <p:nvPr/>
        </p:nvGrpSpPr>
        <p:grpSpPr bwMode="auto">
          <a:xfrm>
            <a:off x="6203950" y="1479550"/>
            <a:ext cx="1177925" cy="4306888"/>
            <a:chOff x="3670" y="778"/>
            <a:chExt cx="742" cy="2713"/>
          </a:xfrm>
        </p:grpSpPr>
        <p:sp>
          <p:nvSpPr>
            <p:cNvPr id="55335" name="Line 3"/>
            <p:cNvSpPr>
              <a:spLocks noChangeShapeType="1"/>
            </p:cNvSpPr>
            <p:nvPr/>
          </p:nvSpPr>
          <p:spPr bwMode="auto">
            <a:xfrm rot="16200000" flipH="1">
              <a:off x="2956" y="2115"/>
              <a:ext cx="2167" cy="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6" name="Text Box 4"/>
            <p:cNvSpPr txBox="1">
              <a:spLocks noChangeArrowheads="1"/>
            </p:cNvSpPr>
            <p:nvPr/>
          </p:nvSpPr>
          <p:spPr bwMode="auto">
            <a:xfrm>
              <a:off x="3670"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endParaRPr lang="en-US" sz="2400" i="1" baseline="-25000">
                <a:cs typeface="Arial" charset="0"/>
              </a:endParaRPr>
            </a:p>
          </p:txBody>
        </p:sp>
        <p:sp>
          <p:nvSpPr>
            <p:cNvPr id="55337" name="Rectangle 5"/>
            <p:cNvSpPr>
              <a:spLocks noChangeArrowheads="1"/>
            </p:cNvSpPr>
            <p:nvPr/>
          </p:nvSpPr>
          <p:spPr bwMode="auto">
            <a:xfrm>
              <a:off x="3891" y="3203"/>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400" b="1" i="1">
                  <a:cs typeface="Arial" charset="0"/>
                </a:rPr>
                <a:t>Y</a:t>
              </a:r>
              <a:r>
                <a:rPr lang="en-US" sz="2400" b="1" baseline="-25000">
                  <a:cs typeface="Arial" charset="0"/>
                </a:rPr>
                <a:t>N</a:t>
              </a:r>
            </a:p>
          </p:txBody>
        </p:sp>
      </p:grpSp>
      <p:sp>
        <p:nvSpPr>
          <p:cNvPr id="55301" name="Rectangle 6"/>
          <p:cNvSpPr>
            <a:spLocks noGrp="1" noChangeArrowheads="1"/>
          </p:cNvSpPr>
          <p:nvPr>
            <p:ph type="title" idx="4294967295"/>
          </p:nvPr>
        </p:nvSpPr>
        <p:spPr>
          <a:xfrm>
            <a:off x="0" y="163513"/>
            <a:ext cx="9144000" cy="649287"/>
          </a:xfrm>
        </p:spPr>
        <p:txBody>
          <a:bodyPr>
            <a:normAutofit/>
          </a:bodyPr>
          <a:lstStyle/>
          <a:p>
            <a:pPr algn="ctr" eaLnBrk="1" hangingPunct="1"/>
            <a:r>
              <a:rPr lang="en-US" dirty="0"/>
              <a:t>The Effects of a Shift in </a:t>
            </a:r>
            <a:r>
              <a:rPr lang="en-US" i="1" dirty="0"/>
              <a:t>SRAS</a:t>
            </a:r>
          </a:p>
        </p:txBody>
      </p:sp>
      <p:sp>
        <p:nvSpPr>
          <p:cNvPr id="487431" name="Rectangle 7"/>
          <p:cNvSpPr>
            <a:spLocks noGrp="1" noChangeArrowheads="1"/>
          </p:cNvSpPr>
          <p:nvPr>
            <p:ph type="body" idx="4294967295"/>
          </p:nvPr>
        </p:nvSpPr>
        <p:spPr>
          <a:xfrm>
            <a:off x="306388" y="806450"/>
            <a:ext cx="4217987" cy="5648325"/>
          </a:xfrm>
        </p:spPr>
        <p:txBody>
          <a:bodyPr/>
          <a:lstStyle/>
          <a:p>
            <a:pPr marL="404813" indent="-404813" eaLnBrk="1" hangingPunct="1">
              <a:lnSpc>
                <a:spcPct val="100000"/>
              </a:lnSpc>
              <a:spcBef>
                <a:spcPct val="25000"/>
              </a:spcBef>
              <a:buFont typeface="Wingdings" pitchFamily="2" charset="2"/>
              <a:buNone/>
            </a:pPr>
            <a:r>
              <a:rPr lang="en-US" sz="2600" u="sng" dirty="0"/>
              <a:t>Event:  Oil prices rise</a:t>
            </a:r>
          </a:p>
          <a:p>
            <a:pPr marL="404813" indent="-404813" eaLnBrk="1" hangingPunct="1">
              <a:lnSpc>
                <a:spcPct val="100000"/>
              </a:lnSpc>
              <a:spcBef>
                <a:spcPct val="25000"/>
              </a:spcBef>
              <a:buFont typeface="Wingdings" pitchFamily="2" charset="2"/>
              <a:buNone/>
            </a:pPr>
            <a:r>
              <a:rPr lang="en-US" sz="2500" b="1" dirty="0">
                <a:solidFill>
                  <a:srgbClr val="C00000"/>
                </a:solidFill>
              </a:rPr>
              <a:t>1. </a:t>
            </a:r>
            <a:r>
              <a:rPr lang="en-US" sz="2500" b="1" dirty="0">
                <a:solidFill>
                  <a:srgbClr val="339966"/>
                </a:solidFill>
              </a:rPr>
              <a:t>	</a:t>
            </a:r>
            <a:r>
              <a:rPr lang="en-US" sz="2600" dirty="0"/>
              <a:t>Increases costs, </a:t>
            </a:r>
            <a:br>
              <a:rPr lang="en-US" sz="2600" dirty="0"/>
            </a:br>
            <a:r>
              <a:rPr lang="en-US" sz="2600" dirty="0"/>
              <a:t>shifts </a:t>
            </a:r>
            <a:r>
              <a:rPr lang="en-US" sz="2600" i="1" dirty="0"/>
              <a:t>SRAS</a:t>
            </a:r>
            <a:br>
              <a:rPr lang="en-US" sz="2600" dirty="0"/>
            </a:br>
            <a:r>
              <a:rPr lang="en-US" sz="2500" i="1" dirty="0"/>
              <a:t>(assume LRAS constant)</a:t>
            </a:r>
          </a:p>
          <a:p>
            <a:pPr marL="404813" indent="-404813" eaLnBrk="1" hangingPunct="1">
              <a:lnSpc>
                <a:spcPct val="100000"/>
              </a:lnSpc>
              <a:spcBef>
                <a:spcPct val="25000"/>
              </a:spcBef>
              <a:buFont typeface="Wingdings" pitchFamily="2" charset="2"/>
              <a:buNone/>
            </a:pPr>
            <a:r>
              <a:rPr lang="en-US" sz="2500" b="1" dirty="0">
                <a:solidFill>
                  <a:srgbClr val="C00000"/>
                </a:solidFill>
              </a:rPr>
              <a:t>2. </a:t>
            </a:r>
            <a:r>
              <a:rPr lang="en-US" sz="2500" b="1" dirty="0">
                <a:solidFill>
                  <a:srgbClr val="339966"/>
                </a:solidFill>
              </a:rPr>
              <a:t>	</a:t>
            </a:r>
            <a:r>
              <a:rPr lang="en-US" sz="2600" i="1" dirty="0"/>
              <a:t>SRAS</a:t>
            </a:r>
            <a:r>
              <a:rPr lang="en-US" sz="2600" dirty="0"/>
              <a:t> shifts left</a:t>
            </a:r>
          </a:p>
          <a:p>
            <a:pPr marL="404813" indent="-404813" eaLnBrk="1" hangingPunct="1">
              <a:lnSpc>
                <a:spcPct val="100000"/>
              </a:lnSpc>
              <a:spcBef>
                <a:spcPct val="25000"/>
              </a:spcBef>
              <a:buFont typeface="Wingdings" pitchFamily="2" charset="2"/>
              <a:buNone/>
            </a:pPr>
            <a:r>
              <a:rPr lang="en-US" sz="2500" b="1" dirty="0">
                <a:solidFill>
                  <a:srgbClr val="C00000"/>
                </a:solidFill>
              </a:rPr>
              <a:t>3. </a:t>
            </a:r>
            <a:r>
              <a:rPr lang="en-US" sz="2500" b="1" dirty="0">
                <a:solidFill>
                  <a:srgbClr val="339966"/>
                </a:solidFill>
              </a:rPr>
              <a:t>	</a:t>
            </a:r>
            <a:r>
              <a:rPr lang="en-US" sz="2600" dirty="0"/>
              <a:t>SR </a:t>
            </a:r>
            <a:r>
              <a:rPr lang="en-US" sz="2600" dirty="0" err="1"/>
              <a:t>eq’m</a:t>
            </a:r>
            <a:r>
              <a:rPr lang="en-US" sz="2600" dirty="0"/>
              <a:t> at point B. </a:t>
            </a:r>
            <a:br>
              <a:rPr lang="en-US" sz="2600" dirty="0"/>
            </a:br>
            <a:r>
              <a:rPr lang="en-US" sz="2600" b="1" i="1" dirty="0"/>
              <a:t>P</a:t>
            </a:r>
            <a:r>
              <a:rPr lang="en-US" sz="2600" dirty="0"/>
              <a:t> higher, </a:t>
            </a:r>
            <a:r>
              <a:rPr lang="en-US" sz="2600" b="1" i="1" dirty="0"/>
              <a:t>Y</a:t>
            </a:r>
            <a:r>
              <a:rPr lang="en-US" sz="2600" dirty="0"/>
              <a:t>  lower,</a:t>
            </a:r>
            <a:br>
              <a:rPr lang="en-US" sz="2600" dirty="0"/>
            </a:br>
            <a:r>
              <a:rPr lang="en-US" sz="2600" dirty="0" err="1"/>
              <a:t>unemp</a:t>
            </a:r>
            <a:r>
              <a:rPr lang="en-US" sz="2600" dirty="0"/>
              <a:t> higher</a:t>
            </a:r>
          </a:p>
          <a:p>
            <a:pPr marL="404813" indent="-404813" eaLnBrk="1" hangingPunct="1">
              <a:lnSpc>
                <a:spcPct val="100000"/>
              </a:lnSpc>
              <a:spcBef>
                <a:spcPct val="25000"/>
              </a:spcBef>
              <a:buFont typeface="Wingdings" pitchFamily="2" charset="2"/>
              <a:buNone/>
            </a:pPr>
            <a:r>
              <a:rPr lang="en-US" sz="2600" dirty="0"/>
              <a:t>	From A to B, </a:t>
            </a:r>
            <a:r>
              <a:rPr lang="en-US" sz="2600" b="1" dirty="0">
                <a:solidFill>
                  <a:srgbClr val="CC0000"/>
                </a:solidFill>
              </a:rPr>
              <a:t>stagflation</a:t>
            </a:r>
            <a:r>
              <a:rPr lang="en-US" sz="2600" dirty="0"/>
              <a:t>, </a:t>
            </a:r>
            <a:br>
              <a:rPr lang="en-US" sz="2600" dirty="0"/>
            </a:br>
            <a:r>
              <a:rPr lang="en-US" sz="2600" dirty="0"/>
              <a:t>a period of </a:t>
            </a:r>
            <a:br>
              <a:rPr lang="en-US" sz="2600" dirty="0"/>
            </a:br>
            <a:r>
              <a:rPr lang="en-US" sz="2600" dirty="0"/>
              <a:t>falling output </a:t>
            </a:r>
            <a:br>
              <a:rPr lang="en-US" sz="2600" dirty="0"/>
            </a:br>
            <a:r>
              <a:rPr lang="en-US" sz="2600" dirty="0"/>
              <a:t>and rising prices. </a:t>
            </a:r>
          </a:p>
        </p:txBody>
      </p:sp>
      <p:grpSp>
        <p:nvGrpSpPr>
          <p:cNvPr id="55303" name="Group 8"/>
          <p:cNvGrpSpPr>
            <a:grpSpLocks/>
          </p:cNvGrpSpPr>
          <p:nvPr/>
        </p:nvGrpSpPr>
        <p:grpSpPr bwMode="auto">
          <a:xfrm>
            <a:off x="4605338" y="1423988"/>
            <a:ext cx="3994150" cy="4106862"/>
            <a:chOff x="2579" y="785"/>
            <a:chExt cx="2786" cy="2420"/>
          </a:xfrm>
        </p:grpSpPr>
        <p:grpSp>
          <p:nvGrpSpPr>
            <p:cNvPr id="55330" name="Group 9"/>
            <p:cNvGrpSpPr>
              <a:grpSpLocks/>
            </p:cNvGrpSpPr>
            <p:nvPr/>
          </p:nvGrpSpPr>
          <p:grpSpPr bwMode="auto">
            <a:xfrm>
              <a:off x="2697" y="1037"/>
              <a:ext cx="2409" cy="2049"/>
              <a:chOff x="1098" y="1361"/>
              <a:chExt cx="2116" cy="2027"/>
            </a:xfrm>
          </p:grpSpPr>
          <p:sp>
            <p:nvSpPr>
              <p:cNvPr id="55333" name="Line 10"/>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4" name="Line 11"/>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5331" name="Text Box 12"/>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55332" name="Text Box 13"/>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55304" name="Group 14"/>
          <p:cNvGrpSpPr>
            <a:grpSpLocks/>
          </p:cNvGrpSpPr>
          <p:nvPr/>
        </p:nvGrpSpPr>
        <p:grpSpPr bwMode="auto">
          <a:xfrm>
            <a:off x="5341938" y="2559050"/>
            <a:ext cx="2947987" cy="2609850"/>
            <a:chOff x="3200" y="1121"/>
            <a:chExt cx="1857" cy="1644"/>
          </a:xfrm>
        </p:grpSpPr>
        <p:sp>
          <p:nvSpPr>
            <p:cNvPr id="55328" name="Line 15"/>
            <p:cNvSpPr>
              <a:spLocks noChangeShapeType="1"/>
            </p:cNvSpPr>
            <p:nvPr/>
          </p:nvSpPr>
          <p:spPr bwMode="auto">
            <a:xfrm>
              <a:off x="3200" y="1121"/>
              <a:ext cx="1460" cy="143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9" name="Text Box 16"/>
            <p:cNvSpPr txBox="1">
              <a:spLocks noChangeArrowheads="1"/>
            </p:cNvSpPr>
            <p:nvPr/>
          </p:nvSpPr>
          <p:spPr bwMode="auto">
            <a:xfrm>
              <a:off x="4588" y="2477"/>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1</a:t>
              </a:r>
            </a:p>
          </p:txBody>
        </p:sp>
      </p:grpSp>
      <p:grpSp>
        <p:nvGrpSpPr>
          <p:cNvPr id="55305" name="Group 44"/>
          <p:cNvGrpSpPr>
            <a:grpSpLocks/>
          </p:cNvGrpSpPr>
          <p:nvPr/>
        </p:nvGrpSpPr>
        <p:grpSpPr bwMode="auto">
          <a:xfrm>
            <a:off x="5791200" y="2670175"/>
            <a:ext cx="3008313" cy="2235200"/>
            <a:chOff x="3648" y="1682"/>
            <a:chExt cx="1895" cy="1408"/>
          </a:xfrm>
        </p:grpSpPr>
        <p:sp>
          <p:nvSpPr>
            <p:cNvPr id="55326" name="Line 18"/>
            <p:cNvSpPr>
              <a:spLocks noChangeShapeType="1"/>
            </p:cNvSpPr>
            <p:nvPr/>
          </p:nvSpPr>
          <p:spPr bwMode="auto">
            <a:xfrm flipV="1">
              <a:off x="3648" y="1934"/>
              <a:ext cx="1256" cy="115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7" name="Text Box 19"/>
            <p:cNvSpPr txBox="1">
              <a:spLocks noChangeArrowheads="1"/>
            </p:cNvSpPr>
            <p:nvPr/>
          </p:nvSpPr>
          <p:spPr bwMode="auto">
            <a:xfrm>
              <a:off x="4801" y="1682"/>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r>
                <a:rPr lang="en-US" sz="2400" baseline="-25000">
                  <a:cs typeface="Arial" charset="0"/>
                </a:rPr>
                <a:t>1</a:t>
              </a:r>
            </a:p>
          </p:txBody>
        </p:sp>
      </p:grpSp>
      <p:grpSp>
        <p:nvGrpSpPr>
          <p:cNvPr id="7" name="Group 43"/>
          <p:cNvGrpSpPr>
            <a:grpSpLocks/>
          </p:cNvGrpSpPr>
          <p:nvPr/>
        </p:nvGrpSpPr>
        <p:grpSpPr bwMode="auto">
          <a:xfrm>
            <a:off x="5094288" y="1951038"/>
            <a:ext cx="3321050" cy="2436812"/>
            <a:chOff x="3209" y="1229"/>
            <a:chExt cx="2092" cy="1535"/>
          </a:xfrm>
        </p:grpSpPr>
        <p:sp>
          <p:nvSpPr>
            <p:cNvPr id="55324" name="Line 24"/>
            <p:cNvSpPr>
              <a:spLocks noChangeShapeType="1"/>
            </p:cNvSpPr>
            <p:nvPr/>
          </p:nvSpPr>
          <p:spPr bwMode="auto">
            <a:xfrm flipV="1">
              <a:off x="3209" y="1447"/>
              <a:ext cx="1407" cy="131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5" name="Text Box 25"/>
            <p:cNvSpPr txBox="1">
              <a:spLocks noChangeArrowheads="1"/>
            </p:cNvSpPr>
            <p:nvPr/>
          </p:nvSpPr>
          <p:spPr bwMode="auto">
            <a:xfrm>
              <a:off x="4559" y="1229"/>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r>
                <a:rPr lang="en-US" sz="2400" baseline="-25000">
                  <a:cs typeface="Arial" charset="0"/>
                </a:rPr>
                <a:t>2</a:t>
              </a:r>
            </a:p>
          </p:txBody>
        </p:sp>
      </p:grpSp>
      <p:grpSp>
        <p:nvGrpSpPr>
          <p:cNvPr id="55307" name="Group 53"/>
          <p:cNvGrpSpPr>
            <a:grpSpLocks/>
          </p:cNvGrpSpPr>
          <p:nvPr/>
        </p:nvGrpSpPr>
        <p:grpSpPr bwMode="auto">
          <a:xfrm>
            <a:off x="4281488" y="3775075"/>
            <a:ext cx="2932112" cy="398463"/>
            <a:chOff x="2697" y="2378"/>
            <a:chExt cx="1847" cy="251"/>
          </a:xfrm>
        </p:grpSpPr>
        <p:grpSp>
          <p:nvGrpSpPr>
            <p:cNvPr id="55319" name="Group 42"/>
            <p:cNvGrpSpPr>
              <a:grpSpLocks/>
            </p:cNvGrpSpPr>
            <p:nvPr/>
          </p:nvGrpSpPr>
          <p:grpSpPr bwMode="auto">
            <a:xfrm>
              <a:off x="2697" y="2399"/>
              <a:ext cx="1622" cy="230"/>
              <a:chOff x="2697" y="2329"/>
              <a:chExt cx="1622" cy="230"/>
            </a:xfrm>
          </p:grpSpPr>
          <p:sp>
            <p:nvSpPr>
              <p:cNvPr id="55321" name="Line 26"/>
              <p:cNvSpPr>
                <a:spLocks noChangeShapeType="1"/>
              </p:cNvSpPr>
              <p:nvPr/>
            </p:nvSpPr>
            <p:spPr bwMode="auto">
              <a:xfrm flipV="1">
                <a:off x="3009" y="2445"/>
                <a:ext cx="1263" cy="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5322" name="Text Box 27"/>
              <p:cNvSpPr txBox="1">
                <a:spLocks noChangeArrowheads="1"/>
              </p:cNvSpPr>
              <p:nvPr/>
            </p:nvSpPr>
            <p:spPr bwMode="auto">
              <a:xfrm>
                <a:off x="2697" y="2329"/>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55323" name="Oval 28"/>
              <p:cNvSpPr>
                <a:spLocks noChangeArrowheads="1"/>
              </p:cNvSpPr>
              <p:nvPr/>
            </p:nvSpPr>
            <p:spPr bwMode="auto">
              <a:xfrm>
                <a:off x="4231" y="2399"/>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55320" name="Text Box 38"/>
            <p:cNvSpPr txBox="1">
              <a:spLocks noChangeArrowheads="1"/>
            </p:cNvSpPr>
            <p:nvPr/>
          </p:nvSpPr>
          <p:spPr bwMode="auto">
            <a:xfrm>
              <a:off x="4343" y="2378"/>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A</a:t>
              </a:r>
              <a:endParaRPr lang="en-US" sz="2400" baseline="-25000">
                <a:cs typeface="Arial" charset="0"/>
              </a:endParaRPr>
            </a:p>
          </p:txBody>
        </p:sp>
      </p:grpSp>
      <p:grpSp>
        <p:nvGrpSpPr>
          <p:cNvPr id="10" name="Group 52"/>
          <p:cNvGrpSpPr>
            <a:grpSpLocks/>
          </p:cNvGrpSpPr>
          <p:nvPr/>
        </p:nvGrpSpPr>
        <p:grpSpPr bwMode="auto">
          <a:xfrm>
            <a:off x="4281488" y="2952750"/>
            <a:ext cx="2174875" cy="2781300"/>
            <a:chOff x="2697" y="1860"/>
            <a:chExt cx="1370" cy="1752"/>
          </a:xfrm>
        </p:grpSpPr>
        <p:sp>
          <p:nvSpPr>
            <p:cNvPr id="55312" name="Oval 30"/>
            <p:cNvSpPr>
              <a:spLocks noChangeArrowheads="1"/>
            </p:cNvSpPr>
            <p:nvPr/>
          </p:nvSpPr>
          <p:spPr bwMode="auto">
            <a:xfrm>
              <a:off x="3842" y="2083"/>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55313" name="Group 31"/>
            <p:cNvGrpSpPr>
              <a:grpSpLocks/>
            </p:cNvGrpSpPr>
            <p:nvPr/>
          </p:nvGrpSpPr>
          <p:grpSpPr bwMode="auto">
            <a:xfrm>
              <a:off x="3011" y="2128"/>
              <a:ext cx="875" cy="1230"/>
              <a:chOff x="357" y="2450"/>
              <a:chExt cx="795" cy="646"/>
            </a:xfrm>
          </p:grpSpPr>
          <p:sp>
            <p:nvSpPr>
              <p:cNvPr id="55317" name="Line 32"/>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5318" name="Line 33"/>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5314" name="Text Box 34"/>
            <p:cNvSpPr txBox="1">
              <a:spLocks noChangeArrowheads="1"/>
            </p:cNvSpPr>
            <p:nvPr/>
          </p:nvSpPr>
          <p:spPr bwMode="auto">
            <a:xfrm>
              <a:off x="2697" y="201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sp>
          <p:nvSpPr>
            <p:cNvPr id="55315" name="Text Box 37"/>
            <p:cNvSpPr txBox="1">
              <a:spLocks noChangeArrowheads="1"/>
            </p:cNvSpPr>
            <p:nvPr/>
          </p:nvSpPr>
          <p:spPr bwMode="auto">
            <a:xfrm>
              <a:off x="3759" y="338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sp>
          <p:nvSpPr>
            <p:cNvPr id="55316" name="Text Box 39"/>
            <p:cNvSpPr txBox="1">
              <a:spLocks noChangeArrowheads="1"/>
            </p:cNvSpPr>
            <p:nvPr/>
          </p:nvSpPr>
          <p:spPr bwMode="auto">
            <a:xfrm>
              <a:off x="3797" y="1860"/>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B</a:t>
              </a:r>
              <a:endParaRPr lang="en-US" sz="2400" baseline="-25000">
                <a:cs typeface="Arial" charset="0"/>
              </a:endParaRPr>
            </a:p>
          </p:txBody>
        </p:sp>
      </p:grpSp>
      <p:sp>
        <p:nvSpPr>
          <p:cNvPr id="487480" name="Line 56"/>
          <p:cNvSpPr>
            <a:spLocks noChangeShapeType="1"/>
          </p:cNvSpPr>
          <p:nvPr/>
        </p:nvSpPr>
        <p:spPr bwMode="auto">
          <a:xfrm flipH="1">
            <a:off x="6180138" y="5283200"/>
            <a:ext cx="576262" cy="0"/>
          </a:xfrm>
          <a:prstGeom prst="line">
            <a:avLst/>
          </a:prstGeom>
          <a:noFill/>
          <a:ln w="38100">
            <a:solidFill>
              <a:srgbClr val="FF66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87481" name="Line 57"/>
          <p:cNvSpPr>
            <a:spLocks noChangeShapeType="1"/>
          </p:cNvSpPr>
          <p:nvPr/>
        </p:nvSpPr>
        <p:spPr bwMode="auto">
          <a:xfrm flipV="1">
            <a:off x="4827588" y="3392488"/>
            <a:ext cx="0" cy="577850"/>
          </a:xfrm>
          <a:prstGeom prst="line">
            <a:avLst/>
          </a:prstGeom>
          <a:noFill/>
          <a:ln w="38100">
            <a:solidFill>
              <a:srgbClr val="FF66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5311"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7055919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7431">
                                            <p:txEl>
                                              <p:pRg st="0" end="0"/>
                                            </p:txEl>
                                          </p:spTgt>
                                        </p:tgtEl>
                                        <p:attrNameLst>
                                          <p:attrName>style.visibility</p:attrName>
                                        </p:attrNameLst>
                                      </p:cBhvr>
                                      <p:to>
                                        <p:strVal val="visible"/>
                                      </p:to>
                                    </p:set>
                                    <p:animEffect transition="in" filter="wipe(left)">
                                      <p:cBhvr>
                                        <p:cTn id="7" dur="500"/>
                                        <p:tgtEl>
                                          <p:spTgt spid="4874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7431">
                                            <p:txEl>
                                              <p:pRg st="1" end="1"/>
                                            </p:txEl>
                                          </p:spTgt>
                                        </p:tgtEl>
                                        <p:attrNameLst>
                                          <p:attrName>style.visibility</p:attrName>
                                        </p:attrNameLst>
                                      </p:cBhvr>
                                      <p:to>
                                        <p:strVal val="visible"/>
                                      </p:to>
                                    </p:set>
                                    <p:animEffect transition="in" filter="wipe(left)">
                                      <p:cBhvr>
                                        <p:cTn id="12" dur="500"/>
                                        <p:tgtEl>
                                          <p:spTgt spid="4874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7431">
                                            <p:txEl>
                                              <p:pRg st="2" end="2"/>
                                            </p:txEl>
                                          </p:spTgt>
                                        </p:tgtEl>
                                        <p:attrNameLst>
                                          <p:attrName>style.visibility</p:attrName>
                                        </p:attrNameLst>
                                      </p:cBhvr>
                                      <p:to>
                                        <p:strVal val="visible"/>
                                      </p:to>
                                    </p:set>
                                    <p:animEffect transition="in" filter="wipe(left)">
                                      <p:cBhvr>
                                        <p:cTn id="17" dur="500"/>
                                        <p:tgtEl>
                                          <p:spTgt spid="487431">
                                            <p:txEl>
                                              <p:pRg st="2" end="2"/>
                                            </p:txEl>
                                          </p:spTgt>
                                        </p:tgtEl>
                                      </p:cBhvr>
                                    </p:animEffect>
                                  </p:childTnLst>
                                </p:cTn>
                              </p:par>
                            </p:childTnLst>
                          </p:cTn>
                        </p:par>
                        <p:par>
                          <p:cTn id="18" fill="hold" nodeType="afterGroup">
                            <p:stCondLst>
                              <p:cond delay="500"/>
                            </p:stCondLst>
                            <p:childTnLst>
                              <p:par>
                                <p:cTn id="19" presetID="18" presetClass="entr" presetSubtype="12"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Left)">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87431">
                                            <p:txEl>
                                              <p:pRg st="3" end="3"/>
                                            </p:txEl>
                                          </p:spTgt>
                                        </p:tgtEl>
                                        <p:attrNameLst>
                                          <p:attrName>style.visibility</p:attrName>
                                        </p:attrNameLst>
                                      </p:cBhvr>
                                      <p:to>
                                        <p:strVal val="visible"/>
                                      </p:to>
                                    </p:set>
                                    <p:animEffect transition="in" filter="wipe(left)">
                                      <p:cBhvr>
                                        <p:cTn id="26" dur="500"/>
                                        <p:tgtEl>
                                          <p:spTgt spid="487431">
                                            <p:txEl>
                                              <p:pRg st="3" end="3"/>
                                            </p:txEl>
                                          </p:spTgt>
                                        </p:tgtEl>
                                      </p:cBhvr>
                                    </p:animEffect>
                                  </p:childTnLst>
                                </p:cTn>
                              </p:par>
                            </p:childTnLst>
                          </p:cTn>
                        </p:par>
                        <p:par>
                          <p:cTn id="27" fill="hold" nodeType="afterGroup">
                            <p:stCondLst>
                              <p:cond delay="500"/>
                            </p:stCondLst>
                            <p:childTnLst>
                              <p:par>
                                <p:cTn id="28" presetID="18" presetClass="entr" presetSubtype="12"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strips(downLeft)">
                                      <p:cBhvr>
                                        <p:cTn id="30" dur="500"/>
                                        <p:tgtEl>
                                          <p:spTgt spid="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87431">
                                            <p:txEl>
                                              <p:pRg st="4" end="4"/>
                                            </p:txEl>
                                          </p:spTgt>
                                        </p:tgtEl>
                                        <p:attrNameLst>
                                          <p:attrName>style.visibility</p:attrName>
                                        </p:attrNameLst>
                                      </p:cBhvr>
                                      <p:to>
                                        <p:strVal val="visible"/>
                                      </p:to>
                                    </p:set>
                                    <p:animEffect transition="in" filter="wipe(left)">
                                      <p:cBhvr>
                                        <p:cTn id="35" dur="500"/>
                                        <p:tgtEl>
                                          <p:spTgt spid="487431">
                                            <p:txEl>
                                              <p:pRg st="4" end="4"/>
                                            </p:txEl>
                                          </p:spTgt>
                                        </p:tgtEl>
                                      </p:cBhvr>
                                    </p:animEffect>
                                  </p:childTnLst>
                                </p:cTn>
                              </p:par>
                            </p:childTnLst>
                          </p:cTn>
                        </p:par>
                        <p:par>
                          <p:cTn id="36" fill="hold" nodeType="afterGroup">
                            <p:stCondLst>
                              <p:cond delay="500"/>
                            </p:stCondLst>
                            <p:childTnLst>
                              <p:par>
                                <p:cTn id="37" presetID="17" presetClass="entr" presetSubtype="2" fill="hold" grpId="0" nodeType="afterEffect">
                                  <p:stCondLst>
                                    <p:cond delay="0"/>
                                  </p:stCondLst>
                                  <p:childTnLst>
                                    <p:set>
                                      <p:cBhvr>
                                        <p:cTn id="38" dur="1" fill="hold">
                                          <p:stCondLst>
                                            <p:cond delay="0"/>
                                          </p:stCondLst>
                                        </p:cTn>
                                        <p:tgtEl>
                                          <p:spTgt spid="487480"/>
                                        </p:tgtEl>
                                        <p:attrNameLst>
                                          <p:attrName>style.visibility</p:attrName>
                                        </p:attrNameLst>
                                      </p:cBhvr>
                                      <p:to>
                                        <p:strVal val="visible"/>
                                      </p:to>
                                    </p:set>
                                    <p:anim calcmode="lin" valueType="num">
                                      <p:cBhvr>
                                        <p:cTn id="39" dur="500" fill="hold"/>
                                        <p:tgtEl>
                                          <p:spTgt spid="487480"/>
                                        </p:tgtEl>
                                        <p:attrNameLst>
                                          <p:attrName>ppt_x</p:attrName>
                                        </p:attrNameLst>
                                      </p:cBhvr>
                                      <p:tavLst>
                                        <p:tav tm="0">
                                          <p:val>
                                            <p:strVal val="#ppt_x+#ppt_w/2"/>
                                          </p:val>
                                        </p:tav>
                                        <p:tav tm="100000">
                                          <p:val>
                                            <p:strVal val="#ppt_x"/>
                                          </p:val>
                                        </p:tav>
                                      </p:tavLst>
                                    </p:anim>
                                    <p:anim calcmode="lin" valueType="num">
                                      <p:cBhvr>
                                        <p:cTn id="40" dur="500" fill="hold"/>
                                        <p:tgtEl>
                                          <p:spTgt spid="487480"/>
                                        </p:tgtEl>
                                        <p:attrNameLst>
                                          <p:attrName>ppt_y</p:attrName>
                                        </p:attrNameLst>
                                      </p:cBhvr>
                                      <p:tavLst>
                                        <p:tav tm="0">
                                          <p:val>
                                            <p:strVal val="#ppt_y"/>
                                          </p:val>
                                        </p:tav>
                                        <p:tav tm="100000">
                                          <p:val>
                                            <p:strVal val="#ppt_y"/>
                                          </p:val>
                                        </p:tav>
                                      </p:tavLst>
                                    </p:anim>
                                    <p:anim calcmode="lin" valueType="num">
                                      <p:cBhvr>
                                        <p:cTn id="41" dur="500" fill="hold"/>
                                        <p:tgtEl>
                                          <p:spTgt spid="487480"/>
                                        </p:tgtEl>
                                        <p:attrNameLst>
                                          <p:attrName>ppt_w</p:attrName>
                                        </p:attrNameLst>
                                      </p:cBhvr>
                                      <p:tavLst>
                                        <p:tav tm="0">
                                          <p:val>
                                            <p:fltVal val="0"/>
                                          </p:val>
                                        </p:tav>
                                        <p:tav tm="100000">
                                          <p:val>
                                            <p:strVal val="#ppt_w"/>
                                          </p:val>
                                        </p:tav>
                                      </p:tavLst>
                                    </p:anim>
                                    <p:anim calcmode="lin" valueType="num">
                                      <p:cBhvr>
                                        <p:cTn id="42" dur="500" fill="hold"/>
                                        <p:tgtEl>
                                          <p:spTgt spid="487480"/>
                                        </p:tgtEl>
                                        <p:attrNameLst>
                                          <p:attrName>ppt_h</p:attrName>
                                        </p:attrNameLst>
                                      </p:cBhvr>
                                      <p:tavLst>
                                        <p:tav tm="0">
                                          <p:val>
                                            <p:strVal val="#ppt_h"/>
                                          </p:val>
                                        </p:tav>
                                        <p:tav tm="100000">
                                          <p:val>
                                            <p:strVal val="#ppt_h"/>
                                          </p:val>
                                        </p:tav>
                                      </p:tavLst>
                                    </p:anim>
                                  </p:childTnLst>
                                </p:cTn>
                              </p:par>
                            </p:childTnLst>
                          </p:cTn>
                        </p:par>
                        <p:par>
                          <p:cTn id="43" fill="hold" nodeType="afterGroup">
                            <p:stCondLst>
                              <p:cond delay="1000"/>
                            </p:stCondLst>
                            <p:childTnLst>
                              <p:par>
                                <p:cTn id="44" presetID="17" presetClass="entr" presetSubtype="4" fill="hold" grpId="0" nodeType="afterEffect">
                                  <p:stCondLst>
                                    <p:cond delay="0"/>
                                  </p:stCondLst>
                                  <p:childTnLst>
                                    <p:set>
                                      <p:cBhvr>
                                        <p:cTn id="45" dur="1" fill="hold">
                                          <p:stCondLst>
                                            <p:cond delay="0"/>
                                          </p:stCondLst>
                                        </p:cTn>
                                        <p:tgtEl>
                                          <p:spTgt spid="487481"/>
                                        </p:tgtEl>
                                        <p:attrNameLst>
                                          <p:attrName>style.visibility</p:attrName>
                                        </p:attrNameLst>
                                      </p:cBhvr>
                                      <p:to>
                                        <p:strVal val="visible"/>
                                      </p:to>
                                    </p:set>
                                    <p:anim calcmode="lin" valueType="num">
                                      <p:cBhvr>
                                        <p:cTn id="46" dur="500" fill="hold"/>
                                        <p:tgtEl>
                                          <p:spTgt spid="487481"/>
                                        </p:tgtEl>
                                        <p:attrNameLst>
                                          <p:attrName>ppt_x</p:attrName>
                                        </p:attrNameLst>
                                      </p:cBhvr>
                                      <p:tavLst>
                                        <p:tav tm="0">
                                          <p:val>
                                            <p:strVal val="#ppt_x"/>
                                          </p:val>
                                        </p:tav>
                                        <p:tav tm="100000">
                                          <p:val>
                                            <p:strVal val="#ppt_x"/>
                                          </p:val>
                                        </p:tav>
                                      </p:tavLst>
                                    </p:anim>
                                    <p:anim calcmode="lin" valueType="num">
                                      <p:cBhvr>
                                        <p:cTn id="47" dur="500" fill="hold"/>
                                        <p:tgtEl>
                                          <p:spTgt spid="487481"/>
                                        </p:tgtEl>
                                        <p:attrNameLst>
                                          <p:attrName>ppt_y</p:attrName>
                                        </p:attrNameLst>
                                      </p:cBhvr>
                                      <p:tavLst>
                                        <p:tav tm="0">
                                          <p:val>
                                            <p:strVal val="#ppt_y+#ppt_h/2"/>
                                          </p:val>
                                        </p:tav>
                                        <p:tav tm="100000">
                                          <p:val>
                                            <p:strVal val="#ppt_y"/>
                                          </p:val>
                                        </p:tav>
                                      </p:tavLst>
                                    </p:anim>
                                    <p:anim calcmode="lin" valueType="num">
                                      <p:cBhvr>
                                        <p:cTn id="48" dur="500" fill="hold"/>
                                        <p:tgtEl>
                                          <p:spTgt spid="487481"/>
                                        </p:tgtEl>
                                        <p:attrNameLst>
                                          <p:attrName>ppt_w</p:attrName>
                                        </p:attrNameLst>
                                      </p:cBhvr>
                                      <p:tavLst>
                                        <p:tav tm="0">
                                          <p:val>
                                            <p:strVal val="#ppt_w"/>
                                          </p:val>
                                        </p:tav>
                                        <p:tav tm="100000">
                                          <p:val>
                                            <p:strVal val="#ppt_w"/>
                                          </p:val>
                                        </p:tav>
                                      </p:tavLst>
                                    </p:anim>
                                    <p:anim calcmode="lin" valueType="num">
                                      <p:cBhvr>
                                        <p:cTn id="49" dur="500" fill="hold"/>
                                        <p:tgtEl>
                                          <p:spTgt spid="4874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31" grpId="0" build="p" bldLvl="5"/>
      <p:bldP spid="487480" grpId="0" animBg="1"/>
      <p:bldP spid="487481"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6324" name="Group 2"/>
          <p:cNvGrpSpPr>
            <a:grpSpLocks/>
          </p:cNvGrpSpPr>
          <p:nvPr/>
        </p:nvGrpSpPr>
        <p:grpSpPr bwMode="auto">
          <a:xfrm>
            <a:off x="6203950" y="1479550"/>
            <a:ext cx="1177925" cy="4306888"/>
            <a:chOff x="3670" y="778"/>
            <a:chExt cx="742" cy="2713"/>
          </a:xfrm>
        </p:grpSpPr>
        <p:sp>
          <p:nvSpPr>
            <p:cNvPr id="56369" name="Line 3"/>
            <p:cNvSpPr>
              <a:spLocks noChangeShapeType="1"/>
            </p:cNvSpPr>
            <p:nvPr/>
          </p:nvSpPr>
          <p:spPr bwMode="auto">
            <a:xfrm rot="16200000" flipH="1">
              <a:off x="2956" y="2115"/>
              <a:ext cx="2167" cy="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70" name="Text Box 4"/>
            <p:cNvSpPr txBox="1">
              <a:spLocks noChangeArrowheads="1"/>
            </p:cNvSpPr>
            <p:nvPr/>
          </p:nvSpPr>
          <p:spPr bwMode="auto">
            <a:xfrm>
              <a:off x="3670"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endParaRPr lang="en-US" sz="2400" i="1" baseline="-25000">
                <a:cs typeface="Arial" charset="0"/>
              </a:endParaRPr>
            </a:p>
          </p:txBody>
        </p:sp>
        <p:sp>
          <p:nvSpPr>
            <p:cNvPr id="56371" name="Rectangle 5"/>
            <p:cNvSpPr>
              <a:spLocks noChangeArrowheads="1"/>
            </p:cNvSpPr>
            <p:nvPr/>
          </p:nvSpPr>
          <p:spPr bwMode="auto">
            <a:xfrm>
              <a:off x="3891" y="3203"/>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400" b="1" i="1">
                  <a:cs typeface="Arial" charset="0"/>
                </a:rPr>
                <a:t>Y</a:t>
              </a:r>
              <a:r>
                <a:rPr lang="en-US" sz="2400" b="1" baseline="-25000">
                  <a:cs typeface="Arial" charset="0"/>
                </a:rPr>
                <a:t>N</a:t>
              </a:r>
            </a:p>
          </p:txBody>
        </p:sp>
      </p:grpSp>
      <p:sp>
        <p:nvSpPr>
          <p:cNvPr id="56325" name="Rectangle 6"/>
          <p:cNvSpPr>
            <a:spLocks noGrp="1" noChangeArrowheads="1"/>
          </p:cNvSpPr>
          <p:nvPr>
            <p:ph type="title" idx="4294967295"/>
          </p:nvPr>
        </p:nvSpPr>
        <p:spPr>
          <a:xfrm>
            <a:off x="0" y="163513"/>
            <a:ext cx="9144000" cy="649287"/>
          </a:xfrm>
        </p:spPr>
        <p:txBody>
          <a:bodyPr>
            <a:normAutofit fontScale="90000"/>
          </a:bodyPr>
          <a:lstStyle/>
          <a:p>
            <a:pPr algn="ctr" eaLnBrk="1" hangingPunct="1"/>
            <a:r>
              <a:rPr lang="en-US" sz="3400" dirty="0"/>
              <a:t>Accommodating an Adverse Shift in </a:t>
            </a:r>
            <a:r>
              <a:rPr lang="en-US" sz="3400" i="1" dirty="0"/>
              <a:t>SRAS</a:t>
            </a:r>
          </a:p>
        </p:txBody>
      </p:sp>
      <p:sp>
        <p:nvSpPr>
          <p:cNvPr id="491527" name="Rectangle 7"/>
          <p:cNvSpPr>
            <a:spLocks noGrp="1" noChangeArrowheads="1"/>
          </p:cNvSpPr>
          <p:nvPr>
            <p:ph type="body" idx="4294967295"/>
          </p:nvPr>
        </p:nvSpPr>
        <p:spPr>
          <a:xfrm>
            <a:off x="306388" y="828675"/>
            <a:ext cx="4217987" cy="2378075"/>
          </a:xfrm>
        </p:spPr>
        <p:txBody>
          <a:bodyPr/>
          <a:lstStyle/>
          <a:p>
            <a:pPr marL="404813" indent="-404813" eaLnBrk="1" hangingPunct="1">
              <a:spcBef>
                <a:spcPct val="25000"/>
              </a:spcBef>
              <a:buFont typeface="Wingdings" pitchFamily="2" charset="2"/>
              <a:buNone/>
            </a:pPr>
            <a:r>
              <a:rPr lang="en-US" sz="2600" dirty="0"/>
              <a:t>If policymakers do nothing, </a:t>
            </a:r>
          </a:p>
          <a:p>
            <a:pPr marL="404813" indent="-404813" eaLnBrk="1" hangingPunct="1">
              <a:spcBef>
                <a:spcPct val="25000"/>
              </a:spcBef>
              <a:buFont typeface="Wingdings" pitchFamily="2" charset="2"/>
              <a:buNone/>
            </a:pPr>
            <a:r>
              <a:rPr lang="en-US" sz="2500" b="1" dirty="0">
                <a:solidFill>
                  <a:srgbClr val="C00000"/>
                </a:solidFill>
              </a:rPr>
              <a:t>4. </a:t>
            </a:r>
            <a:r>
              <a:rPr lang="en-US" sz="2500" b="1" dirty="0">
                <a:solidFill>
                  <a:srgbClr val="339966"/>
                </a:solidFill>
              </a:rPr>
              <a:t>	</a:t>
            </a:r>
            <a:r>
              <a:rPr lang="en-US" sz="2600" dirty="0"/>
              <a:t>Low employment </a:t>
            </a:r>
            <a:br>
              <a:rPr lang="en-US" sz="2600" dirty="0"/>
            </a:br>
            <a:r>
              <a:rPr lang="en-US" sz="2600" dirty="0"/>
              <a:t>causes wages to fall, </a:t>
            </a:r>
            <a:r>
              <a:rPr lang="en-US" sz="2600" i="1" dirty="0"/>
              <a:t>SRAS</a:t>
            </a:r>
            <a:r>
              <a:rPr lang="en-US" sz="2600" dirty="0"/>
              <a:t> shifts right,</a:t>
            </a:r>
            <a:br>
              <a:rPr lang="en-US" sz="2600" dirty="0"/>
            </a:br>
            <a:r>
              <a:rPr lang="en-US" sz="2600" dirty="0"/>
              <a:t>until LR </a:t>
            </a:r>
            <a:r>
              <a:rPr lang="en-US" sz="2600" dirty="0" err="1"/>
              <a:t>eq’m</a:t>
            </a:r>
            <a:r>
              <a:rPr lang="en-US" sz="2600" dirty="0"/>
              <a:t> at A.</a:t>
            </a:r>
          </a:p>
        </p:txBody>
      </p:sp>
      <p:grpSp>
        <p:nvGrpSpPr>
          <p:cNvPr id="56327" name="Group 8"/>
          <p:cNvGrpSpPr>
            <a:grpSpLocks/>
          </p:cNvGrpSpPr>
          <p:nvPr/>
        </p:nvGrpSpPr>
        <p:grpSpPr bwMode="auto">
          <a:xfrm>
            <a:off x="4605338" y="1423988"/>
            <a:ext cx="3994150" cy="4106862"/>
            <a:chOff x="2579" y="785"/>
            <a:chExt cx="2786" cy="2420"/>
          </a:xfrm>
        </p:grpSpPr>
        <p:grpSp>
          <p:nvGrpSpPr>
            <p:cNvPr id="56364" name="Group 9"/>
            <p:cNvGrpSpPr>
              <a:grpSpLocks/>
            </p:cNvGrpSpPr>
            <p:nvPr/>
          </p:nvGrpSpPr>
          <p:grpSpPr bwMode="auto">
            <a:xfrm>
              <a:off x="2697" y="1037"/>
              <a:ext cx="2409" cy="2049"/>
              <a:chOff x="1098" y="1361"/>
              <a:chExt cx="2116" cy="2027"/>
            </a:xfrm>
          </p:grpSpPr>
          <p:sp>
            <p:nvSpPr>
              <p:cNvPr id="56367" name="Line 10"/>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68" name="Line 11"/>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6365" name="Text Box 12"/>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56366" name="Text Box 13"/>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56328" name="Group 14"/>
          <p:cNvGrpSpPr>
            <a:grpSpLocks/>
          </p:cNvGrpSpPr>
          <p:nvPr/>
        </p:nvGrpSpPr>
        <p:grpSpPr bwMode="auto">
          <a:xfrm>
            <a:off x="5341938" y="2559050"/>
            <a:ext cx="2947987" cy="2609850"/>
            <a:chOff x="3200" y="1121"/>
            <a:chExt cx="1857" cy="1644"/>
          </a:xfrm>
        </p:grpSpPr>
        <p:sp>
          <p:nvSpPr>
            <p:cNvPr id="56362" name="Line 15"/>
            <p:cNvSpPr>
              <a:spLocks noChangeShapeType="1"/>
            </p:cNvSpPr>
            <p:nvPr/>
          </p:nvSpPr>
          <p:spPr bwMode="auto">
            <a:xfrm>
              <a:off x="3200" y="1121"/>
              <a:ext cx="1460" cy="143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63" name="Text Box 16"/>
            <p:cNvSpPr txBox="1">
              <a:spLocks noChangeArrowheads="1"/>
            </p:cNvSpPr>
            <p:nvPr/>
          </p:nvSpPr>
          <p:spPr bwMode="auto">
            <a:xfrm>
              <a:off x="4588" y="2477"/>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1</a:t>
              </a:r>
            </a:p>
          </p:txBody>
        </p:sp>
      </p:grpSp>
      <p:grpSp>
        <p:nvGrpSpPr>
          <p:cNvPr id="56329" name="Group 17"/>
          <p:cNvGrpSpPr>
            <a:grpSpLocks/>
          </p:cNvGrpSpPr>
          <p:nvPr/>
        </p:nvGrpSpPr>
        <p:grpSpPr bwMode="auto">
          <a:xfrm>
            <a:off x="5791200" y="2670175"/>
            <a:ext cx="3008313" cy="2235200"/>
            <a:chOff x="3648" y="1682"/>
            <a:chExt cx="1895" cy="1408"/>
          </a:xfrm>
        </p:grpSpPr>
        <p:sp>
          <p:nvSpPr>
            <p:cNvPr id="56360" name="Line 18"/>
            <p:cNvSpPr>
              <a:spLocks noChangeShapeType="1"/>
            </p:cNvSpPr>
            <p:nvPr/>
          </p:nvSpPr>
          <p:spPr bwMode="auto">
            <a:xfrm flipV="1">
              <a:off x="3648" y="1934"/>
              <a:ext cx="1256" cy="115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61" name="Text Box 19"/>
            <p:cNvSpPr txBox="1">
              <a:spLocks noChangeArrowheads="1"/>
            </p:cNvSpPr>
            <p:nvPr/>
          </p:nvSpPr>
          <p:spPr bwMode="auto">
            <a:xfrm>
              <a:off x="4801" y="1682"/>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r>
                <a:rPr lang="en-US" sz="2400" baseline="-25000">
                  <a:cs typeface="Arial" charset="0"/>
                </a:rPr>
                <a:t>1</a:t>
              </a:r>
            </a:p>
          </p:txBody>
        </p:sp>
      </p:grpSp>
      <p:grpSp>
        <p:nvGrpSpPr>
          <p:cNvPr id="56330" name="Group 20"/>
          <p:cNvGrpSpPr>
            <a:grpSpLocks/>
          </p:cNvGrpSpPr>
          <p:nvPr/>
        </p:nvGrpSpPr>
        <p:grpSpPr bwMode="auto">
          <a:xfrm>
            <a:off x="5094288" y="1951038"/>
            <a:ext cx="3321050" cy="2436812"/>
            <a:chOff x="3209" y="1229"/>
            <a:chExt cx="2092" cy="1535"/>
          </a:xfrm>
        </p:grpSpPr>
        <p:sp>
          <p:nvSpPr>
            <p:cNvPr id="56358" name="Line 21"/>
            <p:cNvSpPr>
              <a:spLocks noChangeShapeType="1"/>
            </p:cNvSpPr>
            <p:nvPr/>
          </p:nvSpPr>
          <p:spPr bwMode="auto">
            <a:xfrm flipV="1">
              <a:off x="3209" y="1447"/>
              <a:ext cx="1407" cy="131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59" name="Text Box 22"/>
            <p:cNvSpPr txBox="1">
              <a:spLocks noChangeArrowheads="1"/>
            </p:cNvSpPr>
            <p:nvPr/>
          </p:nvSpPr>
          <p:spPr bwMode="auto">
            <a:xfrm>
              <a:off x="4559" y="1229"/>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r>
                <a:rPr lang="en-US" sz="2400" baseline="-25000">
                  <a:cs typeface="Arial" charset="0"/>
                </a:rPr>
                <a:t>2</a:t>
              </a:r>
            </a:p>
          </p:txBody>
        </p:sp>
      </p:grpSp>
      <p:grpSp>
        <p:nvGrpSpPr>
          <p:cNvPr id="56331" name="Group 23"/>
          <p:cNvGrpSpPr>
            <a:grpSpLocks/>
          </p:cNvGrpSpPr>
          <p:nvPr/>
        </p:nvGrpSpPr>
        <p:grpSpPr bwMode="auto">
          <a:xfrm>
            <a:off x="4281488" y="3775075"/>
            <a:ext cx="2932112" cy="398463"/>
            <a:chOff x="2697" y="2378"/>
            <a:chExt cx="1847" cy="251"/>
          </a:xfrm>
        </p:grpSpPr>
        <p:grpSp>
          <p:nvGrpSpPr>
            <p:cNvPr id="56353" name="Group 24"/>
            <p:cNvGrpSpPr>
              <a:grpSpLocks/>
            </p:cNvGrpSpPr>
            <p:nvPr/>
          </p:nvGrpSpPr>
          <p:grpSpPr bwMode="auto">
            <a:xfrm>
              <a:off x="2697" y="2399"/>
              <a:ext cx="1622" cy="230"/>
              <a:chOff x="2697" y="2329"/>
              <a:chExt cx="1622" cy="230"/>
            </a:xfrm>
          </p:grpSpPr>
          <p:sp>
            <p:nvSpPr>
              <p:cNvPr id="56355" name="Line 25"/>
              <p:cNvSpPr>
                <a:spLocks noChangeShapeType="1"/>
              </p:cNvSpPr>
              <p:nvPr/>
            </p:nvSpPr>
            <p:spPr bwMode="auto">
              <a:xfrm flipV="1">
                <a:off x="3009" y="2445"/>
                <a:ext cx="1263" cy="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6356" name="Text Box 26"/>
              <p:cNvSpPr txBox="1">
                <a:spLocks noChangeArrowheads="1"/>
              </p:cNvSpPr>
              <p:nvPr/>
            </p:nvSpPr>
            <p:spPr bwMode="auto">
              <a:xfrm>
                <a:off x="2697" y="2329"/>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56357" name="Oval 27"/>
              <p:cNvSpPr>
                <a:spLocks noChangeArrowheads="1"/>
              </p:cNvSpPr>
              <p:nvPr/>
            </p:nvSpPr>
            <p:spPr bwMode="auto">
              <a:xfrm>
                <a:off x="4231" y="2399"/>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56354" name="Text Box 28"/>
            <p:cNvSpPr txBox="1">
              <a:spLocks noChangeArrowheads="1"/>
            </p:cNvSpPr>
            <p:nvPr/>
          </p:nvSpPr>
          <p:spPr bwMode="auto">
            <a:xfrm>
              <a:off x="4343" y="2378"/>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A</a:t>
              </a:r>
              <a:endParaRPr lang="en-US" sz="2400" baseline="-25000">
                <a:cs typeface="Arial" charset="0"/>
              </a:endParaRPr>
            </a:p>
          </p:txBody>
        </p:sp>
      </p:grpSp>
      <p:grpSp>
        <p:nvGrpSpPr>
          <p:cNvPr id="56332" name="Group 29"/>
          <p:cNvGrpSpPr>
            <a:grpSpLocks/>
          </p:cNvGrpSpPr>
          <p:nvPr/>
        </p:nvGrpSpPr>
        <p:grpSpPr bwMode="auto">
          <a:xfrm>
            <a:off x="4281488" y="2952750"/>
            <a:ext cx="2174875" cy="2781300"/>
            <a:chOff x="2697" y="1860"/>
            <a:chExt cx="1370" cy="1752"/>
          </a:xfrm>
        </p:grpSpPr>
        <p:sp>
          <p:nvSpPr>
            <p:cNvPr id="56346" name="Oval 30"/>
            <p:cNvSpPr>
              <a:spLocks noChangeArrowheads="1"/>
            </p:cNvSpPr>
            <p:nvPr/>
          </p:nvSpPr>
          <p:spPr bwMode="auto">
            <a:xfrm>
              <a:off x="3842" y="2083"/>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56347" name="Group 31"/>
            <p:cNvGrpSpPr>
              <a:grpSpLocks/>
            </p:cNvGrpSpPr>
            <p:nvPr/>
          </p:nvGrpSpPr>
          <p:grpSpPr bwMode="auto">
            <a:xfrm>
              <a:off x="3011" y="2128"/>
              <a:ext cx="875" cy="1230"/>
              <a:chOff x="357" y="2450"/>
              <a:chExt cx="795" cy="646"/>
            </a:xfrm>
          </p:grpSpPr>
          <p:sp>
            <p:nvSpPr>
              <p:cNvPr id="56351" name="Line 32"/>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6352" name="Line 33"/>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6348" name="Text Box 34"/>
            <p:cNvSpPr txBox="1">
              <a:spLocks noChangeArrowheads="1"/>
            </p:cNvSpPr>
            <p:nvPr/>
          </p:nvSpPr>
          <p:spPr bwMode="auto">
            <a:xfrm>
              <a:off x="2697" y="201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sp>
          <p:nvSpPr>
            <p:cNvPr id="56349" name="Text Box 35"/>
            <p:cNvSpPr txBox="1">
              <a:spLocks noChangeArrowheads="1"/>
            </p:cNvSpPr>
            <p:nvPr/>
          </p:nvSpPr>
          <p:spPr bwMode="auto">
            <a:xfrm>
              <a:off x="3759" y="338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sp>
          <p:nvSpPr>
            <p:cNvPr id="56350" name="Text Box 36"/>
            <p:cNvSpPr txBox="1">
              <a:spLocks noChangeArrowheads="1"/>
            </p:cNvSpPr>
            <p:nvPr/>
          </p:nvSpPr>
          <p:spPr bwMode="auto">
            <a:xfrm>
              <a:off x="3797" y="1860"/>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B</a:t>
              </a:r>
              <a:endParaRPr lang="en-US" sz="2400" baseline="-25000">
                <a:cs typeface="Arial" charset="0"/>
              </a:endParaRPr>
            </a:p>
          </p:txBody>
        </p:sp>
      </p:grpSp>
      <p:grpSp>
        <p:nvGrpSpPr>
          <p:cNvPr id="12" name="Group 37"/>
          <p:cNvGrpSpPr>
            <a:grpSpLocks/>
          </p:cNvGrpSpPr>
          <p:nvPr/>
        </p:nvGrpSpPr>
        <p:grpSpPr bwMode="auto">
          <a:xfrm>
            <a:off x="5965825" y="1985963"/>
            <a:ext cx="2703513" cy="2371725"/>
            <a:chOff x="3758" y="1251"/>
            <a:chExt cx="1703" cy="1494"/>
          </a:xfrm>
        </p:grpSpPr>
        <p:sp>
          <p:nvSpPr>
            <p:cNvPr id="56344" name="Line 38"/>
            <p:cNvSpPr>
              <a:spLocks noChangeShapeType="1"/>
            </p:cNvSpPr>
            <p:nvPr/>
          </p:nvSpPr>
          <p:spPr bwMode="auto">
            <a:xfrm>
              <a:off x="3758" y="1251"/>
              <a:ext cx="1306" cy="1289"/>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5" name="Text Box 39"/>
            <p:cNvSpPr txBox="1">
              <a:spLocks noChangeArrowheads="1"/>
            </p:cNvSpPr>
            <p:nvPr/>
          </p:nvSpPr>
          <p:spPr bwMode="auto">
            <a:xfrm>
              <a:off x="4992" y="2457"/>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2</a:t>
              </a:r>
            </a:p>
          </p:txBody>
        </p:sp>
      </p:grpSp>
      <p:grpSp>
        <p:nvGrpSpPr>
          <p:cNvPr id="13" name="Group 40"/>
          <p:cNvGrpSpPr>
            <a:grpSpLocks/>
          </p:cNvGrpSpPr>
          <p:nvPr/>
        </p:nvGrpSpPr>
        <p:grpSpPr bwMode="auto">
          <a:xfrm>
            <a:off x="4279900" y="2611438"/>
            <a:ext cx="2919413" cy="374650"/>
            <a:chOff x="2696" y="1645"/>
            <a:chExt cx="1839" cy="236"/>
          </a:xfrm>
        </p:grpSpPr>
        <p:sp>
          <p:nvSpPr>
            <p:cNvPr id="56340" name="Line 41"/>
            <p:cNvSpPr>
              <a:spLocks noChangeShapeType="1"/>
            </p:cNvSpPr>
            <p:nvPr/>
          </p:nvSpPr>
          <p:spPr bwMode="auto">
            <a:xfrm>
              <a:off x="3014" y="1760"/>
              <a:ext cx="1262" cy="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6341" name="Text Box 42"/>
            <p:cNvSpPr txBox="1">
              <a:spLocks noChangeArrowheads="1"/>
            </p:cNvSpPr>
            <p:nvPr/>
          </p:nvSpPr>
          <p:spPr bwMode="auto">
            <a:xfrm>
              <a:off x="2696" y="164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3</a:t>
              </a:r>
            </a:p>
          </p:txBody>
        </p:sp>
        <p:sp>
          <p:nvSpPr>
            <p:cNvPr id="56342" name="Text Box 43"/>
            <p:cNvSpPr txBox="1">
              <a:spLocks noChangeArrowheads="1"/>
            </p:cNvSpPr>
            <p:nvPr/>
          </p:nvSpPr>
          <p:spPr bwMode="auto">
            <a:xfrm>
              <a:off x="4334" y="1651"/>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C</a:t>
              </a:r>
              <a:endParaRPr lang="en-US" sz="2400" baseline="-25000">
                <a:cs typeface="Arial" charset="0"/>
              </a:endParaRPr>
            </a:p>
          </p:txBody>
        </p:sp>
        <p:sp>
          <p:nvSpPr>
            <p:cNvPr id="56343" name="Oval 44"/>
            <p:cNvSpPr>
              <a:spLocks noChangeArrowheads="1"/>
            </p:cNvSpPr>
            <p:nvPr/>
          </p:nvSpPr>
          <p:spPr bwMode="auto">
            <a:xfrm>
              <a:off x="4230" y="1718"/>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491566" name="Rectangle 46"/>
          <p:cNvSpPr>
            <a:spLocks noChangeArrowheads="1"/>
          </p:cNvSpPr>
          <p:nvPr/>
        </p:nvSpPr>
        <p:spPr bwMode="auto">
          <a:xfrm>
            <a:off x="357188" y="3170238"/>
            <a:ext cx="3544887"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5000"/>
              </a:lnSpc>
            </a:pPr>
            <a:r>
              <a:rPr lang="en-US" sz="2600">
                <a:cs typeface="Arial" charset="0"/>
              </a:rPr>
              <a:t>Or, policymakers could use fiscal or monetary policy to increase </a:t>
            </a:r>
            <a:r>
              <a:rPr lang="en-US" sz="2600" i="1">
                <a:cs typeface="Arial" charset="0"/>
              </a:rPr>
              <a:t>AD</a:t>
            </a:r>
            <a:r>
              <a:rPr lang="en-US" sz="2600">
                <a:cs typeface="Arial" charset="0"/>
              </a:rPr>
              <a:t> and accommodate the </a:t>
            </a:r>
            <a:r>
              <a:rPr lang="en-US" sz="2600" i="1">
                <a:cs typeface="Arial" charset="0"/>
              </a:rPr>
              <a:t>AS</a:t>
            </a:r>
            <a:r>
              <a:rPr lang="en-US" sz="2600">
                <a:cs typeface="Arial" charset="0"/>
              </a:rPr>
              <a:t> shift: </a:t>
            </a:r>
          </a:p>
          <a:p>
            <a:pPr>
              <a:lnSpc>
                <a:spcPct val="105000"/>
              </a:lnSpc>
            </a:pPr>
            <a:r>
              <a:rPr lang="en-US" sz="2600" b="1" i="1">
                <a:cs typeface="Arial" charset="0"/>
              </a:rPr>
              <a:t>Y</a:t>
            </a:r>
            <a:r>
              <a:rPr lang="en-US" sz="2600">
                <a:cs typeface="Arial" charset="0"/>
              </a:rPr>
              <a:t> back to </a:t>
            </a:r>
            <a:r>
              <a:rPr lang="en-US" sz="2600" b="1" i="1">
                <a:cs typeface="Arial" charset="0"/>
              </a:rPr>
              <a:t>Y</a:t>
            </a:r>
            <a:r>
              <a:rPr lang="en-US" sz="2600" b="1" baseline="-25000">
                <a:cs typeface="Arial" charset="0"/>
              </a:rPr>
              <a:t>N</a:t>
            </a:r>
            <a:r>
              <a:rPr lang="en-US" sz="2600">
                <a:cs typeface="Arial" charset="0"/>
              </a:rPr>
              <a:t>, but</a:t>
            </a:r>
            <a:br>
              <a:rPr lang="en-US" sz="2600">
                <a:cs typeface="Arial" charset="0"/>
              </a:rPr>
            </a:br>
            <a:r>
              <a:rPr lang="en-US" sz="2600" b="1" i="1">
                <a:cs typeface="Arial" charset="0"/>
              </a:rPr>
              <a:t>P</a:t>
            </a:r>
            <a:r>
              <a:rPr lang="en-US" sz="2600">
                <a:cs typeface="Arial" charset="0"/>
              </a:rPr>
              <a:t> permanently higher.  </a:t>
            </a:r>
          </a:p>
        </p:txBody>
      </p:sp>
      <p:sp>
        <p:nvSpPr>
          <p:cNvPr id="491567" name="Line 47"/>
          <p:cNvSpPr>
            <a:spLocks noChangeShapeType="1"/>
          </p:cNvSpPr>
          <p:nvPr/>
        </p:nvSpPr>
        <p:spPr bwMode="auto">
          <a:xfrm flipH="1">
            <a:off x="6191250" y="5283200"/>
            <a:ext cx="576263" cy="0"/>
          </a:xfrm>
          <a:prstGeom prst="line">
            <a:avLst/>
          </a:prstGeom>
          <a:noFill/>
          <a:ln w="38100">
            <a:solidFill>
              <a:srgbClr val="0080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n-US"/>
          </a:p>
        </p:txBody>
      </p:sp>
      <p:sp>
        <p:nvSpPr>
          <p:cNvPr id="491568" name="Line 48"/>
          <p:cNvSpPr>
            <a:spLocks noChangeShapeType="1"/>
          </p:cNvSpPr>
          <p:nvPr/>
        </p:nvSpPr>
        <p:spPr bwMode="auto">
          <a:xfrm flipV="1">
            <a:off x="4826000" y="2795588"/>
            <a:ext cx="0" cy="577850"/>
          </a:xfrm>
          <a:prstGeom prst="line">
            <a:avLst/>
          </a:prstGeom>
          <a:noFill/>
          <a:ln w="3810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91571" name="Arc 51"/>
          <p:cNvSpPr>
            <a:spLocks/>
          </p:cNvSpPr>
          <p:nvPr/>
        </p:nvSpPr>
        <p:spPr bwMode="auto">
          <a:xfrm flipH="1" flipV="1">
            <a:off x="6170613" y="3300413"/>
            <a:ext cx="696912" cy="684212"/>
          </a:xfrm>
          <a:custGeom>
            <a:avLst/>
            <a:gdLst>
              <a:gd name="T0" fmla="*/ 2147483647 w 21073"/>
              <a:gd name="T1" fmla="*/ 0 h 21075"/>
              <a:gd name="T2" fmla="*/ 2147483647 w 21073"/>
              <a:gd name="T3" fmla="*/ 2147483647 h 21075"/>
              <a:gd name="T4" fmla="*/ 0 w 21073"/>
              <a:gd name="T5" fmla="*/ 2147483647 h 21075"/>
              <a:gd name="T6" fmla="*/ 0 60000 65536"/>
              <a:gd name="T7" fmla="*/ 0 60000 65536"/>
              <a:gd name="T8" fmla="*/ 0 60000 65536"/>
              <a:gd name="T9" fmla="*/ 0 w 21073"/>
              <a:gd name="T10" fmla="*/ 0 h 21075"/>
              <a:gd name="T11" fmla="*/ 21073 w 21073"/>
              <a:gd name="T12" fmla="*/ 21075 h 21075"/>
            </a:gdLst>
            <a:ahLst/>
            <a:cxnLst>
              <a:cxn ang="T6">
                <a:pos x="T0" y="T1"/>
              </a:cxn>
              <a:cxn ang="T7">
                <a:pos x="T2" y="T3"/>
              </a:cxn>
              <a:cxn ang="T8">
                <a:pos x="T4" y="T5"/>
              </a:cxn>
            </a:cxnLst>
            <a:rect l="T9" t="T10" r="T11" b="T12"/>
            <a:pathLst>
              <a:path w="21073" h="21075" fill="none" extrusionOk="0">
                <a:moveTo>
                  <a:pt x="4734" y="0"/>
                </a:moveTo>
                <a:cubicBezTo>
                  <a:pt x="12879" y="1830"/>
                  <a:pt x="19240" y="8189"/>
                  <a:pt x="21073" y="16333"/>
                </a:cubicBezTo>
              </a:path>
              <a:path w="21073" h="21075" stroke="0" extrusionOk="0">
                <a:moveTo>
                  <a:pt x="4734" y="0"/>
                </a:moveTo>
                <a:cubicBezTo>
                  <a:pt x="12879" y="1830"/>
                  <a:pt x="19240" y="8189"/>
                  <a:pt x="21073" y="16333"/>
                </a:cubicBezTo>
                <a:lnTo>
                  <a:pt x="0" y="21075"/>
                </a:lnTo>
                <a:close/>
              </a:path>
            </a:pathLst>
          </a:custGeom>
          <a:noFill/>
          <a:ln w="38100">
            <a:solidFill>
              <a:srgbClr val="00CC00"/>
            </a:solidFill>
            <a:round/>
            <a:headEnd type="triangle" w="lg" len="med"/>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33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187011387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27">
                                            <p:txEl>
                                              <p:pRg st="0" end="0"/>
                                            </p:txEl>
                                          </p:spTgt>
                                        </p:tgtEl>
                                        <p:attrNameLst>
                                          <p:attrName>style.visibility</p:attrName>
                                        </p:attrNameLst>
                                      </p:cBhvr>
                                      <p:to>
                                        <p:strVal val="visible"/>
                                      </p:to>
                                    </p:set>
                                    <p:animEffect transition="in" filter="wipe(left)">
                                      <p:cBhvr>
                                        <p:cTn id="7" dur="500"/>
                                        <p:tgtEl>
                                          <p:spTgt spid="4915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27">
                                            <p:txEl>
                                              <p:pRg st="1" end="1"/>
                                            </p:txEl>
                                          </p:spTgt>
                                        </p:tgtEl>
                                        <p:attrNameLst>
                                          <p:attrName>style.visibility</p:attrName>
                                        </p:attrNameLst>
                                      </p:cBhvr>
                                      <p:to>
                                        <p:strVal val="visible"/>
                                      </p:to>
                                    </p:set>
                                    <p:animEffect transition="in" filter="wipe(left)">
                                      <p:cBhvr>
                                        <p:cTn id="12" dur="500"/>
                                        <p:tgtEl>
                                          <p:spTgt spid="491527">
                                            <p:txEl>
                                              <p:pRg st="1" end="1"/>
                                            </p:txEl>
                                          </p:spTgt>
                                        </p:tgtEl>
                                      </p:cBhvr>
                                    </p:animEffect>
                                  </p:childTnLst>
                                </p:cTn>
                              </p:par>
                            </p:childTnLst>
                          </p:cTn>
                        </p:par>
                        <p:par>
                          <p:cTn id="13" fill="hold" nodeType="afterGroup">
                            <p:stCondLst>
                              <p:cond delay="1000"/>
                            </p:stCondLst>
                            <p:childTnLst>
                              <p:par>
                                <p:cTn id="14" presetID="18" presetClass="entr" presetSubtype="6" fill="hold" grpId="0" nodeType="afterEffect">
                                  <p:stCondLst>
                                    <p:cond delay="0"/>
                                  </p:stCondLst>
                                  <p:childTnLst>
                                    <p:set>
                                      <p:cBhvr>
                                        <p:cTn id="15" dur="1" fill="hold">
                                          <p:stCondLst>
                                            <p:cond delay="0"/>
                                          </p:stCondLst>
                                        </p:cTn>
                                        <p:tgtEl>
                                          <p:spTgt spid="491571"/>
                                        </p:tgtEl>
                                        <p:attrNameLst>
                                          <p:attrName>style.visibility</p:attrName>
                                        </p:attrNameLst>
                                      </p:cBhvr>
                                      <p:to>
                                        <p:strVal val="visible"/>
                                      </p:to>
                                    </p:set>
                                    <p:animEffect transition="in" filter="strips(downRight)">
                                      <p:cBhvr>
                                        <p:cTn id="16" dur="500"/>
                                        <p:tgtEl>
                                          <p:spTgt spid="491571"/>
                                        </p:tgtEl>
                                      </p:cBhvr>
                                    </p:animEffect>
                                  </p:childTnLst>
                                  <p:subTnLst>
                                    <p:set>
                                      <p:cBhvr override="childStyle">
                                        <p:cTn dur="1" fill="hold" display="0" masterRel="nextClick" afterEffect="1"/>
                                        <p:tgtEl>
                                          <p:spTgt spid="491571"/>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91566">
                                            <p:txEl>
                                              <p:pRg st="0" end="0"/>
                                            </p:txEl>
                                          </p:spTgt>
                                        </p:tgtEl>
                                        <p:attrNameLst>
                                          <p:attrName>style.visibility</p:attrName>
                                        </p:attrNameLst>
                                      </p:cBhvr>
                                      <p:to>
                                        <p:strVal val="visible"/>
                                      </p:to>
                                    </p:set>
                                    <p:animEffect transition="in" filter="wipe(left)">
                                      <p:cBhvr>
                                        <p:cTn id="21" dur="500"/>
                                        <p:tgtEl>
                                          <p:spTgt spid="491566">
                                            <p:txEl>
                                              <p:pRg st="0" end="0"/>
                                            </p:txEl>
                                          </p:spTgt>
                                        </p:tgtEl>
                                      </p:cBhvr>
                                    </p:animEffect>
                                  </p:childTnLst>
                                </p:cTn>
                              </p:par>
                            </p:childTnLst>
                          </p:cTn>
                        </p:par>
                        <p:par>
                          <p:cTn id="22" fill="hold" nodeType="afterGroup">
                            <p:stCondLst>
                              <p:cond delay="500"/>
                            </p:stCondLst>
                            <p:childTnLst>
                              <p:par>
                                <p:cTn id="23" presetID="18" presetClass="entr" presetSubtype="6"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strips(downRight)">
                                      <p:cBhvr>
                                        <p:cTn id="25" dur="500"/>
                                        <p:tgtEl>
                                          <p:spTgt spid="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91566">
                                            <p:txEl>
                                              <p:pRg st="1" end="1"/>
                                            </p:txEl>
                                          </p:spTgt>
                                        </p:tgtEl>
                                        <p:attrNameLst>
                                          <p:attrName>style.visibility</p:attrName>
                                        </p:attrNameLst>
                                      </p:cBhvr>
                                      <p:to>
                                        <p:strVal val="visible"/>
                                      </p:to>
                                    </p:set>
                                    <p:animEffect transition="in" filter="wipe(left)">
                                      <p:cBhvr>
                                        <p:cTn id="30" dur="500"/>
                                        <p:tgtEl>
                                          <p:spTgt spid="491566">
                                            <p:txEl>
                                              <p:pRg st="1" end="1"/>
                                            </p:txEl>
                                          </p:spTgt>
                                        </p:tgtEl>
                                      </p:cBhvr>
                                    </p:animEffect>
                                  </p:childTnLst>
                                </p:cTn>
                              </p:par>
                            </p:childTnLst>
                          </p:cTn>
                        </p:par>
                        <p:par>
                          <p:cTn id="31" fill="hold" nodeType="afterGroup">
                            <p:stCondLst>
                              <p:cond delay="500"/>
                            </p:stCondLst>
                            <p:childTnLst>
                              <p:par>
                                <p:cTn id="32" presetID="17" presetClass="entr" presetSubtype="8" fill="hold" grpId="0" nodeType="afterEffect">
                                  <p:stCondLst>
                                    <p:cond delay="0"/>
                                  </p:stCondLst>
                                  <p:childTnLst>
                                    <p:set>
                                      <p:cBhvr>
                                        <p:cTn id="33" dur="1" fill="hold">
                                          <p:stCondLst>
                                            <p:cond delay="0"/>
                                          </p:stCondLst>
                                        </p:cTn>
                                        <p:tgtEl>
                                          <p:spTgt spid="491567"/>
                                        </p:tgtEl>
                                        <p:attrNameLst>
                                          <p:attrName>style.visibility</p:attrName>
                                        </p:attrNameLst>
                                      </p:cBhvr>
                                      <p:to>
                                        <p:strVal val="visible"/>
                                      </p:to>
                                    </p:set>
                                    <p:anim calcmode="lin" valueType="num">
                                      <p:cBhvr>
                                        <p:cTn id="34" dur="500" fill="hold"/>
                                        <p:tgtEl>
                                          <p:spTgt spid="491567"/>
                                        </p:tgtEl>
                                        <p:attrNameLst>
                                          <p:attrName>ppt_x</p:attrName>
                                        </p:attrNameLst>
                                      </p:cBhvr>
                                      <p:tavLst>
                                        <p:tav tm="0">
                                          <p:val>
                                            <p:strVal val="#ppt_x-#ppt_w/2"/>
                                          </p:val>
                                        </p:tav>
                                        <p:tav tm="100000">
                                          <p:val>
                                            <p:strVal val="#ppt_x"/>
                                          </p:val>
                                        </p:tav>
                                      </p:tavLst>
                                    </p:anim>
                                    <p:anim calcmode="lin" valueType="num">
                                      <p:cBhvr>
                                        <p:cTn id="35" dur="500" fill="hold"/>
                                        <p:tgtEl>
                                          <p:spTgt spid="491567"/>
                                        </p:tgtEl>
                                        <p:attrNameLst>
                                          <p:attrName>ppt_y</p:attrName>
                                        </p:attrNameLst>
                                      </p:cBhvr>
                                      <p:tavLst>
                                        <p:tav tm="0">
                                          <p:val>
                                            <p:strVal val="#ppt_y"/>
                                          </p:val>
                                        </p:tav>
                                        <p:tav tm="100000">
                                          <p:val>
                                            <p:strVal val="#ppt_y"/>
                                          </p:val>
                                        </p:tav>
                                      </p:tavLst>
                                    </p:anim>
                                    <p:anim calcmode="lin" valueType="num">
                                      <p:cBhvr>
                                        <p:cTn id="36" dur="500" fill="hold"/>
                                        <p:tgtEl>
                                          <p:spTgt spid="491567"/>
                                        </p:tgtEl>
                                        <p:attrNameLst>
                                          <p:attrName>ppt_w</p:attrName>
                                        </p:attrNameLst>
                                      </p:cBhvr>
                                      <p:tavLst>
                                        <p:tav tm="0">
                                          <p:val>
                                            <p:fltVal val="0"/>
                                          </p:val>
                                        </p:tav>
                                        <p:tav tm="100000">
                                          <p:val>
                                            <p:strVal val="#ppt_w"/>
                                          </p:val>
                                        </p:tav>
                                      </p:tavLst>
                                    </p:anim>
                                    <p:anim calcmode="lin" valueType="num">
                                      <p:cBhvr>
                                        <p:cTn id="37" dur="500" fill="hold"/>
                                        <p:tgtEl>
                                          <p:spTgt spid="491567"/>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1000"/>
                            </p:stCondLst>
                            <p:childTnLst>
                              <p:par>
                                <p:cTn id="39" presetID="17" presetClass="entr" presetSubtype="4" fill="hold" grpId="0" nodeType="afterEffect">
                                  <p:stCondLst>
                                    <p:cond delay="0"/>
                                  </p:stCondLst>
                                  <p:childTnLst>
                                    <p:set>
                                      <p:cBhvr>
                                        <p:cTn id="40" dur="1" fill="hold">
                                          <p:stCondLst>
                                            <p:cond delay="0"/>
                                          </p:stCondLst>
                                        </p:cTn>
                                        <p:tgtEl>
                                          <p:spTgt spid="491568"/>
                                        </p:tgtEl>
                                        <p:attrNameLst>
                                          <p:attrName>style.visibility</p:attrName>
                                        </p:attrNameLst>
                                      </p:cBhvr>
                                      <p:to>
                                        <p:strVal val="visible"/>
                                      </p:to>
                                    </p:set>
                                    <p:anim calcmode="lin" valueType="num">
                                      <p:cBhvr>
                                        <p:cTn id="41" dur="500" fill="hold"/>
                                        <p:tgtEl>
                                          <p:spTgt spid="491568"/>
                                        </p:tgtEl>
                                        <p:attrNameLst>
                                          <p:attrName>ppt_x</p:attrName>
                                        </p:attrNameLst>
                                      </p:cBhvr>
                                      <p:tavLst>
                                        <p:tav tm="0">
                                          <p:val>
                                            <p:strVal val="#ppt_x"/>
                                          </p:val>
                                        </p:tav>
                                        <p:tav tm="100000">
                                          <p:val>
                                            <p:strVal val="#ppt_x"/>
                                          </p:val>
                                        </p:tav>
                                      </p:tavLst>
                                    </p:anim>
                                    <p:anim calcmode="lin" valueType="num">
                                      <p:cBhvr>
                                        <p:cTn id="42" dur="500" fill="hold"/>
                                        <p:tgtEl>
                                          <p:spTgt spid="491568"/>
                                        </p:tgtEl>
                                        <p:attrNameLst>
                                          <p:attrName>ppt_y</p:attrName>
                                        </p:attrNameLst>
                                      </p:cBhvr>
                                      <p:tavLst>
                                        <p:tav tm="0">
                                          <p:val>
                                            <p:strVal val="#ppt_y+#ppt_h/2"/>
                                          </p:val>
                                        </p:tav>
                                        <p:tav tm="100000">
                                          <p:val>
                                            <p:strVal val="#ppt_y"/>
                                          </p:val>
                                        </p:tav>
                                      </p:tavLst>
                                    </p:anim>
                                    <p:anim calcmode="lin" valueType="num">
                                      <p:cBhvr>
                                        <p:cTn id="43" dur="500" fill="hold"/>
                                        <p:tgtEl>
                                          <p:spTgt spid="491568"/>
                                        </p:tgtEl>
                                        <p:attrNameLst>
                                          <p:attrName>ppt_w</p:attrName>
                                        </p:attrNameLst>
                                      </p:cBhvr>
                                      <p:tavLst>
                                        <p:tav tm="0">
                                          <p:val>
                                            <p:strVal val="#ppt_w"/>
                                          </p:val>
                                        </p:tav>
                                        <p:tav tm="100000">
                                          <p:val>
                                            <p:strVal val="#ppt_w"/>
                                          </p:val>
                                        </p:tav>
                                      </p:tavLst>
                                    </p:anim>
                                    <p:anim calcmode="lin" valueType="num">
                                      <p:cBhvr>
                                        <p:cTn id="44" dur="500" fill="hold"/>
                                        <p:tgtEl>
                                          <p:spTgt spid="491568"/>
                                        </p:tgtEl>
                                        <p:attrNameLst>
                                          <p:attrName>ppt_h</p:attrName>
                                        </p:attrNameLst>
                                      </p:cBhvr>
                                      <p:tavLst>
                                        <p:tav tm="0">
                                          <p:val>
                                            <p:fltVal val="0"/>
                                          </p:val>
                                        </p:tav>
                                        <p:tav tm="100000">
                                          <p:val>
                                            <p:strVal val="#ppt_h"/>
                                          </p:val>
                                        </p:tav>
                                      </p:tavLst>
                                    </p:anim>
                                  </p:childTnLst>
                                </p:cTn>
                              </p:par>
                            </p:childTnLst>
                          </p:cTn>
                        </p:par>
                        <p:par>
                          <p:cTn id="45" fill="hold" nodeType="afterGroup">
                            <p:stCondLst>
                              <p:cond delay="1500"/>
                            </p:stCondLst>
                            <p:childTnLst>
                              <p:par>
                                <p:cTn id="46" presetID="22" presetClass="entr" presetSubtype="8" fill="hold"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7" grpId="0" build="p" bldLvl="5"/>
      <p:bldP spid="491566" grpId="0" build="p"/>
      <p:bldP spid="491567" grpId="0" animBg="1"/>
      <p:bldP spid="491568" grpId="0" animBg="1"/>
      <p:bldP spid="49157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95"/>
          <p:cNvSpPr>
            <a:spLocks noChangeArrowheads="1"/>
          </p:cNvSpPr>
          <p:nvPr/>
        </p:nvSpPr>
        <p:spPr bwMode="auto">
          <a:xfrm>
            <a:off x="1000125" y="1446213"/>
            <a:ext cx="7048500" cy="42005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cs typeface="Arial" charset="0"/>
            </a:endParaRPr>
          </a:p>
        </p:txBody>
      </p:sp>
      <p:sp>
        <p:nvSpPr>
          <p:cNvPr id="57349" name="Rectangle 9"/>
          <p:cNvSpPr>
            <a:spLocks noChangeArrowheads="1"/>
          </p:cNvSpPr>
          <p:nvPr/>
        </p:nvSpPr>
        <p:spPr bwMode="auto">
          <a:xfrm>
            <a:off x="989013" y="1443038"/>
            <a:ext cx="32845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B85C"/>
              </a:buClr>
              <a:buSzPct val="120000"/>
              <a:buFont typeface="Wingdings" pitchFamily="2" charset="2"/>
              <a:buNone/>
            </a:pPr>
            <a:endParaRPr lang="en-US" sz="2600">
              <a:cs typeface="Arial" charset="0"/>
            </a:endParaRPr>
          </a:p>
        </p:txBody>
      </p:sp>
      <p:sp>
        <p:nvSpPr>
          <p:cNvPr id="57350" name="Rectangle 6"/>
          <p:cNvSpPr>
            <a:spLocks noGrp="1" noChangeArrowheads="1"/>
          </p:cNvSpPr>
          <p:nvPr>
            <p:ph type="title" idx="4294967295"/>
          </p:nvPr>
        </p:nvSpPr>
        <p:spPr>
          <a:xfrm>
            <a:off x="0" y="274638"/>
            <a:ext cx="9144000" cy="649287"/>
          </a:xfrm>
        </p:spPr>
        <p:txBody>
          <a:bodyPr>
            <a:normAutofit/>
          </a:bodyPr>
          <a:lstStyle/>
          <a:p>
            <a:pPr algn="ctr" eaLnBrk="1" hangingPunct="1"/>
            <a:r>
              <a:rPr lang="en-US" dirty="0"/>
              <a:t>The 1970s Oil Shocks and Their Effects</a:t>
            </a:r>
          </a:p>
        </p:txBody>
      </p:sp>
      <p:sp>
        <p:nvSpPr>
          <p:cNvPr id="57351" name="Rectangle 21"/>
          <p:cNvSpPr>
            <a:spLocks noChangeArrowheads="1"/>
          </p:cNvSpPr>
          <p:nvPr/>
        </p:nvSpPr>
        <p:spPr bwMode="auto">
          <a:xfrm>
            <a:off x="989013" y="4619625"/>
            <a:ext cx="3284537"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anchor="ctr"/>
          <a:lstStyle/>
          <a:p>
            <a:pPr>
              <a:lnSpc>
                <a:spcPct val="105000"/>
              </a:lnSpc>
              <a:spcBef>
                <a:spcPct val="45000"/>
              </a:spcBef>
              <a:buClr>
                <a:srgbClr val="00B85C"/>
              </a:buClr>
              <a:buSzPct val="120000"/>
              <a:buFont typeface="Wingdings" pitchFamily="2" charset="2"/>
              <a:buNone/>
            </a:pPr>
            <a:r>
              <a:rPr lang="en-US" sz="2600">
                <a:cs typeface="Arial" charset="0"/>
              </a:rPr>
              <a:t># of unemployed persons</a:t>
            </a:r>
          </a:p>
        </p:txBody>
      </p:sp>
      <p:sp>
        <p:nvSpPr>
          <p:cNvPr id="57352" name="Rectangle 18"/>
          <p:cNvSpPr>
            <a:spLocks noChangeArrowheads="1"/>
          </p:cNvSpPr>
          <p:nvPr/>
        </p:nvSpPr>
        <p:spPr bwMode="auto">
          <a:xfrm>
            <a:off x="989013" y="3822700"/>
            <a:ext cx="328453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anchor="ctr"/>
          <a:lstStyle/>
          <a:p>
            <a:pPr>
              <a:lnSpc>
                <a:spcPct val="105000"/>
              </a:lnSpc>
              <a:spcBef>
                <a:spcPct val="45000"/>
              </a:spcBef>
              <a:buClr>
                <a:srgbClr val="00B85C"/>
              </a:buClr>
              <a:buSzPct val="120000"/>
              <a:buFont typeface="Wingdings" pitchFamily="2" charset="2"/>
              <a:buNone/>
            </a:pPr>
            <a:r>
              <a:rPr lang="en-US" sz="2600">
                <a:cs typeface="Arial" charset="0"/>
              </a:rPr>
              <a:t>Real GDP</a:t>
            </a:r>
          </a:p>
        </p:txBody>
      </p:sp>
      <p:sp>
        <p:nvSpPr>
          <p:cNvPr id="57353" name="Rectangle 15"/>
          <p:cNvSpPr>
            <a:spLocks noChangeArrowheads="1"/>
          </p:cNvSpPr>
          <p:nvPr/>
        </p:nvSpPr>
        <p:spPr bwMode="auto">
          <a:xfrm>
            <a:off x="989013" y="3025775"/>
            <a:ext cx="328453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anchor="ctr"/>
          <a:lstStyle/>
          <a:p>
            <a:pPr>
              <a:lnSpc>
                <a:spcPct val="105000"/>
              </a:lnSpc>
              <a:spcBef>
                <a:spcPct val="45000"/>
              </a:spcBef>
              <a:buClr>
                <a:srgbClr val="00B85C"/>
              </a:buClr>
              <a:buSzPct val="120000"/>
              <a:buFont typeface="Wingdings" pitchFamily="2" charset="2"/>
              <a:buNone/>
            </a:pPr>
            <a:r>
              <a:rPr lang="en-US" sz="2600">
                <a:cs typeface="Arial" charset="0"/>
              </a:rPr>
              <a:t>CPI</a:t>
            </a:r>
          </a:p>
        </p:txBody>
      </p:sp>
      <p:grpSp>
        <p:nvGrpSpPr>
          <p:cNvPr id="2" name="Group 94"/>
          <p:cNvGrpSpPr>
            <a:grpSpLocks/>
          </p:cNvGrpSpPr>
          <p:nvPr/>
        </p:nvGrpSpPr>
        <p:grpSpPr bwMode="auto">
          <a:xfrm>
            <a:off x="6156325" y="2233613"/>
            <a:ext cx="1903413" cy="3417887"/>
            <a:chOff x="3878" y="1407"/>
            <a:chExt cx="1199" cy="2153"/>
          </a:xfrm>
        </p:grpSpPr>
        <p:sp>
          <p:nvSpPr>
            <p:cNvPr id="57374" name="Rectangle 23"/>
            <p:cNvSpPr>
              <a:spLocks noChangeArrowheads="1"/>
            </p:cNvSpPr>
            <p:nvPr/>
          </p:nvSpPr>
          <p:spPr bwMode="auto">
            <a:xfrm>
              <a:off x="3878" y="2910"/>
              <a:ext cx="1199"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marL="339725" indent="-339725">
                <a:lnSpc>
                  <a:spcPct val="95000"/>
                </a:lnSpc>
                <a:spcBef>
                  <a:spcPct val="45000"/>
                </a:spcBef>
                <a:buClr>
                  <a:srgbClr val="00B85C"/>
                </a:buClr>
                <a:buSzPct val="120000"/>
                <a:buFont typeface="Wingdings" pitchFamily="2" charset="2"/>
                <a:buNone/>
              </a:pPr>
              <a:r>
                <a:rPr lang="en-US" sz="2600">
                  <a:solidFill>
                    <a:srgbClr val="FF0000"/>
                  </a:solidFill>
                  <a:cs typeface="Arial" charset="0"/>
                </a:rPr>
                <a:t>+ 1.4 million</a:t>
              </a:r>
            </a:p>
          </p:txBody>
        </p:sp>
        <p:sp>
          <p:nvSpPr>
            <p:cNvPr id="57375" name="Rectangle 20"/>
            <p:cNvSpPr>
              <a:spLocks noChangeArrowheads="1"/>
            </p:cNvSpPr>
            <p:nvPr/>
          </p:nvSpPr>
          <p:spPr bwMode="auto">
            <a:xfrm>
              <a:off x="3878" y="2408"/>
              <a:ext cx="1199"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a:lnSpc>
                  <a:spcPct val="105000"/>
                </a:lnSpc>
                <a:spcBef>
                  <a:spcPct val="45000"/>
                </a:spcBef>
                <a:buClr>
                  <a:srgbClr val="00B85C"/>
                </a:buClr>
                <a:buSzPct val="120000"/>
                <a:buFont typeface="Wingdings" pitchFamily="2" charset="2"/>
                <a:buNone/>
              </a:pPr>
              <a:r>
                <a:rPr lang="en-US" sz="2600">
                  <a:solidFill>
                    <a:srgbClr val="FF0000"/>
                  </a:solidFill>
                  <a:cs typeface="Arial" charset="0"/>
                </a:rPr>
                <a:t>+ 2.9%</a:t>
              </a:r>
            </a:p>
          </p:txBody>
        </p:sp>
        <p:sp>
          <p:nvSpPr>
            <p:cNvPr id="57376" name="Rectangle 17"/>
            <p:cNvSpPr>
              <a:spLocks noChangeArrowheads="1"/>
            </p:cNvSpPr>
            <p:nvPr/>
          </p:nvSpPr>
          <p:spPr bwMode="auto">
            <a:xfrm>
              <a:off x="3878" y="1906"/>
              <a:ext cx="1199"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a:lnSpc>
                  <a:spcPct val="105000"/>
                </a:lnSpc>
                <a:spcBef>
                  <a:spcPct val="45000"/>
                </a:spcBef>
                <a:buClr>
                  <a:srgbClr val="00B85C"/>
                </a:buClr>
                <a:buSzPct val="120000"/>
                <a:buFont typeface="Wingdings" pitchFamily="2" charset="2"/>
                <a:buNone/>
              </a:pPr>
              <a:r>
                <a:rPr lang="en-US" sz="2600">
                  <a:solidFill>
                    <a:srgbClr val="FF0000"/>
                  </a:solidFill>
                  <a:cs typeface="Arial" charset="0"/>
                </a:rPr>
                <a:t>+ 26%</a:t>
              </a:r>
            </a:p>
          </p:txBody>
        </p:sp>
        <p:sp>
          <p:nvSpPr>
            <p:cNvPr id="57377" name="Rectangle 14"/>
            <p:cNvSpPr>
              <a:spLocks noChangeArrowheads="1"/>
            </p:cNvSpPr>
            <p:nvPr/>
          </p:nvSpPr>
          <p:spPr bwMode="auto">
            <a:xfrm>
              <a:off x="3878" y="1407"/>
              <a:ext cx="119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a:lnSpc>
                  <a:spcPct val="105000"/>
                </a:lnSpc>
                <a:spcBef>
                  <a:spcPct val="45000"/>
                </a:spcBef>
                <a:buClr>
                  <a:srgbClr val="00B85C"/>
                </a:buClr>
                <a:buSzPct val="120000"/>
                <a:buFont typeface="Wingdings" pitchFamily="2" charset="2"/>
                <a:buNone/>
              </a:pPr>
              <a:r>
                <a:rPr lang="en-US" sz="2600">
                  <a:solidFill>
                    <a:srgbClr val="FF0000"/>
                  </a:solidFill>
                  <a:cs typeface="Arial" charset="0"/>
                </a:rPr>
                <a:t>+ 99%</a:t>
              </a:r>
            </a:p>
          </p:txBody>
        </p:sp>
      </p:grpSp>
      <p:grpSp>
        <p:nvGrpSpPr>
          <p:cNvPr id="3" name="Group 93"/>
          <p:cNvGrpSpPr>
            <a:grpSpLocks/>
          </p:cNvGrpSpPr>
          <p:nvPr/>
        </p:nvGrpSpPr>
        <p:grpSpPr bwMode="auto">
          <a:xfrm>
            <a:off x="4273550" y="2233613"/>
            <a:ext cx="1882775" cy="3417887"/>
            <a:chOff x="2692" y="1407"/>
            <a:chExt cx="1186" cy="2153"/>
          </a:xfrm>
        </p:grpSpPr>
        <p:sp>
          <p:nvSpPr>
            <p:cNvPr id="57370" name="Rectangle 22"/>
            <p:cNvSpPr>
              <a:spLocks noChangeArrowheads="1"/>
            </p:cNvSpPr>
            <p:nvPr/>
          </p:nvSpPr>
          <p:spPr bwMode="auto">
            <a:xfrm>
              <a:off x="2692" y="2910"/>
              <a:ext cx="1186"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marL="339725" indent="-339725">
                <a:lnSpc>
                  <a:spcPct val="95000"/>
                </a:lnSpc>
                <a:spcBef>
                  <a:spcPct val="45000"/>
                </a:spcBef>
                <a:buClr>
                  <a:srgbClr val="00B85C"/>
                </a:buClr>
                <a:buSzPct val="120000"/>
                <a:buFont typeface="Wingdings" pitchFamily="2" charset="2"/>
                <a:buNone/>
              </a:pPr>
              <a:r>
                <a:rPr lang="en-US" sz="2600">
                  <a:solidFill>
                    <a:srgbClr val="FF0000"/>
                  </a:solidFill>
                  <a:cs typeface="Arial" charset="0"/>
                </a:rPr>
                <a:t>+ 3.5 million</a:t>
              </a:r>
            </a:p>
          </p:txBody>
        </p:sp>
        <p:sp>
          <p:nvSpPr>
            <p:cNvPr id="57371" name="Rectangle 19"/>
            <p:cNvSpPr>
              <a:spLocks noChangeArrowheads="1"/>
            </p:cNvSpPr>
            <p:nvPr/>
          </p:nvSpPr>
          <p:spPr bwMode="auto">
            <a:xfrm>
              <a:off x="2692" y="2408"/>
              <a:ext cx="1186"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a:lnSpc>
                  <a:spcPct val="105000"/>
                </a:lnSpc>
                <a:spcBef>
                  <a:spcPct val="45000"/>
                </a:spcBef>
                <a:buClr>
                  <a:srgbClr val="00B85C"/>
                </a:buClr>
                <a:buSzPct val="120000"/>
                <a:buFont typeface="Wingdings" pitchFamily="2" charset="2"/>
                <a:buNone/>
              </a:pPr>
              <a:r>
                <a:rPr lang="en-US" sz="2600">
                  <a:solidFill>
                    <a:srgbClr val="FF0000"/>
                  </a:solidFill>
                  <a:cs typeface="Arial" charset="0"/>
                </a:rPr>
                <a:t>– 0.7%</a:t>
              </a:r>
            </a:p>
          </p:txBody>
        </p:sp>
        <p:sp>
          <p:nvSpPr>
            <p:cNvPr id="57372" name="Rectangle 16"/>
            <p:cNvSpPr>
              <a:spLocks noChangeArrowheads="1"/>
            </p:cNvSpPr>
            <p:nvPr/>
          </p:nvSpPr>
          <p:spPr bwMode="auto">
            <a:xfrm>
              <a:off x="2692" y="1906"/>
              <a:ext cx="1186"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a:lnSpc>
                  <a:spcPct val="105000"/>
                </a:lnSpc>
                <a:spcBef>
                  <a:spcPct val="45000"/>
                </a:spcBef>
                <a:buClr>
                  <a:srgbClr val="00B85C"/>
                </a:buClr>
                <a:buSzPct val="120000"/>
                <a:buFont typeface="Wingdings" pitchFamily="2" charset="2"/>
                <a:buNone/>
              </a:pPr>
              <a:r>
                <a:rPr lang="en-US" sz="2600">
                  <a:solidFill>
                    <a:srgbClr val="FF0000"/>
                  </a:solidFill>
                  <a:cs typeface="Arial" charset="0"/>
                </a:rPr>
                <a:t>+ 21%</a:t>
              </a:r>
            </a:p>
          </p:txBody>
        </p:sp>
        <p:sp>
          <p:nvSpPr>
            <p:cNvPr id="57373" name="Rectangle 13"/>
            <p:cNvSpPr>
              <a:spLocks noChangeArrowheads="1"/>
            </p:cNvSpPr>
            <p:nvPr/>
          </p:nvSpPr>
          <p:spPr bwMode="auto">
            <a:xfrm>
              <a:off x="2692" y="1407"/>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a:lnSpc>
                  <a:spcPct val="105000"/>
                </a:lnSpc>
                <a:spcBef>
                  <a:spcPct val="45000"/>
                </a:spcBef>
                <a:buClr>
                  <a:srgbClr val="00B85C"/>
                </a:buClr>
                <a:buSzPct val="120000"/>
                <a:buFont typeface="Wingdings" pitchFamily="2" charset="2"/>
                <a:buNone/>
              </a:pPr>
              <a:r>
                <a:rPr lang="en-US" sz="2600">
                  <a:solidFill>
                    <a:srgbClr val="FF0000"/>
                  </a:solidFill>
                  <a:cs typeface="Arial" charset="0"/>
                </a:rPr>
                <a:t>+ 138%</a:t>
              </a:r>
            </a:p>
          </p:txBody>
        </p:sp>
      </p:grpSp>
      <p:sp>
        <p:nvSpPr>
          <p:cNvPr id="57356" name="Rectangle 12"/>
          <p:cNvSpPr>
            <a:spLocks noChangeArrowheads="1"/>
          </p:cNvSpPr>
          <p:nvPr/>
        </p:nvSpPr>
        <p:spPr bwMode="auto">
          <a:xfrm>
            <a:off x="989013" y="2233613"/>
            <a:ext cx="328453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anchor="ctr"/>
          <a:lstStyle/>
          <a:p>
            <a:pPr>
              <a:lnSpc>
                <a:spcPct val="105000"/>
              </a:lnSpc>
              <a:spcBef>
                <a:spcPct val="45000"/>
              </a:spcBef>
              <a:buClr>
                <a:srgbClr val="00B85C"/>
              </a:buClr>
              <a:buSzPct val="120000"/>
              <a:buFont typeface="Wingdings" pitchFamily="2" charset="2"/>
              <a:buNone/>
            </a:pPr>
            <a:r>
              <a:rPr lang="en-US" sz="2600">
                <a:cs typeface="Arial" charset="0"/>
              </a:rPr>
              <a:t>Real oil prices</a:t>
            </a:r>
          </a:p>
        </p:txBody>
      </p:sp>
      <p:sp>
        <p:nvSpPr>
          <p:cNvPr id="57357" name="Rectangle 11"/>
          <p:cNvSpPr>
            <a:spLocks noChangeArrowheads="1"/>
          </p:cNvSpPr>
          <p:nvPr/>
        </p:nvSpPr>
        <p:spPr bwMode="auto">
          <a:xfrm>
            <a:off x="6156325" y="1443038"/>
            <a:ext cx="190341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600" dirty="0">
                <a:cs typeface="Arial" charset="0"/>
              </a:rPr>
              <a:t>1978–80</a:t>
            </a:r>
          </a:p>
        </p:txBody>
      </p:sp>
      <p:sp>
        <p:nvSpPr>
          <p:cNvPr id="57358" name="Rectangle 10"/>
          <p:cNvSpPr>
            <a:spLocks noChangeArrowheads="1"/>
          </p:cNvSpPr>
          <p:nvPr/>
        </p:nvSpPr>
        <p:spPr bwMode="auto">
          <a:xfrm>
            <a:off x="4273550" y="1443038"/>
            <a:ext cx="18827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600" dirty="0">
                <a:cs typeface="Arial" charset="0"/>
              </a:rPr>
              <a:t>1973–75</a:t>
            </a:r>
          </a:p>
        </p:txBody>
      </p:sp>
      <p:sp>
        <p:nvSpPr>
          <p:cNvPr id="57359" name="Line 24"/>
          <p:cNvSpPr>
            <a:spLocks noChangeShapeType="1"/>
          </p:cNvSpPr>
          <p:nvPr/>
        </p:nvSpPr>
        <p:spPr bwMode="auto">
          <a:xfrm>
            <a:off x="989013" y="1443038"/>
            <a:ext cx="707072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25"/>
          <p:cNvSpPr>
            <a:spLocks noChangeShapeType="1"/>
          </p:cNvSpPr>
          <p:nvPr/>
        </p:nvSpPr>
        <p:spPr bwMode="auto">
          <a:xfrm>
            <a:off x="989013" y="2233613"/>
            <a:ext cx="70707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Line 26"/>
          <p:cNvSpPr>
            <a:spLocks noChangeShapeType="1"/>
          </p:cNvSpPr>
          <p:nvPr/>
        </p:nvSpPr>
        <p:spPr bwMode="auto">
          <a:xfrm>
            <a:off x="989013" y="3025775"/>
            <a:ext cx="70707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2" name="Line 27"/>
          <p:cNvSpPr>
            <a:spLocks noChangeShapeType="1"/>
          </p:cNvSpPr>
          <p:nvPr/>
        </p:nvSpPr>
        <p:spPr bwMode="auto">
          <a:xfrm>
            <a:off x="989013" y="3822700"/>
            <a:ext cx="70707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3" name="Line 28"/>
          <p:cNvSpPr>
            <a:spLocks noChangeShapeType="1"/>
          </p:cNvSpPr>
          <p:nvPr/>
        </p:nvSpPr>
        <p:spPr bwMode="auto">
          <a:xfrm>
            <a:off x="989013" y="4619625"/>
            <a:ext cx="70707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4" name="Line 29"/>
          <p:cNvSpPr>
            <a:spLocks noChangeShapeType="1"/>
          </p:cNvSpPr>
          <p:nvPr/>
        </p:nvSpPr>
        <p:spPr bwMode="auto">
          <a:xfrm>
            <a:off x="989013" y="5651500"/>
            <a:ext cx="707072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5" name="Line 30"/>
          <p:cNvSpPr>
            <a:spLocks noChangeShapeType="1"/>
          </p:cNvSpPr>
          <p:nvPr/>
        </p:nvSpPr>
        <p:spPr bwMode="auto">
          <a:xfrm>
            <a:off x="989013" y="1443038"/>
            <a:ext cx="0" cy="420846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6" name="Line 31"/>
          <p:cNvSpPr>
            <a:spLocks noChangeShapeType="1"/>
          </p:cNvSpPr>
          <p:nvPr/>
        </p:nvSpPr>
        <p:spPr bwMode="auto">
          <a:xfrm>
            <a:off x="4273550" y="1443038"/>
            <a:ext cx="0" cy="4208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7" name="Line 32"/>
          <p:cNvSpPr>
            <a:spLocks noChangeShapeType="1"/>
          </p:cNvSpPr>
          <p:nvPr/>
        </p:nvSpPr>
        <p:spPr bwMode="auto">
          <a:xfrm>
            <a:off x="6156325" y="1443038"/>
            <a:ext cx="0" cy="4208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8" name="Line 33"/>
          <p:cNvSpPr>
            <a:spLocks noChangeShapeType="1"/>
          </p:cNvSpPr>
          <p:nvPr/>
        </p:nvSpPr>
        <p:spPr bwMode="auto">
          <a:xfrm>
            <a:off x="8059738" y="1443038"/>
            <a:ext cx="0" cy="420846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273622039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subTnLst>
                                    <p:animClr clrSpc="rgb" dir="cw">
                                      <p:cBhvr override="childStyle">
                                        <p:cTn dur="1" fill="hold" display="0" masterRel="nextClick" afterEffect="1"/>
                                        <p:tgtEl>
                                          <p:spTgt spid="3"/>
                                        </p:tgtEl>
                                        <p:attrNameLst>
                                          <p:attrName>ppt_c</p:attrName>
                                        </p:attrNameLst>
                                      </p:cBhvr>
                                      <p:to>
                                        <a:schemeClr val="tx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2" name="Rectangle 2"/>
          <p:cNvSpPr>
            <a:spLocks noGrp="1" noChangeArrowheads="1"/>
          </p:cNvSpPr>
          <p:nvPr>
            <p:ph type="title" idx="4294967295"/>
          </p:nvPr>
        </p:nvSpPr>
        <p:spPr>
          <a:xfrm>
            <a:off x="457200" y="241300"/>
            <a:ext cx="8229600" cy="644525"/>
          </a:xfrm>
        </p:spPr>
        <p:txBody>
          <a:bodyPr/>
          <a:lstStyle/>
          <a:p>
            <a:pPr eaLnBrk="1" hangingPunct="1"/>
            <a:r>
              <a:rPr lang="en-US" sz="3400" dirty="0"/>
              <a:t>John Maynard Keynes,</a:t>
            </a:r>
            <a:r>
              <a:rPr lang="en-US" sz="3300" dirty="0"/>
              <a:t> </a:t>
            </a:r>
            <a:r>
              <a:rPr lang="en-US" sz="3200" dirty="0"/>
              <a:t>1883–1946</a:t>
            </a:r>
          </a:p>
        </p:txBody>
      </p:sp>
      <p:sp>
        <p:nvSpPr>
          <p:cNvPr id="58373" name="Rectangle 3"/>
          <p:cNvSpPr>
            <a:spLocks noGrp="1" noChangeArrowheads="1"/>
          </p:cNvSpPr>
          <p:nvPr>
            <p:ph type="body" idx="4294967295"/>
          </p:nvPr>
        </p:nvSpPr>
        <p:spPr>
          <a:xfrm>
            <a:off x="401638" y="1046163"/>
            <a:ext cx="5891212" cy="2743200"/>
          </a:xfrm>
        </p:spPr>
        <p:txBody>
          <a:bodyPr/>
          <a:lstStyle/>
          <a:p>
            <a:pPr marL="287338" indent="-287338" eaLnBrk="1" hangingPunct="1">
              <a:spcBef>
                <a:spcPct val="30000"/>
              </a:spcBef>
            </a:pPr>
            <a:r>
              <a:rPr lang="en-US" sz="2500" i="1"/>
              <a:t>The General Theory of Employment, Interest, and Money</a:t>
            </a:r>
            <a:r>
              <a:rPr lang="en-US" sz="2500"/>
              <a:t>, 1936</a:t>
            </a:r>
          </a:p>
          <a:p>
            <a:pPr marL="287338" indent="-287338" eaLnBrk="1" hangingPunct="1">
              <a:spcBef>
                <a:spcPct val="30000"/>
              </a:spcBef>
            </a:pPr>
            <a:r>
              <a:rPr lang="en-US" sz="2500"/>
              <a:t>Argued recessions and depressions can result from inadequate demand; policymakers should shift </a:t>
            </a:r>
            <a:r>
              <a:rPr lang="en-US" sz="2500" i="1"/>
              <a:t>AD</a:t>
            </a:r>
            <a:r>
              <a:rPr lang="en-US" sz="2500"/>
              <a:t>.</a:t>
            </a:r>
          </a:p>
          <a:p>
            <a:pPr marL="287338" indent="-287338" eaLnBrk="1" hangingPunct="1">
              <a:spcBef>
                <a:spcPct val="30000"/>
              </a:spcBef>
            </a:pPr>
            <a:r>
              <a:rPr lang="en-US" sz="2500"/>
              <a:t>Famous critique of classical theory:</a:t>
            </a:r>
          </a:p>
        </p:txBody>
      </p:sp>
      <p:pic>
        <p:nvPicPr>
          <p:cNvPr id="58374" name="Picture 4" descr="keynes100 (from textbook - no permission y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188" y="1076325"/>
            <a:ext cx="2212975" cy="30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9783" name="Text Box 7"/>
          <p:cNvSpPr txBox="1">
            <a:spLocks noChangeArrowheads="1"/>
          </p:cNvSpPr>
          <p:nvPr/>
        </p:nvSpPr>
        <p:spPr bwMode="auto">
          <a:xfrm>
            <a:off x="700088" y="4551363"/>
            <a:ext cx="7923212"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403475" algn="l"/>
              </a:tabLst>
              <a:defRPr>
                <a:solidFill>
                  <a:schemeClr val="tx1"/>
                </a:solidFill>
                <a:latin typeface="Arial" charset="0"/>
              </a:defRPr>
            </a:lvl1pPr>
            <a:lvl2pPr marL="742950" indent="-285750" eaLnBrk="0" hangingPunct="0">
              <a:tabLst>
                <a:tab pos="2403475" algn="l"/>
              </a:tabLst>
              <a:defRPr>
                <a:solidFill>
                  <a:schemeClr val="tx1"/>
                </a:solidFill>
                <a:latin typeface="Arial" charset="0"/>
              </a:defRPr>
            </a:lvl2pPr>
            <a:lvl3pPr marL="1143000" indent="-228600" eaLnBrk="0" hangingPunct="0">
              <a:tabLst>
                <a:tab pos="2403475" algn="l"/>
              </a:tabLst>
              <a:defRPr>
                <a:solidFill>
                  <a:schemeClr val="tx1"/>
                </a:solidFill>
                <a:latin typeface="Arial" charset="0"/>
              </a:defRPr>
            </a:lvl3pPr>
            <a:lvl4pPr marL="1600200" indent="-228600" eaLnBrk="0" hangingPunct="0">
              <a:tabLst>
                <a:tab pos="2403475" algn="l"/>
              </a:tabLst>
              <a:defRPr>
                <a:solidFill>
                  <a:schemeClr val="tx1"/>
                </a:solidFill>
                <a:latin typeface="Arial" charset="0"/>
              </a:defRPr>
            </a:lvl4pPr>
            <a:lvl5pPr marL="2057400" indent="-228600" eaLnBrk="0" hangingPunct="0">
              <a:tabLst>
                <a:tab pos="2403475" algn="l"/>
              </a:tabLst>
              <a:defRPr>
                <a:solidFill>
                  <a:schemeClr val="tx1"/>
                </a:solidFill>
                <a:latin typeface="Arial" charset="0"/>
              </a:defRPr>
            </a:lvl5pPr>
            <a:lvl6pPr marL="2514600" indent="-228600" eaLnBrk="0" fontAlgn="base" hangingPunct="0">
              <a:spcBef>
                <a:spcPct val="0"/>
              </a:spcBef>
              <a:spcAft>
                <a:spcPct val="0"/>
              </a:spcAft>
              <a:tabLst>
                <a:tab pos="2403475" algn="l"/>
              </a:tabLst>
              <a:defRPr>
                <a:solidFill>
                  <a:schemeClr val="tx1"/>
                </a:solidFill>
                <a:latin typeface="Arial" charset="0"/>
              </a:defRPr>
            </a:lvl6pPr>
            <a:lvl7pPr marL="2971800" indent="-228600" eaLnBrk="0" fontAlgn="base" hangingPunct="0">
              <a:spcBef>
                <a:spcPct val="0"/>
              </a:spcBef>
              <a:spcAft>
                <a:spcPct val="0"/>
              </a:spcAft>
              <a:tabLst>
                <a:tab pos="2403475" algn="l"/>
              </a:tabLst>
              <a:defRPr>
                <a:solidFill>
                  <a:schemeClr val="tx1"/>
                </a:solidFill>
                <a:latin typeface="Arial" charset="0"/>
              </a:defRPr>
            </a:lvl7pPr>
            <a:lvl8pPr marL="3429000" indent="-228600" eaLnBrk="0" fontAlgn="base" hangingPunct="0">
              <a:spcBef>
                <a:spcPct val="0"/>
              </a:spcBef>
              <a:spcAft>
                <a:spcPct val="0"/>
              </a:spcAft>
              <a:tabLst>
                <a:tab pos="2403475" algn="l"/>
              </a:tabLst>
              <a:defRPr>
                <a:solidFill>
                  <a:schemeClr val="tx1"/>
                </a:solidFill>
                <a:latin typeface="Arial" charset="0"/>
              </a:defRPr>
            </a:lvl8pPr>
            <a:lvl9pPr marL="3886200" indent="-228600" eaLnBrk="0" fontAlgn="base" hangingPunct="0">
              <a:spcBef>
                <a:spcPct val="0"/>
              </a:spcBef>
              <a:spcAft>
                <a:spcPct val="0"/>
              </a:spcAft>
              <a:tabLst>
                <a:tab pos="2403475" algn="l"/>
              </a:tabLst>
              <a:defRPr>
                <a:solidFill>
                  <a:schemeClr val="tx1"/>
                </a:solidFill>
                <a:latin typeface="Arial" charset="0"/>
              </a:defRPr>
            </a:lvl9pPr>
          </a:lstStyle>
          <a:p>
            <a:pPr eaLnBrk="1" hangingPunct="1">
              <a:lnSpc>
                <a:spcPct val="110000"/>
              </a:lnSpc>
              <a:spcBef>
                <a:spcPct val="50000"/>
              </a:spcBef>
            </a:pPr>
            <a:r>
              <a:rPr lang="en-US" sz="2500" i="1">
                <a:solidFill>
                  <a:srgbClr val="0000FF"/>
                </a:solidFill>
                <a:cs typeface="Arial" charset="0"/>
              </a:rPr>
              <a:t>	Economists set themselves </a:t>
            </a:r>
            <a:br>
              <a:rPr lang="en-US" sz="2500" i="1">
                <a:solidFill>
                  <a:srgbClr val="0000FF"/>
                </a:solidFill>
                <a:cs typeface="Arial" charset="0"/>
              </a:rPr>
            </a:br>
            <a:r>
              <a:rPr lang="en-US" sz="2500" i="1">
                <a:solidFill>
                  <a:srgbClr val="0000FF"/>
                </a:solidFill>
                <a:cs typeface="Arial" charset="0"/>
              </a:rPr>
              <a:t>too easy, too useless a task if in tempestuous seasons they can only tell us when the storm is long past, </a:t>
            </a:r>
            <a:br>
              <a:rPr lang="en-US" sz="2500" i="1">
                <a:solidFill>
                  <a:srgbClr val="0000FF"/>
                </a:solidFill>
                <a:cs typeface="Arial" charset="0"/>
              </a:rPr>
            </a:br>
            <a:r>
              <a:rPr lang="en-US" sz="2500" i="1">
                <a:solidFill>
                  <a:srgbClr val="0000FF"/>
                </a:solidFill>
                <a:cs typeface="Arial" charset="0"/>
              </a:rPr>
              <a:t>the ocean will be flat.</a:t>
            </a:r>
          </a:p>
        </p:txBody>
      </p:sp>
      <p:sp>
        <p:nvSpPr>
          <p:cNvPr id="459784" name="Text Box 8"/>
          <p:cNvSpPr txBox="1">
            <a:spLocks noChangeArrowheads="1"/>
          </p:cNvSpPr>
          <p:nvPr/>
        </p:nvSpPr>
        <p:spPr bwMode="auto">
          <a:xfrm>
            <a:off x="700088" y="3713163"/>
            <a:ext cx="5295900"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10000"/>
              </a:lnSpc>
              <a:spcBef>
                <a:spcPct val="50000"/>
              </a:spcBef>
            </a:pPr>
            <a:r>
              <a:rPr lang="en-US" sz="2500" i="1" dirty="0">
                <a:solidFill>
                  <a:srgbClr val="0000FF"/>
                </a:solidFill>
                <a:cs typeface="Arial" charset="0"/>
              </a:rPr>
              <a:t>The long run is a misleading guide to current affairs.  In the long run, we are all dead.</a:t>
            </a:r>
          </a:p>
        </p:txBody>
      </p:sp>
      <p:sp>
        <p:nvSpPr>
          <p:cNvPr id="58377" name="Rectangle 9"/>
          <p:cNvSpPr>
            <a:spLocks noChangeArrowheads="1"/>
          </p:cNvSpPr>
          <p:nvPr/>
        </p:nvSpPr>
        <p:spPr bwMode="auto">
          <a:xfrm>
            <a:off x="6473825" y="1100138"/>
            <a:ext cx="2176463" cy="2984500"/>
          </a:xfrm>
          <a:prstGeom prst="rect">
            <a:avLst/>
          </a:prstGeom>
          <a:noFill/>
          <a:ln w="38100">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sp>
        <p:nvSpPr>
          <p:cNvPr id="58378"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256719721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3">
                                            <p:txEl>
                                              <p:pRg st="0" end="0"/>
                                            </p:txEl>
                                          </p:spTgt>
                                        </p:tgtEl>
                                        <p:attrNameLst>
                                          <p:attrName>style.visibility</p:attrName>
                                        </p:attrNameLst>
                                      </p:cBhvr>
                                      <p:to>
                                        <p:strVal val="visible"/>
                                      </p:to>
                                    </p:set>
                                    <p:animEffect transition="in" filter="wipe(left)">
                                      <p:cBhvr>
                                        <p:cTn id="7" dur="500"/>
                                        <p:tgtEl>
                                          <p:spTgt spid="583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3">
                                            <p:txEl>
                                              <p:pRg st="1" end="1"/>
                                            </p:txEl>
                                          </p:spTgt>
                                        </p:tgtEl>
                                        <p:attrNameLst>
                                          <p:attrName>style.visibility</p:attrName>
                                        </p:attrNameLst>
                                      </p:cBhvr>
                                      <p:to>
                                        <p:strVal val="visible"/>
                                      </p:to>
                                    </p:set>
                                    <p:animEffect transition="in" filter="wipe(left)">
                                      <p:cBhvr>
                                        <p:cTn id="12" dur="500"/>
                                        <p:tgtEl>
                                          <p:spTgt spid="583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373">
                                            <p:txEl>
                                              <p:pRg st="2" end="2"/>
                                            </p:txEl>
                                          </p:spTgt>
                                        </p:tgtEl>
                                        <p:attrNameLst>
                                          <p:attrName>style.visibility</p:attrName>
                                        </p:attrNameLst>
                                      </p:cBhvr>
                                      <p:to>
                                        <p:strVal val="visible"/>
                                      </p:to>
                                    </p:set>
                                    <p:animEffect transition="in" filter="wipe(left)">
                                      <p:cBhvr>
                                        <p:cTn id="17" dur="500"/>
                                        <p:tgtEl>
                                          <p:spTgt spid="5837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9784"/>
                                        </p:tgtEl>
                                        <p:attrNameLst>
                                          <p:attrName>style.visibility</p:attrName>
                                        </p:attrNameLst>
                                      </p:cBhvr>
                                      <p:to>
                                        <p:strVal val="visible"/>
                                      </p:to>
                                    </p:set>
                                    <p:animEffect transition="in" filter="fade">
                                      <p:cBhvr>
                                        <p:cTn id="22" dur="500"/>
                                        <p:tgtEl>
                                          <p:spTgt spid="459784"/>
                                        </p:tgtEl>
                                      </p:cBhvr>
                                    </p:animEffect>
                                  </p:childTnLst>
                                  <p:subTnLst>
                                    <p:animClr clrSpc="rgb" dir="cw">
                                      <p:cBhvr override="childStyle">
                                        <p:cTn dur="1" fill="hold" display="0" masterRel="nextClick" afterEffect="1"/>
                                        <p:tgtEl>
                                          <p:spTgt spid="459784"/>
                                        </p:tgtEl>
                                        <p:attrNameLst>
                                          <p:attrName>ppt_c</p:attrName>
                                        </p:attrNameLst>
                                      </p:cBhvr>
                                      <p:to>
                                        <a:srgbClr val="969696"/>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9783"/>
                                        </p:tgtEl>
                                        <p:attrNameLst>
                                          <p:attrName>style.visibility</p:attrName>
                                        </p:attrNameLst>
                                      </p:cBhvr>
                                      <p:to>
                                        <p:strVal val="visible"/>
                                      </p:to>
                                    </p:set>
                                    <p:animEffect transition="in" filter="fade">
                                      <p:cBhvr>
                                        <p:cTn id="27" dur="500"/>
                                        <p:tgtEl>
                                          <p:spTgt spid="459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build="p" bldLvl="4"/>
      <p:bldP spid="459783" grpId="0"/>
      <p:bldP spid="459784" grpId="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6" name="Rectangle 2"/>
          <p:cNvSpPr>
            <a:spLocks noGrp="1" noChangeArrowheads="1"/>
          </p:cNvSpPr>
          <p:nvPr>
            <p:ph type="title" idx="4294967295"/>
          </p:nvPr>
        </p:nvSpPr>
        <p:spPr/>
        <p:txBody>
          <a:bodyPr/>
          <a:lstStyle/>
          <a:p>
            <a:pPr eaLnBrk="1" hangingPunct="1"/>
            <a:r>
              <a:rPr lang="en-US"/>
              <a:t>CONCLUSION</a:t>
            </a:r>
          </a:p>
        </p:txBody>
      </p:sp>
      <p:sp>
        <p:nvSpPr>
          <p:cNvPr id="59397" name="Rectangle 3"/>
          <p:cNvSpPr>
            <a:spLocks noGrp="1" noChangeArrowheads="1"/>
          </p:cNvSpPr>
          <p:nvPr>
            <p:ph type="body" idx="4294967295"/>
          </p:nvPr>
        </p:nvSpPr>
        <p:spPr/>
        <p:txBody>
          <a:bodyPr/>
          <a:lstStyle/>
          <a:p>
            <a:pPr eaLnBrk="1" hangingPunct="1"/>
            <a:r>
              <a:rPr lang="en-US"/>
              <a:t>This chapter has introduced the model of aggregate demand and aggregate supply, </a:t>
            </a:r>
            <a:br>
              <a:rPr lang="en-US"/>
            </a:br>
            <a:r>
              <a:rPr lang="en-US"/>
              <a:t>which helps explain economic fluctuations. </a:t>
            </a:r>
          </a:p>
          <a:p>
            <a:pPr eaLnBrk="1" hangingPunct="1"/>
            <a:r>
              <a:rPr lang="en-US"/>
              <a:t>Keep in mind:  these fluctuations are deviations from the long-run trends explained by the models we learned in previous chapters.  </a:t>
            </a:r>
          </a:p>
          <a:p>
            <a:pPr eaLnBrk="1" hangingPunct="1"/>
            <a:r>
              <a:rPr lang="en-US"/>
              <a:t>In the next chapter, we will learn how policymakers can affect aggregate demand </a:t>
            </a:r>
            <a:br>
              <a:rPr lang="en-US"/>
            </a:br>
            <a:r>
              <a:rPr lang="en-US"/>
              <a:t>with fiscal and monetary policy.   </a:t>
            </a:r>
          </a:p>
        </p:txBody>
      </p:sp>
      <p:sp>
        <p:nvSpPr>
          <p:cNvPr id="5939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389493950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7">
                                            <p:txEl>
                                              <p:pRg st="0" end="0"/>
                                            </p:txEl>
                                          </p:spTgt>
                                        </p:tgtEl>
                                        <p:attrNameLst>
                                          <p:attrName>style.visibility</p:attrName>
                                        </p:attrNameLst>
                                      </p:cBhvr>
                                      <p:to>
                                        <p:strVal val="visible"/>
                                      </p:to>
                                    </p:set>
                                    <p:animEffect transition="in" filter="wipe(left)">
                                      <p:cBhvr>
                                        <p:cTn id="7" dur="500"/>
                                        <p:tgtEl>
                                          <p:spTgt spid="593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7">
                                            <p:txEl>
                                              <p:pRg st="1" end="1"/>
                                            </p:txEl>
                                          </p:spTgt>
                                        </p:tgtEl>
                                        <p:attrNameLst>
                                          <p:attrName>style.visibility</p:attrName>
                                        </p:attrNameLst>
                                      </p:cBhvr>
                                      <p:to>
                                        <p:strVal val="visible"/>
                                      </p:to>
                                    </p:set>
                                    <p:animEffect transition="in" filter="wipe(left)">
                                      <p:cBhvr>
                                        <p:cTn id="12" dur="500"/>
                                        <p:tgtEl>
                                          <p:spTgt spid="593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397">
                                            <p:txEl>
                                              <p:pRg st="2" end="2"/>
                                            </p:txEl>
                                          </p:spTgt>
                                        </p:tgtEl>
                                        <p:attrNameLst>
                                          <p:attrName>style.visibility</p:attrName>
                                        </p:attrNameLst>
                                      </p:cBhvr>
                                      <p:to>
                                        <p:strVal val="visible"/>
                                      </p:to>
                                    </p:set>
                                    <p:animEffect transition="in" filter="wipe(left)">
                                      <p:cBhvr>
                                        <p:cTn id="17" dur="500"/>
                                        <p:tgtEl>
                                          <p:spTgt spid="593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build="p" bldLvl="4"/>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13314" name="Group 19"/>
          <p:cNvGrpSpPr>
            <a:grpSpLocks/>
          </p:cNvGrpSpPr>
          <p:nvPr/>
        </p:nvGrpSpPr>
        <p:grpSpPr bwMode="auto">
          <a:xfrm>
            <a:off x="2436813" y="1971675"/>
            <a:ext cx="5665787" cy="4229100"/>
            <a:chOff x="2437404" y="2169364"/>
            <a:chExt cx="5665196" cy="3874845"/>
          </a:xfrm>
        </p:grpSpPr>
        <p:grpSp>
          <p:nvGrpSpPr>
            <p:cNvPr id="13320" name="Group 18"/>
            <p:cNvGrpSpPr>
              <a:grpSpLocks/>
            </p:cNvGrpSpPr>
            <p:nvPr/>
          </p:nvGrpSpPr>
          <p:grpSpPr bwMode="auto">
            <a:xfrm>
              <a:off x="2437404" y="2172296"/>
              <a:ext cx="4694915" cy="3871913"/>
              <a:chOff x="2276475" y="2172296"/>
              <a:chExt cx="4643438" cy="3871913"/>
            </a:xfrm>
          </p:grpSpPr>
          <p:sp>
            <p:nvSpPr>
              <p:cNvPr id="13322" name="Rectangle 3"/>
              <p:cNvSpPr>
                <a:spLocks noChangeArrowheads="1"/>
              </p:cNvSpPr>
              <p:nvPr/>
            </p:nvSpPr>
            <p:spPr bwMode="auto">
              <a:xfrm>
                <a:off x="3746593" y="2175178"/>
                <a:ext cx="77227" cy="38690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cs typeface="Arial" charset="0"/>
                </a:endParaRPr>
              </a:p>
            </p:txBody>
          </p:sp>
          <p:sp>
            <p:nvSpPr>
              <p:cNvPr id="13323" name="Rectangle 4"/>
              <p:cNvSpPr>
                <a:spLocks noChangeArrowheads="1"/>
              </p:cNvSpPr>
              <p:nvPr/>
            </p:nvSpPr>
            <p:spPr bwMode="auto">
              <a:xfrm>
                <a:off x="2276475" y="2172296"/>
                <a:ext cx="147433" cy="38690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cs typeface="Arial" charset="0"/>
                </a:endParaRPr>
              </a:p>
            </p:txBody>
          </p:sp>
          <p:sp>
            <p:nvSpPr>
              <p:cNvPr id="13324" name="Rectangle 5"/>
              <p:cNvSpPr>
                <a:spLocks noChangeArrowheads="1"/>
              </p:cNvSpPr>
              <p:nvPr/>
            </p:nvSpPr>
            <p:spPr bwMode="auto">
              <a:xfrm>
                <a:off x="3972657" y="2173737"/>
                <a:ext cx="189557" cy="38690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cs typeface="Arial" charset="0"/>
                </a:endParaRPr>
              </a:p>
            </p:txBody>
          </p:sp>
          <p:sp>
            <p:nvSpPr>
              <p:cNvPr id="13325" name="Rectangle 6"/>
              <p:cNvSpPr>
                <a:spLocks noChangeArrowheads="1"/>
              </p:cNvSpPr>
              <p:nvPr/>
            </p:nvSpPr>
            <p:spPr bwMode="auto">
              <a:xfrm>
                <a:off x="5274280" y="2175178"/>
                <a:ext cx="105309" cy="38690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cs typeface="Arial" charset="0"/>
                </a:endParaRPr>
              </a:p>
            </p:txBody>
          </p:sp>
          <p:sp>
            <p:nvSpPr>
              <p:cNvPr id="13326" name="Rectangle 7"/>
              <p:cNvSpPr>
                <a:spLocks noChangeArrowheads="1"/>
              </p:cNvSpPr>
              <p:nvPr/>
            </p:nvSpPr>
            <p:spPr bwMode="auto">
              <a:xfrm>
                <a:off x="6828645" y="2175178"/>
                <a:ext cx="91268" cy="38690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cs typeface="Arial" charset="0"/>
                </a:endParaRPr>
              </a:p>
            </p:txBody>
          </p:sp>
          <p:sp>
            <p:nvSpPr>
              <p:cNvPr id="13327" name="Rectangle 8"/>
              <p:cNvSpPr>
                <a:spLocks noChangeArrowheads="1"/>
              </p:cNvSpPr>
              <p:nvPr/>
            </p:nvSpPr>
            <p:spPr bwMode="auto">
              <a:xfrm>
                <a:off x="2853570" y="2173737"/>
                <a:ext cx="203598" cy="38690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cs typeface="Arial" charset="0"/>
                </a:endParaRPr>
              </a:p>
            </p:txBody>
          </p:sp>
        </p:grpSp>
        <p:sp>
          <p:nvSpPr>
            <p:cNvPr id="13321" name="Rectangle 7"/>
            <p:cNvSpPr>
              <a:spLocks noChangeArrowheads="1"/>
            </p:cNvSpPr>
            <p:nvPr/>
          </p:nvSpPr>
          <p:spPr bwMode="auto">
            <a:xfrm>
              <a:off x="7840760" y="2169364"/>
              <a:ext cx="261840" cy="38690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cs typeface="Arial" charset="0"/>
              </a:endParaRPr>
            </a:p>
          </p:txBody>
        </p:sp>
      </p:grpSp>
      <p:graphicFrame>
        <p:nvGraphicFramePr>
          <p:cNvPr id="16" name="Chart 15"/>
          <p:cNvGraphicFramePr>
            <a:graphicFrameLocks noGrp="1"/>
          </p:cNvGraphicFramePr>
          <p:nvPr/>
        </p:nvGraphicFramePr>
        <p:xfrm>
          <a:off x="1112293" y="1765005"/>
          <a:ext cx="7882849" cy="4912241"/>
        </p:xfrm>
        <a:graphic>
          <a:graphicData uri="http://schemas.openxmlformats.org/drawingml/2006/chart">
            <c:chart xmlns:c="http://schemas.openxmlformats.org/drawingml/2006/chart" xmlns:r="http://schemas.openxmlformats.org/officeDocument/2006/relationships" r:id="rId3"/>
          </a:graphicData>
        </a:graphic>
      </p:graphicFrame>
      <p:sp>
        <p:nvSpPr>
          <p:cNvPr id="13316" name="Rectangle 10"/>
          <p:cNvSpPr>
            <a:spLocks noGrp="1" noChangeArrowheads="1"/>
          </p:cNvSpPr>
          <p:nvPr>
            <p:ph type="title" idx="4294967295"/>
          </p:nvPr>
        </p:nvSpPr>
        <p:spPr>
          <a:xfrm>
            <a:off x="0" y="130175"/>
            <a:ext cx="9144000" cy="649288"/>
          </a:xfrm>
        </p:spPr>
        <p:txBody>
          <a:bodyPr/>
          <a:lstStyle/>
          <a:p>
            <a:pPr algn="ctr" eaLnBrk="1" hangingPunct="1"/>
            <a:r>
              <a:rPr lang="en-US" sz="3200" dirty="0"/>
              <a:t>Three Facts About Economic Fluctuations</a:t>
            </a:r>
          </a:p>
        </p:txBody>
      </p:sp>
      <p:sp>
        <p:nvSpPr>
          <p:cNvPr id="15" name="Rectangle 11"/>
          <p:cNvSpPr>
            <a:spLocks noChangeArrowheads="1"/>
          </p:cNvSpPr>
          <p:nvPr/>
        </p:nvSpPr>
        <p:spPr bwMode="auto">
          <a:xfrm>
            <a:off x="1741488" y="820738"/>
            <a:ext cx="5926137" cy="977900"/>
          </a:xfrm>
          <a:prstGeom prst="rect">
            <a:avLst/>
          </a:prstGeom>
          <a:solidFill>
            <a:srgbClr val="CCFFCC"/>
          </a:solidFill>
          <a:ln w="9525">
            <a:noFill/>
            <a:miter lim="800000"/>
            <a:headEnd/>
            <a:tailEnd/>
          </a:ln>
          <a:effectLst>
            <a:outerShdw blurRad="50800" dist="38100" dir="2700000" algn="tl" rotWithShape="0">
              <a:prstClr val="black">
                <a:alpha val="40000"/>
              </a:prstClr>
            </a:outerShdw>
          </a:effectLst>
        </p:spPr>
        <p:txBody>
          <a:bodyPr/>
          <a:lstStyle/>
          <a:p>
            <a:pPr marL="1484313" indent="-1484313">
              <a:lnSpc>
                <a:spcPct val="105000"/>
              </a:lnSpc>
              <a:spcBef>
                <a:spcPct val="45000"/>
              </a:spcBef>
              <a:buClr>
                <a:srgbClr val="339966"/>
              </a:buClr>
              <a:buSzPct val="120000"/>
              <a:buFont typeface="Wingdings" pitchFamily="2" charset="2"/>
              <a:buNone/>
              <a:defRPr/>
            </a:pPr>
            <a:r>
              <a:rPr lang="en-US" sz="2400" b="1" dirty="0"/>
              <a:t>FACT 3</a:t>
            </a:r>
            <a:r>
              <a:rPr lang="en-US" sz="2400" dirty="0"/>
              <a:t>: </a:t>
            </a:r>
            <a:r>
              <a:rPr lang="en-US" sz="2600" dirty="0"/>
              <a:t>	As output falls, unemployment rises.</a:t>
            </a:r>
          </a:p>
        </p:txBody>
      </p:sp>
      <p:sp>
        <p:nvSpPr>
          <p:cNvPr id="27" name="Text Box 12"/>
          <p:cNvSpPr txBox="1">
            <a:spLocks noChangeArrowheads="1"/>
          </p:cNvSpPr>
          <p:nvPr/>
        </p:nvSpPr>
        <p:spPr bwMode="auto">
          <a:xfrm>
            <a:off x="4786313" y="2139950"/>
            <a:ext cx="3149600" cy="800100"/>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defRPr/>
            </a:pPr>
            <a:r>
              <a:rPr lang="en-US" sz="2300" i="1" dirty="0">
                <a:cs typeface="Arial" charset="0"/>
              </a:rPr>
              <a:t>Unemployment rate, </a:t>
            </a:r>
            <a:br>
              <a:rPr lang="en-US" sz="2300" i="1" dirty="0">
                <a:cs typeface="Arial" charset="0"/>
              </a:rPr>
            </a:br>
            <a:r>
              <a:rPr lang="en-US" sz="2300" i="1" dirty="0">
                <a:cs typeface="Arial" charset="0"/>
              </a:rPr>
              <a:t>percent of labor force</a:t>
            </a:r>
          </a:p>
        </p:txBody>
      </p:sp>
    </p:spTree>
    <p:extLst>
      <p:ext uri="{BB962C8B-B14F-4D97-AF65-F5344CB8AC3E}">
        <p14:creationId xmlns:p14="http://schemas.microsoft.com/office/powerpoint/2010/main" val="206141569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bg>
      <p:bgPr>
        <a:solidFill>
          <a:srgbClr val="EEE8C4">
            <a:alpha val="80000"/>
          </a:srgbClr>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AE1237"/>
          </a:solidFill>
          <a:ln w="9525">
            <a:noFill/>
            <a:miter lim="800000"/>
            <a:headEnd/>
            <a:tailEnd/>
          </a:ln>
        </p:spPr>
        <p:txBody>
          <a:bodyPr wrap="none" anchor="ctr"/>
          <a:lstStyle/>
          <a:p>
            <a:pPr fontAlgn="base">
              <a:spcBef>
                <a:spcPct val="0"/>
              </a:spcBef>
              <a:spcAft>
                <a:spcPct val="0"/>
              </a:spcAft>
            </a:pPr>
            <a:endParaRPr lang="en-US">
              <a:solidFill>
                <a:srgbClr val="000000"/>
              </a:solidFill>
              <a:cs typeface="Arial" charset="0"/>
            </a:endParaRPr>
          </a:p>
        </p:txBody>
      </p:sp>
      <p:sp>
        <p:nvSpPr>
          <p:cNvPr id="73732" name="Rectangle 4"/>
          <p:cNvSpPr>
            <a:spLocks noGrp="1" noChangeArrowheads="1"/>
          </p:cNvSpPr>
          <p:nvPr>
            <p:ph type="title"/>
          </p:nvPr>
        </p:nvSpPr>
        <p:spPr>
          <a:xfrm>
            <a:off x="533400" y="188912"/>
            <a:ext cx="8458200" cy="725488"/>
          </a:xfrm>
          <a:solidFill>
            <a:srgbClr val="CACA92">
              <a:alpha val="50000"/>
            </a:srgbClr>
          </a:solidFill>
        </p:spPr>
        <p:txBody>
          <a:bodyPr bIns="0" anchor="b">
            <a:noAutofit/>
          </a:bodyPr>
          <a:lstStyle/>
          <a:p>
            <a:pPr algn="l" eaLnBrk="1" hangingPunct="1">
              <a:lnSpc>
                <a:spcPct val="105000"/>
              </a:lnSpc>
              <a:defRPr/>
            </a:pPr>
            <a:r>
              <a:rPr lang="en-US" sz="3000" spc="500" dirty="0">
                <a:solidFill>
                  <a:srgbClr val="960000"/>
                </a:solidFill>
                <a:latin typeface="Arial" pitchFamily="34" charset="0"/>
                <a:cs typeface="Arial" pitchFamily="34" charset="0"/>
              </a:rPr>
              <a:t>SUMMARY</a:t>
            </a:r>
          </a:p>
        </p:txBody>
      </p:sp>
      <p:sp>
        <p:nvSpPr>
          <p:cNvPr id="36" name="Content Placeholder 2"/>
          <p:cNvSpPr>
            <a:spLocks noGrp="1"/>
          </p:cNvSpPr>
          <p:nvPr>
            <p:ph idx="1"/>
          </p:nvPr>
        </p:nvSpPr>
        <p:spPr>
          <a:xfrm>
            <a:off x="457200" y="1371599"/>
            <a:ext cx="8382000" cy="5298099"/>
          </a:xfrm>
        </p:spPr>
        <p:txBody>
          <a:bodyPr>
            <a:normAutofit/>
          </a:bodyPr>
          <a:lstStyle/>
          <a:p>
            <a:pPr>
              <a:buClrTx/>
              <a:buSzPct val="120000"/>
              <a:buFont typeface="Arial" pitchFamily="34" charset="0"/>
              <a:buChar char="•"/>
            </a:pPr>
            <a:r>
              <a:rPr lang="en-US" sz="2700" dirty="0"/>
              <a:t>Short-run fluctuations in GDP and other macroeconomic quantities are irregular and unpredictable.  Recessions are periods of falling real GDP and rising unemployment.  </a:t>
            </a:r>
          </a:p>
          <a:p>
            <a:pPr>
              <a:buClrTx/>
              <a:buSzPct val="120000"/>
              <a:buFont typeface="Arial" pitchFamily="34" charset="0"/>
              <a:buChar char="•"/>
            </a:pPr>
            <a:r>
              <a:rPr lang="en-US" sz="2700" dirty="0"/>
              <a:t>Economists analyze fluctuations using the model of aggregate demand and aggregate supply.  </a:t>
            </a:r>
          </a:p>
          <a:p>
            <a:pPr>
              <a:buClrTx/>
              <a:buSzPct val="120000"/>
              <a:buFont typeface="Arial" pitchFamily="34" charset="0"/>
              <a:buChar char="•"/>
            </a:pPr>
            <a:r>
              <a:rPr lang="en-US" sz="2700" dirty="0"/>
              <a:t>The aggregate demand curve slopes downward because a change in the price level has a wealth effect on consumption, an interest-rate effect on investment, and an exchange-rate effect on net exports. </a:t>
            </a:r>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b="0" i="1" dirty="0">
                <a:solidFill>
                  <a:srgbClr val="777777"/>
                </a:solidFill>
                <a:latin typeface="Times New Roman" pitchFamily="18" charset="0"/>
                <a:cs typeface="Times New Roman" pitchFamily="18" charset="0"/>
              </a:rPr>
              <a:t>© 2012 </a:t>
            </a:r>
            <a:r>
              <a:rPr lang="en-US" sz="800" b="0" i="1" dirty="0" err="1">
                <a:solidFill>
                  <a:srgbClr val="777777"/>
                </a:solidFill>
                <a:latin typeface="Times New Roman" pitchFamily="18" charset="0"/>
                <a:cs typeface="Times New Roman" pitchFamily="18" charset="0"/>
              </a:rPr>
              <a:t>Cengage</a:t>
            </a:r>
            <a:r>
              <a:rPr lang="en-US" sz="800" b="0" i="1" dirty="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showMasterSp="0">
  <p:cSld>
    <p:bg>
      <p:bgPr>
        <a:solidFill>
          <a:srgbClr val="EEE8C4">
            <a:alpha val="80000"/>
          </a:srgbClr>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AE1237"/>
          </a:solidFill>
          <a:ln w="9525">
            <a:noFill/>
            <a:miter lim="800000"/>
            <a:headEnd/>
            <a:tailEnd/>
          </a:ln>
        </p:spPr>
        <p:txBody>
          <a:bodyPr wrap="none" anchor="ctr"/>
          <a:lstStyle/>
          <a:p>
            <a:pPr fontAlgn="base">
              <a:spcBef>
                <a:spcPct val="0"/>
              </a:spcBef>
              <a:spcAft>
                <a:spcPct val="0"/>
              </a:spcAft>
            </a:pPr>
            <a:endParaRPr lang="en-US">
              <a:solidFill>
                <a:srgbClr val="000000"/>
              </a:solidFill>
              <a:cs typeface="Arial" charset="0"/>
            </a:endParaRPr>
          </a:p>
        </p:txBody>
      </p:sp>
      <p:sp>
        <p:nvSpPr>
          <p:cNvPr id="73732" name="Rectangle 4"/>
          <p:cNvSpPr>
            <a:spLocks noGrp="1" noChangeArrowheads="1"/>
          </p:cNvSpPr>
          <p:nvPr>
            <p:ph type="title"/>
          </p:nvPr>
        </p:nvSpPr>
        <p:spPr>
          <a:xfrm>
            <a:off x="533400" y="188912"/>
            <a:ext cx="8458200" cy="725488"/>
          </a:xfrm>
          <a:solidFill>
            <a:srgbClr val="CACA92">
              <a:alpha val="50000"/>
            </a:srgbClr>
          </a:solidFill>
        </p:spPr>
        <p:txBody>
          <a:bodyPr bIns="0" anchor="b">
            <a:noAutofit/>
          </a:bodyPr>
          <a:lstStyle/>
          <a:p>
            <a:pPr algn="l" eaLnBrk="1" hangingPunct="1">
              <a:lnSpc>
                <a:spcPct val="105000"/>
              </a:lnSpc>
              <a:defRPr/>
            </a:pPr>
            <a:r>
              <a:rPr lang="en-US" sz="3000" spc="500" dirty="0">
                <a:solidFill>
                  <a:srgbClr val="960000"/>
                </a:solidFill>
                <a:latin typeface="Arial" pitchFamily="34" charset="0"/>
                <a:cs typeface="Arial" pitchFamily="34" charset="0"/>
              </a:rPr>
              <a:t>SUMMARY</a:t>
            </a:r>
          </a:p>
        </p:txBody>
      </p:sp>
      <p:sp>
        <p:nvSpPr>
          <p:cNvPr id="36" name="Content Placeholder 2"/>
          <p:cNvSpPr>
            <a:spLocks noGrp="1"/>
          </p:cNvSpPr>
          <p:nvPr>
            <p:ph idx="1"/>
          </p:nvPr>
        </p:nvSpPr>
        <p:spPr>
          <a:xfrm>
            <a:off x="457200" y="1371600"/>
            <a:ext cx="8229600" cy="5105400"/>
          </a:xfrm>
        </p:spPr>
        <p:txBody>
          <a:bodyPr>
            <a:normAutofit/>
          </a:bodyPr>
          <a:lstStyle/>
          <a:p>
            <a:pPr>
              <a:buClrTx/>
              <a:buSzPct val="120000"/>
              <a:buFont typeface="Arial" pitchFamily="34" charset="0"/>
              <a:buChar char="•"/>
            </a:pPr>
            <a:r>
              <a:rPr lang="en-US" sz="2700" dirty="0"/>
              <a:t>Anything that changes </a:t>
            </a:r>
            <a:r>
              <a:rPr lang="en-US" sz="2700" b="1" i="1" dirty="0"/>
              <a:t>C</a:t>
            </a:r>
            <a:r>
              <a:rPr lang="en-US" sz="2700" dirty="0"/>
              <a:t>, </a:t>
            </a:r>
            <a:r>
              <a:rPr lang="en-US" sz="2700" b="1" i="1" dirty="0"/>
              <a:t>I</a:t>
            </a:r>
            <a:r>
              <a:rPr lang="en-US" sz="2700" dirty="0"/>
              <a:t>, </a:t>
            </a:r>
            <a:r>
              <a:rPr lang="en-US" sz="2700" b="1" i="1" dirty="0"/>
              <a:t>G</a:t>
            </a:r>
            <a:r>
              <a:rPr lang="en-US" sz="2700" dirty="0"/>
              <a:t>, or </a:t>
            </a:r>
            <a:r>
              <a:rPr lang="en-US" sz="2700" b="1" i="1" dirty="0"/>
              <a:t>NX</a:t>
            </a:r>
            <a:r>
              <a:rPr lang="en-US" sz="2700" dirty="0"/>
              <a:t>—except a change in the price level—will shift the aggregate demand curve. </a:t>
            </a:r>
          </a:p>
          <a:p>
            <a:pPr>
              <a:buClrTx/>
              <a:buSzPct val="120000"/>
              <a:buFont typeface="Arial" pitchFamily="34" charset="0"/>
              <a:buChar char="•"/>
            </a:pPr>
            <a:r>
              <a:rPr lang="en-US" sz="2700" dirty="0"/>
              <a:t>The long-run aggregate supply curve is vertical because changes in the price level do not affect output in the long run.  </a:t>
            </a:r>
          </a:p>
          <a:p>
            <a:pPr>
              <a:buClrTx/>
              <a:buSzPct val="120000"/>
              <a:buFont typeface="Arial" pitchFamily="34" charset="0"/>
              <a:buChar char="•"/>
            </a:pPr>
            <a:r>
              <a:rPr lang="en-US" sz="2700" dirty="0"/>
              <a:t>In the long run, output is determined by labor, capital, natural resources, and technology; changes in any of these will shift the long-run aggregate supply curve.</a:t>
            </a:r>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b="0" i="1" dirty="0">
                <a:solidFill>
                  <a:srgbClr val="777777"/>
                </a:solidFill>
                <a:latin typeface="Times New Roman" pitchFamily="18" charset="0"/>
                <a:cs typeface="Times New Roman" pitchFamily="18" charset="0"/>
              </a:rPr>
              <a:t>© 2012 </a:t>
            </a:r>
            <a:r>
              <a:rPr lang="en-US" sz="800" b="0" i="1" dirty="0" err="1">
                <a:solidFill>
                  <a:srgbClr val="777777"/>
                </a:solidFill>
                <a:latin typeface="Times New Roman" pitchFamily="18" charset="0"/>
                <a:cs typeface="Times New Roman" pitchFamily="18" charset="0"/>
              </a:rPr>
              <a:t>Cengage</a:t>
            </a:r>
            <a:r>
              <a:rPr lang="en-US" sz="800" b="0" i="1" dirty="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showMasterSp="0">
  <p:cSld>
    <p:bg>
      <p:bgPr>
        <a:solidFill>
          <a:srgbClr val="EEE8C4">
            <a:alpha val="80000"/>
          </a:srgbClr>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AE1237"/>
          </a:solidFill>
          <a:ln w="9525">
            <a:noFill/>
            <a:miter lim="800000"/>
            <a:headEnd/>
            <a:tailEnd/>
          </a:ln>
        </p:spPr>
        <p:txBody>
          <a:bodyPr wrap="none" anchor="ctr"/>
          <a:lstStyle/>
          <a:p>
            <a:pPr fontAlgn="base">
              <a:spcBef>
                <a:spcPct val="0"/>
              </a:spcBef>
              <a:spcAft>
                <a:spcPct val="0"/>
              </a:spcAft>
            </a:pPr>
            <a:endParaRPr lang="en-US">
              <a:solidFill>
                <a:srgbClr val="000000"/>
              </a:solidFill>
              <a:cs typeface="Arial" charset="0"/>
            </a:endParaRPr>
          </a:p>
        </p:txBody>
      </p:sp>
      <p:sp>
        <p:nvSpPr>
          <p:cNvPr id="73732" name="Rectangle 4"/>
          <p:cNvSpPr>
            <a:spLocks noGrp="1" noChangeArrowheads="1"/>
          </p:cNvSpPr>
          <p:nvPr>
            <p:ph type="title"/>
          </p:nvPr>
        </p:nvSpPr>
        <p:spPr>
          <a:xfrm>
            <a:off x="533400" y="188912"/>
            <a:ext cx="8458200" cy="725488"/>
          </a:xfrm>
          <a:solidFill>
            <a:srgbClr val="CACA92">
              <a:alpha val="50000"/>
            </a:srgbClr>
          </a:solidFill>
        </p:spPr>
        <p:txBody>
          <a:bodyPr bIns="0" anchor="b">
            <a:noAutofit/>
          </a:bodyPr>
          <a:lstStyle/>
          <a:p>
            <a:pPr algn="l" eaLnBrk="1" hangingPunct="1">
              <a:lnSpc>
                <a:spcPct val="105000"/>
              </a:lnSpc>
              <a:defRPr/>
            </a:pPr>
            <a:r>
              <a:rPr lang="en-US" sz="3000" spc="500" dirty="0">
                <a:solidFill>
                  <a:srgbClr val="960000"/>
                </a:solidFill>
                <a:latin typeface="Arial" pitchFamily="34" charset="0"/>
                <a:cs typeface="Arial" pitchFamily="34" charset="0"/>
              </a:rPr>
              <a:t>SUMMARY</a:t>
            </a:r>
          </a:p>
        </p:txBody>
      </p:sp>
      <p:sp>
        <p:nvSpPr>
          <p:cNvPr id="36" name="Content Placeholder 2"/>
          <p:cNvSpPr>
            <a:spLocks noGrp="1"/>
          </p:cNvSpPr>
          <p:nvPr>
            <p:ph idx="1"/>
          </p:nvPr>
        </p:nvSpPr>
        <p:spPr>
          <a:xfrm>
            <a:off x="457200" y="1371600"/>
            <a:ext cx="8229600" cy="5105400"/>
          </a:xfrm>
        </p:spPr>
        <p:txBody>
          <a:bodyPr>
            <a:normAutofit/>
          </a:bodyPr>
          <a:lstStyle/>
          <a:p>
            <a:pPr>
              <a:buClrTx/>
              <a:buSzPct val="120000"/>
              <a:buFont typeface="Arial" pitchFamily="34" charset="0"/>
              <a:buChar char="•"/>
            </a:pPr>
            <a:r>
              <a:rPr lang="en-US" sz="2700" dirty="0"/>
              <a:t>In the short run, output deviates from its natural rate when the price level is different than expected, leading to an upward-sloping short-run aggregate supply curve.  The three theories proposed to explain this upward slope are the sticky wage theory, the sticky price theory, and the misperceptions theory.  </a:t>
            </a:r>
          </a:p>
          <a:p>
            <a:pPr>
              <a:buClrTx/>
              <a:buSzPct val="120000"/>
              <a:buFont typeface="Arial" pitchFamily="34" charset="0"/>
              <a:buChar char="•"/>
            </a:pPr>
            <a:r>
              <a:rPr lang="en-US" sz="2700" dirty="0"/>
              <a:t>The short-run aggregate-supply curve shifts in response to changes in the expected price level and to anything that shifts the long-run aggregate supply curve.</a:t>
            </a:r>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b="0" i="1" dirty="0">
                <a:solidFill>
                  <a:srgbClr val="777777"/>
                </a:solidFill>
                <a:latin typeface="Times New Roman" pitchFamily="18" charset="0"/>
                <a:cs typeface="Times New Roman" pitchFamily="18" charset="0"/>
              </a:rPr>
              <a:t>© 2012 </a:t>
            </a:r>
            <a:r>
              <a:rPr lang="en-US" sz="800" b="0" i="1" dirty="0" err="1">
                <a:solidFill>
                  <a:srgbClr val="777777"/>
                </a:solidFill>
                <a:latin typeface="Times New Roman" pitchFamily="18" charset="0"/>
                <a:cs typeface="Times New Roman" pitchFamily="18" charset="0"/>
              </a:rPr>
              <a:t>Cengage</a:t>
            </a:r>
            <a:r>
              <a:rPr lang="en-US" sz="800" b="0" i="1" dirty="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showMasterSp="0">
  <p:cSld>
    <p:bg>
      <p:bgPr>
        <a:solidFill>
          <a:srgbClr val="EEE8C4">
            <a:alpha val="80000"/>
          </a:srgbClr>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AE1237"/>
          </a:solidFill>
          <a:ln w="9525">
            <a:noFill/>
            <a:miter lim="800000"/>
            <a:headEnd/>
            <a:tailEnd/>
          </a:ln>
        </p:spPr>
        <p:txBody>
          <a:bodyPr wrap="none" anchor="ctr"/>
          <a:lstStyle/>
          <a:p>
            <a:pPr fontAlgn="base">
              <a:spcBef>
                <a:spcPct val="0"/>
              </a:spcBef>
              <a:spcAft>
                <a:spcPct val="0"/>
              </a:spcAft>
            </a:pPr>
            <a:endParaRPr lang="en-US">
              <a:solidFill>
                <a:srgbClr val="000000"/>
              </a:solidFill>
              <a:cs typeface="Arial" charset="0"/>
            </a:endParaRPr>
          </a:p>
        </p:txBody>
      </p:sp>
      <p:sp>
        <p:nvSpPr>
          <p:cNvPr id="73732" name="Rectangle 4"/>
          <p:cNvSpPr>
            <a:spLocks noGrp="1" noChangeArrowheads="1"/>
          </p:cNvSpPr>
          <p:nvPr>
            <p:ph type="title"/>
          </p:nvPr>
        </p:nvSpPr>
        <p:spPr>
          <a:xfrm>
            <a:off x="533400" y="188912"/>
            <a:ext cx="8458200" cy="725488"/>
          </a:xfrm>
          <a:solidFill>
            <a:srgbClr val="CACA92">
              <a:alpha val="50000"/>
            </a:srgbClr>
          </a:solidFill>
        </p:spPr>
        <p:txBody>
          <a:bodyPr bIns="0" anchor="b">
            <a:noAutofit/>
          </a:bodyPr>
          <a:lstStyle/>
          <a:p>
            <a:pPr algn="l" eaLnBrk="1" hangingPunct="1">
              <a:lnSpc>
                <a:spcPct val="105000"/>
              </a:lnSpc>
              <a:defRPr/>
            </a:pPr>
            <a:r>
              <a:rPr lang="en-US" sz="3000" spc="500" dirty="0">
                <a:solidFill>
                  <a:srgbClr val="960000"/>
                </a:solidFill>
                <a:latin typeface="Arial" pitchFamily="34" charset="0"/>
                <a:cs typeface="Arial" pitchFamily="34" charset="0"/>
              </a:rPr>
              <a:t>SUMMARY</a:t>
            </a:r>
          </a:p>
        </p:txBody>
      </p:sp>
      <p:sp>
        <p:nvSpPr>
          <p:cNvPr id="36" name="Content Placeholder 2"/>
          <p:cNvSpPr>
            <a:spLocks noGrp="1"/>
          </p:cNvSpPr>
          <p:nvPr>
            <p:ph idx="1"/>
          </p:nvPr>
        </p:nvSpPr>
        <p:spPr>
          <a:xfrm>
            <a:off x="457200" y="1371600"/>
            <a:ext cx="8229600" cy="5105400"/>
          </a:xfrm>
        </p:spPr>
        <p:txBody>
          <a:bodyPr>
            <a:normAutofit/>
          </a:bodyPr>
          <a:lstStyle/>
          <a:p>
            <a:pPr>
              <a:buClrTx/>
              <a:buSzPct val="120000"/>
              <a:buFont typeface="Arial" pitchFamily="34" charset="0"/>
              <a:buChar char="•"/>
            </a:pPr>
            <a:r>
              <a:rPr lang="en-US" dirty="0"/>
              <a:t>Economic fluctuations are caused by shifts in aggregate demand and aggregate supply.  </a:t>
            </a:r>
          </a:p>
          <a:p>
            <a:pPr>
              <a:buClrTx/>
              <a:buSzPct val="120000"/>
              <a:buFont typeface="Arial" pitchFamily="34" charset="0"/>
              <a:buChar char="•"/>
            </a:pPr>
            <a:r>
              <a:rPr lang="en-US" dirty="0"/>
              <a:t>When aggregate demand falls, output and the price level fall in the short run.  Over time, a change in expectations causes wages, prices, and perceptions to adjust, and the short-run aggregate supply curve shifts rightward.  In the long run, the economy returns to the natural rates of output and unemployment, but with a lower price level.</a:t>
            </a:r>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b="0" i="1" dirty="0">
                <a:solidFill>
                  <a:srgbClr val="777777"/>
                </a:solidFill>
                <a:latin typeface="Times New Roman" pitchFamily="18" charset="0"/>
                <a:cs typeface="Times New Roman" pitchFamily="18" charset="0"/>
              </a:rPr>
              <a:t>© 2012 </a:t>
            </a:r>
            <a:r>
              <a:rPr lang="en-US" sz="800" b="0" i="1" dirty="0" err="1">
                <a:solidFill>
                  <a:srgbClr val="777777"/>
                </a:solidFill>
                <a:latin typeface="Times New Roman" pitchFamily="18" charset="0"/>
                <a:cs typeface="Times New Roman" pitchFamily="18" charset="0"/>
              </a:rPr>
              <a:t>Cengage</a:t>
            </a:r>
            <a:r>
              <a:rPr lang="en-US" sz="800" b="0" i="1" dirty="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showMasterSp="0">
  <p:cSld>
    <p:bg>
      <p:bgPr>
        <a:solidFill>
          <a:srgbClr val="EEE8C4">
            <a:alpha val="80000"/>
          </a:srgbClr>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AE1237"/>
          </a:solidFill>
          <a:ln w="9525">
            <a:noFill/>
            <a:miter lim="800000"/>
            <a:headEnd/>
            <a:tailEnd/>
          </a:ln>
        </p:spPr>
        <p:txBody>
          <a:bodyPr wrap="none" anchor="ctr"/>
          <a:lstStyle/>
          <a:p>
            <a:pPr fontAlgn="base">
              <a:spcBef>
                <a:spcPct val="0"/>
              </a:spcBef>
              <a:spcAft>
                <a:spcPct val="0"/>
              </a:spcAft>
            </a:pPr>
            <a:endParaRPr lang="en-US">
              <a:solidFill>
                <a:srgbClr val="000000"/>
              </a:solidFill>
              <a:cs typeface="Arial" charset="0"/>
            </a:endParaRPr>
          </a:p>
        </p:txBody>
      </p:sp>
      <p:sp>
        <p:nvSpPr>
          <p:cNvPr id="73732" name="Rectangle 4"/>
          <p:cNvSpPr>
            <a:spLocks noGrp="1" noChangeArrowheads="1"/>
          </p:cNvSpPr>
          <p:nvPr>
            <p:ph type="title"/>
          </p:nvPr>
        </p:nvSpPr>
        <p:spPr>
          <a:xfrm>
            <a:off x="533400" y="188912"/>
            <a:ext cx="8458200" cy="725488"/>
          </a:xfrm>
          <a:solidFill>
            <a:srgbClr val="CACA92">
              <a:alpha val="50000"/>
            </a:srgbClr>
          </a:solidFill>
        </p:spPr>
        <p:txBody>
          <a:bodyPr bIns="0" anchor="b">
            <a:noAutofit/>
          </a:bodyPr>
          <a:lstStyle/>
          <a:p>
            <a:pPr algn="l" eaLnBrk="1" hangingPunct="1">
              <a:lnSpc>
                <a:spcPct val="105000"/>
              </a:lnSpc>
              <a:defRPr/>
            </a:pPr>
            <a:r>
              <a:rPr lang="en-US" sz="3000" spc="500" dirty="0">
                <a:solidFill>
                  <a:srgbClr val="960000"/>
                </a:solidFill>
                <a:latin typeface="Arial" pitchFamily="34" charset="0"/>
                <a:cs typeface="Arial" pitchFamily="34" charset="0"/>
              </a:rPr>
              <a:t>SUMMARY</a:t>
            </a:r>
          </a:p>
        </p:txBody>
      </p:sp>
      <p:sp>
        <p:nvSpPr>
          <p:cNvPr id="36" name="Content Placeholder 2"/>
          <p:cNvSpPr>
            <a:spLocks noGrp="1"/>
          </p:cNvSpPr>
          <p:nvPr>
            <p:ph idx="1"/>
          </p:nvPr>
        </p:nvSpPr>
        <p:spPr>
          <a:xfrm>
            <a:off x="457200" y="1371600"/>
            <a:ext cx="8229600" cy="5105400"/>
          </a:xfrm>
        </p:spPr>
        <p:txBody>
          <a:bodyPr>
            <a:normAutofit/>
          </a:bodyPr>
          <a:lstStyle/>
          <a:p>
            <a:pPr>
              <a:buClrTx/>
              <a:buSzPct val="120000"/>
              <a:buFont typeface="Arial" pitchFamily="34" charset="0"/>
              <a:buChar char="•"/>
            </a:pPr>
            <a:r>
              <a:rPr lang="en-US" dirty="0"/>
              <a:t>A fall in aggregate supply results in stagflation—falling output and rising prices.  </a:t>
            </a:r>
            <a:br>
              <a:rPr lang="en-US" dirty="0"/>
            </a:br>
            <a:r>
              <a:rPr lang="en-US" dirty="0"/>
              <a:t>Wages, prices, and perceptions adjust over time, and the economy recovers.</a:t>
            </a:r>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b="0" i="1" dirty="0">
                <a:solidFill>
                  <a:srgbClr val="777777"/>
                </a:solidFill>
                <a:latin typeface="Times New Roman" pitchFamily="18" charset="0"/>
                <a:cs typeface="Times New Roman" pitchFamily="18" charset="0"/>
              </a:rPr>
              <a:t>© 2012 </a:t>
            </a:r>
            <a:r>
              <a:rPr lang="en-US" sz="800" b="0" i="1" dirty="0" err="1">
                <a:solidFill>
                  <a:srgbClr val="777777"/>
                </a:solidFill>
                <a:latin typeface="Times New Roman" pitchFamily="18" charset="0"/>
                <a:cs typeface="Times New Roman" pitchFamily="18" charset="0"/>
              </a:rPr>
              <a:t>Cengage</a:t>
            </a:r>
            <a:r>
              <a:rPr lang="en-US" sz="800" b="0" i="1" dirty="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2"/>
          <p:cNvSpPr>
            <a:spLocks noGrp="1" noChangeArrowheads="1"/>
          </p:cNvSpPr>
          <p:nvPr>
            <p:ph type="title" idx="4294967295"/>
          </p:nvPr>
        </p:nvSpPr>
        <p:spPr/>
        <p:txBody>
          <a:bodyPr/>
          <a:lstStyle/>
          <a:p>
            <a:pPr eaLnBrk="1" hangingPunct="1"/>
            <a:r>
              <a:rPr lang="en-US"/>
              <a:t>Introduction</a:t>
            </a:r>
            <a:r>
              <a:rPr lang="en-US" sz="3100" i="1"/>
              <a:t>, continued</a:t>
            </a:r>
          </a:p>
        </p:txBody>
      </p:sp>
      <p:sp>
        <p:nvSpPr>
          <p:cNvPr id="14341" name="Rectangle 3"/>
          <p:cNvSpPr>
            <a:spLocks noGrp="1" noChangeArrowheads="1"/>
          </p:cNvSpPr>
          <p:nvPr>
            <p:ph type="body" idx="4294967295"/>
          </p:nvPr>
        </p:nvSpPr>
        <p:spPr/>
        <p:txBody>
          <a:bodyPr/>
          <a:lstStyle/>
          <a:p>
            <a:pPr eaLnBrk="1" hangingPunct="1"/>
            <a:r>
              <a:rPr lang="en-US"/>
              <a:t>Explaining these fluctuations is difficult, and the theory of economic fluctuations is controversial.  </a:t>
            </a:r>
          </a:p>
          <a:p>
            <a:pPr eaLnBrk="1" hangingPunct="1"/>
            <a:r>
              <a:rPr lang="en-US"/>
              <a:t>Most economists use the </a:t>
            </a:r>
            <a:r>
              <a:rPr lang="en-US" b="1">
                <a:solidFill>
                  <a:srgbClr val="800080"/>
                </a:solidFill>
              </a:rPr>
              <a:t>model of </a:t>
            </a:r>
            <a:br>
              <a:rPr lang="en-US" b="1">
                <a:solidFill>
                  <a:srgbClr val="800080"/>
                </a:solidFill>
              </a:rPr>
            </a:br>
            <a:r>
              <a:rPr lang="en-US" b="1">
                <a:solidFill>
                  <a:srgbClr val="800080"/>
                </a:solidFill>
              </a:rPr>
              <a:t>aggregate demand and aggregate supply </a:t>
            </a:r>
            <a:br>
              <a:rPr lang="en-US" b="1">
                <a:solidFill>
                  <a:srgbClr val="800080"/>
                </a:solidFill>
              </a:rPr>
            </a:br>
            <a:r>
              <a:rPr lang="en-US"/>
              <a:t>to study fluctuations. </a:t>
            </a:r>
          </a:p>
          <a:p>
            <a:pPr eaLnBrk="1" hangingPunct="1"/>
            <a:r>
              <a:rPr lang="en-US"/>
              <a:t>This model differs from the classical economic theories economists use to explain the long run. </a:t>
            </a:r>
          </a:p>
        </p:txBody>
      </p:sp>
      <p:sp>
        <p:nvSpPr>
          <p:cNvPr id="1434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22055145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Effect transition="in" filter="wipe(left)">
                                      <p:cBhvr>
                                        <p:cTn id="7" dur="500"/>
                                        <p:tgtEl>
                                          <p:spTgt spid="143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1">
                                            <p:txEl>
                                              <p:pRg st="1" end="1"/>
                                            </p:txEl>
                                          </p:spTgt>
                                        </p:tgtEl>
                                        <p:attrNameLst>
                                          <p:attrName>style.visibility</p:attrName>
                                        </p:attrNameLst>
                                      </p:cBhvr>
                                      <p:to>
                                        <p:strVal val="visible"/>
                                      </p:to>
                                    </p:set>
                                    <p:animEffect transition="in" filter="wipe(left)">
                                      <p:cBhvr>
                                        <p:cTn id="12" dur="500"/>
                                        <p:tgtEl>
                                          <p:spTgt spid="143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1">
                                            <p:txEl>
                                              <p:pRg st="2" end="2"/>
                                            </p:txEl>
                                          </p:spTgt>
                                        </p:tgtEl>
                                        <p:attrNameLst>
                                          <p:attrName>style.visibility</p:attrName>
                                        </p:attrNameLst>
                                      </p:cBhvr>
                                      <p:to>
                                        <p:strVal val="visible"/>
                                      </p:to>
                                    </p:set>
                                    <p:animEffect transition="in" filter="wipe(left)">
                                      <p:cBhvr>
                                        <p:cTn id="17" dur="500"/>
                                        <p:tgtEl>
                                          <p:spTgt spid="143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bldLvl="4"/>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2"/>
          <p:cNvSpPr>
            <a:spLocks noGrp="1" noChangeArrowheads="1"/>
          </p:cNvSpPr>
          <p:nvPr>
            <p:ph type="title" idx="4294967295"/>
          </p:nvPr>
        </p:nvSpPr>
        <p:spPr/>
        <p:txBody>
          <a:bodyPr/>
          <a:lstStyle/>
          <a:p>
            <a:pPr eaLnBrk="1" hangingPunct="1"/>
            <a:r>
              <a:rPr lang="en-US"/>
              <a:t>Classical Economics—A Recap</a:t>
            </a:r>
          </a:p>
        </p:txBody>
      </p:sp>
      <p:sp>
        <p:nvSpPr>
          <p:cNvPr id="15365" name="Rectangle 3"/>
          <p:cNvSpPr>
            <a:spLocks noGrp="1" noChangeArrowheads="1"/>
          </p:cNvSpPr>
          <p:nvPr>
            <p:ph type="body" idx="4294967295"/>
          </p:nvPr>
        </p:nvSpPr>
        <p:spPr/>
        <p:txBody>
          <a:bodyPr/>
          <a:lstStyle/>
          <a:p>
            <a:pPr eaLnBrk="1" hangingPunct="1"/>
            <a:r>
              <a:rPr lang="en-US"/>
              <a:t>The previous chapters are based on the ideas of classical economics, especially:</a:t>
            </a:r>
          </a:p>
          <a:p>
            <a:pPr eaLnBrk="1" hangingPunct="1">
              <a:spcBef>
                <a:spcPct val="60000"/>
              </a:spcBef>
            </a:pPr>
            <a:r>
              <a:rPr lang="en-US"/>
              <a:t>The </a:t>
            </a:r>
            <a:r>
              <a:rPr lang="en-US" b="1">
                <a:solidFill>
                  <a:srgbClr val="CC0000"/>
                </a:solidFill>
              </a:rPr>
              <a:t>Classical Dichotomy</a:t>
            </a:r>
            <a:r>
              <a:rPr lang="en-US"/>
              <a:t>, the separation of variables into two groups:  </a:t>
            </a:r>
          </a:p>
          <a:p>
            <a:pPr lvl="1" eaLnBrk="1" hangingPunct="1"/>
            <a:r>
              <a:rPr lang="en-US"/>
              <a:t>Real – quantities, relative prices</a:t>
            </a:r>
          </a:p>
          <a:p>
            <a:pPr lvl="1" eaLnBrk="1" hangingPunct="1"/>
            <a:r>
              <a:rPr lang="en-US"/>
              <a:t>Nominal – measured in terms of money</a:t>
            </a:r>
          </a:p>
          <a:p>
            <a:pPr eaLnBrk="1" hangingPunct="1">
              <a:spcBef>
                <a:spcPct val="60000"/>
              </a:spcBef>
            </a:pPr>
            <a:r>
              <a:rPr lang="en-US"/>
              <a:t>The </a:t>
            </a:r>
            <a:r>
              <a:rPr lang="en-US" b="1">
                <a:solidFill>
                  <a:srgbClr val="CC0000"/>
                </a:solidFill>
              </a:rPr>
              <a:t>neutrality of money</a:t>
            </a:r>
            <a:r>
              <a:rPr lang="en-US"/>
              <a:t>:  </a:t>
            </a:r>
            <a:br>
              <a:rPr lang="en-US"/>
            </a:br>
            <a:r>
              <a:rPr lang="en-US"/>
              <a:t>Changes in the money supply affect nominal but not real variables.</a:t>
            </a:r>
          </a:p>
        </p:txBody>
      </p:sp>
      <p:sp>
        <p:nvSpPr>
          <p:cNvPr id="1536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614852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animEffect transition="in" filter="wipe(left)">
                                      <p:cBhvr>
                                        <p:cTn id="7" dur="500"/>
                                        <p:tgtEl>
                                          <p:spTgt spid="153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5">
                                            <p:txEl>
                                              <p:pRg st="1" end="1"/>
                                            </p:txEl>
                                          </p:spTgt>
                                        </p:tgtEl>
                                        <p:attrNameLst>
                                          <p:attrName>style.visibility</p:attrName>
                                        </p:attrNameLst>
                                      </p:cBhvr>
                                      <p:to>
                                        <p:strVal val="visible"/>
                                      </p:to>
                                    </p:set>
                                    <p:animEffect transition="in" filter="wipe(left)">
                                      <p:cBhvr>
                                        <p:cTn id="12" dur="500"/>
                                        <p:tgtEl>
                                          <p:spTgt spid="153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5">
                                            <p:txEl>
                                              <p:pRg st="2" end="2"/>
                                            </p:txEl>
                                          </p:spTgt>
                                        </p:tgtEl>
                                        <p:attrNameLst>
                                          <p:attrName>style.visibility</p:attrName>
                                        </p:attrNameLst>
                                      </p:cBhvr>
                                      <p:to>
                                        <p:strVal val="visible"/>
                                      </p:to>
                                    </p:set>
                                    <p:animEffect transition="in" filter="wipe(left)">
                                      <p:cBhvr>
                                        <p:cTn id="17" dur="500"/>
                                        <p:tgtEl>
                                          <p:spTgt spid="1536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5">
                                            <p:txEl>
                                              <p:pRg st="3" end="3"/>
                                            </p:txEl>
                                          </p:spTgt>
                                        </p:tgtEl>
                                        <p:attrNameLst>
                                          <p:attrName>style.visibility</p:attrName>
                                        </p:attrNameLst>
                                      </p:cBhvr>
                                      <p:to>
                                        <p:strVal val="visible"/>
                                      </p:to>
                                    </p:set>
                                    <p:animEffect transition="in" filter="wipe(left)">
                                      <p:cBhvr>
                                        <p:cTn id="22" dur="500"/>
                                        <p:tgtEl>
                                          <p:spTgt spid="1536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5">
                                            <p:txEl>
                                              <p:pRg st="4" end="4"/>
                                            </p:txEl>
                                          </p:spTgt>
                                        </p:tgtEl>
                                        <p:attrNameLst>
                                          <p:attrName>style.visibility</p:attrName>
                                        </p:attrNameLst>
                                      </p:cBhvr>
                                      <p:to>
                                        <p:strVal val="visible"/>
                                      </p:to>
                                    </p:set>
                                    <p:animEffect transition="in" filter="wipe(left)">
                                      <p:cBhvr>
                                        <p:cTn id="27" dur="500"/>
                                        <p:tgtEl>
                                          <p:spTgt spid="1536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p" bldLvl="4"/>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p:cNvSpPr>
            <a:spLocks noGrp="1" noChangeArrowheads="1"/>
          </p:cNvSpPr>
          <p:nvPr>
            <p:ph type="title" idx="4294967295"/>
          </p:nvPr>
        </p:nvSpPr>
        <p:spPr/>
        <p:txBody>
          <a:bodyPr/>
          <a:lstStyle/>
          <a:p>
            <a:pPr eaLnBrk="1" hangingPunct="1"/>
            <a:r>
              <a:rPr lang="en-US"/>
              <a:t>Classical Economics—A Recap</a:t>
            </a:r>
          </a:p>
        </p:txBody>
      </p:sp>
      <p:sp>
        <p:nvSpPr>
          <p:cNvPr id="16389" name="Rectangle 3"/>
          <p:cNvSpPr>
            <a:spLocks noGrp="1" noChangeArrowheads="1"/>
          </p:cNvSpPr>
          <p:nvPr>
            <p:ph type="body" idx="4294967295"/>
          </p:nvPr>
        </p:nvSpPr>
        <p:spPr/>
        <p:txBody>
          <a:bodyPr/>
          <a:lstStyle/>
          <a:p>
            <a:pPr eaLnBrk="1" hangingPunct="1">
              <a:spcBef>
                <a:spcPct val="55000"/>
              </a:spcBef>
            </a:pPr>
            <a:r>
              <a:rPr lang="en-US"/>
              <a:t>Most economists believe classical theory describes the world in the long run, </a:t>
            </a:r>
            <a:br>
              <a:rPr lang="en-US"/>
            </a:br>
            <a:r>
              <a:rPr lang="en-US"/>
              <a:t>but not the short run. </a:t>
            </a:r>
          </a:p>
          <a:p>
            <a:pPr eaLnBrk="1" hangingPunct="1">
              <a:spcBef>
                <a:spcPct val="55000"/>
              </a:spcBef>
            </a:pPr>
            <a:r>
              <a:rPr lang="en-US"/>
              <a:t>In the short run, changes in nominal variables (like the money supply or </a:t>
            </a:r>
            <a:r>
              <a:rPr lang="en-US" b="1" i="1"/>
              <a:t>P </a:t>
            </a:r>
            <a:r>
              <a:rPr lang="en-US"/>
              <a:t>) can affect </a:t>
            </a:r>
            <a:br>
              <a:rPr lang="en-US"/>
            </a:br>
            <a:r>
              <a:rPr lang="en-US"/>
              <a:t>real variables (like </a:t>
            </a:r>
            <a:r>
              <a:rPr lang="en-US" b="1" i="1"/>
              <a:t>Y</a:t>
            </a:r>
            <a:r>
              <a:rPr lang="en-US"/>
              <a:t> or the u-rate).  </a:t>
            </a:r>
          </a:p>
          <a:p>
            <a:pPr eaLnBrk="1" hangingPunct="1">
              <a:spcBef>
                <a:spcPct val="55000"/>
              </a:spcBef>
            </a:pPr>
            <a:r>
              <a:rPr lang="en-US"/>
              <a:t>To study the short run, we use a new model.</a:t>
            </a:r>
          </a:p>
        </p:txBody>
      </p:sp>
      <p:sp>
        <p:nvSpPr>
          <p:cNvPr id="1639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262457203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Effect transition="in" filter="wipe(left)">
                                      <p:cBhvr>
                                        <p:cTn id="7" dur="500"/>
                                        <p:tgtEl>
                                          <p:spTgt spid="163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9">
                                            <p:txEl>
                                              <p:pRg st="1" end="1"/>
                                            </p:txEl>
                                          </p:spTgt>
                                        </p:tgtEl>
                                        <p:attrNameLst>
                                          <p:attrName>style.visibility</p:attrName>
                                        </p:attrNameLst>
                                      </p:cBhvr>
                                      <p:to>
                                        <p:strVal val="visible"/>
                                      </p:to>
                                    </p:set>
                                    <p:animEffect transition="in" filter="wipe(left)">
                                      <p:cBhvr>
                                        <p:cTn id="12" dur="500"/>
                                        <p:tgtEl>
                                          <p:spTgt spid="1638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9">
                                            <p:txEl>
                                              <p:pRg st="2" end="2"/>
                                            </p:txEl>
                                          </p:spTgt>
                                        </p:tgtEl>
                                        <p:attrNameLst>
                                          <p:attrName>style.visibility</p:attrName>
                                        </p:attrNameLst>
                                      </p:cBhvr>
                                      <p:to>
                                        <p:strVal val="visible"/>
                                      </p:to>
                                    </p:set>
                                    <p:animEffect transition="in" filter="wipe(left)">
                                      <p:cBhvr>
                                        <p:cTn id="17" dur="500"/>
                                        <p:tgtEl>
                                          <p:spTgt spid="163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bldLvl="4"/>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820</TotalTime>
  <Words>5931</Words>
  <Application>Microsoft Macintosh PowerPoint</Application>
  <PresentationFormat>全屏显示(4:3)</PresentationFormat>
  <Paragraphs>827</Paragraphs>
  <Slides>64</Slides>
  <Notes>63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64</vt:i4>
      </vt:variant>
    </vt:vector>
  </HeadingPairs>
  <TitlesOfParts>
    <vt:vector size="77" baseType="lpstr">
      <vt:lpstr>Arial Unicode MS</vt:lpstr>
      <vt:lpstr>Arial</vt:lpstr>
      <vt:lpstr>Book Antiqua</vt:lpstr>
      <vt:lpstr>Calibri</vt:lpstr>
      <vt:lpstr>Century</vt:lpstr>
      <vt:lpstr>Courier New</vt:lpstr>
      <vt:lpstr>Garamond</vt:lpstr>
      <vt:lpstr>Tahoma</vt:lpstr>
      <vt:lpstr>Times New Roman</vt:lpstr>
      <vt:lpstr>Verdana</vt:lpstr>
      <vt:lpstr>Wingdings</vt:lpstr>
      <vt:lpstr>Office Theme</vt:lpstr>
      <vt:lpstr>Chart</vt:lpstr>
      <vt:lpstr>PowerPoint 演示文稿</vt:lpstr>
      <vt:lpstr>In this chapter,  look for the answers to these questions:</vt:lpstr>
      <vt:lpstr>Introduction</vt:lpstr>
      <vt:lpstr>Three Facts About Economic Fluctuations</vt:lpstr>
      <vt:lpstr>Three Facts About Economic Fluctuations</vt:lpstr>
      <vt:lpstr>Three Facts About Economic Fluctuations</vt:lpstr>
      <vt:lpstr>Introduction, continued</vt:lpstr>
      <vt:lpstr>Classical Economics—A Recap</vt:lpstr>
      <vt:lpstr>Classical Economics—A Recap</vt:lpstr>
      <vt:lpstr>The Model of Aggregate Demand  and Aggregate Supply</vt:lpstr>
      <vt:lpstr>The Aggregate-Demand (AD) Curve</vt:lpstr>
      <vt:lpstr>Why the AD Curve Slopes Downward</vt:lpstr>
      <vt:lpstr>The Wealth Effect  (P and C )</vt:lpstr>
      <vt:lpstr>The Interest-Rate Effect  (P and I )</vt:lpstr>
      <vt:lpstr>The Exchange-Rate Effect  (P and NX )</vt:lpstr>
      <vt:lpstr>The Slope of the AD  Curve:  Summary</vt:lpstr>
      <vt:lpstr>Why the AD  Curve Might Shift</vt:lpstr>
      <vt:lpstr>Why the AD  Curve Might Shift</vt:lpstr>
      <vt:lpstr>Why the AD  Curve Might Shift</vt:lpstr>
      <vt:lpstr>ACTIVE LEARNING   1    The Aggregate-Demand curve</vt:lpstr>
      <vt:lpstr>ACTIVE LEARNING   1    Answers</vt:lpstr>
      <vt:lpstr>The Aggregate-Supply (AS ) Curves</vt:lpstr>
      <vt:lpstr>The Long-Run Aggregate-Supply Curve (LRAS)</vt:lpstr>
      <vt:lpstr>Why LRAS  Is Vertical</vt:lpstr>
      <vt:lpstr>Why the LRAS  Curve Might Shift</vt:lpstr>
      <vt:lpstr>Why the LRAS  Curve Might Shift</vt:lpstr>
      <vt:lpstr>Why the LRAS  Curve Might Shift</vt:lpstr>
      <vt:lpstr>Using AD &amp; AS  to Depict  Long-Run Growth and Inflation</vt:lpstr>
      <vt:lpstr>Short Run Aggregate Supply (SRAS)</vt:lpstr>
      <vt:lpstr>Why the Slope of SRAS  Matters</vt:lpstr>
      <vt:lpstr>Three Theories of SRAS</vt:lpstr>
      <vt:lpstr>1.  The Sticky-Wage Theory</vt:lpstr>
      <vt:lpstr>1.  The Sticky-Wage Theory</vt:lpstr>
      <vt:lpstr>2.  The Sticky-Price Theory</vt:lpstr>
      <vt:lpstr>2.  The Sticky-Price Theory</vt:lpstr>
      <vt:lpstr>3.  The Misperceptions Theory</vt:lpstr>
      <vt:lpstr>What the 3 Theories Have in Common:</vt:lpstr>
      <vt:lpstr>What the 3 Theories Have in Common:</vt:lpstr>
      <vt:lpstr>SRAS  and LRAS</vt:lpstr>
      <vt:lpstr>SRAS  and LRAS</vt:lpstr>
      <vt:lpstr>Why the SRAS  Curve Might Shift</vt:lpstr>
      <vt:lpstr>The Long-Run Equilibrium</vt:lpstr>
      <vt:lpstr>Economic Fluctuations</vt:lpstr>
      <vt:lpstr>The Effects of a Shift in AD</vt:lpstr>
      <vt:lpstr>Two Big AD Shifts:   1.  The Great Depression</vt:lpstr>
      <vt:lpstr>Two Big AD Shifts:   2.  The World War II Boom</vt:lpstr>
      <vt:lpstr>ACTIVE LEARNING   2    Working with the model</vt:lpstr>
      <vt:lpstr>ACTIVE LEARNING   2    Answers</vt:lpstr>
      <vt:lpstr>CASE STUDY:   The 2008–2009 Recession</vt:lpstr>
      <vt:lpstr>CASE STUDY:   The 2008–2009 Recession</vt:lpstr>
      <vt:lpstr>CASE STUDY:   The 2008–2009 Recession</vt:lpstr>
      <vt:lpstr>CASE STUDY:   The 2008–2009 Recession</vt:lpstr>
      <vt:lpstr>CASE STUDY:   The 2008–2009 Recession</vt:lpstr>
      <vt:lpstr>CASE STUDY:   The 2008–2009 Recession</vt:lpstr>
      <vt:lpstr>The Effects of a Shift in SRAS</vt:lpstr>
      <vt:lpstr>Accommodating an Adverse Shift in SRAS</vt:lpstr>
      <vt:lpstr>The 1970s Oil Shocks and Their Effects</vt:lpstr>
      <vt:lpstr>John Maynard Keynes, 1883–1946</vt:lpstr>
      <vt:lpstr>CONCLUSION</vt:lpstr>
      <vt:lpstr>SUMMARY</vt:lpstr>
      <vt:lpstr>SUMMARY</vt:lpstr>
      <vt:lpstr>SUMMARY</vt:lpstr>
      <vt:lpstr>SUMMARY</vt:lpstr>
      <vt:lpstr>SUMMARY</vt:lpstr>
    </vt:vector>
  </TitlesOfParts>
  <Company>Carthage College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c:title>
  <dc:creator>Ron</dc:creator>
  <cp:lastModifiedBy>Microsoft Office User</cp:lastModifiedBy>
  <cp:revision>140</cp:revision>
  <dcterms:created xsi:type="dcterms:W3CDTF">2010-12-25T14:19:53Z</dcterms:created>
  <dcterms:modified xsi:type="dcterms:W3CDTF">2019-04-04T06:54:21Z</dcterms:modified>
</cp:coreProperties>
</file>