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665" r:id="rId3"/>
    <p:sldId id="666" r:id="rId4"/>
    <p:sldId id="668" r:id="rId5"/>
    <p:sldId id="667" r:id="rId6"/>
    <p:sldId id="669" r:id="rId7"/>
    <p:sldId id="673" r:id="rId8"/>
    <p:sldId id="674" r:id="rId9"/>
    <p:sldId id="680" r:id="rId10"/>
    <p:sldId id="681" r:id="rId11"/>
    <p:sldId id="682" r:id="rId12"/>
    <p:sldId id="675" r:id="rId13"/>
    <p:sldId id="676" r:id="rId14"/>
    <p:sldId id="677" r:id="rId15"/>
    <p:sldId id="679" r:id="rId16"/>
  </p:sldIdLst>
  <p:sldSz cx="9144000" cy="6858000" type="screen4x3"/>
  <p:notesSz cx="6858000" cy="9220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3333CC"/>
    <a:srgbClr val="FFFFCC"/>
    <a:srgbClr val="009999"/>
    <a:srgbClr val="0099CC"/>
    <a:srgbClr val="C0C0C0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6" autoAdjust="0"/>
    <p:restoredTop sz="94692" autoAdjust="0"/>
  </p:normalViewPr>
  <p:slideViewPr>
    <p:cSldViewPr snapToGrid="0">
      <p:cViewPr varScale="1">
        <p:scale>
          <a:sx n="81" d="100"/>
          <a:sy n="81" d="100"/>
        </p:scale>
        <p:origin x="96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740" y="-78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416DCE3-C519-4091-9198-279D951048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6822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D6E3B7F0-25BF-4B5E-AB00-81CABA8D23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7389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943AF-8CE1-42A8-9A9E-AC574C314E93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>
              <a:ea typeface="宋体" charset="-122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22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gif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ottom 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0" y="0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7" name="位图图像" r:id="rId4" imgW="9161905" imgH="704948" progId="PBrush">
                  <p:embed/>
                </p:oleObj>
              </mc:Choice>
              <mc:Fallback>
                <p:oleObj name="位图图像" r:id="rId4" imgW="9161905" imgH="704948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7" name="Picture 11" descr="earth3_112k"/>
          <p:cNvPicPr>
            <a:picLocks noChangeAspect="1" noChangeArrowheads="1" noCrop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70888" y="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A590F-7750-4F12-994C-1936097ED8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28DE8-BF62-4CE8-BCF4-ACA28660CD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547DB-2D1D-4C9F-889C-9C6009F821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CFA29-4916-480D-85C6-11F5D26F43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47012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5A22F77A-863E-48CF-BED4-AE4ECC264285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0F5D5-6BF2-45ED-9E0D-49A21A08DD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9A67A-6485-4513-A5D2-9CB5599483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8F9E1-37BE-4181-AEE5-73484DE1A4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FE1EF-9B6B-4DD5-8D3F-E920305954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989C6-3A65-41F7-8229-B5C1EABCC4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216C4-E9E1-44DC-A8E8-0E64366245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7B18D-9B18-4E6D-9984-EB20091CCF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itchFamily="2" charset="-122"/>
              </a:rPr>
              <a:t>计算机学院</a:t>
            </a:r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E006F3C4-7DBE-4AD2-9543-387A20F266A9}" type="slidenum"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pPr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275738" y="79692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5129" name="Picture 3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7463" y="6229350"/>
            <a:ext cx="9144001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7" name="Text Box 33"/>
          <p:cNvSpPr txBox="1">
            <a:spLocks noChangeArrowheads="1"/>
          </p:cNvSpPr>
          <p:nvPr userDrawn="1"/>
        </p:nvSpPr>
        <p:spPr bwMode="auto">
          <a:xfrm>
            <a:off x="2535613" y="6331231"/>
            <a:ext cx="2678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74053" dir="7257825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8355013" y="6311713"/>
            <a:ext cx="788987" cy="460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3A102848-B3AF-4E26-AA89-DF4690AD6B1F}" type="slidenum">
              <a:rPr lang="zh-CN" altLang="en-US" sz="2400"/>
              <a:pPr>
                <a:defRPr/>
              </a:pPr>
              <a:t>‹#›</a:t>
            </a:fld>
            <a:endParaRPr lang="en-US" altLang="zh-CN" sz="2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62" r:id="rId1"/>
    <p:sldLayoutId id="2147485063" r:id="rId2"/>
    <p:sldLayoutId id="2147485064" r:id="rId3"/>
    <p:sldLayoutId id="2147485065" r:id="rId4"/>
    <p:sldLayoutId id="2147485066" r:id="rId5"/>
    <p:sldLayoutId id="2147485067" r:id="rId6"/>
    <p:sldLayoutId id="2147485068" r:id="rId7"/>
    <p:sldLayoutId id="2147485069" r:id="rId8"/>
    <p:sldLayoutId id="2147485070" r:id="rId9"/>
    <p:sldLayoutId id="2147485071" r:id="rId10"/>
    <p:sldLayoutId id="2147485072" r:id="rId11"/>
    <p:sldLayoutId id="2147485073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1024" y="303216"/>
            <a:ext cx="8266112" cy="1876425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6000" b="0" dirty="0"/>
              <a:t>第二章谓词逻辑</a:t>
            </a:r>
            <a:endParaRPr lang="zh-CN" altLang="en-US" sz="3600" dirty="0"/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3063" y="3898900"/>
            <a:ext cx="6400800" cy="2303463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马殿富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北航计算机学院</a:t>
            </a:r>
            <a:endParaRPr lang="en-US" altLang="zh-CN" sz="28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dfma@buaa.edu.cn</a:t>
            </a:r>
            <a:endParaRPr lang="zh-CN" altLang="en-US" sz="28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20</a:t>
            </a:r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11-10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23985" y="4458689"/>
            <a:ext cx="7162800" cy="85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b="1" kern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kern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b="1" kern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</a:t>
            </a:r>
            <a:r>
              <a:rPr lang="en-US" altLang="zh-CN" b="1" kern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kern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永真式</a:t>
            </a:r>
            <a:endParaRPr lang="en-US" altLang="zh-CN" sz="28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kern="0" dirty="0">
              <a:latin typeface="+mn-lt"/>
              <a:ea typeface="+mn-ea"/>
            </a:endParaRPr>
          </a:p>
        </p:txBody>
      </p:sp>
      <p:pic>
        <p:nvPicPr>
          <p:cNvPr id="5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3179"/>
            <a:ext cx="9144000" cy="218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400" dirty="0"/>
                  <a:t>      (2) 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xA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∨</a:t>
                </a:r>
                <a:r>
                  <a:rPr lang="en-US" altLang="zh-CN" sz="24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</a:t>
                </a:r>
                <a:r>
                  <a:rPr lang="en-US" altLang="zh-CN" sz="24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xB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→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x(A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∨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))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为假，则可有</a:t>
                </a:r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CN" altLang="en-US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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xA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sym typeface="Symbol" panose="05050102010706020507" pitchFamily="18" charset="2"/>
                          </a:rPr>
                          <m:t>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xB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den>
                    </m:f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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))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           意味着：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CN" altLang="en-US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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xA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或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sym typeface="Symbol" panose="05050102010706020507" pitchFamily="18" charset="2"/>
                          </a:rPr>
                          <m:t>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xB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         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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))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            </a:t>
                </a:r>
                <a:r>
                  <a:rPr lang="zh-CN" altLang="en-US" sz="24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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))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</m:den>
                    </m:f>
                  </m:oMath>
                </a14:m>
                <a:r>
                  <a:rPr lang="zh-CN" altLang="en-US" sz="2400" dirty="0"/>
                  <a:t>，则</a:t>
                </a:r>
                <a:r>
                  <a:rPr lang="en-US" altLang="zh-CN" sz="24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1" i="1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B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1" i="1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dirty="0"/>
                  <a:t>=0</a:t>
                </a:r>
                <a:r>
                  <a:rPr lang="zh-CN" altLang="en-US" sz="2400" dirty="0"/>
                  <a:t>或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1" i="1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B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1" i="1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dirty="0"/>
                  <a:t>=0</a:t>
                </a:r>
              </a:p>
              <a:p>
                <a:pPr marL="0" indent="0">
                  <a:buNone/>
                </a:pPr>
                <a:r>
                  <a:rPr lang="zh-CN" altLang="en-US" sz="2400" dirty="0"/>
                  <a:t>            可取解释：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</m:den>
                    </m:f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</m:den>
                    </m:f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den>
                    </m:f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            则公式为假。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800" dirty="0"/>
                  <a:t>因此，该公式是可满足的，但不是永真的。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19" t="-2207" b="-10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155132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946149"/>
            <a:ext cx="8589963" cy="539659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altLang="zh-CN" sz="2800" dirty="0"/>
              <a:t>  </a:t>
            </a:r>
            <a:r>
              <a:rPr lang="zh-CN" altLang="en-US" sz="2800" dirty="0"/>
              <a:t>例：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∨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) →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∨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xB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800" dirty="0"/>
              <a:t>       是否是永真式</a:t>
            </a:r>
            <a:endParaRPr lang="en-US" altLang="zh-CN" sz="2800" dirty="0"/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dirty="0"/>
              <a:t>            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∨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xB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→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∨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      </a:t>
            </a:r>
            <a:r>
              <a:rPr lang="zh-CN" altLang="en-US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是否是永真式</a:t>
            </a:r>
            <a:endParaRPr lang="en-US" altLang="zh-CN" sz="2800" dirty="0">
              <a:latin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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) →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</a:t>
            </a:r>
            <a:r>
              <a:rPr lang="en-US" altLang="zh-CN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xB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800" dirty="0"/>
              <a:t>       是否是永真式</a:t>
            </a:r>
            <a:endParaRPr lang="en-US" altLang="zh-CN" sz="2800" dirty="0"/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dirty="0"/>
              <a:t>   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</a:t>
            </a:r>
            <a:r>
              <a:rPr lang="en-US" altLang="zh-CN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xB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→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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      </a:t>
            </a:r>
            <a:r>
              <a:rPr lang="zh-CN" altLang="en-US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是否是永真式</a:t>
            </a:r>
            <a:endParaRPr lang="en-US" altLang="zh-CN" sz="2800" dirty="0">
              <a:latin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altLang="zh-CN" sz="2800" dirty="0">
              <a:latin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altLang="zh-CN" sz="2800" dirty="0"/>
          </a:p>
          <a:p>
            <a:pPr marL="0" indent="0" eaLnBrk="1" hangingPunct="1">
              <a:lnSpc>
                <a:spcPct val="100000"/>
              </a:lnSpc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11756296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3333CC"/>
                </a:solidFill>
              </a:rPr>
              <a:t>永真式未必是重言式</a:t>
            </a:r>
            <a:endParaRPr lang="en-US" altLang="zh-CN" sz="2800" dirty="0">
              <a:solidFill>
                <a:srgbClr val="3333CC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例：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 err="1">
                <a:sym typeface="Symbol" panose="05050102010706020507" pitchFamily="18" charset="2"/>
              </a:rPr>
              <a:t>xP</a:t>
            </a:r>
            <a:r>
              <a:rPr lang="en-US" altLang="zh-CN" sz="2800" dirty="0">
                <a:sym typeface="Symbol" panose="05050102010706020507" pitchFamily="18" charset="2"/>
              </a:rPr>
              <a:t>(x) P(a)</a:t>
            </a:r>
          </a:p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3333CC"/>
                </a:solidFill>
                <a:sym typeface="Symbol" panose="05050102010706020507" pitchFamily="18" charset="2"/>
              </a:rPr>
              <a:t>命题逻辑中矛盾式的任何替换实例也是矛盾式</a:t>
            </a:r>
            <a:endParaRPr lang="en-US" altLang="zh-CN" sz="2800" dirty="0">
              <a:solidFill>
                <a:srgbClr val="3333CC"/>
              </a:solidFill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 </a:t>
            </a:r>
            <a:r>
              <a:rPr lang="zh-CN" altLang="en-US" sz="2800" dirty="0">
                <a:sym typeface="Symbol" panose="05050102010706020507" pitchFamily="18" charset="2"/>
              </a:rPr>
              <a:t>例：</a:t>
            </a:r>
            <a:r>
              <a:rPr lang="en-US" altLang="zh-CN" sz="2800" dirty="0">
                <a:sym typeface="Symbol" panose="05050102010706020507" pitchFamily="18" charset="2"/>
              </a:rPr>
              <a:t>P(x) P(x)</a:t>
            </a:r>
          </a:p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olidFill>
                  <a:srgbClr val="3333CC"/>
                </a:solidFill>
                <a:sym typeface="Symbol" panose="05050102010706020507" pitchFamily="18" charset="2"/>
              </a:rPr>
              <a:t>重言式是可判定的。</a:t>
            </a:r>
            <a:endParaRPr lang="en-US" altLang="zh-CN" sz="2800" dirty="0">
              <a:solidFill>
                <a:srgbClr val="3333CC"/>
              </a:solidFill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800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/>
              <a:t>定理（永真式的闭包）：给定一阶语言中的公式</a:t>
            </a:r>
            <a:r>
              <a:rPr lang="en-US" altLang="zh-CN" sz="2800" dirty="0"/>
              <a:t>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    x</a:t>
            </a:r>
            <a:r>
              <a:rPr lang="zh-CN" altLang="en-US" sz="2800" dirty="0"/>
              <a:t>是变元，则若</a:t>
            </a:r>
            <a:r>
              <a:rPr lang="en-US" altLang="zh-CN" sz="2800" dirty="0"/>
              <a:t>A</a:t>
            </a:r>
            <a:r>
              <a:rPr lang="zh-CN" altLang="en-US" sz="2800" dirty="0"/>
              <a:t>是永真的，则</a:t>
            </a:r>
            <a:r>
              <a:rPr lang="zh-CN" altLang="en-US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 err="1">
                <a:sym typeface="Symbol" panose="05050102010706020507" pitchFamily="18" charset="2"/>
              </a:rPr>
              <a:t>xA</a:t>
            </a:r>
            <a:r>
              <a:rPr lang="zh-CN" altLang="en-US" sz="2800" dirty="0">
                <a:sym typeface="Symbol" panose="05050102010706020507" pitchFamily="18" charset="2"/>
              </a:rPr>
              <a:t>也是永真的。</a:t>
            </a:r>
            <a:endParaRPr lang="en-US" altLang="zh-CN" sz="2800" dirty="0"/>
          </a:p>
          <a:p>
            <a:pPr>
              <a:lnSpc>
                <a:spcPct val="100000"/>
              </a:lnSpc>
            </a:pPr>
            <a:endParaRPr lang="en-US" altLang="zh-CN" sz="2800" dirty="0"/>
          </a:p>
          <a:p>
            <a:pPr>
              <a:lnSpc>
                <a:spcPct val="100000"/>
              </a:lnSpc>
            </a:pPr>
            <a:endParaRPr lang="zh-CN" altLang="en-US" sz="2800" dirty="0"/>
          </a:p>
          <a:p>
            <a:pPr>
              <a:lnSpc>
                <a:spcPct val="10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078918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全称蕴含存在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800" dirty="0"/>
                  <a:t> </a:t>
                </a:r>
                <a:r>
                  <a:rPr lang="zh-CN" altLang="en-US" sz="2800" dirty="0"/>
                  <a:t>例：对于一阶语言公式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x</a:t>
                </a:r>
                <a:r>
                  <a:rPr lang="zh-CN" altLang="en-US" sz="2800" dirty="0"/>
                  <a:t>是变元，则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       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xA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  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xA</a:t>
                </a: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    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是永真式</a:t>
                </a:r>
                <a:endParaRPr lang="en-US" altLang="zh-CN" sz="2800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800" dirty="0"/>
                  <a:t> </a:t>
                </a:r>
                <a:r>
                  <a:rPr lang="zh-CN" altLang="en-US" sz="2800" dirty="0"/>
                  <a:t>证明：对一阶语言中的任意解释</a:t>
                </a:r>
                <a:r>
                  <a:rPr lang="en-US" altLang="zh-CN" sz="2800" dirty="0"/>
                  <a:t>I </a:t>
                </a:r>
                <a:r>
                  <a:rPr lang="zh-CN" altLang="en-US" sz="2800" dirty="0"/>
                  <a:t>及其任意赋值</a:t>
                </a:r>
                <a:r>
                  <a:rPr lang="en-US" altLang="zh-CN" sz="2800" dirty="0"/>
                  <a:t>v</a:t>
                </a:r>
                <a:r>
                  <a:rPr lang="zh-CN" altLang="en-US" sz="2800" dirty="0"/>
                  <a:t>，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</a:t>
                </a:r>
                <a:r>
                  <a:rPr lang="zh-CN" altLang="en-US" sz="2800" dirty="0"/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(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xA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) = 1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，则对任意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dD</a:t>
                </a:r>
                <a:r>
                  <a:rPr lang="en-US" altLang="zh-CN" sz="2800" baseline="-25000" dirty="0" err="1">
                    <a:sym typeface="Symbol" panose="05050102010706020507" pitchFamily="18" charset="2"/>
                  </a:rPr>
                  <a:t>I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(A) =1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，即</a:t>
                </a: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    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存在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dD</a:t>
                </a:r>
                <a:r>
                  <a:rPr lang="en-US" altLang="zh-CN" sz="2800" baseline="-25000" dirty="0" err="1">
                    <a:sym typeface="Symbol" panose="05050102010706020507" pitchFamily="18" charset="2"/>
                  </a:rPr>
                  <a:t>I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，使得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(A) = 1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，因此，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(xA) = 1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。</a:t>
                </a: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    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所以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xA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  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xA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是永真式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 r="-1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721233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存在与全称换序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800" dirty="0"/>
                  <a:t>例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是一阶语言中的公式，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是不同的变元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则  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y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yxA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是永真的。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800" dirty="0"/>
                  <a:t>证明：对一阶语言中的任意解释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，及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下的赋值</a:t>
                </a:r>
                <a:r>
                  <a:rPr lang="en-US" altLang="zh-CN" sz="2800" dirty="0"/>
                  <a:t>v</a:t>
                </a:r>
                <a:r>
                  <a:rPr lang="zh-CN" altLang="en-US" sz="2800" dirty="0"/>
                  <a:t>，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</a:t>
                </a:r>
                <a:r>
                  <a:rPr lang="zh-CN" altLang="en-US" sz="2800" dirty="0"/>
                  <a:t>设</a:t>
                </a:r>
                <a:r>
                  <a:rPr lang="en-US" altLang="zh-CN" sz="2800" dirty="0"/>
                  <a:t>D</a:t>
                </a:r>
                <a:r>
                  <a:rPr lang="en-US" altLang="zh-CN" sz="2800" baseline="-25000" dirty="0"/>
                  <a:t>I</a:t>
                </a:r>
                <a:r>
                  <a:rPr lang="en-US" altLang="zh-CN" sz="2800" dirty="0"/>
                  <a:t>={d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</a:t>
                </a:r>
                <a:r>
                  <a:rPr lang="en-US" altLang="zh-CN" sz="2800" dirty="0" err="1"/>
                  <a:t>d</a:t>
                </a:r>
                <a:r>
                  <a:rPr lang="en-US" altLang="zh-CN" sz="2800" baseline="-25000" dirty="0" err="1"/>
                  <a:t>n</a:t>
                </a:r>
                <a:r>
                  <a:rPr lang="en-US" altLang="zh-CN" sz="2800" dirty="0"/>
                  <a:t>}</a:t>
                </a:r>
                <a:r>
                  <a:rPr lang="zh-CN" altLang="en-US" sz="2800" dirty="0"/>
                  <a:t>，若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/>
                  <a:t>(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y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dirty="0"/>
                  <a:t>)=1</a:t>
                </a:r>
                <a:r>
                  <a:rPr lang="zh-CN" altLang="en-US" sz="2800" dirty="0"/>
                  <a:t>，则存在</a:t>
                </a:r>
                <a:r>
                  <a:rPr lang="en-US" altLang="zh-CN" sz="2800" dirty="0" err="1"/>
                  <a:t>d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D</a:t>
                </a:r>
                <a:r>
                  <a:rPr lang="en-US" altLang="zh-CN" sz="2800" baseline="-25000" dirty="0" err="1">
                    <a:sym typeface="Symbol" panose="05050102010706020507" pitchFamily="18" charset="2"/>
                  </a:rPr>
                  <a:t>I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，</a:t>
                </a: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/>
                  <a:t>(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y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𝒅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sup>
                    </m:sSubSup>
                  </m:oMath>
                </a14:m>
                <a:r>
                  <a:rPr lang="en-US" altLang="zh-CN" sz="2800" dirty="0"/>
                  <a:t>)=1.</a:t>
                </a:r>
                <a:r>
                  <a:rPr lang="zh-CN" altLang="en-US" sz="2800" dirty="0"/>
                  <a:t>因此有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𝒅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sub>
                        </m:sSub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𝒚</m:t>
                        </m:r>
                      </m:sup>
                    </m:sSubSup>
                  </m:oMath>
                </a14:m>
                <a:r>
                  <a:rPr lang="en-US" altLang="zh-CN" sz="2800" dirty="0"/>
                  <a:t>)=1,…,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𝒅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𝒚</m:t>
                        </m:r>
                      </m:sup>
                    </m:sSubSup>
                  </m:oMath>
                </a14:m>
                <a:r>
                  <a:rPr lang="en-US" altLang="zh-CN" sz="2800" dirty="0"/>
                  <a:t>)=1.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</a:t>
                </a:r>
                <a:r>
                  <a:rPr lang="zh-CN" altLang="en-US" sz="2800" dirty="0"/>
                  <a:t>对任意</a:t>
                </a:r>
                <a:r>
                  <a:rPr lang="en-US" altLang="zh-CN" sz="2800" dirty="0"/>
                  <a:t>d</a:t>
                </a:r>
                <a:r>
                  <a:rPr lang="en-US" altLang="zh-CN" sz="2800" baseline="-25000" dirty="0"/>
                  <a:t>i</a:t>
                </a:r>
                <a:r>
                  <a:rPr lang="en-US" altLang="zh-CN" sz="2800" dirty="0"/>
                  <a:t> </a:t>
                </a:r>
                <a:r>
                  <a:rPr lang="zh-CN" altLang="en-US" sz="28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CN" sz="2800" dirty="0"/>
                  <a:t>[d</a:t>
                </a:r>
                <a:r>
                  <a:rPr lang="en-US" altLang="zh-CN" sz="2800" baseline="-25000" dirty="0"/>
                  <a:t>i </a:t>
                </a:r>
                <a:r>
                  <a:rPr lang="en-US" altLang="zh-CN" sz="2800" dirty="0"/>
                  <a:t>/y]</a:t>
                </a:r>
                <a:r>
                  <a:rPr lang="en-US" altLang="zh-CN" sz="2800" baseline="30000" dirty="0"/>
                  <a:t>I</a:t>
                </a:r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𝒅</m:t>
                        </m:r>
                        <m: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 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sup>
                    </m:sSubSup>
                  </m:oMath>
                </a14:m>
                <a:r>
                  <a:rPr lang="en-US" altLang="zh-CN" sz="2800" dirty="0"/>
                  <a:t>) =1</a:t>
                </a:r>
                <a:r>
                  <a:rPr lang="zh-CN" altLang="en-US" sz="2800" dirty="0"/>
                  <a:t>，因此，对任意</a:t>
                </a:r>
                <a:r>
                  <a:rPr lang="en-US" altLang="zh-CN" sz="2800" dirty="0"/>
                  <a:t>y</a:t>
                </a:r>
                <a:r>
                  <a:rPr lang="zh-CN" altLang="en-US" sz="2800" dirty="0"/>
                  <a:t>，存在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x</a:t>
                </a:r>
                <a:r>
                  <a:rPr lang="zh-CN" altLang="en-US" sz="2800" dirty="0"/>
                  <a:t>使得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为真。</a:t>
                </a:r>
                <a:endParaRPr lang="en-US" altLang="zh-CN" sz="2800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注意：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yxA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</a:t>
                </a:r>
                <a:r>
                  <a:rPr lang="en-US" altLang="zh-CN" sz="28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y</a:t>
                </a:r>
                <a:r>
                  <a:rPr lang="en-US" altLang="zh-CN" sz="28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则不是永真的</a:t>
                </a:r>
                <a:endParaRPr lang="zh-CN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3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98649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全称规则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zh-CN" altLang="en-US" sz="2800" dirty="0">
                    <a:solidFill>
                      <a:schemeClr val="tx1"/>
                    </a:solidFill>
                  </a:rPr>
                  <a:t>例：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是一阶语言中的公式，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是一个变元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, t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是一个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</a:rPr>
                  <a:t>    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项且对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中的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是可代入的。则</a:t>
                </a:r>
                <a:r>
                  <a:rPr lang="zh-CN" altLang="en-US" sz="2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>
                    <a:solidFill>
                      <a:schemeClr val="tx1"/>
                    </a:solidFill>
                    <a:sym typeface="Symbol" panose="05050102010706020507" pitchFamily="18" charset="2"/>
                  </a:rPr>
                  <a:t>xA</a:t>
                </a:r>
                <a:r>
                  <a:rPr lang="en-US" altLang="zh-CN" sz="2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𝒕</m:t>
                        </m:r>
                      </m:sub>
                      <m:sup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sup>
                    </m:sSubSup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 是永真式。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800" dirty="0"/>
                  <a:t>    </a:t>
                </a:r>
                <a:r>
                  <a:rPr lang="zh-CN" altLang="en-US" sz="2800" dirty="0"/>
                  <a:t>特别地，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xAA</a:t>
                </a:r>
                <a:r>
                  <a:rPr lang="zh-CN" altLang="en-US" sz="2800" dirty="0"/>
                  <a:t> 是永真式</a:t>
                </a:r>
                <a:endParaRPr lang="en-US" altLang="zh-CN" sz="2800" dirty="0"/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r>
                  <a:rPr lang="en-US" altLang="zh-CN" sz="2800" dirty="0"/>
                  <a:t> A</a:t>
                </a:r>
                <a:r>
                  <a:rPr lang="zh-CN" altLang="en-US" sz="2800" dirty="0"/>
                  <a:t>是一阶语言中的公式，</a:t>
                </a:r>
                <a:r>
                  <a:rPr lang="en-US" altLang="zh-CN" sz="2800" dirty="0"/>
                  <a:t>x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 </a:t>
                </a:r>
                <a:r>
                  <a:rPr lang="en-US" altLang="zh-CN" sz="2800" dirty="0" err="1"/>
                  <a:t>x</a:t>
                </a:r>
                <a:r>
                  <a:rPr lang="en-US" altLang="zh-CN" sz="2800" baseline="-25000" dirty="0" err="1"/>
                  <a:t>n</a:t>
                </a:r>
                <a:r>
                  <a:rPr lang="zh-CN" altLang="en-US" sz="2800" dirty="0"/>
                  <a:t>是</a:t>
                </a:r>
                <a:r>
                  <a:rPr lang="en-US" altLang="zh-CN" sz="2800" dirty="0"/>
                  <a:t>n</a:t>
                </a:r>
                <a:r>
                  <a:rPr lang="zh-CN" altLang="en-US" sz="2800" dirty="0"/>
                  <a:t>个不同变元</a:t>
                </a:r>
                <a:r>
                  <a:rPr lang="en-US" altLang="zh-CN" sz="2800" dirty="0"/>
                  <a:t>, </a:t>
                </a:r>
              </a:p>
              <a:p>
                <a:pPr marL="0" indent="0">
                  <a:buNone/>
                </a:pPr>
                <a:r>
                  <a:rPr lang="en-US" altLang="zh-CN" sz="2800" dirty="0"/>
                  <a:t>     t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 </a:t>
                </a:r>
                <a:r>
                  <a:rPr lang="en-US" altLang="zh-CN" sz="2800" dirty="0" err="1"/>
                  <a:t>t</a:t>
                </a:r>
                <a:r>
                  <a:rPr lang="en-US" altLang="zh-CN" sz="2800" baseline="-25000" dirty="0" err="1"/>
                  <a:t>n</a:t>
                </a:r>
                <a:r>
                  <a:rPr lang="zh-CN" altLang="en-US" sz="2800" dirty="0"/>
                  <a:t>是项且对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中的变元</a:t>
                </a:r>
                <a:r>
                  <a:rPr lang="en-US" altLang="zh-CN" sz="2800" dirty="0"/>
                  <a:t>x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 </a:t>
                </a:r>
                <a:r>
                  <a:rPr lang="en-US" altLang="zh-CN" sz="2800" dirty="0" err="1"/>
                  <a:t>x</a:t>
                </a:r>
                <a:r>
                  <a:rPr lang="en-US" altLang="zh-CN" sz="2800" baseline="-25000" dirty="0" err="1"/>
                  <a:t>n</a:t>
                </a:r>
                <a:r>
                  <a:rPr lang="zh-CN" altLang="en-US" sz="2800" dirty="0"/>
                  <a:t>是可代入的。则</a:t>
                </a:r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    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x</a:t>
                </a:r>
                <a:r>
                  <a:rPr lang="en-US" altLang="zh-CN" sz="2800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…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</a:t>
                </a:r>
                <a:r>
                  <a:rPr lang="en-US" altLang="zh-CN" sz="2800" baseline="-25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sz="2800" baseline="-250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A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800" dirty="0"/>
                          <m:t>t</m:t>
                        </m:r>
                        <m:r>
                          <m:rPr>
                            <m:nor/>
                          </m:rPr>
                          <a:rPr lang="en-US" altLang="zh-CN" sz="28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zh-CN" sz="2800" dirty="0"/>
                          <m:t>,…, </m:t>
                        </m:r>
                        <m:r>
                          <m:rPr>
                            <m:nor/>
                          </m:rPr>
                          <a:rPr lang="en-US" altLang="zh-CN" sz="2800" dirty="0"/>
                          <m:t>tn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altLang="zh-CN" sz="2800" b="1" i="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altLang="zh-CN" sz="28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zh-CN" sz="2800" dirty="0"/>
                          <m:t>,…, </m:t>
                        </m:r>
                        <m:r>
                          <m:rPr>
                            <m:nor/>
                          </m:rPr>
                          <a:rPr lang="en-US" altLang="zh-CN" sz="2800" dirty="0"/>
                          <m:t>xn</m:t>
                        </m:r>
                      </m:sup>
                    </m:sSubSup>
                  </m:oMath>
                </a14:m>
                <a:r>
                  <a:rPr lang="zh-CN" altLang="en-US" sz="2800" dirty="0"/>
                  <a:t> 是永真式。</a:t>
                </a:r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800" dirty="0"/>
                  <a:t>    </a:t>
                </a:r>
                <a:r>
                  <a:rPr lang="zh-CN" altLang="en-US" sz="2800" dirty="0"/>
                  <a:t>特别地，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 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x</a:t>
                </a:r>
                <a:r>
                  <a:rPr lang="en-US" altLang="zh-CN" sz="2800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…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</a:t>
                </a:r>
                <a:r>
                  <a:rPr lang="en-US" altLang="zh-CN" sz="2800" baseline="-25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sz="2800" baseline="-250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AA</a:t>
                </a:r>
                <a:r>
                  <a:rPr lang="zh-CN" altLang="en-US" sz="2800" dirty="0"/>
                  <a:t> 是永真式</a:t>
                </a:r>
                <a:r>
                  <a:rPr lang="en-US" altLang="zh-CN" sz="2800" dirty="0"/>
                  <a:t> 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974" r="-4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988958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永真式、永假式、可满足式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846137"/>
                <a:ext cx="8682038" cy="565467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800" dirty="0"/>
                  <a:t> </a:t>
                </a:r>
                <a:r>
                  <a:rPr lang="zh-CN" altLang="en-US" sz="2800" dirty="0"/>
                  <a:t>设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是给定一阶语言公式，</a:t>
                </a:r>
                <a:r>
                  <a:rPr lang="en-US" altLang="zh-CN" sz="2800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(1) </a:t>
                </a:r>
                <a:r>
                  <a:rPr lang="zh-CN" altLang="en-US" sz="2800" dirty="0"/>
                  <a:t>若对该语言的任意解释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及解释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下的任意赋值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        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    </a:t>
                </a:r>
                <a:r>
                  <a:rPr lang="zh-CN" altLang="en-US" sz="2800" dirty="0"/>
                  <a:t>都有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altLang="zh-CN" sz="2800" dirty="0"/>
                  <a:t>=1</a:t>
                </a:r>
                <a:r>
                  <a:rPr lang="zh-CN" altLang="en-US" sz="2800" dirty="0"/>
                  <a:t>，则称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为永真式。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    </a:t>
                </a:r>
                <a:r>
                  <a:rPr lang="zh-CN" altLang="en-US" sz="2800" dirty="0"/>
                  <a:t>也称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恒真的、逻辑有效的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(2) </a:t>
                </a:r>
                <a:r>
                  <a:rPr lang="zh-CN" altLang="en-US" sz="2800" dirty="0"/>
                  <a:t>若对该语言的任意解释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及解释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下的任意赋值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    </a:t>
                </a:r>
                <a:r>
                  <a:rPr lang="zh-CN" altLang="en-US" sz="2800" dirty="0"/>
                  <a:t>都有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altLang="zh-CN" sz="2800" dirty="0"/>
                  <a:t>=0</a:t>
                </a:r>
                <a:r>
                  <a:rPr lang="zh-CN" altLang="en-US" sz="2800" dirty="0"/>
                  <a:t>，则称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为永假式。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    </a:t>
                </a:r>
                <a:r>
                  <a:rPr lang="zh-CN" altLang="en-US" sz="2800" dirty="0"/>
                  <a:t>也称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为矛盾的、不可满足的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(3) </a:t>
                </a:r>
                <a:r>
                  <a:rPr lang="zh-CN" altLang="en-US" sz="2800" dirty="0"/>
                  <a:t>若对该语言存在解释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及解释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下的赋值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/>
                  <a:t>，使</a:t>
                </a:r>
                <a:r>
                  <a:rPr lang="en-US" altLang="zh-CN" sz="2800" dirty="0"/>
                  <a:t>   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altLang="zh-CN" sz="2800" dirty="0"/>
                  <a:t>=1</a:t>
                </a:r>
                <a:r>
                  <a:rPr lang="zh-CN" altLang="en-US" sz="2800" dirty="0"/>
                  <a:t>，则称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为可满足式。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846137"/>
                <a:ext cx="8682038" cy="5654675"/>
              </a:xfrm>
              <a:blipFill>
                <a:blip r:embed="rId2"/>
                <a:stretch>
                  <a:fillRect l="-1264" t="-1187" b="-4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556154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946149"/>
            <a:ext cx="8589963" cy="53260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800" dirty="0"/>
              <a:t> A</a:t>
            </a:r>
            <a:r>
              <a:rPr lang="zh-CN" altLang="en-US" sz="2800" dirty="0"/>
              <a:t>是永真的当且仅当</a:t>
            </a:r>
            <a:r>
              <a:rPr lang="zh-CN" altLang="en-US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ym typeface="Symbol" panose="05050102010706020507" pitchFamily="18" charset="2"/>
              </a:rPr>
              <a:t>是永假的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>
                <a:sym typeface="Symbol" panose="05050102010706020507" pitchFamily="18" charset="2"/>
              </a:rPr>
              <a:t> A</a:t>
            </a:r>
            <a:r>
              <a:rPr lang="zh-CN" altLang="en-US" sz="2800" dirty="0">
                <a:sym typeface="Symbol" panose="05050102010706020507" pitchFamily="18" charset="2"/>
              </a:rPr>
              <a:t>是永假的当且仅当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ym typeface="Symbol" panose="05050102010706020507" pitchFamily="18" charset="2"/>
              </a:rPr>
              <a:t>是永真的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                    </a:t>
            </a:r>
            <a:r>
              <a:rPr lang="zh-CN" altLang="en-US" sz="2800" dirty="0">
                <a:sym typeface="Symbol" panose="05050102010706020507" pitchFamily="18" charset="2"/>
              </a:rPr>
              <a:t>当且仅当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ym typeface="Symbol" panose="05050102010706020507" pitchFamily="18" charset="2"/>
              </a:rPr>
              <a:t>不是可满足的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>
                <a:sym typeface="Symbol" panose="05050102010706020507" pitchFamily="18" charset="2"/>
              </a:rPr>
              <a:t> A</a:t>
            </a:r>
            <a:r>
              <a:rPr lang="zh-CN" altLang="en-US" sz="2800" dirty="0">
                <a:sym typeface="Symbol" panose="05050102010706020507" pitchFamily="18" charset="2"/>
              </a:rPr>
              <a:t>是永真的则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ym typeface="Symbol" panose="05050102010706020507" pitchFamily="18" charset="2"/>
              </a:rPr>
              <a:t>必是可满足的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>
                <a:sym typeface="Symbol" panose="05050102010706020507" pitchFamily="18" charset="2"/>
              </a:rPr>
              <a:t> A</a:t>
            </a:r>
            <a:r>
              <a:rPr lang="zh-CN" altLang="en-US" sz="2800" dirty="0">
                <a:sym typeface="Symbol" panose="05050102010706020507" pitchFamily="18" charset="2"/>
              </a:rPr>
              <a:t>是可满足的则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ym typeface="Symbol" panose="05050102010706020507" pitchFamily="18" charset="2"/>
              </a:rPr>
              <a:t>未必是永真的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olidFill>
                  <a:srgbClr val="3333CC"/>
                </a:solidFill>
                <a:sym typeface="Symbol" panose="05050102010706020507" pitchFamily="18" charset="2"/>
              </a:rPr>
              <a:t>对于一阶逻辑，其判定问题是不可解的，是不可判定的。但是半可判定的。</a:t>
            </a:r>
            <a:endParaRPr lang="en-US" altLang="zh-CN" sz="2800" dirty="0">
              <a:solidFill>
                <a:srgbClr val="3333CC"/>
              </a:solidFill>
              <a:sym typeface="Symbol" panose="05050102010706020507" pitchFamily="18" charset="2"/>
            </a:endParaRPr>
          </a:p>
          <a:p>
            <a:pPr lvl="1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3333CC"/>
                </a:solidFill>
                <a:sym typeface="Symbol" panose="05050102010706020507" pitchFamily="18" charset="2"/>
              </a:rPr>
              <a:t>命题逻辑的永真性</a:t>
            </a:r>
            <a:r>
              <a:rPr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(</a:t>
            </a:r>
            <a:r>
              <a:rPr lang="zh-CN" altLang="en-US" dirty="0">
                <a:solidFill>
                  <a:srgbClr val="3333CC"/>
                </a:solidFill>
                <a:sym typeface="Symbol" panose="05050102010706020507" pitchFamily="18" charset="2"/>
              </a:rPr>
              <a:t>永假、可满足</a:t>
            </a:r>
            <a:r>
              <a:rPr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)</a:t>
            </a:r>
            <a:r>
              <a:rPr lang="zh-CN" altLang="en-US" dirty="0">
                <a:solidFill>
                  <a:srgbClr val="3333CC"/>
                </a:solidFill>
                <a:sym typeface="Symbol" panose="05050102010706020507" pitchFamily="18" charset="2"/>
              </a:rPr>
              <a:t>是可判定的</a:t>
            </a:r>
            <a:endParaRPr lang="en-US" altLang="zh-CN" dirty="0">
              <a:solidFill>
                <a:srgbClr val="3333CC"/>
              </a:solidFill>
              <a:sym typeface="Symbol" panose="05050102010706020507" pitchFamily="18" charset="2"/>
            </a:endParaRPr>
          </a:p>
          <a:p>
            <a:pPr lvl="1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3333CC"/>
                </a:solidFill>
                <a:sym typeface="Symbol" panose="05050102010706020507" pitchFamily="18" charset="2"/>
              </a:rPr>
              <a:t>谓词逻辑的永真性是不可判定的</a:t>
            </a:r>
            <a:endParaRPr lang="zh-CN" altLang="en-US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733015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蕴含式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800" dirty="0"/>
                  <a:t> </a:t>
                </a:r>
                <a:r>
                  <a:rPr lang="zh-CN" altLang="en-US" sz="2800" dirty="0"/>
                  <a:t>对给定谓词公式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B</a:t>
                </a:r>
                <a:r>
                  <a:rPr lang="zh-CN" altLang="en-US" sz="2800" dirty="0"/>
                  <a:t>，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A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B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永真当前仅当对任意解释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I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及任意赋值𝒗，都有</a:t>
                </a: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              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(A) = 1 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(B) = 1 </a:t>
                </a:r>
              </a:p>
              <a:p>
                <a:pPr>
                  <a:lnSpc>
                    <a:spcPct val="100000"/>
                  </a:lnSpc>
                </a:pP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800" dirty="0"/>
                  <a:t>例：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xP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(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x,y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)  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xP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(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x,y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           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xP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(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x,y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)  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xP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(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x,y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           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xQ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(x)  Q(x)  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7" t="-1161" r="-1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462470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重言式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76225" y="946149"/>
                <a:ext cx="8603615" cy="532606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ym typeface="Symbol" panose="05050102010706020507" pitchFamily="18" charset="2"/>
                  </a:rPr>
                  <a:t>公式的永真性是由联结词的性质决定的，与量词、变元、谓词等解释无关，这类永真式为重言式</a:t>
                </a: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000" dirty="0">
                  <a:sym typeface="Symbol" panose="05050102010706020507" pitchFamily="18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ym typeface="Symbol" panose="05050102010706020507" pitchFamily="18" charset="2"/>
                  </a:rPr>
                  <a:t>用谓词逻辑公式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800" dirty="0">
                    <a:sym typeface="Symbol" panose="05050102010706020507" pitchFamily="18" charset="2"/>
                  </a:rPr>
                  <a:t>，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800" dirty="0">
                    <a:sym typeface="Symbol" panose="05050102010706020507" pitchFamily="18" charset="2"/>
                  </a:rPr>
                  <a:t>分别替换命题逻辑公式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A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中命题变元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p</a:t>
                </a:r>
                <a:r>
                  <a:rPr lang="en-US" altLang="zh-CN" sz="2800" baseline="-25000" dirty="0">
                    <a:sym typeface="Symbol" panose="05050102010706020507" pitchFamily="18" charset="2"/>
                  </a:rPr>
                  <a:t>1 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, ... , 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p</a:t>
                </a:r>
                <a:r>
                  <a:rPr lang="en-US" altLang="zh-CN" sz="2800" baseline="-25000" dirty="0" err="1">
                    <a:sym typeface="Symbol" panose="05050102010706020507" pitchFamily="18" charset="2"/>
                  </a:rPr>
                  <a:t>n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得到的谓词逻辑公式记为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𝒏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sz="2800" dirty="0">
                    <a:sym typeface="Symbol" panose="05050102010706020507" pitchFamily="18" charset="2"/>
                  </a:rPr>
                  <a:t>，称为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A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的替换实例。命题逻辑永真式的替换实例称为重言式。</a:t>
                </a:r>
                <a:endParaRPr lang="en-US" altLang="zh-CN" sz="28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946149"/>
                <a:ext cx="8603615" cy="5326063"/>
              </a:xfrm>
              <a:blipFill>
                <a:blip r:embed="rId2"/>
                <a:stretch>
                  <a:fillRect l="-1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82497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/>
              <a:t>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P(x)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(Q(x)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P(x)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(Q(x)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P(x))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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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y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P(y)         </a:t>
            </a:r>
          </a:p>
          <a:p>
            <a:pPr>
              <a:lnSpc>
                <a:spcPct val="10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74049137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76225" y="946149"/>
                <a:ext cx="8589963" cy="5396594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800" dirty="0"/>
                  <a:t> </a:t>
                </a:r>
                <a:r>
                  <a:rPr lang="zh-CN" altLang="en-US" sz="2800" dirty="0"/>
                  <a:t>定理：重言式必是永真式</a:t>
                </a:r>
                <a:endParaRPr lang="en-US" altLang="zh-CN" sz="2800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800" dirty="0"/>
                  <a:t> </a:t>
                </a:r>
                <a:r>
                  <a:rPr lang="zh-CN" altLang="en-US" sz="2800" dirty="0"/>
                  <a:t>证明：设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p</a:t>
                </a:r>
                <a:r>
                  <a:rPr lang="en-US" altLang="zh-CN" sz="2800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,...,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p</a:t>
                </a:r>
                <a:r>
                  <a:rPr lang="en-US" altLang="zh-CN" sz="2800" baseline="-25000" dirty="0" err="1">
                    <a:sym typeface="Symbol" panose="05050102010706020507" pitchFamily="18" charset="2"/>
                  </a:rPr>
                  <a:t>n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是命题公式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A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中出现的所有命题变</a:t>
                </a: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     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元，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, 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800" dirty="0">
                    <a:sym typeface="Symbol" panose="05050102010706020507" pitchFamily="18" charset="2"/>
                  </a:rPr>
                  <a:t>是谓词逻辑公式，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A</a:t>
                </a:r>
                <a:r>
                  <a:rPr lang="zh-CN" altLang="en-US" sz="2800" baseline="30000" dirty="0">
                    <a:sym typeface="Symbol" panose="05050102010706020507" pitchFamily="18" charset="2"/>
                  </a:rPr>
                  <a:t>*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表示替换实例   </a:t>
                </a: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𝒏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，对于一阶逻辑中任意解释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及解释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的任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</a:t>
                </a:r>
                <a:r>
                  <a:rPr lang="zh-CN" altLang="en-US" sz="2800" dirty="0"/>
                  <a:t>意赋值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/>
                  <a:t>，定义赋值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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，</a:t>
                </a:r>
                <a:r>
                  <a:rPr lang="zh-CN" altLang="en-US" sz="2800" dirty="0"/>
                  <a:t>使得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sz="2800" b="1" i="1" baseline="-2500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</m:t>
                        </m:r>
                      </m:sup>
                    </m:sSubSup>
                  </m:oMath>
                </a14:m>
                <a:r>
                  <a:rPr lang="en-US" altLang="zh-CN" sz="28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</a:t>
                </a:r>
                <a:r>
                  <a:rPr lang="zh-CN" altLang="en-US" sz="2800" dirty="0"/>
                  <a:t>归纳证明：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altLang="zh-CN" sz="28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b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zh-CN" altLang="en-US" sz="2800" baseline="30000" dirty="0">
                        <a:sym typeface="Symbol" panose="05050102010706020507" pitchFamily="18" charset="2"/>
                      </a:rPr>
                      <m:t>∗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(1) </a:t>
                </a:r>
                <a:r>
                  <a:rPr lang="zh-CN" altLang="en-US" sz="2800" dirty="0"/>
                  <a:t>若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是命题变元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800" dirty="0"/>
                  <a:t>，则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A</a:t>
                </a:r>
                <a:r>
                  <a:rPr lang="zh-CN" altLang="en-US" sz="2800" baseline="30000" dirty="0">
                    <a:sym typeface="Symbol" panose="05050102010706020507" pitchFamily="18" charset="2"/>
                  </a:rPr>
                  <a:t>*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800" dirty="0"/>
                  <a:t>，因此有：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sz="2800" b="1" i="1" baseline="-2500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</m:t>
                        </m:r>
                      </m:sup>
                    </m:sSubSup>
                  </m:oMath>
                </a14:m>
                <a:r>
                  <a:rPr lang="en-US" altLang="zh-CN" sz="28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b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8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/>
                  <a:t>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b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zh-CN" altLang="en-US" sz="2800" baseline="30000" dirty="0">
                        <a:sym typeface="Symbol" panose="05050102010706020507" pitchFamily="18" charset="2"/>
                      </a:rPr>
                      <m:t>∗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/>
              </a:p>
              <a:p>
                <a:pPr>
                  <a:lnSpc>
                    <a:spcPct val="100000"/>
                  </a:lnSpc>
                </a:pP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946149"/>
                <a:ext cx="8589963" cy="5396594"/>
              </a:xfrm>
              <a:blipFill rotWithShape="0">
                <a:blip r:embed="rId2"/>
                <a:stretch>
                  <a:fillRect l="-1207" t="-1130" b="-10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265767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zh-CN" altLang="en-US" sz="2800" dirty="0"/>
                  <a:t>（</a:t>
                </a:r>
                <a:r>
                  <a:rPr lang="en-US" altLang="zh-CN" sz="2800" dirty="0"/>
                  <a:t>2</a:t>
                </a:r>
                <a:r>
                  <a:rPr lang="zh-CN" altLang="en-US" sz="2800" dirty="0"/>
                  <a:t>）若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是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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B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，则</a:t>
                </a:r>
                <a:endParaRPr lang="en-US" altLang="zh-CN" sz="2800" baseline="300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800" dirty="0">
                            <a:sym typeface="Symbol" panose="05050102010706020507" pitchFamily="18" charset="2"/>
                          </a:rPr>
                          <m:t></m:t>
                        </m:r>
                        <m:r>
                          <m:rPr>
                            <m:nor/>
                          </m:rPr>
                          <a:rPr lang="en-US" altLang="zh-CN" sz="2800" dirty="0">
                            <a:sym typeface="Symbol" panose="05050102010706020507" pitchFamily="18" charset="2"/>
                          </a:rPr>
                          <m:t>B</m:t>
                        </m:r>
                      </m:e>
                    </m:d>
                  </m:oMath>
                </a14:m>
                <a:r>
                  <a:rPr lang="en-US" altLang="zh-CN" sz="2800" dirty="0"/>
                  <a:t>=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r>
                  <a:rPr lang="en-US" altLang="zh-CN" sz="2800" dirty="0"/>
                  <a:t>=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m:rPr>
                        <m:nor/>
                      </m:rPr>
                      <a:rPr lang="zh-CN" altLang="en-US" sz="2800" baseline="30000" dirty="0">
                        <a:sym typeface="Symbol" panose="05050102010706020507" pitchFamily="18" charset="2"/>
                      </a:rPr>
                      <m:t>∗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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𝑩</m:t>
                    </m:r>
                    <m:r>
                      <m:rPr>
                        <m:nor/>
                      </m:rPr>
                      <a:rPr lang="zh-CN" altLang="en-US" sz="2800" baseline="30000" dirty="0">
                        <a:sym typeface="Symbol" panose="05050102010706020507" pitchFamily="18" charset="2"/>
                      </a:rPr>
                      <m:t>∗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zh-CN" sz="2800" dirty="0"/>
                  <a:t>A</a:t>
                </a:r>
                <a:r>
                  <a:rPr lang="zh-CN" altLang="en-US" sz="2800" baseline="30000" dirty="0"/>
                  <a:t>*</a:t>
                </a:r>
                <a:r>
                  <a:rPr lang="zh-CN" altLang="en-US" sz="2800" dirty="0"/>
                  <a:t>）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zh-CN" altLang="en-US" sz="2800" dirty="0"/>
                  <a:t>（</a:t>
                </a:r>
                <a:r>
                  <a:rPr lang="en-US" altLang="zh-CN" sz="2800" dirty="0"/>
                  <a:t>3</a:t>
                </a:r>
                <a:r>
                  <a:rPr lang="zh-CN" altLang="en-US" sz="2800" dirty="0"/>
                  <a:t>）若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是</a:t>
                </a:r>
                <a:r>
                  <a:rPr lang="en-US" altLang="zh-CN" sz="2800" dirty="0"/>
                  <a:t>B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C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，则</a:t>
                </a: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</m:oMath>
                </a14:m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𝑩</m:t>
                    </m:r>
                    <m:r>
                      <m:rPr>
                        <m:nor/>
                      </m:rPr>
                      <a:rPr lang="zh-CN" altLang="en-US" sz="2800" baseline="30000" dirty="0">
                        <a:sym typeface="Symbol" panose="05050102010706020507" pitchFamily="18" charset="2"/>
                      </a:rPr>
                      <m:t>∗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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m:rPr>
                        <m:nor/>
                      </m:rPr>
                      <a:rPr lang="zh-CN" altLang="en-US" sz="2800" baseline="30000" dirty="0">
                        <a:sym typeface="Symbol" panose="05050102010706020507" pitchFamily="18" charset="2"/>
                      </a:rPr>
                      <m:t>∗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zh-CN" sz="2800" dirty="0"/>
                  <a:t>A</a:t>
                </a:r>
                <a:r>
                  <a:rPr lang="zh-CN" altLang="en-US" sz="2800" baseline="30000" dirty="0"/>
                  <a:t>*</a:t>
                </a:r>
                <a:r>
                  <a:rPr lang="zh-CN" altLang="en-US" sz="2800" dirty="0"/>
                  <a:t>）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800" dirty="0"/>
                  <a:t>因为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是命题逻辑永真式，则对于任意解释</a:t>
                </a:r>
                <a:r>
                  <a:rPr lang="en-US" altLang="zh-CN" sz="2800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zh-CN" sz="2800" dirty="0"/>
                  <a:t>A</a:t>
                </a:r>
                <a:r>
                  <a:rPr lang="zh-CN" altLang="en-US" sz="2800" baseline="30000" dirty="0"/>
                  <a:t>*</a:t>
                </a:r>
                <a:r>
                  <a:rPr lang="en-US" altLang="zh-CN" sz="2800" dirty="0"/>
                  <a:t>)=1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800" dirty="0"/>
                  <a:t>故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*为永真式。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19" t="-1394" r="-7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078787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400" dirty="0"/>
                  <a:t>例：</a:t>
                </a:r>
                <a:r>
                  <a:rPr lang="zh-CN" alt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sym typeface="Symbol" panose="05050102010706020507" pitchFamily="18" charset="2"/>
                  </a:rPr>
                  <a:t>xA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∨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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sym typeface="Symbol" panose="05050102010706020507" pitchFamily="18" charset="2"/>
                  </a:rPr>
                  <a:t>xB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→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x(A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∨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))</a:t>
                </a:r>
                <a:r>
                  <a:rPr lang="zh-CN" alt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是否是永真式</a:t>
                </a:r>
                <a:endParaRPr lang="en-US" altLang="zh-CN" sz="2400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取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D={1,2}</a:t>
                </a:r>
                <a:r>
                  <a:rPr lang="zh-CN" alt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，首先是否有解释使</a:t>
                </a:r>
                <a:endParaRPr lang="en-US" altLang="zh-CN" sz="2400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    </a:t>
                </a:r>
                <a:r>
                  <a:rPr lang="zh-CN" alt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sym typeface="Symbol" panose="05050102010706020507" pitchFamily="18" charset="2"/>
                  </a:rPr>
                  <a:t>xA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∨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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sym typeface="Symbol" panose="05050102010706020507" pitchFamily="18" charset="2"/>
                  </a:rPr>
                  <a:t>xB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→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x(A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∨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))</a:t>
                </a:r>
                <a:r>
                  <a:rPr lang="zh-CN" alt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为真？</a:t>
                </a:r>
                <a:endParaRPr lang="en-US" altLang="zh-CN" sz="2400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    </a:t>
                </a:r>
                <a:r>
                  <a:rPr lang="zh-CN" alt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其次，是否有解释</a:t>
                </a:r>
                <a:endParaRPr lang="en-US" altLang="zh-CN" sz="2400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     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sym typeface="Symbol" panose="05050102010706020507" pitchFamily="18" charset="2"/>
                  </a:rPr>
                  <a:t>xA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∨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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sym typeface="Symbol" panose="05050102010706020507" pitchFamily="18" charset="2"/>
                  </a:rPr>
                  <a:t>xB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→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x(A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∨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))</a:t>
                </a:r>
                <a:r>
                  <a:rPr lang="zh-CN" alt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为假？</a:t>
                </a:r>
                <a:endParaRPr lang="en-US" altLang="zh-CN" sz="2400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   (1) </a:t>
                </a:r>
                <a:r>
                  <a:rPr lang="zh-CN" alt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sym typeface="Symbol" panose="05050102010706020507" pitchFamily="18" charset="2"/>
                  </a:rPr>
                  <a:t>xA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∨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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sym typeface="Symbol" panose="05050102010706020507" pitchFamily="18" charset="2"/>
                  </a:rPr>
                  <a:t>xB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→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x(A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∨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)) </a:t>
                </a:r>
                <a:r>
                  <a:rPr lang="zh-CN" alt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可满足，即有</a:t>
                </a:r>
                <a:endParaRPr lang="en-US" altLang="zh-CN" sz="2400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CN" altLang="en-US" sz="2400" dirty="0">
                              <a:latin typeface="Times New Roman" panose="02020603050405020304" pitchFamily="18" charset="0"/>
                              <a:sym typeface="Symbol" panose="05050102010706020507" pitchFamily="18" charset="2"/>
                            </a:rPr>
                            <m:t></m:t>
                          </m:r>
                          <m:r>
                            <m:rPr>
                              <m:nor/>
                            </m:rPr>
                            <a:rPr lang="en-US" altLang="zh-CN" sz="2400" i="1" dirty="0">
                              <a:latin typeface="Times New Roman" panose="02020603050405020304" pitchFamily="18" charset="0"/>
                              <a:sym typeface="Symbol" panose="05050102010706020507" pitchFamily="18" charset="2"/>
                            </a:rPr>
                            <m:t>xA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latin typeface="Times New Roman" panose="020206030504050203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400" i="1" dirty="0">
                              <a:latin typeface="Times New Roman" panose="02020603050405020304" pitchFamily="18" charset="0"/>
                              <a:sym typeface="Symbol" panose="05050102010706020507" pitchFamily="18" charset="2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latin typeface="Times New Roman" panose="02020603050405020304" pitchFamily="18" charset="0"/>
                              <a:sym typeface="Symbol" panose="05050102010706020507" pitchFamily="18" charset="2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latin typeface="Times New Roman" panose="02020603050405020304" pitchFamily="18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∨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sym typeface="Symbol" panose="05050102010706020507" pitchFamily="18" charset="2"/>
                            </a:rPr>
                            <m:t></m:t>
                          </m:r>
                          <m:r>
                            <m:rPr>
                              <m:nor/>
                            </m:rPr>
                            <a:rPr lang="en-US" altLang="zh-CN" sz="2400" i="1" dirty="0">
                              <a:latin typeface="Times New Roman" panose="02020603050405020304" pitchFamily="18" charset="0"/>
                              <a:sym typeface="Symbol" panose="05050102010706020507" pitchFamily="18" charset="2"/>
                            </a:rPr>
                            <m:t>xB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latin typeface="Times New Roman" panose="020206030504050203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400" i="1" dirty="0">
                              <a:latin typeface="Times New Roman" panose="02020603050405020304" pitchFamily="18" charset="0"/>
                              <a:sym typeface="Symbol" panose="05050102010706020507" pitchFamily="18" charset="2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latin typeface="Times New Roman" panose="02020603050405020304" pitchFamily="18" charset="0"/>
                              <a:sym typeface="Symbol" panose="05050102010706020507" pitchFamily="18" charset="2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𝟎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sym typeface="Symbol" panose="05050102010706020507" pitchFamily="18" charset="2"/>
                  </a:rPr>
                  <a:t>         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意味着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CN" altLang="en-US" sz="2400" dirty="0"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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xA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</m:den>
                    </m:f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sym typeface="Symbol" panose="05050102010706020507" pitchFamily="18" charset="2"/>
                          </a:rPr>
                          <m:t>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xB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，所以解释取：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</m:den>
                    </m:f>
                  </m:oMath>
                </a14:m>
                <a:endParaRPr lang="en-US" altLang="zh-CN" sz="2400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400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400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t="-1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336846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/>
      <a:lstStyle/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39292</TotalTime>
  <Words>758</Words>
  <Application>Microsoft Office PowerPoint</Application>
  <PresentationFormat>全屏显示(4:3)</PresentationFormat>
  <Paragraphs>121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黑体</vt:lpstr>
      <vt:lpstr>华文仿宋</vt:lpstr>
      <vt:lpstr>华文行楷</vt:lpstr>
      <vt:lpstr>华文中宋</vt:lpstr>
      <vt:lpstr>宋体</vt:lpstr>
      <vt:lpstr>Arial</vt:lpstr>
      <vt:lpstr>Cambria Math</vt:lpstr>
      <vt:lpstr>Symbol</vt:lpstr>
      <vt:lpstr>Times New Roman</vt:lpstr>
      <vt:lpstr>Wingdings</vt:lpstr>
      <vt:lpstr>Grid</vt:lpstr>
      <vt:lpstr>位图图像</vt:lpstr>
      <vt:lpstr>第二章谓词逻辑</vt:lpstr>
      <vt:lpstr>永真式、永假式、可满足式</vt:lpstr>
      <vt:lpstr>PowerPoint 演示文稿</vt:lpstr>
      <vt:lpstr>蕴含式</vt:lpstr>
      <vt:lpstr>重言式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全称蕴含存在</vt:lpstr>
      <vt:lpstr>存在与全称换序</vt:lpstr>
      <vt:lpstr>全称规则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数理逻辑-(2)谓词逻辑</dc:title>
  <dc:creator>Shuai Ma</dc:creator>
  <cp:lastModifiedBy>黄 俊鹏</cp:lastModifiedBy>
  <cp:revision>2754</cp:revision>
  <dcterms:created xsi:type="dcterms:W3CDTF">2004-03-10T10:42:25Z</dcterms:created>
  <dcterms:modified xsi:type="dcterms:W3CDTF">2020-08-13T02:56:45Z</dcterms:modified>
</cp:coreProperties>
</file>