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2"/>
  </p:notesMasterIdLst>
  <p:handoutMasterIdLst>
    <p:handoutMasterId r:id="rId53"/>
  </p:handoutMasterIdLst>
  <p:sldIdLst>
    <p:sldId id="256" r:id="rId2"/>
    <p:sldId id="257" r:id="rId3"/>
    <p:sldId id="258" r:id="rId4"/>
    <p:sldId id="279" r:id="rId5"/>
    <p:sldId id="259" r:id="rId6"/>
    <p:sldId id="260" r:id="rId7"/>
    <p:sldId id="261" r:id="rId8"/>
    <p:sldId id="297" r:id="rId9"/>
    <p:sldId id="280" r:id="rId10"/>
    <p:sldId id="301" r:id="rId11"/>
    <p:sldId id="300" r:id="rId12"/>
    <p:sldId id="329" r:id="rId13"/>
    <p:sldId id="330" r:id="rId14"/>
    <p:sldId id="281" r:id="rId15"/>
    <p:sldId id="262" r:id="rId16"/>
    <p:sldId id="282" r:id="rId17"/>
    <p:sldId id="268" r:id="rId18"/>
    <p:sldId id="283" r:id="rId19"/>
    <p:sldId id="273" r:id="rId20"/>
    <p:sldId id="274" r:id="rId21"/>
    <p:sldId id="290" r:id="rId22"/>
    <p:sldId id="291" r:id="rId23"/>
    <p:sldId id="302" r:id="rId24"/>
    <p:sldId id="303" r:id="rId25"/>
    <p:sldId id="304" r:id="rId26"/>
    <p:sldId id="306" r:id="rId27"/>
    <p:sldId id="307" r:id="rId28"/>
    <p:sldId id="308" r:id="rId29"/>
    <p:sldId id="309" r:id="rId30"/>
    <p:sldId id="311" r:id="rId31"/>
    <p:sldId id="315" r:id="rId32"/>
    <p:sldId id="317" r:id="rId33"/>
    <p:sldId id="318" r:id="rId34"/>
    <p:sldId id="324" r:id="rId35"/>
    <p:sldId id="319" r:id="rId36"/>
    <p:sldId id="320" r:id="rId37"/>
    <p:sldId id="321" r:id="rId38"/>
    <p:sldId id="322" r:id="rId39"/>
    <p:sldId id="323" r:id="rId40"/>
    <p:sldId id="275" r:id="rId41"/>
    <p:sldId id="286" r:id="rId42"/>
    <p:sldId id="287" r:id="rId43"/>
    <p:sldId id="289" r:id="rId44"/>
    <p:sldId id="298" r:id="rId45"/>
    <p:sldId id="325" r:id="rId46"/>
    <p:sldId id="326" r:id="rId47"/>
    <p:sldId id="278" r:id="rId48"/>
    <p:sldId id="294" r:id="rId49"/>
    <p:sldId id="295" r:id="rId50"/>
    <p:sldId id="327" r:id="rId5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92" autoAdjust="0"/>
    <p:restoredTop sz="86496" autoAdjust="0"/>
  </p:normalViewPr>
  <p:slideViewPr>
    <p:cSldViewPr>
      <p:cViewPr varScale="1">
        <p:scale>
          <a:sx n="61" d="100"/>
          <a:sy n="61" d="100"/>
        </p:scale>
        <p:origin x="1380" y="72"/>
      </p:cViewPr>
      <p:guideLst>
        <p:guide orient="horz" pos="2160"/>
        <p:guide pos="2880"/>
      </p:guideLst>
    </p:cSldViewPr>
  </p:slideViewPr>
  <p:outlineViewPr>
    <p:cViewPr>
      <p:scale>
        <a:sx n="33" d="100"/>
        <a:sy n="33" d="100"/>
      </p:scale>
      <p:origin x="0" y="3237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62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BE625A-B30D-4463-B91D-9D4ED630B8F0}" type="datetimeFigureOut">
              <a:rPr lang="zh-CN" altLang="en-US" smtClean="0"/>
              <a:pPr/>
              <a:t>2019/9/20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AF47AC-A90B-4C39-B8D4-536DE09BB268}" type="slidenum">
              <a:rPr lang="zh-CN" altLang="en-US" smtClean="0"/>
              <a:pPr/>
              <a:t>‹#›</a:t>
            </a:fld>
            <a:endParaRPr lang="zh-CN" altLang="en-US"/>
          </a:p>
        </p:txBody>
      </p:sp>
    </p:spTree>
    <p:extLst>
      <p:ext uri="{BB962C8B-B14F-4D97-AF65-F5344CB8AC3E}">
        <p14:creationId xmlns:p14="http://schemas.microsoft.com/office/powerpoint/2010/main" val="37994588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AF96314-3E9F-4C98-814E-27748496A7B9}" type="datetimeFigureOut">
              <a:rPr lang="zh-CN" altLang="en-US"/>
              <a:pPr>
                <a:defRPr/>
              </a:pPr>
              <a:t>2019/9/20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4D12B2B-A724-4EDC-B123-DC20B659CF5C}" type="slidenum">
              <a:rPr lang="zh-CN" altLang="en-US"/>
              <a:pPr>
                <a:defRPr/>
              </a:pPr>
              <a:t>‹#›</a:t>
            </a:fld>
            <a:endParaRPr lang="zh-CN" altLang="en-US"/>
          </a:p>
        </p:txBody>
      </p:sp>
    </p:spTree>
    <p:extLst>
      <p:ext uri="{BB962C8B-B14F-4D97-AF65-F5344CB8AC3E}">
        <p14:creationId xmlns:p14="http://schemas.microsoft.com/office/powerpoint/2010/main" val="2788563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34D12B2B-A724-4EDC-B123-DC20B659CF5C}" type="slidenum">
              <a:rPr lang="zh-CN" altLang="en-US" smtClean="0"/>
              <a:pPr>
                <a:defRPr/>
              </a:pPr>
              <a:t>1</a:t>
            </a:fld>
            <a:endParaRPr lang="zh-CN" altLang="en-US"/>
          </a:p>
        </p:txBody>
      </p:sp>
    </p:spTree>
    <p:extLst>
      <p:ext uri="{BB962C8B-B14F-4D97-AF65-F5344CB8AC3E}">
        <p14:creationId xmlns:p14="http://schemas.microsoft.com/office/powerpoint/2010/main" val="3581106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p:spPr>
      </p:sp>
      <p:sp>
        <p:nvSpPr>
          <p:cNvPr id="3686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识别由</a:t>
            </a:r>
            <a:r>
              <a:rPr lang="en-US" altLang="zh-CN" smtClean="0"/>
              <a:t>0</a:t>
            </a:r>
            <a:r>
              <a:rPr lang="zh-CN" altLang="en-US" smtClean="0"/>
              <a:t>和</a:t>
            </a:r>
            <a:r>
              <a:rPr lang="en-US" altLang="zh-CN" smtClean="0"/>
              <a:t>1</a:t>
            </a:r>
            <a:r>
              <a:rPr lang="zh-CN" altLang="en-US" smtClean="0"/>
              <a:t>组成的且只含有一个</a:t>
            </a:r>
            <a:r>
              <a:rPr lang="en-US" altLang="zh-CN" smtClean="0"/>
              <a:t>1</a:t>
            </a:r>
            <a:r>
              <a:rPr lang="zh-CN" altLang="en-US" smtClean="0"/>
              <a:t>的字符串。</a:t>
            </a:r>
          </a:p>
        </p:txBody>
      </p:sp>
      <p:sp>
        <p:nvSpPr>
          <p:cNvPr id="368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FD084BD-130E-4BF2-81D6-2C8519632ED4}" type="slidenum">
              <a:rPr lang="zh-CN" altLang="en-US" smtClean="0"/>
              <a:pPr/>
              <a:t>9</a:t>
            </a:fld>
            <a:endParaRPr lang="zh-CN" altLang="en-US" smtClean="0"/>
          </a:p>
        </p:txBody>
      </p:sp>
    </p:spTree>
    <p:extLst>
      <p:ext uri="{BB962C8B-B14F-4D97-AF65-F5344CB8AC3E}">
        <p14:creationId xmlns:p14="http://schemas.microsoft.com/office/powerpoint/2010/main" val="4177663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所有输入包括接受和非接受的都能停机。能判断是否接受</a:t>
            </a:r>
            <a:endParaRPr lang="en-US" altLang="zh-CN" dirty="0" smtClean="0"/>
          </a:p>
          <a:p>
            <a:r>
              <a:rPr lang="zh-CN" altLang="en-US" dirty="0" smtClean="0"/>
              <a:t>可识别仅仅是接受停机，</a:t>
            </a:r>
            <a:endParaRPr lang="zh-CN" altLang="en-US" dirty="0"/>
          </a:p>
        </p:txBody>
      </p:sp>
      <p:sp>
        <p:nvSpPr>
          <p:cNvPr id="4" name="灯片编号占位符 3"/>
          <p:cNvSpPr>
            <a:spLocks noGrp="1"/>
          </p:cNvSpPr>
          <p:nvPr>
            <p:ph type="sldNum" sz="quarter" idx="10"/>
          </p:nvPr>
        </p:nvSpPr>
        <p:spPr/>
        <p:txBody>
          <a:bodyPr/>
          <a:lstStyle/>
          <a:p>
            <a:pPr>
              <a:defRPr/>
            </a:pPr>
            <a:fld id="{34D12B2B-A724-4EDC-B123-DC20B659CF5C}" type="slidenum">
              <a:rPr lang="zh-CN" altLang="en-US" smtClean="0"/>
              <a:pPr>
                <a:defRPr/>
              </a:pPr>
              <a:t>42</a:t>
            </a:fld>
            <a:endParaRPr lang="zh-CN" altLang="en-US"/>
          </a:p>
        </p:txBody>
      </p:sp>
    </p:spTree>
    <p:extLst>
      <p:ext uri="{BB962C8B-B14F-4D97-AF65-F5344CB8AC3E}">
        <p14:creationId xmlns:p14="http://schemas.microsoft.com/office/powerpoint/2010/main" val="3432601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18945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18945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4782C72-3CEF-4C75-B720-EC1A943703A4}"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2B081F6-D239-4E2B-9BB6-BE1D013F2247}"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F1B8C03E-FA37-43F4-8663-3214FEC6FA41}"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8EE58A5-C732-46F7-BB1F-4EC10D681BB1}"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C6E1888E-D737-47F6-8370-FDE42F2D4596}"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054AE91-426D-483D-91BD-B15D60C326EF}"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FC3E5CAA-F2B7-4077-9E73-15AFEFE0BCF9}"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A330BB07-02B5-4AD3-BB53-F58B848F02C1}"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D23199DA-4F48-45FC-A748-77617DB76292}"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EB5D2591-847C-4D6E-B46C-C31D28C4776E}"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C064550E-8682-4666-9482-694763E587D2}"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1EC6191B-2DE0-4E14-99AA-BEF9B84104B2}"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zh-CN" altLang="zh-CN" sz="2400"/>
          </a:p>
        </p:txBody>
      </p:sp>
      <p:sp>
        <p:nvSpPr>
          <p:cNvPr id="18841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18842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zh-CN" altLang="zh-CN" sz="2400"/>
          </a:p>
        </p:txBody>
      </p:sp>
      <p:sp>
        <p:nvSpPr>
          <p:cNvPr id="18842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18842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zh-CN" sz="2400"/>
          </a:p>
        </p:txBody>
      </p:sp>
      <p:sp>
        <p:nvSpPr>
          <p:cNvPr id="18842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zh-CN" altLang="zh-CN" sz="2400"/>
          </a:p>
        </p:txBody>
      </p:sp>
      <p:sp>
        <p:nvSpPr>
          <p:cNvPr id="18842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103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842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ltLang="zh-CN"/>
          </a:p>
        </p:txBody>
      </p:sp>
      <p:sp>
        <p:nvSpPr>
          <p:cNvPr id="18842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ltLang="zh-CN"/>
          </a:p>
        </p:txBody>
      </p:sp>
      <p:sp>
        <p:nvSpPr>
          <p:cNvPr id="18842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1E8CE4AA-992E-4AEA-8D34-49191C7C77F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80"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43000" y="1371600"/>
            <a:ext cx="5715000" cy="1609725"/>
          </a:xfrm>
        </p:spPr>
        <p:txBody>
          <a:bodyPr/>
          <a:lstStyle/>
          <a:p>
            <a:pPr eaLnBrk="1" hangingPunct="1"/>
            <a:r>
              <a:rPr lang="zh-CN" altLang="en-US" b="1" dirty="0" smtClean="0">
                <a:latin typeface="Times New Roman" pitchFamily="18" charset="0"/>
                <a:ea typeface="华文楷体" pitchFamily="2" charset="-122"/>
                <a:cs typeface="Times New Roman" pitchFamily="18" charset="0"/>
              </a:rPr>
              <a:t>计算理论</a:t>
            </a:r>
          </a:p>
        </p:txBody>
      </p:sp>
      <p:sp>
        <p:nvSpPr>
          <p:cNvPr id="3075" name="Rectangle 3"/>
          <p:cNvSpPr>
            <a:spLocks noGrp="1" noChangeArrowheads="1"/>
          </p:cNvSpPr>
          <p:nvPr>
            <p:ph type="subTitle" idx="1"/>
          </p:nvPr>
        </p:nvSpPr>
        <p:spPr>
          <a:xfrm>
            <a:off x="3276600" y="3810000"/>
            <a:ext cx="4724400" cy="1066800"/>
          </a:xfrm>
        </p:spPr>
        <p:txBody>
          <a:bodyPr/>
          <a:lstStyle/>
          <a:p>
            <a:pPr eaLnBrk="1" hangingPunct="1"/>
            <a:r>
              <a:rPr lang="zh-CN" altLang="en-US" sz="3600" b="1" dirty="0" smtClean="0">
                <a:latin typeface="Times New Roman" pitchFamily="18" charset="0"/>
                <a:ea typeface="华文楷体" pitchFamily="2" charset="-122"/>
                <a:cs typeface="Times New Roman" pitchFamily="18" charset="0"/>
              </a:rPr>
              <a:t>第二章 计算模型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pSp>
        <p:nvGrpSpPr>
          <p:cNvPr id="22" name="组合 21"/>
          <p:cNvGrpSpPr/>
          <p:nvPr/>
        </p:nvGrpSpPr>
        <p:grpSpPr>
          <a:xfrm>
            <a:off x="1371600" y="2806482"/>
            <a:ext cx="4800600" cy="1601450"/>
            <a:chOff x="1371600" y="2806482"/>
            <a:chExt cx="4800600" cy="1601450"/>
          </a:xfrm>
        </p:grpSpPr>
        <p:sp>
          <p:nvSpPr>
            <p:cNvPr id="4" name="椭圆 3"/>
            <p:cNvSpPr/>
            <p:nvPr/>
          </p:nvSpPr>
          <p:spPr>
            <a:xfrm>
              <a:off x="1828800" y="35814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q</a:t>
              </a:r>
              <a:r>
                <a:rPr lang="en-US" altLang="zh-CN" b="1" baseline="-25000" dirty="0" smtClean="0">
                  <a:solidFill>
                    <a:schemeClr val="tx1"/>
                  </a:solidFill>
                </a:rPr>
                <a:t>0</a:t>
              </a:r>
              <a:endParaRPr lang="zh-CN" altLang="en-US" b="1" dirty="0">
                <a:solidFill>
                  <a:schemeClr val="tx1"/>
                </a:solidFill>
              </a:endParaRPr>
            </a:p>
          </p:txBody>
        </p:sp>
        <p:sp>
          <p:nvSpPr>
            <p:cNvPr id="5" name="椭圆 4"/>
            <p:cNvSpPr/>
            <p:nvPr/>
          </p:nvSpPr>
          <p:spPr>
            <a:xfrm>
              <a:off x="3657600" y="35814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q</a:t>
              </a:r>
              <a:r>
                <a:rPr lang="en-US" altLang="zh-CN" b="1" baseline="-25000" dirty="0">
                  <a:solidFill>
                    <a:schemeClr val="tx1"/>
                  </a:solidFill>
                </a:rPr>
                <a:t>1</a:t>
              </a:r>
              <a:endParaRPr lang="zh-CN" altLang="en-US" b="1" dirty="0">
                <a:solidFill>
                  <a:schemeClr val="tx1"/>
                </a:solidFill>
              </a:endParaRPr>
            </a:p>
          </p:txBody>
        </p:sp>
        <p:sp>
          <p:nvSpPr>
            <p:cNvPr id="6" name="椭圆 5"/>
            <p:cNvSpPr/>
            <p:nvPr/>
          </p:nvSpPr>
          <p:spPr>
            <a:xfrm>
              <a:off x="5486400" y="3581400"/>
              <a:ext cx="685800" cy="6858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q</a:t>
              </a:r>
              <a:r>
                <a:rPr lang="en-US" altLang="zh-CN" b="1" baseline="-25000" dirty="0">
                  <a:solidFill>
                    <a:schemeClr val="tx1"/>
                  </a:solidFill>
                </a:rPr>
                <a:t>2</a:t>
              </a:r>
              <a:endParaRPr lang="zh-CN" altLang="en-US" b="1" dirty="0">
                <a:solidFill>
                  <a:schemeClr val="tx1"/>
                </a:solidFill>
              </a:endParaRPr>
            </a:p>
          </p:txBody>
        </p:sp>
        <p:cxnSp>
          <p:nvCxnSpPr>
            <p:cNvPr id="8" name="直接箭头连接符 7"/>
            <p:cNvCxnSpPr>
              <a:endCxn id="4" idx="2"/>
            </p:cNvCxnSpPr>
            <p:nvPr/>
          </p:nvCxnSpPr>
          <p:spPr>
            <a:xfrm flipV="1">
              <a:off x="1371600" y="3924300"/>
              <a:ext cx="457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弧形 12"/>
            <p:cNvSpPr/>
            <p:nvPr/>
          </p:nvSpPr>
          <p:spPr>
            <a:xfrm>
              <a:off x="1722894" y="3153906"/>
              <a:ext cx="914400" cy="457200"/>
            </a:xfrm>
            <a:prstGeom prst="arc">
              <a:avLst>
                <a:gd name="adj1" fmla="val 7673776"/>
                <a:gd name="adj2" fmla="val 3164018"/>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p:cNvSpPr/>
            <p:nvPr/>
          </p:nvSpPr>
          <p:spPr>
            <a:xfrm>
              <a:off x="3536196" y="3200400"/>
              <a:ext cx="914400" cy="457200"/>
            </a:xfrm>
            <a:prstGeom prst="arc">
              <a:avLst>
                <a:gd name="adj1" fmla="val 7673776"/>
                <a:gd name="adj2" fmla="val 3164018"/>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 name="直接箭头连接符 15"/>
            <p:cNvCxnSpPr>
              <a:stCxn id="4" idx="6"/>
              <a:endCxn id="5" idx="2"/>
            </p:cNvCxnSpPr>
            <p:nvPr/>
          </p:nvCxnSpPr>
          <p:spPr>
            <a:xfrm>
              <a:off x="2514600" y="3924300"/>
              <a:ext cx="1143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343400" y="3948192"/>
              <a:ext cx="1143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722894" y="2806482"/>
              <a:ext cx="990600" cy="369332"/>
            </a:xfrm>
            <a:prstGeom prst="rect">
              <a:avLst/>
            </a:prstGeom>
            <a:noFill/>
          </p:spPr>
          <p:txBody>
            <a:bodyPr wrap="square" rtlCol="0">
              <a:spAutoFit/>
            </a:bodyPr>
            <a:lstStyle/>
            <a:p>
              <a:r>
                <a:rPr lang="en-US" altLang="zh-CN" dirty="0" smtClean="0"/>
                <a:t>0/0,R</a:t>
              </a:r>
              <a:endParaRPr lang="zh-CN" altLang="en-US" dirty="0"/>
            </a:p>
          </p:txBody>
        </p:sp>
        <p:sp>
          <p:nvSpPr>
            <p:cNvPr id="19" name="TextBox 18"/>
            <p:cNvSpPr txBox="1"/>
            <p:nvPr/>
          </p:nvSpPr>
          <p:spPr>
            <a:xfrm>
              <a:off x="2590800" y="4038600"/>
              <a:ext cx="990600" cy="369332"/>
            </a:xfrm>
            <a:prstGeom prst="rect">
              <a:avLst/>
            </a:prstGeom>
            <a:noFill/>
          </p:spPr>
          <p:txBody>
            <a:bodyPr wrap="square" rtlCol="0">
              <a:spAutoFit/>
            </a:bodyPr>
            <a:lstStyle/>
            <a:p>
              <a:r>
                <a:rPr lang="en-US" altLang="zh-CN" dirty="0" smtClean="0"/>
                <a:t>1/1,R</a:t>
              </a:r>
              <a:endParaRPr lang="zh-CN" altLang="en-US" dirty="0"/>
            </a:p>
          </p:txBody>
        </p:sp>
        <p:sp>
          <p:nvSpPr>
            <p:cNvPr id="20" name="TextBox 19"/>
            <p:cNvSpPr txBox="1"/>
            <p:nvPr/>
          </p:nvSpPr>
          <p:spPr>
            <a:xfrm>
              <a:off x="3505200" y="2819400"/>
              <a:ext cx="990600" cy="369332"/>
            </a:xfrm>
            <a:prstGeom prst="rect">
              <a:avLst/>
            </a:prstGeom>
            <a:noFill/>
          </p:spPr>
          <p:txBody>
            <a:bodyPr wrap="square" rtlCol="0">
              <a:spAutoFit/>
            </a:bodyPr>
            <a:lstStyle/>
            <a:p>
              <a:r>
                <a:rPr lang="en-US" altLang="zh-CN" dirty="0" smtClean="0"/>
                <a:t>0/0,R</a:t>
              </a:r>
              <a:endParaRPr lang="zh-CN" altLang="en-US" dirty="0"/>
            </a:p>
          </p:txBody>
        </p:sp>
        <p:sp>
          <p:nvSpPr>
            <p:cNvPr id="21" name="TextBox 20"/>
            <p:cNvSpPr txBox="1"/>
            <p:nvPr/>
          </p:nvSpPr>
          <p:spPr>
            <a:xfrm>
              <a:off x="4419600" y="4038600"/>
              <a:ext cx="990600" cy="369332"/>
            </a:xfrm>
            <a:prstGeom prst="rect">
              <a:avLst/>
            </a:prstGeom>
            <a:noFill/>
          </p:spPr>
          <p:txBody>
            <a:bodyPr wrap="square" rtlCol="0">
              <a:spAutoFit/>
            </a:bodyPr>
            <a:lstStyle/>
            <a:p>
              <a:r>
                <a:rPr lang="en-US" altLang="zh-CN" dirty="0" smtClean="0"/>
                <a:t>B/B,R</a:t>
              </a:r>
              <a:endParaRPr lang="zh-CN" altLang="en-US" dirty="0"/>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b="1" dirty="0">
              <a:latin typeface="Times New Roman" pitchFamily="18" charset="0"/>
              <a:ea typeface="华文楷体" pitchFamily="2" charset="-122"/>
              <a:cs typeface="Times New Roman" pitchFamily="18" charset="0"/>
            </a:endParaRPr>
          </a:p>
        </p:txBody>
      </p:sp>
      <p:sp>
        <p:nvSpPr>
          <p:cNvPr id="3" name="内容占位符 2"/>
          <p:cNvSpPr>
            <a:spLocks noGrp="1"/>
          </p:cNvSpPr>
          <p:nvPr>
            <p:ph idx="1"/>
          </p:nvPr>
        </p:nvSpPr>
        <p:spPr>
          <a:xfrm>
            <a:off x="762000" y="2017712"/>
            <a:ext cx="7924800" cy="4306887"/>
          </a:xfrm>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b="1" dirty="0" smtClean="0">
                <a:latin typeface="华文楷体" pitchFamily="2" charset="-122"/>
                <a:ea typeface="华文楷体" pitchFamily="2" charset="-122"/>
              </a:rPr>
              <a:t>识别由</a:t>
            </a:r>
            <a:r>
              <a:rPr lang="en-US" altLang="zh-CN" b="1" dirty="0" smtClean="0">
                <a:latin typeface="华文楷体" pitchFamily="2" charset="-122"/>
                <a:ea typeface="华文楷体" pitchFamily="2" charset="-122"/>
              </a:rPr>
              <a:t>0</a:t>
            </a:r>
            <a:r>
              <a:rPr lang="zh-CN" altLang="en-US" b="1" dirty="0" smtClean="0">
                <a:latin typeface="华文楷体" pitchFamily="2" charset="-122"/>
                <a:ea typeface="华文楷体" pitchFamily="2" charset="-122"/>
              </a:rPr>
              <a:t>和</a:t>
            </a:r>
            <a:r>
              <a:rPr lang="en-US" altLang="zh-CN" b="1" dirty="0" smtClean="0">
                <a:latin typeface="华文楷体" pitchFamily="2" charset="-122"/>
                <a:ea typeface="华文楷体" pitchFamily="2" charset="-122"/>
              </a:rPr>
              <a:t>1</a:t>
            </a:r>
            <a:r>
              <a:rPr lang="zh-CN" altLang="en-US" b="1" dirty="0" smtClean="0">
                <a:latin typeface="华文楷体" pitchFamily="2" charset="-122"/>
                <a:ea typeface="华文楷体" pitchFamily="2" charset="-122"/>
              </a:rPr>
              <a:t>组成的且只含有一个</a:t>
            </a:r>
            <a:r>
              <a:rPr lang="en-US" altLang="zh-CN" b="1" dirty="0" smtClean="0">
                <a:latin typeface="华文楷体" pitchFamily="2" charset="-122"/>
                <a:ea typeface="华文楷体" pitchFamily="2" charset="-122"/>
              </a:rPr>
              <a:t>1</a:t>
            </a:r>
            <a:r>
              <a:rPr lang="zh-CN" altLang="en-US" b="1" dirty="0" smtClean="0">
                <a:latin typeface="华文楷体" pitchFamily="2" charset="-122"/>
                <a:ea typeface="华文楷体" pitchFamily="2" charset="-122"/>
              </a:rPr>
              <a:t>的字符串。</a:t>
            </a:r>
            <a:endParaRPr lang="zh-CN" altLang="en-US" b="1" dirty="0">
              <a:latin typeface="华文楷体" pitchFamily="2" charset="-122"/>
              <a:ea typeface="华文楷体" pitchFamily="2" charset="-122"/>
            </a:endParaRPr>
          </a:p>
        </p:txBody>
      </p:sp>
      <p:grpSp>
        <p:nvGrpSpPr>
          <p:cNvPr id="8" name="组合 7"/>
          <p:cNvGrpSpPr/>
          <p:nvPr/>
        </p:nvGrpSpPr>
        <p:grpSpPr>
          <a:xfrm>
            <a:off x="1752600" y="2552700"/>
            <a:ext cx="5486400" cy="2247900"/>
            <a:chOff x="1295400" y="2933700"/>
            <a:chExt cx="7162800" cy="2628900"/>
          </a:xfrm>
        </p:grpSpPr>
        <p:pic>
          <p:nvPicPr>
            <p:cNvPr id="50178" name="Picture 2"/>
            <p:cNvPicPr>
              <a:picLocks noChangeAspect="1" noChangeArrowheads="1"/>
            </p:cNvPicPr>
            <p:nvPr/>
          </p:nvPicPr>
          <p:blipFill>
            <a:blip r:embed="rId2" cstate="print"/>
            <a:srcRect/>
            <a:stretch>
              <a:fillRect/>
            </a:stretch>
          </p:blipFill>
          <p:spPr bwMode="auto">
            <a:xfrm>
              <a:off x="1447800" y="2933700"/>
              <a:ext cx="7010400" cy="2628900"/>
            </a:xfrm>
            <a:prstGeom prst="rect">
              <a:avLst/>
            </a:prstGeom>
            <a:noFill/>
            <a:ln w="9525">
              <a:noFill/>
              <a:miter lim="800000"/>
              <a:headEnd/>
              <a:tailEnd/>
            </a:ln>
          </p:spPr>
        </p:pic>
        <p:cxnSp>
          <p:nvCxnSpPr>
            <p:cNvPr id="6" name="直接箭头连接符 5"/>
            <p:cNvCxnSpPr/>
            <p:nvPr/>
          </p:nvCxnSpPr>
          <p:spPr>
            <a:xfrm>
              <a:off x="1295400" y="4038600"/>
              <a:ext cx="457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五角星 6"/>
            <p:cNvSpPr/>
            <p:nvPr/>
          </p:nvSpPr>
          <p:spPr>
            <a:xfrm>
              <a:off x="1524000" y="4953000"/>
              <a:ext cx="152400" cy="152400"/>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50938" y="214313"/>
            <a:ext cx="6950075" cy="1462087"/>
          </a:xfrm>
        </p:spPr>
        <p:txBody>
          <a:bodyPr/>
          <a:lstStyle/>
          <a:p>
            <a:r>
              <a:rPr lang="en-US" altLang="zh-CN" sz="4000" b="1" dirty="0" smtClean="0">
                <a:latin typeface="Times New Roman" pitchFamily="18" charset="0"/>
                <a:ea typeface="华文楷体" pitchFamily="2" charset="-122"/>
                <a:cs typeface="Times New Roman" pitchFamily="18" charset="0"/>
              </a:rPr>
              <a:t>2.1 </a:t>
            </a:r>
            <a:r>
              <a:rPr lang="zh-CN" altLang="en-US" sz="4000" b="1" dirty="0" smtClean="0">
                <a:latin typeface="Times New Roman" pitchFamily="18" charset="0"/>
                <a:ea typeface="华文楷体" pitchFamily="2" charset="-122"/>
                <a:cs typeface="Times New Roman" pitchFamily="18" charset="0"/>
              </a:rPr>
              <a:t>图灵机模型</a:t>
            </a:r>
            <a:endParaRPr lang="zh-CN" altLang="en-US" sz="4000" b="1" dirty="0" smtClean="0">
              <a:solidFill>
                <a:srgbClr val="C0C0C0"/>
              </a:solidFill>
              <a:latin typeface="Times New Roman" pitchFamily="18" charset="0"/>
              <a:ea typeface="华文楷体" pitchFamily="2" charset="-122"/>
              <a:cs typeface="Times New Roman" pitchFamily="18" charset="0"/>
            </a:endParaRPr>
          </a:p>
        </p:txBody>
      </p:sp>
      <p:sp>
        <p:nvSpPr>
          <p:cNvPr id="72707" name="Rectangle 3"/>
          <p:cNvSpPr>
            <a:spLocks noGrp="1" noChangeArrowheads="1"/>
          </p:cNvSpPr>
          <p:nvPr>
            <p:ph type="body" sz="half" idx="1"/>
          </p:nvPr>
        </p:nvSpPr>
        <p:spPr>
          <a:xfrm>
            <a:off x="228600" y="1981200"/>
            <a:ext cx="8610600" cy="4724400"/>
          </a:xfrm>
        </p:spPr>
        <p:txBody>
          <a:bodyPr/>
          <a:lstStyle/>
          <a:p>
            <a:pPr>
              <a:lnSpc>
                <a:spcPct val="120000"/>
              </a:lnSpc>
            </a:pPr>
            <a:r>
              <a:rPr lang="zh-CN" altLang="en-US" sz="3200" b="1" dirty="0" smtClean="0">
                <a:solidFill>
                  <a:srgbClr val="00B0F0"/>
                </a:solidFill>
                <a:latin typeface="Times New Roman" pitchFamily="18" charset="0"/>
                <a:ea typeface="华文楷体" pitchFamily="2" charset="-122"/>
                <a:cs typeface="Times New Roman" pitchFamily="18" charset="0"/>
              </a:rPr>
              <a:t>例</a:t>
            </a:r>
            <a:r>
              <a:rPr lang="en-US" altLang="zh-CN" sz="3200" b="1" dirty="0" smtClean="0">
                <a:solidFill>
                  <a:srgbClr val="00B0F0"/>
                </a:solidFill>
                <a:latin typeface="Times New Roman" pitchFamily="18" charset="0"/>
                <a:ea typeface="华文楷体" pitchFamily="2" charset="-122"/>
                <a:cs typeface="Times New Roman" pitchFamily="18" charset="0"/>
              </a:rPr>
              <a:t>5</a:t>
            </a:r>
            <a:r>
              <a:rPr lang="zh-CN" altLang="en-US" sz="3200" b="1" dirty="0" smtClean="0">
                <a:solidFill>
                  <a:srgbClr val="00B0F0"/>
                </a:solidFill>
                <a:latin typeface="Times New Roman" pitchFamily="18" charset="0"/>
                <a:ea typeface="华文楷体" pitchFamily="2" charset="-122"/>
                <a:cs typeface="Times New Roman" pitchFamily="18" charset="0"/>
              </a:rPr>
              <a:t>：设计一台图灵机，接受由</a:t>
            </a:r>
            <a:r>
              <a:rPr lang="en-US" altLang="zh-CN" sz="3200" b="1" dirty="0" smtClean="0">
                <a:solidFill>
                  <a:srgbClr val="00B0F0"/>
                </a:solidFill>
                <a:latin typeface="Times New Roman" pitchFamily="18" charset="0"/>
                <a:ea typeface="华文楷体" pitchFamily="2" charset="-122"/>
                <a:cs typeface="Times New Roman" pitchFamily="18" charset="0"/>
              </a:rPr>
              <a:t>0</a:t>
            </a:r>
            <a:r>
              <a:rPr lang="zh-CN" altLang="en-US" sz="3200" b="1" dirty="0" smtClean="0">
                <a:solidFill>
                  <a:srgbClr val="00B0F0"/>
                </a:solidFill>
                <a:latin typeface="Times New Roman" pitchFamily="18" charset="0"/>
                <a:ea typeface="华文楷体" pitchFamily="2" charset="-122"/>
                <a:cs typeface="Times New Roman" pitchFamily="18" charset="0"/>
              </a:rPr>
              <a:t>和</a:t>
            </a:r>
            <a:r>
              <a:rPr lang="en-US" altLang="zh-CN" sz="3200" b="1" dirty="0" smtClean="0">
                <a:solidFill>
                  <a:srgbClr val="00B0F0"/>
                </a:solidFill>
                <a:latin typeface="Times New Roman" pitchFamily="18" charset="0"/>
                <a:ea typeface="华文楷体" pitchFamily="2" charset="-122"/>
                <a:cs typeface="Times New Roman" pitchFamily="18" charset="0"/>
              </a:rPr>
              <a:t>1</a:t>
            </a:r>
            <a:r>
              <a:rPr lang="zh-CN" altLang="en-US" sz="3200" b="1" dirty="0" smtClean="0">
                <a:solidFill>
                  <a:srgbClr val="00B0F0"/>
                </a:solidFill>
                <a:latin typeface="Times New Roman" pitchFamily="18" charset="0"/>
                <a:ea typeface="华文楷体" pitchFamily="2" charset="-122"/>
                <a:cs typeface="Times New Roman" pitchFamily="18" charset="0"/>
              </a:rPr>
              <a:t>组成的，</a:t>
            </a:r>
            <a:r>
              <a:rPr lang="en-US" altLang="zh-CN" sz="3200" b="1" dirty="0" smtClean="0">
                <a:solidFill>
                  <a:srgbClr val="00B0F0"/>
                </a:solidFill>
                <a:latin typeface="Times New Roman" pitchFamily="18" charset="0"/>
                <a:ea typeface="华文楷体" pitchFamily="2" charset="-122"/>
                <a:cs typeface="Times New Roman" pitchFamily="18" charset="0"/>
              </a:rPr>
              <a:t>0</a:t>
            </a:r>
            <a:r>
              <a:rPr lang="zh-CN" altLang="en-US" sz="3200" b="1" dirty="0" smtClean="0">
                <a:solidFill>
                  <a:srgbClr val="00B0F0"/>
                </a:solidFill>
                <a:latin typeface="Times New Roman" pitchFamily="18" charset="0"/>
                <a:ea typeface="华文楷体" pitchFamily="2" charset="-122"/>
                <a:cs typeface="Times New Roman" pitchFamily="18" charset="0"/>
              </a:rPr>
              <a:t>与</a:t>
            </a:r>
            <a:r>
              <a:rPr lang="en-US" altLang="zh-CN" sz="3200" b="1" dirty="0" smtClean="0">
                <a:solidFill>
                  <a:srgbClr val="00B0F0"/>
                </a:solidFill>
                <a:latin typeface="Times New Roman" pitchFamily="18" charset="0"/>
                <a:ea typeface="华文楷体" pitchFamily="2" charset="-122"/>
                <a:cs typeface="Times New Roman" pitchFamily="18" charset="0"/>
              </a:rPr>
              <a:t>1</a:t>
            </a:r>
            <a:r>
              <a:rPr lang="zh-CN" altLang="en-US" sz="3200" b="1" dirty="0" smtClean="0">
                <a:solidFill>
                  <a:srgbClr val="00B0F0"/>
                </a:solidFill>
                <a:latin typeface="Times New Roman" pitchFamily="18" charset="0"/>
                <a:ea typeface="华文楷体" pitchFamily="2" charset="-122"/>
                <a:cs typeface="Times New Roman" pitchFamily="18" charset="0"/>
              </a:rPr>
              <a:t>出现次数相同且</a:t>
            </a:r>
            <a:r>
              <a:rPr lang="en-US" altLang="zh-CN" sz="3200" b="1" dirty="0" smtClean="0">
                <a:solidFill>
                  <a:srgbClr val="00B0F0"/>
                </a:solidFill>
                <a:latin typeface="Times New Roman" pitchFamily="18" charset="0"/>
                <a:ea typeface="华文楷体" pitchFamily="2" charset="-122"/>
                <a:cs typeface="Times New Roman" pitchFamily="18" charset="0"/>
              </a:rPr>
              <a:t>0</a:t>
            </a:r>
            <a:r>
              <a:rPr lang="zh-CN" altLang="en-US" sz="3200" b="1" dirty="0" smtClean="0">
                <a:solidFill>
                  <a:srgbClr val="00B0F0"/>
                </a:solidFill>
                <a:latin typeface="Times New Roman" pitchFamily="18" charset="0"/>
                <a:ea typeface="华文楷体" pitchFamily="2" charset="-122"/>
                <a:cs typeface="Times New Roman" pitchFamily="18" charset="0"/>
              </a:rPr>
              <a:t>先出现的字符串。形如</a:t>
            </a:r>
            <a:r>
              <a:rPr lang="en-US" altLang="zh-CN" sz="3200" b="1" dirty="0" smtClean="0">
                <a:solidFill>
                  <a:srgbClr val="00B0F0"/>
                </a:solidFill>
                <a:latin typeface="Times New Roman" pitchFamily="18" charset="0"/>
                <a:ea typeface="华文楷体" pitchFamily="2" charset="-122"/>
                <a:cs typeface="Times New Roman" pitchFamily="18" charset="0"/>
              </a:rPr>
              <a:t>0…01…1</a:t>
            </a:r>
            <a:r>
              <a:rPr lang="zh-CN" altLang="en-US" sz="3200" b="1" dirty="0" smtClean="0">
                <a:solidFill>
                  <a:srgbClr val="00B0F0"/>
                </a:solidFill>
                <a:latin typeface="Times New Roman" pitchFamily="18" charset="0"/>
                <a:ea typeface="华文楷体" pitchFamily="2" charset="-122"/>
                <a:cs typeface="Times New Roman" pitchFamily="18" charset="0"/>
              </a:rPr>
              <a:t>。</a:t>
            </a:r>
            <a:endParaRPr lang="zh-CN" altLang="en-US" b="1" dirty="0" smtClean="0">
              <a:latin typeface="Times New Roman" pitchFamily="18" charset="0"/>
              <a:ea typeface="华文楷体" pitchFamily="2" charset="-122"/>
              <a:cs typeface="Times New Roman" pitchFamily="18" charset="0"/>
            </a:endParaRPr>
          </a:p>
          <a:p>
            <a:pPr>
              <a:lnSpc>
                <a:spcPct val="120000"/>
              </a:lnSpc>
              <a:buFont typeface="Wingdings" pitchFamily="2" charset="2"/>
              <a:buNone/>
            </a:pPr>
            <a:r>
              <a:rPr lang="zh-CN" altLang="en-US" b="1" dirty="0" smtClean="0">
                <a:latin typeface="Times New Roman" pitchFamily="18" charset="0"/>
                <a:ea typeface="华文楷体" pitchFamily="2" charset="-122"/>
                <a:cs typeface="Times New Roman" pitchFamily="18" charset="0"/>
              </a:rPr>
              <a:t>    </a:t>
            </a:r>
            <a:r>
              <a:rPr lang="zh-CN" altLang="en-US" b="1" dirty="0" smtClean="0">
                <a:solidFill>
                  <a:srgbClr val="0070C0"/>
                </a:solidFill>
                <a:latin typeface="Times New Roman" pitchFamily="18" charset="0"/>
                <a:ea typeface="华文楷体" pitchFamily="2" charset="-122"/>
                <a:cs typeface="Times New Roman" pitchFamily="18" charset="0"/>
              </a:rPr>
              <a:t>基本思路</a:t>
            </a:r>
            <a:r>
              <a:rPr lang="zh-CN" altLang="en-US" b="1" dirty="0" smtClean="0">
                <a:latin typeface="Times New Roman" pitchFamily="18" charset="0"/>
                <a:ea typeface="华文楷体" pitchFamily="2" charset="-122"/>
                <a:cs typeface="Times New Roman" pitchFamily="18" charset="0"/>
              </a:rPr>
              <a:t>：读头将第一个</a:t>
            </a:r>
            <a:r>
              <a:rPr lang="en-US" altLang="zh-CN" b="1" dirty="0" smtClean="0">
                <a:latin typeface="Times New Roman" pitchFamily="18" charset="0"/>
                <a:ea typeface="华文楷体" pitchFamily="2" charset="-122"/>
                <a:cs typeface="Times New Roman" pitchFamily="18" charset="0"/>
              </a:rPr>
              <a:t>0</a:t>
            </a:r>
            <a:r>
              <a:rPr lang="zh-CN" altLang="en-US" b="1" dirty="0" smtClean="0">
                <a:latin typeface="Times New Roman" pitchFamily="18" charset="0"/>
                <a:ea typeface="华文楷体" pitchFamily="2" charset="-122"/>
                <a:cs typeface="Times New Roman" pitchFamily="18" charset="0"/>
              </a:rPr>
              <a:t>改为</a:t>
            </a:r>
            <a:r>
              <a:rPr lang="en-US" altLang="zh-CN" b="1" dirty="0" smtClean="0">
                <a:latin typeface="Times New Roman" pitchFamily="18" charset="0"/>
                <a:ea typeface="华文楷体" pitchFamily="2" charset="-122"/>
                <a:cs typeface="Times New Roman" pitchFamily="18" charset="0"/>
              </a:rPr>
              <a:t>x</a:t>
            </a:r>
            <a:r>
              <a:rPr lang="zh-CN" altLang="en-US" b="1" dirty="0" smtClean="0">
                <a:latin typeface="Times New Roman" pitchFamily="18" charset="0"/>
                <a:ea typeface="华文楷体" pitchFamily="2" charset="-122"/>
                <a:cs typeface="Times New Roman" pitchFamily="18" charset="0"/>
              </a:rPr>
              <a:t>，右移，把找到的第一个</a:t>
            </a:r>
            <a:r>
              <a:rPr lang="en-US" altLang="zh-CN" b="1" dirty="0" smtClean="0">
                <a:latin typeface="Times New Roman" pitchFamily="18" charset="0"/>
                <a:ea typeface="华文楷体" pitchFamily="2" charset="-122"/>
                <a:cs typeface="Times New Roman" pitchFamily="18" charset="0"/>
              </a:rPr>
              <a:t>1</a:t>
            </a:r>
            <a:r>
              <a:rPr lang="zh-CN" altLang="en-US" b="1" dirty="0" smtClean="0">
                <a:latin typeface="Times New Roman" pitchFamily="18" charset="0"/>
                <a:ea typeface="华文楷体" pitchFamily="2" charset="-122"/>
                <a:cs typeface="Times New Roman" pitchFamily="18" charset="0"/>
              </a:rPr>
              <a:t>改为</a:t>
            </a:r>
            <a:r>
              <a:rPr lang="en-US" altLang="zh-CN" b="1" dirty="0" smtClean="0">
                <a:latin typeface="Times New Roman" pitchFamily="18" charset="0"/>
                <a:ea typeface="华文楷体" pitchFamily="2" charset="-122"/>
                <a:cs typeface="Times New Roman" pitchFamily="18" charset="0"/>
              </a:rPr>
              <a:t>y</a:t>
            </a:r>
            <a:r>
              <a:rPr lang="zh-CN" altLang="en-US" b="1" dirty="0" smtClean="0">
                <a:latin typeface="Times New Roman" pitchFamily="18" charset="0"/>
                <a:ea typeface="华文楷体" pitchFamily="2" charset="-122"/>
                <a:cs typeface="Times New Roman" pitchFamily="18" charset="0"/>
              </a:rPr>
              <a:t>，然后退回去直到遇到第一个</a:t>
            </a:r>
            <a:r>
              <a:rPr lang="en-US" altLang="zh-CN" b="1" dirty="0" smtClean="0">
                <a:latin typeface="Times New Roman" pitchFamily="18" charset="0"/>
                <a:ea typeface="华文楷体" pitchFamily="2" charset="-122"/>
                <a:cs typeface="Times New Roman" pitchFamily="18" charset="0"/>
              </a:rPr>
              <a:t>x</a:t>
            </a:r>
            <a:r>
              <a:rPr lang="zh-CN" altLang="en-US" b="1" dirty="0" smtClean="0">
                <a:latin typeface="Times New Roman" pitchFamily="18" charset="0"/>
                <a:ea typeface="华文楷体" pitchFamily="2" charset="-122"/>
                <a:cs typeface="Times New Roman" pitchFamily="18" charset="0"/>
              </a:rPr>
              <a:t>，再右移把遇到的第一个</a:t>
            </a:r>
            <a:r>
              <a:rPr lang="en-US" altLang="zh-CN" b="1" dirty="0" smtClean="0">
                <a:latin typeface="Times New Roman" pitchFamily="18" charset="0"/>
                <a:ea typeface="华文楷体" pitchFamily="2" charset="-122"/>
                <a:cs typeface="Times New Roman" pitchFamily="18" charset="0"/>
              </a:rPr>
              <a:t>0</a:t>
            </a:r>
            <a:r>
              <a:rPr lang="zh-CN" altLang="en-US" b="1" dirty="0" smtClean="0">
                <a:latin typeface="Times New Roman" pitchFamily="18" charset="0"/>
                <a:ea typeface="华文楷体" pitchFamily="2" charset="-122"/>
                <a:cs typeface="Times New Roman" pitchFamily="18" charset="0"/>
              </a:rPr>
              <a:t>改为</a:t>
            </a:r>
            <a:r>
              <a:rPr lang="en-US" altLang="zh-CN" b="1" dirty="0" smtClean="0">
                <a:latin typeface="Times New Roman" pitchFamily="18" charset="0"/>
                <a:ea typeface="华文楷体" pitchFamily="2" charset="-122"/>
                <a:cs typeface="Times New Roman" pitchFamily="18" charset="0"/>
              </a:rPr>
              <a:t>x</a:t>
            </a:r>
            <a:r>
              <a:rPr lang="zh-CN" altLang="en-US" b="1" dirty="0" smtClean="0">
                <a:latin typeface="Times New Roman" pitchFamily="18" charset="0"/>
                <a:ea typeface="华文楷体" pitchFamily="2" charset="-122"/>
                <a:cs typeface="Times New Roman" pitchFamily="18" charset="0"/>
              </a:rPr>
              <a:t>，右移，把找到的第一个</a:t>
            </a:r>
            <a:r>
              <a:rPr lang="en-US" altLang="zh-CN" b="1" dirty="0" smtClean="0">
                <a:latin typeface="Times New Roman" pitchFamily="18" charset="0"/>
                <a:ea typeface="华文楷体" pitchFamily="2" charset="-122"/>
                <a:cs typeface="Times New Roman" pitchFamily="18" charset="0"/>
              </a:rPr>
              <a:t>1</a:t>
            </a:r>
            <a:r>
              <a:rPr lang="zh-CN" altLang="en-US" b="1" dirty="0" smtClean="0">
                <a:latin typeface="Times New Roman" pitchFamily="18" charset="0"/>
                <a:ea typeface="华文楷体" pitchFamily="2" charset="-122"/>
                <a:cs typeface="Times New Roman" pitchFamily="18" charset="0"/>
              </a:rPr>
              <a:t>改为</a:t>
            </a:r>
            <a:r>
              <a:rPr lang="en-US" altLang="zh-CN" b="1" dirty="0" smtClean="0">
                <a:latin typeface="Times New Roman" pitchFamily="18" charset="0"/>
                <a:ea typeface="华文楷体" pitchFamily="2" charset="-122"/>
                <a:cs typeface="Times New Roman" pitchFamily="18" charset="0"/>
              </a:rPr>
              <a:t>y</a:t>
            </a:r>
            <a:r>
              <a:rPr lang="zh-CN" altLang="en-US" b="1" dirty="0" smtClean="0">
                <a:latin typeface="Times New Roman" pitchFamily="18" charset="0"/>
                <a:ea typeface="华文楷体" pitchFamily="2" charset="-122"/>
                <a:cs typeface="Times New Roman" pitchFamily="18" charset="0"/>
              </a:rPr>
              <a:t>，如此反复直至指针指向空白</a:t>
            </a:r>
            <a:r>
              <a:rPr lang="en-US" altLang="zh-CN" b="1" dirty="0" smtClean="0">
                <a:latin typeface="Times New Roman" pitchFamily="18" charset="0"/>
                <a:ea typeface="华文楷体" pitchFamily="2" charset="-122"/>
                <a:cs typeface="Times New Roman" pitchFamily="18" charset="0"/>
              </a:rPr>
              <a:t>B</a:t>
            </a:r>
            <a:r>
              <a:rPr lang="zh-CN" altLang="en-US" b="1" dirty="0" smtClean="0">
                <a:latin typeface="Times New Roman" pitchFamily="18" charset="0"/>
                <a:ea typeface="华文楷体" pitchFamily="2" charset="-122"/>
                <a:cs typeface="Times New Roman" pitchFamily="18" charset="0"/>
              </a:rPr>
              <a:t>为止。 </a:t>
            </a:r>
          </a:p>
        </p:txBody>
      </p:sp>
    </p:spTree>
    <p:extLst>
      <p:ext uri="{BB962C8B-B14F-4D97-AF65-F5344CB8AC3E}">
        <p14:creationId xmlns:p14="http://schemas.microsoft.com/office/powerpoint/2010/main" val="130528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fade">
                                      <p:cBhvr>
                                        <p:cTn id="7" dur="1000"/>
                                        <p:tgtEl>
                                          <p:spTgt spid="72707">
                                            <p:txEl>
                                              <p:pRg st="0" end="0"/>
                                            </p:txEl>
                                          </p:spTgt>
                                        </p:tgtEl>
                                      </p:cBhvr>
                                    </p:animEffect>
                                    <p:anim calcmode="lin" valueType="num">
                                      <p:cBhvr>
                                        <p:cTn id="8" dur="1000" fill="hold"/>
                                        <p:tgtEl>
                                          <p:spTgt spid="727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27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2707">
                                            <p:txEl>
                                              <p:pRg st="1" end="1"/>
                                            </p:txEl>
                                          </p:spTgt>
                                        </p:tgtEl>
                                        <p:attrNameLst>
                                          <p:attrName>style.visibility</p:attrName>
                                        </p:attrNameLst>
                                      </p:cBhvr>
                                      <p:to>
                                        <p:strVal val="visible"/>
                                      </p:to>
                                    </p:set>
                                    <p:animEffect transition="in" filter="fade">
                                      <p:cBhvr>
                                        <p:cTn id="14" dur="1000"/>
                                        <p:tgtEl>
                                          <p:spTgt spid="72707">
                                            <p:txEl>
                                              <p:pRg st="1" end="1"/>
                                            </p:txEl>
                                          </p:spTgt>
                                        </p:tgtEl>
                                      </p:cBhvr>
                                    </p:animEffect>
                                    <p:anim calcmode="lin" valueType="num">
                                      <p:cBhvr>
                                        <p:cTn id="15" dur="1000" fill="hold"/>
                                        <p:tgtEl>
                                          <p:spTgt spid="727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270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1447800" y="2362200"/>
            <a:ext cx="6477000" cy="389122"/>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447800" y="3200400"/>
            <a:ext cx="6343864" cy="2209800"/>
          </a:xfrm>
          <a:prstGeom prst="rect">
            <a:avLst/>
          </a:prstGeom>
          <a:noFill/>
          <a:ln w="9525">
            <a:noFill/>
            <a:miter lim="800000"/>
            <a:headEnd/>
            <a:tailEnd/>
          </a:ln>
        </p:spPr>
      </p:pic>
    </p:spTree>
    <p:extLst>
      <p:ext uri="{BB962C8B-B14F-4D97-AF65-F5344CB8AC3E}">
        <p14:creationId xmlns:p14="http://schemas.microsoft.com/office/powerpoint/2010/main" val="2068138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b="1" dirty="0" smtClean="0">
                <a:latin typeface="Times New Roman" pitchFamily="18" charset="0"/>
                <a:ea typeface="华文楷体" pitchFamily="2" charset="-122"/>
                <a:cs typeface="Times New Roman" pitchFamily="18" charset="0"/>
              </a:rPr>
              <a:t>2.1 </a:t>
            </a:r>
            <a:r>
              <a:rPr lang="zh-CN" altLang="en-US" b="1" dirty="0" smtClean="0">
                <a:latin typeface="Times New Roman" pitchFamily="18" charset="0"/>
                <a:ea typeface="华文楷体" pitchFamily="2" charset="-122"/>
                <a:cs typeface="Times New Roman" pitchFamily="18" charset="0"/>
              </a:rPr>
              <a:t>图灵机模型</a:t>
            </a:r>
          </a:p>
        </p:txBody>
      </p:sp>
      <p:sp>
        <p:nvSpPr>
          <p:cNvPr id="12291" name="内容占位符 2"/>
          <p:cNvSpPr>
            <a:spLocks noGrp="1"/>
          </p:cNvSpPr>
          <p:nvPr>
            <p:ph idx="1"/>
          </p:nvPr>
        </p:nvSpPr>
        <p:spPr>
          <a:xfrm>
            <a:off x="914400" y="2017713"/>
            <a:ext cx="8040688" cy="4535487"/>
          </a:xfrm>
        </p:spPr>
        <p:txBody>
          <a:bodyPr/>
          <a:lstStyle/>
          <a:p>
            <a:r>
              <a:rPr lang="zh-CN" altLang="en-US" sz="2800" b="1" smtClean="0">
                <a:solidFill>
                  <a:srgbClr val="00B0F0"/>
                </a:solidFill>
                <a:latin typeface="Times New Roman" pitchFamily="18" charset="0"/>
                <a:ea typeface="华文楷体" pitchFamily="2" charset="-122"/>
                <a:cs typeface="Times New Roman" pitchFamily="18" charset="0"/>
              </a:rPr>
              <a:t>格局</a:t>
            </a:r>
            <a:r>
              <a:rPr lang="zh-CN" altLang="en-US" sz="2800" b="1" smtClean="0">
                <a:latin typeface="Times New Roman" pitchFamily="18" charset="0"/>
                <a:ea typeface="华文楷体" pitchFamily="2" charset="-122"/>
                <a:cs typeface="Times New Roman" pitchFamily="18" charset="0"/>
              </a:rPr>
              <a:t>：</a:t>
            </a:r>
            <a:r>
              <a:rPr lang="zh-CN" altLang="en-US" sz="2800" b="1" smtClean="0">
                <a:solidFill>
                  <a:srgbClr val="000000"/>
                </a:solidFill>
                <a:latin typeface="Times New Roman" pitchFamily="18" charset="0"/>
                <a:ea typeface="华文楷体" pitchFamily="2" charset="-122"/>
                <a:cs typeface="Times New Roman" pitchFamily="18" charset="0"/>
              </a:rPr>
              <a:t>机器的状态的表示，由当前状态、当前带内容、读写头位置组成。属于</a:t>
            </a:r>
            <a:r>
              <a:rPr lang="en-US" altLang="zh-CN" sz="2800" b="1" smtClean="0">
                <a:solidFill>
                  <a:srgbClr val="000000"/>
                </a:solidFill>
                <a:latin typeface="Times New Roman" pitchFamily="18" charset="0"/>
                <a:ea typeface="华文楷体" pitchFamily="2" charset="-122"/>
                <a:cs typeface="Times New Roman" pitchFamily="18" charset="0"/>
              </a:rPr>
              <a:t>(</a:t>
            </a:r>
            <a:r>
              <a:rPr lang="en-US" altLang="zh-CN" sz="2800" b="1" smtClean="0">
                <a:latin typeface="Times New Roman" pitchFamily="18" charset="0"/>
                <a:ea typeface="华文楷体" pitchFamily="2" charset="-122"/>
                <a:cs typeface="Times New Roman" pitchFamily="18" charset="0"/>
                <a:sym typeface="Symbol" pitchFamily="18" charset="2"/>
              </a:rPr>
              <a:t></a:t>
            </a:r>
            <a:r>
              <a:rPr lang="en-US" altLang="zh-CN" sz="2800" b="1" baseline="30000" smtClean="0">
                <a:latin typeface="Times New Roman" pitchFamily="18" charset="0"/>
                <a:ea typeface="华文楷体" pitchFamily="2" charset="-122"/>
                <a:cs typeface="Times New Roman" pitchFamily="18" charset="0"/>
                <a:sym typeface="Symbol" pitchFamily="18" charset="2"/>
              </a:rPr>
              <a:t>*</a:t>
            </a:r>
            <a:r>
              <a:rPr lang="en-US" altLang="zh-CN" sz="2800" b="1" smtClean="0">
                <a:latin typeface="Times New Roman" pitchFamily="18" charset="0"/>
                <a:ea typeface="华文楷体" pitchFamily="2" charset="-122"/>
                <a:cs typeface="Times New Roman" pitchFamily="18" charset="0"/>
                <a:sym typeface="Symbol" pitchFamily="18" charset="2"/>
              </a:rPr>
              <a:t>×Q×</a:t>
            </a:r>
            <a:r>
              <a:rPr lang="en-US" altLang="zh-CN" sz="2800" b="1" baseline="30000" smtClean="0">
                <a:latin typeface="Times New Roman" pitchFamily="18" charset="0"/>
                <a:ea typeface="华文楷体" pitchFamily="2" charset="-122"/>
                <a:cs typeface="Times New Roman" pitchFamily="18" charset="0"/>
                <a:sym typeface="Symbol" pitchFamily="18" charset="2"/>
              </a:rPr>
              <a:t>*</a:t>
            </a:r>
            <a:r>
              <a:rPr lang="en-US" altLang="zh-CN" sz="2800" b="1" smtClean="0">
                <a:solidFill>
                  <a:srgbClr val="000000"/>
                </a:solidFill>
                <a:latin typeface="Times New Roman" pitchFamily="18" charset="0"/>
                <a:ea typeface="华文楷体" pitchFamily="2" charset="-122"/>
                <a:cs typeface="Times New Roman" pitchFamily="18" charset="0"/>
              </a:rPr>
              <a:t>)</a:t>
            </a:r>
            <a:r>
              <a:rPr lang="zh-CN" altLang="en-US" sz="2800" b="1" smtClean="0">
                <a:solidFill>
                  <a:srgbClr val="000000"/>
                </a:solidFill>
                <a:latin typeface="Times New Roman" pitchFamily="18" charset="0"/>
                <a:ea typeface="华文楷体" pitchFamily="2" charset="-122"/>
                <a:cs typeface="Times New Roman" pitchFamily="18" charset="0"/>
              </a:rPr>
              <a:t>。</a:t>
            </a:r>
            <a:endParaRPr lang="en-US" altLang="zh-CN" sz="2800" b="1" smtClean="0">
              <a:solidFill>
                <a:srgbClr val="000000"/>
              </a:solidFill>
              <a:latin typeface="Times New Roman" pitchFamily="18" charset="0"/>
              <a:ea typeface="华文楷体" pitchFamily="2" charset="-122"/>
              <a:cs typeface="Times New Roman" pitchFamily="18" charset="0"/>
            </a:endParaRPr>
          </a:p>
          <a:p>
            <a:endParaRPr lang="en-US" altLang="zh-CN" b="1" smtClean="0">
              <a:solidFill>
                <a:srgbClr val="000000"/>
              </a:solidFill>
              <a:latin typeface="Times New Roman" pitchFamily="18" charset="0"/>
              <a:ea typeface="华文楷体" pitchFamily="2" charset="-122"/>
              <a:cs typeface="Times New Roman" pitchFamily="18" charset="0"/>
            </a:endParaRPr>
          </a:p>
          <a:p>
            <a:endParaRPr lang="en-US" altLang="zh-CN" b="1" smtClean="0">
              <a:solidFill>
                <a:srgbClr val="000000"/>
              </a:solidFill>
              <a:latin typeface="Times New Roman" pitchFamily="18" charset="0"/>
              <a:ea typeface="华文楷体" pitchFamily="2" charset="-122"/>
              <a:cs typeface="Times New Roman" pitchFamily="18" charset="0"/>
            </a:endParaRPr>
          </a:p>
          <a:p>
            <a:endParaRPr lang="en-US" altLang="zh-CN" b="1" smtClean="0">
              <a:solidFill>
                <a:srgbClr val="000000"/>
              </a:solidFill>
              <a:latin typeface="Times New Roman" pitchFamily="18" charset="0"/>
              <a:ea typeface="华文楷体" pitchFamily="2" charset="-122"/>
              <a:cs typeface="Times New Roman" pitchFamily="18" charset="0"/>
            </a:endParaRPr>
          </a:p>
          <a:p>
            <a:pPr lvl="1"/>
            <a:endParaRPr lang="en-US" altLang="zh-CN" b="1" smtClean="0">
              <a:solidFill>
                <a:srgbClr val="000000"/>
              </a:solidFill>
              <a:latin typeface="Times New Roman" pitchFamily="18" charset="0"/>
              <a:ea typeface="华文楷体" pitchFamily="2" charset="-122"/>
              <a:cs typeface="Times New Roman" pitchFamily="18" charset="0"/>
            </a:endParaRPr>
          </a:p>
          <a:p>
            <a:pPr lvl="1"/>
            <a:endParaRPr lang="en-US" altLang="zh-CN" b="1" smtClean="0">
              <a:solidFill>
                <a:srgbClr val="000000"/>
              </a:solidFill>
              <a:latin typeface="Times New Roman" pitchFamily="18" charset="0"/>
              <a:ea typeface="华文楷体" pitchFamily="2" charset="-122"/>
              <a:cs typeface="Times New Roman" pitchFamily="18" charset="0"/>
            </a:endParaRPr>
          </a:p>
          <a:p>
            <a:pPr lvl="1"/>
            <a:r>
              <a:rPr lang="zh-CN" altLang="en-US" b="1" smtClean="0">
                <a:solidFill>
                  <a:srgbClr val="000000"/>
                </a:solidFill>
                <a:latin typeface="Times New Roman" pitchFamily="18" charset="0"/>
                <a:ea typeface="华文楷体" pitchFamily="2" charset="-122"/>
                <a:cs typeface="Times New Roman" pitchFamily="18" charset="0"/>
              </a:rPr>
              <a:t>如（</a:t>
            </a:r>
            <a:r>
              <a:rPr lang="en-US" altLang="zh-CN" b="1" smtClean="0">
                <a:solidFill>
                  <a:srgbClr val="000000"/>
                </a:solidFill>
                <a:latin typeface="Times New Roman" pitchFamily="18" charset="0"/>
                <a:ea typeface="华文楷体" pitchFamily="2" charset="-122"/>
                <a:cs typeface="Times New Roman" pitchFamily="18" charset="0"/>
              </a:rPr>
              <a:t>u</a:t>
            </a:r>
            <a:r>
              <a:rPr lang="zh-CN" altLang="en-US" b="1" smtClean="0">
                <a:solidFill>
                  <a:srgbClr val="000000"/>
                </a:solidFill>
                <a:latin typeface="Times New Roman" pitchFamily="18" charset="0"/>
                <a:ea typeface="华文楷体" pitchFamily="2" charset="-122"/>
                <a:cs typeface="Times New Roman" pitchFamily="18" charset="0"/>
              </a:rPr>
              <a:t>，</a:t>
            </a:r>
            <a:r>
              <a:rPr lang="en-US" altLang="zh-CN" b="1" smtClean="0">
                <a:solidFill>
                  <a:srgbClr val="000000"/>
                </a:solidFill>
                <a:latin typeface="Times New Roman" pitchFamily="18" charset="0"/>
                <a:ea typeface="华文楷体" pitchFamily="2" charset="-122"/>
                <a:cs typeface="Times New Roman" pitchFamily="18" charset="0"/>
              </a:rPr>
              <a:t>q</a:t>
            </a:r>
            <a:r>
              <a:rPr lang="zh-CN" altLang="en-US" b="1" smtClean="0">
                <a:solidFill>
                  <a:srgbClr val="000000"/>
                </a:solidFill>
                <a:latin typeface="Times New Roman" pitchFamily="18" charset="0"/>
                <a:ea typeface="华文楷体" pitchFamily="2" charset="-122"/>
                <a:cs typeface="Times New Roman" pitchFamily="18" charset="0"/>
              </a:rPr>
              <a:t>，</a:t>
            </a:r>
            <a:r>
              <a:rPr lang="en-US" altLang="zh-CN" b="1" smtClean="0">
                <a:solidFill>
                  <a:srgbClr val="000000"/>
                </a:solidFill>
                <a:latin typeface="Times New Roman" pitchFamily="18" charset="0"/>
                <a:ea typeface="华文楷体" pitchFamily="2" charset="-122"/>
                <a:cs typeface="Times New Roman" pitchFamily="18" charset="0"/>
              </a:rPr>
              <a:t>v</a:t>
            </a:r>
            <a:r>
              <a:rPr lang="zh-CN" altLang="en-US" b="1" smtClean="0">
                <a:solidFill>
                  <a:srgbClr val="000000"/>
                </a:solidFill>
                <a:latin typeface="Times New Roman" pitchFamily="18" charset="0"/>
                <a:ea typeface="华文楷体" pitchFamily="2" charset="-122"/>
                <a:cs typeface="Times New Roman" pitchFamily="18" charset="0"/>
              </a:rPr>
              <a:t>）简记为：</a:t>
            </a:r>
            <a:r>
              <a:rPr lang="en-US" altLang="zh-CN" b="1" smtClean="0">
                <a:solidFill>
                  <a:srgbClr val="000000"/>
                </a:solidFill>
                <a:latin typeface="Times New Roman" pitchFamily="18" charset="0"/>
                <a:ea typeface="华文楷体" pitchFamily="2" charset="-122"/>
                <a:cs typeface="Times New Roman" pitchFamily="18" charset="0"/>
              </a:rPr>
              <a:t>uqv.</a:t>
            </a:r>
            <a:endParaRPr lang="zh-CN" altLang="en-US" b="1" baseline="30000" smtClean="0">
              <a:latin typeface="Times New Roman" pitchFamily="18" charset="0"/>
              <a:ea typeface="华文楷体" pitchFamily="2" charset="-122"/>
              <a:cs typeface="Times New Roman" pitchFamily="18" charset="0"/>
            </a:endParaRPr>
          </a:p>
        </p:txBody>
      </p:sp>
      <p:pic>
        <p:nvPicPr>
          <p:cNvPr id="12292" name="Picture 3"/>
          <p:cNvPicPr>
            <a:picLocks noChangeAspect="1" noChangeArrowheads="1"/>
          </p:cNvPicPr>
          <p:nvPr/>
        </p:nvPicPr>
        <p:blipFill>
          <a:blip r:embed="rId2" cstate="print"/>
          <a:srcRect/>
          <a:stretch>
            <a:fillRect/>
          </a:stretch>
        </p:blipFill>
        <p:spPr bwMode="auto">
          <a:xfrm>
            <a:off x="2590800" y="3200400"/>
            <a:ext cx="3962400" cy="2549525"/>
          </a:xfrm>
          <a:prstGeom prst="rect">
            <a:avLst/>
          </a:prstGeom>
          <a:noFill/>
          <a:ln w="9525">
            <a:noFill/>
            <a:miter lim="800000"/>
            <a:headEnd/>
            <a:tailEnd/>
          </a:ln>
        </p:spPr>
      </p:pic>
      <p:sp>
        <p:nvSpPr>
          <p:cNvPr id="12293" name="TextBox 4"/>
          <p:cNvSpPr txBox="1">
            <a:spLocks noChangeArrowheads="1"/>
          </p:cNvSpPr>
          <p:nvPr/>
        </p:nvSpPr>
        <p:spPr bwMode="auto">
          <a:xfrm>
            <a:off x="3200400" y="3352800"/>
            <a:ext cx="457200" cy="369888"/>
          </a:xfrm>
          <a:prstGeom prst="rect">
            <a:avLst/>
          </a:prstGeom>
          <a:solidFill>
            <a:schemeClr val="bg1"/>
          </a:solidFill>
          <a:ln w="9525">
            <a:noFill/>
            <a:miter lim="800000"/>
            <a:headEnd/>
            <a:tailEnd/>
          </a:ln>
        </p:spPr>
        <p:txBody>
          <a:bodyPr>
            <a:spAutoFit/>
          </a:bodyPr>
          <a:lstStyle/>
          <a:p>
            <a:r>
              <a:rPr lang="en-US" altLang="zh-CN"/>
              <a:t>u</a:t>
            </a:r>
            <a:endParaRPr lang="zh-CN" altLang="en-US"/>
          </a:p>
        </p:txBody>
      </p:sp>
      <p:sp>
        <p:nvSpPr>
          <p:cNvPr id="12294" name="TextBox 5"/>
          <p:cNvSpPr txBox="1">
            <a:spLocks noChangeArrowheads="1"/>
          </p:cNvSpPr>
          <p:nvPr/>
        </p:nvSpPr>
        <p:spPr bwMode="auto">
          <a:xfrm>
            <a:off x="5105400" y="2971800"/>
            <a:ext cx="457200" cy="369888"/>
          </a:xfrm>
          <a:prstGeom prst="rect">
            <a:avLst/>
          </a:prstGeom>
          <a:solidFill>
            <a:schemeClr val="bg1"/>
          </a:solidFill>
          <a:ln w="9525">
            <a:noFill/>
            <a:miter lim="800000"/>
            <a:headEnd/>
            <a:tailEnd/>
          </a:ln>
        </p:spPr>
        <p:txBody>
          <a:bodyPr>
            <a:spAutoFit/>
          </a:bodyPr>
          <a:lstStyle/>
          <a:p>
            <a:r>
              <a:rPr lang="en-US" altLang="zh-CN"/>
              <a:t>v</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sz="4000" b="1" dirty="0" smtClean="0">
                <a:latin typeface="Times New Roman" pitchFamily="18" charset="0"/>
                <a:ea typeface="华文楷体" pitchFamily="2" charset="-122"/>
                <a:cs typeface="Times New Roman" pitchFamily="18" charset="0"/>
              </a:rPr>
              <a:t>2.1 </a:t>
            </a:r>
            <a:r>
              <a:rPr lang="zh-CN" altLang="en-US" sz="4000" b="1" dirty="0" smtClean="0">
                <a:latin typeface="Times New Roman" pitchFamily="18" charset="0"/>
                <a:ea typeface="华文楷体" pitchFamily="2" charset="-122"/>
                <a:cs typeface="Times New Roman" pitchFamily="18" charset="0"/>
              </a:rPr>
              <a:t>图灵机模型</a:t>
            </a:r>
            <a:endParaRPr lang="zh-CN" altLang="en-US" sz="4000" b="1" dirty="0" smtClean="0">
              <a:solidFill>
                <a:srgbClr val="C0C0C0"/>
              </a:solidFill>
              <a:latin typeface="Times New Roman" pitchFamily="18" charset="0"/>
              <a:ea typeface="华文楷体" pitchFamily="2" charset="-122"/>
              <a:cs typeface="Times New Roman" pitchFamily="18" charset="0"/>
            </a:endParaRPr>
          </a:p>
        </p:txBody>
      </p:sp>
      <p:sp>
        <p:nvSpPr>
          <p:cNvPr id="65539" name="Rectangle 3"/>
          <p:cNvSpPr>
            <a:spLocks noGrp="1" noChangeArrowheads="1"/>
          </p:cNvSpPr>
          <p:nvPr>
            <p:ph type="body" sz="half" idx="1"/>
          </p:nvPr>
        </p:nvSpPr>
        <p:spPr>
          <a:xfrm>
            <a:off x="533400" y="2057400"/>
            <a:ext cx="8229600" cy="4572000"/>
          </a:xfrm>
        </p:spPr>
        <p:txBody>
          <a:bodyPr/>
          <a:lstStyle/>
          <a:p>
            <a:pPr algn="just">
              <a:lnSpc>
                <a:spcPct val="110000"/>
              </a:lnSpc>
            </a:pPr>
            <a:r>
              <a:rPr lang="zh-CN" altLang="en-US" b="1" dirty="0" smtClean="0">
                <a:solidFill>
                  <a:srgbClr val="00B0F0"/>
                </a:solidFill>
                <a:latin typeface="Times New Roman" pitchFamily="18" charset="0"/>
                <a:ea typeface="华文楷体" pitchFamily="2" charset="-122"/>
                <a:cs typeface="Times New Roman" pitchFamily="18" charset="0"/>
              </a:rPr>
              <a:t>初始格局</a:t>
            </a:r>
            <a:r>
              <a:rPr lang="zh-CN" altLang="en-US" b="1" dirty="0" smtClean="0">
                <a:latin typeface="Times New Roman" pitchFamily="18" charset="0"/>
                <a:ea typeface="华文楷体" pitchFamily="2" charset="-122"/>
                <a:cs typeface="Times New Roman" pitchFamily="18" charset="0"/>
                <a:sym typeface="Wingdings" pitchFamily="2" charset="2"/>
              </a:rPr>
              <a:t>：</a:t>
            </a:r>
            <a:r>
              <a:rPr lang="en-US" altLang="zh-CN" b="1" dirty="0" smtClean="0">
                <a:latin typeface="Times New Roman" pitchFamily="18" charset="0"/>
                <a:ea typeface="华文楷体" pitchFamily="2" charset="-122"/>
                <a:cs typeface="Times New Roman" pitchFamily="18" charset="0"/>
                <a:sym typeface="Wingdings" pitchFamily="2" charset="2"/>
              </a:rPr>
              <a:t>q</a:t>
            </a:r>
            <a:r>
              <a:rPr lang="en-US" altLang="zh-CN" b="1" baseline="-25000" dirty="0" smtClean="0">
                <a:latin typeface="Times New Roman" pitchFamily="18" charset="0"/>
                <a:ea typeface="华文楷体" pitchFamily="2" charset="-122"/>
                <a:cs typeface="Times New Roman" pitchFamily="18" charset="0"/>
                <a:sym typeface="Wingdings" pitchFamily="2" charset="2"/>
              </a:rPr>
              <a:t>0</a:t>
            </a:r>
            <a:r>
              <a:rPr lang="en-US" altLang="zh-CN" b="1" dirty="0" smtClean="0">
                <a:latin typeface="Times New Roman" pitchFamily="18" charset="0"/>
                <a:ea typeface="华文楷体" pitchFamily="2" charset="-122"/>
                <a:cs typeface="Times New Roman" pitchFamily="18" charset="0"/>
                <a:sym typeface="Symbol" pitchFamily="18" charset="2"/>
              </a:rPr>
              <a:t></a:t>
            </a:r>
            <a:r>
              <a:rPr lang="zh-CN" altLang="en-US" b="1" dirty="0" smtClean="0">
                <a:latin typeface="Times New Roman" pitchFamily="18" charset="0"/>
                <a:ea typeface="华文楷体" pitchFamily="2" charset="-122"/>
                <a:cs typeface="Times New Roman" pitchFamily="18" charset="0"/>
                <a:sym typeface="Symbol" pitchFamily="18" charset="2"/>
              </a:rPr>
              <a:t>，</a:t>
            </a:r>
            <a:r>
              <a:rPr lang="en-US" altLang="zh-CN" b="1" baseline="30000" dirty="0" smtClean="0">
                <a:latin typeface="Times New Roman" pitchFamily="18" charset="0"/>
                <a:ea typeface="华文楷体" pitchFamily="2" charset="-122"/>
                <a:cs typeface="Times New Roman" pitchFamily="18" charset="0"/>
                <a:sym typeface="Symbol" pitchFamily="18" charset="2"/>
              </a:rPr>
              <a:t>*</a:t>
            </a:r>
            <a:r>
              <a:rPr lang="en-US" altLang="zh-CN" b="1" dirty="0" smtClean="0">
                <a:latin typeface="Times New Roman" pitchFamily="18" charset="0"/>
                <a:ea typeface="华文楷体" pitchFamily="2" charset="-122"/>
                <a:cs typeface="Times New Roman" pitchFamily="18" charset="0"/>
                <a:sym typeface="Symbol" pitchFamily="18" charset="2"/>
              </a:rPr>
              <a:t>;</a:t>
            </a:r>
          </a:p>
          <a:p>
            <a:pPr algn="just">
              <a:lnSpc>
                <a:spcPct val="110000"/>
              </a:lnSpc>
            </a:pPr>
            <a:r>
              <a:rPr lang="zh-CN" altLang="en-US" b="1" dirty="0" smtClean="0">
                <a:solidFill>
                  <a:srgbClr val="00B0F0"/>
                </a:solidFill>
                <a:latin typeface="Times New Roman" pitchFamily="18" charset="0"/>
                <a:ea typeface="华文楷体" pitchFamily="2" charset="-122"/>
                <a:cs typeface="Times New Roman" pitchFamily="18" charset="0"/>
                <a:sym typeface="Symbol" pitchFamily="18" charset="2"/>
              </a:rPr>
              <a:t>终止格局</a:t>
            </a:r>
            <a:r>
              <a:rPr lang="zh-CN" altLang="en-US" b="1" dirty="0" smtClean="0">
                <a:latin typeface="Times New Roman" pitchFamily="18" charset="0"/>
                <a:ea typeface="华文楷体" pitchFamily="2" charset="-122"/>
                <a:cs typeface="Times New Roman" pitchFamily="18" charset="0"/>
                <a:sym typeface="Symbol" pitchFamily="18" charset="2"/>
              </a:rPr>
              <a:t>：</a:t>
            </a:r>
            <a:endParaRPr lang="en-US" altLang="zh-CN" b="1" dirty="0" smtClean="0">
              <a:latin typeface="Times New Roman" pitchFamily="18" charset="0"/>
              <a:ea typeface="华文楷体" pitchFamily="2" charset="-122"/>
              <a:cs typeface="Times New Roman" pitchFamily="18" charset="0"/>
              <a:sym typeface="Symbol" pitchFamily="18" charset="2"/>
            </a:endParaRPr>
          </a:p>
          <a:p>
            <a:pPr lvl="1" algn="just">
              <a:lnSpc>
                <a:spcPct val="110000"/>
              </a:lnSpc>
            </a:pPr>
            <a:r>
              <a:rPr lang="zh-CN" altLang="en-US" sz="2800" b="1" dirty="0" smtClean="0">
                <a:latin typeface="Times New Roman" pitchFamily="18" charset="0"/>
                <a:ea typeface="华文楷体" pitchFamily="2" charset="-122"/>
                <a:cs typeface="Times New Roman" pitchFamily="18" charset="0"/>
                <a:sym typeface="Symbol" pitchFamily="18" charset="2"/>
              </a:rPr>
              <a:t>接受格局：</a:t>
            </a:r>
            <a:r>
              <a:rPr lang="zh-CN" altLang="en-US" sz="2800" b="1" dirty="0" smtClean="0">
                <a:latin typeface="Times New Roman" pitchFamily="18" charset="0"/>
                <a:ea typeface="华文楷体" pitchFamily="2" charset="-122"/>
                <a:cs typeface="Times New Roman" pitchFamily="18" charset="0"/>
                <a:sym typeface="Symbol"/>
              </a:rPr>
              <a:t></a:t>
            </a:r>
            <a:r>
              <a:rPr lang="en-US" altLang="zh-CN" sz="2800" b="1" dirty="0" err="1" smtClean="0">
                <a:latin typeface="Times New Roman" pitchFamily="18" charset="0"/>
                <a:ea typeface="华文楷体" pitchFamily="2" charset="-122"/>
                <a:cs typeface="Times New Roman" pitchFamily="18" charset="0"/>
                <a:sym typeface="Symbol" pitchFamily="18" charset="2"/>
              </a:rPr>
              <a:t>q</a:t>
            </a:r>
            <a:r>
              <a:rPr lang="en-US" altLang="zh-CN" sz="2800" b="1" baseline="-25000" dirty="0" err="1" smtClean="0">
                <a:latin typeface="Times New Roman" pitchFamily="18" charset="0"/>
                <a:ea typeface="华文楷体" pitchFamily="2" charset="-122"/>
                <a:cs typeface="Times New Roman" pitchFamily="18" charset="0"/>
                <a:sym typeface="Symbol" pitchFamily="18" charset="2"/>
              </a:rPr>
              <a:t>f</a:t>
            </a:r>
            <a:r>
              <a:rPr lang="zh-CN" altLang="en-US" sz="2800" b="1" dirty="0" smtClean="0">
                <a:latin typeface="Times New Roman" pitchFamily="18" charset="0"/>
                <a:ea typeface="华文楷体" pitchFamily="2" charset="-122"/>
                <a:cs typeface="Times New Roman" pitchFamily="18" charset="0"/>
                <a:sym typeface="Symbol"/>
              </a:rPr>
              <a:t></a:t>
            </a:r>
            <a:r>
              <a:rPr lang="en-US" altLang="zh-CN" sz="2800" b="1" dirty="0" smtClean="0">
                <a:latin typeface="Times New Roman" pitchFamily="18" charset="0"/>
                <a:ea typeface="华文楷体" pitchFamily="2" charset="-122"/>
                <a:cs typeface="Times New Roman" pitchFamily="18" charset="0"/>
                <a:sym typeface="Symbol" pitchFamily="18" charset="2"/>
              </a:rPr>
              <a:t>,</a:t>
            </a:r>
            <a:r>
              <a:rPr lang="en-US" altLang="zh-CN" sz="2800" b="1" dirty="0" smtClean="0">
                <a:latin typeface="Times New Roman" pitchFamily="18" charset="0"/>
                <a:ea typeface="华文楷体" pitchFamily="2" charset="-122"/>
                <a:cs typeface="Times New Roman" pitchFamily="18" charset="0"/>
              </a:rPr>
              <a:t>  </a:t>
            </a:r>
            <a:r>
              <a:rPr lang="zh-CN" altLang="en-US" sz="2800" b="1" dirty="0" smtClean="0">
                <a:latin typeface="Times New Roman" pitchFamily="18" charset="0"/>
                <a:ea typeface="华文楷体" pitchFamily="2" charset="-122"/>
                <a:cs typeface="Times New Roman" pitchFamily="18" charset="0"/>
                <a:sym typeface="Symbol"/>
              </a:rPr>
              <a:t></a:t>
            </a:r>
            <a:r>
              <a:rPr lang="en-US" altLang="zh-CN" sz="2800" b="1" dirty="0" smtClean="0">
                <a:latin typeface="Times New Roman" pitchFamily="18" charset="0"/>
                <a:ea typeface="华文楷体" pitchFamily="2" charset="-122"/>
                <a:cs typeface="Times New Roman" pitchFamily="18" charset="0"/>
                <a:sym typeface="Symbol"/>
              </a:rPr>
              <a:t>,</a:t>
            </a:r>
            <a:r>
              <a:rPr lang="zh-CN" altLang="en-US" sz="2800" b="1" dirty="0" smtClean="0">
                <a:latin typeface="Times New Roman" pitchFamily="18" charset="0"/>
                <a:ea typeface="华文楷体" pitchFamily="2" charset="-122"/>
                <a:cs typeface="Times New Roman" pitchFamily="18" charset="0"/>
                <a:sym typeface="Symbol"/>
              </a:rPr>
              <a:t></a:t>
            </a:r>
            <a:r>
              <a:rPr lang="en-US" altLang="zh-CN" sz="2800" b="1" dirty="0" smtClean="0">
                <a:latin typeface="Times New Roman" pitchFamily="18" charset="0"/>
                <a:ea typeface="华文楷体" pitchFamily="2" charset="-122"/>
                <a:cs typeface="Times New Roman" pitchFamily="18" charset="0"/>
                <a:sym typeface="Symbol"/>
              </a:rPr>
              <a:t></a:t>
            </a:r>
            <a:r>
              <a:rPr lang="en-US" altLang="zh-CN" sz="2800" b="1" dirty="0" smtClean="0">
                <a:latin typeface="Times New Roman" pitchFamily="18" charset="0"/>
                <a:ea typeface="华文楷体" pitchFamily="2" charset="-122"/>
                <a:cs typeface="Times New Roman" pitchFamily="18" charset="0"/>
                <a:sym typeface="Symbol" pitchFamily="18" charset="2"/>
              </a:rPr>
              <a:t></a:t>
            </a:r>
            <a:r>
              <a:rPr lang="en-US" altLang="zh-CN" sz="2800" b="1" baseline="30000" dirty="0" smtClean="0">
                <a:latin typeface="Times New Roman" pitchFamily="18" charset="0"/>
                <a:ea typeface="华文楷体" pitchFamily="2" charset="-122"/>
                <a:cs typeface="Times New Roman" pitchFamily="18" charset="0"/>
                <a:sym typeface="Symbol" pitchFamily="18" charset="2"/>
              </a:rPr>
              <a:t>*</a:t>
            </a:r>
            <a:r>
              <a:rPr lang="en-US" altLang="zh-CN" sz="2800" b="1" dirty="0" smtClean="0">
                <a:latin typeface="Times New Roman" pitchFamily="18" charset="0"/>
                <a:ea typeface="华文楷体" pitchFamily="2" charset="-122"/>
                <a:cs typeface="Times New Roman" pitchFamily="18" charset="0"/>
                <a:sym typeface="Symbol" pitchFamily="18" charset="2"/>
              </a:rPr>
              <a:t>;</a:t>
            </a:r>
          </a:p>
          <a:p>
            <a:pPr lvl="1" algn="just">
              <a:lnSpc>
                <a:spcPct val="110000"/>
              </a:lnSpc>
            </a:pPr>
            <a:r>
              <a:rPr lang="zh-CN" altLang="en-US" sz="2800" b="1" dirty="0" smtClean="0">
                <a:latin typeface="Times New Roman" pitchFamily="18" charset="0"/>
                <a:ea typeface="华文楷体" pitchFamily="2" charset="-122"/>
                <a:cs typeface="Times New Roman" pitchFamily="18" charset="0"/>
                <a:sym typeface="Symbol" pitchFamily="18" charset="2"/>
              </a:rPr>
              <a:t>停机格局：转换函数无定义。</a:t>
            </a:r>
            <a:endParaRPr lang="en-US" altLang="zh-CN" sz="2800" b="1" dirty="0" smtClean="0">
              <a:latin typeface="Times New Roman" pitchFamily="18" charset="0"/>
              <a:ea typeface="华文楷体" pitchFamily="2" charset="-122"/>
              <a:cs typeface="Times New Roman" pitchFamily="18" charset="0"/>
            </a:endParaRPr>
          </a:p>
          <a:p>
            <a:pPr algn="just">
              <a:lnSpc>
                <a:spcPct val="110000"/>
              </a:lnSpc>
            </a:pPr>
            <a:r>
              <a:rPr lang="zh-CN" altLang="en-US" b="1" dirty="0" smtClean="0">
                <a:solidFill>
                  <a:srgbClr val="00B0F0"/>
                </a:solidFill>
                <a:latin typeface="Times New Roman" pitchFamily="18" charset="0"/>
                <a:ea typeface="华文楷体" pitchFamily="2" charset="-122"/>
                <a:cs typeface="Times New Roman" pitchFamily="18" charset="0"/>
              </a:rPr>
              <a:t>格局转换</a:t>
            </a:r>
            <a:r>
              <a:rPr lang="en-US" altLang="zh-CN" b="1" dirty="0" smtClean="0">
                <a:solidFill>
                  <a:srgbClr val="00B0F0"/>
                </a:solidFill>
                <a:latin typeface="Times New Roman" pitchFamily="18" charset="0"/>
                <a:ea typeface="华文楷体" pitchFamily="2" charset="-122"/>
                <a:cs typeface="Times New Roman" pitchFamily="18" charset="0"/>
              </a:rPr>
              <a:t>├ </a:t>
            </a:r>
            <a:r>
              <a:rPr lang="zh-CN" altLang="en-US" b="1" dirty="0" smtClean="0">
                <a:latin typeface="Times New Roman" pitchFamily="18" charset="0"/>
                <a:ea typeface="华文楷体" pitchFamily="2" charset="-122"/>
                <a:cs typeface="Times New Roman" pitchFamily="18" charset="0"/>
              </a:rPr>
              <a:t>：</a:t>
            </a:r>
            <a:endParaRPr lang="en-US" altLang="zh-CN" b="1" dirty="0" smtClean="0">
              <a:latin typeface="Times New Roman" pitchFamily="18" charset="0"/>
              <a:ea typeface="华文楷体" pitchFamily="2" charset="-122"/>
              <a:cs typeface="Times New Roman" pitchFamily="18" charset="0"/>
            </a:endParaRPr>
          </a:p>
          <a:p>
            <a:pPr lvl="1" algn="just">
              <a:lnSpc>
                <a:spcPct val="110000"/>
              </a:lnSpc>
              <a:buFont typeface="Wingdings" pitchFamily="2" charset="2"/>
              <a:buNone/>
            </a:pPr>
            <a:r>
              <a:rPr lang="zh-CN" altLang="en-US" sz="2800" b="1" dirty="0" smtClean="0">
                <a:latin typeface="Times New Roman" pitchFamily="18" charset="0"/>
                <a:ea typeface="华文楷体" pitchFamily="2" charset="-122"/>
                <a:cs typeface="Times New Roman" pitchFamily="18" charset="0"/>
              </a:rPr>
              <a:t> 图灵机</a:t>
            </a:r>
            <a:r>
              <a:rPr lang="en-US" altLang="zh-CN" sz="2800" b="1" dirty="0" smtClean="0">
                <a:latin typeface="Times New Roman" pitchFamily="18" charset="0"/>
                <a:ea typeface="华文楷体" pitchFamily="2" charset="-122"/>
                <a:cs typeface="Times New Roman" pitchFamily="18" charset="0"/>
              </a:rPr>
              <a:t>M</a:t>
            </a:r>
            <a:r>
              <a:rPr lang="zh-CN" altLang="en-US" sz="2800" b="1" dirty="0" smtClean="0">
                <a:latin typeface="Times New Roman" pitchFamily="18" charset="0"/>
                <a:ea typeface="华文楷体" pitchFamily="2" charset="-122"/>
                <a:cs typeface="Times New Roman" pitchFamily="18" charset="0"/>
              </a:rPr>
              <a:t>根据转换函数定义合法地从格局</a:t>
            </a:r>
            <a:r>
              <a:rPr lang="en-US" altLang="zh-CN" sz="2800" b="1" dirty="0" smtClean="0">
                <a:latin typeface="Times New Roman" pitchFamily="18" charset="0"/>
                <a:ea typeface="华文楷体" pitchFamily="2" charset="-122"/>
                <a:cs typeface="Times New Roman" pitchFamily="18" charset="0"/>
              </a:rPr>
              <a:t>C1</a:t>
            </a:r>
            <a:r>
              <a:rPr lang="zh-CN" altLang="en-US" sz="2800" b="1" dirty="0" smtClean="0">
                <a:latin typeface="Times New Roman" pitchFamily="18" charset="0"/>
                <a:ea typeface="华文楷体" pitchFamily="2" charset="-122"/>
                <a:cs typeface="Times New Roman" pitchFamily="18" charset="0"/>
              </a:rPr>
              <a:t>进入格局</a:t>
            </a:r>
            <a:r>
              <a:rPr lang="en-US" altLang="zh-CN" sz="2800" b="1" dirty="0" smtClean="0">
                <a:latin typeface="Times New Roman" pitchFamily="18" charset="0"/>
                <a:ea typeface="华文楷体" pitchFamily="2" charset="-122"/>
                <a:cs typeface="Times New Roman" pitchFamily="18" charset="0"/>
              </a:rPr>
              <a:t>C2</a:t>
            </a:r>
            <a:r>
              <a:rPr lang="zh-CN" altLang="en-US" sz="2800" b="1" dirty="0" smtClean="0">
                <a:latin typeface="Times New Roman" pitchFamily="18" charset="0"/>
                <a:ea typeface="华文楷体" pitchFamily="2" charset="-122"/>
                <a:cs typeface="Times New Roman" pitchFamily="18" charset="0"/>
              </a:rPr>
              <a:t>，则称格局</a:t>
            </a:r>
            <a:r>
              <a:rPr lang="en-US" altLang="zh-CN" sz="2800" b="1" dirty="0" smtClean="0">
                <a:latin typeface="Times New Roman" pitchFamily="18" charset="0"/>
                <a:ea typeface="华文楷体" pitchFamily="2" charset="-122"/>
                <a:cs typeface="Times New Roman" pitchFamily="18" charset="0"/>
              </a:rPr>
              <a:t>C1</a:t>
            </a:r>
            <a:r>
              <a:rPr lang="zh-CN" altLang="en-US" sz="2800" b="1" dirty="0" smtClean="0">
                <a:solidFill>
                  <a:srgbClr val="00B0F0"/>
                </a:solidFill>
                <a:latin typeface="Times New Roman" pitchFamily="18" charset="0"/>
                <a:ea typeface="华文楷体" pitchFamily="2" charset="-122"/>
                <a:cs typeface="Times New Roman" pitchFamily="18" charset="0"/>
              </a:rPr>
              <a:t>产生</a:t>
            </a:r>
            <a:r>
              <a:rPr lang="zh-CN" altLang="en-US" sz="2800" b="1" dirty="0" smtClean="0">
                <a:latin typeface="Times New Roman" pitchFamily="18" charset="0"/>
                <a:ea typeface="华文楷体" pitchFamily="2" charset="-122"/>
                <a:cs typeface="Times New Roman" pitchFamily="18" charset="0"/>
              </a:rPr>
              <a:t>格局</a:t>
            </a:r>
            <a:r>
              <a:rPr lang="en-US" altLang="zh-CN" sz="2800" b="1" dirty="0" smtClean="0">
                <a:latin typeface="Times New Roman" pitchFamily="18" charset="0"/>
                <a:ea typeface="华文楷体" pitchFamily="2" charset="-122"/>
                <a:cs typeface="Times New Roman" pitchFamily="18" charset="0"/>
              </a:rPr>
              <a:t>C2</a:t>
            </a:r>
            <a:r>
              <a:rPr lang="zh-CN" altLang="en-US" sz="2800" b="1" dirty="0" smtClean="0">
                <a:latin typeface="Times New Roman" pitchFamily="18" charset="0"/>
                <a:ea typeface="华文楷体" pitchFamily="2" charset="-122"/>
                <a:cs typeface="Times New Roman" pitchFamily="18" charset="0"/>
              </a:rPr>
              <a:t>，称这两个格局之间有二元关系</a:t>
            </a:r>
            <a:r>
              <a:rPr lang="en-US" altLang="zh-CN" sz="2800" b="1" dirty="0" smtClean="0">
                <a:latin typeface="Times New Roman" pitchFamily="18" charset="0"/>
                <a:ea typeface="华文楷体" pitchFamily="2" charset="-122"/>
                <a:cs typeface="Times New Roman" pitchFamily="18" charset="0"/>
              </a:rPr>
              <a:t>├ </a:t>
            </a:r>
            <a:r>
              <a:rPr lang="zh-CN" altLang="en-US" sz="2800" b="1" dirty="0" smtClean="0">
                <a:latin typeface="Times New Roman" pitchFamily="18" charset="0"/>
                <a:ea typeface="华文楷体" pitchFamily="2" charset="-122"/>
                <a:cs typeface="Times New Roman" pitchFamily="18" charset="0"/>
              </a:rPr>
              <a:t>。记为</a:t>
            </a:r>
            <a:r>
              <a:rPr lang="en-US" altLang="zh-CN" sz="2800" b="1" dirty="0" smtClean="0">
                <a:latin typeface="Times New Roman" pitchFamily="18" charset="0"/>
                <a:ea typeface="华文楷体" pitchFamily="2" charset="-122"/>
                <a:cs typeface="Times New Roman" pitchFamily="18" charset="0"/>
              </a:rPr>
              <a:t>C1├ C2</a:t>
            </a:r>
            <a:r>
              <a:rPr lang="zh-CN" altLang="en-US" sz="2800" b="1" dirty="0" smtClean="0">
                <a:latin typeface="Times New Roman" pitchFamily="18" charset="0"/>
                <a:ea typeface="华文楷体" pitchFamily="2" charset="-122"/>
                <a:cs typeface="Times New Roman" pitchFamily="18" charset="0"/>
              </a:rPr>
              <a:t>。</a:t>
            </a:r>
            <a:endParaRPr lang="en-US" altLang="zh-CN" sz="2800" b="1" dirty="0" smtClean="0">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fade">
                                      <p:cBhvr>
                                        <p:cTn id="7" dur="1000"/>
                                        <p:tgtEl>
                                          <p:spTgt spid="65539">
                                            <p:txEl>
                                              <p:pRg st="0" end="0"/>
                                            </p:txEl>
                                          </p:spTgt>
                                        </p:tgtEl>
                                      </p:cBhvr>
                                    </p:animEffect>
                                    <p:anim calcmode="lin" valueType="num">
                                      <p:cBhvr>
                                        <p:cTn id="8" dur="1000" fill="hold"/>
                                        <p:tgtEl>
                                          <p:spTgt spid="655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55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5539">
                                            <p:txEl>
                                              <p:pRg st="1" end="1"/>
                                            </p:txEl>
                                          </p:spTgt>
                                        </p:tgtEl>
                                        <p:attrNameLst>
                                          <p:attrName>style.visibility</p:attrName>
                                        </p:attrNameLst>
                                      </p:cBhvr>
                                      <p:to>
                                        <p:strVal val="visible"/>
                                      </p:to>
                                    </p:set>
                                    <p:animEffect transition="in" filter="fade">
                                      <p:cBhvr>
                                        <p:cTn id="14" dur="1000"/>
                                        <p:tgtEl>
                                          <p:spTgt spid="65539">
                                            <p:txEl>
                                              <p:pRg st="1" end="1"/>
                                            </p:txEl>
                                          </p:spTgt>
                                        </p:tgtEl>
                                      </p:cBhvr>
                                    </p:animEffect>
                                    <p:anim calcmode="lin" valueType="num">
                                      <p:cBhvr>
                                        <p:cTn id="15" dur="10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553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5539">
                                            <p:txEl>
                                              <p:pRg st="2" end="2"/>
                                            </p:txEl>
                                          </p:spTgt>
                                        </p:tgtEl>
                                        <p:attrNameLst>
                                          <p:attrName>style.visibility</p:attrName>
                                        </p:attrNameLst>
                                      </p:cBhvr>
                                      <p:to>
                                        <p:strVal val="visible"/>
                                      </p:to>
                                    </p:set>
                                    <p:animEffect transition="in" filter="fade">
                                      <p:cBhvr>
                                        <p:cTn id="19" dur="1000"/>
                                        <p:tgtEl>
                                          <p:spTgt spid="65539">
                                            <p:txEl>
                                              <p:pRg st="2" end="2"/>
                                            </p:txEl>
                                          </p:spTgt>
                                        </p:tgtEl>
                                      </p:cBhvr>
                                    </p:animEffect>
                                    <p:anim calcmode="lin" valueType="num">
                                      <p:cBhvr>
                                        <p:cTn id="20" dur="10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553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5539">
                                            <p:txEl>
                                              <p:pRg st="3" end="3"/>
                                            </p:txEl>
                                          </p:spTgt>
                                        </p:tgtEl>
                                        <p:attrNameLst>
                                          <p:attrName>style.visibility</p:attrName>
                                        </p:attrNameLst>
                                      </p:cBhvr>
                                      <p:to>
                                        <p:strVal val="visible"/>
                                      </p:to>
                                    </p:set>
                                    <p:animEffect transition="in" filter="fade">
                                      <p:cBhvr>
                                        <p:cTn id="24" dur="1000"/>
                                        <p:tgtEl>
                                          <p:spTgt spid="65539">
                                            <p:txEl>
                                              <p:pRg st="3" end="3"/>
                                            </p:txEl>
                                          </p:spTgt>
                                        </p:tgtEl>
                                      </p:cBhvr>
                                    </p:animEffect>
                                    <p:anim calcmode="lin" valueType="num">
                                      <p:cBhvr>
                                        <p:cTn id="25" dur="10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553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5539">
                                            <p:txEl>
                                              <p:pRg st="4" end="4"/>
                                            </p:txEl>
                                          </p:spTgt>
                                        </p:tgtEl>
                                        <p:attrNameLst>
                                          <p:attrName>style.visibility</p:attrName>
                                        </p:attrNameLst>
                                      </p:cBhvr>
                                      <p:to>
                                        <p:strVal val="visible"/>
                                      </p:to>
                                    </p:set>
                                    <p:animEffect transition="in" filter="fade">
                                      <p:cBhvr>
                                        <p:cTn id="31" dur="1000"/>
                                        <p:tgtEl>
                                          <p:spTgt spid="65539">
                                            <p:txEl>
                                              <p:pRg st="4" end="4"/>
                                            </p:txEl>
                                          </p:spTgt>
                                        </p:tgtEl>
                                      </p:cBhvr>
                                    </p:animEffect>
                                    <p:anim calcmode="lin" valueType="num">
                                      <p:cBhvr>
                                        <p:cTn id="32" dur="10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65539">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5539">
                                            <p:txEl>
                                              <p:pRg st="5" end="5"/>
                                            </p:txEl>
                                          </p:spTgt>
                                        </p:tgtEl>
                                        <p:attrNameLst>
                                          <p:attrName>style.visibility</p:attrName>
                                        </p:attrNameLst>
                                      </p:cBhvr>
                                      <p:to>
                                        <p:strVal val="visible"/>
                                      </p:to>
                                    </p:set>
                                    <p:animEffect transition="in" filter="fade">
                                      <p:cBhvr>
                                        <p:cTn id="36" dur="1000"/>
                                        <p:tgtEl>
                                          <p:spTgt spid="65539">
                                            <p:txEl>
                                              <p:pRg st="5" end="5"/>
                                            </p:txEl>
                                          </p:spTgt>
                                        </p:tgtEl>
                                      </p:cBhvr>
                                    </p:animEffect>
                                    <p:anim calcmode="lin" valueType="num">
                                      <p:cBhvr>
                                        <p:cTn id="37" dur="10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6553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4"/>
          <p:cNvSpPr>
            <a:spLocks noGrp="1"/>
          </p:cNvSpPr>
          <p:nvPr>
            <p:ph type="title"/>
          </p:nvPr>
        </p:nvSpPr>
        <p:spPr/>
        <p:txBody>
          <a:bodyPr/>
          <a:lstStyle/>
          <a:p>
            <a:r>
              <a:rPr lang="en-US" altLang="zh-CN" b="1" dirty="0" smtClean="0">
                <a:latin typeface="Times New Roman" pitchFamily="18" charset="0"/>
                <a:ea typeface="华文楷体" pitchFamily="2" charset="-122"/>
                <a:cs typeface="Times New Roman" pitchFamily="18" charset="0"/>
              </a:rPr>
              <a:t>2.1 </a:t>
            </a:r>
            <a:r>
              <a:rPr lang="zh-CN" altLang="en-US" b="1" dirty="0" smtClean="0">
                <a:latin typeface="Times New Roman" pitchFamily="18" charset="0"/>
                <a:ea typeface="华文楷体" pitchFamily="2" charset="-122"/>
                <a:cs typeface="Times New Roman" pitchFamily="18" charset="0"/>
              </a:rPr>
              <a:t>图灵机模型</a:t>
            </a:r>
          </a:p>
        </p:txBody>
      </p:sp>
      <p:sp>
        <p:nvSpPr>
          <p:cNvPr id="14339" name="内容占位符 5"/>
          <p:cNvSpPr>
            <a:spLocks noGrp="1"/>
          </p:cNvSpPr>
          <p:nvPr>
            <p:ph idx="1"/>
          </p:nvPr>
        </p:nvSpPr>
        <p:spPr>
          <a:xfrm>
            <a:off x="838200" y="2017713"/>
            <a:ext cx="8116888" cy="4383087"/>
          </a:xfrm>
        </p:spPr>
        <p:txBody>
          <a:bodyPr/>
          <a:lstStyle/>
          <a:p>
            <a:pPr eaLnBrk="1" hangingPunct="1">
              <a:lnSpc>
                <a:spcPct val="130000"/>
              </a:lnSpc>
            </a:pPr>
            <a:r>
              <a:rPr lang="zh-CN" altLang="en-US" sz="2800" b="1" smtClean="0">
                <a:latin typeface="Times New Roman" pitchFamily="18" charset="0"/>
                <a:ea typeface="华文楷体" pitchFamily="2" charset="-122"/>
                <a:cs typeface="Times New Roman" pitchFamily="18" charset="0"/>
              </a:rPr>
              <a:t>若</a:t>
            </a:r>
            <a:r>
              <a:rPr lang="en-US" altLang="zh-CN" sz="2800" b="1" smtClean="0">
                <a:latin typeface="Times New Roman" pitchFamily="18" charset="0"/>
                <a:ea typeface="华文楷体" pitchFamily="2" charset="-122"/>
                <a:cs typeface="Times New Roman" pitchFamily="18" charset="0"/>
              </a:rPr>
              <a:t>uqv</a:t>
            </a:r>
            <a:r>
              <a:rPr lang="zh-CN" altLang="en-US" sz="2800" b="1" smtClean="0">
                <a:latin typeface="Times New Roman" pitchFamily="18" charset="0"/>
                <a:ea typeface="华文楷体" pitchFamily="2" charset="-122"/>
                <a:cs typeface="Times New Roman" pitchFamily="18" charset="0"/>
              </a:rPr>
              <a:t>和</a:t>
            </a:r>
            <a:r>
              <a:rPr lang="en-US" altLang="zh-CN" sz="2800" b="1" smtClean="0">
                <a:latin typeface="Times New Roman" pitchFamily="18" charset="0"/>
                <a:ea typeface="华文楷体" pitchFamily="2" charset="-122"/>
                <a:cs typeface="Times New Roman" pitchFamily="18" charset="0"/>
              </a:rPr>
              <a:t>u’pv’</a:t>
            </a:r>
            <a:r>
              <a:rPr lang="zh-CN" altLang="en-US" sz="2800" b="1" smtClean="0">
                <a:latin typeface="Times New Roman" pitchFamily="18" charset="0"/>
                <a:ea typeface="华文楷体" pitchFamily="2" charset="-122"/>
                <a:cs typeface="Times New Roman" pitchFamily="18" charset="0"/>
              </a:rPr>
              <a:t>为图灵机</a:t>
            </a:r>
            <a:r>
              <a:rPr lang="en-US" altLang="zh-CN" sz="2800" b="1" smtClean="0">
                <a:latin typeface="Times New Roman" pitchFamily="18" charset="0"/>
                <a:ea typeface="华文楷体" pitchFamily="2" charset="-122"/>
                <a:cs typeface="Times New Roman" pitchFamily="18" charset="0"/>
              </a:rPr>
              <a:t>M</a:t>
            </a:r>
            <a:r>
              <a:rPr lang="zh-CN" altLang="en-US" sz="2800" b="1" smtClean="0">
                <a:latin typeface="Times New Roman" pitchFamily="18" charset="0"/>
                <a:ea typeface="华文楷体" pitchFamily="2" charset="-122"/>
                <a:cs typeface="Times New Roman" pitchFamily="18" charset="0"/>
              </a:rPr>
              <a:t>的格局，有：</a:t>
            </a:r>
            <a:endParaRPr lang="en-US" altLang="zh-CN" sz="2800" b="1" smtClean="0">
              <a:latin typeface="Times New Roman" pitchFamily="18" charset="0"/>
              <a:ea typeface="华文楷体" pitchFamily="2" charset="-122"/>
              <a:cs typeface="Times New Roman" pitchFamily="18" charset="0"/>
            </a:endParaRPr>
          </a:p>
          <a:p>
            <a:pPr eaLnBrk="1" hangingPunct="1">
              <a:lnSpc>
                <a:spcPct val="130000"/>
              </a:lnSpc>
              <a:buFont typeface="Wingdings" pitchFamily="2" charset="2"/>
              <a:buNone/>
            </a:pPr>
            <a:r>
              <a:rPr lang="en-US" altLang="zh-CN" sz="2800" b="1" smtClean="0">
                <a:latin typeface="Times New Roman" pitchFamily="18" charset="0"/>
                <a:ea typeface="华文楷体" pitchFamily="2" charset="-122"/>
                <a:cs typeface="Times New Roman" pitchFamily="18" charset="0"/>
              </a:rPr>
              <a:t>          uqv </a:t>
            </a:r>
            <a:r>
              <a:rPr lang="zh-CN" altLang="en-US" sz="2800" b="1" smtClean="0">
                <a:latin typeface="Times New Roman" pitchFamily="18" charset="0"/>
                <a:ea typeface="华文楷体" pitchFamily="2" charset="-122"/>
                <a:cs typeface="Times New Roman" pitchFamily="18" charset="0"/>
              </a:rPr>
              <a:t>⊢  </a:t>
            </a:r>
            <a:r>
              <a:rPr lang="en-US" altLang="zh-CN" sz="2800" b="1" smtClean="0">
                <a:latin typeface="Times New Roman" pitchFamily="18" charset="0"/>
                <a:ea typeface="华文楷体" pitchFamily="2" charset="-122"/>
                <a:cs typeface="Times New Roman" pitchFamily="18" charset="0"/>
              </a:rPr>
              <a:t>u’pv’      iff </a:t>
            </a:r>
          </a:p>
          <a:p>
            <a:pPr eaLnBrk="1" hangingPunct="1">
              <a:lnSpc>
                <a:spcPct val="130000"/>
              </a:lnSpc>
              <a:buFont typeface="Wingdings" pitchFamily="2" charset="2"/>
              <a:buNone/>
            </a:pPr>
            <a:r>
              <a:rPr lang="en-US" altLang="zh-CN" sz="2800" b="1" smtClean="0">
                <a:latin typeface="Times New Roman" pitchFamily="18" charset="0"/>
                <a:ea typeface="华文楷体" pitchFamily="2" charset="-122"/>
                <a:cs typeface="Times New Roman" pitchFamily="18" charset="0"/>
              </a:rPr>
              <a:t>     </a:t>
            </a:r>
            <a:r>
              <a:rPr lang="zh-CN" altLang="en-US" sz="2800" b="1" smtClean="0">
                <a:latin typeface="Times New Roman" pitchFamily="18" charset="0"/>
                <a:ea typeface="华文楷体" pitchFamily="2" charset="-122"/>
                <a:cs typeface="Times New Roman" pitchFamily="18" charset="0"/>
              </a:rPr>
              <a:t>存在</a:t>
            </a:r>
            <a:r>
              <a:rPr lang="en-US" altLang="zh-CN" sz="2800" b="1" smtClean="0">
                <a:latin typeface="Times New Roman" pitchFamily="18" charset="0"/>
                <a:ea typeface="华文楷体" pitchFamily="2" charset="-122"/>
                <a:cs typeface="Times New Roman" pitchFamily="18" charset="0"/>
              </a:rPr>
              <a:t>a∈</a:t>
            </a:r>
            <a:r>
              <a:rPr lang="en-US" altLang="zh-CN" sz="2800" b="1" smtClean="0">
                <a:latin typeface="Times New Roman" pitchFamily="18" charset="0"/>
                <a:ea typeface="华文楷体" pitchFamily="2" charset="-122"/>
                <a:cs typeface="Times New Roman" pitchFamily="18" charset="0"/>
                <a:sym typeface="Symbol" pitchFamily="18" charset="2"/>
              </a:rPr>
              <a:t>, </a:t>
            </a:r>
            <a:r>
              <a:rPr lang="en-US" altLang="zh-CN" sz="2800" b="1" smtClean="0">
                <a:latin typeface="Times New Roman" pitchFamily="18" charset="0"/>
                <a:ea typeface="华文楷体" pitchFamily="2" charset="-122"/>
                <a:cs typeface="Times New Roman" pitchFamily="18" charset="0"/>
              </a:rPr>
              <a:t>∈</a:t>
            </a:r>
            <a:r>
              <a:rPr lang="en-US" altLang="zh-CN" sz="2800" b="1" smtClean="0">
                <a:latin typeface="Times New Roman" pitchFamily="18" charset="0"/>
                <a:ea typeface="华文楷体" pitchFamily="2" charset="-122"/>
                <a:cs typeface="Times New Roman" pitchFamily="18" charset="0"/>
                <a:sym typeface="Symbol" pitchFamily="18" charset="2"/>
              </a:rPr>
              <a:t></a:t>
            </a:r>
            <a:r>
              <a:rPr lang="en-US" altLang="zh-CN" sz="2800" b="1" baseline="30000" smtClean="0">
                <a:latin typeface="Times New Roman" pitchFamily="18" charset="0"/>
                <a:ea typeface="华文楷体" pitchFamily="2" charset="-122"/>
                <a:cs typeface="Times New Roman" pitchFamily="18" charset="0"/>
                <a:sym typeface="Symbol" pitchFamily="18" charset="2"/>
              </a:rPr>
              <a:t>*</a:t>
            </a:r>
            <a:r>
              <a:rPr lang="en-US" altLang="zh-CN" sz="2800" b="1" smtClean="0">
                <a:latin typeface="Times New Roman" pitchFamily="18" charset="0"/>
                <a:ea typeface="华文楷体" pitchFamily="2" charset="-122"/>
                <a:cs typeface="Times New Roman" pitchFamily="18" charset="0"/>
                <a:sym typeface="Symbol" pitchFamily="18" charset="2"/>
              </a:rPr>
              <a:t>,</a:t>
            </a:r>
            <a:r>
              <a:rPr lang="zh-CN" altLang="en-US" sz="2800" b="1" smtClean="0">
                <a:latin typeface="Times New Roman" pitchFamily="18" charset="0"/>
                <a:ea typeface="华文楷体" pitchFamily="2" charset="-122"/>
                <a:cs typeface="Times New Roman" pitchFamily="18" charset="0"/>
                <a:sym typeface="Symbol" pitchFamily="18" charset="2"/>
              </a:rPr>
              <a:t>有</a:t>
            </a:r>
            <a:r>
              <a:rPr lang="en-US" altLang="zh-CN" sz="2800" b="1" smtClean="0">
                <a:latin typeface="Times New Roman" pitchFamily="18" charset="0"/>
                <a:ea typeface="华文楷体" pitchFamily="2" charset="-122"/>
                <a:cs typeface="Times New Roman" pitchFamily="18" charset="0"/>
                <a:sym typeface="Symbol" pitchFamily="18" charset="2"/>
              </a:rPr>
              <a:t>v = a</a:t>
            </a:r>
            <a:r>
              <a:rPr lang="zh-CN" altLang="en-US" sz="2800" b="1" smtClean="0">
                <a:latin typeface="Times New Roman" pitchFamily="18" charset="0"/>
                <a:ea typeface="华文楷体" pitchFamily="2" charset="-122"/>
                <a:cs typeface="Times New Roman" pitchFamily="18" charset="0"/>
                <a:sym typeface="Symbol" pitchFamily="18" charset="2"/>
              </a:rPr>
              <a:t>和</a:t>
            </a:r>
            <a:r>
              <a:rPr lang="zh-CN" altLang="zh-CN" sz="2800" b="1" smtClean="0">
                <a:latin typeface="Times New Roman" pitchFamily="18" charset="0"/>
                <a:ea typeface="华文楷体" pitchFamily="2" charset="-122"/>
                <a:cs typeface="Times New Roman" pitchFamily="18" charset="0"/>
              </a:rPr>
              <a:t>δ</a:t>
            </a:r>
            <a:r>
              <a:rPr lang="en-US" altLang="zh-CN" sz="2800" b="1" smtClean="0">
                <a:latin typeface="Times New Roman" pitchFamily="18" charset="0"/>
                <a:ea typeface="华文楷体" pitchFamily="2" charset="-122"/>
                <a:cs typeface="Times New Roman" pitchFamily="18" charset="0"/>
              </a:rPr>
              <a:t>(q, a)=(p, (b, A))</a:t>
            </a:r>
            <a:r>
              <a:rPr lang="en-US" altLang="zh-CN" sz="2800" b="1" smtClean="0">
                <a:latin typeface="Times New Roman" pitchFamily="18" charset="0"/>
                <a:ea typeface="华文楷体" pitchFamily="2" charset="-122"/>
                <a:cs typeface="Times New Roman" pitchFamily="18" charset="0"/>
                <a:sym typeface="Symbol" pitchFamily="18" charset="2"/>
              </a:rPr>
              <a:t>,</a:t>
            </a:r>
          </a:p>
          <a:p>
            <a:pPr eaLnBrk="1" hangingPunct="1">
              <a:lnSpc>
                <a:spcPct val="130000"/>
              </a:lnSpc>
              <a:buFont typeface="Wingdings" pitchFamily="2" charset="2"/>
              <a:buNone/>
            </a:pPr>
            <a:r>
              <a:rPr lang="en-US" altLang="zh-CN" sz="2800" b="1" smtClean="0">
                <a:latin typeface="Times New Roman" pitchFamily="18" charset="0"/>
                <a:ea typeface="华文楷体" pitchFamily="2" charset="-122"/>
                <a:cs typeface="Times New Roman" pitchFamily="18" charset="0"/>
                <a:sym typeface="Symbol" pitchFamily="18" charset="2"/>
              </a:rPr>
              <a:t>      </a:t>
            </a:r>
            <a:r>
              <a:rPr lang="en-US" altLang="zh-CN" sz="2800" b="1" smtClean="0">
                <a:latin typeface="Times New Roman" pitchFamily="18" charset="0"/>
                <a:ea typeface="华文楷体" pitchFamily="2" charset="-122"/>
                <a:cs typeface="Times New Roman" pitchFamily="18" charset="0"/>
              </a:rPr>
              <a:t>u=</a:t>
            </a:r>
            <a:r>
              <a:rPr lang="en-US" altLang="zh-CN" sz="2800" b="1" smtClean="0">
                <a:latin typeface="Times New Roman" pitchFamily="18" charset="0"/>
                <a:ea typeface="华文楷体" pitchFamily="2" charset="-122"/>
                <a:cs typeface="Times New Roman" pitchFamily="18" charset="0"/>
                <a:sym typeface="Symbol" pitchFamily="18" charset="2"/>
              </a:rPr>
              <a:t>x, </a:t>
            </a:r>
            <a:r>
              <a:rPr lang="en-US" altLang="zh-CN" sz="2800" b="1" smtClean="0">
                <a:latin typeface="Times New Roman" pitchFamily="18" charset="0"/>
                <a:ea typeface="华文楷体" pitchFamily="2" charset="-122"/>
                <a:cs typeface="Times New Roman" pitchFamily="18" charset="0"/>
              </a:rPr>
              <a:t>∈</a:t>
            </a:r>
            <a:r>
              <a:rPr lang="en-US" altLang="zh-CN" sz="2800" b="1" smtClean="0">
                <a:latin typeface="Times New Roman" pitchFamily="18" charset="0"/>
                <a:ea typeface="华文楷体" pitchFamily="2" charset="-122"/>
                <a:cs typeface="Times New Roman" pitchFamily="18" charset="0"/>
                <a:sym typeface="Symbol" pitchFamily="18" charset="2"/>
              </a:rPr>
              <a:t></a:t>
            </a:r>
            <a:r>
              <a:rPr lang="en-US" altLang="zh-CN" sz="2800" b="1" baseline="30000" smtClean="0">
                <a:latin typeface="Times New Roman" pitchFamily="18" charset="0"/>
                <a:ea typeface="华文楷体" pitchFamily="2" charset="-122"/>
                <a:cs typeface="Times New Roman" pitchFamily="18" charset="0"/>
                <a:sym typeface="Symbol" pitchFamily="18" charset="2"/>
              </a:rPr>
              <a:t>*</a:t>
            </a:r>
            <a:r>
              <a:rPr lang="en-US" altLang="zh-CN" sz="2800" b="1" smtClean="0">
                <a:latin typeface="Times New Roman" pitchFamily="18" charset="0"/>
                <a:ea typeface="华文楷体" pitchFamily="2" charset="-122"/>
                <a:cs typeface="Times New Roman" pitchFamily="18" charset="0"/>
                <a:sym typeface="Symbol" pitchFamily="18" charset="2"/>
              </a:rPr>
              <a:t>, x</a:t>
            </a:r>
            <a:r>
              <a:rPr lang="en-US" altLang="zh-CN" sz="2800" b="1" smtClean="0">
                <a:latin typeface="Times New Roman" pitchFamily="18" charset="0"/>
                <a:ea typeface="华文楷体" pitchFamily="2" charset="-122"/>
                <a:cs typeface="Times New Roman" pitchFamily="18" charset="0"/>
              </a:rPr>
              <a:t>∈</a:t>
            </a:r>
            <a:r>
              <a:rPr lang="en-US" altLang="zh-CN" sz="2800" b="1" smtClean="0">
                <a:latin typeface="Times New Roman" pitchFamily="18" charset="0"/>
                <a:ea typeface="华文楷体" pitchFamily="2" charset="-122"/>
                <a:cs typeface="Times New Roman" pitchFamily="18" charset="0"/>
                <a:sym typeface="Symbol" pitchFamily="18" charset="2"/>
              </a:rPr>
              <a:t></a:t>
            </a:r>
            <a:r>
              <a:rPr lang="zh-CN" altLang="en-US" sz="2800" b="1" smtClean="0">
                <a:latin typeface="Times New Roman" pitchFamily="18" charset="0"/>
                <a:ea typeface="华文楷体" pitchFamily="2" charset="-122"/>
                <a:cs typeface="Times New Roman" pitchFamily="18" charset="0"/>
                <a:sym typeface="Symbol" pitchFamily="18" charset="2"/>
              </a:rPr>
              <a:t>：</a:t>
            </a:r>
            <a:endParaRPr lang="en-US" altLang="zh-CN" sz="2800" b="1" smtClean="0">
              <a:latin typeface="Times New Roman" pitchFamily="18" charset="0"/>
              <a:ea typeface="华文楷体" pitchFamily="2" charset="-122"/>
              <a:cs typeface="Times New Roman" pitchFamily="18" charset="0"/>
              <a:sym typeface="Symbol" pitchFamily="18" charset="2"/>
            </a:endParaRPr>
          </a:p>
          <a:p>
            <a:pPr lvl="1" eaLnBrk="1" hangingPunct="1">
              <a:lnSpc>
                <a:spcPct val="130000"/>
              </a:lnSpc>
            </a:pPr>
            <a:r>
              <a:rPr lang="zh-CN" altLang="en-US" b="1" smtClean="0">
                <a:latin typeface="Times New Roman" pitchFamily="18" charset="0"/>
                <a:ea typeface="华文楷体" pitchFamily="2" charset="-122"/>
                <a:cs typeface="Times New Roman" pitchFamily="18" charset="0"/>
              </a:rPr>
              <a:t>若</a:t>
            </a:r>
            <a:r>
              <a:rPr lang="en-US" altLang="zh-CN" b="1" smtClean="0">
                <a:latin typeface="Times New Roman" pitchFamily="18" charset="0"/>
                <a:ea typeface="华文楷体" pitchFamily="2" charset="-122"/>
                <a:cs typeface="Times New Roman" pitchFamily="18" charset="0"/>
              </a:rPr>
              <a:t>A=L, </a:t>
            </a:r>
            <a:r>
              <a:rPr lang="zh-CN" altLang="en-US" b="1" smtClean="0">
                <a:latin typeface="Times New Roman" pitchFamily="18" charset="0"/>
                <a:ea typeface="华文楷体" pitchFamily="2" charset="-122"/>
                <a:cs typeface="Times New Roman" pitchFamily="18" charset="0"/>
              </a:rPr>
              <a:t>则</a:t>
            </a:r>
            <a:r>
              <a:rPr lang="en-US" altLang="zh-CN" b="1" smtClean="0">
                <a:latin typeface="Times New Roman" pitchFamily="18" charset="0"/>
                <a:ea typeface="华文楷体" pitchFamily="2" charset="-122"/>
                <a:cs typeface="Times New Roman" pitchFamily="18" charset="0"/>
              </a:rPr>
              <a:t>u’=</a:t>
            </a:r>
            <a:r>
              <a:rPr lang="en-US" altLang="zh-CN" b="1" smtClean="0">
                <a:latin typeface="Times New Roman" pitchFamily="18" charset="0"/>
                <a:ea typeface="华文楷体" pitchFamily="2" charset="-122"/>
                <a:cs typeface="Times New Roman" pitchFamily="18" charset="0"/>
                <a:sym typeface="Symbol" pitchFamily="18" charset="2"/>
              </a:rPr>
              <a:t>, v’= xb;</a:t>
            </a:r>
            <a:endParaRPr lang="zh-CN" altLang="en-US" b="1" smtClean="0">
              <a:latin typeface="Times New Roman" pitchFamily="18" charset="0"/>
              <a:ea typeface="华文楷体" pitchFamily="2" charset="-122"/>
              <a:cs typeface="Times New Roman" pitchFamily="18" charset="0"/>
            </a:endParaRPr>
          </a:p>
          <a:p>
            <a:pPr lvl="1" eaLnBrk="1" hangingPunct="1">
              <a:lnSpc>
                <a:spcPct val="130000"/>
              </a:lnSpc>
            </a:pPr>
            <a:r>
              <a:rPr lang="zh-CN" altLang="en-US" b="1" smtClean="0">
                <a:latin typeface="Times New Roman" pitchFamily="18" charset="0"/>
                <a:ea typeface="华文楷体" pitchFamily="2" charset="-122"/>
                <a:cs typeface="Times New Roman" pitchFamily="18" charset="0"/>
              </a:rPr>
              <a:t>若</a:t>
            </a:r>
            <a:r>
              <a:rPr lang="en-US" altLang="zh-CN" b="1" smtClean="0">
                <a:latin typeface="Times New Roman" pitchFamily="18" charset="0"/>
                <a:ea typeface="华文楷体" pitchFamily="2" charset="-122"/>
                <a:cs typeface="Times New Roman" pitchFamily="18" charset="0"/>
              </a:rPr>
              <a:t>A=R, </a:t>
            </a:r>
            <a:r>
              <a:rPr lang="zh-CN" altLang="en-US" b="1" smtClean="0">
                <a:latin typeface="Times New Roman" pitchFamily="18" charset="0"/>
                <a:ea typeface="华文楷体" pitchFamily="2" charset="-122"/>
                <a:cs typeface="Times New Roman" pitchFamily="18" charset="0"/>
              </a:rPr>
              <a:t>则</a:t>
            </a:r>
            <a:r>
              <a:rPr lang="en-US" altLang="zh-CN" b="1" smtClean="0">
                <a:latin typeface="Times New Roman" pitchFamily="18" charset="0"/>
                <a:ea typeface="华文楷体" pitchFamily="2" charset="-122"/>
                <a:cs typeface="Times New Roman" pitchFamily="18" charset="0"/>
              </a:rPr>
              <a:t>u’=ub, v’=</a:t>
            </a:r>
            <a:r>
              <a:rPr lang="en-US" altLang="zh-CN" b="1" smtClean="0">
                <a:latin typeface="Times New Roman" pitchFamily="18" charset="0"/>
                <a:ea typeface="华文楷体" pitchFamily="2" charset="-122"/>
                <a:cs typeface="Times New Roman" pitchFamily="18" charset="0"/>
                <a:sym typeface="Symbol" pitchFamily="18" charset="2"/>
              </a:rPr>
              <a:t>;</a:t>
            </a:r>
          </a:p>
          <a:p>
            <a:pPr lvl="1" eaLnBrk="1" hangingPunct="1">
              <a:lnSpc>
                <a:spcPct val="130000"/>
              </a:lnSpc>
            </a:pPr>
            <a:r>
              <a:rPr lang="zh-CN" altLang="en-US" b="1" smtClean="0">
                <a:latin typeface="Times New Roman" pitchFamily="18" charset="0"/>
                <a:ea typeface="华文楷体" pitchFamily="2" charset="-122"/>
                <a:cs typeface="Times New Roman" pitchFamily="18" charset="0"/>
                <a:sym typeface="Symbol" pitchFamily="18" charset="2"/>
              </a:rPr>
              <a:t>若</a:t>
            </a:r>
            <a:r>
              <a:rPr lang="en-US" altLang="zh-CN" b="1" smtClean="0">
                <a:latin typeface="Times New Roman" pitchFamily="18" charset="0"/>
                <a:ea typeface="华文楷体" pitchFamily="2" charset="-122"/>
                <a:cs typeface="Times New Roman" pitchFamily="18" charset="0"/>
                <a:sym typeface="Symbol" pitchFamily="18" charset="2"/>
              </a:rPr>
              <a:t>A=S</a:t>
            </a:r>
            <a:r>
              <a:rPr lang="zh-CN" altLang="en-US" b="1" smtClean="0">
                <a:latin typeface="Times New Roman" pitchFamily="18" charset="0"/>
                <a:ea typeface="华文楷体" pitchFamily="2" charset="-122"/>
                <a:cs typeface="Times New Roman" pitchFamily="18" charset="0"/>
                <a:sym typeface="Symbol" pitchFamily="18" charset="2"/>
              </a:rPr>
              <a:t>，则</a:t>
            </a:r>
            <a:r>
              <a:rPr lang="en-US" altLang="zh-CN" b="1" smtClean="0">
                <a:latin typeface="Times New Roman" pitchFamily="18" charset="0"/>
                <a:ea typeface="华文楷体" pitchFamily="2" charset="-122"/>
                <a:cs typeface="Times New Roman" pitchFamily="18" charset="0"/>
                <a:sym typeface="Symbol" pitchFamily="18" charset="2"/>
              </a:rPr>
              <a:t>u’=u, v’=b.</a:t>
            </a:r>
            <a:endParaRPr lang="zh-CN" altLang="en-US" b="1" smtClean="0">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50938" y="587375"/>
            <a:ext cx="7793037" cy="1089025"/>
          </a:xfrm>
        </p:spPr>
        <p:txBody>
          <a:bodyPr/>
          <a:lstStyle/>
          <a:p>
            <a:r>
              <a:rPr lang="en-US" altLang="zh-CN" sz="4000" b="1" dirty="0" smtClean="0">
                <a:latin typeface="Times New Roman" pitchFamily="18" charset="0"/>
                <a:ea typeface="华文楷体" pitchFamily="2" charset="-122"/>
                <a:cs typeface="Times New Roman" pitchFamily="18" charset="0"/>
              </a:rPr>
              <a:t>2.1 </a:t>
            </a:r>
            <a:r>
              <a:rPr lang="zh-CN" altLang="en-US" sz="4000" b="1" dirty="0" smtClean="0">
                <a:latin typeface="Times New Roman" pitchFamily="18" charset="0"/>
                <a:ea typeface="华文楷体" pitchFamily="2" charset="-122"/>
                <a:cs typeface="Times New Roman" pitchFamily="18" charset="0"/>
              </a:rPr>
              <a:t>图灵机模型</a:t>
            </a:r>
            <a:endParaRPr lang="zh-CN" altLang="en-US" sz="4000" b="1" dirty="0" smtClean="0">
              <a:solidFill>
                <a:srgbClr val="C0C0C0"/>
              </a:solidFill>
              <a:latin typeface="Times New Roman" pitchFamily="18" charset="0"/>
              <a:ea typeface="华文楷体" pitchFamily="2" charset="-122"/>
              <a:cs typeface="Times New Roman" pitchFamily="18" charset="0"/>
            </a:endParaRPr>
          </a:p>
        </p:txBody>
      </p:sp>
      <p:sp>
        <p:nvSpPr>
          <p:cNvPr id="71683" name="Rectangle 3"/>
          <p:cNvSpPr>
            <a:spLocks noGrp="1" noChangeArrowheads="1"/>
          </p:cNvSpPr>
          <p:nvPr>
            <p:ph type="body" sz="half" idx="1"/>
          </p:nvPr>
        </p:nvSpPr>
        <p:spPr>
          <a:xfrm>
            <a:off x="795338" y="1828800"/>
            <a:ext cx="7967662" cy="4267200"/>
          </a:xfrm>
        </p:spPr>
        <p:txBody>
          <a:bodyPr/>
          <a:lstStyle/>
          <a:p>
            <a:pPr algn="just">
              <a:lnSpc>
                <a:spcPct val="150000"/>
              </a:lnSpc>
            </a:pPr>
            <a:r>
              <a:rPr lang="zh-CN" altLang="en-US" b="1" smtClean="0">
                <a:solidFill>
                  <a:srgbClr val="00B0F0"/>
                </a:solidFill>
                <a:latin typeface="Times New Roman" pitchFamily="18" charset="0"/>
                <a:ea typeface="华文楷体" pitchFamily="2" charset="-122"/>
                <a:cs typeface="Times New Roman" pitchFamily="18" charset="0"/>
              </a:rPr>
              <a:t>┣</a:t>
            </a:r>
            <a:r>
              <a:rPr lang="zh-CN" altLang="en-US" b="1" baseline="30000" smtClean="0">
                <a:solidFill>
                  <a:srgbClr val="00B0F0"/>
                </a:solidFill>
                <a:latin typeface="Times New Roman" pitchFamily="18" charset="0"/>
                <a:ea typeface="华文楷体" pitchFamily="2" charset="-122"/>
                <a:cs typeface="Times New Roman" pitchFamily="18" charset="0"/>
              </a:rPr>
              <a:t>*</a:t>
            </a:r>
            <a:r>
              <a:rPr lang="en-US" altLang="zh-CN" b="1" smtClean="0">
                <a:latin typeface="Times New Roman" pitchFamily="18" charset="0"/>
                <a:ea typeface="华文楷体" pitchFamily="2" charset="-122"/>
                <a:cs typeface="Times New Roman" pitchFamily="18" charset="0"/>
              </a:rPr>
              <a:t>:</a:t>
            </a:r>
            <a:r>
              <a:rPr lang="zh-CN" altLang="en-US" b="1" smtClean="0">
                <a:latin typeface="Times New Roman" pitchFamily="18" charset="0"/>
                <a:ea typeface="华文楷体" pitchFamily="2" charset="-122"/>
                <a:cs typeface="Times New Roman" pitchFamily="18" charset="0"/>
              </a:rPr>
              <a:t>表示转换关系的自反、传递闭包。即多步转换。如  </a:t>
            </a:r>
            <a:r>
              <a:rPr lang="en-US" altLang="zh-CN" b="1" smtClean="0">
                <a:latin typeface="Times New Roman" pitchFamily="18" charset="0"/>
                <a:ea typeface="华文楷体" pitchFamily="2" charset="-122"/>
                <a:cs typeface="Times New Roman" pitchFamily="18" charset="0"/>
              </a:rPr>
              <a:t>C┣</a:t>
            </a:r>
            <a:r>
              <a:rPr lang="en-US" altLang="zh-CN" b="1" baseline="30000" smtClean="0">
                <a:latin typeface="Times New Roman" pitchFamily="18" charset="0"/>
                <a:ea typeface="华文楷体" pitchFamily="2" charset="-122"/>
                <a:cs typeface="Times New Roman" pitchFamily="18" charset="0"/>
              </a:rPr>
              <a:t>*</a:t>
            </a:r>
            <a:r>
              <a:rPr lang="en-US" altLang="zh-CN" b="1" smtClean="0">
                <a:latin typeface="Times New Roman" pitchFamily="18" charset="0"/>
                <a:ea typeface="华文楷体" pitchFamily="2" charset="-122"/>
                <a:cs typeface="Times New Roman" pitchFamily="18" charset="0"/>
              </a:rPr>
              <a:t>D</a:t>
            </a:r>
            <a:r>
              <a:rPr lang="zh-CN" altLang="en-US" b="1" smtClean="0">
                <a:latin typeface="Times New Roman" pitchFamily="18" charset="0"/>
                <a:ea typeface="华文楷体" pitchFamily="2" charset="-122"/>
                <a:cs typeface="Times New Roman" pitchFamily="18" charset="0"/>
              </a:rPr>
              <a:t>，则存在</a:t>
            </a:r>
            <a:r>
              <a:rPr lang="en-US" altLang="zh-CN" b="1" smtClean="0">
                <a:latin typeface="Times New Roman" pitchFamily="18" charset="0"/>
                <a:ea typeface="华文楷体" pitchFamily="2" charset="-122"/>
                <a:cs typeface="Times New Roman" pitchFamily="18" charset="0"/>
              </a:rPr>
              <a:t>C</a:t>
            </a:r>
            <a:r>
              <a:rPr lang="en-US" altLang="zh-CN" b="1" baseline="-25000" smtClean="0">
                <a:latin typeface="Times New Roman" pitchFamily="18" charset="0"/>
                <a:ea typeface="华文楷体" pitchFamily="2" charset="-122"/>
                <a:cs typeface="Times New Roman" pitchFamily="18" charset="0"/>
              </a:rPr>
              <a:t>1</a:t>
            </a:r>
            <a:r>
              <a:rPr lang="en-US" altLang="zh-CN" b="1" smtClean="0">
                <a:latin typeface="Times New Roman" pitchFamily="18" charset="0"/>
                <a:ea typeface="华文楷体" pitchFamily="2" charset="-122"/>
                <a:cs typeface="Times New Roman" pitchFamily="18" charset="0"/>
              </a:rPr>
              <a:t>…C</a:t>
            </a:r>
            <a:r>
              <a:rPr lang="en-US" altLang="zh-CN" b="1" baseline="-25000" smtClean="0">
                <a:latin typeface="Times New Roman" pitchFamily="18" charset="0"/>
                <a:ea typeface="华文楷体" pitchFamily="2" charset="-122"/>
                <a:cs typeface="Times New Roman" pitchFamily="18" charset="0"/>
              </a:rPr>
              <a:t>k</a:t>
            </a:r>
            <a:r>
              <a:rPr lang="zh-CN" altLang="en-US" b="1" smtClean="0">
                <a:latin typeface="Times New Roman" pitchFamily="18" charset="0"/>
                <a:ea typeface="华文楷体" pitchFamily="2" charset="-122"/>
                <a:cs typeface="Times New Roman" pitchFamily="18" charset="0"/>
              </a:rPr>
              <a:t>，使得：</a:t>
            </a:r>
          </a:p>
          <a:p>
            <a:pPr algn="ctr">
              <a:lnSpc>
                <a:spcPct val="150000"/>
              </a:lnSpc>
              <a:buFont typeface="Wingdings" pitchFamily="2" charset="2"/>
              <a:buNone/>
            </a:pPr>
            <a:r>
              <a:rPr lang="en-US" altLang="zh-CN" b="1" smtClean="0">
                <a:latin typeface="Times New Roman" pitchFamily="18" charset="0"/>
                <a:ea typeface="华文楷体" pitchFamily="2" charset="-122"/>
                <a:cs typeface="Times New Roman" pitchFamily="18" charset="0"/>
              </a:rPr>
              <a:t>C┣C</a:t>
            </a:r>
            <a:r>
              <a:rPr lang="en-US" altLang="zh-CN" b="1" baseline="-25000" smtClean="0">
                <a:latin typeface="Times New Roman" pitchFamily="18" charset="0"/>
                <a:ea typeface="华文楷体" pitchFamily="2" charset="-122"/>
                <a:cs typeface="Times New Roman" pitchFamily="18" charset="0"/>
              </a:rPr>
              <a:t>1</a:t>
            </a:r>
            <a:r>
              <a:rPr lang="zh-CN" altLang="en-US" b="1" smtClean="0">
                <a:latin typeface="Times New Roman" pitchFamily="18" charset="0"/>
                <a:ea typeface="华文楷体" pitchFamily="2" charset="-122"/>
                <a:cs typeface="Times New Roman" pitchFamily="18" charset="0"/>
              </a:rPr>
              <a:t>，</a:t>
            </a:r>
            <a:r>
              <a:rPr lang="en-US" altLang="zh-CN" b="1" smtClean="0">
                <a:latin typeface="Times New Roman" pitchFamily="18" charset="0"/>
                <a:ea typeface="华文楷体" pitchFamily="2" charset="-122"/>
                <a:cs typeface="Times New Roman" pitchFamily="18" charset="0"/>
              </a:rPr>
              <a:t>C</a:t>
            </a:r>
            <a:r>
              <a:rPr lang="en-US" altLang="zh-CN" b="1" baseline="-25000" smtClean="0">
                <a:latin typeface="Times New Roman" pitchFamily="18" charset="0"/>
                <a:ea typeface="华文楷体" pitchFamily="2" charset="-122"/>
                <a:cs typeface="Times New Roman" pitchFamily="18" charset="0"/>
              </a:rPr>
              <a:t>1</a:t>
            </a:r>
            <a:r>
              <a:rPr lang="en-US" altLang="zh-CN" b="1" smtClean="0">
                <a:latin typeface="Times New Roman" pitchFamily="18" charset="0"/>
                <a:ea typeface="华文楷体" pitchFamily="2" charset="-122"/>
                <a:cs typeface="Times New Roman" pitchFamily="18" charset="0"/>
              </a:rPr>
              <a:t>┣C</a:t>
            </a:r>
            <a:r>
              <a:rPr lang="en-US" altLang="zh-CN" b="1" baseline="-25000" smtClean="0">
                <a:latin typeface="Times New Roman" pitchFamily="18" charset="0"/>
                <a:ea typeface="华文楷体" pitchFamily="2" charset="-122"/>
                <a:cs typeface="Times New Roman" pitchFamily="18" charset="0"/>
              </a:rPr>
              <a:t>2</a:t>
            </a:r>
            <a:r>
              <a:rPr lang="zh-CN" altLang="en-US" b="1" smtClean="0">
                <a:latin typeface="Times New Roman" pitchFamily="18" charset="0"/>
                <a:ea typeface="华文楷体" pitchFamily="2" charset="-122"/>
                <a:cs typeface="Times New Roman" pitchFamily="18" charset="0"/>
              </a:rPr>
              <a:t>，</a:t>
            </a:r>
            <a:r>
              <a:rPr lang="en-US" altLang="zh-CN" b="1" smtClean="0">
                <a:latin typeface="Times New Roman" pitchFamily="18" charset="0"/>
                <a:ea typeface="华文楷体" pitchFamily="2" charset="-122"/>
                <a:cs typeface="Times New Roman" pitchFamily="18" charset="0"/>
              </a:rPr>
              <a:t>…</a:t>
            </a:r>
            <a:r>
              <a:rPr lang="zh-CN" altLang="en-US" b="1" smtClean="0">
                <a:latin typeface="Times New Roman" pitchFamily="18" charset="0"/>
                <a:ea typeface="华文楷体" pitchFamily="2" charset="-122"/>
                <a:cs typeface="Times New Roman" pitchFamily="18" charset="0"/>
              </a:rPr>
              <a:t>，</a:t>
            </a:r>
            <a:r>
              <a:rPr lang="en-US" altLang="zh-CN" b="1" smtClean="0">
                <a:latin typeface="Times New Roman" pitchFamily="18" charset="0"/>
                <a:ea typeface="华文楷体" pitchFamily="2" charset="-122"/>
                <a:cs typeface="Times New Roman" pitchFamily="18" charset="0"/>
              </a:rPr>
              <a:t>C</a:t>
            </a:r>
            <a:r>
              <a:rPr lang="en-US" altLang="zh-CN" b="1" baseline="-25000" smtClean="0">
                <a:latin typeface="Times New Roman" pitchFamily="18" charset="0"/>
                <a:ea typeface="华文楷体" pitchFamily="2" charset="-122"/>
                <a:cs typeface="Times New Roman" pitchFamily="18" charset="0"/>
              </a:rPr>
              <a:t>k</a:t>
            </a:r>
            <a:r>
              <a:rPr lang="en-US" altLang="zh-CN" b="1" smtClean="0">
                <a:latin typeface="Times New Roman" pitchFamily="18" charset="0"/>
                <a:ea typeface="华文楷体" pitchFamily="2" charset="-122"/>
                <a:cs typeface="Times New Roman" pitchFamily="18" charset="0"/>
              </a:rPr>
              <a: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fade">
                                      <p:cBhvr>
                                        <p:cTn id="7" dur="1000"/>
                                        <p:tgtEl>
                                          <p:spTgt spid="71683">
                                            <p:txEl>
                                              <p:pRg st="0" end="0"/>
                                            </p:txEl>
                                          </p:spTgt>
                                        </p:tgtEl>
                                      </p:cBhvr>
                                    </p:animEffect>
                                    <p:anim calcmode="lin" valueType="num">
                                      <p:cBhvr>
                                        <p:cTn id="8" dur="1000" fill="hold"/>
                                        <p:tgtEl>
                                          <p:spTgt spid="716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16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1683">
                                            <p:txEl>
                                              <p:pRg st="1" end="1"/>
                                            </p:txEl>
                                          </p:spTgt>
                                        </p:tgtEl>
                                        <p:attrNameLst>
                                          <p:attrName>style.visibility</p:attrName>
                                        </p:attrNameLst>
                                      </p:cBhvr>
                                      <p:to>
                                        <p:strVal val="visible"/>
                                      </p:to>
                                    </p:set>
                                    <p:animEffect transition="in" filter="fade">
                                      <p:cBhvr>
                                        <p:cTn id="14" dur="1000"/>
                                        <p:tgtEl>
                                          <p:spTgt spid="71683">
                                            <p:txEl>
                                              <p:pRg st="1" end="1"/>
                                            </p:txEl>
                                          </p:spTgt>
                                        </p:tgtEl>
                                      </p:cBhvr>
                                    </p:animEffect>
                                    <p:anim calcmode="lin" valueType="num">
                                      <p:cBhvr>
                                        <p:cTn id="15" dur="10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168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4"/>
          <p:cNvSpPr>
            <a:spLocks noGrp="1"/>
          </p:cNvSpPr>
          <p:nvPr>
            <p:ph type="title"/>
          </p:nvPr>
        </p:nvSpPr>
        <p:spPr/>
        <p:txBody>
          <a:bodyPr/>
          <a:lstStyle/>
          <a:p>
            <a:r>
              <a:rPr lang="en-US" altLang="zh-CN" b="1" dirty="0" smtClean="0">
                <a:latin typeface="Times New Roman" pitchFamily="18" charset="0"/>
                <a:ea typeface="华文楷体" pitchFamily="2" charset="-122"/>
                <a:cs typeface="Times New Roman" pitchFamily="18" charset="0"/>
              </a:rPr>
              <a:t>2.1 </a:t>
            </a:r>
            <a:r>
              <a:rPr lang="zh-CN" altLang="en-US" b="1" dirty="0" smtClean="0">
                <a:latin typeface="Times New Roman" pitchFamily="18" charset="0"/>
                <a:ea typeface="华文楷体" pitchFamily="2" charset="-122"/>
                <a:cs typeface="Times New Roman" pitchFamily="18" charset="0"/>
              </a:rPr>
              <a:t>图灵机模型</a:t>
            </a:r>
          </a:p>
        </p:txBody>
      </p:sp>
      <p:sp>
        <p:nvSpPr>
          <p:cNvPr id="16387" name="内容占位符 5"/>
          <p:cNvSpPr>
            <a:spLocks noGrp="1"/>
          </p:cNvSpPr>
          <p:nvPr>
            <p:ph idx="1"/>
          </p:nvPr>
        </p:nvSpPr>
        <p:spPr>
          <a:xfrm>
            <a:off x="1066800" y="2017713"/>
            <a:ext cx="7888288" cy="4114800"/>
          </a:xfrm>
        </p:spPr>
        <p:txBody>
          <a:bodyPr/>
          <a:lstStyle/>
          <a:p>
            <a:pPr>
              <a:lnSpc>
                <a:spcPct val="150000"/>
              </a:lnSpc>
            </a:pPr>
            <a:r>
              <a:rPr lang="zh-CN" altLang="en-US" b="1" smtClean="0">
                <a:solidFill>
                  <a:srgbClr val="00B0F0"/>
                </a:solidFill>
                <a:latin typeface="Times New Roman" pitchFamily="18" charset="0"/>
                <a:ea typeface="华文楷体" pitchFamily="2" charset="-122"/>
                <a:cs typeface="Times New Roman" pitchFamily="18" charset="0"/>
              </a:rPr>
              <a:t>计算</a:t>
            </a:r>
            <a:r>
              <a:rPr lang="zh-CN" altLang="en-US" b="1" smtClean="0">
                <a:latin typeface="Times New Roman" pitchFamily="18" charset="0"/>
                <a:ea typeface="华文楷体" pitchFamily="2" charset="-122"/>
                <a:cs typeface="Times New Roman" pitchFamily="18" charset="0"/>
              </a:rPr>
              <a:t>：</a:t>
            </a:r>
            <a:r>
              <a:rPr lang="en-US" altLang="zh-CN" b="1" smtClean="0">
                <a:latin typeface="Times New Roman" pitchFamily="18" charset="0"/>
                <a:ea typeface="华文楷体" pitchFamily="2" charset="-122"/>
                <a:cs typeface="Times New Roman" pitchFamily="18" charset="0"/>
              </a:rPr>
              <a:t>q</a:t>
            </a:r>
            <a:r>
              <a:rPr lang="en-US" altLang="zh-CN" b="1" baseline="-25000" smtClean="0">
                <a:latin typeface="Times New Roman" pitchFamily="18" charset="0"/>
                <a:ea typeface="华文楷体" pitchFamily="2" charset="-122"/>
                <a:cs typeface="Times New Roman" pitchFamily="18" charset="0"/>
              </a:rPr>
              <a:t>0</a:t>
            </a:r>
            <a:r>
              <a:rPr lang="en-US" altLang="zh-CN" b="1" smtClean="0">
                <a:latin typeface="Times New Roman" pitchFamily="18" charset="0"/>
                <a:ea typeface="华文楷体" pitchFamily="2" charset="-122"/>
                <a:cs typeface="Times New Roman" pitchFamily="18" charset="0"/>
              </a:rPr>
              <a:t>ω┣</a:t>
            </a:r>
            <a:r>
              <a:rPr lang="en-US" altLang="zh-CN" b="1" baseline="30000" smtClean="0">
                <a:latin typeface="Times New Roman" pitchFamily="18" charset="0"/>
                <a:ea typeface="华文楷体" pitchFamily="2" charset="-122"/>
                <a:cs typeface="Times New Roman" pitchFamily="18" charset="0"/>
              </a:rPr>
              <a:t>*</a:t>
            </a:r>
            <a:r>
              <a:rPr lang="en-US" altLang="zh-CN" b="1" smtClean="0">
                <a:latin typeface="Times New Roman" pitchFamily="18" charset="0"/>
                <a:ea typeface="华文楷体" pitchFamily="2" charset="-122"/>
                <a:cs typeface="Times New Roman" pitchFamily="18" charset="0"/>
              </a:rPr>
              <a:t>xq</a:t>
            </a:r>
            <a:r>
              <a:rPr lang="en-US" altLang="zh-CN" b="1" baseline="-25000" smtClean="0">
                <a:latin typeface="Times New Roman" pitchFamily="18" charset="0"/>
                <a:ea typeface="华文楷体" pitchFamily="2" charset="-122"/>
                <a:cs typeface="Times New Roman" pitchFamily="18" charset="0"/>
              </a:rPr>
              <a:t>f</a:t>
            </a:r>
            <a:r>
              <a:rPr lang="en-US" altLang="zh-CN" b="1" smtClean="0">
                <a:latin typeface="Times New Roman" pitchFamily="18" charset="0"/>
                <a:ea typeface="华文楷体" pitchFamily="2" charset="-122"/>
                <a:cs typeface="Times New Roman" pitchFamily="18" charset="0"/>
              </a:rPr>
              <a:t>y</a:t>
            </a:r>
            <a:r>
              <a:rPr lang="zh-CN" altLang="en-US" b="1" smtClean="0">
                <a:latin typeface="Times New Roman" pitchFamily="18" charset="0"/>
                <a:ea typeface="华文楷体" pitchFamily="2" charset="-122"/>
                <a:cs typeface="Times New Roman" pitchFamily="18" charset="0"/>
              </a:rPr>
              <a:t>称为一个以</a:t>
            </a:r>
            <a:r>
              <a:rPr lang="en-US" altLang="zh-CN" b="1" smtClean="0">
                <a:latin typeface="Times New Roman" pitchFamily="18" charset="0"/>
                <a:ea typeface="华文楷体" pitchFamily="2" charset="-122"/>
                <a:cs typeface="Times New Roman" pitchFamily="18" charset="0"/>
              </a:rPr>
              <a:t>ω</a:t>
            </a:r>
            <a:r>
              <a:rPr lang="zh-CN" altLang="en-US" b="1" smtClean="0">
                <a:latin typeface="Times New Roman" pitchFamily="18" charset="0"/>
                <a:ea typeface="华文楷体" pitchFamily="2" charset="-122"/>
                <a:cs typeface="Times New Roman" pitchFamily="18" charset="0"/>
              </a:rPr>
              <a:t>为输入，</a:t>
            </a:r>
            <a:r>
              <a:rPr lang="en-US" altLang="zh-CN" b="1" smtClean="0">
                <a:latin typeface="Times New Roman" pitchFamily="18" charset="0"/>
                <a:ea typeface="华文楷体" pitchFamily="2" charset="-122"/>
                <a:cs typeface="Times New Roman" pitchFamily="18" charset="0"/>
              </a:rPr>
              <a:t>xy</a:t>
            </a:r>
            <a:r>
              <a:rPr lang="zh-CN" altLang="en-US" b="1" smtClean="0">
                <a:latin typeface="Times New Roman" pitchFamily="18" charset="0"/>
                <a:ea typeface="华文楷体" pitchFamily="2" charset="-122"/>
                <a:cs typeface="Times New Roman" pitchFamily="18" charset="0"/>
              </a:rPr>
              <a:t>为输出的计算。即</a:t>
            </a:r>
            <a:r>
              <a:rPr lang="en-US" altLang="zh-CN" b="1" smtClean="0">
                <a:latin typeface="Times New Roman" pitchFamily="18" charset="0"/>
                <a:ea typeface="华文楷体" pitchFamily="2" charset="-122"/>
                <a:cs typeface="Times New Roman" pitchFamily="18" charset="0"/>
              </a:rPr>
              <a:t>:</a:t>
            </a:r>
          </a:p>
          <a:p>
            <a:pPr>
              <a:lnSpc>
                <a:spcPct val="150000"/>
              </a:lnSpc>
              <a:buFont typeface="Wingdings" pitchFamily="2" charset="2"/>
              <a:buNone/>
            </a:pPr>
            <a:r>
              <a:rPr lang="en-US" altLang="zh-CN" b="1" smtClean="0">
                <a:latin typeface="Times New Roman" pitchFamily="18" charset="0"/>
                <a:ea typeface="华文楷体" pitchFamily="2" charset="-122"/>
                <a:cs typeface="Times New Roman" pitchFamily="18" charset="0"/>
              </a:rPr>
              <a:t>            </a:t>
            </a:r>
            <a:r>
              <a:rPr lang="zh-CN" altLang="en-US" b="1" smtClean="0">
                <a:latin typeface="Times New Roman" pitchFamily="18" charset="0"/>
                <a:ea typeface="华文楷体" pitchFamily="2" charset="-122"/>
                <a:cs typeface="Times New Roman" pitchFamily="18" charset="0"/>
              </a:rPr>
              <a:t>计算是从初始格局到终止格局按照动作函数规定的规则进行的一系列转换的</a:t>
            </a:r>
            <a:r>
              <a:rPr lang="zh-CN" altLang="en-US" b="1" smtClean="0">
                <a:solidFill>
                  <a:srgbClr val="00B0F0"/>
                </a:solidFill>
                <a:latin typeface="Times New Roman" pitchFamily="18" charset="0"/>
                <a:ea typeface="华文楷体" pitchFamily="2" charset="-122"/>
                <a:cs typeface="Times New Roman" pitchFamily="18" charset="0"/>
              </a:rPr>
              <a:t>格局转换序列</a:t>
            </a:r>
            <a:r>
              <a:rPr lang="zh-CN" altLang="en-US" b="1" smtClean="0">
                <a:latin typeface="Times New Roman" pitchFamily="18" charset="0"/>
                <a:ea typeface="华文楷体" pitchFamily="2" charset="-122"/>
                <a:cs typeface="Times New Roman" pitchFamily="18"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z="4000" b="1" dirty="0" smtClean="0">
                <a:latin typeface="Times New Roman" pitchFamily="18" charset="0"/>
                <a:ea typeface="华文楷体" pitchFamily="2" charset="-122"/>
                <a:cs typeface="Times New Roman" pitchFamily="18" charset="0"/>
              </a:rPr>
              <a:t>2.1 </a:t>
            </a:r>
            <a:r>
              <a:rPr lang="zh-CN" altLang="en-US" sz="4000" b="1" dirty="0" smtClean="0">
                <a:latin typeface="Times New Roman" pitchFamily="18" charset="0"/>
                <a:ea typeface="华文楷体" pitchFamily="2" charset="-122"/>
                <a:cs typeface="Times New Roman" pitchFamily="18" charset="0"/>
              </a:rPr>
              <a:t>图灵机模型</a:t>
            </a:r>
            <a:endParaRPr lang="zh-CN" altLang="en-US" sz="4000" b="1" dirty="0" smtClean="0">
              <a:solidFill>
                <a:srgbClr val="C0C0C0"/>
              </a:solidFill>
              <a:latin typeface="Times New Roman" pitchFamily="18" charset="0"/>
              <a:ea typeface="华文楷体" pitchFamily="2" charset="-122"/>
              <a:cs typeface="Times New Roman" pitchFamily="18" charset="0"/>
            </a:endParaRPr>
          </a:p>
        </p:txBody>
      </p:sp>
      <p:sp>
        <p:nvSpPr>
          <p:cNvPr id="19459" name="Rectangle 3"/>
          <p:cNvSpPr>
            <a:spLocks noGrp="1" noChangeArrowheads="1"/>
          </p:cNvSpPr>
          <p:nvPr>
            <p:ph type="body" idx="1"/>
          </p:nvPr>
        </p:nvSpPr>
        <p:spPr>
          <a:xfrm>
            <a:off x="762000" y="1905000"/>
            <a:ext cx="7696200" cy="4495800"/>
          </a:xfrm>
        </p:spPr>
        <p:txBody>
          <a:bodyPr/>
          <a:lstStyle/>
          <a:p>
            <a:pPr>
              <a:lnSpc>
                <a:spcPct val="130000"/>
              </a:lnSpc>
            </a:pPr>
            <a:r>
              <a:rPr lang="zh-CN" altLang="en-US" b="1" dirty="0" smtClean="0">
                <a:latin typeface="Times New Roman" pitchFamily="18" charset="0"/>
                <a:ea typeface="华文楷体" pitchFamily="2" charset="-122"/>
                <a:cs typeface="Times New Roman" pitchFamily="18" charset="0"/>
              </a:rPr>
              <a:t>给出例</a:t>
            </a:r>
            <a:r>
              <a:rPr lang="en-US" altLang="zh-CN" b="1" dirty="0" smtClean="0">
                <a:latin typeface="Times New Roman" pitchFamily="18" charset="0"/>
                <a:ea typeface="华文楷体" pitchFamily="2" charset="-122"/>
                <a:cs typeface="Times New Roman" pitchFamily="18" charset="0"/>
              </a:rPr>
              <a:t>5</a:t>
            </a:r>
            <a:r>
              <a:rPr lang="zh-CN" altLang="en-US" b="1" dirty="0" smtClean="0">
                <a:latin typeface="Times New Roman" pitchFamily="18" charset="0"/>
                <a:ea typeface="华文楷体" pitchFamily="2" charset="-122"/>
                <a:cs typeface="Times New Roman" pitchFamily="18" charset="0"/>
              </a:rPr>
              <a:t>中串</a:t>
            </a:r>
            <a:r>
              <a:rPr lang="en-US" altLang="zh-CN" b="1" dirty="0" smtClean="0">
                <a:latin typeface="Times New Roman" pitchFamily="18" charset="0"/>
                <a:ea typeface="华文楷体" pitchFamily="2" charset="-122"/>
                <a:cs typeface="Times New Roman" pitchFamily="18" charset="0"/>
              </a:rPr>
              <a:t>0011</a:t>
            </a:r>
            <a:r>
              <a:rPr lang="zh-CN" altLang="en-US" b="1" dirty="0" smtClean="0">
                <a:latin typeface="Times New Roman" pitchFamily="18" charset="0"/>
                <a:ea typeface="华文楷体" pitchFamily="2" charset="-122"/>
                <a:cs typeface="Times New Roman" pitchFamily="18" charset="0"/>
              </a:rPr>
              <a:t>的识别过程。</a:t>
            </a:r>
            <a:endParaRPr lang="en-US" altLang="zh-CN" b="1" dirty="0" smtClean="0">
              <a:latin typeface="Times New Roman" pitchFamily="18" charset="0"/>
              <a:ea typeface="华文楷体" pitchFamily="2" charset="-122"/>
              <a:cs typeface="Times New Roman" pitchFamily="18" charset="0"/>
            </a:endParaRPr>
          </a:p>
          <a:p>
            <a:pPr>
              <a:lnSpc>
                <a:spcPct val="130000"/>
              </a:lnSpc>
              <a:buFont typeface="Wingdings" pitchFamily="2" charset="2"/>
              <a:buNone/>
            </a:pPr>
            <a:r>
              <a:rPr lang="en-US" altLang="zh-CN" b="1" dirty="0" smtClean="0">
                <a:solidFill>
                  <a:schemeClr val="accent2"/>
                </a:solidFill>
                <a:latin typeface="Times New Roman" pitchFamily="18" charset="0"/>
                <a:ea typeface="华文楷体" pitchFamily="2" charset="-122"/>
                <a:cs typeface="Times New Roman" pitchFamily="18" charset="0"/>
              </a:rPr>
              <a:t>       </a:t>
            </a:r>
            <a:r>
              <a:rPr lang="en-US" altLang="zh-CN" sz="2800" b="1" dirty="0" smtClean="0">
                <a:solidFill>
                  <a:srgbClr val="FF3300"/>
                </a:solidFill>
                <a:latin typeface="Times New Roman" pitchFamily="18" charset="0"/>
                <a:ea typeface="华文楷体" pitchFamily="2" charset="-122"/>
                <a:cs typeface="Times New Roman" pitchFamily="18" charset="0"/>
              </a:rPr>
              <a:t>q</a:t>
            </a:r>
            <a:r>
              <a:rPr lang="en-US" altLang="zh-CN" sz="2800" b="1" baseline="-25000" dirty="0" smtClean="0">
                <a:solidFill>
                  <a:srgbClr val="FF3300"/>
                </a:solidFill>
                <a:latin typeface="Times New Roman" pitchFamily="18" charset="0"/>
                <a:ea typeface="华文楷体" pitchFamily="2" charset="-122"/>
                <a:cs typeface="Times New Roman" pitchFamily="18" charset="0"/>
              </a:rPr>
              <a:t>0</a:t>
            </a:r>
            <a:r>
              <a:rPr lang="en-US" altLang="zh-CN" sz="2800" b="1" dirty="0" smtClean="0">
                <a:latin typeface="Times New Roman" pitchFamily="18" charset="0"/>
                <a:ea typeface="华文楷体" pitchFamily="2" charset="-122"/>
                <a:cs typeface="Times New Roman" pitchFamily="18" charset="0"/>
              </a:rPr>
              <a:t>0011	┣x</a:t>
            </a:r>
            <a:r>
              <a:rPr lang="en-US" altLang="zh-CN" sz="2800" b="1" dirty="0" smtClean="0">
                <a:solidFill>
                  <a:srgbClr val="FF3300"/>
                </a:solidFill>
                <a:latin typeface="Times New Roman" pitchFamily="18" charset="0"/>
                <a:ea typeface="华文楷体" pitchFamily="2" charset="-122"/>
                <a:cs typeface="Times New Roman" pitchFamily="18" charset="0"/>
              </a:rPr>
              <a:t>q</a:t>
            </a:r>
            <a:r>
              <a:rPr lang="en-US" altLang="zh-CN" sz="2800" b="1" baseline="-25000" dirty="0" smtClean="0">
                <a:solidFill>
                  <a:srgbClr val="FF3300"/>
                </a:solidFill>
                <a:latin typeface="Times New Roman" pitchFamily="18" charset="0"/>
                <a:ea typeface="华文楷体" pitchFamily="2" charset="-122"/>
                <a:cs typeface="Times New Roman" pitchFamily="18" charset="0"/>
              </a:rPr>
              <a:t>1</a:t>
            </a:r>
            <a:r>
              <a:rPr lang="en-US" altLang="zh-CN" sz="2800" b="1" dirty="0" smtClean="0">
                <a:latin typeface="Times New Roman" pitchFamily="18" charset="0"/>
                <a:ea typeface="华文楷体" pitchFamily="2" charset="-122"/>
                <a:cs typeface="Times New Roman" pitchFamily="18" charset="0"/>
              </a:rPr>
              <a:t>011 ┣x0</a:t>
            </a:r>
            <a:r>
              <a:rPr lang="en-US" altLang="zh-CN" sz="2800" b="1" dirty="0" smtClean="0">
                <a:solidFill>
                  <a:srgbClr val="FF3300"/>
                </a:solidFill>
                <a:latin typeface="Times New Roman" pitchFamily="18" charset="0"/>
                <a:ea typeface="华文楷体" pitchFamily="2" charset="-122"/>
                <a:cs typeface="Times New Roman" pitchFamily="18" charset="0"/>
              </a:rPr>
              <a:t>q</a:t>
            </a:r>
            <a:r>
              <a:rPr lang="en-US" altLang="zh-CN" sz="2800" b="1" baseline="-25000" dirty="0" smtClean="0">
                <a:solidFill>
                  <a:srgbClr val="FF3300"/>
                </a:solidFill>
                <a:latin typeface="Times New Roman" pitchFamily="18" charset="0"/>
                <a:ea typeface="华文楷体" pitchFamily="2" charset="-122"/>
                <a:cs typeface="Times New Roman" pitchFamily="18" charset="0"/>
              </a:rPr>
              <a:t>1</a:t>
            </a:r>
            <a:r>
              <a:rPr lang="en-US" altLang="zh-CN" sz="2800" b="1" dirty="0" smtClean="0">
                <a:latin typeface="Times New Roman" pitchFamily="18" charset="0"/>
                <a:ea typeface="华文楷体" pitchFamily="2" charset="-122"/>
                <a:cs typeface="Times New Roman" pitchFamily="18" charset="0"/>
              </a:rPr>
              <a:t>11 ┣x</a:t>
            </a:r>
            <a:r>
              <a:rPr lang="en-US" altLang="zh-CN" sz="2800" b="1" dirty="0" smtClean="0">
                <a:solidFill>
                  <a:srgbClr val="FF3300"/>
                </a:solidFill>
                <a:latin typeface="Times New Roman" pitchFamily="18" charset="0"/>
                <a:ea typeface="华文楷体" pitchFamily="2" charset="-122"/>
                <a:cs typeface="Times New Roman" pitchFamily="18" charset="0"/>
              </a:rPr>
              <a:t>q</a:t>
            </a:r>
            <a:r>
              <a:rPr lang="en-US" altLang="zh-CN" sz="2800" b="1" baseline="-25000" dirty="0" smtClean="0">
                <a:solidFill>
                  <a:srgbClr val="FF3300"/>
                </a:solidFill>
                <a:latin typeface="Times New Roman" pitchFamily="18" charset="0"/>
                <a:ea typeface="华文楷体" pitchFamily="2" charset="-122"/>
                <a:cs typeface="Times New Roman" pitchFamily="18" charset="0"/>
              </a:rPr>
              <a:t>2</a:t>
            </a:r>
            <a:r>
              <a:rPr lang="en-US" altLang="zh-CN" sz="2800" b="1" dirty="0" smtClean="0">
                <a:latin typeface="Times New Roman" pitchFamily="18" charset="0"/>
                <a:ea typeface="华文楷体" pitchFamily="2" charset="-122"/>
                <a:cs typeface="Times New Roman" pitchFamily="18" charset="0"/>
              </a:rPr>
              <a:t>0y1</a:t>
            </a:r>
          </a:p>
          <a:p>
            <a:pPr>
              <a:lnSpc>
                <a:spcPct val="130000"/>
              </a:lnSpc>
              <a:buFont typeface="Wingdings" pitchFamily="2" charset="2"/>
              <a:buNone/>
            </a:pPr>
            <a:r>
              <a:rPr lang="en-US" altLang="zh-CN" sz="2800" b="1" dirty="0" smtClean="0">
                <a:latin typeface="Times New Roman" pitchFamily="18" charset="0"/>
                <a:ea typeface="华文楷体" pitchFamily="2" charset="-122"/>
                <a:cs typeface="Times New Roman" pitchFamily="18" charset="0"/>
              </a:rPr>
              <a:t>          		┣</a:t>
            </a:r>
            <a:r>
              <a:rPr lang="en-US" altLang="zh-CN" sz="2800" b="1" dirty="0" smtClean="0">
                <a:solidFill>
                  <a:srgbClr val="FF3300"/>
                </a:solidFill>
                <a:latin typeface="Times New Roman" pitchFamily="18" charset="0"/>
                <a:ea typeface="华文楷体" pitchFamily="2" charset="-122"/>
                <a:cs typeface="Times New Roman" pitchFamily="18" charset="0"/>
              </a:rPr>
              <a:t>q</a:t>
            </a:r>
            <a:r>
              <a:rPr lang="en-US" altLang="zh-CN" sz="2800" b="1" baseline="-25000" dirty="0" smtClean="0">
                <a:solidFill>
                  <a:srgbClr val="FF3300"/>
                </a:solidFill>
                <a:latin typeface="Times New Roman" pitchFamily="18" charset="0"/>
                <a:ea typeface="华文楷体" pitchFamily="2" charset="-122"/>
                <a:cs typeface="Times New Roman" pitchFamily="18" charset="0"/>
              </a:rPr>
              <a:t>2</a:t>
            </a:r>
            <a:r>
              <a:rPr lang="en-US" altLang="zh-CN" sz="2800" b="1" dirty="0" smtClean="0">
                <a:latin typeface="Times New Roman" pitchFamily="18" charset="0"/>
                <a:ea typeface="华文楷体" pitchFamily="2" charset="-122"/>
                <a:cs typeface="Times New Roman" pitchFamily="18" charset="0"/>
              </a:rPr>
              <a:t>x0y1 ┣x</a:t>
            </a:r>
            <a:r>
              <a:rPr lang="en-US" altLang="zh-CN" sz="2800" b="1" dirty="0" smtClean="0">
                <a:solidFill>
                  <a:srgbClr val="FF3300"/>
                </a:solidFill>
                <a:latin typeface="Times New Roman" pitchFamily="18" charset="0"/>
                <a:ea typeface="华文楷体" pitchFamily="2" charset="-122"/>
                <a:cs typeface="Times New Roman" pitchFamily="18" charset="0"/>
              </a:rPr>
              <a:t>q</a:t>
            </a:r>
            <a:r>
              <a:rPr lang="en-US" altLang="zh-CN" sz="2800" b="1" baseline="-25000" dirty="0" smtClean="0">
                <a:solidFill>
                  <a:srgbClr val="FF3300"/>
                </a:solidFill>
                <a:latin typeface="Times New Roman" pitchFamily="18" charset="0"/>
                <a:ea typeface="华文楷体" pitchFamily="2" charset="-122"/>
                <a:cs typeface="Times New Roman" pitchFamily="18" charset="0"/>
              </a:rPr>
              <a:t>0</a:t>
            </a:r>
            <a:r>
              <a:rPr lang="en-US" altLang="zh-CN" sz="2800" b="1" dirty="0" smtClean="0">
                <a:latin typeface="Times New Roman" pitchFamily="18" charset="0"/>
                <a:ea typeface="华文楷体" pitchFamily="2" charset="-122"/>
                <a:cs typeface="Times New Roman" pitchFamily="18" charset="0"/>
              </a:rPr>
              <a:t>0y1 ┣xx</a:t>
            </a:r>
            <a:r>
              <a:rPr lang="en-US" altLang="zh-CN" sz="2800" b="1" dirty="0" smtClean="0">
                <a:solidFill>
                  <a:srgbClr val="FF3300"/>
                </a:solidFill>
                <a:latin typeface="Times New Roman" pitchFamily="18" charset="0"/>
                <a:ea typeface="华文楷体" pitchFamily="2" charset="-122"/>
                <a:cs typeface="Times New Roman" pitchFamily="18" charset="0"/>
              </a:rPr>
              <a:t>q</a:t>
            </a:r>
            <a:r>
              <a:rPr lang="en-US" altLang="zh-CN" sz="2800" b="1" baseline="-25000" dirty="0" smtClean="0">
                <a:solidFill>
                  <a:srgbClr val="FF3300"/>
                </a:solidFill>
                <a:latin typeface="Times New Roman" pitchFamily="18" charset="0"/>
                <a:ea typeface="华文楷体" pitchFamily="2" charset="-122"/>
                <a:cs typeface="Times New Roman" pitchFamily="18" charset="0"/>
              </a:rPr>
              <a:t>1</a:t>
            </a:r>
            <a:r>
              <a:rPr lang="en-US" altLang="zh-CN" sz="2800" b="1" dirty="0" smtClean="0">
                <a:latin typeface="Times New Roman" pitchFamily="18" charset="0"/>
                <a:ea typeface="华文楷体" pitchFamily="2" charset="-122"/>
                <a:cs typeface="Times New Roman" pitchFamily="18" charset="0"/>
              </a:rPr>
              <a:t>y1  </a:t>
            </a:r>
          </a:p>
          <a:p>
            <a:pPr>
              <a:lnSpc>
                <a:spcPct val="130000"/>
              </a:lnSpc>
              <a:buFont typeface="Wingdings" pitchFamily="2" charset="2"/>
              <a:buNone/>
            </a:pPr>
            <a:r>
              <a:rPr lang="en-US" altLang="zh-CN" sz="2800" b="1" dirty="0" smtClean="0">
                <a:latin typeface="Times New Roman" pitchFamily="18" charset="0"/>
                <a:ea typeface="华文楷体" pitchFamily="2" charset="-122"/>
                <a:cs typeface="Times New Roman" pitchFamily="18" charset="0"/>
              </a:rPr>
              <a:t>           	┣xxy</a:t>
            </a:r>
            <a:r>
              <a:rPr lang="en-US" altLang="zh-CN" sz="2800" b="1" dirty="0" smtClean="0">
                <a:solidFill>
                  <a:srgbClr val="FF3300"/>
                </a:solidFill>
                <a:latin typeface="Times New Roman" pitchFamily="18" charset="0"/>
                <a:ea typeface="华文楷体" pitchFamily="2" charset="-122"/>
                <a:cs typeface="Times New Roman" pitchFamily="18" charset="0"/>
              </a:rPr>
              <a:t>q</a:t>
            </a:r>
            <a:r>
              <a:rPr lang="en-US" altLang="zh-CN" sz="2800" b="1" baseline="-25000" dirty="0" smtClean="0">
                <a:solidFill>
                  <a:srgbClr val="FF3300"/>
                </a:solidFill>
                <a:latin typeface="Times New Roman" pitchFamily="18" charset="0"/>
                <a:ea typeface="华文楷体" pitchFamily="2" charset="-122"/>
                <a:cs typeface="Times New Roman" pitchFamily="18" charset="0"/>
              </a:rPr>
              <a:t>1</a:t>
            </a:r>
            <a:r>
              <a:rPr lang="en-US" altLang="zh-CN" sz="2800" b="1" dirty="0" smtClean="0">
                <a:latin typeface="Times New Roman" pitchFamily="18" charset="0"/>
                <a:ea typeface="华文楷体" pitchFamily="2" charset="-122"/>
                <a:cs typeface="Times New Roman" pitchFamily="18" charset="0"/>
              </a:rPr>
              <a:t>1 ┣xx</a:t>
            </a:r>
            <a:r>
              <a:rPr lang="en-US" altLang="zh-CN" sz="2800" b="1" dirty="0" smtClean="0">
                <a:solidFill>
                  <a:srgbClr val="FF3300"/>
                </a:solidFill>
                <a:latin typeface="Times New Roman" pitchFamily="18" charset="0"/>
                <a:ea typeface="华文楷体" pitchFamily="2" charset="-122"/>
                <a:cs typeface="Times New Roman" pitchFamily="18" charset="0"/>
              </a:rPr>
              <a:t>q</a:t>
            </a:r>
            <a:r>
              <a:rPr lang="en-US" altLang="zh-CN" sz="2800" b="1" baseline="-25000" dirty="0" smtClean="0">
                <a:solidFill>
                  <a:srgbClr val="FF3300"/>
                </a:solidFill>
                <a:latin typeface="Times New Roman" pitchFamily="18" charset="0"/>
                <a:ea typeface="华文楷体" pitchFamily="2" charset="-122"/>
                <a:cs typeface="Times New Roman" pitchFamily="18" charset="0"/>
              </a:rPr>
              <a:t>2</a:t>
            </a:r>
            <a:r>
              <a:rPr lang="en-US" altLang="zh-CN" sz="2800" b="1" dirty="0" smtClean="0">
                <a:latin typeface="Times New Roman" pitchFamily="18" charset="0"/>
                <a:ea typeface="华文楷体" pitchFamily="2" charset="-122"/>
                <a:cs typeface="Times New Roman" pitchFamily="18" charset="0"/>
              </a:rPr>
              <a:t>yy  ┣x</a:t>
            </a:r>
            <a:r>
              <a:rPr lang="en-US" altLang="zh-CN" sz="2800" b="1" dirty="0" smtClean="0">
                <a:solidFill>
                  <a:srgbClr val="FF3300"/>
                </a:solidFill>
                <a:latin typeface="Times New Roman" pitchFamily="18" charset="0"/>
                <a:ea typeface="华文楷体" pitchFamily="2" charset="-122"/>
                <a:cs typeface="Times New Roman" pitchFamily="18" charset="0"/>
              </a:rPr>
              <a:t>q</a:t>
            </a:r>
            <a:r>
              <a:rPr lang="en-US" altLang="zh-CN" sz="2800" b="1" baseline="-25000" dirty="0" smtClean="0">
                <a:solidFill>
                  <a:srgbClr val="FF3300"/>
                </a:solidFill>
                <a:latin typeface="Times New Roman" pitchFamily="18" charset="0"/>
                <a:ea typeface="华文楷体" pitchFamily="2" charset="-122"/>
                <a:cs typeface="Times New Roman" pitchFamily="18" charset="0"/>
              </a:rPr>
              <a:t>2</a:t>
            </a:r>
            <a:r>
              <a:rPr lang="en-US" altLang="zh-CN" sz="2800" b="1" dirty="0" smtClean="0">
                <a:latin typeface="Times New Roman" pitchFamily="18" charset="0"/>
                <a:ea typeface="华文楷体" pitchFamily="2" charset="-122"/>
                <a:cs typeface="Times New Roman" pitchFamily="18" charset="0"/>
              </a:rPr>
              <a:t>xyy  </a:t>
            </a:r>
          </a:p>
          <a:p>
            <a:pPr>
              <a:lnSpc>
                <a:spcPct val="130000"/>
              </a:lnSpc>
              <a:buFont typeface="Wingdings" pitchFamily="2" charset="2"/>
              <a:buNone/>
            </a:pPr>
            <a:r>
              <a:rPr lang="en-US" altLang="zh-CN" sz="2800" b="1" dirty="0" smtClean="0">
                <a:latin typeface="Times New Roman" pitchFamily="18" charset="0"/>
                <a:ea typeface="华文楷体" pitchFamily="2" charset="-122"/>
                <a:cs typeface="Times New Roman" pitchFamily="18" charset="0"/>
              </a:rPr>
              <a:t>           	┣xx</a:t>
            </a:r>
            <a:r>
              <a:rPr lang="en-US" altLang="zh-CN" sz="2800" b="1" dirty="0" smtClean="0">
                <a:solidFill>
                  <a:srgbClr val="FF3300"/>
                </a:solidFill>
                <a:latin typeface="Times New Roman" pitchFamily="18" charset="0"/>
                <a:ea typeface="华文楷体" pitchFamily="2" charset="-122"/>
                <a:cs typeface="Times New Roman" pitchFamily="18" charset="0"/>
              </a:rPr>
              <a:t>q</a:t>
            </a:r>
            <a:r>
              <a:rPr lang="en-US" altLang="zh-CN" sz="2800" b="1" baseline="-25000" dirty="0" smtClean="0">
                <a:solidFill>
                  <a:srgbClr val="FF3300"/>
                </a:solidFill>
                <a:latin typeface="Times New Roman" pitchFamily="18" charset="0"/>
                <a:ea typeface="华文楷体" pitchFamily="2" charset="-122"/>
                <a:cs typeface="Times New Roman" pitchFamily="18" charset="0"/>
              </a:rPr>
              <a:t>0</a:t>
            </a:r>
            <a:r>
              <a:rPr lang="en-US" altLang="zh-CN" sz="2800" b="1" dirty="0" smtClean="0">
                <a:latin typeface="Times New Roman" pitchFamily="18" charset="0"/>
                <a:ea typeface="华文楷体" pitchFamily="2" charset="-122"/>
                <a:cs typeface="Times New Roman" pitchFamily="18" charset="0"/>
              </a:rPr>
              <a:t>yy ┣xxy</a:t>
            </a:r>
            <a:r>
              <a:rPr lang="en-US" altLang="zh-CN" sz="2800" b="1" dirty="0" smtClean="0">
                <a:solidFill>
                  <a:srgbClr val="FF3300"/>
                </a:solidFill>
                <a:latin typeface="Times New Roman" pitchFamily="18" charset="0"/>
                <a:ea typeface="华文楷体" pitchFamily="2" charset="-122"/>
                <a:cs typeface="Times New Roman" pitchFamily="18" charset="0"/>
              </a:rPr>
              <a:t>q</a:t>
            </a:r>
            <a:r>
              <a:rPr lang="en-US" altLang="zh-CN" sz="2800" b="1" baseline="-25000" dirty="0" smtClean="0">
                <a:solidFill>
                  <a:srgbClr val="FF3300"/>
                </a:solidFill>
                <a:latin typeface="Times New Roman" pitchFamily="18" charset="0"/>
                <a:ea typeface="华文楷体" pitchFamily="2" charset="-122"/>
                <a:cs typeface="Times New Roman" pitchFamily="18" charset="0"/>
              </a:rPr>
              <a:t>3</a:t>
            </a:r>
            <a:r>
              <a:rPr lang="en-US" altLang="zh-CN" sz="2800" b="1" dirty="0" smtClean="0">
                <a:latin typeface="Times New Roman" pitchFamily="18" charset="0"/>
                <a:ea typeface="华文楷体" pitchFamily="2" charset="-122"/>
                <a:cs typeface="Times New Roman" pitchFamily="18" charset="0"/>
              </a:rPr>
              <a:t>y ┣xxyy</a:t>
            </a:r>
            <a:r>
              <a:rPr lang="en-US" altLang="zh-CN" sz="2800" b="1" dirty="0" smtClean="0">
                <a:solidFill>
                  <a:srgbClr val="FF3300"/>
                </a:solidFill>
                <a:latin typeface="Times New Roman" pitchFamily="18" charset="0"/>
                <a:ea typeface="华文楷体" pitchFamily="2" charset="-122"/>
                <a:cs typeface="Times New Roman" pitchFamily="18" charset="0"/>
              </a:rPr>
              <a:t>q</a:t>
            </a:r>
            <a:r>
              <a:rPr lang="en-US" altLang="zh-CN" sz="2800" b="1" baseline="-25000" dirty="0" smtClean="0">
                <a:solidFill>
                  <a:srgbClr val="FF3300"/>
                </a:solidFill>
                <a:latin typeface="Times New Roman" pitchFamily="18" charset="0"/>
                <a:ea typeface="华文楷体" pitchFamily="2" charset="-122"/>
                <a:cs typeface="Times New Roman" pitchFamily="18" charset="0"/>
              </a:rPr>
              <a:t>3</a:t>
            </a:r>
            <a:r>
              <a:rPr lang="en-US" altLang="zh-CN" sz="2800" b="1" dirty="0" smtClean="0">
                <a:latin typeface="Times New Roman" pitchFamily="18" charset="0"/>
                <a:ea typeface="华文楷体" pitchFamily="2" charset="-122"/>
                <a:cs typeface="Times New Roman" pitchFamily="18" charset="0"/>
              </a:rPr>
              <a:t>B </a:t>
            </a:r>
          </a:p>
          <a:p>
            <a:pPr>
              <a:lnSpc>
                <a:spcPct val="130000"/>
              </a:lnSpc>
              <a:buFont typeface="Wingdings" pitchFamily="2" charset="2"/>
              <a:buNone/>
            </a:pPr>
            <a:r>
              <a:rPr lang="en-US" altLang="zh-CN" sz="2800" b="1" dirty="0" smtClean="0">
                <a:latin typeface="Times New Roman" pitchFamily="18" charset="0"/>
                <a:ea typeface="华文楷体" pitchFamily="2" charset="-122"/>
                <a:cs typeface="Times New Roman" pitchFamily="18" charset="0"/>
              </a:rPr>
              <a:t>           	┣xxyyB</a:t>
            </a:r>
            <a:r>
              <a:rPr lang="en-US" altLang="zh-CN" sz="2800" b="1" dirty="0" smtClean="0">
                <a:solidFill>
                  <a:srgbClr val="FF3300"/>
                </a:solidFill>
                <a:latin typeface="Times New Roman" pitchFamily="18" charset="0"/>
                <a:ea typeface="华文楷体" pitchFamily="2" charset="-122"/>
                <a:cs typeface="Times New Roman" pitchFamily="18" charset="0"/>
              </a:rPr>
              <a:t>q</a:t>
            </a:r>
            <a:r>
              <a:rPr lang="en-US" altLang="zh-CN" sz="2800" b="1" baseline="-25000" dirty="0" smtClean="0">
                <a:solidFill>
                  <a:srgbClr val="FF3300"/>
                </a:solidFill>
                <a:latin typeface="Times New Roman" pitchFamily="18" charset="0"/>
                <a:ea typeface="华文楷体" pitchFamily="2" charset="-122"/>
                <a:cs typeface="Times New Roman" pitchFamily="18" charset="0"/>
              </a:rPr>
              <a:t>4</a:t>
            </a:r>
            <a:r>
              <a:rPr lang="en-US" altLang="zh-CN" sz="2800" b="1" dirty="0" smtClean="0">
                <a:latin typeface="Times New Roman" pitchFamily="18" charset="0"/>
                <a:ea typeface="华文楷体" pitchFamily="2" charset="-122"/>
                <a:cs typeface="Times New Roman" pitchFamily="18" charset="0"/>
              </a:rPr>
              <a:t>B</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b="1" dirty="0" smtClean="0">
                <a:latin typeface="Times New Roman" pitchFamily="18" charset="0"/>
                <a:ea typeface="华文楷体" pitchFamily="2" charset="-122"/>
                <a:cs typeface="Times New Roman" pitchFamily="18" charset="0"/>
              </a:rPr>
              <a:t>主要内容</a:t>
            </a:r>
          </a:p>
        </p:txBody>
      </p:sp>
      <p:sp>
        <p:nvSpPr>
          <p:cNvPr id="4099" name="内容占位符 2"/>
          <p:cNvSpPr>
            <a:spLocks noGrp="1"/>
          </p:cNvSpPr>
          <p:nvPr>
            <p:ph idx="1"/>
          </p:nvPr>
        </p:nvSpPr>
        <p:spPr/>
        <p:txBody>
          <a:bodyPr/>
          <a:lstStyle/>
          <a:p>
            <a:pPr>
              <a:lnSpc>
                <a:spcPct val="150000"/>
              </a:lnSpc>
            </a:pPr>
            <a:r>
              <a:rPr lang="en-US" altLang="zh-CN" b="1" dirty="0" smtClean="0">
                <a:latin typeface="Times New Roman" pitchFamily="18" charset="0"/>
                <a:ea typeface="华文楷体" pitchFamily="2" charset="-122"/>
                <a:cs typeface="Times New Roman" pitchFamily="18" charset="0"/>
              </a:rPr>
              <a:t> </a:t>
            </a:r>
            <a:r>
              <a:rPr lang="zh-CN" altLang="en-US" b="1" dirty="0" smtClean="0">
                <a:latin typeface="Times New Roman" pitchFamily="18" charset="0"/>
                <a:ea typeface="华文楷体" pitchFamily="2" charset="-122"/>
                <a:cs typeface="Times New Roman" pitchFamily="18" charset="0"/>
              </a:rPr>
              <a:t>图灵机模型</a:t>
            </a:r>
            <a:endParaRPr lang="en-US" altLang="zh-CN" b="1" dirty="0" smtClean="0">
              <a:latin typeface="Times New Roman" pitchFamily="18" charset="0"/>
              <a:ea typeface="华文楷体" pitchFamily="2" charset="-122"/>
              <a:cs typeface="Times New Roman" pitchFamily="18" charset="0"/>
            </a:endParaRPr>
          </a:p>
          <a:p>
            <a:pPr>
              <a:lnSpc>
                <a:spcPct val="150000"/>
              </a:lnSpc>
            </a:pPr>
            <a:r>
              <a:rPr lang="en-US" altLang="zh-CN" b="1" dirty="0" smtClean="0">
                <a:latin typeface="Times New Roman" pitchFamily="18" charset="0"/>
                <a:ea typeface="华文楷体" pitchFamily="2" charset="-122"/>
                <a:cs typeface="Times New Roman" pitchFamily="18" charset="0"/>
              </a:rPr>
              <a:t> RAM</a:t>
            </a:r>
            <a:r>
              <a:rPr lang="zh-CN" altLang="en-US" b="1" dirty="0" smtClean="0">
                <a:latin typeface="Times New Roman" pitchFamily="18" charset="0"/>
                <a:ea typeface="华文楷体" pitchFamily="2" charset="-122"/>
                <a:cs typeface="Times New Roman" pitchFamily="18" charset="0"/>
              </a:rPr>
              <a:t>机</a:t>
            </a:r>
            <a:endParaRPr lang="en-US" altLang="zh-CN" b="1" dirty="0" smtClean="0">
              <a:latin typeface="Times New Roman" pitchFamily="18" charset="0"/>
              <a:ea typeface="华文楷体" pitchFamily="2" charset="-122"/>
              <a:cs typeface="Times New Roman" pitchFamily="18" charset="0"/>
            </a:endParaRPr>
          </a:p>
          <a:p>
            <a:pPr>
              <a:lnSpc>
                <a:spcPct val="150000"/>
              </a:lnSpc>
            </a:pPr>
            <a:r>
              <a:rPr lang="en-US" altLang="zh-CN" b="1" dirty="0" smtClean="0">
                <a:latin typeface="Times New Roman" pitchFamily="18" charset="0"/>
                <a:ea typeface="华文楷体" pitchFamily="2" charset="-122"/>
                <a:cs typeface="Times New Roman" pitchFamily="18" charset="0"/>
              </a:rPr>
              <a:t> RASP</a:t>
            </a:r>
            <a:r>
              <a:rPr lang="zh-CN" altLang="en-US" b="1" dirty="0" smtClean="0">
                <a:latin typeface="Times New Roman" pitchFamily="18" charset="0"/>
                <a:ea typeface="华文楷体" pitchFamily="2" charset="-122"/>
                <a:cs typeface="Times New Roman" pitchFamily="18" charset="0"/>
              </a:rPr>
              <a:t>机</a:t>
            </a:r>
            <a:endParaRPr lang="en-US" altLang="zh-CN" b="1" dirty="0" smtClean="0">
              <a:latin typeface="Times New Roman" pitchFamily="18" charset="0"/>
              <a:ea typeface="华文楷体" pitchFamily="2" charset="-122"/>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sz="4000" b="1" dirty="0" smtClean="0">
                <a:latin typeface="Times New Roman" pitchFamily="18" charset="0"/>
                <a:ea typeface="华文楷体" pitchFamily="2" charset="-122"/>
                <a:cs typeface="Times New Roman" pitchFamily="18" charset="0"/>
              </a:rPr>
              <a:t>2.1 </a:t>
            </a:r>
            <a:r>
              <a:rPr lang="zh-CN" altLang="en-US" sz="4000" b="1" dirty="0" smtClean="0">
                <a:latin typeface="Times New Roman" pitchFamily="18" charset="0"/>
                <a:ea typeface="华文楷体" pitchFamily="2" charset="-122"/>
                <a:cs typeface="Times New Roman" pitchFamily="18" charset="0"/>
              </a:rPr>
              <a:t>图灵机模型</a:t>
            </a:r>
            <a:endParaRPr lang="zh-CN" altLang="en-US" sz="4000" b="1" dirty="0" smtClean="0">
              <a:solidFill>
                <a:srgbClr val="C0C0C0"/>
              </a:solidFill>
              <a:latin typeface="Times New Roman" pitchFamily="18" charset="0"/>
              <a:ea typeface="华文楷体" pitchFamily="2" charset="-122"/>
              <a:cs typeface="Times New Roman" pitchFamily="18" charset="0"/>
            </a:endParaRPr>
          </a:p>
        </p:txBody>
      </p:sp>
      <p:sp>
        <p:nvSpPr>
          <p:cNvPr id="20483" name="Rectangle 3"/>
          <p:cNvSpPr>
            <a:spLocks noGrp="1" noChangeArrowheads="1"/>
          </p:cNvSpPr>
          <p:nvPr>
            <p:ph type="body" idx="1"/>
          </p:nvPr>
        </p:nvSpPr>
        <p:spPr>
          <a:xfrm>
            <a:off x="609600" y="1981200"/>
            <a:ext cx="8001000" cy="4114800"/>
          </a:xfrm>
        </p:spPr>
        <p:txBody>
          <a:bodyPr/>
          <a:lstStyle/>
          <a:p>
            <a:pPr>
              <a:lnSpc>
                <a:spcPct val="150000"/>
              </a:lnSpc>
            </a:pPr>
            <a:r>
              <a:rPr lang="zh-CN" altLang="en-US" b="1" dirty="0" smtClean="0">
                <a:latin typeface="Times New Roman" pitchFamily="18" charset="0"/>
                <a:ea typeface="华文楷体" pitchFamily="2" charset="-122"/>
                <a:cs typeface="Times New Roman" pitchFamily="18" charset="0"/>
              </a:rPr>
              <a:t>给出例</a:t>
            </a:r>
            <a:r>
              <a:rPr lang="en-US" altLang="zh-CN" b="1" dirty="0" smtClean="0">
                <a:latin typeface="Times New Roman" pitchFamily="18" charset="0"/>
                <a:ea typeface="华文楷体" pitchFamily="2" charset="-122"/>
                <a:cs typeface="Times New Roman" pitchFamily="18" charset="0"/>
              </a:rPr>
              <a:t>5</a:t>
            </a:r>
            <a:r>
              <a:rPr lang="zh-CN" altLang="en-US" b="1" dirty="0" smtClean="0">
                <a:latin typeface="Times New Roman" pitchFamily="18" charset="0"/>
                <a:ea typeface="华文楷体" pitchFamily="2" charset="-122"/>
                <a:cs typeface="Times New Roman" pitchFamily="18" charset="0"/>
              </a:rPr>
              <a:t>中串</a:t>
            </a:r>
            <a:r>
              <a:rPr lang="en-US" altLang="zh-CN" b="1" dirty="0" smtClean="0">
                <a:latin typeface="Times New Roman" pitchFamily="18" charset="0"/>
                <a:ea typeface="华文楷体" pitchFamily="2" charset="-122"/>
                <a:cs typeface="Times New Roman" pitchFamily="18" charset="0"/>
              </a:rPr>
              <a:t>0010</a:t>
            </a:r>
            <a:r>
              <a:rPr lang="zh-CN" altLang="en-US" b="1" dirty="0" smtClean="0">
                <a:latin typeface="Times New Roman" pitchFamily="18" charset="0"/>
                <a:ea typeface="华文楷体" pitchFamily="2" charset="-122"/>
                <a:cs typeface="Times New Roman" pitchFamily="18" charset="0"/>
              </a:rPr>
              <a:t>的识别过程：</a:t>
            </a:r>
            <a:endParaRPr lang="en-US" altLang="zh-CN" b="1" dirty="0" smtClean="0">
              <a:latin typeface="Times New Roman" pitchFamily="18" charset="0"/>
              <a:ea typeface="华文楷体" pitchFamily="2" charset="-122"/>
              <a:cs typeface="Times New Roman" pitchFamily="18" charset="0"/>
            </a:endParaRPr>
          </a:p>
          <a:p>
            <a:pPr>
              <a:lnSpc>
                <a:spcPct val="150000"/>
              </a:lnSpc>
              <a:buFont typeface="Wingdings" pitchFamily="2" charset="2"/>
              <a:buNone/>
            </a:pPr>
            <a:r>
              <a:rPr lang="en-US" altLang="zh-CN" b="1" dirty="0" smtClean="0">
                <a:solidFill>
                  <a:srgbClr val="FF3300"/>
                </a:solidFill>
                <a:latin typeface="Times New Roman" pitchFamily="18" charset="0"/>
                <a:ea typeface="华文楷体" pitchFamily="2" charset="-122"/>
                <a:cs typeface="Times New Roman" pitchFamily="18" charset="0"/>
              </a:rPr>
              <a:t>       </a:t>
            </a:r>
            <a:r>
              <a:rPr lang="en-US" altLang="zh-CN" sz="2800" b="1" dirty="0" smtClean="0">
                <a:solidFill>
                  <a:srgbClr val="FF3300"/>
                </a:solidFill>
                <a:latin typeface="Times New Roman" pitchFamily="18" charset="0"/>
                <a:ea typeface="华文楷体" pitchFamily="2" charset="-122"/>
                <a:cs typeface="Times New Roman" pitchFamily="18" charset="0"/>
              </a:rPr>
              <a:t>q</a:t>
            </a:r>
            <a:r>
              <a:rPr lang="en-US" altLang="zh-CN" sz="2800" b="1" baseline="-25000" dirty="0" smtClean="0">
                <a:solidFill>
                  <a:srgbClr val="FF3300"/>
                </a:solidFill>
                <a:latin typeface="Times New Roman" pitchFamily="18" charset="0"/>
                <a:ea typeface="华文楷体" pitchFamily="2" charset="-122"/>
                <a:cs typeface="Times New Roman" pitchFamily="18" charset="0"/>
              </a:rPr>
              <a:t>0</a:t>
            </a:r>
            <a:r>
              <a:rPr lang="en-US" altLang="zh-CN" sz="2800" b="1" dirty="0" smtClean="0">
                <a:latin typeface="Times New Roman" pitchFamily="18" charset="0"/>
                <a:ea typeface="华文楷体" pitchFamily="2" charset="-122"/>
                <a:cs typeface="Times New Roman" pitchFamily="18" charset="0"/>
              </a:rPr>
              <a:t>0010	┣x</a:t>
            </a:r>
            <a:r>
              <a:rPr lang="en-US" altLang="zh-CN" sz="2800" b="1" dirty="0" smtClean="0">
                <a:solidFill>
                  <a:srgbClr val="FF3300"/>
                </a:solidFill>
                <a:latin typeface="Times New Roman" pitchFamily="18" charset="0"/>
                <a:ea typeface="华文楷体" pitchFamily="2" charset="-122"/>
                <a:cs typeface="Times New Roman" pitchFamily="18" charset="0"/>
              </a:rPr>
              <a:t>q</a:t>
            </a:r>
            <a:r>
              <a:rPr lang="en-US" altLang="zh-CN" sz="2800" b="1" baseline="-25000" dirty="0" smtClean="0">
                <a:solidFill>
                  <a:srgbClr val="FF3300"/>
                </a:solidFill>
                <a:latin typeface="Times New Roman" pitchFamily="18" charset="0"/>
                <a:ea typeface="华文楷体" pitchFamily="2" charset="-122"/>
                <a:cs typeface="Times New Roman" pitchFamily="18" charset="0"/>
              </a:rPr>
              <a:t>1</a:t>
            </a:r>
            <a:r>
              <a:rPr lang="en-US" altLang="zh-CN" sz="2800" b="1" dirty="0" smtClean="0">
                <a:latin typeface="Times New Roman" pitchFamily="18" charset="0"/>
                <a:ea typeface="华文楷体" pitchFamily="2" charset="-122"/>
                <a:cs typeface="Times New Roman" pitchFamily="18" charset="0"/>
              </a:rPr>
              <a:t>010 ┣x0</a:t>
            </a:r>
            <a:r>
              <a:rPr lang="en-US" altLang="zh-CN" sz="2800" b="1" dirty="0" smtClean="0">
                <a:solidFill>
                  <a:srgbClr val="FF3300"/>
                </a:solidFill>
                <a:latin typeface="Times New Roman" pitchFamily="18" charset="0"/>
                <a:ea typeface="华文楷体" pitchFamily="2" charset="-122"/>
                <a:cs typeface="Times New Roman" pitchFamily="18" charset="0"/>
              </a:rPr>
              <a:t>q</a:t>
            </a:r>
            <a:r>
              <a:rPr lang="en-US" altLang="zh-CN" sz="2800" b="1" baseline="-25000" dirty="0" smtClean="0">
                <a:solidFill>
                  <a:srgbClr val="FF3300"/>
                </a:solidFill>
                <a:latin typeface="Times New Roman" pitchFamily="18" charset="0"/>
                <a:ea typeface="华文楷体" pitchFamily="2" charset="-122"/>
                <a:cs typeface="Times New Roman" pitchFamily="18" charset="0"/>
              </a:rPr>
              <a:t>1</a:t>
            </a:r>
            <a:r>
              <a:rPr lang="en-US" altLang="zh-CN" sz="2800" b="1" dirty="0" smtClean="0">
                <a:latin typeface="Times New Roman" pitchFamily="18" charset="0"/>
                <a:ea typeface="华文楷体" pitchFamily="2" charset="-122"/>
                <a:cs typeface="Times New Roman" pitchFamily="18" charset="0"/>
              </a:rPr>
              <a:t>10 ┣x</a:t>
            </a:r>
            <a:r>
              <a:rPr lang="en-US" altLang="zh-CN" sz="2800" b="1" dirty="0" smtClean="0">
                <a:solidFill>
                  <a:srgbClr val="FF3300"/>
                </a:solidFill>
                <a:latin typeface="Times New Roman" pitchFamily="18" charset="0"/>
                <a:ea typeface="华文楷体" pitchFamily="2" charset="-122"/>
                <a:cs typeface="Times New Roman" pitchFamily="18" charset="0"/>
              </a:rPr>
              <a:t>q</a:t>
            </a:r>
            <a:r>
              <a:rPr lang="en-US" altLang="zh-CN" sz="2800" b="1" baseline="-25000" dirty="0" smtClean="0">
                <a:solidFill>
                  <a:srgbClr val="FF3300"/>
                </a:solidFill>
                <a:latin typeface="Times New Roman" pitchFamily="18" charset="0"/>
                <a:ea typeface="华文楷体" pitchFamily="2" charset="-122"/>
                <a:cs typeface="Times New Roman" pitchFamily="18" charset="0"/>
              </a:rPr>
              <a:t>2</a:t>
            </a:r>
            <a:r>
              <a:rPr lang="en-US" altLang="zh-CN" sz="2800" b="1" dirty="0" smtClean="0">
                <a:latin typeface="Times New Roman" pitchFamily="18" charset="0"/>
                <a:ea typeface="华文楷体" pitchFamily="2" charset="-122"/>
                <a:cs typeface="Times New Roman" pitchFamily="18" charset="0"/>
              </a:rPr>
              <a:t>0y0 </a:t>
            </a:r>
          </a:p>
          <a:p>
            <a:pPr>
              <a:lnSpc>
                <a:spcPct val="150000"/>
              </a:lnSpc>
              <a:buFont typeface="Wingdings" pitchFamily="2" charset="2"/>
              <a:buNone/>
            </a:pPr>
            <a:r>
              <a:rPr lang="en-US" altLang="zh-CN" sz="2800" b="1" dirty="0" smtClean="0">
                <a:latin typeface="Times New Roman" pitchFamily="18" charset="0"/>
                <a:ea typeface="华文楷体" pitchFamily="2" charset="-122"/>
                <a:cs typeface="Times New Roman" pitchFamily="18" charset="0"/>
              </a:rPr>
              <a:t>          		┣</a:t>
            </a:r>
            <a:r>
              <a:rPr lang="en-US" altLang="zh-CN" sz="2800" b="1" dirty="0" smtClean="0">
                <a:solidFill>
                  <a:srgbClr val="FF3300"/>
                </a:solidFill>
                <a:latin typeface="Times New Roman" pitchFamily="18" charset="0"/>
                <a:ea typeface="华文楷体" pitchFamily="2" charset="-122"/>
                <a:cs typeface="Times New Roman" pitchFamily="18" charset="0"/>
              </a:rPr>
              <a:t>q</a:t>
            </a:r>
            <a:r>
              <a:rPr lang="en-US" altLang="zh-CN" sz="2800" b="1" baseline="-25000" dirty="0" smtClean="0">
                <a:solidFill>
                  <a:srgbClr val="FF3300"/>
                </a:solidFill>
                <a:latin typeface="Times New Roman" pitchFamily="18" charset="0"/>
                <a:ea typeface="华文楷体" pitchFamily="2" charset="-122"/>
                <a:cs typeface="Times New Roman" pitchFamily="18" charset="0"/>
              </a:rPr>
              <a:t>2</a:t>
            </a:r>
            <a:r>
              <a:rPr lang="en-US" altLang="zh-CN" sz="2800" b="1" dirty="0" smtClean="0">
                <a:latin typeface="Times New Roman" pitchFamily="18" charset="0"/>
                <a:ea typeface="华文楷体" pitchFamily="2" charset="-122"/>
                <a:cs typeface="Times New Roman" pitchFamily="18" charset="0"/>
              </a:rPr>
              <a:t>x0y0 ┣x</a:t>
            </a:r>
            <a:r>
              <a:rPr lang="en-US" altLang="zh-CN" sz="2800" b="1" dirty="0" smtClean="0">
                <a:solidFill>
                  <a:srgbClr val="FF3300"/>
                </a:solidFill>
                <a:latin typeface="Times New Roman" pitchFamily="18" charset="0"/>
                <a:ea typeface="华文楷体" pitchFamily="2" charset="-122"/>
                <a:cs typeface="Times New Roman" pitchFamily="18" charset="0"/>
              </a:rPr>
              <a:t>q</a:t>
            </a:r>
            <a:r>
              <a:rPr lang="en-US" altLang="zh-CN" sz="2800" b="1" baseline="-25000" dirty="0" smtClean="0">
                <a:solidFill>
                  <a:srgbClr val="FF3300"/>
                </a:solidFill>
                <a:latin typeface="Times New Roman" pitchFamily="18" charset="0"/>
                <a:ea typeface="华文楷体" pitchFamily="2" charset="-122"/>
                <a:cs typeface="Times New Roman" pitchFamily="18" charset="0"/>
              </a:rPr>
              <a:t>3</a:t>
            </a:r>
            <a:r>
              <a:rPr lang="en-US" altLang="zh-CN" sz="2800" b="1" dirty="0" smtClean="0">
                <a:latin typeface="Times New Roman" pitchFamily="18" charset="0"/>
                <a:ea typeface="华文楷体" pitchFamily="2" charset="-122"/>
                <a:cs typeface="Times New Roman" pitchFamily="18" charset="0"/>
              </a:rPr>
              <a:t>0y0 ┣xx</a:t>
            </a:r>
            <a:r>
              <a:rPr lang="en-US" altLang="zh-CN" sz="2800" b="1" dirty="0" smtClean="0">
                <a:solidFill>
                  <a:srgbClr val="FF3300"/>
                </a:solidFill>
                <a:latin typeface="Times New Roman" pitchFamily="18" charset="0"/>
                <a:ea typeface="华文楷体" pitchFamily="2" charset="-122"/>
                <a:cs typeface="Times New Roman" pitchFamily="18" charset="0"/>
              </a:rPr>
              <a:t>q</a:t>
            </a:r>
            <a:r>
              <a:rPr lang="en-US" altLang="zh-CN" sz="2800" b="1" baseline="-25000" dirty="0" smtClean="0">
                <a:solidFill>
                  <a:srgbClr val="FF3300"/>
                </a:solidFill>
                <a:latin typeface="Times New Roman" pitchFamily="18" charset="0"/>
                <a:ea typeface="华文楷体" pitchFamily="2" charset="-122"/>
                <a:cs typeface="Times New Roman" pitchFamily="18" charset="0"/>
              </a:rPr>
              <a:t>1</a:t>
            </a:r>
            <a:r>
              <a:rPr lang="en-US" altLang="zh-CN" sz="2800" b="1" dirty="0" smtClean="0">
                <a:latin typeface="Times New Roman" pitchFamily="18" charset="0"/>
                <a:ea typeface="华文楷体" pitchFamily="2" charset="-122"/>
                <a:cs typeface="Times New Roman" pitchFamily="18" charset="0"/>
              </a:rPr>
              <a:t>y0 </a:t>
            </a:r>
          </a:p>
          <a:p>
            <a:pPr>
              <a:lnSpc>
                <a:spcPct val="150000"/>
              </a:lnSpc>
              <a:buFont typeface="Wingdings" pitchFamily="2" charset="2"/>
              <a:buNone/>
            </a:pPr>
            <a:r>
              <a:rPr lang="en-US" altLang="zh-CN" sz="2800" b="1" dirty="0" smtClean="0">
                <a:latin typeface="Times New Roman" pitchFamily="18" charset="0"/>
                <a:ea typeface="华文楷体" pitchFamily="2" charset="-122"/>
                <a:cs typeface="Times New Roman" pitchFamily="18" charset="0"/>
              </a:rPr>
              <a:t>          		┣xxy</a:t>
            </a:r>
            <a:r>
              <a:rPr lang="en-US" altLang="zh-CN" sz="2800" b="1" dirty="0" smtClean="0">
                <a:solidFill>
                  <a:srgbClr val="FF3300"/>
                </a:solidFill>
                <a:latin typeface="Times New Roman" pitchFamily="18" charset="0"/>
                <a:ea typeface="华文楷体" pitchFamily="2" charset="-122"/>
                <a:cs typeface="Times New Roman" pitchFamily="18" charset="0"/>
              </a:rPr>
              <a:t>q</a:t>
            </a:r>
            <a:r>
              <a:rPr lang="en-US" altLang="zh-CN" sz="2800" b="1" baseline="-25000" dirty="0" smtClean="0">
                <a:solidFill>
                  <a:srgbClr val="FF3300"/>
                </a:solidFill>
                <a:latin typeface="Times New Roman" pitchFamily="18" charset="0"/>
                <a:ea typeface="华文楷体" pitchFamily="2" charset="-122"/>
                <a:cs typeface="Times New Roman" pitchFamily="18" charset="0"/>
              </a:rPr>
              <a:t>1</a:t>
            </a:r>
            <a:r>
              <a:rPr lang="en-US" altLang="zh-CN" sz="2800" b="1" dirty="0" smtClean="0">
                <a:latin typeface="Times New Roman" pitchFamily="18" charset="0"/>
                <a:ea typeface="华文楷体" pitchFamily="2" charset="-122"/>
                <a:cs typeface="Times New Roman" pitchFamily="18" charset="0"/>
              </a:rPr>
              <a:t>0 ┣xxy0</a:t>
            </a:r>
            <a:r>
              <a:rPr lang="en-US" altLang="zh-CN" sz="2800" b="1" dirty="0" smtClean="0">
                <a:solidFill>
                  <a:srgbClr val="FF3300"/>
                </a:solidFill>
                <a:latin typeface="Times New Roman" pitchFamily="18" charset="0"/>
                <a:ea typeface="华文楷体" pitchFamily="2" charset="-122"/>
                <a:cs typeface="Times New Roman" pitchFamily="18" charset="0"/>
              </a:rPr>
              <a:t>q</a:t>
            </a:r>
            <a:r>
              <a:rPr lang="en-US" altLang="zh-CN" sz="2800" b="1" baseline="-25000" dirty="0" smtClean="0">
                <a:solidFill>
                  <a:srgbClr val="FF3300"/>
                </a:solidFill>
                <a:latin typeface="Times New Roman" pitchFamily="18" charset="0"/>
                <a:ea typeface="华文楷体" pitchFamily="2" charset="-122"/>
                <a:cs typeface="Times New Roman" pitchFamily="18" charset="0"/>
              </a:rPr>
              <a:t>1</a:t>
            </a:r>
            <a:r>
              <a:rPr lang="en-US" altLang="zh-CN" sz="2800" b="1" dirty="0" smtClean="0">
                <a:latin typeface="Times New Roman" pitchFamily="18" charset="0"/>
                <a:ea typeface="华文楷体" pitchFamily="2" charset="-122"/>
                <a:cs typeface="Times New Roman" pitchFamily="18" charset="0"/>
              </a:rPr>
              <a:t>B  </a:t>
            </a:r>
          </a:p>
          <a:p>
            <a:pPr>
              <a:lnSpc>
                <a:spcPct val="150000"/>
              </a:lnSpc>
              <a:buFont typeface="Wingdings" pitchFamily="2" charset="2"/>
              <a:buNone/>
            </a:pPr>
            <a:r>
              <a:rPr lang="en-US" altLang="zh-CN" sz="2800" b="1" dirty="0" smtClean="0">
                <a:latin typeface="Times New Roman" pitchFamily="18" charset="0"/>
                <a:ea typeface="华文楷体" pitchFamily="2" charset="-122"/>
                <a:cs typeface="Times New Roman" pitchFamily="18" charset="0"/>
              </a:rPr>
              <a:t>          		</a:t>
            </a:r>
            <a:r>
              <a:rPr lang="zh-CN" altLang="en-US" sz="2800" b="1" dirty="0" smtClean="0">
                <a:latin typeface="Times New Roman" pitchFamily="18" charset="0"/>
                <a:ea typeface="华文楷体" pitchFamily="2" charset="-122"/>
                <a:cs typeface="Times New Roman" pitchFamily="18" charset="0"/>
              </a:rPr>
              <a:t>拒绝停机</a:t>
            </a:r>
            <a:endParaRPr lang="en-US" altLang="zh-CN" sz="2800" b="1" dirty="0" smtClean="0">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b="1" dirty="0" smtClean="0">
                <a:latin typeface="Times New Roman" pitchFamily="18" charset="0"/>
                <a:ea typeface="华文楷体" pitchFamily="2" charset="-122"/>
                <a:cs typeface="Times New Roman" pitchFamily="18" charset="0"/>
              </a:rPr>
              <a:t>2.1 </a:t>
            </a:r>
            <a:r>
              <a:rPr lang="zh-CN" altLang="en-US" b="1" dirty="0" smtClean="0">
                <a:latin typeface="Times New Roman" pitchFamily="18" charset="0"/>
                <a:ea typeface="华文楷体" pitchFamily="2" charset="-122"/>
                <a:cs typeface="Times New Roman" pitchFamily="18" charset="0"/>
              </a:rPr>
              <a:t>图灵机模型</a:t>
            </a:r>
          </a:p>
        </p:txBody>
      </p:sp>
      <p:sp>
        <p:nvSpPr>
          <p:cNvPr id="21507" name="内容占位符 2"/>
          <p:cNvSpPr>
            <a:spLocks noGrp="1"/>
          </p:cNvSpPr>
          <p:nvPr>
            <p:ph idx="1"/>
          </p:nvPr>
        </p:nvSpPr>
        <p:spPr>
          <a:xfrm>
            <a:off x="1066800" y="1752600"/>
            <a:ext cx="7772400" cy="4800600"/>
          </a:xfrm>
        </p:spPr>
        <p:txBody>
          <a:bodyPr/>
          <a:lstStyle/>
          <a:p>
            <a:pPr>
              <a:lnSpc>
                <a:spcPct val="110000"/>
              </a:lnSpc>
            </a:pPr>
            <a:r>
              <a:rPr lang="zh-CN" altLang="en-US" sz="2800" b="1" dirty="0" smtClean="0">
                <a:solidFill>
                  <a:srgbClr val="0070C0"/>
                </a:solidFill>
                <a:latin typeface="Times New Roman" pitchFamily="18" charset="0"/>
                <a:ea typeface="华文楷体" pitchFamily="2" charset="-122"/>
                <a:cs typeface="Times New Roman" pitchFamily="18" charset="0"/>
              </a:rPr>
              <a:t>例</a:t>
            </a:r>
            <a:r>
              <a:rPr lang="en-US" altLang="zh-CN" sz="2800" b="1" dirty="0" smtClean="0">
                <a:solidFill>
                  <a:srgbClr val="0070C0"/>
                </a:solidFill>
                <a:latin typeface="Times New Roman" pitchFamily="18" charset="0"/>
                <a:ea typeface="华文楷体" pitchFamily="2" charset="-122"/>
                <a:cs typeface="Times New Roman" pitchFamily="18" charset="0"/>
              </a:rPr>
              <a:t>6</a:t>
            </a:r>
            <a:r>
              <a:rPr lang="zh-CN" altLang="en-US" sz="2800" b="1" dirty="0" smtClean="0">
                <a:latin typeface="Times New Roman" pitchFamily="18" charset="0"/>
                <a:ea typeface="华文楷体" pitchFamily="2" charset="-122"/>
                <a:cs typeface="Times New Roman" pitchFamily="18" charset="0"/>
              </a:rPr>
              <a:t>：设有图灵机</a:t>
            </a:r>
            <a:r>
              <a:rPr lang="en-US" altLang="zh-CN" sz="2800" b="1" dirty="0" smtClean="0">
                <a:latin typeface="Times New Roman" pitchFamily="18" charset="0"/>
                <a:ea typeface="华文楷体" pitchFamily="2" charset="-122"/>
                <a:cs typeface="Times New Roman" pitchFamily="18" charset="0"/>
              </a:rPr>
              <a:t>M =({q</a:t>
            </a:r>
            <a:r>
              <a:rPr lang="en-US" altLang="zh-CN" sz="2800" b="1" baseline="-25000" dirty="0" smtClean="0">
                <a:latin typeface="Times New Roman" pitchFamily="18" charset="0"/>
                <a:ea typeface="华文楷体" pitchFamily="2" charset="-122"/>
                <a:cs typeface="Times New Roman" pitchFamily="18" charset="0"/>
              </a:rPr>
              <a:t>0</a:t>
            </a:r>
            <a:r>
              <a:rPr lang="en-US" altLang="zh-CN" sz="2800" b="1" dirty="0" smtClean="0">
                <a:latin typeface="Times New Roman" pitchFamily="18" charset="0"/>
                <a:ea typeface="华文楷体" pitchFamily="2" charset="-122"/>
                <a:cs typeface="Times New Roman" pitchFamily="18" charset="0"/>
              </a:rPr>
              <a:t>,q</a:t>
            </a:r>
            <a:r>
              <a:rPr lang="en-US" altLang="zh-CN" sz="2800" b="1" baseline="-25000" dirty="0" smtClean="0">
                <a:latin typeface="Times New Roman" pitchFamily="18" charset="0"/>
                <a:ea typeface="华文楷体" pitchFamily="2" charset="-122"/>
                <a:cs typeface="Times New Roman" pitchFamily="18" charset="0"/>
              </a:rPr>
              <a:t>1</a:t>
            </a:r>
            <a:r>
              <a:rPr lang="en-US" altLang="zh-CN" sz="2800" b="1" dirty="0" smtClean="0">
                <a:latin typeface="Times New Roman" pitchFamily="18" charset="0"/>
                <a:ea typeface="华文楷体" pitchFamily="2" charset="-122"/>
                <a:cs typeface="Times New Roman" pitchFamily="18" charset="0"/>
              </a:rPr>
              <a:t>}, {0,1}, {0,1,B}, </a:t>
            </a:r>
            <a:r>
              <a:rPr lang="el-GR" altLang="zh-CN" sz="2800" b="1" dirty="0" smtClean="0">
                <a:latin typeface="Times New Roman" pitchFamily="18" charset="0"/>
                <a:ea typeface="华文楷体" pitchFamily="2" charset="-122"/>
                <a:cs typeface="Times New Roman" pitchFamily="18" charset="0"/>
              </a:rPr>
              <a:t>δ</a:t>
            </a:r>
            <a:r>
              <a:rPr lang="en-US" altLang="zh-CN" sz="2800" b="1" dirty="0" smtClean="0">
                <a:latin typeface="Times New Roman" pitchFamily="18" charset="0"/>
                <a:ea typeface="华文楷体" pitchFamily="2" charset="-122"/>
                <a:cs typeface="Times New Roman" pitchFamily="18" charset="0"/>
              </a:rPr>
              <a:t>, q</a:t>
            </a:r>
            <a:r>
              <a:rPr lang="en-US" altLang="zh-CN" sz="2800" b="1" baseline="-25000" dirty="0" smtClean="0">
                <a:latin typeface="Times New Roman" pitchFamily="18" charset="0"/>
                <a:ea typeface="华文楷体" pitchFamily="2" charset="-122"/>
                <a:cs typeface="Times New Roman" pitchFamily="18" charset="0"/>
              </a:rPr>
              <a:t>0</a:t>
            </a:r>
            <a:r>
              <a:rPr lang="en-US" altLang="zh-CN" sz="2800" b="1" dirty="0" smtClean="0">
                <a:latin typeface="Times New Roman" pitchFamily="18" charset="0"/>
                <a:ea typeface="华文楷体" pitchFamily="2" charset="-122"/>
                <a:cs typeface="Times New Roman" pitchFamily="18" charset="0"/>
              </a:rPr>
              <a:t>, B, </a:t>
            </a:r>
            <a:r>
              <a:rPr lang="en-US" altLang="zh-CN" sz="2800" b="1" dirty="0" smtClean="0">
                <a:latin typeface="Times New Roman" pitchFamily="18" charset="0"/>
                <a:ea typeface="华文楷体" pitchFamily="2" charset="-122"/>
                <a:cs typeface="Times New Roman" pitchFamily="18" charset="0"/>
                <a:sym typeface="Symbol" pitchFamily="18" charset="2"/>
              </a:rPr>
              <a:t></a:t>
            </a:r>
            <a:r>
              <a:rPr lang="en-US" altLang="zh-CN" sz="2800" b="1" dirty="0" smtClean="0">
                <a:latin typeface="Times New Roman" pitchFamily="18" charset="0"/>
                <a:ea typeface="华文楷体" pitchFamily="2" charset="-122"/>
                <a:cs typeface="Times New Roman" pitchFamily="18" charset="0"/>
              </a:rPr>
              <a:t>), </a:t>
            </a:r>
            <a:r>
              <a:rPr lang="zh-CN" altLang="en-US" sz="2800" b="1" dirty="0" smtClean="0">
                <a:latin typeface="Times New Roman" pitchFamily="18" charset="0"/>
                <a:ea typeface="华文楷体" pitchFamily="2" charset="-122"/>
                <a:cs typeface="Times New Roman" pitchFamily="18" charset="0"/>
              </a:rPr>
              <a:t>其中转换函数</a:t>
            </a:r>
            <a:r>
              <a:rPr lang="el-GR" altLang="zh-CN" sz="2800" b="1" dirty="0" smtClean="0">
                <a:latin typeface="Times New Roman" pitchFamily="18" charset="0"/>
                <a:ea typeface="华文楷体" pitchFamily="2" charset="-122"/>
                <a:cs typeface="Times New Roman" pitchFamily="18" charset="0"/>
              </a:rPr>
              <a:t>δ</a:t>
            </a:r>
            <a:r>
              <a:rPr lang="zh-CN" altLang="en-US" sz="2800" b="1" dirty="0" smtClean="0">
                <a:latin typeface="Times New Roman" pitchFamily="18" charset="0"/>
                <a:ea typeface="华文楷体" pitchFamily="2" charset="-122"/>
                <a:cs typeface="Times New Roman" pitchFamily="18" charset="0"/>
              </a:rPr>
              <a:t>定义为：</a:t>
            </a:r>
            <a:endParaRPr lang="en-US" altLang="zh-CN" sz="2800" b="1" dirty="0" smtClean="0">
              <a:latin typeface="Times New Roman" pitchFamily="18" charset="0"/>
              <a:ea typeface="华文楷体" pitchFamily="2" charset="-122"/>
              <a:cs typeface="Times New Roman" pitchFamily="18" charset="0"/>
            </a:endParaRPr>
          </a:p>
          <a:p>
            <a:pPr>
              <a:lnSpc>
                <a:spcPct val="110000"/>
              </a:lnSpc>
              <a:buFont typeface="Wingdings" pitchFamily="2" charset="2"/>
              <a:buNone/>
            </a:pPr>
            <a:r>
              <a:rPr lang="en-US" altLang="zh-CN" sz="2800" b="1" dirty="0" smtClean="0">
                <a:latin typeface="Times New Roman" pitchFamily="18" charset="0"/>
                <a:ea typeface="华文楷体" pitchFamily="2" charset="-122"/>
                <a:cs typeface="Times New Roman" pitchFamily="18" charset="0"/>
              </a:rPr>
              <a:t>            </a:t>
            </a:r>
            <a:r>
              <a:rPr lang="el-GR" altLang="zh-CN" sz="2800" b="1" dirty="0" smtClean="0">
                <a:latin typeface="Times New Roman" pitchFamily="18" charset="0"/>
                <a:ea typeface="华文楷体" pitchFamily="2" charset="-122"/>
                <a:cs typeface="Times New Roman" pitchFamily="18" charset="0"/>
              </a:rPr>
              <a:t> </a:t>
            </a:r>
            <a:r>
              <a:rPr lang="en-US" altLang="zh-CN" sz="2800" b="1" dirty="0" smtClean="0">
                <a:latin typeface="Times New Roman" pitchFamily="18" charset="0"/>
                <a:ea typeface="华文楷体" pitchFamily="2" charset="-122"/>
                <a:cs typeface="Times New Roman" pitchFamily="18" charset="0"/>
              </a:rPr>
              <a:t>	</a:t>
            </a:r>
            <a:r>
              <a:rPr lang="el-GR" altLang="zh-CN" sz="2800" b="1" dirty="0" smtClean="0">
                <a:latin typeface="Times New Roman" pitchFamily="18" charset="0"/>
                <a:ea typeface="华文楷体" pitchFamily="2" charset="-122"/>
                <a:cs typeface="Times New Roman" pitchFamily="18" charset="0"/>
              </a:rPr>
              <a:t>δ</a:t>
            </a:r>
            <a:r>
              <a:rPr lang="en-US" altLang="zh-CN" sz="2800" b="1" dirty="0" smtClean="0">
                <a:latin typeface="Times New Roman" pitchFamily="18" charset="0"/>
                <a:ea typeface="华文楷体" pitchFamily="2" charset="-122"/>
                <a:cs typeface="Times New Roman" pitchFamily="18" charset="0"/>
              </a:rPr>
              <a:t>(q</a:t>
            </a:r>
            <a:r>
              <a:rPr lang="en-US" altLang="zh-CN" sz="2800" b="1" baseline="-25000" dirty="0" smtClean="0">
                <a:latin typeface="Times New Roman" pitchFamily="18" charset="0"/>
                <a:ea typeface="华文楷体" pitchFamily="2" charset="-122"/>
                <a:cs typeface="Times New Roman" pitchFamily="18" charset="0"/>
              </a:rPr>
              <a:t>0</a:t>
            </a:r>
            <a:r>
              <a:rPr lang="en-US" altLang="zh-CN" sz="2800" b="1" dirty="0" smtClean="0">
                <a:latin typeface="Times New Roman" pitchFamily="18" charset="0"/>
                <a:ea typeface="华文楷体" pitchFamily="2" charset="-122"/>
                <a:cs typeface="Times New Roman" pitchFamily="18" charset="0"/>
              </a:rPr>
              <a:t>,0) = (q</a:t>
            </a:r>
            <a:r>
              <a:rPr lang="en-US" altLang="zh-CN" sz="2800" b="1" baseline="-25000" dirty="0" smtClean="0">
                <a:latin typeface="Times New Roman" pitchFamily="18" charset="0"/>
                <a:ea typeface="华文楷体" pitchFamily="2" charset="-122"/>
                <a:cs typeface="Times New Roman" pitchFamily="18" charset="0"/>
              </a:rPr>
              <a:t>1</a:t>
            </a:r>
            <a:r>
              <a:rPr lang="en-US" altLang="zh-CN" sz="2800" b="1" dirty="0" smtClean="0">
                <a:latin typeface="Times New Roman" pitchFamily="18" charset="0"/>
                <a:ea typeface="华文楷体" pitchFamily="2" charset="-122"/>
                <a:cs typeface="Times New Roman" pitchFamily="18" charset="0"/>
              </a:rPr>
              <a:t>,</a:t>
            </a:r>
            <a:r>
              <a:rPr lang="zh-CN" altLang="en-US" sz="2800" b="1" dirty="0" smtClean="0">
                <a:latin typeface="Times New Roman" pitchFamily="18" charset="0"/>
                <a:ea typeface="华文楷体" pitchFamily="2" charset="-122"/>
                <a:cs typeface="Times New Roman" pitchFamily="18" charset="0"/>
              </a:rPr>
              <a:t>（</a:t>
            </a:r>
            <a:r>
              <a:rPr lang="en-US" altLang="zh-CN" sz="2800" b="1" dirty="0" smtClean="0">
                <a:latin typeface="Times New Roman" pitchFamily="18" charset="0"/>
                <a:ea typeface="华文楷体" pitchFamily="2" charset="-122"/>
                <a:cs typeface="Times New Roman" pitchFamily="18" charset="0"/>
              </a:rPr>
              <a:t>0,R</a:t>
            </a:r>
            <a:r>
              <a:rPr lang="zh-CN" altLang="en-US" sz="2800" b="1" dirty="0" smtClean="0">
                <a:latin typeface="Times New Roman" pitchFamily="18" charset="0"/>
                <a:ea typeface="华文楷体" pitchFamily="2" charset="-122"/>
                <a:cs typeface="Times New Roman" pitchFamily="18" charset="0"/>
              </a:rPr>
              <a:t>）</a:t>
            </a:r>
            <a:r>
              <a:rPr lang="en-US" altLang="zh-CN" sz="2800" b="1" dirty="0" smtClean="0">
                <a:latin typeface="Times New Roman" pitchFamily="18" charset="0"/>
                <a:ea typeface="华文楷体" pitchFamily="2" charset="-122"/>
                <a:cs typeface="Times New Roman" pitchFamily="18" charset="0"/>
              </a:rPr>
              <a:t>),</a:t>
            </a:r>
          </a:p>
          <a:p>
            <a:pPr lvl="1">
              <a:lnSpc>
                <a:spcPct val="110000"/>
              </a:lnSpc>
              <a:buFont typeface="Wingdings" pitchFamily="2" charset="2"/>
              <a:buNone/>
            </a:pPr>
            <a:r>
              <a:rPr lang="en-US" altLang="zh-CN" b="1" dirty="0" smtClean="0">
                <a:latin typeface="Times New Roman" pitchFamily="18" charset="0"/>
                <a:ea typeface="华文楷体" pitchFamily="2" charset="-122"/>
                <a:cs typeface="Times New Roman" pitchFamily="18" charset="0"/>
              </a:rPr>
              <a:t>			</a:t>
            </a:r>
            <a:r>
              <a:rPr lang="el-GR" altLang="zh-CN" b="1" dirty="0" smtClean="0">
                <a:latin typeface="Times New Roman" pitchFamily="18" charset="0"/>
                <a:ea typeface="华文楷体" pitchFamily="2" charset="-122"/>
                <a:cs typeface="Times New Roman" pitchFamily="18" charset="0"/>
              </a:rPr>
              <a:t>δ</a:t>
            </a:r>
            <a:r>
              <a:rPr lang="en-US" altLang="zh-CN" b="1" dirty="0" smtClean="0">
                <a:latin typeface="Times New Roman" pitchFamily="18" charset="0"/>
                <a:ea typeface="华文楷体" pitchFamily="2" charset="-122"/>
                <a:cs typeface="Times New Roman" pitchFamily="18" charset="0"/>
              </a:rPr>
              <a:t>(q</a:t>
            </a:r>
            <a:r>
              <a:rPr lang="en-US" altLang="zh-CN" b="1" baseline="-25000" dirty="0" smtClean="0">
                <a:latin typeface="Times New Roman" pitchFamily="18" charset="0"/>
                <a:ea typeface="华文楷体" pitchFamily="2" charset="-122"/>
                <a:cs typeface="Times New Roman" pitchFamily="18" charset="0"/>
              </a:rPr>
              <a:t>0</a:t>
            </a:r>
            <a:r>
              <a:rPr lang="en-US" altLang="zh-CN" b="1" dirty="0" smtClean="0">
                <a:latin typeface="Times New Roman" pitchFamily="18" charset="0"/>
                <a:ea typeface="华文楷体" pitchFamily="2" charset="-122"/>
                <a:cs typeface="Times New Roman" pitchFamily="18" charset="0"/>
              </a:rPr>
              <a:t>,1) = (q</a:t>
            </a:r>
            <a:r>
              <a:rPr lang="en-US" altLang="zh-CN" b="1" baseline="-25000" dirty="0" smtClean="0">
                <a:latin typeface="Times New Roman" pitchFamily="18" charset="0"/>
                <a:ea typeface="华文楷体" pitchFamily="2" charset="-122"/>
                <a:cs typeface="Times New Roman" pitchFamily="18" charset="0"/>
              </a:rPr>
              <a:t>1</a:t>
            </a:r>
            <a:r>
              <a:rPr lang="en-US" altLang="zh-CN" b="1" dirty="0" smtClean="0">
                <a:latin typeface="Times New Roman" pitchFamily="18" charset="0"/>
                <a:ea typeface="华文楷体" pitchFamily="2" charset="-122"/>
                <a:cs typeface="Times New Roman" pitchFamily="18" charset="0"/>
              </a:rPr>
              <a:t>,</a:t>
            </a:r>
            <a:r>
              <a:rPr lang="zh-CN" altLang="en-US" b="1" dirty="0" smtClean="0">
                <a:latin typeface="Times New Roman" pitchFamily="18" charset="0"/>
                <a:ea typeface="华文楷体" pitchFamily="2" charset="-122"/>
                <a:cs typeface="Times New Roman" pitchFamily="18" charset="0"/>
              </a:rPr>
              <a:t>（</a:t>
            </a:r>
            <a:r>
              <a:rPr lang="en-US" altLang="zh-CN" b="1" dirty="0" smtClean="0">
                <a:latin typeface="Times New Roman" pitchFamily="18" charset="0"/>
                <a:ea typeface="华文楷体" pitchFamily="2" charset="-122"/>
                <a:cs typeface="Times New Roman" pitchFamily="18" charset="0"/>
              </a:rPr>
              <a:t>1,R)</a:t>
            </a:r>
            <a:r>
              <a:rPr lang="zh-CN" altLang="en-US" b="1" dirty="0" smtClean="0">
                <a:latin typeface="Times New Roman" pitchFamily="18" charset="0"/>
                <a:ea typeface="华文楷体" pitchFamily="2" charset="-122"/>
                <a:cs typeface="Times New Roman" pitchFamily="18" charset="0"/>
              </a:rPr>
              <a:t>）</a:t>
            </a:r>
            <a:r>
              <a:rPr lang="en-US" altLang="zh-CN" b="1" dirty="0" smtClean="0">
                <a:latin typeface="Times New Roman" pitchFamily="18" charset="0"/>
                <a:ea typeface="华文楷体" pitchFamily="2" charset="-122"/>
                <a:cs typeface="Times New Roman" pitchFamily="18" charset="0"/>
              </a:rPr>
              <a:t>,</a:t>
            </a:r>
          </a:p>
          <a:p>
            <a:pPr lvl="1">
              <a:lnSpc>
                <a:spcPct val="110000"/>
              </a:lnSpc>
              <a:buFont typeface="Wingdings" pitchFamily="2" charset="2"/>
              <a:buNone/>
            </a:pPr>
            <a:r>
              <a:rPr lang="en-US" altLang="zh-CN" b="1" dirty="0" smtClean="0">
                <a:latin typeface="Times New Roman" pitchFamily="18" charset="0"/>
                <a:ea typeface="华文楷体" pitchFamily="2" charset="-122"/>
                <a:cs typeface="Times New Roman" pitchFamily="18" charset="0"/>
              </a:rPr>
              <a:t>			</a:t>
            </a:r>
            <a:r>
              <a:rPr lang="el-GR" altLang="zh-CN" b="1" dirty="0" smtClean="0">
                <a:latin typeface="Times New Roman" pitchFamily="18" charset="0"/>
                <a:ea typeface="华文楷体" pitchFamily="2" charset="-122"/>
                <a:cs typeface="Times New Roman" pitchFamily="18" charset="0"/>
              </a:rPr>
              <a:t>δ</a:t>
            </a:r>
            <a:r>
              <a:rPr lang="en-US" altLang="zh-CN" b="1" dirty="0" smtClean="0">
                <a:latin typeface="Times New Roman" pitchFamily="18" charset="0"/>
                <a:ea typeface="华文楷体" pitchFamily="2" charset="-122"/>
                <a:cs typeface="Times New Roman" pitchFamily="18" charset="0"/>
              </a:rPr>
              <a:t>(q</a:t>
            </a:r>
            <a:r>
              <a:rPr lang="en-US" altLang="zh-CN" b="1" baseline="-25000" dirty="0" smtClean="0">
                <a:latin typeface="Times New Roman" pitchFamily="18" charset="0"/>
                <a:ea typeface="华文楷体" pitchFamily="2" charset="-122"/>
                <a:cs typeface="Times New Roman" pitchFamily="18" charset="0"/>
              </a:rPr>
              <a:t>0</a:t>
            </a:r>
            <a:r>
              <a:rPr lang="en-US" altLang="zh-CN" b="1" dirty="0" smtClean="0">
                <a:latin typeface="Times New Roman" pitchFamily="18" charset="0"/>
                <a:ea typeface="华文楷体" pitchFamily="2" charset="-122"/>
                <a:cs typeface="Times New Roman" pitchFamily="18" charset="0"/>
              </a:rPr>
              <a:t>,B) = (q</a:t>
            </a:r>
            <a:r>
              <a:rPr lang="en-US" altLang="zh-CN" b="1" baseline="-25000" dirty="0" smtClean="0">
                <a:latin typeface="Times New Roman" pitchFamily="18" charset="0"/>
                <a:ea typeface="华文楷体" pitchFamily="2" charset="-122"/>
                <a:cs typeface="Times New Roman" pitchFamily="18" charset="0"/>
              </a:rPr>
              <a:t>1</a:t>
            </a:r>
            <a:r>
              <a:rPr lang="en-US" altLang="zh-CN" b="1" dirty="0" smtClean="0">
                <a:latin typeface="Times New Roman" pitchFamily="18" charset="0"/>
                <a:ea typeface="华文楷体" pitchFamily="2" charset="-122"/>
                <a:cs typeface="Times New Roman" pitchFamily="18" charset="0"/>
              </a:rPr>
              <a:t>,</a:t>
            </a:r>
            <a:r>
              <a:rPr lang="zh-CN" altLang="en-US" b="1" dirty="0" smtClean="0">
                <a:latin typeface="Times New Roman" pitchFamily="18" charset="0"/>
                <a:ea typeface="华文楷体" pitchFamily="2" charset="-122"/>
                <a:cs typeface="Times New Roman" pitchFamily="18" charset="0"/>
              </a:rPr>
              <a:t>（</a:t>
            </a:r>
            <a:r>
              <a:rPr lang="en-US" altLang="zh-CN" b="1" dirty="0" smtClean="0">
                <a:latin typeface="Times New Roman" pitchFamily="18" charset="0"/>
                <a:ea typeface="华文楷体" pitchFamily="2" charset="-122"/>
                <a:cs typeface="Times New Roman" pitchFamily="18" charset="0"/>
              </a:rPr>
              <a:t>B, R)</a:t>
            </a:r>
            <a:r>
              <a:rPr lang="zh-CN" altLang="en-US" b="1" dirty="0" smtClean="0">
                <a:latin typeface="Times New Roman" pitchFamily="18" charset="0"/>
                <a:ea typeface="华文楷体" pitchFamily="2" charset="-122"/>
                <a:cs typeface="Times New Roman" pitchFamily="18" charset="0"/>
              </a:rPr>
              <a:t>）</a:t>
            </a:r>
            <a:r>
              <a:rPr lang="en-US" altLang="zh-CN" b="1" dirty="0" smtClean="0">
                <a:latin typeface="Times New Roman" pitchFamily="18" charset="0"/>
                <a:ea typeface="华文楷体" pitchFamily="2" charset="-122"/>
                <a:cs typeface="Times New Roman" pitchFamily="18" charset="0"/>
              </a:rPr>
              <a:t>,</a:t>
            </a:r>
          </a:p>
          <a:p>
            <a:pPr lvl="1">
              <a:lnSpc>
                <a:spcPct val="110000"/>
              </a:lnSpc>
              <a:buFont typeface="Wingdings" pitchFamily="2" charset="2"/>
              <a:buNone/>
            </a:pPr>
            <a:r>
              <a:rPr lang="en-US" altLang="zh-CN" b="1" dirty="0" smtClean="0">
                <a:latin typeface="Times New Roman" pitchFamily="18" charset="0"/>
                <a:ea typeface="华文楷体" pitchFamily="2" charset="-122"/>
                <a:cs typeface="Times New Roman" pitchFamily="18" charset="0"/>
              </a:rPr>
              <a:t>			</a:t>
            </a:r>
            <a:r>
              <a:rPr lang="el-GR" altLang="zh-CN" b="1" dirty="0" smtClean="0">
                <a:latin typeface="Times New Roman" pitchFamily="18" charset="0"/>
                <a:ea typeface="华文楷体" pitchFamily="2" charset="-122"/>
                <a:cs typeface="Times New Roman" pitchFamily="18" charset="0"/>
              </a:rPr>
              <a:t>δ</a:t>
            </a:r>
            <a:r>
              <a:rPr lang="en-US" altLang="zh-CN" b="1" dirty="0" smtClean="0">
                <a:latin typeface="Times New Roman" pitchFamily="18" charset="0"/>
                <a:ea typeface="华文楷体" pitchFamily="2" charset="-122"/>
                <a:cs typeface="Times New Roman" pitchFamily="18" charset="0"/>
              </a:rPr>
              <a:t>(q</a:t>
            </a:r>
            <a:r>
              <a:rPr lang="en-US" altLang="zh-CN" b="1" baseline="-25000" dirty="0" smtClean="0">
                <a:latin typeface="Times New Roman" pitchFamily="18" charset="0"/>
                <a:ea typeface="华文楷体" pitchFamily="2" charset="-122"/>
                <a:cs typeface="Times New Roman" pitchFamily="18" charset="0"/>
              </a:rPr>
              <a:t>1</a:t>
            </a:r>
            <a:r>
              <a:rPr lang="en-US" altLang="zh-CN" b="1" dirty="0" smtClean="0">
                <a:latin typeface="Times New Roman" pitchFamily="18" charset="0"/>
                <a:ea typeface="华文楷体" pitchFamily="2" charset="-122"/>
                <a:cs typeface="Times New Roman" pitchFamily="18" charset="0"/>
              </a:rPr>
              <a:t>,0) = (q</a:t>
            </a:r>
            <a:r>
              <a:rPr lang="en-US" altLang="zh-CN" b="1" baseline="-25000" dirty="0" smtClean="0">
                <a:latin typeface="Times New Roman" pitchFamily="18" charset="0"/>
                <a:ea typeface="华文楷体" pitchFamily="2" charset="-122"/>
                <a:cs typeface="Times New Roman" pitchFamily="18" charset="0"/>
              </a:rPr>
              <a:t>0</a:t>
            </a:r>
            <a:r>
              <a:rPr lang="en-US" altLang="zh-CN" b="1" dirty="0" smtClean="0">
                <a:latin typeface="Times New Roman" pitchFamily="18" charset="0"/>
                <a:ea typeface="华文楷体" pitchFamily="2" charset="-122"/>
                <a:cs typeface="Times New Roman" pitchFamily="18" charset="0"/>
              </a:rPr>
              <a:t>, 0, L), </a:t>
            </a:r>
          </a:p>
          <a:p>
            <a:pPr lvl="1">
              <a:lnSpc>
                <a:spcPct val="110000"/>
              </a:lnSpc>
              <a:buFont typeface="Wingdings" pitchFamily="2" charset="2"/>
              <a:buNone/>
            </a:pPr>
            <a:r>
              <a:rPr lang="en-US" altLang="zh-CN" b="1" dirty="0" smtClean="0">
                <a:latin typeface="Times New Roman" pitchFamily="18" charset="0"/>
                <a:ea typeface="华文楷体" pitchFamily="2" charset="-122"/>
                <a:cs typeface="Times New Roman" pitchFamily="18" charset="0"/>
              </a:rPr>
              <a:t>			</a:t>
            </a:r>
            <a:r>
              <a:rPr lang="el-GR" altLang="zh-CN" b="1" dirty="0" smtClean="0">
                <a:latin typeface="Times New Roman" pitchFamily="18" charset="0"/>
                <a:ea typeface="华文楷体" pitchFamily="2" charset="-122"/>
                <a:cs typeface="Times New Roman" pitchFamily="18" charset="0"/>
              </a:rPr>
              <a:t>δ</a:t>
            </a:r>
            <a:r>
              <a:rPr lang="en-US" altLang="zh-CN" b="1" dirty="0" smtClean="0">
                <a:latin typeface="Times New Roman" pitchFamily="18" charset="0"/>
                <a:ea typeface="华文楷体" pitchFamily="2" charset="-122"/>
                <a:cs typeface="Times New Roman" pitchFamily="18" charset="0"/>
              </a:rPr>
              <a:t>(q</a:t>
            </a:r>
            <a:r>
              <a:rPr lang="en-US" altLang="zh-CN" b="1" baseline="-25000" dirty="0" smtClean="0">
                <a:latin typeface="Times New Roman" pitchFamily="18" charset="0"/>
                <a:ea typeface="华文楷体" pitchFamily="2" charset="-122"/>
                <a:cs typeface="Times New Roman" pitchFamily="18" charset="0"/>
              </a:rPr>
              <a:t>1</a:t>
            </a:r>
            <a:r>
              <a:rPr lang="en-US" altLang="zh-CN" b="1" dirty="0" smtClean="0">
                <a:latin typeface="Times New Roman" pitchFamily="18" charset="0"/>
                <a:ea typeface="华文楷体" pitchFamily="2" charset="-122"/>
                <a:cs typeface="Times New Roman" pitchFamily="18" charset="0"/>
              </a:rPr>
              <a:t>, 1) = (q</a:t>
            </a:r>
            <a:r>
              <a:rPr lang="en-US" altLang="zh-CN" b="1" baseline="-25000" dirty="0" smtClean="0">
                <a:latin typeface="Times New Roman" pitchFamily="18" charset="0"/>
                <a:ea typeface="华文楷体" pitchFamily="2" charset="-122"/>
                <a:cs typeface="Times New Roman" pitchFamily="18" charset="0"/>
              </a:rPr>
              <a:t>0</a:t>
            </a:r>
            <a:r>
              <a:rPr lang="en-US" altLang="zh-CN" b="1" dirty="0" smtClean="0">
                <a:latin typeface="Times New Roman" pitchFamily="18" charset="0"/>
                <a:ea typeface="华文楷体" pitchFamily="2" charset="-122"/>
                <a:cs typeface="Times New Roman" pitchFamily="18" charset="0"/>
              </a:rPr>
              <a:t>, 1, L), </a:t>
            </a:r>
          </a:p>
          <a:p>
            <a:pPr lvl="1">
              <a:lnSpc>
                <a:spcPct val="110000"/>
              </a:lnSpc>
              <a:buFont typeface="Wingdings" pitchFamily="2" charset="2"/>
              <a:buNone/>
            </a:pPr>
            <a:r>
              <a:rPr lang="en-US" altLang="zh-CN" b="1" dirty="0" smtClean="0">
                <a:latin typeface="Times New Roman" pitchFamily="18" charset="0"/>
                <a:ea typeface="华文楷体" pitchFamily="2" charset="-122"/>
                <a:cs typeface="Times New Roman" pitchFamily="18" charset="0"/>
              </a:rPr>
              <a:t>			</a:t>
            </a:r>
            <a:r>
              <a:rPr lang="el-GR" altLang="zh-CN" b="1" dirty="0" smtClean="0">
                <a:latin typeface="Times New Roman" pitchFamily="18" charset="0"/>
                <a:ea typeface="华文楷体" pitchFamily="2" charset="-122"/>
                <a:cs typeface="Times New Roman" pitchFamily="18" charset="0"/>
              </a:rPr>
              <a:t>δ</a:t>
            </a:r>
            <a:r>
              <a:rPr lang="en-US" altLang="zh-CN" b="1" dirty="0" smtClean="0">
                <a:latin typeface="Times New Roman" pitchFamily="18" charset="0"/>
                <a:ea typeface="华文楷体" pitchFamily="2" charset="-122"/>
                <a:cs typeface="Times New Roman" pitchFamily="18" charset="0"/>
              </a:rPr>
              <a:t>(q</a:t>
            </a:r>
            <a:r>
              <a:rPr lang="en-US" altLang="zh-CN" b="1" baseline="-25000" dirty="0" smtClean="0">
                <a:latin typeface="Times New Roman" pitchFamily="18" charset="0"/>
                <a:ea typeface="华文楷体" pitchFamily="2" charset="-122"/>
                <a:cs typeface="Times New Roman" pitchFamily="18" charset="0"/>
              </a:rPr>
              <a:t>1</a:t>
            </a:r>
            <a:r>
              <a:rPr lang="en-US" altLang="zh-CN" b="1" dirty="0" smtClean="0">
                <a:latin typeface="Times New Roman" pitchFamily="18" charset="0"/>
                <a:ea typeface="华文楷体" pitchFamily="2" charset="-122"/>
                <a:cs typeface="Times New Roman" pitchFamily="18" charset="0"/>
              </a:rPr>
              <a:t>, B) = (q</a:t>
            </a:r>
            <a:r>
              <a:rPr lang="en-US" altLang="zh-CN" b="1" baseline="-25000" dirty="0" smtClean="0">
                <a:latin typeface="Times New Roman" pitchFamily="18" charset="0"/>
                <a:ea typeface="华文楷体" pitchFamily="2" charset="-122"/>
                <a:cs typeface="Times New Roman" pitchFamily="18" charset="0"/>
              </a:rPr>
              <a:t>0</a:t>
            </a:r>
            <a:r>
              <a:rPr lang="en-US" altLang="zh-CN" b="1" dirty="0" smtClean="0">
                <a:latin typeface="Times New Roman" pitchFamily="18" charset="0"/>
                <a:ea typeface="华文楷体" pitchFamily="2" charset="-122"/>
                <a:cs typeface="Times New Roman" pitchFamily="18" charset="0"/>
              </a:rPr>
              <a:t>, B, L).</a:t>
            </a:r>
          </a:p>
          <a:p>
            <a:pPr lvl="1">
              <a:lnSpc>
                <a:spcPct val="110000"/>
              </a:lnSpc>
            </a:pPr>
            <a:r>
              <a:rPr lang="en-US" altLang="zh-CN" b="1" dirty="0" smtClean="0">
                <a:latin typeface="Times New Roman" pitchFamily="18" charset="0"/>
                <a:ea typeface="华文楷体" pitchFamily="2" charset="-122"/>
                <a:cs typeface="Times New Roman" pitchFamily="18" charset="0"/>
              </a:rPr>
              <a:t> </a:t>
            </a:r>
            <a:r>
              <a:rPr lang="zh-CN" altLang="en-US" b="1" dirty="0" smtClean="0">
                <a:latin typeface="Times New Roman" pitchFamily="18" charset="0"/>
                <a:ea typeface="华文楷体" pitchFamily="2" charset="-122"/>
                <a:cs typeface="Times New Roman" pitchFamily="18" charset="0"/>
              </a:rPr>
              <a:t>考虑输入串</a:t>
            </a:r>
            <a:r>
              <a:rPr lang="en-US" altLang="zh-CN" b="1" dirty="0" smtClean="0">
                <a:latin typeface="Times New Roman" pitchFamily="18" charset="0"/>
                <a:ea typeface="华文楷体" pitchFamily="2" charset="-122"/>
                <a:cs typeface="Times New Roman" pitchFamily="18" charset="0"/>
              </a:rPr>
              <a:t>01</a:t>
            </a:r>
            <a:r>
              <a:rPr lang="zh-CN" altLang="en-US" b="1" dirty="0" smtClean="0">
                <a:latin typeface="Times New Roman" pitchFamily="18" charset="0"/>
                <a:ea typeface="华文楷体" pitchFamily="2" charset="-122"/>
                <a:cs typeface="Times New Roman" pitchFamily="18" charset="0"/>
              </a:rPr>
              <a:t>，</a:t>
            </a:r>
            <a:r>
              <a:rPr lang="en-US" altLang="zh-CN" b="1" dirty="0" smtClean="0">
                <a:latin typeface="Times New Roman" pitchFamily="18" charset="0"/>
                <a:ea typeface="华文楷体" pitchFamily="2" charset="-122"/>
                <a:cs typeface="Times New Roman" pitchFamily="18" charset="0"/>
              </a:rPr>
              <a:t>10</a:t>
            </a:r>
            <a:r>
              <a:rPr lang="zh-CN" altLang="en-US" b="1" dirty="0" smtClean="0">
                <a:latin typeface="Times New Roman" pitchFamily="18" charset="0"/>
                <a:ea typeface="华文楷体" pitchFamily="2" charset="-122"/>
                <a:cs typeface="Times New Roman" pitchFamily="18" charset="0"/>
              </a:rPr>
              <a:t>，</a:t>
            </a:r>
            <a:r>
              <a:rPr lang="en-US" altLang="zh-CN" b="1" dirty="0" smtClean="0">
                <a:latin typeface="Times New Roman" pitchFamily="18" charset="0"/>
                <a:ea typeface="华文楷体" pitchFamily="2" charset="-122"/>
                <a:cs typeface="Times New Roman" pitchFamily="18" charset="0"/>
              </a:rPr>
              <a:t>…</a:t>
            </a:r>
            <a:endParaRPr lang="zh-CN" altLang="en-US" b="1" dirty="0" smtClean="0">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b="1" dirty="0" smtClean="0">
                <a:latin typeface="Times New Roman" pitchFamily="18" charset="0"/>
                <a:ea typeface="华文楷体" pitchFamily="2" charset="-122"/>
                <a:cs typeface="Times New Roman" pitchFamily="18" charset="0"/>
              </a:rPr>
              <a:t>2.1 </a:t>
            </a:r>
            <a:r>
              <a:rPr lang="zh-CN" altLang="en-US" b="1" dirty="0" smtClean="0">
                <a:latin typeface="Times New Roman" pitchFamily="18" charset="0"/>
                <a:ea typeface="华文楷体" pitchFamily="2" charset="-122"/>
                <a:cs typeface="Times New Roman" pitchFamily="18" charset="0"/>
              </a:rPr>
              <a:t>图灵机模型</a:t>
            </a:r>
          </a:p>
        </p:txBody>
      </p:sp>
      <p:sp>
        <p:nvSpPr>
          <p:cNvPr id="22531" name="内容占位符 2"/>
          <p:cNvSpPr>
            <a:spLocks noGrp="1"/>
          </p:cNvSpPr>
          <p:nvPr>
            <p:ph idx="1"/>
          </p:nvPr>
        </p:nvSpPr>
        <p:spPr/>
        <p:txBody>
          <a:bodyPr/>
          <a:lstStyle/>
          <a:p>
            <a:pPr>
              <a:lnSpc>
                <a:spcPct val="150000"/>
              </a:lnSpc>
            </a:pPr>
            <a:r>
              <a:rPr lang="zh-CN" altLang="en-US" b="1" dirty="0" smtClean="0">
                <a:latin typeface="Times New Roman" pitchFamily="18" charset="0"/>
                <a:ea typeface="华文楷体" pitchFamily="2" charset="-122"/>
                <a:cs typeface="Times New Roman" pitchFamily="18" charset="0"/>
              </a:rPr>
              <a:t>对输入串的不接受：</a:t>
            </a:r>
            <a:endParaRPr lang="en-US" altLang="zh-CN" b="1" dirty="0" smtClean="0">
              <a:latin typeface="Times New Roman" pitchFamily="18" charset="0"/>
              <a:ea typeface="华文楷体" pitchFamily="2" charset="-122"/>
              <a:cs typeface="Times New Roman" pitchFamily="18" charset="0"/>
            </a:endParaRPr>
          </a:p>
          <a:p>
            <a:pPr lvl="1">
              <a:lnSpc>
                <a:spcPct val="150000"/>
              </a:lnSpc>
            </a:pPr>
            <a:r>
              <a:rPr lang="zh-CN" altLang="en-US" b="1" dirty="0" smtClean="0">
                <a:latin typeface="Times New Roman" pitchFamily="18" charset="0"/>
                <a:ea typeface="华文楷体" pitchFamily="2" charset="-122"/>
                <a:cs typeface="Times New Roman" pitchFamily="18" charset="0"/>
              </a:rPr>
              <a:t>拒绝状态</a:t>
            </a:r>
            <a:endParaRPr lang="en-US" altLang="zh-CN" b="1" dirty="0" smtClean="0">
              <a:latin typeface="Times New Roman" pitchFamily="18" charset="0"/>
              <a:ea typeface="华文楷体" pitchFamily="2" charset="-122"/>
              <a:cs typeface="Times New Roman" pitchFamily="18" charset="0"/>
            </a:endParaRPr>
          </a:p>
          <a:p>
            <a:pPr lvl="1">
              <a:lnSpc>
                <a:spcPct val="150000"/>
              </a:lnSpc>
            </a:pPr>
            <a:r>
              <a:rPr lang="zh-CN" altLang="en-US" b="1" dirty="0" smtClean="0">
                <a:latin typeface="Times New Roman" pitchFamily="18" charset="0"/>
                <a:ea typeface="华文楷体" pitchFamily="2" charset="-122"/>
                <a:cs typeface="Times New Roman" pitchFamily="18" charset="0"/>
              </a:rPr>
              <a:t>不停机</a:t>
            </a:r>
            <a:endParaRPr lang="en-US" altLang="zh-CN" b="1" dirty="0" smtClean="0">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2017713"/>
            <a:ext cx="8269288" cy="4306888"/>
          </a:xfrm>
        </p:spPr>
        <p:txBody>
          <a:bodyPr/>
          <a:lstStyle/>
          <a:p>
            <a:pPr>
              <a:lnSpc>
                <a:spcPct val="150000"/>
              </a:lnSpc>
            </a:pPr>
            <a:r>
              <a:rPr lang="zh-CN" altLang="en-US" b="1" dirty="0" smtClean="0">
                <a:latin typeface="Times New Roman" pitchFamily="18" charset="0"/>
                <a:ea typeface="华文楷体" pitchFamily="2" charset="-122"/>
                <a:cs typeface="Times New Roman" pitchFamily="18" charset="0"/>
              </a:rPr>
              <a:t>应用实例</a:t>
            </a:r>
            <a:r>
              <a:rPr lang="en-US" altLang="zh-CN" b="1" dirty="0" smtClean="0">
                <a:latin typeface="Times New Roman" pitchFamily="18" charset="0"/>
                <a:ea typeface="华文楷体" pitchFamily="2" charset="-122"/>
                <a:cs typeface="Times New Roman" pitchFamily="18" charset="0"/>
              </a:rPr>
              <a:t>1</a:t>
            </a:r>
            <a:r>
              <a:rPr lang="zh-CN" altLang="en-US" b="1" dirty="0" smtClean="0">
                <a:latin typeface="Times New Roman" pitchFamily="18" charset="0"/>
                <a:ea typeface="华文楷体" pitchFamily="2" charset="-122"/>
                <a:cs typeface="Times New Roman" pitchFamily="18" charset="0"/>
              </a:rPr>
              <a:t>：自然数及其运算</a:t>
            </a:r>
            <a:endParaRPr lang="en-US" altLang="zh-CN" b="1" dirty="0" smtClean="0">
              <a:latin typeface="Times New Roman" pitchFamily="18" charset="0"/>
              <a:ea typeface="华文楷体" pitchFamily="2" charset="-122"/>
              <a:cs typeface="Times New Roman" pitchFamily="18" charset="0"/>
            </a:endParaRPr>
          </a:p>
          <a:p>
            <a:pPr lvl="1">
              <a:lnSpc>
                <a:spcPct val="150000"/>
              </a:lnSpc>
            </a:pPr>
            <a:r>
              <a:rPr lang="en-US" altLang="zh-CN" b="1" dirty="0" smtClean="0">
                <a:latin typeface="Times New Roman" pitchFamily="18" charset="0"/>
                <a:ea typeface="华文楷体" pitchFamily="2" charset="-122"/>
                <a:cs typeface="Times New Roman" pitchFamily="18" charset="0"/>
              </a:rPr>
              <a:t> </a:t>
            </a:r>
            <a:r>
              <a:rPr lang="zh-CN" altLang="en-US" b="1" dirty="0" smtClean="0">
                <a:latin typeface="Times New Roman" pitchFamily="18" charset="0"/>
                <a:ea typeface="华文楷体" pitchFamily="2" charset="-122"/>
                <a:cs typeface="Times New Roman" pitchFamily="18" charset="0"/>
              </a:rPr>
              <a:t>输入带上</a:t>
            </a:r>
            <a:r>
              <a:rPr lang="en-US" altLang="zh-CN" b="1" dirty="0" smtClean="0">
                <a:latin typeface="Times New Roman" pitchFamily="18" charset="0"/>
                <a:ea typeface="华文楷体" pitchFamily="2" charset="-122"/>
                <a:cs typeface="Times New Roman" pitchFamily="18" charset="0"/>
              </a:rPr>
              <a:t>0</a:t>
            </a:r>
            <a:r>
              <a:rPr lang="zh-CN" altLang="en-US" b="1" dirty="0" smtClean="0">
                <a:latin typeface="Times New Roman" pitchFamily="18" charset="0"/>
                <a:ea typeface="华文楷体" pitchFamily="2" charset="-122"/>
                <a:cs typeface="Times New Roman" pitchFamily="18" charset="0"/>
              </a:rPr>
              <a:t>的个数表示自然数</a:t>
            </a:r>
            <a:endParaRPr lang="en-US" altLang="zh-CN" b="1" dirty="0" smtClean="0">
              <a:latin typeface="Times New Roman" pitchFamily="18" charset="0"/>
              <a:ea typeface="华文楷体" pitchFamily="2" charset="-122"/>
              <a:cs typeface="Times New Roman" pitchFamily="18" charset="0"/>
            </a:endParaRPr>
          </a:p>
          <a:p>
            <a:pPr lvl="1">
              <a:lnSpc>
                <a:spcPct val="150000"/>
              </a:lnSpc>
              <a:buNone/>
            </a:pPr>
            <a:r>
              <a:rPr lang="en-US" altLang="zh-CN" b="1" dirty="0" smtClean="0">
                <a:latin typeface="Times New Roman" pitchFamily="18" charset="0"/>
                <a:ea typeface="华文楷体" pitchFamily="2" charset="-122"/>
                <a:cs typeface="Times New Roman" pitchFamily="18" charset="0"/>
              </a:rPr>
              <a:t>      n</a:t>
            </a:r>
            <a:r>
              <a:rPr lang="zh-CN" altLang="en-US" b="1" dirty="0" smtClean="0">
                <a:latin typeface="Times New Roman" pitchFamily="18" charset="0"/>
                <a:ea typeface="华文楷体" pitchFamily="2" charset="-122"/>
                <a:cs typeface="Times New Roman" pitchFamily="18" charset="0"/>
              </a:rPr>
              <a:t>：</a:t>
            </a:r>
            <a:r>
              <a:rPr lang="en-US" altLang="zh-CN" b="1" dirty="0" smtClean="0">
                <a:latin typeface="Times New Roman" pitchFamily="18" charset="0"/>
                <a:ea typeface="华文楷体" pitchFamily="2" charset="-122"/>
                <a:cs typeface="Times New Roman" pitchFamily="18" charset="0"/>
              </a:rPr>
              <a:t>0</a:t>
            </a:r>
            <a:r>
              <a:rPr lang="en-US" altLang="zh-CN" b="1" baseline="30000" dirty="0" smtClean="0">
                <a:latin typeface="Times New Roman" pitchFamily="18" charset="0"/>
                <a:ea typeface="华文楷体" pitchFamily="2" charset="-122"/>
                <a:cs typeface="Times New Roman" pitchFamily="18" charset="0"/>
              </a:rPr>
              <a:t>n</a:t>
            </a:r>
            <a:endParaRPr lang="en-US" altLang="zh-CN" b="1" dirty="0" smtClean="0">
              <a:latin typeface="Times New Roman" pitchFamily="18" charset="0"/>
              <a:ea typeface="华文楷体" pitchFamily="2" charset="-122"/>
              <a:cs typeface="Times New Roman" pitchFamily="18" charset="0"/>
            </a:endParaRPr>
          </a:p>
          <a:p>
            <a:pPr lvl="1">
              <a:lnSpc>
                <a:spcPct val="150000"/>
              </a:lnSpc>
            </a:pPr>
            <a:r>
              <a:rPr lang="zh-CN" altLang="en-US" b="1" dirty="0" smtClean="0">
                <a:latin typeface="Times New Roman" pitchFamily="18" charset="0"/>
                <a:ea typeface="华文楷体" pitchFamily="2" charset="-122"/>
                <a:cs typeface="Times New Roman" pitchFamily="18" charset="0"/>
              </a:rPr>
              <a:t>函数的参数以</a:t>
            </a:r>
            <a:r>
              <a:rPr lang="en-US" altLang="zh-CN" b="1" dirty="0" smtClean="0">
                <a:latin typeface="Times New Roman" pitchFamily="18" charset="0"/>
                <a:ea typeface="华文楷体" pitchFamily="2" charset="-122"/>
                <a:cs typeface="Times New Roman" pitchFamily="18" charset="0"/>
              </a:rPr>
              <a:t>1</a:t>
            </a:r>
            <a:r>
              <a:rPr lang="zh-CN" altLang="en-US" b="1" dirty="0" smtClean="0">
                <a:latin typeface="Times New Roman" pitchFamily="18" charset="0"/>
                <a:ea typeface="华文楷体" pitchFamily="2" charset="-122"/>
                <a:cs typeface="Times New Roman" pitchFamily="18" charset="0"/>
              </a:rPr>
              <a:t>分隔。</a:t>
            </a:r>
            <a:endParaRPr lang="en-US" altLang="zh-CN" b="1" dirty="0" smtClean="0">
              <a:latin typeface="Times New Roman" pitchFamily="18" charset="0"/>
              <a:ea typeface="华文楷体" pitchFamily="2" charset="-122"/>
              <a:cs typeface="Times New Roman" pitchFamily="18" charset="0"/>
            </a:endParaRPr>
          </a:p>
          <a:p>
            <a:pPr lvl="1">
              <a:lnSpc>
                <a:spcPct val="150000"/>
              </a:lnSpc>
              <a:buNone/>
            </a:pPr>
            <a:r>
              <a:rPr lang="en-US" altLang="zh-CN" b="1" dirty="0" smtClean="0">
                <a:latin typeface="Times New Roman" pitchFamily="18" charset="0"/>
                <a:ea typeface="华文楷体" pitchFamily="2" charset="-122"/>
                <a:cs typeface="Times New Roman" pitchFamily="18" charset="0"/>
              </a:rPr>
              <a:t>     f(n</a:t>
            </a:r>
            <a:r>
              <a:rPr lang="en-US" altLang="zh-CN" b="1" baseline="-25000" dirty="0" smtClean="0">
                <a:latin typeface="Times New Roman" pitchFamily="18" charset="0"/>
                <a:ea typeface="华文楷体" pitchFamily="2" charset="-122"/>
                <a:cs typeface="Times New Roman" pitchFamily="18" charset="0"/>
              </a:rPr>
              <a:t>1</a:t>
            </a:r>
            <a:r>
              <a:rPr lang="en-US" altLang="zh-CN" b="1" dirty="0" smtClean="0">
                <a:latin typeface="Times New Roman" pitchFamily="18" charset="0"/>
                <a:ea typeface="华文楷体" pitchFamily="2" charset="-122"/>
                <a:cs typeface="Times New Roman" pitchFamily="18" charset="0"/>
              </a:rPr>
              <a:t>,n</a:t>
            </a:r>
            <a:r>
              <a:rPr lang="en-US" altLang="zh-CN" b="1" baseline="-25000" dirty="0" smtClean="0">
                <a:latin typeface="Times New Roman" pitchFamily="18" charset="0"/>
                <a:ea typeface="华文楷体" pitchFamily="2" charset="-122"/>
                <a:cs typeface="Times New Roman" pitchFamily="18" charset="0"/>
              </a:rPr>
              <a:t>2</a:t>
            </a:r>
            <a:r>
              <a:rPr lang="en-US" altLang="zh-CN" b="1" dirty="0" smtClean="0">
                <a:latin typeface="Times New Roman" pitchFamily="18" charset="0"/>
                <a:ea typeface="华文楷体" pitchFamily="2" charset="-122"/>
                <a:cs typeface="Times New Roman" pitchFamily="18" charset="0"/>
              </a:rPr>
              <a:t>…,</a:t>
            </a:r>
            <a:r>
              <a:rPr lang="en-US" altLang="zh-CN" b="1" dirty="0" err="1" smtClean="0">
                <a:latin typeface="Times New Roman" pitchFamily="18" charset="0"/>
                <a:ea typeface="华文楷体" pitchFamily="2" charset="-122"/>
                <a:cs typeface="Times New Roman" pitchFamily="18" charset="0"/>
              </a:rPr>
              <a:t>n</a:t>
            </a:r>
            <a:r>
              <a:rPr lang="en-US" altLang="zh-CN" b="1" baseline="-25000" dirty="0" err="1" smtClean="0">
                <a:latin typeface="Times New Roman" pitchFamily="18" charset="0"/>
                <a:ea typeface="华文楷体" pitchFamily="2" charset="-122"/>
                <a:cs typeface="Times New Roman" pitchFamily="18" charset="0"/>
              </a:rPr>
              <a:t>k</a:t>
            </a:r>
            <a:r>
              <a:rPr lang="en-US" altLang="zh-CN" b="1" dirty="0" smtClean="0">
                <a:latin typeface="Times New Roman" pitchFamily="18" charset="0"/>
                <a:ea typeface="华文楷体" pitchFamily="2" charset="-122"/>
                <a:cs typeface="Times New Roman" pitchFamily="18" charset="0"/>
              </a:rPr>
              <a:t>)</a:t>
            </a:r>
            <a:r>
              <a:rPr lang="zh-CN" altLang="en-US" b="1" dirty="0" smtClean="0">
                <a:latin typeface="Times New Roman" pitchFamily="18" charset="0"/>
                <a:ea typeface="华文楷体" pitchFamily="2" charset="-122"/>
                <a:cs typeface="Times New Roman" pitchFamily="18" charset="0"/>
              </a:rPr>
              <a:t>的参数表示为：</a:t>
            </a:r>
            <a:r>
              <a:rPr lang="en-US" altLang="zh-CN" b="1" dirty="0" smtClean="0">
                <a:latin typeface="Times New Roman" pitchFamily="18" charset="0"/>
                <a:ea typeface="华文楷体" pitchFamily="2" charset="-122"/>
                <a:cs typeface="Times New Roman" pitchFamily="18" charset="0"/>
              </a:rPr>
              <a:t>0</a:t>
            </a:r>
            <a:r>
              <a:rPr lang="en-US" altLang="zh-CN" b="1" baseline="30000" dirty="0" smtClean="0">
                <a:latin typeface="Times New Roman" pitchFamily="18" charset="0"/>
                <a:ea typeface="华文楷体" pitchFamily="2" charset="-122"/>
                <a:cs typeface="Times New Roman" pitchFamily="18" charset="0"/>
              </a:rPr>
              <a:t>n1</a:t>
            </a:r>
            <a:r>
              <a:rPr lang="en-US" altLang="zh-CN" b="1" dirty="0" smtClean="0">
                <a:latin typeface="Times New Roman" pitchFamily="18" charset="0"/>
                <a:ea typeface="华文楷体" pitchFamily="2" charset="-122"/>
                <a:cs typeface="Times New Roman" pitchFamily="18" charset="0"/>
              </a:rPr>
              <a:t> 10</a:t>
            </a:r>
            <a:r>
              <a:rPr lang="en-US" altLang="zh-CN" b="1" baseline="30000" dirty="0" smtClean="0">
                <a:latin typeface="Times New Roman" pitchFamily="18" charset="0"/>
                <a:ea typeface="华文楷体" pitchFamily="2" charset="-122"/>
                <a:cs typeface="Times New Roman" pitchFamily="18" charset="0"/>
              </a:rPr>
              <a:t>n2</a:t>
            </a:r>
            <a:r>
              <a:rPr lang="en-US" altLang="zh-CN" b="1" dirty="0" smtClean="0">
                <a:latin typeface="Times New Roman" pitchFamily="18" charset="0"/>
                <a:ea typeface="华文楷体" pitchFamily="2" charset="-122"/>
                <a:cs typeface="Times New Roman" pitchFamily="18" charset="0"/>
              </a:rPr>
              <a:t>1…10</a:t>
            </a:r>
            <a:r>
              <a:rPr lang="en-US" altLang="zh-CN" b="1" baseline="30000" dirty="0" smtClean="0">
                <a:latin typeface="Times New Roman" pitchFamily="18" charset="0"/>
                <a:ea typeface="华文楷体" pitchFamily="2" charset="-122"/>
                <a:cs typeface="Times New Roman" pitchFamily="18" charset="0"/>
              </a:rPr>
              <a:t>nk </a:t>
            </a:r>
            <a:r>
              <a:rPr lang="en-US" altLang="zh-CN" b="1" dirty="0" smtClean="0">
                <a:latin typeface="Times New Roman" pitchFamily="18" charset="0"/>
                <a:ea typeface="华文楷体" pitchFamily="2" charset="-122"/>
                <a:cs typeface="Times New Roman" pitchFamily="18" charset="0"/>
              </a:rPr>
              <a:t>    </a:t>
            </a:r>
            <a:endParaRPr lang="zh-CN" altLang="en-US" b="1" dirty="0">
              <a:latin typeface="Times New Roman" pitchFamily="18" charset="0"/>
              <a:ea typeface="华文楷体" pitchFamily="2" charset="-122"/>
              <a:cs typeface="Times New Roman" pitchFamily="18" charset="0"/>
            </a:endParaRPr>
          </a:p>
        </p:txBody>
      </p:sp>
      <p:sp>
        <p:nvSpPr>
          <p:cNvPr id="4" name="标题 1"/>
          <p:cNvSpPr>
            <a:spLocks noGrp="1"/>
          </p:cNvSpPr>
          <p:nvPr>
            <p:ph type="title"/>
          </p:nvPr>
        </p:nvSpPr>
        <p:spPr/>
        <p:txBody>
          <a:bodyPr/>
          <a:lstStyle/>
          <a:p>
            <a:r>
              <a:rPr lang="en-US" altLang="zh-CN" b="1" dirty="0" smtClean="0">
                <a:latin typeface="Times New Roman" pitchFamily="18" charset="0"/>
                <a:ea typeface="华文楷体" pitchFamily="2" charset="-122"/>
                <a:cs typeface="Times New Roman" pitchFamily="18" charset="0"/>
              </a:rPr>
              <a:t>2.1 </a:t>
            </a:r>
            <a:r>
              <a:rPr lang="zh-CN" altLang="en-US" b="1" dirty="0" smtClean="0">
                <a:latin typeface="Times New Roman" pitchFamily="18" charset="0"/>
                <a:ea typeface="华文楷体" pitchFamily="2" charset="-122"/>
                <a:cs typeface="Times New Roman" pitchFamily="18" charset="0"/>
              </a:rPr>
              <a:t>图灵机模型</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066800" y="1905000"/>
            <a:ext cx="7772400" cy="4419600"/>
          </a:xfrm>
        </p:spPr>
        <p:txBody>
          <a:bodyPr/>
          <a:lstStyle/>
          <a:p>
            <a:pPr>
              <a:lnSpc>
                <a:spcPct val="150000"/>
              </a:lnSpc>
            </a:pPr>
            <a:r>
              <a:rPr lang="en-US" altLang="zh-CN" b="1" dirty="0" smtClean="0">
                <a:latin typeface="Times New Roman" pitchFamily="18" charset="0"/>
                <a:ea typeface="华文楷体" pitchFamily="2" charset="-122"/>
                <a:cs typeface="Times New Roman" pitchFamily="18" charset="0"/>
              </a:rPr>
              <a:t> </a:t>
            </a:r>
            <a:r>
              <a:rPr lang="en-US" altLang="zh-CN" b="1" dirty="0" err="1" smtClean="0">
                <a:latin typeface="Times New Roman" pitchFamily="18" charset="0"/>
                <a:ea typeface="华文楷体" pitchFamily="2" charset="-122"/>
                <a:cs typeface="Times New Roman" pitchFamily="18" charset="0"/>
              </a:rPr>
              <a:t>m+n</a:t>
            </a:r>
            <a:endParaRPr lang="en-US" altLang="zh-CN" b="1" dirty="0" smtClean="0">
              <a:latin typeface="Times New Roman" pitchFamily="18" charset="0"/>
              <a:ea typeface="华文楷体" pitchFamily="2" charset="-122"/>
              <a:cs typeface="Times New Roman" pitchFamily="18" charset="0"/>
            </a:endParaRPr>
          </a:p>
          <a:p>
            <a:pPr lvl="1">
              <a:lnSpc>
                <a:spcPct val="150000"/>
              </a:lnSpc>
            </a:pPr>
            <a:r>
              <a:rPr lang="en-US" altLang="zh-CN" b="1" dirty="0" smtClean="0">
                <a:latin typeface="Times New Roman" pitchFamily="18" charset="0"/>
                <a:ea typeface="华文楷体" pitchFamily="2" charset="-122"/>
                <a:cs typeface="Times New Roman" pitchFamily="18" charset="0"/>
              </a:rPr>
              <a:t> 0</a:t>
            </a:r>
            <a:r>
              <a:rPr lang="en-US" altLang="zh-CN" b="1" baseline="30000" dirty="0" smtClean="0">
                <a:latin typeface="Times New Roman" pitchFamily="18" charset="0"/>
                <a:ea typeface="华文楷体" pitchFamily="2" charset="-122"/>
                <a:cs typeface="Times New Roman" pitchFamily="18" charset="0"/>
              </a:rPr>
              <a:t>m</a:t>
            </a:r>
            <a:r>
              <a:rPr lang="en-US" altLang="zh-CN" b="1" dirty="0" smtClean="0">
                <a:latin typeface="Times New Roman" pitchFamily="18" charset="0"/>
                <a:ea typeface="华文楷体" pitchFamily="2" charset="-122"/>
                <a:cs typeface="Times New Roman" pitchFamily="18" charset="0"/>
              </a:rPr>
              <a:t>10</a:t>
            </a:r>
            <a:r>
              <a:rPr lang="en-US" altLang="zh-CN" b="1" baseline="30000" dirty="0" smtClean="0">
                <a:latin typeface="Times New Roman" pitchFamily="18" charset="0"/>
                <a:ea typeface="华文楷体" pitchFamily="2" charset="-122"/>
                <a:cs typeface="Times New Roman" pitchFamily="18" charset="0"/>
              </a:rPr>
              <a:t>n</a:t>
            </a:r>
            <a:r>
              <a:rPr lang="en-US" altLang="zh-CN" b="1" dirty="0" smtClean="0">
                <a:latin typeface="Times New Roman" pitchFamily="18" charset="0"/>
                <a:ea typeface="华文楷体" pitchFamily="2" charset="-122"/>
                <a:cs typeface="Times New Roman" pitchFamily="18" charset="0"/>
              </a:rPr>
              <a:t>       </a:t>
            </a:r>
          </a:p>
          <a:p>
            <a:pPr lvl="1">
              <a:lnSpc>
                <a:spcPct val="150000"/>
              </a:lnSpc>
            </a:pPr>
            <a:r>
              <a:rPr lang="en-US" altLang="zh-CN" b="1" dirty="0" smtClean="0">
                <a:latin typeface="Times New Roman" pitchFamily="18" charset="0"/>
                <a:ea typeface="华文楷体" pitchFamily="2" charset="-122"/>
                <a:cs typeface="Times New Roman" pitchFamily="18" charset="0"/>
              </a:rPr>
              <a:t> 0</a:t>
            </a:r>
            <a:r>
              <a:rPr lang="en-US" altLang="zh-CN" b="1" baseline="30000" dirty="0" smtClean="0">
                <a:latin typeface="Times New Roman" pitchFamily="18" charset="0"/>
                <a:ea typeface="华文楷体" pitchFamily="2" charset="-122"/>
                <a:cs typeface="Times New Roman" pitchFamily="18" charset="0"/>
              </a:rPr>
              <a:t>m+n</a:t>
            </a:r>
            <a:r>
              <a:rPr lang="en-US" altLang="zh-CN" b="1" dirty="0" smtClean="0">
                <a:latin typeface="Times New Roman" pitchFamily="18" charset="0"/>
                <a:ea typeface="华文楷体" pitchFamily="2" charset="-122"/>
                <a:cs typeface="Times New Roman" pitchFamily="18" charset="0"/>
              </a:rPr>
              <a:t> </a:t>
            </a:r>
          </a:p>
          <a:p>
            <a:pPr lvl="1">
              <a:lnSpc>
                <a:spcPct val="150000"/>
              </a:lnSpc>
            </a:pPr>
            <a:r>
              <a:rPr lang="zh-CN" altLang="en-US" b="1" dirty="0" smtClean="0">
                <a:latin typeface="Times New Roman" pitchFamily="18" charset="0"/>
                <a:ea typeface="华文楷体" pitchFamily="2" charset="-122"/>
                <a:cs typeface="Times New Roman" pitchFamily="18" charset="0"/>
              </a:rPr>
              <a:t>思路：将输入带上的中间的</a:t>
            </a:r>
            <a:r>
              <a:rPr lang="en-US" altLang="zh-CN" b="1" dirty="0" smtClean="0">
                <a:latin typeface="Times New Roman" pitchFamily="18" charset="0"/>
                <a:ea typeface="华文楷体" pitchFamily="2" charset="-122"/>
                <a:cs typeface="Times New Roman" pitchFamily="18" charset="0"/>
              </a:rPr>
              <a:t>1</a:t>
            </a:r>
            <a:r>
              <a:rPr lang="zh-CN" altLang="en-US" b="1" dirty="0" smtClean="0">
                <a:latin typeface="Times New Roman" pitchFamily="18" charset="0"/>
                <a:ea typeface="华文楷体" pitchFamily="2" charset="-122"/>
                <a:cs typeface="Times New Roman" pitchFamily="18" charset="0"/>
              </a:rPr>
              <a:t>改为</a:t>
            </a:r>
            <a:r>
              <a:rPr lang="en-US" altLang="zh-CN" b="1" dirty="0" smtClean="0">
                <a:latin typeface="Times New Roman" pitchFamily="18" charset="0"/>
                <a:ea typeface="华文楷体" pitchFamily="2" charset="-122"/>
                <a:cs typeface="Times New Roman" pitchFamily="18" charset="0"/>
              </a:rPr>
              <a:t>0</a:t>
            </a:r>
            <a:r>
              <a:rPr lang="zh-CN" altLang="en-US" b="1" dirty="0" smtClean="0">
                <a:latin typeface="Times New Roman" pitchFamily="18" charset="0"/>
                <a:ea typeface="华文楷体" pitchFamily="2" charset="-122"/>
                <a:cs typeface="Times New Roman" pitchFamily="18" charset="0"/>
              </a:rPr>
              <a:t>，将最后的</a:t>
            </a:r>
            <a:r>
              <a:rPr lang="en-US" altLang="zh-CN" b="1" dirty="0" smtClean="0">
                <a:latin typeface="Times New Roman" pitchFamily="18" charset="0"/>
                <a:ea typeface="华文楷体" pitchFamily="2" charset="-122"/>
                <a:cs typeface="Times New Roman" pitchFamily="18" charset="0"/>
              </a:rPr>
              <a:t>0</a:t>
            </a:r>
            <a:r>
              <a:rPr lang="zh-CN" altLang="en-US" b="1" dirty="0" smtClean="0">
                <a:latin typeface="Times New Roman" pitchFamily="18" charset="0"/>
                <a:ea typeface="华文楷体" pitchFamily="2" charset="-122"/>
                <a:cs typeface="Times New Roman" pitchFamily="18" charset="0"/>
              </a:rPr>
              <a:t>改为</a:t>
            </a:r>
            <a:r>
              <a:rPr lang="en-US" altLang="zh-CN" b="1" dirty="0" smtClean="0">
                <a:latin typeface="Times New Roman" pitchFamily="18" charset="0"/>
                <a:ea typeface="华文楷体" pitchFamily="2" charset="-122"/>
                <a:cs typeface="Times New Roman" pitchFamily="18" charset="0"/>
              </a:rPr>
              <a:t>B</a:t>
            </a:r>
            <a:r>
              <a:rPr lang="zh-CN" altLang="en-US" b="1" dirty="0" smtClean="0">
                <a:latin typeface="Times New Roman" pitchFamily="18" charset="0"/>
                <a:ea typeface="华文楷体" pitchFamily="2" charset="-122"/>
                <a:cs typeface="Times New Roman" pitchFamily="18" charset="0"/>
              </a:rPr>
              <a:t>。</a:t>
            </a:r>
            <a:endParaRPr lang="en-US" altLang="zh-CN" b="1" dirty="0" smtClean="0">
              <a:latin typeface="Times New Roman" pitchFamily="18" charset="0"/>
              <a:ea typeface="华文楷体" pitchFamily="2" charset="-122"/>
              <a:cs typeface="Times New Roman" pitchFamily="18" charset="0"/>
            </a:endParaRPr>
          </a:p>
          <a:p>
            <a:pPr lvl="1">
              <a:lnSpc>
                <a:spcPct val="150000"/>
              </a:lnSpc>
              <a:buNone/>
            </a:pPr>
            <a:r>
              <a:rPr lang="zh-CN" altLang="en-US" b="1" dirty="0" smtClean="0">
                <a:latin typeface="Times New Roman" pitchFamily="18" charset="0"/>
                <a:ea typeface="华文楷体" pitchFamily="2" charset="-122"/>
                <a:cs typeface="Times New Roman" pitchFamily="18" charset="0"/>
              </a:rPr>
              <a:t>    若</a:t>
            </a:r>
            <a:r>
              <a:rPr lang="en-US" altLang="zh-CN" b="1" dirty="0" smtClean="0">
                <a:latin typeface="Times New Roman" pitchFamily="18" charset="0"/>
                <a:ea typeface="华文楷体" pitchFamily="2" charset="-122"/>
                <a:cs typeface="Times New Roman" pitchFamily="18" charset="0"/>
              </a:rPr>
              <a:t>m</a:t>
            </a:r>
            <a:r>
              <a:rPr lang="zh-CN" altLang="en-US" b="1" dirty="0" smtClean="0">
                <a:latin typeface="Times New Roman" pitchFamily="18" charset="0"/>
                <a:ea typeface="华文楷体" pitchFamily="2" charset="-122"/>
                <a:cs typeface="Times New Roman" pitchFamily="18" charset="0"/>
              </a:rPr>
              <a:t>为</a:t>
            </a:r>
            <a:r>
              <a:rPr lang="en-US" altLang="zh-CN" b="1" dirty="0" smtClean="0">
                <a:latin typeface="Times New Roman" pitchFamily="18" charset="0"/>
                <a:ea typeface="华文楷体" pitchFamily="2" charset="-122"/>
                <a:cs typeface="Times New Roman" pitchFamily="18" charset="0"/>
              </a:rPr>
              <a:t>0</a:t>
            </a:r>
            <a:r>
              <a:rPr lang="zh-CN" altLang="en-US" b="1" dirty="0" smtClean="0">
                <a:latin typeface="Times New Roman" pitchFamily="18" charset="0"/>
                <a:ea typeface="华文楷体" pitchFamily="2" charset="-122"/>
                <a:cs typeface="Times New Roman" pitchFamily="18" charset="0"/>
              </a:rPr>
              <a:t>则直接将</a:t>
            </a:r>
            <a:r>
              <a:rPr lang="en-US" altLang="zh-CN" b="1" dirty="0" smtClean="0">
                <a:latin typeface="Times New Roman" pitchFamily="18" charset="0"/>
                <a:ea typeface="华文楷体" pitchFamily="2" charset="-122"/>
                <a:cs typeface="Times New Roman" pitchFamily="18" charset="0"/>
              </a:rPr>
              <a:t>1</a:t>
            </a:r>
            <a:r>
              <a:rPr lang="zh-CN" altLang="en-US" b="1" dirty="0" smtClean="0">
                <a:latin typeface="Times New Roman" pitchFamily="18" charset="0"/>
                <a:ea typeface="华文楷体" pitchFamily="2" charset="-122"/>
                <a:cs typeface="Times New Roman" pitchFamily="18" charset="0"/>
              </a:rPr>
              <a:t>改为</a:t>
            </a:r>
            <a:r>
              <a:rPr lang="en-US" altLang="zh-CN" b="1" dirty="0" smtClean="0">
                <a:latin typeface="Times New Roman" pitchFamily="18" charset="0"/>
                <a:ea typeface="华文楷体" pitchFamily="2" charset="-122"/>
                <a:cs typeface="Times New Roman" pitchFamily="18" charset="0"/>
              </a:rPr>
              <a:t>B</a:t>
            </a:r>
            <a:r>
              <a:rPr lang="zh-CN" altLang="en-US" b="1" dirty="0" smtClean="0">
                <a:latin typeface="Times New Roman" pitchFamily="18" charset="0"/>
                <a:ea typeface="华文楷体" pitchFamily="2" charset="-122"/>
                <a:cs typeface="Times New Roman" pitchFamily="18" charset="0"/>
              </a:rPr>
              <a:t>即可。</a:t>
            </a:r>
            <a:endParaRPr lang="zh-CN" altLang="en-US" b="1" dirty="0">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990600" y="2133600"/>
            <a:ext cx="7772400" cy="4114800"/>
          </a:xfrm>
        </p:spPr>
        <p:txBody>
          <a:bodyPr/>
          <a:lstStyle/>
          <a:p>
            <a:endParaRPr lang="en-US" altLang="zh-CN" sz="2800" b="1" dirty="0" smtClean="0">
              <a:latin typeface="华文楷体" pitchFamily="2" charset="-122"/>
              <a:ea typeface="华文楷体" pitchFamily="2" charset="-122"/>
              <a:cs typeface="Times New Roman" pitchFamily="18" charset="0"/>
            </a:endParaRPr>
          </a:p>
          <a:p>
            <a:pPr lvl="1">
              <a:buNone/>
            </a:pPr>
            <a:endParaRPr lang="en-US" altLang="zh-CN" b="1" dirty="0" smtClean="0">
              <a:latin typeface="华文楷体" pitchFamily="2" charset="-122"/>
              <a:ea typeface="华文楷体" pitchFamily="2" charset="-122"/>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382485" y="2438400"/>
            <a:ext cx="6008915" cy="4572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752600" y="3124199"/>
            <a:ext cx="4953000" cy="21787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066800" y="1905000"/>
            <a:ext cx="7772400" cy="4419600"/>
          </a:xfrm>
        </p:spPr>
        <p:txBody>
          <a:bodyPr/>
          <a:lstStyle/>
          <a:p>
            <a:pPr>
              <a:lnSpc>
                <a:spcPct val="150000"/>
              </a:lnSpc>
            </a:pPr>
            <a:r>
              <a:rPr lang="en-US" altLang="zh-CN" b="1" dirty="0" smtClean="0">
                <a:latin typeface="Times New Roman" pitchFamily="18" charset="0"/>
                <a:ea typeface="华文楷体" pitchFamily="2" charset="-122"/>
                <a:cs typeface="Times New Roman" pitchFamily="18" charset="0"/>
              </a:rPr>
              <a:t> m-n</a:t>
            </a:r>
          </a:p>
          <a:p>
            <a:pPr lvl="1">
              <a:lnSpc>
                <a:spcPct val="150000"/>
              </a:lnSpc>
            </a:pPr>
            <a:r>
              <a:rPr lang="en-US" altLang="zh-CN" b="1" dirty="0" smtClean="0">
                <a:latin typeface="Times New Roman" pitchFamily="18" charset="0"/>
                <a:ea typeface="华文楷体" pitchFamily="2" charset="-122"/>
                <a:cs typeface="Times New Roman" pitchFamily="18" charset="0"/>
              </a:rPr>
              <a:t> 0</a:t>
            </a:r>
            <a:r>
              <a:rPr lang="en-US" altLang="zh-CN" b="1" baseline="30000" dirty="0" smtClean="0">
                <a:latin typeface="Times New Roman" pitchFamily="18" charset="0"/>
                <a:ea typeface="华文楷体" pitchFamily="2" charset="-122"/>
                <a:cs typeface="Times New Roman" pitchFamily="18" charset="0"/>
              </a:rPr>
              <a:t>m</a:t>
            </a:r>
            <a:r>
              <a:rPr lang="en-US" altLang="zh-CN" b="1" dirty="0" smtClean="0">
                <a:latin typeface="Times New Roman" pitchFamily="18" charset="0"/>
                <a:ea typeface="华文楷体" pitchFamily="2" charset="-122"/>
                <a:cs typeface="Times New Roman" pitchFamily="18" charset="0"/>
              </a:rPr>
              <a:t>10</a:t>
            </a:r>
            <a:r>
              <a:rPr lang="en-US" altLang="zh-CN" b="1" baseline="30000" dirty="0" smtClean="0">
                <a:latin typeface="Times New Roman" pitchFamily="18" charset="0"/>
                <a:ea typeface="华文楷体" pitchFamily="2" charset="-122"/>
                <a:cs typeface="Times New Roman" pitchFamily="18" charset="0"/>
              </a:rPr>
              <a:t>n</a:t>
            </a:r>
            <a:r>
              <a:rPr lang="en-US" altLang="zh-CN" b="1" dirty="0" smtClean="0">
                <a:latin typeface="Times New Roman" pitchFamily="18" charset="0"/>
                <a:ea typeface="华文楷体" pitchFamily="2" charset="-122"/>
                <a:cs typeface="Times New Roman" pitchFamily="18" charset="0"/>
              </a:rPr>
              <a:t>       </a:t>
            </a:r>
          </a:p>
          <a:p>
            <a:pPr lvl="1">
              <a:lnSpc>
                <a:spcPct val="150000"/>
              </a:lnSpc>
            </a:pPr>
            <a:r>
              <a:rPr lang="en-US" altLang="zh-CN" b="1" dirty="0" smtClean="0">
                <a:latin typeface="Times New Roman" pitchFamily="18" charset="0"/>
                <a:ea typeface="华文楷体" pitchFamily="2" charset="-122"/>
                <a:cs typeface="Times New Roman" pitchFamily="18" charset="0"/>
              </a:rPr>
              <a:t> m</a:t>
            </a:r>
            <a:r>
              <a:rPr lang="en-US" altLang="zh-CN" b="1" dirty="0" smtClean="0">
                <a:latin typeface="Times New Roman" pitchFamily="18" charset="0"/>
                <a:ea typeface="华文楷体" pitchFamily="2" charset="-122"/>
                <a:cs typeface="Times New Roman" pitchFamily="18" charset="0"/>
                <a:sym typeface="Symbol"/>
              </a:rPr>
              <a:t>&gt;n: </a:t>
            </a:r>
            <a:r>
              <a:rPr lang="en-US" altLang="zh-CN" b="1" dirty="0" smtClean="0">
                <a:latin typeface="Times New Roman" pitchFamily="18" charset="0"/>
                <a:ea typeface="华文楷体" pitchFamily="2" charset="-122"/>
                <a:cs typeface="Times New Roman" pitchFamily="18" charset="0"/>
              </a:rPr>
              <a:t>0</a:t>
            </a:r>
            <a:r>
              <a:rPr lang="en-US" altLang="zh-CN" b="1" baseline="30000" dirty="0" smtClean="0">
                <a:latin typeface="Times New Roman" pitchFamily="18" charset="0"/>
                <a:ea typeface="华文楷体" pitchFamily="2" charset="-122"/>
                <a:cs typeface="Times New Roman" pitchFamily="18" charset="0"/>
              </a:rPr>
              <a:t>m-n</a:t>
            </a:r>
            <a:r>
              <a:rPr lang="en-US" altLang="zh-CN" b="1" dirty="0" smtClean="0">
                <a:latin typeface="Times New Roman" pitchFamily="18" charset="0"/>
                <a:ea typeface="华文楷体" pitchFamily="2" charset="-122"/>
                <a:cs typeface="Times New Roman" pitchFamily="18" charset="0"/>
              </a:rPr>
              <a:t> ; </a:t>
            </a:r>
            <a:r>
              <a:rPr lang="en-US" altLang="zh-CN" b="1" dirty="0" err="1" smtClean="0">
                <a:latin typeface="Times New Roman" pitchFamily="18" charset="0"/>
                <a:ea typeface="华文楷体" pitchFamily="2" charset="-122"/>
                <a:cs typeface="Times New Roman" pitchFamily="18" charset="0"/>
              </a:rPr>
              <a:t>m</a:t>
            </a:r>
            <a:r>
              <a:rPr lang="en-US" altLang="zh-CN" b="1" dirty="0" err="1" smtClean="0">
                <a:latin typeface="Times New Roman" pitchFamily="18" charset="0"/>
                <a:ea typeface="华文楷体" pitchFamily="2" charset="-122"/>
                <a:cs typeface="Times New Roman" pitchFamily="18" charset="0"/>
                <a:sym typeface="Symbol"/>
              </a:rPr>
              <a:t></a:t>
            </a:r>
            <a:r>
              <a:rPr lang="en-US" altLang="zh-CN" b="1" dirty="0" err="1" smtClean="0">
                <a:latin typeface="Times New Roman" pitchFamily="18" charset="0"/>
                <a:ea typeface="华文楷体" pitchFamily="2" charset="-122"/>
                <a:cs typeface="Times New Roman" pitchFamily="18" charset="0"/>
              </a:rPr>
              <a:t>n</a:t>
            </a:r>
            <a:r>
              <a:rPr lang="en-US" altLang="zh-CN" b="1" dirty="0" smtClean="0">
                <a:latin typeface="Times New Roman" pitchFamily="18" charset="0"/>
                <a:ea typeface="华文楷体" pitchFamily="2" charset="-122"/>
                <a:cs typeface="Times New Roman" pitchFamily="18" charset="0"/>
              </a:rPr>
              <a:t>: B </a:t>
            </a:r>
          </a:p>
          <a:p>
            <a:pPr lvl="1">
              <a:lnSpc>
                <a:spcPct val="150000"/>
              </a:lnSpc>
            </a:pPr>
            <a:r>
              <a:rPr lang="zh-CN" altLang="en-US" b="1" dirty="0" smtClean="0">
                <a:latin typeface="Times New Roman" pitchFamily="18" charset="0"/>
                <a:ea typeface="华文楷体" pitchFamily="2" charset="-122"/>
                <a:cs typeface="Times New Roman" pitchFamily="18" charset="0"/>
              </a:rPr>
              <a:t>思路：最左端的</a:t>
            </a:r>
            <a:r>
              <a:rPr lang="en-US" altLang="zh-CN" b="1" dirty="0" smtClean="0">
                <a:latin typeface="Times New Roman" pitchFamily="18" charset="0"/>
                <a:ea typeface="华文楷体" pitchFamily="2" charset="-122"/>
                <a:cs typeface="Times New Roman" pitchFamily="18" charset="0"/>
              </a:rPr>
              <a:t>0</a:t>
            </a:r>
            <a:r>
              <a:rPr lang="zh-CN" altLang="en-US" b="1" dirty="0" smtClean="0">
                <a:latin typeface="Times New Roman" pitchFamily="18" charset="0"/>
                <a:ea typeface="华文楷体" pitchFamily="2" charset="-122"/>
                <a:cs typeface="Times New Roman" pitchFamily="18" charset="0"/>
              </a:rPr>
              <a:t>改为</a:t>
            </a:r>
            <a:r>
              <a:rPr lang="en-US" altLang="zh-CN" b="1" dirty="0" smtClean="0">
                <a:latin typeface="Times New Roman" pitchFamily="18" charset="0"/>
                <a:ea typeface="华文楷体" pitchFamily="2" charset="-122"/>
                <a:cs typeface="Times New Roman" pitchFamily="18" charset="0"/>
              </a:rPr>
              <a:t>B</a:t>
            </a:r>
            <a:r>
              <a:rPr lang="zh-CN" altLang="en-US" b="1" dirty="0" smtClean="0">
                <a:latin typeface="Times New Roman" pitchFamily="18" charset="0"/>
                <a:ea typeface="华文楷体" pitchFamily="2" charset="-122"/>
                <a:cs typeface="Times New Roman" pitchFamily="18" charset="0"/>
              </a:rPr>
              <a:t>，向右查找</a:t>
            </a:r>
            <a:r>
              <a:rPr lang="en-US" altLang="zh-CN" b="1" dirty="0" smtClean="0">
                <a:latin typeface="Times New Roman" pitchFamily="18" charset="0"/>
                <a:ea typeface="华文楷体" pitchFamily="2" charset="-122"/>
                <a:cs typeface="Times New Roman" pitchFamily="18" charset="0"/>
              </a:rPr>
              <a:t>1</a:t>
            </a:r>
            <a:r>
              <a:rPr lang="zh-CN" altLang="en-US" b="1" dirty="0" smtClean="0">
                <a:latin typeface="Times New Roman" pitchFamily="18" charset="0"/>
                <a:ea typeface="华文楷体" pitchFamily="2" charset="-122"/>
                <a:cs typeface="Times New Roman" pitchFamily="18" charset="0"/>
              </a:rPr>
              <a:t>之后遇到的第一个</a:t>
            </a:r>
            <a:r>
              <a:rPr lang="en-US" altLang="zh-CN" b="1" dirty="0" smtClean="0">
                <a:latin typeface="Times New Roman" pitchFamily="18" charset="0"/>
                <a:ea typeface="华文楷体" pitchFamily="2" charset="-122"/>
                <a:cs typeface="Times New Roman" pitchFamily="18" charset="0"/>
              </a:rPr>
              <a:t>0</a:t>
            </a:r>
            <a:r>
              <a:rPr lang="zh-CN" altLang="en-US" b="1" dirty="0" smtClean="0">
                <a:latin typeface="Times New Roman" pitchFamily="18" charset="0"/>
                <a:ea typeface="华文楷体" pitchFamily="2" charset="-122"/>
                <a:cs typeface="Times New Roman" pitchFamily="18" charset="0"/>
              </a:rPr>
              <a:t>，将其改为</a:t>
            </a:r>
            <a:r>
              <a:rPr lang="en-US" altLang="zh-CN" b="1" dirty="0" smtClean="0">
                <a:latin typeface="Times New Roman" pitchFamily="18" charset="0"/>
                <a:ea typeface="华文楷体" pitchFamily="2" charset="-122"/>
                <a:cs typeface="Times New Roman" pitchFamily="18" charset="0"/>
              </a:rPr>
              <a:t>1</a:t>
            </a:r>
            <a:r>
              <a:rPr lang="zh-CN" altLang="en-US" b="1" dirty="0" smtClean="0">
                <a:latin typeface="Times New Roman" pitchFamily="18" charset="0"/>
                <a:ea typeface="华文楷体" pitchFamily="2" charset="-122"/>
                <a:cs typeface="Times New Roman" pitchFamily="18" charset="0"/>
              </a:rPr>
              <a:t>。返回将最左端的</a:t>
            </a:r>
            <a:r>
              <a:rPr lang="en-US" altLang="zh-CN" b="1" dirty="0" smtClean="0">
                <a:latin typeface="Times New Roman" pitchFamily="18" charset="0"/>
                <a:ea typeface="华文楷体" pitchFamily="2" charset="-122"/>
                <a:cs typeface="Times New Roman" pitchFamily="18" charset="0"/>
              </a:rPr>
              <a:t>0</a:t>
            </a:r>
            <a:r>
              <a:rPr lang="zh-CN" altLang="en-US" b="1" dirty="0" smtClean="0">
                <a:latin typeface="Times New Roman" pitchFamily="18" charset="0"/>
                <a:ea typeface="华文楷体" pitchFamily="2" charset="-122"/>
                <a:cs typeface="Times New Roman" pitchFamily="18" charset="0"/>
              </a:rPr>
              <a:t>改为</a:t>
            </a:r>
            <a:r>
              <a:rPr lang="en-US" altLang="zh-CN" b="1" dirty="0" smtClean="0">
                <a:latin typeface="Times New Roman" pitchFamily="18" charset="0"/>
                <a:ea typeface="华文楷体" pitchFamily="2" charset="-122"/>
                <a:cs typeface="Times New Roman" pitchFamily="18" charset="0"/>
              </a:rPr>
              <a:t>B</a:t>
            </a:r>
            <a:r>
              <a:rPr lang="zh-CN" altLang="en-US" b="1" dirty="0" smtClean="0">
                <a:latin typeface="Times New Roman" pitchFamily="18" charset="0"/>
                <a:ea typeface="华文楷体" pitchFamily="2" charset="-122"/>
                <a:cs typeface="Times New Roman" pitchFamily="18" charset="0"/>
              </a:rPr>
              <a:t>，继续上一步骤。</a:t>
            </a:r>
            <a:endParaRPr lang="zh-CN" altLang="en-US" b="1" dirty="0">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lnSpc>
                <a:spcPct val="150000"/>
              </a:lnSpc>
            </a:pPr>
            <a:r>
              <a:rPr lang="zh-CN" altLang="en-US" sz="2800" b="1" dirty="0" smtClean="0">
                <a:latin typeface="Times New Roman" pitchFamily="18" charset="0"/>
                <a:ea typeface="华文楷体" pitchFamily="2" charset="-122"/>
                <a:cs typeface="Times New Roman" pitchFamily="18" charset="0"/>
              </a:rPr>
              <a:t>当</a:t>
            </a:r>
            <a:r>
              <a:rPr lang="en-US" altLang="zh-CN" sz="2800" b="1" dirty="0" smtClean="0">
                <a:latin typeface="Times New Roman" pitchFamily="18" charset="0"/>
                <a:ea typeface="华文楷体" pitchFamily="2" charset="-122"/>
                <a:cs typeface="Times New Roman" pitchFamily="18" charset="0"/>
              </a:rPr>
              <a:t>m&gt;n</a:t>
            </a:r>
            <a:r>
              <a:rPr lang="zh-CN" altLang="en-US" sz="2800" b="1" dirty="0" smtClean="0">
                <a:latin typeface="Times New Roman" pitchFamily="18" charset="0"/>
                <a:ea typeface="华文楷体" pitchFamily="2" charset="-122"/>
                <a:cs typeface="Times New Roman" pitchFamily="18" charset="0"/>
              </a:rPr>
              <a:t>时，意味着</a:t>
            </a:r>
            <a:r>
              <a:rPr lang="en-US" altLang="zh-CN" sz="2800" b="1" dirty="0" smtClean="0">
                <a:latin typeface="Times New Roman" pitchFamily="18" charset="0"/>
                <a:ea typeface="华文楷体" pitchFamily="2" charset="-122"/>
                <a:cs typeface="Times New Roman" pitchFamily="18" charset="0"/>
              </a:rPr>
              <a:t>1</a:t>
            </a:r>
            <a:r>
              <a:rPr lang="zh-CN" altLang="en-US" sz="2800" b="1" dirty="0" smtClean="0">
                <a:latin typeface="Times New Roman" pitchFamily="18" charset="0"/>
                <a:ea typeface="华文楷体" pitchFamily="2" charset="-122"/>
                <a:cs typeface="Times New Roman" pitchFamily="18" charset="0"/>
              </a:rPr>
              <a:t>右端的</a:t>
            </a:r>
            <a:r>
              <a:rPr lang="en-US" altLang="zh-CN" sz="2800" b="1" dirty="0" smtClean="0">
                <a:latin typeface="Times New Roman" pitchFamily="18" charset="0"/>
                <a:ea typeface="华文楷体" pitchFamily="2" charset="-122"/>
                <a:cs typeface="Times New Roman" pitchFamily="18" charset="0"/>
              </a:rPr>
              <a:t>0</a:t>
            </a:r>
            <a:r>
              <a:rPr lang="zh-CN" altLang="en-US" sz="2800" b="1" dirty="0" smtClean="0">
                <a:latin typeface="Times New Roman" pitchFamily="18" charset="0"/>
                <a:ea typeface="华文楷体" pitchFamily="2" charset="-122"/>
                <a:cs typeface="Times New Roman" pitchFamily="18" charset="0"/>
              </a:rPr>
              <a:t>被全部改为</a:t>
            </a:r>
            <a:r>
              <a:rPr lang="en-US" altLang="zh-CN" sz="2800" b="1" dirty="0" smtClean="0">
                <a:latin typeface="Times New Roman" pitchFamily="18" charset="0"/>
                <a:ea typeface="华文楷体" pitchFamily="2" charset="-122"/>
                <a:cs typeface="Times New Roman" pitchFamily="18" charset="0"/>
              </a:rPr>
              <a:t>1</a:t>
            </a:r>
            <a:r>
              <a:rPr lang="zh-CN" altLang="en-US" sz="2800" b="1" dirty="0" smtClean="0">
                <a:latin typeface="Times New Roman" pitchFamily="18" charset="0"/>
                <a:ea typeface="华文楷体" pitchFamily="2" charset="-122"/>
                <a:cs typeface="Times New Roman" pitchFamily="18" charset="0"/>
              </a:rPr>
              <a:t>，而</a:t>
            </a:r>
            <a:r>
              <a:rPr lang="en-US" altLang="zh-CN" sz="2800" b="1" dirty="0" smtClean="0">
                <a:latin typeface="Times New Roman" pitchFamily="18" charset="0"/>
                <a:ea typeface="华文楷体" pitchFamily="2" charset="-122"/>
                <a:cs typeface="Times New Roman" pitchFamily="18" charset="0"/>
              </a:rPr>
              <a:t>1</a:t>
            </a:r>
            <a:r>
              <a:rPr lang="zh-CN" altLang="en-US" sz="2800" b="1" dirty="0" smtClean="0">
                <a:latin typeface="Times New Roman" pitchFamily="18" charset="0"/>
                <a:ea typeface="华文楷体" pitchFamily="2" charset="-122"/>
                <a:cs typeface="Times New Roman" pitchFamily="18" charset="0"/>
              </a:rPr>
              <a:t>左端的</a:t>
            </a:r>
            <a:r>
              <a:rPr lang="en-US" altLang="zh-CN" sz="2800" b="1" dirty="0" smtClean="0">
                <a:latin typeface="Times New Roman" pitchFamily="18" charset="0"/>
                <a:ea typeface="华文楷体" pitchFamily="2" charset="-122"/>
                <a:cs typeface="Times New Roman" pitchFamily="18" charset="0"/>
              </a:rPr>
              <a:t>0</a:t>
            </a:r>
            <a:r>
              <a:rPr lang="zh-CN" altLang="en-US" sz="2800" b="1" dirty="0" smtClean="0">
                <a:latin typeface="Times New Roman" pitchFamily="18" charset="0"/>
                <a:ea typeface="华文楷体" pitchFamily="2" charset="-122"/>
                <a:cs typeface="Times New Roman" pitchFamily="18" charset="0"/>
              </a:rPr>
              <a:t>被多抹去一个，结束循环时将一个</a:t>
            </a:r>
            <a:r>
              <a:rPr lang="en-US" altLang="zh-CN" sz="2800" b="1" dirty="0" smtClean="0">
                <a:latin typeface="Times New Roman" pitchFamily="18" charset="0"/>
                <a:ea typeface="华文楷体" pitchFamily="2" charset="-122"/>
                <a:cs typeface="Times New Roman" pitchFamily="18" charset="0"/>
              </a:rPr>
              <a:t>B</a:t>
            </a:r>
            <a:r>
              <a:rPr lang="zh-CN" altLang="en-US" sz="2800" b="1" dirty="0" smtClean="0">
                <a:latin typeface="Times New Roman" pitchFamily="18" charset="0"/>
                <a:ea typeface="华文楷体" pitchFamily="2" charset="-122"/>
                <a:cs typeface="Times New Roman" pitchFamily="18" charset="0"/>
              </a:rPr>
              <a:t>改为</a:t>
            </a:r>
            <a:r>
              <a:rPr lang="en-US" altLang="zh-CN" sz="2800" b="1" dirty="0" smtClean="0">
                <a:latin typeface="Times New Roman" pitchFamily="18" charset="0"/>
                <a:ea typeface="华文楷体" pitchFamily="2" charset="-122"/>
                <a:cs typeface="Times New Roman" pitchFamily="18" charset="0"/>
              </a:rPr>
              <a:t>0</a:t>
            </a:r>
            <a:r>
              <a:rPr lang="zh-CN" altLang="en-US" sz="2800" b="1" dirty="0" smtClean="0">
                <a:latin typeface="Times New Roman" pitchFamily="18" charset="0"/>
                <a:ea typeface="华文楷体" pitchFamily="2" charset="-122"/>
                <a:cs typeface="Times New Roman" pitchFamily="18" charset="0"/>
              </a:rPr>
              <a:t>，全部的</a:t>
            </a:r>
            <a:r>
              <a:rPr lang="en-US" altLang="zh-CN" sz="2800" b="1" dirty="0" smtClean="0">
                <a:latin typeface="Times New Roman" pitchFamily="18" charset="0"/>
                <a:ea typeface="华文楷体" pitchFamily="2" charset="-122"/>
                <a:cs typeface="Times New Roman" pitchFamily="18" charset="0"/>
              </a:rPr>
              <a:t>1</a:t>
            </a:r>
            <a:r>
              <a:rPr lang="zh-CN" altLang="en-US" sz="2800" b="1" dirty="0" smtClean="0">
                <a:latin typeface="Times New Roman" pitchFamily="18" charset="0"/>
                <a:ea typeface="华文楷体" pitchFamily="2" charset="-122"/>
                <a:cs typeface="Times New Roman" pitchFamily="18" charset="0"/>
              </a:rPr>
              <a:t>改为</a:t>
            </a:r>
            <a:r>
              <a:rPr lang="en-US" altLang="zh-CN" sz="2800" b="1" dirty="0" smtClean="0">
                <a:latin typeface="Times New Roman" pitchFamily="18" charset="0"/>
                <a:ea typeface="华文楷体" pitchFamily="2" charset="-122"/>
                <a:cs typeface="Times New Roman" pitchFamily="18" charset="0"/>
              </a:rPr>
              <a:t>B</a:t>
            </a:r>
            <a:r>
              <a:rPr lang="zh-CN" altLang="en-US" sz="2800" b="1" dirty="0" smtClean="0">
                <a:latin typeface="Times New Roman" pitchFamily="18" charset="0"/>
                <a:ea typeface="华文楷体" pitchFamily="2" charset="-122"/>
                <a:cs typeface="Times New Roman" pitchFamily="18" charset="0"/>
              </a:rPr>
              <a:t>抹去。</a:t>
            </a:r>
            <a:endParaRPr lang="en-US" altLang="zh-CN" sz="2800" b="1" dirty="0" smtClean="0">
              <a:latin typeface="Times New Roman" pitchFamily="18" charset="0"/>
              <a:ea typeface="华文楷体" pitchFamily="2" charset="-122"/>
              <a:cs typeface="Times New Roman" pitchFamily="18" charset="0"/>
            </a:endParaRPr>
          </a:p>
          <a:p>
            <a:pPr>
              <a:lnSpc>
                <a:spcPct val="150000"/>
              </a:lnSpc>
            </a:pPr>
            <a:r>
              <a:rPr lang="zh-CN" altLang="en-US" sz="2800" b="1" dirty="0" smtClean="0">
                <a:latin typeface="Times New Roman" pitchFamily="18" charset="0"/>
                <a:ea typeface="华文楷体" pitchFamily="2" charset="-122"/>
                <a:cs typeface="Times New Roman" pitchFamily="18" charset="0"/>
              </a:rPr>
              <a:t>当</a:t>
            </a:r>
            <a:r>
              <a:rPr lang="en-US" altLang="zh-CN" sz="2800" b="1" dirty="0" err="1" smtClean="0">
                <a:latin typeface="Times New Roman" pitchFamily="18" charset="0"/>
                <a:ea typeface="华文楷体" pitchFamily="2" charset="-122"/>
                <a:cs typeface="Times New Roman" pitchFamily="18" charset="0"/>
              </a:rPr>
              <a:t>m</a:t>
            </a:r>
            <a:r>
              <a:rPr lang="en-US" altLang="zh-CN" sz="2800" b="1" dirty="0" err="1" smtClean="0">
                <a:latin typeface="Times New Roman" pitchFamily="18" charset="0"/>
                <a:ea typeface="华文楷体" pitchFamily="2" charset="-122"/>
                <a:cs typeface="Times New Roman" pitchFamily="18" charset="0"/>
                <a:sym typeface="Symbol"/>
              </a:rPr>
              <a:t>n</a:t>
            </a:r>
            <a:r>
              <a:rPr lang="zh-CN" altLang="en-US" sz="2800" b="1" dirty="0" smtClean="0">
                <a:latin typeface="Times New Roman" pitchFamily="18" charset="0"/>
                <a:ea typeface="华文楷体" pitchFamily="2" charset="-122"/>
                <a:cs typeface="Times New Roman" pitchFamily="18" charset="0"/>
                <a:sym typeface="Symbol"/>
              </a:rPr>
              <a:t>时，意味着</a:t>
            </a:r>
            <a:r>
              <a:rPr lang="en-US" altLang="zh-CN" sz="2800" b="1" dirty="0" smtClean="0">
                <a:latin typeface="Times New Roman" pitchFamily="18" charset="0"/>
                <a:ea typeface="华文楷体" pitchFamily="2" charset="-122"/>
                <a:cs typeface="Times New Roman" pitchFamily="18" charset="0"/>
                <a:sym typeface="Symbol"/>
              </a:rPr>
              <a:t>1</a:t>
            </a:r>
            <a:r>
              <a:rPr lang="zh-CN" altLang="en-US" sz="2800" b="1" dirty="0" smtClean="0">
                <a:latin typeface="Times New Roman" pitchFamily="18" charset="0"/>
                <a:ea typeface="华文楷体" pitchFamily="2" charset="-122"/>
                <a:cs typeface="Times New Roman" pitchFamily="18" charset="0"/>
                <a:sym typeface="Symbol"/>
              </a:rPr>
              <a:t>左端的</a:t>
            </a:r>
            <a:r>
              <a:rPr lang="en-US" altLang="zh-CN" sz="2800" b="1" dirty="0" smtClean="0">
                <a:latin typeface="Times New Roman" pitchFamily="18" charset="0"/>
                <a:ea typeface="华文楷体" pitchFamily="2" charset="-122"/>
                <a:cs typeface="Times New Roman" pitchFamily="18" charset="0"/>
                <a:sym typeface="Symbol"/>
              </a:rPr>
              <a:t>0</a:t>
            </a:r>
            <a:r>
              <a:rPr lang="zh-CN" altLang="en-US" sz="2800" b="1" dirty="0" smtClean="0">
                <a:latin typeface="Times New Roman" pitchFamily="18" charset="0"/>
                <a:ea typeface="华文楷体" pitchFamily="2" charset="-122"/>
                <a:cs typeface="Times New Roman" pitchFamily="18" charset="0"/>
                <a:sym typeface="Symbol"/>
              </a:rPr>
              <a:t>被全部抹去，则将剩余的</a:t>
            </a:r>
            <a:r>
              <a:rPr lang="en-US" altLang="zh-CN" sz="2800" b="1" dirty="0" smtClean="0">
                <a:latin typeface="Times New Roman" pitchFamily="18" charset="0"/>
                <a:ea typeface="华文楷体" pitchFamily="2" charset="-122"/>
                <a:cs typeface="Times New Roman" pitchFamily="18" charset="0"/>
                <a:sym typeface="Symbol"/>
              </a:rPr>
              <a:t>1</a:t>
            </a:r>
            <a:r>
              <a:rPr lang="zh-CN" altLang="en-US" sz="2800" b="1" dirty="0" smtClean="0">
                <a:latin typeface="Times New Roman" pitchFamily="18" charset="0"/>
                <a:ea typeface="华文楷体" pitchFamily="2" charset="-122"/>
                <a:cs typeface="Times New Roman" pitchFamily="18" charset="0"/>
                <a:sym typeface="Symbol"/>
              </a:rPr>
              <a:t>和</a:t>
            </a:r>
            <a:r>
              <a:rPr lang="en-US" altLang="zh-CN" sz="2800" b="1" dirty="0" smtClean="0">
                <a:latin typeface="Times New Roman" pitchFamily="18" charset="0"/>
                <a:ea typeface="华文楷体" pitchFamily="2" charset="-122"/>
                <a:cs typeface="Times New Roman" pitchFamily="18" charset="0"/>
                <a:sym typeface="Symbol"/>
              </a:rPr>
              <a:t>0</a:t>
            </a:r>
            <a:r>
              <a:rPr lang="zh-CN" altLang="en-US" sz="2800" b="1" dirty="0" smtClean="0">
                <a:latin typeface="Times New Roman" pitchFamily="18" charset="0"/>
                <a:ea typeface="华文楷体" pitchFamily="2" charset="-122"/>
                <a:cs typeface="Times New Roman" pitchFamily="18" charset="0"/>
                <a:sym typeface="Symbol"/>
              </a:rPr>
              <a:t>都改为</a:t>
            </a:r>
            <a:r>
              <a:rPr lang="en-US" altLang="zh-CN" sz="2800" b="1" dirty="0" smtClean="0">
                <a:latin typeface="Times New Roman" pitchFamily="18" charset="0"/>
                <a:ea typeface="华文楷体" pitchFamily="2" charset="-122"/>
                <a:cs typeface="Times New Roman" pitchFamily="18" charset="0"/>
                <a:sym typeface="Symbol"/>
              </a:rPr>
              <a:t>B</a:t>
            </a:r>
            <a:r>
              <a:rPr lang="zh-CN" altLang="en-US" sz="2800" b="1" dirty="0" smtClean="0">
                <a:latin typeface="Times New Roman" pitchFamily="18" charset="0"/>
                <a:ea typeface="华文楷体" pitchFamily="2" charset="-122"/>
                <a:cs typeface="Times New Roman" pitchFamily="18" charset="0"/>
                <a:sym typeface="Symbol"/>
              </a:rPr>
              <a:t>抹去。</a:t>
            </a:r>
            <a:endParaRPr lang="zh-CN" altLang="en-US" sz="2800" b="1" dirty="0">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295400" y="2133600"/>
            <a:ext cx="7391401" cy="440456"/>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2057400" y="2819400"/>
            <a:ext cx="4495800" cy="28366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182688" y="2017712"/>
            <a:ext cx="7772400" cy="4230687"/>
          </a:xfrm>
        </p:spPr>
        <p:txBody>
          <a:bodyPr/>
          <a:lstStyle/>
          <a:p>
            <a:pPr>
              <a:lnSpc>
                <a:spcPct val="150000"/>
              </a:lnSpc>
            </a:pPr>
            <a:r>
              <a:rPr lang="zh-CN" altLang="en-US" sz="2800" b="1" dirty="0" smtClean="0">
                <a:latin typeface="Times New Roman" pitchFamily="18" charset="0"/>
                <a:ea typeface="华文楷体" pitchFamily="2" charset="-122"/>
                <a:cs typeface="Times New Roman" pitchFamily="18" charset="0"/>
              </a:rPr>
              <a:t>实例应用</a:t>
            </a:r>
            <a:r>
              <a:rPr lang="en-US" altLang="zh-CN" sz="2800" b="1" dirty="0" smtClean="0">
                <a:latin typeface="Times New Roman" pitchFamily="18" charset="0"/>
                <a:ea typeface="华文楷体" pitchFamily="2" charset="-122"/>
                <a:cs typeface="Times New Roman" pitchFamily="18" charset="0"/>
              </a:rPr>
              <a:t>2</a:t>
            </a:r>
            <a:r>
              <a:rPr lang="zh-CN" altLang="en-US" sz="2800" b="1" dirty="0" smtClean="0">
                <a:latin typeface="Times New Roman" pitchFamily="18" charset="0"/>
                <a:ea typeface="华文楷体" pitchFamily="2" charset="-122"/>
                <a:cs typeface="Times New Roman" pitchFamily="18" charset="0"/>
              </a:rPr>
              <a:t>：串的拷贝</a:t>
            </a:r>
            <a:endParaRPr lang="en-US" altLang="zh-CN" sz="2800" b="1" dirty="0" smtClean="0">
              <a:latin typeface="Times New Roman" pitchFamily="18" charset="0"/>
              <a:ea typeface="华文楷体" pitchFamily="2" charset="-122"/>
              <a:cs typeface="Times New Roman" pitchFamily="18" charset="0"/>
            </a:endParaRPr>
          </a:p>
          <a:p>
            <a:pPr lvl="1">
              <a:lnSpc>
                <a:spcPct val="150000"/>
              </a:lnSpc>
            </a:pPr>
            <a:r>
              <a:rPr lang="zh-CN" altLang="en-US" b="1" dirty="0" smtClean="0">
                <a:latin typeface="Times New Roman" pitchFamily="18" charset="0"/>
                <a:ea typeface="华文楷体" pitchFamily="2" charset="-122"/>
                <a:cs typeface="Times New Roman" pitchFamily="18" charset="0"/>
              </a:rPr>
              <a:t>输入</a:t>
            </a:r>
            <a:r>
              <a:rPr lang="en-US" altLang="zh-CN" b="1" dirty="0" smtClean="0">
                <a:latin typeface="Times New Roman" pitchFamily="18" charset="0"/>
                <a:ea typeface="华文楷体" pitchFamily="2" charset="-122"/>
                <a:cs typeface="Times New Roman" pitchFamily="18" charset="0"/>
              </a:rPr>
              <a:t> 1</a:t>
            </a:r>
            <a:r>
              <a:rPr lang="en-US" altLang="zh-CN" b="1" baseline="30000" dirty="0" smtClean="0">
                <a:latin typeface="Times New Roman" pitchFamily="18" charset="0"/>
                <a:ea typeface="华文楷体" pitchFamily="2" charset="-122"/>
                <a:cs typeface="Times New Roman" pitchFamily="18" charset="0"/>
              </a:rPr>
              <a:t>n</a:t>
            </a:r>
            <a:r>
              <a:rPr lang="en-US" altLang="zh-CN" b="1" dirty="0" smtClean="0">
                <a:latin typeface="Times New Roman" pitchFamily="18" charset="0"/>
                <a:ea typeface="华文楷体" pitchFamily="2" charset="-122"/>
                <a:cs typeface="Times New Roman" pitchFamily="18" charset="0"/>
              </a:rPr>
              <a:t> </a:t>
            </a:r>
          </a:p>
          <a:p>
            <a:pPr lvl="1">
              <a:lnSpc>
                <a:spcPct val="150000"/>
              </a:lnSpc>
            </a:pPr>
            <a:r>
              <a:rPr lang="en-US" altLang="zh-CN" b="1" dirty="0" smtClean="0">
                <a:latin typeface="Times New Roman" pitchFamily="18" charset="0"/>
                <a:ea typeface="华文楷体" pitchFamily="2" charset="-122"/>
                <a:cs typeface="Times New Roman" pitchFamily="18" charset="0"/>
              </a:rPr>
              <a:t> </a:t>
            </a:r>
            <a:r>
              <a:rPr lang="zh-CN" altLang="en-US" b="1" dirty="0" smtClean="0">
                <a:latin typeface="Times New Roman" pitchFamily="18" charset="0"/>
                <a:ea typeface="华文楷体" pitchFamily="2" charset="-122"/>
                <a:cs typeface="Times New Roman" pitchFamily="18" charset="0"/>
              </a:rPr>
              <a:t>结果</a:t>
            </a:r>
            <a:r>
              <a:rPr lang="en-US" altLang="zh-CN" b="1" dirty="0" smtClean="0">
                <a:latin typeface="Times New Roman" pitchFamily="18" charset="0"/>
                <a:ea typeface="华文楷体" pitchFamily="2" charset="-122"/>
                <a:cs typeface="Times New Roman" pitchFamily="18" charset="0"/>
              </a:rPr>
              <a:t>1</a:t>
            </a:r>
            <a:r>
              <a:rPr lang="en-US" altLang="zh-CN" b="1" baseline="30000" dirty="0" smtClean="0">
                <a:latin typeface="Times New Roman" pitchFamily="18" charset="0"/>
                <a:ea typeface="华文楷体" pitchFamily="2" charset="-122"/>
                <a:cs typeface="Times New Roman" pitchFamily="18" charset="0"/>
              </a:rPr>
              <a:t>2n</a:t>
            </a:r>
          </a:p>
          <a:p>
            <a:pPr lvl="1">
              <a:lnSpc>
                <a:spcPct val="150000"/>
              </a:lnSpc>
            </a:pPr>
            <a:r>
              <a:rPr lang="zh-CN" altLang="en-US" b="1" dirty="0" smtClean="0">
                <a:latin typeface="Times New Roman" pitchFamily="18" charset="0"/>
                <a:ea typeface="华文楷体" pitchFamily="2" charset="-122"/>
                <a:cs typeface="Times New Roman" pitchFamily="18" charset="0"/>
              </a:rPr>
              <a:t>思路： 将每一个</a:t>
            </a:r>
            <a:r>
              <a:rPr lang="en-US" altLang="zh-CN" b="1" dirty="0" smtClean="0">
                <a:latin typeface="Times New Roman" pitchFamily="18" charset="0"/>
                <a:ea typeface="华文楷体" pitchFamily="2" charset="-122"/>
                <a:cs typeface="Times New Roman" pitchFamily="18" charset="0"/>
              </a:rPr>
              <a:t>1</a:t>
            </a:r>
            <a:r>
              <a:rPr lang="zh-CN" altLang="en-US" b="1" dirty="0" smtClean="0">
                <a:latin typeface="Times New Roman" pitchFamily="18" charset="0"/>
                <a:ea typeface="华文楷体" pitchFamily="2" charset="-122"/>
                <a:cs typeface="Times New Roman" pitchFamily="18" charset="0"/>
              </a:rPr>
              <a:t>改为</a:t>
            </a:r>
            <a:r>
              <a:rPr lang="en-US" altLang="zh-CN" b="1" dirty="0" smtClean="0">
                <a:latin typeface="Times New Roman" pitchFamily="18" charset="0"/>
                <a:ea typeface="华文楷体" pitchFamily="2" charset="-122"/>
                <a:cs typeface="Times New Roman" pitchFamily="18" charset="0"/>
              </a:rPr>
              <a:t>X</a:t>
            </a:r>
            <a:r>
              <a:rPr lang="zh-CN" altLang="en-US" b="1" dirty="0" smtClean="0">
                <a:latin typeface="Times New Roman" pitchFamily="18" charset="0"/>
                <a:ea typeface="华文楷体" pitchFamily="2" charset="-122"/>
                <a:cs typeface="Times New Roman" pitchFamily="18" charset="0"/>
              </a:rPr>
              <a:t>，将最右端的</a:t>
            </a:r>
            <a:r>
              <a:rPr lang="en-US" altLang="zh-CN" b="1" dirty="0" smtClean="0">
                <a:latin typeface="Times New Roman" pitchFamily="18" charset="0"/>
                <a:ea typeface="华文楷体" pitchFamily="2" charset="-122"/>
                <a:cs typeface="Times New Roman" pitchFamily="18" charset="0"/>
              </a:rPr>
              <a:t>X</a:t>
            </a:r>
            <a:r>
              <a:rPr lang="zh-CN" altLang="en-US" b="1" dirty="0" smtClean="0">
                <a:latin typeface="Times New Roman" pitchFamily="18" charset="0"/>
                <a:ea typeface="华文楷体" pitchFamily="2" charset="-122"/>
                <a:cs typeface="Times New Roman" pitchFamily="18" charset="0"/>
              </a:rPr>
              <a:t>改为</a:t>
            </a:r>
            <a:r>
              <a:rPr lang="en-US" altLang="zh-CN" b="1" dirty="0" smtClean="0">
                <a:latin typeface="Times New Roman" pitchFamily="18" charset="0"/>
                <a:ea typeface="华文楷体" pitchFamily="2" charset="-122"/>
                <a:cs typeface="Times New Roman" pitchFamily="18" charset="0"/>
              </a:rPr>
              <a:t>1</a:t>
            </a:r>
            <a:r>
              <a:rPr lang="zh-CN" altLang="en-US" b="1" dirty="0" smtClean="0">
                <a:latin typeface="Times New Roman" pitchFamily="18" charset="0"/>
                <a:ea typeface="华文楷体" pitchFamily="2" charset="-122"/>
                <a:cs typeface="Times New Roman" pitchFamily="18" charset="0"/>
              </a:rPr>
              <a:t>，向右找到第一个</a:t>
            </a:r>
            <a:r>
              <a:rPr lang="en-US" altLang="zh-CN" b="1" dirty="0" smtClean="0">
                <a:latin typeface="Times New Roman" pitchFamily="18" charset="0"/>
                <a:ea typeface="华文楷体" pitchFamily="2" charset="-122"/>
                <a:cs typeface="Times New Roman" pitchFamily="18" charset="0"/>
              </a:rPr>
              <a:t>B</a:t>
            </a:r>
            <a:r>
              <a:rPr lang="zh-CN" altLang="en-US" b="1" dirty="0" smtClean="0">
                <a:latin typeface="Times New Roman" pitchFamily="18" charset="0"/>
                <a:ea typeface="华文楷体" pitchFamily="2" charset="-122"/>
                <a:cs typeface="Times New Roman" pitchFamily="18" charset="0"/>
              </a:rPr>
              <a:t>改为</a:t>
            </a:r>
            <a:r>
              <a:rPr lang="en-US" altLang="zh-CN" b="1" dirty="0" smtClean="0">
                <a:latin typeface="Times New Roman" pitchFamily="18" charset="0"/>
                <a:ea typeface="华文楷体" pitchFamily="2" charset="-122"/>
                <a:cs typeface="Times New Roman" pitchFamily="18" charset="0"/>
              </a:rPr>
              <a:t>1</a:t>
            </a:r>
            <a:r>
              <a:rPr lang="zh-CN" altLang="en-US" b="1" dirty="0" smtClean="0">
                <a:latin typeface="Times New Roman" pitchFamily="18" charset="0"/>
                <a:ea typeface="华文楷体" pitchFamily="2" charset="-122"/>
                <a:cs typeface="Times New Roman" pitchFamily="18" charset="0"/>
              </a:rPr>
              <a:t>，返回寻找最左端的</a:t>
            </a:r>
            <a:r>
              <a:rPr lang="en-US" altLang="zh-CN" b="1" dirty="0" smtClean="0">
                <a:latin typeface="Times New Roman" pitchFamily="18" charset="0"/>
                <a:ea typeface="华文楷体" pitchFamily="2" charset="-122"/>
                <a:cs typeface="Times New Roman" pitchFamily="18" charset="0"/>
              </a:rPr>
              <a:t>X</a:t>
            </a:r>
            <a:r>
              <a:rPr lang="zh-CN" altLang="en-US" b="1" dirty="0" smtClean="0">
                <a:latin typeface="Times New Roman" pitchFamily="18" charset="0"/>
                <a:ea typeface="华文楷体" pitchFamily="2" charset="-122"/>
                <a:cs typeface="Times New Roman" pitchFamily="18" charset="0"/>
              </a:rPr>
              <a:t>，重复上一步骤。</a:t>
            </a:r>
            <a:endParaRPr lang="zh-CN" altLang="en-US" sz="2800" b="1" dirty="0">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381125" y="350838"/>
            <a:ext cx="7216775" cy="1258887"/>
          </a:xfrm>
        </p:spPr>
        <p:txBody>
          <a:bodyPr/>
          <a:lstStyle/>
          <a:p>
            <a:r>
              <a:rPr lang="en-US" altLang="zh-CN" sz="4000" b="1" dirty="0" smtClean="0">
                <a:latin typeface="Times New Roman" pitchFamily="18" charset="0"/>
                <a:ea typeface="华文楷体" pitchFamily="2" charset="-122"/>
                <a:cs typeface="Times New Roman" pitchFamily="18" charset="0"/>
              </a:rPr>
              <a:t>2.1 </a:t>
            </a:r>
            <a:r>
              <a:rPr lang="zh-CN" altLang="en-US" sz="4000" b="1" dirty="0" smtClean="0">
                <a:latin typeface="Times New Roman" pitchFamily="18" charset="0"/>
                <a:ea typeface="华文楷体" pitchFamily="2" charset="-122"/>
                <a:cs typeface="Times New Roman" pitchFamily="18" charset="0"/>
              </a:rPr>
              <a:t>图灵机模型</a:t>
            </a:r>
          </a:p>
        </p:txBody>
      </p:sp>
      <p:sp>
        <p:nvSpPr>
          <p:cNvPr id="61443" name="Rectangle 3"/>
          <p:cNvSpPr>
            <a:spLocks noGrp="1" noChangeArrowheads="1"/>
          </p:cNvSpPr>
          <p:nvPr>
            <p:ph type="body" sz="half" idx="1"/>
          </p:nvPr>
        </p:nvSpPr>
        <p:spPr>
          <a:xfrm>
            <a:off x="1257300" y="1905000"/>
            <a:ext cx="7470775" cy="4648200"/>
          </a:xfrm>
        </p:spPr>
        <p:txBody>
          <a:bodyPr/>
          <a:lstStyle/>
          <a:p>
            <a:pPr>
              <a:lnSpc>
                <a:spcPct val="150000"/>
              </a:lnSpc>
            </a:pPr>
            <a:r>
              <a:rPr lang="zh-CN" altLang="en-US" sz="3300" b="1" dirty="0" smtClean="0">
                <a:solidFill>
                  <a:srgbClr val="0070C0"/>
                </a:solidFill>
                <a:latin typeface="Times New Roman" pitchFamily="18" charset="0"/>
                <a:ea typeface="华文楷体" pitchFamily="2" charset="-122"/>
                <a:cs typeface="Times New Roman" pitchFamily="18" charset="0"/>
              </a:rPr>
              <a:t>图灵机组成：</a:t>
            </a:r>
            <a:endParaRPr lang="en-US" altLang="zh-CN" sz="3300" b="1" dirty="0" smtClean="0">
              <a:solidFill>
                <a:srgbClr val="0070C0"/>
              </a:solidFill>
              <a:latin typeface="Times New Roman" pitchFamily="18" charset="0"/>
              <a:ea typeface="华文楷体" pitchFamily="2" charset="-122"/>
              <a:cs typeface="Times New Roman" pitchFamily="18" charset="0"/>
            </a:endParaRPr>
          </a:p>
          <a:p>
            <a:pPr lvl="1">
              <a:lnSpc>
                <a:spcPct val="150000"/>
              </a:lnSpc>
            </a:pPr>
            <a:r>
              <a:rPr lang="zh-CN" altLang="en-US" sz="2800" b="1" dirty="0" smtClean="0">
                <a:latin typeface="Times New Roman" pitchFamily="18" charset="0"/>
                <a:ea typeface="华文楷体" pitchFamily="2" charset="-122"/>
                <a:cs typeface="Times New Roman" pitchFamily="18" charset="0"/>
              </a:rPr>
              <a:t>两端无限的线性带（读写介质）</a:t>
            </a:r>
            <a:endParaRPr lang="en-US" altLang="zh-CN" sz="2800" b="1" dirty="0" smtClean="0">
              <a:latin typeface="Times New Roman" pitchFamily="18" charset="0"/>
              <a:ea typeface="华文楷体" pitchFamily="2" charset="-122"/>
              <a:cs typeface="Times New Roman" pitchFamily="18" charset="0"/>
            </a:endParaRPr>
          </a:p>
          <a:p>
            <a:pPr lvl="1">
              <a:lnSpc>
                <a:spcPct val="150000"/>
              </a:lnSpc>
            </a:pPr>
            <a:r>
              <a:rPr lang="zh-CN" altLang="en-US" sz="2800" b="1" dirty="0" smtClean="0">
                <a:latin typeface="Times New Roman" pitchFamily="18" charset="0"/>
                <a:ea typeface="华文楷体" pitchFamily="2" charset="-122"/>
                <a:cs typeface="Times New Roman" pitchFamily="18" charset="0"/>
              </a:rPr>
              <a:t>有限的符号表（表示信息）</a:t>
            </a:r>
            <a:endParaRPr lang="en-US" altLang="zh-CN" sz="2800" b="1" dirty="0" smtClean="0">
              <a:latin typeface="Times New Roman" pitchFamily="18" charset="0"/>
              <a:ea typeface="华文楷体" pitchFamily="2" charset="-122"/>
              <a:cs typeface="Times New Roman" pitchFamily="18" charset="0"/>
            </a:endParaRPr>
          </a:p>
          <a:p>
            <a:pPr lvl="1">
              <a:lnSpc>
                <a:spcPct val="150000"/>
              </a:lnSpc>
            </a:pPr>
            <a:r>
              <a:rPr lang="zh-CN" altLang="en-US" sz="2800" b="1" dirty="0" smtClean="0">
                <a:latin typeface="Times New Roman" pitchFamily="18" charset="0"/>
                <a:ea typeface="华文楷体" pitchFamily="2" charset="-122"/>
                <a:cs typeface="Times New Roman" pitchFamily="18" charset="0"/>
              </a:rPr>
              <a:t>有限的信息处理状态</a:t>
            </a:r>
            <a:endParaRPr lang="en-US" altLang="zh-CN" sz="2800" b="1" dirty="0" smtClean="0">
              <a:latin typeface="Times New Roman" pitchFamily="18" charset="0"/>
              <a:ea typeface="华文楷体" pitchFamily="2" charset="-122"/>
              <a:cs typeface="Times New Roman" pitchFamily="18" charset="0"/>
            </a:endParaRPr>
          </a:p>
          <a:p>
            <a:pPr lvl="1">
              <a:lnSpc>
                <a:spcPct val="150000"/>
              </a:lnSpc>
            </a:pPr>
            <a:r>
              <a:rPr lang="zh-CN" altLang="en-US" sz="2800" b="1" dirty="0" smtClean="0">
                <a:latin typeface="Times New Roman" pitchFamily="18" charset="0"/>
                <a:ea typeface="华文楷体" pitchFamily="2" charset="-122"/>
                <a:cs typeface="Times New Roman" pitchFamily="18" charset="0"/>
              </a:rPr>
              <a:t>信息处理动作（静止，左、右移）</a:t>
            </a:r>
            <a:endParaRPr lang="en-US" altLang="zh-CN" sz="2800" b="1" dirty="0" smtClean="0">
              <a:latin typeface="Times New Roman" pitchFamily="18" charset="0"/>
              <a:ea typeface="华文楷体" pitchFamily="2" charset="-122"/>
              <a:cs typeface="Times New Roman" pitchFamily="18" charset="0"/>
            </a:endParaRPr>
          </a:p>
          <a:p>
            <a:pPr lvl="1">
              <a:lnSpc>
                <a:spcPct val="150000"/>
              </a:lnSpc>
            </a:pPr>
            <a:r>
              <a:rPr lang="zh-CN" altLang="en-US" sz="2800" b="1" dirty="0" smtClean="0">
                <a:latin typeface="Times New Roman" pitchFamily="18" charset="0"/>
                <a:ea typeface="华文楷体" pitchFamily="2" charset="-122"/>
                <a:cs typeface="Times New Roman" pitchFamily="18" charset="0"/>
              </a:rPr>
              <a:t>信息处理方法（规则）</a:t>
            </a:r>
            <a:endParaRPr lang="en-US" altLang="zh-CN" sz="2800" b="1" dirty="0" smtClean="0">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fade">
                                      <p:cBhvr>
                                        <p:cTn id="7" dur="1000"/>
                                        <p:tgtEl>
                                          <p:spTgt spid="61443">
                                            <p:txEl>
                                              <p:pRg st="0" end="0"/>
                                            </p:txEl>
                                          </p:spTgt>
                                        </p:tgtEl>
                                      </p:cBhvr>
                                    </p:animEffect>
                                    <p:anim calcmode="lin" valueType="num">
                                      <p:cBhvr>
                                        <p:cTn id="8" dur="1000" fill="hold"/>
                                        <p:tgtEl>
                                          <p:spTgt spid="614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44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fade">
                                      <p:cBhvr>
                                        <p:cTn id="12" dur="1000"/>
                                        <p:tgtEl>
                                          <p:spTgt spid="61443">
                                            <p:txEl>
                                              <p:pRg st="1" end="1"/>
                                            </p:txEl>
                                          </p:spTgt>
                                        </p:tgtEl>
                                      </p:cBhvr>
                                    </p:animEffect>
                                    <p:anim calcmode="lin" valueType="num">
                                      <p:cBhvr>
                                        <p:cTn id="13" dur="10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144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fade">
                                      <p:cBhvr>
                                        <p:cTn id="17" dur="1000"/>
                                        <p:tgtEl>
                                          <p:spTgt spid="61443">
                                            <p:txEl>
                                              <p:pRg st="2" end="2"/>
                                            </p:txEl>
                                          </p:spTgt>
                                        </p:tgtEl>
                                      </p:cBhvr>
                                    </p:animEffect>
                                    <p:anim calcmode="lin" valueType="num">
                                      <p:cBhvr>
                                        <p:cTn id="18" dur="10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144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1443">
                                            <p:txEl>
                                              <p:pRg st="3" end="3"/>
                                            </p:txEl>
                                          </p:spTgt>
                                        </p:tgtEl>
                                        <p:attrNameLst>
                                          <p:attrName>style.visibility</p:attrName>
                                        </p:attrNameLst>
                                      </p:cBhvr>
                                      <p:to>
                                        <p:strVal val="visible"/>
                                      </p:to>
                                    </p:set>
                                    <p:animEffect transition="in" filter="fade">
                                      <p:cBhvr>
                                        <p:cTn id="22" dur="1000"/>
                                        <p:tgtEl>
                                          <p:spTgt spid="61443">
                                            <p:txEl>
                                              <p:pRg st="3" end="3"/>
                                            </p:txEl>
                                          </p:spTgt>
                                        </p:tgtEl>
                                      </p:cBhvr>
                                    </p:animEffect>
                                    <p:anim calcmode="lin" valueType="num">
                                      <p:cBhvr>
                                        <p:cTn id="23" dur="10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144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1443">
                                            <p:txEl>
                                              <p:pRg st="4" end="4"/>
                                            </p:txEl>
                                          </p:spTgt>
                                        </p:tgtEl>
                                        <p:attrNameLst>
                                          <p:attrName>style.visibility</p:attrName>
                                        </p:attrNameLst>
                                      </p:cBhvr>
                                      <p:to>
                                        <p:strVal val="visible"/>
                                      </p:to>
                                    </p:set>
                                    <p:animEffect transition="in" filter="fade">
                                      <p:cBhvr>
                                        <p:cTn id="27" dur="1000"/>
                                        <p:tgtEl>
                                          <p:spTgt spid="61443">
                                            <p:txEl>
                                              <p:pRg st="4" end="4"/>
                                            </p:txEl>
                                          </p:spTgt>
                                        </p:tgtEl>
                                      </p:cBhvr>
                                    </p:animEffect>
                                    <p:anim calcmode="lin" valueType="num">
                                      <p:cBhvr>
                                        <p:cTn id="28" dur="10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144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1443">
                                            <p:txEl>
                                              <p:pRg st="5" end="5"/>
                                            </p:txEl>
                                          </p:spTgt>
                                        </p:tgtEl>
                                        <p:attrNameLst>
                                          <p:attrName>style.visibility</p:attrName>
                                        </p:attrNameLst>
                                      </p:cBhvr>
                                      <p:to>
                                        <p:strVal val="visible"/>
                                      </p:to>
                                    </p:set>
                                    <p:animEffect transition="in" filter="fade">
                                      <p:cBhvr>
                                        <p:cTn id="32" dur="1000"/>
                                        <p:tgtEl>
                                          <p:spTgt spid="61443">
                                            <p:txEl>
                                              <p:pRg st="5" end="5"/>
                                            </p:txEl>
                                          </p:spTgt>
                                        </p:tgtEl>
                                      </p:cBhvr>
                                    </p:animEffect>
                                    <p:anim calcmode="lin" valueType="num">
                                      <p:cBhvr>
                                        <p:cTn id="33" dur="1000" fill="hold"/>
                                        <p:tgtEl>
                                          <p:spTgt spid="6144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614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cstate="print"/>
          <a:srcRect/>
          <a:stretch>
            <a:fillRect/>
          </a:stretch>
        </p:blipFill>
        <p:spPr bwMode="auto">
          <a:xfrm>
            <a:off x="1524000" y="2133600"/>
            <a:ext cx="6521302" cy="60960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2201636" y="3124200"/>
            <a:ext cx="4884964"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华文楷体" pitchFamily="2" charset="-122"/>
                <a:ea typeface="华文楷体" pitchFamily="2" charset="-122"/>
              </a:rPr>
              <a:t>2.1 </a:t>
            </a:r>
            <a:r>
              <a:rPr lang="zh-CN" altLang="en-US" b="1" dirty="0" smtClean="0">
                <a:latin typeface="华文楷体" pitchFamily="2" charset="-122"/>
                <a:ea typeface="华文楷体" pitchFamily="2" charset="-122"/>
              </a:rPr>
              <a:t>图灵机模型</a:t>
            </a:r>
            <a:endParaRPr lang="zh-CN" altLang="en-US" b="1" dirty="0">
              <a:latin typeface="华文楷体" pitchFamily="2" charset="-122"/>
              <a:ea typeface="华文楷体" pitchFamily="2" charset="-122"/>
            </a:endParaRPr>
          </a:p>
        </p:txBody>
      </p:sp>
      <p:sp>
        <p:nvSpPr>
          <p:cNvPr id="3" name="内容占位符 2"/>
          <p:cNvSpPr>
            <a:spLocks noGrp="1"/>
          </p:cNvSpPr>
          <p:nvPr>
            <p:ph idx="1"/>
          </p:nvPr>
        </p:nvSpPr>
        <p:spPr>
          <a:xfrm>
            <a:off x="1182688" y="2017712"/>
            <a:ext cx="7772400" cy="4535487"/>
          </a:xfrm>
        </p:spPr>
        <p:txBody>
          <a:bodyPr/>
          <a:lstStyle/>
          <a:p>
            <a:pPr>
              <a:lnSpc>
                <a:spcPct val="150000"/>
              </a:lnSpc>
            </a:pPr>
            <a:r>
              <a:rPr lang="zh-CN" altLang="en-US" b="1" dirty="0" smtClean="0">
                <a:latin typeface="华文楷体" pitchFamily="2" charset="-122"/>
                <a:ea typeface="华文楷体" pitchFamily="2" charset="-122"/>
              </a:rPr>
              <a:t>图灵机的变形</a:t>
            </a:r>
            <a:endParaRPr lang="en-US" altLang="zh-CN" b="1" dirty="0" smtClean="0">
              <a:latin typeface="华文楷体" pitchFamily="2" charset="-122"/>
              <a:ea typeface="华文楷体" pitchFamily="2" charset="-122"/>
            </a:endParaRPr>
          </a:p>
          <a:p>
            <a:pPr lvl="1">
              <a:lnSpc>
                <a:spcPct val="150000"/>
              </a:lnSpc>
            </a:pPr>
            <a:r>
              <a:rPr lang="en-US" altLang="zh-CN" b="1" dirty="0" smtClean="0">
                <a:latin typeface="华文楷体" pitchFamily="2" charset="-122"/>
                <a:ea typeface="华文楷体" pitchFamily="2" charset="-122"/>
              </a:rPr>
              <a:t> </a:t>
            </a:r>
            <a:r>
              <a:rPr lang="zh-CN" altLang="en-US" b="1" dirty="0" smtClean="0">
                <a:latin typeface="华文楷体" pitchFamily="2" charset="-122"/>
                <a:ea typeface="华文楷体" pitchFamily="2" charset="-122"/>
              </a:rPr>
              <a:t>多带图灵机</a:t>
            </a:r>
            <a:endParaRPr lang="en-US" altLang="zh-CN" b="1" dirty="0" smtClean="0">
              <a:latin typeface="华文楷体" pitchFamily="2" charset="-122"/>
              <a:ea typeface="华文楷体" pitchFamily="2" charset="-122"/>
            </a:endParaRPr>
          </a:p>
          <a:p>
            <a:pPr lvl="1">
              <a:lnSpc>
                <a:spcPct val="150000"/>
              </a:lnSpc>
            </a:pPr>
            <a:r>
              <a:rPr lang="en-US" altLang="zh-CN" b="1" dirty="0" smtClean="0">
                <a:latin typeface="华文楷体" pitchFamily="2" charset="-122"/>
                <a:ea typeface="华文楷体" pitchFamily="2" charset="-122"/>
              </a:rPr>
              <a:t> </a:t>
            </a:r>
            <a:r>
              <a:rPr lang="zh-CN" altLang="en-US" b="1" dirty="0" smtClean="0">
                <a:latin typeface="华文楷体" pitchFamily="2" charset="-122"/>
                <a:ea typeface="华文楷体" pitchFamily="2" charset="-122"/>
              </a:rPr>
              <a:t>非确定图灵机</a:t>
            </a:r>
            <a:endParaRPr lang="en-US" altLang="zh-CN" b="1" dirty="0" smtClean="0">
              <a:latin typeface="华文楷体" pitchFamily="2" charset="-122"/>
              <a:ea typeface="华文楷体" pitchFamily="2" charset="-122"/>
            </a:endParaRPr>
          </a:p>
          <a:p>
            <a:pPr lvl="1">
              <a:lnSpc>
                <a:spcPct val="150000"/>
              </a:lnSpc>
            </a:pPr>
            <a:r>
              <a:rPr lang="en-US" altLang="zh-CN" b="1" dirty="0" smtClean="0">
                <a:latin typeface="华文楷体" pitchFamily="2" charset="-122"/>
                <a:ea typeface="华文楷体" pitchFamily="2" charset="-122"/>
              </a:rPr>
              <a:t> </a:t>
            </a:r>
            <a:r>
              <a:rPr lang="zh-CN" altLang="en-US" b="1" dirty="0" smtClean="0">
                <a:latin typeface="华文楷体" pitchFamily="2" charset="-122"/>
                <a:ea typeface="华文楷体" pitchFamily="2" charset="-122"/>
              </a:rPr>
              <a:t>多指针图灵机</a:t>
            </a:r>
            <a:endParaRPr lang="en-US" altLang="zh-CN" b="1" dirty="0" smtClean="0">
              <a:latin typeface="华文楷体" pitchFamily="2" charset="-122"/>
              <a:ea typeface="华文楷体" pitchFamily="2" charset="-122"/>
            </a:endParaRPr>
          </a:p>
          <a:p>
            <a:pPr lvl="1">
              <a:lnSpc>
                <a:spcPct val="150000"/>
              </a:lnSpc>
            </a:pPr>
            <a:r>
              <a:rPr lang="en-US" altLang="zh-CN" b="1" dirty="0" smtClean="0">
                <a:latin typeface="华文楷体" pitchFamily="2" charset="-122"/>
                <a:ea typeface="华文楷体" pitchFamily="2" charset="-122"/>
              </a:rPr>
              <a:t> </a:t>
            </a:r>
            <a:r>
              <a:rPr lang="zh-CN" altLang="en-US" b="1" dirty="0" smtClean="0">
                <a:latin typeface="华文楷体" pitchFamily="2" charset="-122"/>
                <a:ea typeface="华文楷体" pitchFamily="2" charset="-122"/>
              </a:rPr>
              <a:t>多维图灵机</a:t>
            </a:r>
            <a:endParaRPr lang="en-US" altLang="zh-CN" b="1" dirty="0" smtClean="0">
              <a:latin typeface="华文楷体" pitchFamily="2" charset="-122"/>
              <a:ea typeface="华文楷体" pitchFamily="2" charset="-122"/>
            </a:endParaRPr>
          </a:p>
          <a:p>
            <a:pPr lvl="1">
              <a:lnSpc>
                <a:spcPct val="150000"/>
              </a:lnSpc>
            </a:pPr>
            <a:r>
              <a:rPr lang="en-US" altLang="zh-CN" b="1" dirty="0" smtClean="0">
                <a:latin typeface="华文楷体" pitchFamily="2" charset="-122"/>
                <a:ea typeface="华文楷体" pitchFamily="2" charset="-122"/>
              </a:rPr>
              <a:t> </a:t>
            </a:r>
            <a:r>
              <a:rPr lang="zh-CN" altLang="en-US" b="1" dirty="0" smtClean="0">
                <a:latin typeface="华文楷体" pitchFamily="2" charset="-122"/>
                <a:ea typeface="华文楷体" pitchFamily="2" charset="-122"/>
              </a:rPr>
              <a:t>离线图灵机</a:t>
            </a:r>
            <a:endParaRPr lang="zh-CN" altLang="en-US" b="1"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endParaRPr lang="zh-CN" altLang="en-US" b="1" dirty="0" smtClean="0">
              <a:latin typeface="Times New Roman" pitchFamily="18" charset="0"/>
              <a:ea typeface="华文楷体" pitchFamily="2" charset="-122"/>
              <a:cs typeface="Times New Roman" pitchFamily="18" charset="0"/>
            </a:endParaRPr>
          </a:p>
        </p:txBody>
      </p:sp>
      <p:sp>
        <p:nvSpPr>
          <p:cNvPr id="30723" name="内容占位符 2"/>
          <p:cNvSpPr>
            <a:spLocks noGrp="1"/>
          </p:cNvSpPr>
          <p:nvPr>
            <p:ph idx="1"/>
          </p:nvPr>
        </p:nvSpPr>
        <p:spPr>
          <a:xfrm>
            <a:off x="990600" y="2017713"/>
            <a:ext cx="7543800" cy="4459287"/>
          </a:xfrm>
        </p:spPr>
        <p:txBody>
          <a:bodyPr/>
          <a:lstStyle/>
          <a:p>
            <a:pPr>
              <a:lnSpc>
                <a:spcPct val="130000"/>
              </a:lnSpc>
            </a:pPr>
            <a:r>
              <a:rPr lang="zh-CN" altLang="en-US" b="1" dirty="0" smtClean="0">
                <a:solidFill>
                  <a:srgbClr val="0070C0"/>
                </a:solidFill>
                <a:latin typeface="Times New Roman" pitchFamily="18" charset="0"/>
                <a:ea typeface="华文楷体" pitchFamily="2" charset="-122"/>
                <a:cs typeface="Times New Roman" pitchFamily="18" charset="0"/>
              </a:rPr>
              <a:t>多带图灵机：</a:t>
            </a:r>
            <a:endParaRPr lang="en-US" altLang="zh-CN" b="1" dirty="0" smtClean="0">
              <a:latin typeface="Times New Roman" pitchFamily="18" charset="0"/>
              <a:ea typeface="华文楷体" pitchFamily="2" charset="-122"/>
              <a:cs typeface="Times New Roman" pitchFamily="18" charset="0"/>
            </a:endParaRPr>
          </a:p>
          <a:p>
            <a:pPr>
              <a:lnSpc>
                <a:spcPct val="130000"/>
              </a:lnSpc>
              <a:buFont typeface="Wingdings" pitchFamily="2" charset="2"/>
              <a:buNone/>
            </a:pPr>
            <a:r>
              <a:rPr lang="en-US" altLang="zh-CN" sz="2800" b="1" dirty="0" smtClean="0">
                <a:latin typeface="Times New Roman" pitchFamily="18" charset="0"/>
                <a:ea typeface="华文楷体" pitchFamily="2" charset="-122"/>
                <a:cs typeface="Times New Roman" pitchFamily="18" charset="0"/>
              </a:rPr>
              <a:t>     </a:t>
            </a:r>
            <a:r>
              <a:rPr lang="zh-CN" altLang="en-US" sz="2800" b="1" dirty="0" smtClean="0">
                <a:latin typeface="Times New Roman" pitchFamily="18" charset="0"/>
                <a:ea typeface="华文楷体" pitchFamily="2" charset="-122"/>
                <a:cs typeface="Times New Roman" pitchFamily="18" charset="0"/>
              </a:rPr>
              <a:t>与图灵机类似，唯一的不同在于它可以有 </a:t>
            </a:r>
            <a:r>
              <a:rPr lang="en-US" altLang="zh-CN" sz="2800" b="1" dirty="0" smtClean="0">
                <a:latin typeface="Times New Roman" pitchFamily="18" charset="0"/>
                <a:ea typeface="华文楷体" pitchFamily="2" charset="-122"/>
                <a:cs typeface="Times New Roman" pitchFamily="18" charset="0"/>
              </a:rPr>
              <a:t>k</a:t>
            </a:r>
          </a:p>
          <a:p>
            <a:pPr>
              <a:lnSpc>
                <a:spcPct val="130000"/>
              </a:lnSpc>
              <a:buFont typeface="Wingdings" pitchFamily="2" charset="2"/>
              <a:buNone/>
            </a:pPr>
            <a:r>
              <a:rPr lang="en-US" altLang="zh-CN" sz="2800" b="1" dirty="0" smtClean="0">
                <a:latin typeface="Times New Roman" pitchFamily="18" charset="0"/>
                <a:ea typeface="华文楷体" pitchFamily="2" charset="-122"/>
                <a:cs typeface="Times New Roman" pitchFamily="18" charset="0"/>
              </a:rPr>
              <a:t>      (k&gt; 1)</a:t>
            </a:r>
            <a:r>
              <a:rPr lang="zh-CN" altLang="en-US" sz="2800" b="1" dirty="0" smtClean="0">
                <a:latin typeface="Times New Roman" pitchFamily="18" charset="0"/>
                <a:ea typeface="华文楷体" pitchFamily="2" charset="-122"/>
                <a:cs typeface="Times New Roman" pitchFamily="18" charset="0"/>
              </a:rPr>
              <a:t>条纸带，每条纸带上都有一个读写头</a:t>
            </a:r>
            <a:r>
              <a:rPr lang="en-US" altLang="zh-CN" sz="2800" b="1" dirty="0" smtClean="0">
                <a:latin typeface="Times New Roman" pitchFamily="18" charset="0"/>
                <a:ea typeface="华文楷体" pitchFamily="2" charset="-122"/>
                <a:cs typeface="Times New Roman" pitchFamily="18" charset="0"/>
              </a:rPr>
              <a:t>.</a:t>
            </a:r>
            <a:r>
              <a:rPr lang="zh-CN" altLang="en-US" sz="2800" b="1" dirty="0" smtClean="0">
                <a:latin typeface="Times New Roman" pitchFamily="18" charset="0"/>
                <a:ea typeface="华文楷体" pitchFamily="2" charset="-122"/>
                <a:cs typeface="Times New Roman" pitchFamily="18" charset="0"/>
              </a:rPr>
              <a:t>其状态转移函数</a:t>
            </a:r>
            <a:r>
              <a:rPr lang="en-US" altLang="zh-CN" sz="2800" b="1" dirty="0" smtClean="0">
                <a:latin typeface="Times New Roman" pitchFamily="18" charset="0"/>
                <a:ea typeface="华文楷体" pitchFamily="2" charset="-122"/>
                <a:cs typeface="Times New Roman" pitchFamily="18" charset="0"/>
              </a:rPr>
              <a:t>δ</a:t>
            </a:r>
            <a:r>
              <a:rPr lang="zh-CN" altLang="en-US" sz="2800" b="1" dirty="0" smtClean="0">
                <a:latin typeface="Times New Roman" pitchFamily="18" charset="0"/>
                <a:ea typeface="华文楷体" pitchFamily="2" charset="-122"/>
                <a:cs typeface="Times New Roman" pitchFamily="18" charset="0"/>
              </a:rPr>
              <a:t>为：</a:t>
            </a:r>
            <a:r>
              <a:rPr lang="en-US" altLang="zh-CN" sz="2800" b="1" dirty="0" smtClean="0">
                <a:latin typeface="Times New Roman" pitchFamily="18" charset="0"/>
                <a:ea typeface="华文楷体" pitchFamily="2" charset="-122"/>
                <a:cs typeface="Times New Roman" pitchFamily="18" charset="0"/>
              </a:rPr>
              <a:t>      </a:t>
            </a:r>
          </a:p>
          <a:p>
            <a:pPr lvl="1">
              <a:lnSpc>
                <a:spcPct val="130000"/>
              </a:lnSpc>
            </a:pPr>
            <a:r>
              <a:rPr lang="en-US" altLang="zh-CN" b="1" dirty="0" smtClean="0">
                <a:latin typeface="Times New Roman" pitchFamily="18" charset="0"/>
                <a:ea typeface="华文楷体" pitchFamily="2" charset="-122"/>
                <a:cs typeface="Times New Roman" pitchFamily="18" charset="0"/>
                <a:sym typeface="Symbol" pitchFamily="18" charset="2"/>
              </a:rPr>
              <a:t></a:t>
            </a:r>
            <a:r>
              <a:rPr lang="zh-CN" altLang="en-US" b="1" dirty="0" smtClean="0">
                <a:latin typeface="Times New Roman" pitchFamily="18" charset="0"/>
                <a:ea typeface="华文楷体" pitchFamily="2" charset="-122"/>
                <a:cs typeface="Times New Roman" pitchFamily="18" charset="0"/>
                <a:sym typeface="Symbol" pitchFamily="18" charset="2"/>
              </a:rPr>
              <a:t>：</a:t>
            </a:r>
            <a:r>
              <a:rPr lang="en-US" altLang="zh-CN" b="1" dirty="0" smtClean="0">
                <a:latin typeface="Times New Roman" pitchFamily="18" charset="0"/>
                <a:ea typeface="华文楷体" pitchFamily="2" charset="-122"/>
                <a:cs typeface="Times New Roman" pitchFamily="18" charset="0"/>
              </a:rPr>
              <a:t>Q×</a:t>
            </a:r>
            <a:r>
              <a:rPr lang="en-US" altLang="zh-CN" b="1" dirty="0" smtClean="0">
                <a:latin typeface="Times New Roman" pitchFamily="18" charset="0"/>
                <a:ea typeface="华文楷体" pitchFamily="2" charset="-122"/>
                <a:cs typeface="Times New Roman" pitchFamily="18" charset="0"/>
                <a:sym typeface="Symbol" pitchFamily="18" charset="2"/>
              </a:rPr>
              <a:t></a:t>
            </a:r>
            <a:r>
              <a:rPr lang="en-US" altLang="zh-CN" b="1" baseline="30000" dirty="0" smtClean="0">
                <a:latin typeface="Times New Roman" pitchFamily="18" charset="0"/>
                <a:ea typeface="华文楷体" pitchFamily="2" charset="-122"/>
                <a:cs typeface="Times New Roman" pitchFamily="18" charset="0"/>
                <a:sym typeface="Symbol" pitchFamily="18" charset="2"/>
              </a:rPr>
              <a:t>k</a:t>
            </a:r>
            <a:r>
              <a:rPr lang="en-US" altLang="zh-CN" b="1" dirty="0" smtClean="0">
                <a:latin typeface="Times New Roman" pitchFamily="18" charset="0"/>
                <a:ea typeface="华文楷体" pitchFamily="2" charset="-122"/>
                <a:cs typeface="Times New Roman" pitchFamily="18" charset="0"/>
                <a:sym typeface="Symbol" pitchFamily="18" charset="2"/>
              </a:rPr>
              <a:t> </a:t>
            </a:r>
            <a:r>
              <a:rPr lang="en-US" altLang="zh-CN" b="1" dirty="0" smtClean="0">
                <a:latin typeface="Times New Roman" pitchFamily="18" charset="0"/>
                <a:ea typeface="华文楷体" pitchFamily="2" charset="-122"/>
                <a:cs typeface="Times New Roman" pitchFamily="18" charset="0"/>
              </a:rPr>
              <a:t> Q×(</a:t>
            </a:r>
            <a:r>
              <a:rPr lang="en-US" altLang="zh-CN" b="1" dirty="0" smtClean="0">
                <a:latin typeface="Times New Roman" pitchFamily="18" charset="0"/>
                <a:ea typeface="华文楷体" pitchFamily="2" charset="-122"/>
                <a:cs typeface="Times New Roman" pitchFamily="18" charset="0"/>
                <a:sym typeface="Symbol" pitchFamily="18" charset="2"/>
              </a:rPr>
              <a:t></a:t>
            </a:r>
            <a:r>
              <a:rPr lang="en-US" altLang="zh-CN" b="1" baseline="30000" dirty="0" smtClean="0">
                <a:latin typeface="Times New Roman" pitchFamily="18" charset="0"/>
                <a:ea typeface="华文楷体" pitchFamily="2" charset="-122"/>
                <a:cs typeface="Times New Roman" pitchFamily="18" charset="0"/>
                <a:sym typeface="Symbol" pitchFamily="18" charset="2"/>
              </a:rPr>
              <a:t>k</a:t>
            </a:r>
            <a:r>
              <a:rPr lang="en-US" altLang="zh-CN" b="1" dirty="0" smtClean="0">
                <a:latin typeface="Times New Roman" pitchFamily="18" charset="0"/>
                <a:ea typeface="华文楷体" pitchFamily="2" charset="-122"/>
                <a:cs typeface="Times New Roman" pitchFamily="18" charset="0"/>
                <a:sym typeface="Symbol" pitchFamily="18" charset="2"/>
              </a:rPr>
              <a:t> </a:t>
            </a:r>
            <a:r>
              <a:rPr lang="en-US" altLang="zh-CN" b="1" dirty="0" smtClean="0">
                <a:latin typeface="Times New Roman" pitchFamily="18" charset="0"/>
                <a:ea typeface="华文楷体" pitchFamily="2" charset="-122"/>
                <a:cs typeface="Times New Roman" pitchFamily="18" charset="0"/>
              </a:rPr>
              <a:t>×{L, R,S}</a:t>
            </a:r>
            <a:r>
              <a:rPr lang="en-US" altLang="zh-CN" b="1" baseline="30000" dirty="0" smtClean="0">
                <a:latin typeface="Times New Roman" pitchFamily="18" charset="0"/>
                <a:ea typeface="华文楷体" pitchFamily="2" charset="-122"/>
                <a:cs typeface="Times New Roman" pitchFamily="18" charset="0"/>
              </a:rPr>
              <a:t>k</a:t>
            </a:r>
            <a:r>
              <a:rPr lang="en-US" altLang="zh-CN" b="1" dirty="0" smtClean="0">
                <a:latin typeface="Times New Roman" pitchFamily="18" charset="0"/>
                <a:ea typeface="华文楷体" pitchFamily="2" charset="-122"/>
                <a:cs typeface="Times New Roman" pitchFamily="18" charset="0"/>
              </a:rPr>
              <a:t> )  </a:t>
            </a:r>
          </a:p>
          <a:p>
            <a:pPr lvl="1">
              <a:lnSpc>
                <a:spcPct val="130000"/>
              </a:lnSpc>
              <a:buFont typeface="Wingdings" pitchFamily="2" charset="2"/>
              <a:buNone/>
            </a:pPr>
            <a:r>
              <a:rPr lang="en-US" altLang="zh-CN" b="1" dirty="0" smtClean="0">
                <a:latin typeface="Times New Roman" pitchFamily="18" charset="0"/>
                <a:ea typeface="华文楷体" pitchFamily="2" charset="-122"/>
                <a:cs typeface="Times New Roman" pitchFamily="18" charset="0"/>
                <a:sym typeface="Symbol" pitchFamily="18" charset="2"/>
              </a:rPr>
              <a:t>    (q,x</a:t>
            </a:r>
            <a:r>
              <a:rPr lang="en-US" altLang="zh-CN" b="1" baseline="-25000" dirty="0" smtClean="0">
                <a:latin typeface="Times New Roman" pitchFamily="18" charset="0"/>
                <a:ea typeface="华文楷体" pitchFamily="2" charset="-122"/>
                <a:cs typeface="Times New Roman" pitchFamily="18" charset="0"/>
                <a:sym typeface="Symbol" pitchFamily="18" charset="2"/>
              </a:rPr>
              <a:t>1</a:t>
            </a:r>
            <a:r>
              <a:rPr lang="en-US" altLang="zh-CN" b="1" dirty="0" smtClean="0">
                <a:latin typeface="Times New Roman" pitchFamily="18" charset="0"/>
                <a:ea typeface="华文楷体" pitchFamily="2" charset="-122"/>
                <a:cs typeface="Times New Roman" pitchFamily="18" charset="0"/>
                <a:sym typeface="Symbol" pitchFamily="18" charset="2"/>
              </a:rPr>
              <a:t>,…,</a:t>
            </a:r>
            <a:r>
              <a:rPr lang="en-US" altLang="zh-CN" b="1" dirty="0" err="1" smtClean="0">
                <a:latin typeface="Times New Roman" pitchFamily="18" charset="0"/>
                <a:ea typeface="华文楷体" pitchFamily="2" charset="-122"/>
                <a:cs typeface="Times New Roman" pitchFamily="18" charset="0"/>
                <a:sym typeface="Symbol" pitchFamily="18" charset="2"/>
              </a:rPr>
              <a:t>x</a:t>
            </a:r>
            <a:r>
              <a:rPr lang="en-US" altLang="zh-CN" b="1" baseline="-25000" dirty="0" err="1" smtClean="0">
                <a:latin typeface="Times New Roman" pitchFamily="18" charset="0"/>
                <a:ea typeface="华文楷体" pitchFamily="2" charset="-122"/>
                <a:cs typeface="Times New Roman" pitchFamily="18" charset="0"/>
                <a:sym typeface="Symbol" pitchFamily="18" charset="2"/>
              </a:rPr>
              <a:t>k</a:t>
            </a:r>
            <a:r>
              <a:rPr lang="en-US" altLang="zh-CN" b="1" dirty="0" smtClean="0">
                <a:latin typeface="Times New Roman" pitchFamily="18" charset="0"/>
                <a:ea typeface="华文楷体" pitchFamily="2" charset="-122"/>
                <a:cs typeface="Times New Roman" pitchFamily="18" charset="0"/>
                <a:sym typeface="Symbol" pitchFamily="18" charset="2"/>
              </a:rPr>
              <a:t>) = (p,(x</a:t>
            </a:r>
            <a:r>
              <a:rPr lang="en-US" altLang="zh-CN" b="1" baseline="-25000" dirty="0" smtClean="0">
                <a:latin typeface="Times New Roman" pitchFamily="18" charset="0"/>
                <a:ea typeface="华文楷体" pitchFamily="2" charset="-122"/>
                <a:cs typeface="Times New Roman" pitchFamily="18" charset="0"/>
                <a:sym typeface="Symbol" pitchFamily="18" charset="2"/>
              </a:rPr>
              <a:t>1</a:t>
            </a:r>
            <a:r>
              <a:rPr lang="en-US" altLang="zh-CN" b="1" dirty="0" smtClean="0">
                <a:latin typeface="Times New Roman" pitchFamily="18" charset="0"/>
                <a:ea typeface="华文楷体" pitchFamily="2" charset="-122"/>
                <a:cs typeface="Times New Roman" pitchFamily="18" charset="0"/>
                <a:sym typeface="Symbol" pitchFamily="18" charset="2"/>
              </a:rPr>
              <a:t>’,…,x</a:t>
            </a:r>
            <a:r>
              <a:rPr lang="en-US" altLang="zh-CN" b="1" baseline="-25000" dirty="0" smtClean="0">
                <a:latin typeface="Times New Roman" pitchFamily="18" charset="0"/>
                <a:ea typeface="华文楷体" pitchFamily="2" charset="-122"/>
                <a:cs typeface="Times New Roman" pitchFamily="18" charset="0"/>
                <a:sym typeface="Symbol" pitchFamily="18" charset="2"/>
              </a:rPr>
              <a:t>k</a:t>
            </a:r>
            <a:r>
              <a:rPr lang="en-US" altLang="zh-CN" b="1" dirty="0" smtClean="0">
                <a:latin typeface="Times New Roman" pitchFamily="18" charset="0"/>
                <a:ea typeface="华文楷体" pitchFamily="2" charset="-122"/>
                <a:cs typeface="Times New Roman" pitchFamily="18" charset="0"/>
                <a:sym typeface="Symbol" pitchFamily="18" charset="2"/>
              </a:rPr>
              <a:t>’,A</a:t>
            </a:r>
            <a:r>
              <a:rPr lang="en-US" altLang="zh-CN" b="1" baseline="-25000" dirty="0" smtClean="0">
                <a:latin typeface="Times New Roman" pitchFamily="18" charset="0"/>
                <a:ea typeface="华文楷体" pitchFamily="2" charset="-122"/>
                <a:cs typeface="Times New Roman" pitchFamily="18" charset="0"/>
                <a:sym typeface="Symbol" pitchFamily="18" charset="2"/>
              </a:rPr>
              <a:t>1</a:t>
            </a:r>
            <a:r>
              <a:rPr lang="en-US" altLang="zh-CN" b="1" dirty="0" smtClean="0">
                <a:latin typeface="Times New Roman" pitchFamily="18" charset="0"/>
                <a:ea typeface="华文楷体" pitchFamily="2" charset="-122"/>
                <a:cs typeface="Times New Roman" pitchFamily="18" charset="0"/>
                <a:sym typeface="Symbol" pitchFamily="18" charset="2"/>
              </a:rPr>
              <a:t>,…,</a:t>
            </a:r>
            <a:r>
              <a:rPr lang="en-US" altLang="zh-CN" b="1" dirty="0" err="1" smtClean="0">
                <a:latin typeface="Times New Roman" pitchFamily="18" charset="0"/>
                <a:ea typeface="华文楷体" pitchFamily="2" charset="-122"/>
                <a:cs typeface="Times New Roman" pitchFamily="18" charset="0"/>
                <a:sym typeface="Symbol" pitchFamily="18" charset="2"/>
              </a:rPr>
              <a:t>A</a:t>
            </a:r>
            <a:r>
              <a:rPr lang="en-US" altLang="zh-CN" b="1" baseline="-25000" dirty="0" err="1" smtClean="0">
                <a:latin typeface="Times New Roman" pitchFamily="18" charset="0"/>
                <a:ea typeface="华文楷体" pitchFamily="2" charset="-122"/>
                <a:cs typeface="Times New Roman" pitchFamily="18" charset="0"/>
                <a:sym typeface="Symbol" pitchFamily="18" charset="2"/>
              </a:rPr>
              <a:t>k</a:t>
            </a:r>
            <a:r>
              <a:rPr lang="en-US" altLang="zh-CN" b="1" dirty="0" smtClean="0">
                <a:latin typeface="Times New Roman" pitchFamily="18" charset="0"/>
                <a:ea typeface="华文楷体" pitchFamily="2" charset="-122"/>
                <a:cs typeface="Times New Roman" pitchFamily="18" charset="0"/>
                <a:sym typeface="Symbol" pitchFamily="18" charset="2"/>
              </a:rPr>
              <a:t>))</a:t>
            </a:r>
            <a:r>
              <a:rPr lang="en-US" altLang="zh-CN" b="1" dirty="0" smtClean="0">
                <a:latin typeface="Times New Roman" pitchFamily="18" charset="0"/>
                <a:ea typeface="华文楷体" pitchFamily="2" charset="-122"/>
                <a:cs typeface="Times New Roman" pitchFamily="18" charset="0"/>
              </a:rPr>
              <a:t> </a:t>
            </a:r>
            <a:endParaRPr lang="zh-CN" altLang="en-US" b="1" dirty="0" smtClean="0">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sz="2800" b="1" dirty="0" smtClean="0">
                <a:latin typeface="Times New Roman" pitchFamily="18" charset="0"/>
                <a:ea typeface="华文楷体" pitchFamily="2" charset="-122"/>
                <a:cs typeface="Times New Roman" pitchFamily="18" charset="0"/>
              </a:rPr>
              <a:t> </a:t>
            </a:r>
            <a:r>
              <a:rPr lang="zh-CN" altLang="en-US" sz="2800" b="1" dirty="0" smtClean="0">
                <a:latin typeface="Times New Roman" pitchFamily="18" charset="0"/>
                <a:ea typeface="华文楷体" pitchFamily="2" charset="-122"/>
                <a:cs typeface="Times New Roman" pitchFamily="18" charset="0"/>
              </a:rPr>
              <a:t>例如：</a:t>
            </a:r>
            <a:endParaRPr lang="en-US" altLang="zh-CN" sz="2800" b="1" dirty="0" smtClean="0">
              <a:latin typeface="Times New Roman" pitchFamily="18" charset="0"/>
              <a:ea typeface="华文楷体" pitchFamily="2" charset="-122"/>
              <a:cs typeface="Times New Roman" pitchFamily="18" charset="0"/>
            </a:endParaRPr>
          </a:p>
          <a:p>
            <a:pPr lvl="1"/>
            <a:r>
              <a:rPr lang="en-US" altLang="zh-CN" b="1" dirty="0" smtClean="0">
                <a:latin typeface="Times New Roman" pitchFamily="18" charset="0"/>
                <a:ea typeface="华文楷体" pitchFamily="2" charset="-122"/>
                <a:cs typeface="Times New Roman" pitchFamily="18" charset="0"/>
              </a:rPr>
              <a:t> </a:t>
            </a:r>
            <a:r>
              <a:rPr lang="en-US" altLang="zh-CN" b="1" dirty="0" smtClean="0">
                <a:latin typeface="Times New Roman" pitchFamily="18" charset="0"/>
                <a:ea typeface="华文楷体" pitchFamily="2" charset="-122"/>
                <a:cs typeface="Times New Roman" pitchFamily="18" charset="0"/>
                <a:sym typeface="Symbol"/>
              </a:rPr>
              <a:t>(</a:t>
            </a:r>
            <a:r>
              <a:rPr lang="en-US" altLang="zh-CN" b="1" dirty="0" smtClean="0">
                <a:latin typeface="Times New Roman" pitchFamily="18" charset="0"/>
                <a:ea typeface="华文楷体" pitchFamily="2" charset="-122"/>
                <a:cs typeface="Times New Roman" pitchFamily="18" charset="0"/>
              </a:rPr>
              <a:t>q, </a:t>
            </a:r>
            <a:r>
              <a:rPr lang="en-US" altLang="zh-CN" b="1" dirty="0" err="1" smtClean="0">
                <a:latin typeface="Times New Roman" pitchFamily="18" charset="0"/>
                <a:ea typeface="华文楷体" pitchFamily="2" charset="-122"/>
                <a:cs typeface="Times New Roman" pitchFamily="18" charset="0"/>
              </a:rPr>
              <a:t>x,y</a:t>
            </a:r>
            <a:r>
              <a:rPr lang="en-US" altLang="zh-CN" b="1" dirty="0" smtClean="0">
                <a:latin typeface="Times New Roman" pitchFamily="18" charset="0"/>
                <a:ea typeface="华文楷体" pitchFamily="2" charset="-122"/>
                <a:cs typeface="Times New Roman" pitchFamily="18" charset="0"/>
              </a:rPr>
              <a:t>) = (p, (</a:t>
            </a:r>
            <a:r>
              <a:rPr lang="en-US" altLang="zh-CN" b="1" dirty="0" err="1" smtClean="0">
                <a:latin typeface="Times New Roman" pitchFamily="18" charset="0"/>
                <a:ea typeface="华文楷体" pitchFamily="2" charset="-122"/>
                <a:cs typeface="Times New Roman" pitchFamily="18" charset="0"/>
              </a:rPr>
              <a:t>a,b</a:t>
            </a:r>
            <a:r>
              <a:rPr lang="en-US" altLang="zh-CN" b="1" dirty="0" smtClean="0">
                <a:latin typeface="Times New Roman" pitchFamily="18" charset="0"/>
                <a:ea typeface="华文楷体" pitchFamily="2" charset="-122"/>
                <a:cs typeface="Times New Roman" pitchFamily="18" charset="0"/>
              </a:rPr>
              <a:t>, L, R))</a:t>
            </a:r>
          </a:p>
          <a:p>
            <a:pPr lvl="1"/>
            <a:endParaRPr lang="en-US" altLang="zh-CN" b="1" dirty="0" smtClean="0">
              <a:latin typeface="Times New Roman" pitchFamily="18" charset="0"/>
              <a:ea typeface="华文楷体" pitchFamily="2" charset="-122"/>
              <a:cs typeface="Times New Roman" pitchFamily="18" charset="0"/>
            </a:endParaRPr>
          </a:p>
          <a:p>
            <a:r>
              <a:rPr lang="en-US" altLang="zh-CN" sz="2800" b="1" dirty="0" smtClean="0">
                <a:latin typeface="Times New Roman" pitchFamily="18" charset="0"/>
                <a:ea typeface="华文楷体" pitchFamily="2" charset="-122"/>
                <a:cs typeface="Times New Roman" pitchFamily="18" charset="0"/>
              </a:rPr>
              <a:t> </a:t>
            </a:r>
            <a:r>
              <a:rPr lang="zh-CN" altLang="en-US" sz="2800" b="1" dirty="0" smtClean="0">
                <a:latin typeface="Times New Roman" pitchFamily="18" charset="0"/>
                <a:ea typeface="华文楷体" pitchFamily="2" charset="-122"/>
                <a:cs typeface="Times New Roman" pitchFamily="18" charset="0"/>
              </a:rPr>
              <a:t>例如：识别</a:t>
            </a:r>
            <a:r>
              <a:rPr lang="en-US" altLang="zh-CN" sz="2800" b="1" dirty="0" smtClean="0">
                <a:latin typeface="Times New Roman" pitchFamily="18" charset="0"/>
                <a:ea typeface="华文楷体" pitchFamily="2" charset="-122"/>
                <a:cs typeface="Times New Roman" pitchFamily="18" charset="0"/>
              </a:rPr>
              <a:t>0</a:t>
            </a:r>
            <a:r>
              <a:rPr lang="en-US" altLang="zh-CN" sz="2800" b="1" baseline="30000" dirty="0" smtClean="0">
                <a:latin typeface="Times New Roman" pitchFamily="18" charset="0"/>
                <a:ea typeface="华文楷体" pitchFamily="2" charset="-122"/>
                <a:cs typeface="Times New Roman" pitchFamily="18" charset="0"/>
              </a:rPr>
              <a:t>n</a:t>
            </a:r>
            <a:r>
              <a:rPr lang="en-US" altLang="zh-CN" sz="2800" b="1" dirty="0" smtClean="0">
                <a:latin typeface="Times New Roman" pitchFamily="18" charset="0"/>
                <a:ea typeface="华文楷体" pitchFamily="2" charset="-122"/>
                <a:cs typeface="Times New Roman" pitchFamily="18" charset="0"/>
              </a:rPr>
              <a:t>1</a:t>
            </a:r>
            <a:r>
              <a:rPr lang="en-US" altLang="zh-CN" sz="2800" b="1" baseline="30000" dirty="0" smtClean="0">
                <a:latin typeface="Times New Roman" pitchFamily="18" charset="0"/>
                <a:ea typeface="华文楷体" pitchFamily="2" charset="-122"/>
                <a:cs typeface="Times New Roman" pitchFamily="18" charset="0"/>
              </a:rPr>
              <a:t>n </a:t>
            </a:r>
          </a:p>
          <a:p>
            <a:pPr lvl="1"/>
            <a:r>
              <a:rPr lang="en-US" altLang="zh-CN" b="1" baseline="30000" dirty="0" smtClean="0">
                <a:latin typeface="Times New Roman" pitchFamily="18" charset="0"/>
                <a:ea typeface="华文楷体" pitchFamily="2" charset="-122"/>
                <a:cs typeface="Times New Roman" pitchFamily="18" charset="0"/>
              </a:rPr>
              <a:t> </a:t>
            </a:r>
            <a:r>
              <a:rPr lang="zh-CN" altLang="en-US" b="1" dirty="0" smtClean="0">
                <a:latin typeface="Times New Roman" pitchFamily="18" charset="0"/>
                <a:ea typeface="华文楷体" pitchFamily="2" charset="-122"/>
                <a:cs typeface="Times New Roman" pitchFamily="18" charset="0"/>
              </a:rPr>
              <a:t>两个带，一个存放输入串，将输入串的</a:t>
            </a:r>
            <a:r>
              <a:rPr lang="en-US" altLang="zh-CN" b="1" dirty="0" smtClean="0">
                <a:latin typeface="Times New Roman" pitchFamily="18" charset="0"/>
                <a:ea typeface="华文楷体" pitchFamily="2" charset="-122"/>
                <a:cs typeface="Times New Roman" pitchFamily="18" charset="0"/>
              </a:rPr>
              <a:t>0</a:t>
            </a:r>
            <a:r>
              <a:rPr lang="zh-CN" altLang="en-US" b="1" dirty="0" smtClean="0">
                <a:latin typeface="Times New Roman" pitchFamily="18" charset="0"/>
                <a:ea typeface="华文楷体" pitchFamily="2" charset="-122"/>
                <a:cs typeface="Times New Roman" pitchFamily="18" charset="0"/>
              </a:rPr>
              <a:t>串拷贝到第二个线性带上，两个带开始匹配。</a:t>
            </a:r>
            <a:endParaRPr lang="en-US" altLang="zh-CN" b="1" dirty="0" smtClean="0">
              <a:latin typeface="Times New Roman" pitchFamily="18" charset="0"/>
              <a:ea typeface="华文楷体" pitchFamily="2" charset="-122"/>
              <a:cs typeface="Times New Roman" pitchFamily="18" charset="0"/>
            </a:endParaRPr>
          </a:p>
          <a:p>
            <a:pPr lvl="1"/>
            <a:r>
              <a:rPr lang="zh-CN" altLang="en-US" b="1" dirty="0" smtClean="0">
                <a:latin typeface="Times New Roman" pitchFamily="18" charset="0"/>
                <a:ea typeface="华文楷体" pitchFamily="2" charset="-122"/>
                <a:cs typeface="Times New Roman" pitchFamily="18" charset="0"/>
              </a:rPr>
              <a:t>读写指针不需要频繁移动。</a:t>
            </a:r>
            <a:endParaRPr lang="zh-CN" altLang="en-US" b="1" dirty="0">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内容占位符 2"/>
          <p:cNvSpPr>
            <a:spLocks noGrp="1"/>
          </p:cNvSpPr>
          <p:nvPr>
            <p:ph idx="1"/>
          </p:nvPr>
        </p:nvSpPr>
        <p:spPr/>
        <p:txBody>
          <a:bodyPr/>
          <a:lstStyle/>
          <a:p>
            <a:pPr>
              <a:lnSpc>
                <a:spcPct val="120000"/>
              </a:lnSpc>
            </a:pPr>
            <a:r>
              <a:rPr lang="zh-CN" altLang="en-US" b="1" smtClean="0">
                <a:solidFill>
                  <a:srgbClr val="0070C0"/>
                </a:solidFill>
                <a:latin typeface="Times New Roman" pitchFamily="18" charset="0"/>
                <a:ea typeface="华文楷体" pitchFamily="2" charset="-122"/>
                <a:cs typeface="Times New Roman" pitchFamily="18" charset="0"/>
              </a:rPr>
              <a:t>定理：</a:t>
            </a:r>
            <a:endParaRPr lang="en-US" altLang="zh-CN" b="1" smtClean="0">
              <a:solidFill>
                <a:srgbClr val="0070C0"/>
              </a:solidFill>
              <a:latin typeface="Times New Roman" pitchFamily="18" charset="0"/>
              <a:ea typeface="华文楷体" pitchFamily="2" charset="-122"/>
              <a:cs typeface="Times New Roman" pitchFamily="18" charset="0"/>
            </a:endParaRPr>
          </a:p>
          <a:p>
            <a:pPr>
              <a:lnSpc>
                <a:spcPct val="120000"/>
              </a:lnSpc>
              <a:buFont typeface="Wingdings" pitchFamily="2" charset="2"/>
              <a:buNone/>
            </a:pPr>
            <a:r>
              <a:rPr lang="zh-CN" altLang="en-US" b="1" smtClean="0">
                <a:latin typeface="Times New Roman" pitchFamily="18" charset="0"/>
                <a:ea typeface="华文楷体" pitchFamily="2" charset="-122"/>
                <a:cs typeface="Times New Roman" pitchFamily="18" charset="0"/>
              </a:rPr>
              <a:t>    对任意一个多带图灵机，存在一个单带图灵机与之等价。</a:t>
            </a:r>
            <a:endParaRPr lang="en-US" altLang="zh-CN" b="1" smtClean="0">
              <a:latin typeface="Times New Roman" pitchFamily="18" charset="0"/>
              <a:ea typeface="华文楷体" pitchFamily="2" charset="-122"/>
              <a:cs typeface="Times New Roman" pitchFamily="18" charset="0"/>
            </a:endParaRPr>
          </a:p>
          <a:p>
            <a:pPr lvl="1">
              <a:lnSpc>
                <a:spcPct val="120000"/>
              </a:lnSpc>
            </a:pPr>
            <a:r>
              <a:rPr lang="zh-CN" altLang="en-US" b="1" smtClean="0">
                <a:latin typeface="Times New Roman" pitchFamily="18" charset="0"/>
                <a:ea typeface="华文楷体" pitchFamily="2" charset="-122"/>
                <a:cs typeface="Times New Roman" pitchFamily="18" charset="0"/>
              </a:rPr>
              <a:t>证明：</a:t>
            </a:r>
            <a:endParaRPr lang="en-US" altLang="zh-CN" b="1" smtClean="0">
              <a:latin typeface="Times New Roman" pitchFamily="18" charset="0"/>
              <a:ea typeface="华文楷体" pitchFamily="2" charset="-122"/>
              <a:cs typeface="Times New Roman" pitchFamily="18" charset="0"/>
            </a:endParaRPr>
          </a:p>
          <a:p>
            <a:pPr lvl="1">
              <a:lnSpc>
                <a:spcPct val="120000"/>
              </a:lnSpc>
              <a:buFont typeface="Wingdings" pitchFamily="2" charset="2"/>
              <a:buNone/>
            </a:pPr>
            <a:r>
              <a:rPr lang="zh-CN" altLang="en-US" b="1" smtClean="0">
                <a:latin typeface="Times New Roman" pitchFamily="18" charset="0"/>
                <a:ea typeface="华文楷体" pitchFamily="2" charset="-122"/>
                <a:cs typeface="Times New Roman" pitchFamily="18" charset="0"/>
              </a:rPr>
              <a:t>    记录多带信息</a:t>
            </a:r>
            <a:endParaRPr lang="en-US" altLang="zh-CN" b="1" smtClean="0">
              <a:latin typeface="Times New Roman" pitchFamily="18" charset="0"/>
              <a:ea typeface="华文楷体" pitchFamily="2" charset="-122"/>
              <a:cs typeface="Times New Roman" pitchFamily="18" charset="0"/>
            </a:endParaRPr>
          </a:p>
          <a:p>
            <a:pPr lvl="1">
              <a:lnSpc>
                <a:spcPct val="120000"/>
              </a:lnSpc>
              <a:buFont typeface="Wingdings" pitchFamily="2" charset="2"/>
              <a:buNone/>
            </a:pPr>
            <a:r>
              <a:rPr lang="zh-CN" altLang="en-US" b="1" smtClean="0">
                <a:latin typeface="Times New Roman" pitchFamily="18" charset="0"/>
                <a:ea typeface="华文楷体" pitchFamily="2" charset="-122"/>
                <a:cs typeface="Times New Roman" pitchFamily="18" charset="0"/>
              </a:rPr>
              <a:t>    记录多带读写头位置</a:t>
            </a:r>
            <a:r>
              <a:rPr lang="en-US" altLang="zh-CN" b="1" smtClean="0">
                <a:latin typeface="Times New Roman" pitchFamily="18" charset="0"/>
                <a:ea typeface="华文楷体" pitchFamily="2" charset="-122"/>
                <a:cs typeface="Times New Roman" pitchFamily="18" charset="0"/>
              </a:rPr>
              <a:t> </a:t>
            </a:r>
            <a:endParaRPr lang="zh-CN" altLang="en-US" b="1" smtClean="0">
              <a:latin typeface="Times New Roman" pitchFamily="18" charset="0"/>
              <a:ea typeface="华文楷体" pitchFamily="2" charset="-122"/>
              <a:cs typeface="Times New Roman" pitchFamily="18" charset="0"/>
            </a:endParaRPr>
          </a:p>
        </p:txBody>
      </p:sp>
      <p:sp>
        <p:nvSpPr>
          <p:cNvPr id="4" name="标题 3"/>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b="1" dirty="0" smtClean="0">
                <a:latin typeface="Times New Roman" pitchFamily="18" charset="0"/>
                <a:ea typeface="华文楷体" pitchFamily="2" charset="-122"/>
                <a:cs typeface="Times New Roman" pitchFamily="18" charset="0"/>
              </a:rPr>
              <a:t>2.1 </a:t>
            </a:r>
            <a:r>
              <a:rPr lang="zh-CN" altLang="en-US" b="1" dirty="0" smtClean="0">
                <a:latin typeface="Times New Roman" pitchFamily="18" charset="0"/>
                <a:ea typeface="华文楷体" pitchFamily="2" charset="-122"/>
                <a:cs typeface="Times New Roman" pitchFamily="18" charset="0"/>
              </a:rPr>
              <a:t>图灵机模型</a:t>
            </a:r>
          </a:p>
        </p:txBody>
      </p:sp>
      <p:sp>
        <p:nvSpPr>
          <p:cNvPr id="27651" name="内容占位符 2"/>
          <p:cNvSpPr>
            <a:spLocks noGrp="1"/>
          </p:cNvSpPr>
          <p:nvPr>
            <p:ph idx="1"/>
          </p:nvPr>
        </p:nvSpPr>
        <p:spPr>
          <a:xfrm>
            <a:off x="1182688" y="2017712"/>
            <a:ext cx="7772400" cy="4383087"/>
          </a:xfrm>
        </p:spPr>
        <p:txBody>
          <a:bodyPr/>
          <a:lstStyle/>
          <a:p>
            <a:pPr>
              <a:lnSpc>
                <a:spcPct val="150000"/>
              </a:lnSpc>
            </a:pPr>
            <a:r>
              <a:rPr lang="zh-CN" altLang="en-US" b="1" dirty="0" smtClean="0">
                <a:solidFill>
                  <a:srgbClr val="0070C0"/>
                </a:solidFill>
                <a:latin typeface="Times New Roman" pitchFamily="18" charset="0"/>
                <a:ea typeface="华文楷体" pitchFamily="2" charset="-122"/>
                <a:cs typeface="Times New Roman" pitchFamily="18" charset="0"/>
              </a:rPr>
              <a:t>非确定图灵机</a:t>
            </a:r>
            <a:endParaRPr lang="en-US" altLang="zh-CN" b="1" dirty="0" smtClean="0">
              <a:solidFill>
                <a:srgbClr val="0070C0"/>
              </a:solidFill>
              <a:latin typeface="Times New Roman" pitchFamily="18" charset="0"/>
              <a:ea typeface="华文楷体" pitchFamily="2" charset="-122"/>
              <a:cs typeface="Times New Roman" pitchFamily="18" charset="0"/>
            </a:endParaRPr>
          </a:p>
          <a:p>
            <a:pPr lvl="1">
              <a:lnSpc>
                <a:spcPct val="150000"/>
              </a:lnSpc>
            </a:pPr>
            <a:r>
              <a:rPr lang="en-US" altLang="zh-CN" sz="3200" b="1" dirty="0" smtClean="0">
                <a:latin typeface="Times New Roman" pitchFamily="18" charset="0"/>
                <a:ea typeface="华文楷体" pitchFamily="2" charset="-122"/>
                <a:cs typeface="Times New Roman" pitchFamily="18" charset="0"/>
              </a:rPr>
              <a:t> </a:t>
            </a:r>
            <a:r>
              <a:rPr lang="en-US" altLang="zh-CN" b="1" dirty="0" smtClean="0">
                <a:latin typeface="Times New Roman" pitchFamily="18" charset="0"/>
                <a:ea typeface="华文楷体" pitchFamily="2" charset="-122"/>
                <a:cs typeface="Times New Roman" pitchFamily="18" charset="0"/>
                <a:sym typeface="Symbol" pitchFamily="18" charset="2"/>
              </a:rPr>
              <a:t></a:t>
            </a:r>
            <a:r>
              <a:rPr lang="zh-CN" altLang="en-US" b="1" dirty="0" smtClean="0">
                <a:latin typeface="Times New Roman" pitchFamily="18" charset="0"/>
                <a:ea typeface="华文楷体" pitchFamily="2" charset="-122"/>
                <a:cs typeface="Times New Roman" pitchFamily="18" charset="0"/>
                <a:sym typeface="Symbol" pitchFamily="18" charset="2"/>
              </a:rPr>
              <a:t>：</a:t>
            </a:r>
            <a:r>
              <a:rPr lang="en-US" altLang="zh-CN" b="1" dirty="0" smtClean="0">
                <a:latin typeface="Times New Roman" pitchFamily="18" charset="0"/>
                <a:ea typeface="华文楷体" pitchFamily="2" charset="-122"/>
                <a:cs typeface="Times New Roman" pitchFamily="18" charset="0"/>
              </a:rPr>
              <a:t>Q×</a:t>
            </a:r>
            <a:r>
              <a:rPr lang="en-US" altLang="zh-CN" b="1" dirty="0" smtClean="0">
                <a:latin typeface="Times New Roman" pitchFamily="18" charset="0"/>
                <a:ea typeface="华文楷体" pitchFamily="2" charset="-122"/>
                <a:cs typeface="Times New Roman" pitchFamily="18" charset="0"/>
                <a:sym typeface="Symbol" pitchFamily="18" charset="2"/>
              </a:rPr>
              <a:t></a:t>
            </a:r>
            <a:r>
              <a:rPr lang="en-US" altLang="zh-CN" b="1" dirty="0" smtClean="0">
                <a:latin typeface="Times New Roman" pitchFamily="18" charset="0"/>
                <a:ea typeface="华文楷体" pitchFamily="2" charset="-122"/>
                <a:cs typeface="Times New Roman" pitchFamily="18" charset="0"/>
              </a:rPr>
              <a:t> </a:t>
            </a:r>
            <a:r>
              <a:rPr lang="en-US" altLang="zh-CN" b="1" dirty="0" smtClean="0">
                <a:latin typeface="Times New Roman" pitchFamily="18" charset="0"/>
                <a:ea typeface="华文楷体" pitchFamily="2" charset="-122"/>
                <a:cs typeface="Times New Roman" pitchFamily="18" charset="0"/>
                <a:sym typeface="Symbol"/>
              </a:rPr>
              <a:t></a:t>
            </a:r>
            <a:r>
              <a:rPr lang="en-US" altLang="zh-CN" b="1" dirty="0" smtClean="0">
                <a:latin typeface="Times New Roman" pitchFamily="18" charset="0"/>
                <a:ea typeface="华文楷体" pitchFamily="2" charset="-122"/>
                <a:cs typeface="Times New Roman" pitchFamily="18" charset="0"/>
              </a:rPr>
              <a:t> (Q×(</a:t>
            </a:r>
            <a:r>
              <a:rPr lang="en-US" altLang="zh-CN" b="1" dirty="0" smtClean="0">
                <a:latin typeface="Times New Roman" pitchFamily="18" charset="0"/>
                <a:ea typeface="华文楷体" pitchFamily="2" charset="-122"/>
                <a:cs typeface="Times New Roman" pitchFamily="18" charset="0"/>
                <a:sym typeface="Symbol" pitchFamily="18" charset="2"/>
              </a:rPr>
              <a:t></a:t>
            </a:r>
            <a:r>
              <a:rPr lang="en-US" altLang="zh-CN" b="1" dirty="0" smtClean="0">
                <a:latin typeface="Times New Roman" pitchFamily="18" charset="0"/>
                <a:ea typeface="华文楷体" pitchFamily="2" charset="-122"/>
                <a:cs typeface="Times New Roman" pitchFamily="18" charset="0"/>
              </a:rPr>
              <a:t>×{L, R,S}))</a:t>
            </a:r>
          </a:p>
          <a:p>
            <a:pPr lvl="1">
              <a:lnSpc>
                <a:spcPct val="150000"/>
              </a:lnSpc>
            </a:pPr>
            <a:r>
              <a:rPr lang="zh-CN" altLang="en-US" b="1" dirty="0" smtClean="0">
                <a:latin typeface="Times New Roman" pitchFamily="18" charset="0"/>
                <a:ea typeface="华文楷体" pitchFamily="2" charset="-122"/>
                <a:cs typeface="Times New Roman" pitchFamily="18" charset="0"/>
              </a:rPr>
              <a:t>例如：</a:t>
            </a:r>
            <a:r>
              <a:rPr lang="en-US" altLang="zh-CN" b="1" dirty="0" smtClean="0">
                <a:latin typeface="Times New Roman" pitchFamily="18" charset="0"/>
                <a:ea typeface="华文楷体" pitchFamily="2" charset="-122"/>
                <a:cs typeface="Times New Roman" pitchFamily="18" charset="0"/>
              </a:rPr>
              <a:t>M = ({q ,p ,r},{0,1},{0,1,B}, </a:t>
            </a:r>
            <a:r>
              <a:rPr lang="en-US" altLang="zh-CN" b="1" dirty="0" smtClean="0">
                <a:latin typeface="Times New Roman" pitchFamily="18" charset="0"/>
                <a:ea typeface="华文楷体" pitchFamily="2" charset="-122"/>
                <a:cs typeface="Times New Roman" pitchFamily="18" charset="0"/>
                <a:sym typeface="Symbol"/>
              </a:rPr>
              <a:t>, B, q, {r}), </a:t>
            </a:r>
            <a:r>
              <a:rPr lang="zh-CN" altLang="en-US" b="1" dirty="0" smtClean="0">
                <a:latin typeface="Times New Roman" pitchFamily="18" charset="0"/>
                <a:ea typeface="华文楷体" pitchFamily="2" charset="-122"/>
                <a:cs typeface="Times New Roman" pitchFamily="18" charset="0"/>
                <a:sym typeface="Symbol"/>
              </a:rPr>
              <a:t>定义如下：</a:t>
            </a:r>
            <a:endParaRPr lang="en-US" altLang="zh-CN" b="1" dirty="0" smtClean="0">
              <a:latin typeface="Times New Roman" pitchFamily="18" charset="0"/>
              <a:ea typeface="华文楷体" pitchFamily="2" charset="-122"/>
              <a:cs typeface="Times New Roman" pitchFamily="18" charset="0"/>
            </a:endParaRPr>
          </a:p>
          <a:p>
            <a:pPr lvl="1">
              <a:buFont typeface="Wingdings" pitchFamily="2" charset="2"/>
              <a:buNone/>
            </a:pPr>
            <a:endParaRPr lang="en-US" altLang="zh-CN" b="1" dirty="0" smtClean="0">
              <a:latin typeface="Times New Roman" pitchFamily="18" charset="0"/>
              <a:ea typeface="华文楷体" pitchFamily="2" charset="-122"/>
              <a:cs typeface="Times New Roman" pitchFamily="18" charset="0"/>
            </a:endParaRPr>
          </a:p>
        </p:txBody>
      </p:sp>
      <p:graphicFrame>
        <p:nvGraphicFramePr>
          <p:cNvPr id="4" name="表格 3"/>
          <p:cNvGraphicFramePr>
            <a:graphicFrameLocks noGrp="1"/>
          </p:cNvGraphicFramePr>
          <p:nvPr/>
        </p:nvGraphicFramePr>
        <p:xfrm>
          <a:off x="1600200" y="5105400"/>
          <a:ext cx="6858000" cy="1493520"/>
        </p:xfrm>
        <a:graphic>
          <a:graphicData uri="http://schemas.openxmlformats.org/drawingml/2006/table">
            <a:tbl>
              <a:tblPr firstRow="1" bandRow="1">
                <a:tableStyleId>{5C22544A-7EE6-4342-B048-85BDC9FD1C3A}</a:tableStyleId>
              </a:tblPr>
              <a:tblGrid>
                <a:gridCol w="600075"/>
                <a:gridCol w="2571750"/>
                <a:gridCol w="2486025"/>
                <a:gridCol w="1200150"/>
              </a:tblGrid>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latin typeface="Times New Roman" pitchFamily="18" charset="0"/>
                          <a:ea typeface="华文楷体" pitchFamily="2" charset="-122"/>
                          <a:cs typeface="Times New Roman" pitchFamily="18" charset="0"/>
                          <a:sym typeface="Symbol"/>
                        </a:rPr>
                        <a:t> </a:t>
                      </a:r>
                      <a:endParaRPr lang="zh-CN" altLang="en-US" dirty="0">
                        <a:solidFill>
                          <a:schemeClr val="tx1"/>
                        </a:solidFill>
                      </a:endParaRPr>
                    </a:p>
                  </a:txBody>
                  <a:tcPr/>
                </a:tc>
                <a:tc>
                  <a:txBody>
                    <a:bodyPr/>
                    <a:lstStyle/>
                    <a:p>
                      <a:r>
                        <a:rPr lang="en-US" altLang="zh-CN" dirty="0" smtClean="0">
                          <a:solidFill>
                            <a:schemeClr val="tx1"/>
                          </a:solidFill>
                        </a:rPr>
                        <a:t>0</a:t>
                      </a:r>
                      <a:endParaRPr lang="zh-CN" altLang="en-US" dirty="0">
                        <a:solidFill>
                          <a:schemeClr val="tx1"/>
                        </a:solidFill>
                      </a:endParaRPr>
                    </a:p>
                  </a:txBody>
                  <a:tcPr/>
                </a:tc>
                <a:tc>
                  <a:txBody>
                    <a:bodyPr/>
                    <a:lstStyle/>
                    <a:p>
                      <a:r>
                        <a:rPr lang="en-US" altLang="zh-CN" dirty="0" smtClean="0">
                          <a:solidFill>
                            <a:schemeClr val="tx1"/>
                          </a:solidFill>
                        </a:rPr>
                        <a:t>1</a:t>
                      </a:r>
                      <a:endParaRPr lang="zh-CN" altLang="en-US" dirty="0">
                        <a:solidFill>
                          <a:schemeClr val="tx1"/>
                        </a:solidFill>
                      </a:endParaRPr>
                    </a:p>
                  </a:txBody>
                  <a:tcPr/>
                </a:tc>
                <a:tc>
                  <a:txBody>
                    <a:bodyPr/>
                    <a:lstStyle/>
                    <a:p>
                      <a:r>
                        <a:rPr lang="en-US" altLang="zh-CN" dirty="0" smtClean="0">
                          <a:solidFill>
                            <a:schemeClr val="tx1"/>
                          </a:solidFill>
                        </a:rPr>
                        <a:t>B</a:t>
                      </a:r>
                      <a:endParaRPr lang="zh-CN" altLang="en-US" dirty="0">
                        <a:solidFill>
                          <a:schemeClr val="tx1"/>
                        </a:solidFill>
                      </a:endParaRPr>
                    </a:p>
                  </a:txBody>
                  <a:tcPr/>
                </a:tc>
              </a:tr>
              <a:tr h="370840">
                <a:tc>
                  <a:txBody>
                    <a:bodyPr/>
                    <a:lstStyle/>
                    <a:p>
                      <a:r>
                        <a:rPr lang="en-US" altLang="zh-CN" b="1" dirty="0" smtClean="0">
                          <a:latin typeface="Times New Roman" pitchFamily="18" charset="0"/>
                          <a:ea typeface="华文楷体" pitchFamily="2" charset="-122"/>
                          <a:cs typeface="Times New Roman" pitchFamily="18" charset="0"/>
                        </a:rPr>
                        <a:t>q</a:t>
                      </a:r>
                      <a:endParaRPr lang="zh-CN" altLang="en-US" dirty="0">
                        <a:solidFill>
                          <a:schemeClr val="tx1"/>
                        </a:solidFill>
                      </a:endParaRPr>
                    </a:p>
                  </a:txBody>
                  <a:tcPr/>
                </a:tc>
                <a:tc>
                  <a:txBody>
                    <a:bodyPr/>
                    <a:lstStyle/>
                    <a:p>
                      <a:r>
                        <a:rPr lang="en-US" altLang="zh-CN" dirty="0" smtClean="0">
                          <a:solidFill>
                            <a:schemeClr val="tx1"/>
                          </a:solidFill>
                        </a:rPr>
                        <a:t>{(q ,1,R)}</a:t>
                      </a:r>
                      <a:endParaRPr lang="zh-CN" altLang="en-US" dirty="0">
                        <a:solidFill>
                          <a:schemeClr val="tx1"/>
                        </a:solidFill>
                      </a:endParaRPr>
                    </a:p>
                  </a:txBody>
                  <a:tcPr/>
                </a:tc>
                <a:tc>
                  <a:txBody>
                    <a:bodyPr/>
                    <a:lstStyle/>
                    <a:p>
                      <a:r>
                        <a:rPr lang="en-US" altLang="zh-CN" dirty="0" smtClean="0">
                          <a:solidFill>
                            <a:schemeClr val="tx1"/>
                          </a:solidFill>
                        </a:rPr>
                        <a:t>{(p</a:t>
                      </a:r>
                      <a:r>
                        <a:rPr lang="en-US" altLang="zh-CN" baseline="0" dirty="0" smtClean="0">
                          <a:solidFill>
                            <a:schemeClr val="tx1"/>
                          </a:solidFill>
                        </a:rPr>
                        <a:t>, 0, R</a:t>
                      </a:r>
                      <a:r>
                        <a:rPr lang="en-US" altLang="zh-CN" dirty="0" smtClean="0">
                          <a:solidFill>
                            <a:schemeClr val="tx1"/>
                          </a:solidFill>
                        </a:rPr>
                        <a:t>)}</a:t>
                      </a:r>
                      <a:endParaRPr lang="zh-CN" altLang="en-US" dirty="0">
                        <a:solidFill>
                          <a:schemeClr val="tx1"/>
                        </a:solidFill>
                      </a:endParaRPr>
                    </a:p>
                  </a:txBody>
                  <a:tcPr/>
                </a:tc>
                <a:tc>
                  <a:txBody>
                    <a:bodyPr/>
                    <a:lstStyle/>
                    <a:p>
                      <a:endParaRPr lang="zh-CN" altLang="en-US">
                        <a:solidFill>
                          <a:schemeClr val="tx1"/>
                        </a:solidFill>
                      </a:endParaRPr>
                    </a:p>
                  </a:txBody>
                  <a:tcPr/>
                </a:tc>
              </a:tr>
              <a:tr h="370840">
                <a:tc>
                  <a:txBody>
                    <a:bodyPr/>
                    <a:lstStyle/>
                    <a:p>
                      <a:r>
                        <a:rPr lang="en-US" altLang="zh-CN" b="1" dirty="0" smtClean="0">
                          <a:solidFill>
                            <a:schemeClr val="dk1"/>
                          </a:solidFill>
                          <a:latin typeface="Times New Roman" pitchFamily="18" charset="0"/>
                          <a:ea typeface="华文楷体" pitchFamily="2" charset="-122"/>
                          <a:cs typeface="Times New Roman" pitchFamily="18" charset="0"/>
                        </a:rPr>
                        <a:t>p</a:t>
                      </a:r>
                      <a:endParaRPr lang="zh-CN" altLang="en-US" dirty="0">
                        <a:solidFill>
                          <a:schemeClr val="tx1"/>
                        </a:solidFill>
                      </a:endParaRPr>
                    </a:p>
                  </a:txBody>
                  <a:tcPr/>
                </a:tc>
                <a:tc>
                  <a:txBody>
                    <a:bodyPr/>
                    <a:lstStyle/>
                    <a:p>
                      <a:r>
                        <a:rPr lang="en-US" altLang="zh-CN" dirty="0" smtClean="0">
                          <a:solidFill>
                            <a:schemeClr val="tx1"/>
                          </a:solidFill>
                        </a:rPr>
                        <a:t>{(p</a:t>
                      </a:r>
                      <a:r>
                        <a:rPr lang="en-US" altLang="zh-CN" baseline="0" dirty="0" smtClean="0">
                          <a:solidFill>
                            <a:schemeClr val="tx1"/>
                          </a:solidFill>
                        </a:rPr>
                        <a:t>, 0, R</a:t>
                      </a:r>
                      <a:r>
                        <a:rPr lang="en-US" altLang="zh-CN" dirty="0" smtClean="0">
                          <a:solidFill>
                            <a:schemeClr val="tx1"/>
                          </a:solidFill>
                        </a:rPr>
                        <a:t>), (q</a:t>
                      </a:r>
                      <a:r>
                        <a:rPr lang="en-US" altLang="zh-CN" baseline="0" dirty="0" smtClean="0">
                          <a:solidFill>
                            <a:schemeClr val="tx1"/>
                          </a:solidFill>
                        </a:rPr>
                        <a:t>, 0,L</a:t>
                      </a:r>
                      <a:r>
                        <a:rPr lang="en-US" altLang="zh-CN" dirty="0" smtClean="0">
                          <a:solidFill>
                            <a:schemeClr val="tx1"/>
                          </a:solidFill>
                        </a:rPr>
                        <a:t>)}</a:t>
                      </a:r>
                      <a:endParaRPr lang="zh-CN" altLang="en-US" dirty="0">
                        <a:solidFill>
                          <a:schemeClr val="tx1"/>
                        </a:solidFill>
                      </a:endParaRPr>
                    </a:p>
                  </a:txBody>
                  <a:tcPr/>
                </a:tc>
                <a:tc>
                  <a:txBody>
                    <a:bodyPr/>
                    <a:lstStyle/>
                    <a:p>
                      <a:r>
                        <a:rPr lang="en-US" altLang="zh-CN" dirty="0" smtClean="0">
                          <a:solidFill>
                            <a:schemeClr val="tx1"/>
                          </a:solidFill>
                        </a:rPr>
                        <a:t>{(p</a:t>
                      </a:r>
                      <a:r>
                        <a:rPr lang="en-US" altLang="zh-CN" baseline="0" dirty="0" smtClean="0">
                          <a:solidFill>
                            <a:schemeClr val="tx1"/>
                          </a:solidFill>
                        </a:rPr>
                        <a:t>, 1,R</a:t>
                      </a:r>
                      <a:r>
                        <a:rPr lang="en-US" altLang="zh-CN" dirty="0" smtClean="0">
                          <a:solidFill>
                            <a:schemeClr val="tx1"/>
                          </a:solidFill>
                        </a:rPr>
                        <a:t>), (q</a:t>
                      </a:r>
                      <a:r>
                        <a:rPr lang="en-US" altLang="zh-CN" baseline="0" dirty="0" smtClean="0">
                          <a:solidFill>
                            <a:schemeClr val="tx1"/>
                          </a:solidFill>
                        </a:rPr>
                        <a:t>,1,L</a:t>
                      </a:r>
                      <a:r>
                        <a:rPr lang="en-US" altLang="zh-CN" dirty="0" smtClean="0">
                          <a:solidFill>
                            <a:schemeClr val="tx1"/>
                          </a:solidFill>
                        </a:rPr>
                        <a:t>)}</a:t>
                      </a:r>
                      <a:endParaRPr lang="zh-CN" altLang="en-US" dirty="0">
                        <a:solidFill>
                          <a:schemeClr val="tx1"/>
                        </a:solidFill>
                      </a:endParaRPr>
                    </a:p>
                  </a:txBody>
                  <a:tcPr/>
                </a:tc>
                <a:tc>
                  <a:txBody>
                    <a:bodyPr/>
                    <a:lstStyle/>
                    <a:p>
                      <a:r>
                        <a:rPr lang="en-US" altLang="zh-CN" dirty="0" smtClean="0">
                          <a:solidFill>
                            <a:schemeClr val="tx1"/>
                          </a:solidFill>
                        </a:rPr>
                        <a:t>{(r</a:t>
                      </a:r>
                      <a:r>
                        <a:rPr lang="en-US" altLang="zh-CN" baseline="0" dirty="0" smtClean="0">
                          <a:solidFill>
                            <a:schemeClr val="tx1"/>
                          </a:solidFill>
                        </a:rPr>
                        <a:t>, B,R</a:t>
                      </a:r>
                      <a:r>
                        <a:rPr lang="en-US" altLang="zh-CN" dirty="0" smtClean="0">
                          <a:solidFill>
                            <a:schemeClr val="tx1"/>
                          </a:solidFill>
                        </a:rPr>
                        <a:t>)}</a:t>
                      </a:r>
                      <a:endParaRPr lang="zh-CN" altLang="en-US" dirty="0">
                        <a:solidFill>
                          <a:schemeClr val="tx1"/>
                        </a:solidFill>
                      </a:endParaRPr>
                    </a:p>
                  </a:txBody>
                  <a:tcPr/>
                </a:tc>
              </a:tr>
              <a:tr h="370840">
                <a:tc>
                  <a:txBody>
                    <a:bodyPr/>
                    <a:lstStyle/>
                    <a:p>
                      <a:r>
                        <a:rPr lang="en-US" altLang="zh-CN" b="1" dirty="0" smtClean="0">
                          <a:solidFill>
                            <a:schemeClr val="dk1"/>
                          </a:solidFill>
                          <a:latin typeface="Times New Roman" pitchFamily="18" charset="0"/>
                          <a:ea typeface="华文楷体" pitchFamily="2" charset="-122"/>
                          <a:cs typeface="Times New Roman" pitchFamily="18" charset="0"/>
                        </a:rPr>
                        <a:t>r</a:t>
                      </a:r>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a:solidFill>
                          <a:schemeClr val="tx1"/>
                        </a:solidFill>
                      </a:endParaRPr>
                    </a:p>
                  </a:txBody>
                  <a:tcPr/>
                </a:tc>
                <a:tc>
                  <a:txBody>
                    <a:bodyPr/>
                    <a:lstStyle/>
                    <a:p>
                      <a:endParaRPr lang="zh-CN" altLang="en-US" dirty="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914400" y="2017713"/>
            <a:ext cx="8040688" cy="4114800"/>
          </a:xfrm>
        </p:spPr>
        <p:txBody>
          <a:bodyPr/>
          <a:lstStyle/>
          <a:p>
            <a:r>
              <a:rPr lang="zh-CN" altLang="en-US" sz="2800" b="1" dirty="0" smtClean="0">
                <a:latin typeface="Times New Roman" pitchFamily="18" charset="0"/>
                <a:ea typeface="华文楷体" pitchFamily="2" charset="-122"/>
                <a:cs typeface="Times New Roman" pitchFamily="18" charset="0"/>
              </a:rPr>
              <a:t>输入串</a:t>
            </a:r>
            <a:r>
              <a:rPr lang="en-US" altLang="zh-CN" sz="2800" b="1" dirty="0" smtClean="0">
                <a:latin typeface="Times New Roman" pitchFamily="18" charset="0"/>
                <a:ea typeface="华文楷体" pitchFamily="2" charset="-122"/>
                <a:cs typeface="Times New Roman" pitchFamily="18" charset="0"/>
              </a:rPr>
              <a:t>0101</a:t>
            </a:r>
            <a:r>
              <a:rPr lang="zh-CN" altLang="en-US" sz="2800" b="1" dirty="0" smtClean="0">
                <a:latin typeface="Times New Roman" pitchFamily="18" charset="0"/>
                <a:ea typeface="华文楷体" pitchFamily="2" charset="-122"/>
                <a:cs typeface="Times New Roman" pitchFamily="18" charset="0"/>
              </a:rPr>
              <a:t>的识别过程：</a:t>
            </a:r>
            <a:endParaRPr lang="en-US" altLang="zh-CN" sz="2800" b="1" dirty="0" smtClean="0">
              <a:latin typeface="Times New Roman" pitchFamily="18" charset="0"/>
              <a:ea typeface="华文楷体" pitchFamily="2" charset="-122"/>
              <a:cs typeface="Times New Roman" pitchFamily="18" charset="0"/>
            </a:endParaRPr>
          </a:p>
          <a:p>
            <a:pPr lvl="1">
              <a:buNone/>
            </a:pPr>
            <a:r>
              <a:rPr lang="en-US" altLang="zh-CN" b="1" dirty="0" smtClean="0">
                <a:latin typeface="Times New Roman" pitchFamily="18" charset="0"/>
                <a:ea typeface="华文楷体" pitchFamily="2" charset="-122"/>
                <a:cs typeface="Times New Roman" pitchFamily="18" charset="0"/>
              </a:rPr>
              <a:t>q0101├ 1q101 ├ 10p01 ├</a:t>
            </a:r>
          </a:p>
          <a:p>
            <a:pPr lvl="1"/>
            <a:r>
              <a:rPr lang="en-US" altLang="zh-CN" b="1" dirty="0" smtClean="0">
                <a:latin typeface="Times New Roman" pitchFamily="18" charset="0"/>
                <a:ea typeface="华文楷体" pitchFamily="2" charset="-122"/>
                <a:cs typeface="Times New Roman" pitchFamily="18" charset="0"/>
              </a:rPr>
              <a:t>1q001 ├  11q01 ├ 111q1 ├ 1110pB ├ 1110BrB</a:t>
            </a:r>
          </a:p>
          <a:p>
            <a:pPr lvl="1"/>
            <a:endParaRPr lang="en-US" altLang="zh-CN" b="1" dirty="0" smtClean="0">
              <a:latin typeface="Times New Roman" pitchFamily="18" charset="0"/>
              <a:ea typeface="华文楷体" pitchFamily="2" charset="-122"/>
              <a:cs typeface="Times New Roman" pitchFamily="18" charset="0"/>
            </a:endParaRPr>
          </a:p>
          <a:p>
            <a:pPr lvl="1"/>
            <a:r>
              <a:rPr lang="en-US" altLang="zh-CN" b="1" dirty="0" smtClean="0">
                <a:latin typeface="Times New Roman" pitchFamily="18" charset="0"/>
                <a:ea typeface="华文楷体" pitchFamily="2" charset="-122"/>
                <a:cs typeface="Times New Roman" pitchFamily="18" charset="0"/>
              </a:rPr>
              <a:t>100p1 ├ 10q01 ├ 101q1 ├ 1010pB ├ 1010rB</a:t>
            </a:r>
          </a:p>
          <a:p>
            <a:pPr lvl="1">
              <a:buNone/>
            </a:pPr>
            <a:r>
              <a:rPr lang="en-US" altLang="zh-CN" b="1" dirty="0" smtClean="0">
                <a:latin typeface="Times New Roman" pitchFamily="18" charset="0"/>
                <a:ea typeface="华文楷体" pitchFamily="2" charset="-122"/>
                <a:cs typeface="Times New Roman" pitchFamily="18" charset="0"/>
              </a:rPr>
              <a:t>               ├ 1001pB ├ 1001BrB</a:t>
            </a:r>
            <a:endParaRPr lang="zh-CN" altLang="en-US" b="1" dirty="0">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b="1" dirty="0" smtClean="0">
                <a:solidFill>
                  <a:srgbClr val="0070C0"/>
                </a:solidFill>
                <a:latin typeface="Times New Roman" pitchFamily="18" charset="0"/>
                <a:ea typeface="华文楷体" pitchFamily="2" charset="-122"/>
                <a:cs typeface="Times New Roman" pitchFamily="18" charset="0"/>
              </a:rPr>
              <a:t> </a:t>
            </a:r>
            <a:r>
              <a:rPr lang="zh-CN" altLang="en-US" b="1" dirty="0" smtClean="0">
                <a:solidFill>
                  <a:srgbClr val="0070C0"/>
                </a:solidFill>
                <a:latin typeface="Times New Roman" pitchFamily="18" charset="0"/>
                <a:ea typeface="华文楷体" pitchFamily="2" charset="-122"/>
                <a:cs typeface="Times New Roman" pitchFamily="18" charset="0"/>
              </a:rPr>
              <a:t>定理</a:t>
            </a:r>
            <a:r>
              <a:rPr lang="zh-CN" altLang="en-US" b="1" dirty="0" smtClean="0">
                <a:latin typeface="Times New Roman" pitchFamily="18" charset="0"/>
                <a:ea typeface="华文楷体" pitchFamily="2" charset="-122"/>
                <a:cs typeface="Times New Roman" pitchFamily="18" charset="0"/>
              </a:rPr>
              <a:t>：每一个非确定图灵机都有一个与之等价的确定图灵机。</a:t>
            </a:r>
            <a:endParaRPr lang="en-US" altLang="zh-CN" b="1" dirty="0" smtClean="0">
              <a:latin typeface="Times New Roman" pitchFamily="18" charset="0"/>
              <a:ea typeface="华文楷体" pitchFamily="2" charset="-122"/>
              <a:cs typeface="Times New Roman" pitchFamily="18" charset="0"/>
            </a:endParaRPr>
          </a:p>
          <a:p>
            <a:pPr lvl="1">
              <a:lnSpc>
                <a:spcPct val="150000"/>
              </a:lnSpc>
            </a:pPr>
            <a:r>
              <a:rPr lang="zh-CN" altLang="en-US" b="1" dirty="0" smtClean="0">
                <a:latin typeface="Times New Roman" pitchFamily="18" charset="0"/>
                <a:ea typeface="华文楷体" pitchFamily="2" charset="-122"/>
                <a:cs typeface="Times New Roman" pitchFamily="18" charset="0"/>
              </a:rPr>
              <a:t>证明：</a:t>
            </a:r>
            <a:endParaRPr lang="en-US" altLang="zh-CN" b="1" dirty="0" smtClean="0">
              <a:latin typeface="Times New Roman" pitchFamily="18" charset="0"/>
              <a:ea typeface="华文楷体" pitchFamily="2" charset="-122"/>
              <a:cs typeface="Times New Roman" pitchFamily="18" charset="0"/>
            </a:endParaRPr>
          </a:p>
          <a:p>
            <a:pPr lvl="1">
              <a:lnSpc>
                <a:spcPct val="150000"/>
              </a:lnSpc>
              <a:buNone/>
            </a:pPr>
            <a:r>
              <a:rPr lang="zh-CN" altLang="en-US" b="1" dirty="0" smtClean="0">
                <a:latin typeface="Times New Roman" pitchFamily="18" charset="0"/>
                <a:ea typeface="华文楷体" pitchFamily="2" charset="-122"/>
                <a:cs typeface="Times New Roman" pitchFamily="18" charset="0"/>
              </a:rPr>
              <a:t>   思路：用确定型图灵机模拟非确定型图灵机</a:t>
            </a:r>
            <a:endParaRPr lang="en-US" altLang="zh-CN" b="1" dirty="0" smtClean="0">
              <a:latin typeface="Times New Roman" pitchFamily="18" charset="0"/>
              <a:ea typeface="华文楷体" pitchFamily="2" charset="-122"/>
              <a:cs typeface="Times New Roman" pitchFamily="18" charset="0"/>
            </a:endParaRPr>
          </a:p>
          <a:p>
            <a:pPr lvl="1">
              <a:lnSpc>
                <a:spcPct val="150000"/>
              </a:lnSpc>
              <a:buNone/>
            </a:pPr>
            <a:r>
              <a:rPr lang="zh-CN" altLang="en-US" b="1" dirty="0" smtClean="0">
                <a:latin typeface="Times New Roman" pitchFamily="18" charset="0"/>
                <a:ea typeface="华文楷体" pitchFamily="2" charset="-122"/>
                <a:cs typeface="Times New Roman" pitchFamily="18" charset="0"/>
              </a:rPr>
              <a:t>   算法：以宽度优先策略搜索非确定图灵机的每个分枝，直到遇到接受格局。</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182688" y="2017712"/>
            <a:ext cx="7772400" cy="4306887"/>
          </a:xfrm>
        </p:spPr>
        <p:txBody>
          <a:bodyPr/>
          <a:lstStyle/>
          <a:p>
            <a:pPr>
              <a:lnSpc>
                <a:spcPct val="150000"/>
              </a:lnSpc>
            </a:pPr>
            <a:r>
              <a:rPr lang="en-US" altLang="zh-CN" b="1" dirty="0" smtClean="0">
                <a:latin typeface="华文楷体" pitchFamily="2" charset="-122"/>
                <a:ea typeface="华文楷体" pitchFamily="2" charset="-122"/>
              </a:rPr>
              <a:t> </a:t>
            </a:r>
            <a:r>
              <a:rPr lang="zh-CN" altLang="en-US" b="1" dirty="0" smtClean="0">
                <a:latin typeface="华文楷体" pitchFamily="2" charset="-122"/>
                <a:ea typeface="华文楷体" pitchFamily="2" charset="-122"/>
              </a:rPr>
              <a:t>多指针图灵机</a:t>
            </a:r>
            <a:endParaRPr lang="en-US" altLang="zh-CN" b="1" dirty="0" smtClean="0">
              <a:latin typeface="华文楷体" pitchFamily="2" charset="-122"/>
              <a:ea typeface="华文楷体" pitchFamily="2" charset="-122"/>
            </a:endParaRPr>
          </a:p>
          <a:p>
            <a:pPr lvl="1">
              <a:lnSpc>
                <a:spcPct val="150000"/>
              </a:lnSpc>
            </a:pPr>
            <a:r>
              <a:rPr lang="zh-CN" altLang="en-US" b="1" dirty="0" smtClean="0">
                <a:latin typeface="华文楷体" pitchFamily="2" charset="-122"/>
                <a:ea typeface="华文楷体" pitchFamily="2" charset="-122"/>
              </a:rPr>
              <a:t>有多个指针，一个控制器和一条线性带，</a:t>
            </a:r>
            <a:endParaRPr lang="en-US" altLang="zh-CN" b="1" dirty="0" smtClean="0">
              <a:latin typeface="华文楷体" pitchFamily="2" charset="-122"/>
              <a:ea typeface="华文楷体" pitchFamily="2" charset="-122"/>
            </a:endParaRPr>
          </a:p>
          <a:p>
            <a:pPr lvl="1">
              <a:lnSpc>
                <a:spcPct val="150000"/>
              </a:lnSpc>
            </a:pPr>
            <a:r>
              <a:rPr lang="zh-CN" altLang="en-US" b="1" dirty="0" smtClean="0">
                <a:latin typeface="华文楷体" pitchFamily="2" charset="-122"/>
                <a:ea typeface="华文楷体" pitchFamily="2" charset="-122"/>
              </a:rPr>
              <a:t>指针由</a:t>
            </a:r>
            <a:r>
              <a:rPr lang="en-US" altLang="zh-CN" b="1" dirty="0" smtClean="0">
                <a:latin typeface="华文楷体" pitchFamily="2" charset="-122"/>
                <a:ea typeface="华文楷体" pitchFamily="2" charset="-122"/>
              </a:rPr>
              <a:t>1</a:t>
            </a:r>
            <a:r>
              <a:rPr lang="zh-CN" altLang="en-US" b="1" dirty="0" smtClean="0">
                <a:latin typeface="华文楷体" pitchFamily="2" charset="-122"/>
                <a:ea typeface="华文楷体" pitchFamily="2" charset="-122"/>
              </a:rPr>
              <a:t>到</a:t>
            </a:r>
            <a:r>
              <a:rPr lang="en-US" altLang="zh-CN" b="1" dirty="0" smtClean="0">
                <a:latin typeface="华文楷体" pitchFamily="2" charset="-122"/>
                <a:ea typeface="华文楷体" pitchFamily="2" charset="-122"/>
              </a:rPr>
              <a:t>k</a:t>
            </a:r>
            <a:r>
              <a:rPr lang="zh-CN" altLang="en-US" b="1" dirty="0" smtClean="0">
                <a:latin typeface="华文楷体" pitchFamily="2" charset="-122"/>
                <a:ea typeface="华文楷体" pitchFamily="2" charset="-122"/>
              </a:rPr>
              <a:t>编号，图录机的一个动作由当前状态和被每个指针所扫描的符号。</a:t>
            </a:r>
            <a:endParaRPr lang="en-US" altLang="zh-CN" b="1" dirty="0" smtClean="0">
              <a:latin typeface="华文楷体" pitchFamily="2" charset="-122"/>
              <a:ea typeface="华文楷体" pitchFamily="2" charset="-122"/>
            </a:endParaRPr>
          </a:p>
          <a:p>
            <a:pPr lvl="1">
              <a:lnSpc>
                <a:spcPct val="150000"/>
              </a:lnSpc>
            </a:pPr>
            <a:r>
              <a:rPr lang="zh-CN" altLang="en-US" b="1" dirty="0" smtClean="0">
                <a:latin typeface="华文楷体" pitchFamily="2" charset="-122"/>
                <a:ea typeface="华文楷体" pitchFamily="2" charset="-122"/>
              </a:rPr>
              <a:t>在一个动作中，每个指针独立地左移、右移或不动。</a:t>
            </a:r>
            <a:endParaRPr lang="zh-CN" altLang="en-US" b="1"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182688" y="2017713"/>
            <a:ext cx="7772400" cy="3773488"/>
          </a:xfrm>
        </p:spPr>
        <p:txBody>
          <a:bodyPr/>
          <a:lstStyle/>
          <a:p>
            <a:pPr>
              <a:lnSpc>
                <a:spcPct val="150000"/>
              </a:lnSpc>
            </a:pPr>
            <a:r>
              <a:rPr lang="en-US" altLang="zh-CN" b="1" dirty="0" smtClean="0">
                <a:latin typeface="华文楷体" pitchFamily="2" charset="-122"/>
                <a:ea typeface="华文楷体" pitchFamily="2" charset="-122"/>
              </a:rPr>
              <a:t> </a:t>
            </a:r>
            <a:r>
              <a:rPr lang="zh-CN" altLang="en-US" b="1" dirty="0" smtClean="0">
                <a:latin typeface="华文楷体" pitchFamily="2" charset="-122"/>
                <a:ea typeface="华文楷体" pitchFamily="2" charset="-122"/>
              </a:rPr>
              <a:t>定理：</a:t>
            </a:r>
            <a:r>
              <a:rPr lang="zh-CN" altLang="en-US" b="1" dirty="0" smtClean="0">
                <a:latin typeface="Times New Roman" pitchFamily="18" charset="0"/>
                <a:ea typeface="华文楷体" pitchFamily="2" charset="-122"/>
                <a:cs typeface="Times New Roman" pitchFamily="18" charset="0"/>
              </a:rPr>
              <a:t>每一个多指针图灵机都有一个与之等价的单指针图灵机。</a:t>
            </a:r>
            <a:r>
              <a:rPr lang="zh-CN" altLang="en-US" b="1" dirty="0" smtClean="0">
                <a:latin typeface="华文楷体" pitchFamily="2" charset="-122"/>
                <a:ea typeface="华文楷体" pitchFamily="2" charset="-122"/>
              </a:rPr>
              <a:t> </a:t>
            </a:r>
            <a:endParaRPr lang="en-US" altLang="zh-CN" b="1" dirty="0" smtClean="0">
              <a:latin typeface="华文楷体" pitchFamily="2" charset="-122"/>
              <a:ea typeface="华文楷体" pitchFamily="2" charset="-122"/>
            </a:endParaRPr>
          </a:p>
          <a:p>
            <a:pPr>
              <a:lnSpc>
                <a:spcPct val="150000"/>
              </a:lnSpc>
            </a:pPr>
            <a:r>
              <a:rPr lang="en-US" altLang="zh-CN" b="1" dirty="0" smtClean="0">
                <a:latin typeface="华文楷体" pitchFamily="2" charset="-122"/>
                <a:ea typeface="华文楷体" pitchFamily="2" charset="-122"/>
              </a:rPr>
              <a:t> </a:t>
            </a:r>
            <a:r>
              <a:rPr lang="zh-CN" altLang="en-US" b="1" dirty="0" smtClean="0">
                <a:latin typeface="华文楷体" pitchFamily="2" charset="-122"/>
                <a:ea typeface="华文楷体" pitchFamily="2" charset="-122"/>
              </a:rPr>
              <a:t>定理：</a:t>
            </a:r>
            <a:r>
              <a:rPr lang="zh-CN" altLang="en-US" b="1" dirty="0" smtClean="0">
                <a:latin typeface="Times New Roman" pitchFamily="18" charset="0"/>
                <a:ea typeface="华文楷体" pitchFamily="2" charset="-122"/>
                <a:cs typeface="Times New Roman" pitchFamily="18" charset="0"/>
              </a:rPr>
              <a:t>每一个多维图灵机都有一个与之等价的单维图灵机。</a:t>
            </a:r>
            <a:endParaRPr lang="en-US" altLang="zh-CN" b="1" dirty="0" smtClean="0">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4"/>
          <p:cNvSpPr>
            <a:spLocks noGrp="1"/>
          </p:cNvSpPr>
          <p:nvPr>
            <p:ph type="title"/>
          </p:nvPr>
        </p:nvSpPr>
        <p:spPr/>
        <p:txBody>
          <a:bodyPr/>
          <a:lstStyle/>
          <a:p>
            <a:r>
              <a:rPr lang="en-US" altLang="zh-CN" b="1" dirty="0" smtClean="0">
                <a:latin typeface="Times New Roman" pitchFamily="18" charset="0"/>
                <a:ea typeface="华文楷体" pitchFamily="2" charset="-122"/>
                <a:cs typeface="Times New Roman" pitchFamily="18" charset="0"/>
              </a:rPr>
              <a:t>2.1 </a:t>
            </a:r>
            <a:r>
              <a:rPr lang="zh-CN" altLang="en-US" b="1" dirty="0" smtClean="0">
                <a:latin typeface="Times New Roman" pitchFamily="18" charset="0"/>
                <a:ea typeface="华文楷体" pitchFamily="2" charset="-122"/>
                <a:cs typeface="Times New Roman" pitchFamily="18" charset="0"/>
              </a:rPr>
              <a:t>图灵机模型</a:t>
            </a:r>
          </a:p>
        </p:txBody>
      </p:sp>
      <p:sp>
        <p:nvSpPr>
          <p:cNvPr id="6147" name="Rectangle 12"/>
          <p:cNvSpPr>
            <a:spLocks noChangeArrowheads="1"/>
          </p:cNvSpPr>
          <p:nvPr/>
        </p:nvSpPr>
        <p:spPr bwMode="auto">
          <a:xfrm>
            <a:off x="4094163" y="3962400"/>
            <a:ext cx="2382837" cy="1905000"/>
          </a:xfrm>
          <a:prstGeom prst="rect">
            <a:avLst/>
          </a:prstGeom>
          <a:solidFill>
            <a:schemeClr val="bg1"/>
          </a:solidFill>
          <a:ln w="9525">
            <a:solidFill>
              <a:schemeClr val="tx1"/>
            </a:solidFill>
            <a:miter lim="800000"/>
            <a:headEnd/>
            <a:tailEnd/>
          </a:ln>
        </p:spPr>
        <p:txBody>
          <a:bodyPr wrap="none" anchor="ctr"/>
          <a:lstStyle/>
          <a:p>
            <a:pPr algn="ctr"/>
            <a:endParaRPr lang="zh-CN" altLang="zh-CN" b="1">
              <a:latin typeface="楷体_GB2312" pitchFamily="49" charset="-122"/>
              <a:ea typeface="楷体_GB2312" pitchFamily="49" charset="-122"/>
            </a:endParaRPr>
          </a:p>
        </p:txBody>
      </p:sp>
      <p:sp>
        <p:nvSpPr>
          <p:cNvPr id="6148" name="Rectangle 13"/>
          <p:cNvSpPr>
            <a:spLocks noChangeArrowheads="1"/>
          </p:cNvSpPr>
          <p:nvPr/>
        </p:nvSpPr>
        <p:spPr bwMode="auto">
          <a:xfrm>
            <a:off x="2286000" y="4724400"/>
            <a:ext cx="1676400" cy="762000"/>
          </a:xfrm>
          <a:prstGeom prst="rect">
            <a:avLst/>
          </a:prstGeom>
          <a:solidFill>
            <a:schemeClr val="bg1"/>
          </a:solidFill>
          <a:ln w="9525">
            <a:solidFill>
              <a:schemeClr val="bg1"/>
            </a:solidFill>
            <a:miter lim="800000"/>
            <a:headEnd/>
            <a:tailEnd/>
          </a:ln>
        </p:spPr>
        <p:txBody>
          <a:bodyPr wrap="none" anchor="ctr"/>
          <a:lstStyle/>
          <a:p>
            <a:pPr algn="ctr"/>
            <a:r>
              <a:rPr lang="zh-CN" altLang="en-US" sz="2400" b="1">
                <a:solidFill>
                  <a:schemeClr val="folHlink"/>
                </a:solidFill>
                <a:latin typeface="楷体_GB2312" pitchFamily="49" charset="-122"/>
                <a:ea typeface="楷体_GB2312" pitchFamily="49" charset="-122"/>
              </a:rPr>
              <a:t>状态控制器</a:t>
            </a:r>
          </a:p>
        </p:txBody>
      </p:sp>
      <p:sp>
        <p:nvSpPr>
          <p:cNvPr id="6149" name="Rectangle 14"/>
          <p:cNvSpPr>
            <a:spLocks noChangeArrowheads="1"/>
          </p:cNvSpPr>
          <p:nvPr/>
        </p:nvSpPr>
        <p:spPr bwMode="auto">
          <a:xfrm>
            <a:off x="5210175" y="4114800"/>
            <a:ext cx="352425" cy="304800"/>
          </a:xfrm>
          <a:prstGeom prst="rect">
            <a:avLst/>
          </a:prstGeom>
          <a:solidFill>
            <a:schemeClr val="bg1"/>
          </a:solidFill>
          <a:ln w="9525">
            <a:solidFill>
              <a:schemeClr val="bg1"/>
            </a:solidFill>
            <a:miter lim="800000"/>
            <a:headEnd/>
            <a:tailEnd/>
          </a:ln>
        </p:spPr>
        <p:txBody>
          <a:bodyPr wrap="none" anchor="ctr"/>
          <a:lstStyle/>
          <a:p>
            <a:pPr algn="ctr"/>
            <a:r>
              <a:rPr lang="en-US" altLang="zh-CN" b="1">
                <a:latin typeface="楷体_GB2312" pitchFamily="49" charset="-122"/>
                <a:ea typeface="楷体_GB2312" pitchFamily="49" charset="-122"/>
              </a:rPr>
              <a:t>q</a:t>
            </a:r>
            <a:r>
              <a:rPr lang="en-US" altLang="zh-CN" b="1" baseline="-25000">
                <a:latin typeface="楷体_GB2312" pitchFamily="49" charset="-122"/>
                <a:ea typeface="楷体_GB2312" pitchFamily="49" charset="-122"/>
              </a:rPr>
              <a:t>0</a:t>
            </a:r>
          </a:p>
        </p:txBody>
      </p:sp>
      <p:sp>
        <p:nvSpPr>
          <p:cNvPr id="6150" name="Rectangle 15"/>
          <p:cNvSpPr>
            <a:spLocks noChangeArrowheads="1"/>
          </p:cNvSpPr>
          <p:nvPr/>
        </p:nvSpPr>
        <p:spPr bwMode="auto">
          <a:xfrm>
            <a:off x="4600575" y="4495800"/>
            <a:ext cx="352425" cy="304800"/>
          </a:xfrm>
          <a:prstGeom prst="rect">
            <a:avLst/>
          </a:prstGeom>
          <a:solidFill>
            <a:schemeClr val="bg1"/>
          </a:solidFill>
          <a:ln w="9525">
            <a:solidFill>
              <a:schemeClr val="bg1"/>
            </a:solidFill>
            <a:miter lim="800000"/>
            <a:headEnd/>
            <a:tailEnd/>
          </a:ln>
        </p:spPr>
        <p:txBody>
          <a:bodyPr wrap="none" anchor="ctr"/>
          <a:lstStyle/>
          <a:p>
            <a:pPr algn="ctr"/>
            <a:r>
              <a:rPr lang="en-US" altLang="zh-CN" b="1">
                <a:latin typeface="楷体_GB2312" pitchFamily="49" charset="-122"/>
                <a:ea typeface="楷体_GB2312" pitchFamily="49" charset="-122"/>
              </a:rPr>
              <a:t>q</a:t>
            </a:r>
            <a:r>
              <a:rPr lang="en-US" altLang="zh-CN" b="1" baseline="-25000">
                <a:latin typeface="楷体_GB2312" pitchFamily="49" charset="-122"/>
                <a:ea typeface="楷体_GB2312" pitchFamily="49" charset="-122"/>
              </a:rPr>
              <a:t>5</a:t>
            </a:r>
          </a:p>
        </p:txBody>
      </p:sp>
      <p:sp>
        <p:nvSpPr>
          <p:cNvPr id="6151" name="Rectangle 16"/>
          <p:cNvSpPr>
            <a:spLocks noChangeArrowheads="1"/>
          </p:cNvSpPr>
          <p:nvPr/>
        </p:nvSpPr>
        <p:spPr bwMode="auto">
          <a:xfrm>
            <a:off x="4600575" y="5105400"/>
            <a:ext cx="352425" cy="304800"/>
          </a:xfrm>
          <a:prstGeom prst="rect">
            <a:avLst/>
          </a:prstGeom>
          <a:solidFill>
            <a:schemeClr val="bg1"/>
          </a:solidFill>
          <a:ln w="9525">
            <a:solidFill>
              <a:schemeClr val="bg1"/>
            </a:solidFill>
            <a:miter lim="800000"/>
            <a:headEnd/>
            <a:tailEnd/>
          </a:ln>
        </p:spPr>
        <p:txBody>
          <a:bodyPr wrap="none" anchor="ctr"/>
          <a:lstStyle/>
          <a:p>
            <a:pPr algn="ctr"/>
            <a:r>
              <a:rPr lang="en-US" altLang="zh-CN" b="1">
                <a:latin typeface="楷体_GB2312" pitchFamily="49" charset="-122"/>
                <a:ea typeface="楷体_GB2312" pitchFamily="49" charset="-122"/>
              </a:rPr>
              <a:t>q</a:t>
            </a:r>
            <a:r>
              <a:rPr lang="en-US" altLang="zh-CN" b="1" baseline="-25000">
                <a:latin typeface="楷体_GB2312" pitchFamily="49" charset="-122"/>
                <a:ea typeface="楷体_GB2312" pitchFamily="49" charset="-122"/>
              </a:rPr>
              <a:t>4</a:t>
            </a:r>
          </a:p>
        </p:txBody>
      </p:sp>
      <p:sp>
        <p:nvSpPr>
          <p:cNvPr id="6152" name="Rectangle 17"/>
          <p:cNvSpPr>
            <a:spLocks noChangeArrowheads="1"/>
          </p:cNvSpPr>
          <p:nvPr/>
        </p:nvSpPr>
        <p:spPr bwMode="auto">
          <a:xfrm>
            <a:off x="5286375" y="5410200"/>
            <a:ext cx="352425" cy="304800"/>
          </a:xfrm>
          <a:prstGeom prst="rect">
            <a:avLst/>
          </a:prstGeom>
          <a:solidFill>
            <a:schemeClr val="bg1"/>
          </a:solidFill>
          <a:ln w="9525">
            <a:solidFill>
              <a:schemeClr val="bg1"/>
            </a:solidFill>
            <a:miter lim="800000"/>
            <a:headEnd/>
            <a:tailEnd/>
          </a:ln>
        </p:spPr>
        <p:txBody>
          <a:bodyPr wrap="none" anchor="ctr"/>
          <a:lstStyle/>
          <a:p>
            <a:pPr algn="ctr"/>
            <a:r>
              <a:rPr lang="en-US" altLang="zh-CN" b="1">
                <a:latin typeface="楷体_GB2312" pitchFamily="49" charset="-122"/>
                <a:ea typeface="楷体_GB2312" pitchFamily="49" charset="-122"/>
              </a:rPr>
              <a:t>q</a:t>
            </a:r>
            <a:r>
              <a:rPr lang="en-US" altLang="zh-CN" b="1" baseline="-25000">
                <a:latin typeface="楷体_GB2312" pitchFamily="49" charset="-122"/>
                <a:ea typeface="楷体_GB2312" pitchFamily="49" charset="-122"/>
              </a:rPr>
              <a:t>3</a:t>
            </a:r>
          </a:p>
        </p:txBody>
      </p:sp>
      <p:sp>
        <p:nvSpPr>
          <p:cNvPr id="6153" name="Rectangle 18"/>
          <p:cNvSpPr>
            <a:spLocks noChangeArrowheads="1"/>
          </p:cNvSpPr>
          <p:nvPr/>
        </p:nvSpPr>
        <p:spPr bwMode="auto">
          <a:xfrm>
            <a:off x="5819775" y="4495800"/>
            <a:ext cx="352425" cy="304800"/>
          </a:xfrm>
          <a:prstGeom prst="rect">
            <a:avLst/>
          </a:prstGeom>
          <a:solidFill>
            <a:schemeClr val="bg1"/>
          </a:solidFill>
          <a:ln w="9525">
            <a:solidFill>
              <a:schemeClr val="bg1"/>
            </a:solidFill>
            <a:miter lim="800000"/>
            <a:headEnd/>
            <a:tailEnd/>
          </a:ln>
        </p:spPr>
        <p:txBody>
          <a:bodyPr wrap="none" anchor="ctr"/>
          <a:lstStyle/>
          <a:p>
            <a:pPr algn="ctr"/>
            <a:r>
              <a:rPr lang="en-US" altLang="zh-CN" b="1">
                <a:latin typeface="楷体_GB2312" pitchFamily="49" charset="-122"/>
                <a:ea typeface="楷体_GB2312" pitchFamily="49" charset="-122"/>
              </a:rPr>
              <a:t>q</a:t>
            </a:r>
            <a:r>
              <a:rPr lang="en-US" altLang="zh-CN" b="1" baseline="-25000">
                <a:latin typeface="楷体_GB2312" pitchFamily="49" charset="-122"/>
                <a:ea typeface="楷体_GB2312" pitchFamily="49" charset="-122"/>
              </a:rPr>
              <a:t>1</a:t>
            </a:r>
          </a:p>
        </p:txBody>
      </p:sp>
      <p:sp>
        <p:nvSpPr>
          <p:cNvPr id="6154" name="Rectangle 19"/>
          <p:cNvSpPr>
            <a:spLocks noChangeArrowheads="1"/>
          </p:cNvSpPr>
          <p:nvPr/>
        </p:nvSpPr>
        <p:spPr bwMode="auto">
          <a:xfrm>
            <a:off x="5819775" y="5105400"/>
            <a:ext cx="352425" cy="304800"/>
          </a:xfrm>
          <a:prstGeom prst="rect">
            <a:avLst/>
          </a:prstGeom>
          <a:solidFill>
            <a:schemeClr val="bg1"/>
          </a:solidFill>
          <a:ln w="9525">
            <a:solidFill>
              <a:schemeClr val="bg1"/>
            </a:solidFill>
            <a:miter lim="800000"/>
            <a:headEnd/>
            <a:tailEnd/>
          </a:ln>
        </p:spPr>
        <p:txBody>
          <a:bodyPr wrap="none" anchor="ctr"/>
          <a:lstStyle/>
          <a:p>
            <a:pPr algn="ctr"/>
            <a:r>
              <a:rPr lang="en-US" altLang="zh-CN" b="1">
                <a:latin typeface="楷体_GB2312" pitchFamily="49" charset="-122"/>
                <a:ea typeface="楷体_GB2312" pitchFamily="49" charset="-122"/>
              </a:rPr>
              <a:t>q</a:t>
            </a:r>
            <a:r>
              <a:rPr lang="en-US" altLang="zh-CN" b="1" baseline="-25000">
                <a:latin typeface="楷体_GB2312" pitchFamily="49" charset="-122"/>
                <a:ea typeface="楷体_GB2312" pitchFamily="49" charset="-122"/>
              </a:rPr>
              <a:t>2</a:t>
            </a:r>
          </a:p>
        </p:txBody>
      </p:sp>
      <p:sp>
        <p:nvSpPr>
          <p:cNvPr id="6155" name="Oval 20"/>
          <p:cNvSpPr>
            <a:spLocks noChangeArrowheads="1"/>
          </p:cNvSpPr>
          <p:nvPr/>
        </p:nvSpPr>
        <p:spPr bwMode="auto">
          <a:xfrm>
            <a:off x="5397500" y="4876800"/>
            <a:ext cx="88900" cy="76200"/>
          </a:xfrm>
          <a:prstGeom prst="ellipse">
            <a:avLst/>
          </a:prstGeom>
          <a:solidFill>
            <a:schemeClr val="tx1"/>
          </a:solidFill>
          <a:ln w="76200">
            <a:solidFill>
              <a:schemeClr val="tx1"/>
            </a:solidFill>
            <a:round/>
            <a:headEnd/>
            <a:tailEnd/>
          </a:ln>
        </p:spPr>
        <p:txBody>
          <a:bodyPr wrap="none" anchor="ctr"/>
          <a:lstStyle/>
          <a:p>
            <a:pPr algn="ctr"/>
            <a:endParaRPr lang="zh-CN" altLang="zh-CN" b="1">
              <a:latin typeface="楷体_GB2312" pitchFamily="49" charset="-122"/>
              <a:ea typeface="楷体_GB2312" pitchFamily="49" charset="-122"/>
            </a:endParaRPr>
          </a:p>
        </p:txBody>
      </p:sp>
      <p:sp>
        <p:nvSpPr>
          <p:cNvPr id="6156" name="Line 21"/>
          <p:cNvSpPr>
            <a:spLocks noChangeShapeType="1"/>
          </p:cNvSpPr>
          <p:nvPr/>
        </p:nvSpPr>
        <p:spPr bwMode="auto">
          <a:xfrm>
            <a:off x="5426075" y="4953000"/>
            <a:ext cx="441325" cy="228600"/>
          </a:xfrm>
          <a:prstGeom prst="line">
            <a:avLst/>
          </a:prstGeom>
          <a:noFill/>
          <a:ln w="28575">
            <a:solidFill>
              <a:schemeClr val="tx1"/>
            </a:solidFill>
            <a:round/>
            <a:headEnd/>
            <a:tailEnd type="triangle" w="med" len="lg"/>
          </a:ln>
        </p:spPr>
        <p:txBody>
          <a:bodyPr/>
          <a:lstStyle/>
          <a:p>
            <a:endParaRPr lang="zh-CN" altLang="en-US"/>
          </a:p>
        </p:txBody>
      </p:sp>
      <p:cxnSp>
        <p:nvCxnSpPr>
          <p:cNvPr id="6157" name="AutoShape 22"/>
          <p:cNvCxnSpPr>
            <a:cxnSpLocks noChangeShapeType="1"/>
            <a:stCxn id="6147" idx="0"/>
          </p:cNvCxnSpPr>
          <p:nvPr/>
        </p:nvCxnSpPr>
        <p:spPr bwMode="auto">
          <a:xfrm rot="16200000" flipV="1">
            <a:off x="3886200" y="2562225"/>
            <a:ext cx="990600" cy="1809750"/>
          </a:xfrm>
          <a:prstGeom prst="curvedConnector3">
            <a:avLst>
              <a:gd name="adj1" fmla="val 50000"/>
            </a:avLst>
          </a:prstGeom>
          <a:noFill/>
          <a:ln w="9525">
            <a:solidFill>
              <a:schemeClr val="tx1"/>
            </a:solidFill>
            <a:round/>
            <a:headEnd/>
            <a:tailEnd type="triangle" w="lg" len="lg"/>
          </a:ln>
        </p:spPr>
      </p:cxnSp>
      <p:sp>
        <p:nvSpPr>
          <p:cNvPr id="6158" name="Rectangle 24"/>
          <p:cNvSpPr>
            <a:spLocks noChangeArrowheads="1"/>
          </p:cNvSpPr>
          <p:nvPr/>
        </p:nvSpPr>
        <p:spPr bwMode="auto">
          <a:xfrm>
            <a:off x="5202238" y="3276600"/>
            <a:ext cx="1198562" cy="457200"/>
          </a:xfrm>
          <a:prstGeom prst="rect">
            <a:avLst/>
          </a:prstGeom>
          <a:solidFill>
            <a:schemeClr val="bg1"/>
          </a:solidFill>
          <a:ln w="9525">
            <a:solidFill>
              <a:schemeClr val="bg1"/>
            </a:solidFill>
            <a:miter lim="800000"/>
            <a:headEnd/>
            <a:tailEnd/>
          </a:ln>
        </p:spPr>
        <p:txBody>
          <a:bodyPr wrap="none" anchor="ctr"/>
          <a:lstStyle/>
          <a:p>
            <a:r>
              <a:rPr lang="zh-CN" altLang="en-US" sz="2400" b="1">
                <a:solidFill>
                  <a:schemeClr val="folHlink"/>
                </a:solidFill>
                <a:latin typeface="楷体_GB2312" pitchFamily="49" charset="-122"/>
                <a:ea typeface="楷体_GB2312" pitchFamily="49" charset="-122"/>
              </a:rPr>
              <a:t>读写头</a:t>
            </a:r>
          </a:p>
        </p:txBody>
      </p:sp>
      <p:sp>
        <p:nvSpPr>
          <p:cNvPr id="6159" name="Rectangle 13"/>
          <p:cNvSpPr>
            <a:spLocks noChangeArrowheads="1"/>
          </p:cNvSpPr>
          <p:nvPr/>
        </p:nvSpPr>
        <p:spPr bwMode="auto">
          <a:xfrm>
            <a:off x="428625" y="2362200"/>
            <a:ext cx="1323975" cy="762000"/>
          </a:xfrm>
          <a:prstGeom prst="rect">
            <a:avLst/>
          </a:prstGeom>
          <a:solidFill>
            <a:schemeClr val="bg1"/>
          </a:solidFill>
          <a:ln w="9525">
            <a:solidFill>
              <a:schemeClr val="bg1"/>
            </a:solidFill>
            <a:miter lim="800000"/>
            <a:headEnd/>
            <a:tailEnd/>
          </a:ln>
        </p:spPr>
        <p:txBody>
          <a:bodyPr wrap="none" anchor="ctr"/>
          <a:lstStyle/>
          <a:p>
            <a:pPr algn="ctr"/>
            <a:r>
              <a:rPr lang="zh-CN" altLang="en-US" sz="2400" b="1">
                <a:solidFill>
                  <a:schemeClr val="folHlink"/>
                </a:solidFill>
                <a:latin typeface="楷体_GB2312" pitchFamily="49" charset="-122"/>
                <a:ea typeface="楷体_GB2312" pitchFamily="49" charset="-122"/>
              </a:rPr>
              <a:t>线性带</a:t>
            </a:r>
          </a:p>
        </p:txBody>
      </p:sp>
      <p:cxnSp>
        <p:nvCxnSpPr>
          <p:cNvPr id="36" name="直接连接符 35"/>
          <p:cNvCxnSpPr/>
          <p:nvPr/>
        </p:nvCxnSpPr>
        <p:spPr>
          <a:xfrm>
            <a:off x="1905000" y="2514600"/>
            <a:ext cx="502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905000" y="2971800"/>
            <a:ext cx="502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a:off x="2438401" y="2743200"/>
            <a:ext cx="4572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3048001" y="2743200"/>
            <a:ext cx="4572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3582194" y="2758281"/>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4115594" y="2742406"/>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4725194" y="2742406"/>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a:off x="5334794" y="2742406"/>
            <a:ext cx="457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sz="4000" b="1" dirty="0" smtClean="0">
                <a:latin typeface="Times New Roman" pitchFamily="18" charset="0"/>
                <a:ea typeface="华文楷体" pitchFamily="2" charset="-122"/>
                <a:cs typeface="Times New Roman" pitchFamily="18" charset="0"/>
              </a:rPr>
              <a:t>2.1 </a:t>
            </a:r>
            <a:r>
              <a:rPr lang="zh-CN" altLang="en-US" sz="4000" b="1" dirty="0" smtClean="0">
                <a:latin typeface="Times New Roman" pitchFamily="18" charset="0"/>
                <a:ea typeface="华文楷体" pitchFamily="2" charset="-122"/>
                <a:cs typeface="Times New Roman" pitchFamily="18" charset="0"/>
              </a:rPr>
              <a:t>图灵机模型</a:t>
            </a:r>
            <a:endParaRPr lang="zh-CN" altLang="en-US" sz="4000" b="1" dirty="0" smtClean="0">
              <a:solidFill>
                <a:srgbClr val="C0C0C0"/>
              </a:solidFill>
              <a:latin typeface="Times New Roman" pitchFamily="18" charset="0"/>
              <a:ea typeface="华文楷体" pitchFamily="2" charset="-122"/>
              <a:cs typeface="Times New Roman" pitchFamily="18" charset="0"/>
            </a:endParaRPr>
          </a:p>
        </p:txBody>
      </p:sp>
      <p:sp>
        <p:nvSpPr>
          <p:cNvPr id="79875" name="Rectangle 3"/>
          <p:cNvSpPr>
            <a:spLocks noGrp="1" noChangeArrowheads="1"/>
          </p:cNvSpPr>
          <p:nvPr>
            <p:ph type="body" sz="half" idx="1"/>
          </p:nvPr>
        </p:nvSpPr>
        <p:spPr>
          <a:xfrm>
            <a:off x="1066800" y="1828800"/>
            <a:ext cx="7467600" cy="4419600"/>
          </a:xfrm>
        </p:spPr>
        <p:txBody>
          <a:bodyPr/>
          <a:lstStyle/>
          <a:p>
            <a:pPr>
              <a:lnSpc>
                <a:spcPct val="120000"/>
              </a:lnSpc>
            </a:pPr>
            <a:r>
              <a:rPr lang="zh-CN" altLang="en-US" sz="3200" b="1" smtClean="0">
                <a:solidFill>
                  <a:srgbClr val="00B0F0"/>
                </a:solidFill>
                <a:latin typeface="Times New Roman" pitchFamily="18" charset="0"/>
                <a:ea typeface="华文楷体" pitchFamily="2" charset="-122"/>
                <a:cs typeface="Times New Roman" pitchFamily="18" charset="0"/>
              </a:rPr>
              <a:t>语言：</a:t>
            </a:r>
            <a:endParaRPr lang="en-US" altLang="zh-CN" sz="3200" b="1" smtClean="0">
              <a:solidFill>
                <a:srgbClr val="00B0F0"/>
              </a:solidFill>
              <a:latin typeface="Times New Roman" pitchFamily="18" charset="0"/>
              <a:ea typeface="华文楷体" pitchFamily="2" charset="-122"/>
              <a:cs typeface="Times New Roman" pitchFamily="18" charset="0"/>
            </a:endParaRPr>
          </a:p>
          <a:p>
            <a:pPr>
              <a:lnSpc>
                <a:spcPct val="120000"/>
              </a:lnSpc>
              <a:buFont typeface="Wingdings" pitchFamily="2" charset="2"/>
              <a:buNone/>
            </a:pPr>
            <a:r>
              <a:rPr lang="en-US" altLang="zh-CN" sz="3200" b="1" smtClean="0">
                <a:solidFill>
                  <a:srgbClr val="00B0F0"/>
                </a:solidFill>
                <a:latin typeface="Times New Roman" pitchFamily="18" charset="0"/>
                <a:ea typeface="华文楷体" pitchFamily="2" charset="-122"/>
                <a:cs typeface="Times New Roman" pitchFamily="18" charset="0"/>
              </a:rPr>
              <a:t>              </a:t>
            </a:r>
            <a:r>
              <a:rPr lang="en-US" altLang="zh-CN" sz="3200" b="1" smtClean="0">
                <a:latin typeface="Times New Roman" pitchFamily="18" charset="0"/>
                <a:ea typeface="华文楷体" pitchFamily="2" charset="-122"/>
                <a:cs typeface="Times New Roman" pitchFamily="18" charset="0"/>
              </a:rPr>
              <a:t>L(M) = {ω|q</a:t>
            </a:r>
            <a:r>
              <a:rPr lang="en-US" altLang="zh-CN" sz="3200" b="1" baseline="-25000" smtClean="0">
                <a:latin typeface="Times New Roman" pitchFamily="18" charset="0"/>
                <a:ea typeface="华文楷体" pitchFamily="2" charset="-122"/>
                <a:cs typeface="Times New Roman" pitchFamily="18" charset="0"/>
              </a:rPr>
              <a:t>0</a:t>
            </a:r>
            <a:r>
              <a:rPr lang="en-US" altLang="zh-CN" sz="3200" b="1" smtClean="0">
                <a:latin typeface="Times New Roman" pitchFamily="18" charset="0"/>
                <a:ea typeface="华文楷体" pitchFamily="2" charset="-122"/>
                <a:cs typeface="Times New Roman" pitchFamily="18" charset="0"/>
              </a:rPr>
              <a:t>ω┣</a:t>
            </a:r>
            <a:r>
              <a:rPr lang="en-US" altLang="zh-CN" sz="3200" b="1" baseline="30000" smtClean="0">
                <a:latin typeface="Times New Roman" pitchFamily="18" charset="0"/>
                <a:ea typeface="华文楷体" pitchFamily="2" charset="-122"/>
                <a:cs typeface="Times New Roman" pitchFamily="18" charset="0"/>
              </a:rPr>
              <a:t>*</a:t>
            </a:r>
            <a:r>
              <a:rPr lang="en-US" altLang="zh-CN" sz="3200" b="1" smtClean="0">
                <a:latin typeface="Times New Roman" pitchFamily="18" charset="0"/>
                <a:ea typeface="华文楷体" pitchFamily="2" charset="-122"/>
                <a:cs typeface="Times New Roman" pitchFamily="18" charset="0"/>
              </a:rPr>
              <a:t> xq</a:t>
            </a:r>
            <a:r>
              <a:rPr lang="en-US" altLang="zh-CN" sz="3200" b="1" baseline="-25000" smtClean="0">
                <a:latin typeface="Times New Roman" pitchFamily="18" charset="0"/>
                <a:ea typeface="华文楷体" pitchFamily="2" charset="-122"/>
                <a:cs typeface="Times New Roman" pitchFamily="18" charset="0"/>
              </a:rPr>
              <a:t>f</a:t>
            </a:r>
            <a:r>
              <a:rPr lang="en-US" altLang="zh-CN" sz="3200" b="1" smtClean="0">
                <a:latin typeface="Times New Roman" pitchFamily="18" charset="0"/>
                <a:ea typeface="华文楷体" pitchFamily="2" charset="-122"/>
                <a:cs typeface="Times New Roman" pitchFamily="18" charset="0"/>
              </a:rPr>
              <a:t>y}</a:t>
            </a:r>
            <a:r>
              <a:rPr lang="zh-CN" altLang="en-US" sz="3200" b="1" smtClean="0">
                <a:latin typeface="Times New Roman" pitchFamily="18" charset="0"/>
                <a:ea typeface="华文楷体" pitchFamily="2" charset="-122"/>
                <a:cs typeface="Times New Roman" pitchFamily="18" charset="0"/>
              </a:rPr>
              <a:t>　</a:t>
            </a:r>
          </a:p>
          <a:p>
            <a:pPr algn="just">
              <a:lnSpc>
                <a:spcPct val="120000"/>
              </a:lnSpc>
              <a:buFont typeface="Wingdings" pitchFamily="2" charset="2"/>
              <a:buNone/>
            </a:pPr>
            <a:r>
              <a:rPr lang="zh-CN" altLang="en-US" sz="3200" b="1" smtClean="0">
                <a:latin typeface="Times New Roman" pitchFamily="18" charset="0"/>
                <a:ea typeface="华文楷体" pitchFamily="2" charset="-122"/>
                <a:cs typeface="Times New Roman" pitchFamily="18" charset="0"/>
              </a:rPr>
              <a:t>      称为</a:t>
            </a:r>
            <a:r>
              <a:rPr lang="zh-CN" altLang="en-US" sz="3200" b="1" smtClean="0">
                <a:solidFill>
                  <a:srgbClr val="0070C0"/>
                </a:solidFill>
                <a:latin typeface="Times New Roman" pitchFamily="18" charset="0"/>
                <a:ea typeface="华文楷体" pitchFamily="2" charset="-122"/>
                <a:cs typeface="Times New Roman" pitchFamily="18" charset="0"/>
              </a:rPr>
              <a:t>图灵机</a:t>
            </a:r>
            <a:r>
              <a:rPr lang="en-US" altLang="zh-CN" sz="3200" b="1" smtClean="0">
                <a:solidFill>
                  <a:srgbClr val="0070C0"/>
                </a:solidFill>
                <a:latin typeface="Times New Roman" pitchFamily="18" charset="0"/>
                <a:ea typeface="华文楷体" pitchFamily="2" charset="-122"/>
                <a:cs typeface="Times New Roman" pitchFamily="18" charset="0"/>
              </a:rPr>
              <a:t>M</a:t>
            </a:r>
            <a:r>
              <a:rPr lang="zh-CN" altLang="en-US" sz="3200" b="1" smtClean="0">
                <a:solidFill>
                  <a:srgbClr val="0070C0"/>
                </a:solidFill>
                <a:latin typeface="Times New Roman" pitchFamily="18" charset="0"/>
                <a:ea typeface="华文楷体" pitchFamily="2" charset="-122"/>
                <a:cs typeface="Times New Roman" pitchFamily="18" charset="0"/>
              </a:rPr>
              <a:t>识别的语言 </a:t>
            </a:r>
            <a:r>
              <a:rPr lang="zh-CN" altLang="en-US" sz="3200" b="1" smtClean="0">
                <a:latin typeface="Times New Roman" pitchFamily="18" charset="0"/>
                <a:ea typeface="华文楷体" pitchFamily="2" charset="-122"/>
                <a:cs typeface="Times New Roman" pitchFamily="18" charset="0"/>
              </a:rPr>
              <a:t>。</a:t>
            </a:r>
          </a:p>
          <a:p>
            <a:pPr>
              <a:lnSpc>
                <a:spcPct val="120000"/>
              </a:lnSpc>
              <a:buFont typeface="Wingdings" pitchFamily="2" charset="2"/>
              <a:buNone/>
            </a:pPr>
            <a:r>
              <a:rPr lang="zh-CN" altLang="en-US" sz="3200" b="1" smtClean="0">
                <a:latin typeface="Times New Roman" pitchFamily="18" charset="0"/>
                <a:ea typeface="华文楷体" pitchFamily="2" charset="-122"/>
                <a:cs typeface="Times New Roman" pitchFamily="18" charset="0"/>
              </a:rPr>
              <a:t>     即：</a:t>
            </a:r>
            <a:endParaRPr lang="en-US" altLang="zh-CN" sz="3200" b="1" smtClean="0">
              <a:latin typeface="Times New Roman" pitchFamily="18" charset="0"/>
              <a:ea typeface="华文楷体" pitchFamily="2" charset="-122"/>
              <a:cs typeface="Times New Roman" pitchFamily="18" charset="0"/>
            </a:endParaRPr>
          </a:p>
          <a:p>
            <a:pPr>
              <a:lnSpc>
                <a:spcPct val="120000"/>
              </a:lnSpc>
              <a:buFont typeface="Wingdings" pitchFamily="2" charset="2"/>
              <a:buNone/>
            </a:pPr>
            <a:r>
              <a:rPr lang="en-US" altLang="zh-CN" sz="3200" b="1" smtClean="0">
                <a:latin typeface="Times New Roman" pitchFamily="18" charset="0"/>
                <a:ea typeface="华文楷体" pitchFamily="2" charset="-122"/>
                <a:cs typeface="Times New Roman" pitchFamily="18" charset="0"/>
              </a:rPr>
              <a:t>            </a:t>
            </a:r>
            <a:r>
              <a:rPr lang="zh-CN" altLang="en-US" sz="3200" b="1" smtClean="0">
                <a:latin typeface="Times New Roman" pitchFamily="18" charset="0"/>
                <a:ea typeface="华文楷体" pitchFamily="2" charset="-122"/>
                <a:cs typeface="Times New Roman" pitchFamily="18" charset="0"/>
              </a:rPr>
              <a:t>图灵机</a:t>
            </a:r>
            <a:r>
              <a:rPr lang="en-US" altLang="zh-CN" sz="3200" b="1" smtClean="0">
                <a:latin typeface="Times New Roman" pitchFamily="18" charset="0"/>
                <a:ea typeface="华文楷体" pitchFamily="2" charset="-122"/>
                <a:cs typeface="Times New Roman" pitchFamily="18" charset="0"/>
              </a:rPr>
              <a:t>M</a:t>
            </a:r>
            <a:r>
              <a:rPr lang="zh-CN" altLang="en-US" sz="3200" b="1" smtClean="0">
                <a:latin typeface="Times New Roman" pitchFamily="18" charset="0"/>
                <a:ea typeface="华文楷体" pitchFamily="2" charset="-122"/>
                <a:cs typeface="Times New Roman" pitchFamily="18" charset="0"/>
              </a:rPr>
              <a:t>能够接受停机的所有输入信息串的集合就是</a:t>
            </a:r>
            <a:r>
              <a:rPr lang="en-US" altLang="zh-CN" sz="3200" b="1" smtClean="0">
                <a:latin typeface="Times New Roman" pitchFamily="18" charset="0"/>
                <a:ea typeface="华文楷体" pitchFamily="2" charset="-122"/>
                <a:cs typeface="Times New Roman" pitchFamily="18" charset="0"/>
              </a:rPr>
              <a:t>M</a:t>
            </a:r>
            <a:r>
              <a:rPr lang="zh-CN" altLang="en-US" sz="3200" b="1" smtClean="0">
                <a:latin typeface="Times New Roman" pitchFamily="18" charset="0"/>
                <a:ea typeface="华文楷体" pitchFamily="2" charset="-122"/>
                <a:cs typeface="Times New Roman" pitchFamily="18" charset="0"/>
              </a:rPr>
              <a:t>能识别的语言。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fade">
                                      <p:cBhvr>
                                        <p:cTn id="7" dur="1000"/>
                                        <p:tgtEl>
                                          <p:spTgt spid="79875">
                                            <p:txEl>
                                              <p:pRg st="0" end="0"/>
                                            </p:txEl>
                                          </p:spTgt>
                                        </p:tgtEl>
                                      </p:cBhvr>
                                    </p:animEffect>
                                    <p:anim calcmode="lin" valueType="num">
                                      <p:cBhvr>
                                        <p:cTn id="8" dur="10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98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9875">
                                            <p:txEl>
                                              <p:pRg st="1" end="1"/>
                                            </p:txEl>
                                          </p:spTgt>
                                        </p:tgtEl>
                                        <p:attrNameLst>
                                          <p:attrName>style.visibility</p:attrName>
                                        </p:attrNameLst>
                                      </p:cBhvr>
                                      <p:to>
                                        <p:strVal val="visible"/>
                                      </p:to>
                                    </p:set>
                                    <p:animEffect transition="in" filter="fade">
                                      <p:cBhvr>
                                        <p:cTn id="14" dur="1000"/>
                                        <p:tgtEl>
                                          <p:spTgt spid="79875">
                                            <p:txEl>
                                              <p:pRg st="1" end="1"/>
                                            </p:txEl>
                                          </p:spTgt>
                                        </p:tgtEl>
                                      </p:cBhvr>
                                    </p:animEffect>
                                    <p:anim calcmode="lin" valueType="num">
                                      <p:cBhvr>
                                        <p:cTn id="15" dur="10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98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9875">
                                            <p:txEl>
                                              <p:pRg st="2" end="2"/>
                                            </p:txEl>
                                          </p:spTgt>
                                        </p:tgtEl>
                                        <p:attrNameLst>
                                          <p:attrName>style.visibility</p:attrName>
                                        </p:attrNameLst>
                                      </p:cBhvr>
                                      <p:to>
                                        <p:strVal val="visible"/>
                                      </p:to>
                                    </p:set>
                                    <p:animEffect transition="in" filter="fade">
                                      <p:cBhvr>
                                        <p:cTn id="21" dur="1000"/>
                                        <p:tgtEl>
                                          <p:spTgt spid="79875">
                                            <p:txEl>
                                              <p:pRg st="2" end="2"/>
                                            </p:txEl>
                                          </p:spTgt>
                                        </p:tgtEl>
                                      </p:cBhvr>
                                    </p:animEffect>
                                    <p:anim calcmode="lin" valueType="num">
                                      <p:cBhvr>
                                        <p:cTn id="22" dur="10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98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9875">
                                            <p:txEl>
                                              <p:pRg st="3" end="3"/>
                                            </p:txEl>
                                          </p:spTgt>
                                        </p:tgtEl>
                                        <p:attrNameLst>
                                          <p:attrName>style.visibility</p:attrName>
                                        </p:attrNameLst>
                                      </p:cBhvr>
                                      <p:to>
                                        <p:strVal val="visible"/>
                                      </p:to>
                                    </p:set>
                                    <p:animEffect transition="in" filter="fade">
                                      <p:cBhvr>
                                        <p:cTn id="28" dur="1000"/>
                                        <p:tgtEl>
                                          <p:spTgt spid="79875">
                                            <p:txEl>
                                              <p:pRg st="3" end="3"/>
                                            </p:txEl>
                                          </p:spTgt>
                                        </p:tgtEl>
                                      </p:cBhvr>
                                    </p:animEffect>
                                    <p:anim calcmode="lin" valueType="num">
                                      <p:cBhvr>
                                        <p:cTn id="29" dur="1000" fill="hold"/>
                                        <p:tgtEl>
                                          <p:spTgt spid="7987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987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9875">
                                            <p:txEl>
                                              <p:pRg st="4" end="4"/>
                                            </p:txEl>
                                          </p:spTgt>
                                        </p:tgtEl>
                                        <p:attrNameLst>
                                          <p:attrName>style.visibility</p:attrName>
                                        </p:attrNameLst>
                                      </p:cBhvr>
                                      <p:to>
                                        <p:strVal val="visible"/>
                                      </p:to>
                                    </p:set>
                                    <p:animEffect transition="in" filter="fade">
                                      <p:cBhvr>
                                        <p:cTn id="35" dur="1000"/>
                                        <p:tgtEl>
                                          <p:spTgt spid="79875">
                                            <p:txEl>
                                              <p:pRg st="4" end="4"/>
                                            </p:txEl>
                                          </p:spTgt>
                                        </p:tgtEl>
                                      </p:cBhvr>
                                    </p:animEffect>
                                    <p:anim calcmode="lin" valueType="num">
                                      <p:cBhvr>
                                        <p:cTn id="36" dur="1000" fill="hold"/>
                                        <p:tgtEl>
                                          <p:spTgt spid="7987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987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4"/>
          <p:cNvSpPr>
            <a:spLocks noGrp="1"/>
          </p:cNvSpPr>
          <p:nvPr>
            <p:ph type="title"/>
          </p:nvPr>
        </p:nvSpPr>
        <p:spPr/>
        <p:txBody>
          <a:bodyPr/>
          <a:lstStyle/>
          <a:p>
            <a:r>
              <a:rPr lang="en-US" altLang="zh-CN" b="1" dirty="0" smtClean="0">
                <a:latin typeface="Times New Roman" pitchFamily="18" charset="0"/>
                <a:ea typeface="华文楷体" pitchFamily="2" charset="-122"/>
                <a:cs typeface="Times New Roman" pitchFamily="18" charset="0"/>
              </a:rPr>
              <a:t>2.1 </a:t>
            </a:r>
            <a:r>
              <a:rPr lang="zh-CN" altLang="en-US" b="1" dirty="0" smtClean="0">
                <a:latin typeface="Times New Roman" pitchFamily="18" charset="0"/>
                <a:ea typeface="华文楷体" pitchFamily="2" charset="-122"/>
                <a:cs typeface="Times New Roman" pitchFamily="18" charset="0"/>
              </a:rPr>
              <a:t>图灵机模型</a:t>
            </a:r>
          </a:p>
        </p:txBody>
      </p:sp>
      <p:sp>
        <p:nvSpPr>
          <p:cNvPr id="24579" name="内容占位符 5"/>
          <p:cNvSpPr>
            <a:spLocks noGrp="1"/>
          </p:cNvSpPr>
          <p:nvPr>
            <p:ph idx="1"/>
          </p:nvPr>
        </p:nvSpPr>
        <p:spPr>
          <a:xfrm>
            <a:off x="1182688" y="2017713"/>
            <a:ext cx="7772400" cy="4459287"/>
          </a:xfrm>
        </p:spPr>
        <p:txBody>
          <a:bodyPr/>
          <a:lstStyle/>
          <a:p>
            <a:pPr>
              <a:lnSpc>
                <a:spcPct val="130000"/>
              </a:lnSpc>
            </a:pPr>
            <a:r>
              <a:rPr lang="zh-CN" altLang="en-US" b="1" smtClean="0">
                <a:solidFill>
                  <a:srgbClr val="0070C0"/>
                </a:solidFill>
                <a:latin typeface="Times New Roman" pitchFamily="18" charset="0"/>
                <a:ea typeface="华文楷体" pitchFamily="2" charset="-122"/>
                <a:cs typeface="Times New Roman" pitchFamily="18" charset="0"/>
              </a:rPr>
              <a:t>定义</a:t>
            </a:r>
            <a:r>
              <a:rPr lang="en-US" altLang="zh-CN" b="1" smtClean="0">
                <a:solidFill>
                  <a:srgbClr val="0070C0"/>
                </a:solidFill>
                <a:latin typeface="Times New Roman" pitchFamily="18" charset="0"/>
                <a:ea typeface="华文楷体" pitchFamily="2" charset="-122"/>
                <a:cs typeface="Times New Roman" pitchFamily="18" charset="0"/>
              </a:rPr>
              <a:t>1</a:t>
            </a:r>
            <a:r>
              <a:rPr lang="zh-CN" altLang="en-US" b="1" smtClean="0">
                <a:solidFill>
                  <a:srgbClr val="0070C0"/>
                </a:solidFill>
                <a:latin typeface="Times New Roman" pitchFamily="18" charset="0"/>
                <a:ea typeface="华文楷体" pitchFamily="2" charset="-122"/>
                <a:cs typeface="Times New Roman" pitchFamily="18" charset="0"/>
              </a:rPr>
              <a:t>（可识别）</a:t>
            </a:r>
            <a:r>
              <a:rPr lang="zh-CN" altLang="en-US" b="1" smtClean="0">
                <a:latin typeface="Times New Roman" pitchFamily="18" charset="0"/>
                <a:ea typeface="华文楷体" pitchFamily="2" charset="-122"/>
                <a:cs typeface="Times New Roman" pitchFamily="18" charset="0"/>
              </a:rPr>
              <a:t>：如果有图灵机识别一个语言，则称该语言是图灵可识别的。又称为递归可枚举的。</a:t>
            </a:r>
            <a:endParaRPr lang="en-US" altLang="zh-CN" b="1" smtClean="0">
              <a:latin typeface="Times New Roman" pitchFamily="18" charset="0"/>
              <a:ea typeface="华文楷体" pitchFamily="2" charset="-122"/>
              <a:cs typeface="Times New Roman" pitchFamily="18" charset="0"/>
            </a:endParaRPr>
          </a:p>
          <a:p>
            <a:pPr>
              <a:lnSpc>
                <a:spcPct val="50000"/>
              </a:lnSpc>
              <a:buFont typeface="Wingdings" pitchFamily="2" charset="2"/>
              <a:buNone/>
            </a:pPr>
            <a:endParaRPr lang="en-US" altLang="zh-CN" b="1" smtClean="0">
              <a:solidFill>
                <a:srgbClr val="0070C0"/>
              </a:solidFill>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b="1" dirty="0" smtClean="0">
                <a:latin typeface="Times New Roman" pitchFamily="18" charset="0"/>
                <a:ea typeface="华文楷体" pitchFamily="2" charset="-122"/>
                <a:cs typeface="Times New Roman" pitchFamily="18" charset="0"/>
              </a:rPr>
              <a:t>2.1 </a:t>
            </a:r>
            <a:r>
              <a:rPr lang="zh-CN" altLang="en-US" b="1" dirty="0" smtClean="0">
                <a:latin typeface="Times New Roman" pitchFamily="18" charset="0"/>
                <a:ea typeface="华文楷体" pitchFamily="2" charset="-122"/>
                <a:cs typeface="Times New Roman" pitchFamily="18" charset="0"/>
              </a:rPr>
              <a:t>图灵机模型</a:t>
            </a:r>
          </a:p>
        </p:txBody>
      </p:sp>
      <p:sp>
        <p:nvSpPr>
          <p:cNvPr id="25603" name="内容占位符 2"/>
          <p:cNvSpPr>
            <a:spLocks noGrp="1"/>
          </p:cNvSpPr>
          <p:nvPr>
            <p:ph idx="1"/>
          </p:nvPr>
        </p:nvSpPr>
        <p:spPr/>
        <p:txBody>
          <a:bodyPr/>
          <a:lstStyle/>
          <a:p>
            <a:pPr>
              <a:lnSpc>
                <a:spcPct val="130000"/>
              </a:lnSpc>
            </a:pPr>
            <a:r>
              <a:rPr lang="zh-CN" altLang="en-US" b="1" dirty="0" smtClean="0">
                <a:solidFill>
                  <a:srgbClr val="0070C0"/>
                </a:solidFill>
                <a:latin typeface="Times New Roman" pitchFamily="18" charset="0"/>
                <a:ea typeface="华文楷体" pitchFamily="2" charset="-122"/>
                <a:cs typeface="Times New Roman" pitchFamily="18" charset="0"/>
              </a:rPr>
              <a:t>定义</a:t>
            </a:r>
            <a:r>
              <a:rPr lang="en-US" altLang="zh-CN" b="1" dirty="0" smtClean="0">
                <a:solidFill>
                  <a:srgbClr val="0070C0"/>
                </a:solidFill>
                <a:latin typeface="Times New Roman" pitchFamily="18" charset="0"/>
                <a:ea typeface="华文楷体" pitchFamily="2" charset="-122"/>
                <a:cs typeface="Times New Roman" pitchFamily="18" charset="0"/>
              </a:rPr>
              <a:t>2</a:t>
            </a:r>
            <a:r>
              <a:rPr lang="zh-CN" altLang="en-US" b="1" dirty="0" smtClean="0">
                <a:solidFill>
                  <a:srgbClr val="0070C0"/>
                </a:solidFill>
                <a:latin typeface="Times New Roman" pitchFamily="18" charset="0"/>
                <a:ea typeface="华文楷体" pitchFamily="2" charset="-122"/>
                <a:cs typeface="Times New Roman" pitchFamily="18" charset="0"/>
              </a:rPr>
              <a:t>（可判定）</a:t>
            </a:r>
            <a:r>
              <a:rPr lang="zh-CN" altLang="en-US" b="1" dirty="0" smtClean="0">
                <a:latin typeface="Times New Roman" pitchFamily="18" charset="0"/>
                <a:ea typeface="华文楷体" pitchFamily="2" charset="-122"/>
                <a:cs typeface="Times New Roman" pitchFamily="18" charset="0"/>
              </a:rPr>
              <a:t>：如果有图灵机对所有输入都停机，则称图灵可判定。这样的语言称为图灵可判定的。简称可判定。</a:t>
            </a:r>
            <a:endParaRPr lang="en-US" altLang="zh-CN" b="1" dirty="0" smtClean="0">
              <a:latin typeface="Times New Roman" pitchFamily="18" charset="0"/>
              <a:ea typeface="华文楷体" pitchFamily="2" charset="-122"/>
              <a:cs typeface="Times New Roman" pitchFamily="18" charset="0"/>
            </a:endParaRPr>
          </a:p>
          <a:p>
            <a:pPr>
              <a:lnSpc>
                <a:spcPct val="50000"/>
              </a:lnSpc>
            </a:pPr>
            <a:endParaRPr lang="en-US" altLang="zh-CN" b="1" dirty="0" smtClean="0">
              <a:solidFill>
                <a:srgbClr val="0070C0"/>
              </a:solidFill>
              <a:latin typeface="Times New Roman" pitchFamily="18" charset="0"/>
              <a:ea typeface="华文楷体" pitchFamily="2" charset="-122"/>
              <a:cs typeface="Times New Roman" pitchFamily="18" charset="0"/>
            </a:endParaRPr>
          </a:p>
          <a:p>
            <a:pPr>
              <a:buFont typeface="Wingdings" pitchFamily="2" charset="2"/>
              <a:buNone/>
            </a:pPr>
            <a:endParaRPr lang="en-US" altLang="zh-CN" b="1" dirty="0" smtClean="0">
              <a:latin typeface="Times New Roman" pitchFamily="18" charset="0"/>
              <a:ea typeface="华文楷体" pitchFamily="2" charset="-122"/>
              <a:cs typeface="Times New Roman" pitchFamily="18" charset="0"/>
            </a:endParaRPr>
          </a:p>
          <a:p>
            <a:pPr>
              <a:buFont typeface="Wingdings" pitchFamily="2" charset="2"/>
              <a:buNone/>
            </a:pPr>
            <a:endParaRPr lang="zh-CN" altLang="en-US" b="1" dirty="0" smtClean="0">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b="1" dirty="0" smtClean="0">
                <a:latin typeface="Times New Roman" pitchFamily="18" charset="0"/>
                <a:ea typeface="华文楷体" pitchFamily="2" charset="-122"/>
                <a:cs typeface="Times New Roman" pitchFamily="18" charset="0"/>
              </a:rPr>
              <a:t>2.1 </a:t>
            </a:r>
            <a:r>
              <a:rPr lang="zh-CN" altLang="en-US" b="1" dirty="0" smtClean="0">
                <a:latin typeface="Times New Roman" pitchFamily="18" charset="0"/>
                <a:ea typeface="华文楷体" pitchFamily="2" charset="-122"/>
                <a:cs typeface="Times New Roman" pitchFamily="18" charset="0"/>
              </a:rPr>
              <a:t>图灵机模型</a:t>
            </a:r>
          </a:p>
        </p:txBody>
      </p:sp>
      <p:sp>
        <p:nvSpPr>
          <p:cNvPr id="26627" name="内容占位符 2"/>
          <p:cNvSpPr>
            <a:spLocks noGrp="1"/>
          </p:cNvSpPr>
          <p:nvPr>
            <p:ph idx="1"/>
          </p:nvPr>
        </p:nvSpPr>
        <p:spPr/>
        <p:txBody>
          <a:bodyPr/>
          <a:lstStyle/>
          <a:p>
            <a:pPr>
              <a:lnSpc>
                <a:spcPct val="150000"/>
              </a:lnSpc>
            </a:pPr>
            <a:r>
              <a:rPr lang="zh-CN" altLang="en-US" b="1" smtClean="0">
                <a:solidFill>
                  <a:srgbClr val="0070C0"/>
                </a:solidFill>
                <a:latin typeface="Times New Roman" pitchFamily="18" charset="0"/>
                <a:ea typeface="华文楷体" pitchFamily="2" charset="-122"/>
                <a:cs typeface="Times New Roman" pitchFamily="18" charset="0"/>
              </a:rPr>
              <a:t>定理</a:t>
            </a:r>
            <a:r>
              <a:rPr lang="zh-CN" altLang="en-US" b="1" smtClean="0">
                <a:latin typeface="Times New Roman" pitchFamily="18" charset="0"/>
                <a:ea typeface="华文楷体" pitchFamily="2" charset="-122"/>
                <a:cs typeface="Times New Roman" pitchFamily="18" charset="0"/>
              </a:rPr>
              <a:t>：</a:t>
            </a:r>
            <a:endParaRPr lang="en-US" altLang="zh-CN" b="1" smtClean="0">
              <a:latin typeface="Times New Roman" pitchFamily="18" charset="0"/>
              <a:ea typeface="华文楷体" pitchFamily="2" charset="-122"/>
              <a:cs typeface="Times New Roman" pitchFamily="18" charset="0"/>
            </a:endParaRPr>
          </a:p>
          <a:p>
            <a:pPr>
              <a:lnSpc>
                <a:spcPct val="150000"/>
              </a:lnSpc>
              <a:buFont typeface="Wingdings" pitchFamily="2" charset="2"/>
              <a:buNone/>
            </a:pPr>
            <a:r>
              <a:rPr lang="en-US" altLang="zh-CN" b="1" smtClean="0">
                <a:latin typeface="Times New Roman" pitchFamily="18" charset="0"/>
                <a:ea typeface="华文楷体" pitchFamily="2" charset="-122"/>
                <a:cs typeface="Times New Roman" pitchFamily="18" charset="0"/>
              </a:rPr>
              <a:t>   </a:t>
            </a:r>
            <a:r>
              <a:rPr lang="zh-CN" altLang="en-US" b="1" smtClean="0">
                <a:latin typeface="Times New Roman" pitchFamily="18" charset="0"/>
                <a:ea typeface="华文楷体" pitchFamily="2" charset="-122"/>
                <a:cs typeface="Times New Roman" pitchFamily="18" charset="0"/>
              </a:rPr>
              <a:t>图灵可判定语言都是图灵可识别的。</a:t>
            </a:r>
            <a:endParaRPr lang="en-US" altLang="zh-CN" b="1" smtClean="0">
              <a:latin typeface="Times New Roman" pitchFamily="18" charset="0"/>
              <a:ea typeface="华文楷体" pitchFamily="2" charset="-122"/>
              <a:cs typeface="Times New Roman" pitchFamily="18" charset="0"/>
            </a:endParaRPr>
          </a:p>
          <a:p>
            <a:pPr>
              <a:lnSpc>
                <a:spcPct val="150000"/>
              </a:lnSpc>
              <a:buFont typeface="Wingdings" pitchFamily="2" charset="2"/>
              <a:buNone/>
            </a:pPr>
            <a:r>
              <a:rPr lang="en-US" altLang="zh-CN" b="1" smtClean="0">
                <a:latin typeface="Times New Roman" pitchFamily="18" charset="0"/>
                <a:ea typeface="华文楷体" pitchFamily="2" charset="-122"/>
                <a:cs typeface="Times New Roman" pitchFamily="18" charset="0"/>
              </a:rPr>
              <a:t>   </a:t>
            </a:r>
            <a:r>
              <a:rPr lang="zh-CN" altLang="en-US" b="1" smtClean="0">
                <a:latin typeface="Times New Roman" pitchFamily="18" charset="0"/>
                <a:ea typeface="华文楷体" pitchFamily="2" charset="-122"/>
                <a:cs typeface="Times New Roman" pitchFamily="18" charset="0"/>
              </a:rPr>
              <a:t>图灵可识别的不都是图灵可判定的。</a:t>
            </a:r>
            <a:endParaRPr lang="en-US" altLang="zh-CN" b="1" smtClean="0">
              <a:latin typeface="Times New Roman" pitchFamily="18" charset="0"/>
              <a:ea typeface="华文楷体" pitchFamily="2" charset="-122"/>
              <a:cs typeface="Times New Roman" pitchFamily="18" charset="0"/>
            </a:endParaRPr>
          </a:p>
          <a:p>
            <a:pPr>
              <a:lnSpc>
                <a:spcPct val="150000"/>
              </a:lnSpc>
            </a:pPr>
            <a:endParaRPr lang="zh-CN" altLang="en-US" b="1" smtClean="0">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endParaRPr lang="zh-CN" altLang="en-US" b="1" dirty="0" smtClean="0">
              <a:latin typeface="Times New Roman" pitchFamily="18" charset="0"/>
              <a:ea typeface="华文楷体" pitchFamily="2" charset="-122"/>
              <a:cs typeface="Times New Roman" pitchFamily="18" charset="0"/>
            </a:endParaRPr>
          </a:p>
        </p:txBody>
      </p:sp>
      <p:sp>
        <p:nvSpPr>
          <p:cNvPr id="29699" name="内容占位符 2"/>
          <p:cNvSpPr>
            <a:spLocks noGrp="1"/>
          </p:cNvSpPr>
          <p:nvPr>
            <p:ph idx="1"/>
          </p:nvPr>
        </p:nvSpPr>
        <p:spPr/>
        <p:txBody>
          <a:bodyPr/>
          <a:lstStyle/>
          <a:p>
            <a:pPr>
              <a:lnSpc>
                <a:spcPct val="130000"/>
              </a:lnSpc>
            </a:pPr>
            <a:r>
              <a:rPr lang="zh-CN" altLang="en-US" b="1" dirty="0" smtClean="0">
                <a:solidFill>
                  <a:srgbClr val="0070C0"/>
                </a:solidFill>
                <a:latin typeface="Times New Roman" pitchFamily="18" charset="0"/>
                <a:ea typeface="华文楷体" pitchFamily="2" charset="-122"/>
                <a:cs typeface="Times New Roman" pitchFamily="18" charset="0"/>
              </a:rPr>
              <a:t>推论</a:t>
            </a:r>
            <a:r>
              <a:rPr lang="en-US" altLang="zh-CN" b="1" dirty="0" smtClean="0">
                <a:solidFill>
                  <a:srgbClr val="0070C0"/>
                </a:solidFill>
                <a:latin typeface="Times New Roman" pitchFamily="18" charset="0"/>
                <a:ea typeface="华文楷体" pitchFamily="2" charset="-122"/>
                <a:cs typeface="Times New Roman" pitchFamily="18" charset="0"/>
              </a:rPr>
              <a:t>1</a:t>
            </a:r>
            <a:r>
              <a:rPr lang="zh-CN" altLang="en-US" b="1" dirty="0" smtClean="0">
                <a:solidFill>
                  <a:srgbClr val="0070C0"/>
                </a:solidFill>
                <a:latin typeface="Times New Roman" pitchFamily="18" charset="0"/>
                <a:ea typeface="华文楷体" pitchFamily="2" charset="-122"/>
                <a:cs typeface="Times New Roman" pitchFamily="18" charset="0"/>
              </a:rPr>
              <a:t>：</a:t>
            </a:r>
            <a:endParaRPr lang="en-US" altLang="zh-CN" b="1" dirty="0" smtClean="0">
              <a:solidFill>
                <a:srgbClr val="0070C0"/>
              </a:solidFill>
              <a:latin typeface="Times New Roman" pitchFamily="18" charset="0"/>
              <a:ea typeface="华文楷体" pitchFamily="2" charset="-122"/>
              <a:cs typeface="Times New Roman" pitchFamily="18" charset="0"/>
            </a:endParaRPr>
          </a:p>
          <a:p>
            <a:pPr>
              <a:lnSpc>
                <a:spcPct val="130000"/>
              </a:lnSpc>
              <a:buFont typeface="Wingdings" pitchFamily="2" charset="2"/>
              <a:buNone/>
            </a:pPr>
            <a:r>
              <a:rPr lang="en-US" altLang="zh-CN" b="1" dirty="0" smtClean="0">
                <a:solidFill>
                  <a:srgbClr val="0070C0"/>
                </a:solidFill>
                <a:latin typeface="Times New Roman" pitchFamily="18" charset="0"/>
                <a:ea typeface="华文楷体" pitchFamily="2" charset="-122"/>
                <a:cs typeface="Times New Roman" pitchFamily="18" charset="0"/>
              </a:rPr>
              <a:t>   </a:t>
            </a:r>
            <a:r>
              <a:rPr lang="zh-CN" altLang="en-US" b="1" dirty="0" smtClean="0">
                <a:latin typeface="Times New Roman" pitchFamily="18" charset="0"/>
                <a:ea typeface="华文楷体" pitchFamily="2" charset="-122"/>
                <a:cs typeface="Times New Roman" pitchFamily="18" charset="0"/>
              </a:rPr>
              <a:t>一个语言是图灵可识别的，当且仅当有图灵机识别它。</a:t>
            </a:r>
            <a:endParaRPr lang="en-US" altLang="zh-CN" b="1" dirty="0" smtClean="0">
              <a:latin typeface="Times New Roman" pitchFamily="18" charset="0"/>
              <a:ea typeface="华文楷体" pitchFamily="2" charset="-122"/>
              <a:cs typeface="Times New Roman" pitchFamily="18" charset="0"/>
            </a:endParaRPr>
          </a:p>
          <a:p>
            <a:pPr>
              <a:lnSpc>
                <a:spcPct val="50000"/>
              </a:lnSpc>
              <a:buFont typeface="Wingdings" pitchFamily="2" charset="2"/>
              <a:buNone/>
            </a:pPr>
            <a:endParaRPr lang="en-US" altLang="zh-CN" b="1" dirty="0" smtClean="0">
              <a:latin typeface="Times New Roman" pitchFamily="18" charset="0"/>
              <a:ea typeface="华文楷体" pitchFamily="2" charset="-122"/>
              <a:cs typeface="Times New Roman" pitchFamily="18" charset="0"/>
            </a:endParaRPr>
          </a:p>
          <a:p>
            <a:pPr>
              <a:lnSpc>
                <a:spcPct val="130000"/>
              </a:lnSpc>
            </a:pPr>
            <a:r>
              <a:rPr lang="zh-CN" altLang="en-US" b="1" dirty="0" smtClean="0">
                <a:solidFill>
                  <a:srgbClr val="0070C0"/>
                </a:solidFill>
                <a:latin typeface="Times New Roman" pitchFamily="18" charset="0"/>
                <a:ea typeface="华文楷体" pitchFamily="2" charset="-122"/>
                <a:cs typeface="Times New Roman" pitchFamily="18" charset="0"/>
              </a:rPr>
              <a:t>推论</a:t>
            </a:r>
            <a:r>
              <a:rPr lang="en-US" altLang="zh-CN" b="1" dirty="0" smtClean="0">
                <a:solidFill>
                  <a:srgbClr val="0070C0"/>
                </a:solidFill>
                <a:latin typeface="Times New Roman" pitchFamily="18" charset="0"/>
                <a:ea typeface="华文楷体" pitchFamily="2" charset="-122"/>
                <a:cs typeface="Times New Roman" pitchFamily="18" charset="0"/>
              </a:rPr>
              <a:t>2</a:t>
            </a:r>
            <a:r>
              <a:rPr lang="zh-CN" altLang="en-US" b="1" dirty="0" smtClean="0">
                <a:solidFill>
                  <a:srgbClr val="0070C0"/>
                </a:solidFill>
                <a:latin typeface="Times New Roman" pitchFamily="18" charset="0"/>
                <a:ea typeface="华文楷体" pitchFamily="2" charset="-122"/>
                <a:cs typeface="Times New Roman" pitchFamily="18" charset="0"/>
              </a:rPr>
              <a:t>：</a:t>
            </a:r>
            <a:r>
              <a:rPr lang="zh-CN" altLang="en-US" b="1" dirty="0" smtClean="0">
                <a:latin typeface="Times New Roman" pitchFamily="18" charset="0"/>
                <a:ea typeface="华文楷体" pitchFamily="2" charset="-122"/>
                <a:cs typeface="Times New Roman" pitchFamily="18" charset="0"/>
              </a:rPr>
              <a:t>一个语言是可判定的，当且仅当有图灵机判定它。</a:t>
            </a:r>
            <a:endParaRPr lang="en-US" altLang="zh-CN" b="1" dirty="0" smtClean="0">
              <a:latin typeface="Times New Roman" pitchFamily="18" charset="0"/>
              <a:ea typeface="华文楷体" pitchFamily="2" charset="-122"/>
              <a:cs typeface="Times New Roman" pitchFamily="18" charset="0"/>
            </a:endParaRPr>
          </a:p>
          <a:p>
            <a:endParaRPr lang="zh-CN" altLang="en-US" b="1" dirty="0" smtClean="0">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lnSpc>
                <a:spcPct val="150000"/>
              </a:lnSpc>
            </a:pPr>
            <a:r>
              <a:rPr lang="zh-CN" altLang="en-US" b="1" dirty="0" smtClean="0">
                <a:solidFill>
                  <a:srgbClr val="0070C0"/>
                </a:solidFill>
                <a:latin typeface="Times New Roman" pitchFamily="18" charset="0"/>
                <a:ea typeface="华文楷体" pitchFamily="2" charset="-122"/>
                <a:cs typeface="Times New Roman" pitchFamily="18" charset="0"/>
              </a:rPr>
              <a:t>通用图灵机</a:t>
            </a:r>
            <a:r>
              <a:rPr lang="zh-CN" altLang="en-US" b="1" dirty="0" smtClean="0">
                <a:latin typeface="Times New Roman" pitchFamily="18" charset="0"/>
                <a:ea typeface="华文楷体" pitchFamily="2" charset="-122"/>
                <a:cs typeface="Times New Roman" pitchFamily="18" charset="0"/>
              </a:rPr>
              <a:t>：它接受任意一台图灵机 </a:t>
            </a:r>
            <a:r>
              <a:rPr lang="en-US" altLang="zh-CN" b="1" dirty="0" smtClean="0">
                <a:latin typeface="Times New Roman" pitchFamily="18" charset="0"/>
                <a:ea typeface="华文楷体" pitchFamily="2" charset="-122"/>
                <a:cs typeface="Times New Roman" pitchFamily="18" charset="0"/>
              </a:rPr>
              <a:t>M </a:t>
            </a:r>
            <a:r>
              <a:rPr lang="zh-CN" altLang="en-US" b="1" dirty="0" smtClean="0">
                <a:latin typeface="Times New Roman" pitchFamily="18" charset="0"/>
                <a:ea typeface="华文楷体" pitchFamily="2" charset="-122"/>
                <a:cs typeface="Times New Roman" pitchFamily="18" charset="0"/>
              </a:rPr>
              <a:t>的编码，然后模拟 </a:t>
            </a:r>
            <a:r>
              <a:rPr lang="en-US" altLang="zh-CN" b="1" dirty="0" smtClean="0">
                <a:latin typeface="Times New Roman" pitchFamily="18" charset="0"/>
                <a:ea typeface="华文楷体" pitchFamily="2" charset="-122"/>
                <a:cs typeface="Times New Roman" pitchFamily="18" charset="0"/>
              </a:rPr>
              <a:t>M </a:t>
            </a:r>
            <a:r>
              <a:rPr lang="zh-CN" altLang="en-US" b="1" dirty="0" smtClean="0">
                <a:latin typeface="Times New Roman" pitchFamily="18" charset="0"/>
                <a:ea typeface="华文楷体" pitchFamily="2" charset="-122"/>
                <a:cs typeface="Times New Roman" pitchFamily="18" charset="0"/>
              </a:rPr>
              <a:t>的运作。</a:t>
            </a:r>
            <a:endParaRPr lang="en-US" altLang="zh-CN" b="1" dirty="0" smtClean="0">
              <a:latin typeface="Times New Roman" pitchFamily="18" charset="0"/>
              <a:ea typeface="华文楷体" pitchFamily="2" charset="-122"/>
              <a:cs typeface="Times New Roman" pitchFamily="18" charset="0"/>
            </a:endParaRPr>
          </a:p>
          <a:p>
            <a:pPr lvl="1">
              <a:lnSpc>
                <a:spcPct val="150000"/>
              </a:lnSpc>
            </a:pPr>
            <a:r>
              <a:rPr lang="en-US" altLang="zh-CN" b="1" dirty="0" smtClean="0">
                <a:latin typeface="Times New Roman" pitchFamily="18" charset="0"/>
                <a:ea typeface="华文楷体" pitchFamily="2" charset="-122"/>
                <a:cs typeface="Times New Roman" pitchFamily="18" charset="0"/>
              </a:rPr>
              <a:t> </a:t>
            </a:r>
            <a:r>
              <a:rPr lang="zh-CN" altLang="en-US" b="1" dirty="0" smtClean="0">
                <a:latin typeface="Times New Roman" pitchFamily="18" charset="0"/>
                <a:ea typeface="华文楷体" pitchFamily="2" charset="-122"/>
                <a:cs typeface="Times New Roman" pitchFamily="18" charset="0"/>
              </a:rPr>
              <a:t>输入符编码</a:t>
            </a:r>
            <a:endParaRPr lang="en-US" altLang="zh-CN" b="1" dirty="0" smtClean="0">
              <a:latin typeface="Times New Roman" pitchFamily="18" charset="0"/>
              <a:ea typeface="华文楷体" pitchFamily="2" charset="-122"/>
              <a:cs typeface="Times New Roman" pitchFamily="18" charset="0"/>
            </a:endParaRPr>
          </a:p>
          <a:p>
            <a:pPr lvl="1">
              <a:lnSpc>
                <a:spcPct val="150000"/>
              </a:lnSpc>
            </a:pPr>
            <a:r>
              <a:rPr lang="en-US" altLang="zh-CN" b="1" dirty="0" smtClean="0">
                <a:latin typeface="Times New Roman" pitchFamily="18" charset="0"/>
                <a:ea typeface="华文楷体" pitchFamily="2" charset="-122"/>
                <a:cs typeface="Times New Roman" pitchFamily="18" charset="0"/>
              </a:rPr>
              <a:t> </a:t>
            </a:r>
            <a:r>
              <a:rPr lang="zh-CN" altLang="en-US" b="1" dirty="0" smtClean="0">
                <a:latin typeface="Times New Roman" pitchFamily="18" charset="0"/>
                <a:ea typeface="华文楷体" pitchFamily="2" charset="-122"/>
                <a:cs typeface="Times New Roman" pitchFamily="18" charset="0"/>
              </a:rPr>
              <a:t>转换函数编码</a:t>
            </a:r>
            <a:endParaRPr lang="en-US" altLang="zh-CN" b="1" dirty="0" smtClean="0">
              <a:latin typeface="Times New Roman" pitchFamily="18" charset="0"/>
              <a:ea typeface="华文楷体" pitchFamily="2" charset="-122"/>
              <a:cs typeface="Times New Roman" pitchFamily="18" charset="0"/>
            </a:endParaRPr>
          </a:p>
          <a:p>
            <a:pPr lvl="1">
              <a:lnSpc>
                <a:spcPct val="150000"/>
              </a:lnSpc>
            </a:pPr>
            <a:r>
              <a:rPr lang="en-US" altLang="zh-CN" b="1" dirty="0" smtClean="0">
                <a:latin typeface="Times New Roman" pitchFamily="18" charset="0"/>
                <a:ea typeface="华文楷体" pitchFamily="2" charset="-122"/>
                <a:cs typeface="Times New Roman" pitchFamily="18" charset="0"/>
              </a:rPr>
              <a:t> </a:t>
            </a:r>
            <a:r>
              <a:rPr lang="zh-CN" altLang="en-US" b="1" dirty="0" smtClean="0">
                <a:latin typeface="Times New Roman" pitchFamily="18" charset="0"/>
                <a:ea typeface="华文楷体" pitchFamily="2" charset="-122"/>
                <a:cs typeface="Times New Roman" pitchFamily="18" charset="0"/>
              </a:rPr>
              <a:t>图灵机编码</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lnSpc>
                <a:spcPct val="150000"/>
              </a:lnSpc>
            </a:pPr>
            <a:r>
              <a:rPr lang="en-US" altLang="zh-CN" b="1" dirty="0" smtClean="0">
                <a:latin typeface="Times New Roman" pitchFamily="18" charset="0"/>
                <a:ea typeface="华文楷体" pitchFamily="2" charset="-122"/>
                <a:cs typeface="Times New Roman" pitchFamily="18" charset="0"/>
              </a:rPr>
              <a:t> </a:t>
            </a:r>
            <a:r>
              <a:rPr lang="zh-CN" altLang="en-US" b="1" dirty="0" smtClean="0">
                <a:latin typeface="Times New Roman" pitchFamily="18" charset="0"/>
                <a:ea typeface="华文楷体" pitchFamily="2" charset="-122"/>
                <a:cs typeface="Times New Roman" pitchFamily="18" charset="0"/>
              </a:rPr>
              <a:t>例：</a:t>
            </a:r>
            <a:endParaRPr lang="en-US" altLang="zh-CN" b="1" dirty="0" smtClean="0">
              <a:latin typeface="Times New Roman" pitchFamily="18" charset="0"/>
              <a:ea typeface="华文楷体" pitchFamily="2" charset="-122"/>
              <a:cs typeface="Times New Roman" pitchFamily="18" charset="0"/>
            </a:endParaRPr>
          </a:p>
          <a:p>
            <a:pPr lvl="1">
              <a:lnSpc>
                <a:spcPct val="150000"/>
              </a:lnSpc>
            </a:pPr>
            <a:r>
              <a:rPr lang="en-US" altLang="zh-CN" b="1" dirty="0" smtClean="0">
                <a:latin typeface="Times New Roman" pitchFamily="18" charset="0"/>
                <a:ea typeface="华文楷体" pitchFamily="2" charset="-122"/>
                <a:cs typeface="Times New Roman" pitchFamily="18" charset="0"/>
              </a:rPr>
              <a:t> q</a:t>
            </a:r>
            <a:r>
              <a:rPr lang="en-US" altLang="zh-CN" b="1" baseline="-25000" dirty="0" smtClean="0">
                <a:latin typeface="Times New Roman" pitchFamily="18" charset="0"/>
                <a:ea typeface="华文楷体" pitchFamily="2" charset="-122"/>
                <a:cs typeface="Times New Roman" pitchFamily="18" charset="0"/>
              </a:rPr>
              <a:t>1</a:t>
            </a:r>
            <a:r>
              <a:rPr lang="en-US" altLang="zh-CN" b="1" dirty="0" smtClean="0">
                <a:latin typeface="Times New Roman" pitchFamily="18" charset="0"/>
                <a:ea typeface="华文楷体" pitchFamily="2" charset="-122"/>
                <a:cs typeface="Times New Roman" pitchFamily="18" charset="0"/>
              </a:rPr>
              <a:t> : 0, q</a:t>
            </a:r>
            <a:r>
              <a:rPr lang="en-US" altLang="zh-CN" b="1" baseline="-25000" dirty="0" smtClean="0">
                <a:latin typeface="Times New Roman" pitchFamily="18" charset="0"/>
                <a:ea typeface="华文楷体" pitchFamily="2" charset="-122"/>
                <a:cs typeface="Times New Roman" pitchFamily="18" charset="0"/>
              </a:rPr>
              <a:t>1</a:t>
            </a:r>
            <a:r>
              <a:rPr lang="en-US" altLang="zh-CN" b="1" dirty="0" smtClean="0">
                <a:latin typeface="Times New Roman" pitchFamily="18" charset="0"/>
                <a:ea typeface="华文楷体" pitchFamily="2" charset="-122"/>
                <a:cs typeface="Times New Roman" pitchFamily="18" charset="0"/>
              </a:rPr>
              <a:t>:00, …</a:t>
            </a:r>
          </a:p>
          <a:p>
            <a:pPr lvl="1">
              <a:lnSpc>
                <a:spcPct val="150000"/>
              </a:lnSpc>
            </a:pPr>
            <a:r>
              <a:rPr lang="en-US" altLang="zh-CN" b="1" dirty="0" smtClean="0">
                <a:latin typeface="Times New Roman" pitchFamily="18" charset="0"/>
                <a:ea typeface="华文楷体" pitchFamily="2" charset="-122"/>
                <a:cs typeface="Times New Roman" pitchFamily="18" charset="0"/>
              </a:rPr>
              <a:t> a: 0, b: 00 , …</a:t>
            </a:r>
          </a:p>
          <a:p>
            <a:pPr lvl="1">
              <a:lnSpc>
                <a:spcPct val="150000"/>
              </a:lnSpc>
            </a:pPr>
            <a:r>
              <a:rPr lang="en-US" altLang="zh-CN" b="1" dirty="0" smtClean="0">
                <a:latin typeface="Times New Roman" pitchFamily="18" charset="0"/>
                <a:ea typeface="华文楷体" pitchFamily="2" charset="-122"/>
                <a:cs typeface="Times New Roman" pitchFamily="18" charset="0"/>
              </a:rPr>
              <a:t> L: 0, R: 00</a:t>
            </a:r>
          </a:p>
          <a:p>
            <a:pPr lvl="1">
              <a:lnSpc>
                <a:spcPct val="150000"/>
              </a:lnSpc>
            </a:pPr>
            <a:r>
              <a:rPr lang="en-US" altLang="zh-CN" b="1" dirty="0" smtClean="0">
                <a:latin typeface="Times New Roman" pitchFamily="18" charset="0"/>
                <a:ea typeface="华文楷体" pitchFamily="2" charset="-122"/>
                <a:cs typeface="Times New Roman" pitchFamily="18" charset="0"/>
              </a:rPr>
              <a:t> </a:t>
            </a:r>
            <a:r>
              <a:rPr lang="en-US" altLang="zh-CN" b="1" dirty="0" smtClean="0">
                <a:latin typeface="Times New Roman" pitchFamily="18" charset="0"/>
                <a:ea typeface="华文楷体" pitchFamily="2" charset="-122"/>
                <a:cs typeface="Times New Roman" pitchFamily="18" charset="0"/>
                <a:sym typeface="Symbol"/>
              </a:rPr>
              <a:t>(q</a:t>
            </a:r>
            <a:r>
              <a:rPr lang="en-US" altLang="zh-CN" b="1" baseline="-25000" dirty="0" smtClean="0">
                <a:latin typeface="Times New Roman" pitchFamily="18" charset="0"/>
                <a:ea typeface="华文楷体" pitchFamily="2" charset="-122"/>
                <a:cs typeface="Times New Roman" pitchFamily="18" charset="0"/>
                <a:sym typeface="Symbol"/>
              </a:rPr>
              <a:t>1</a:t>
            </a:r>
            <a:r>
              <a:rPr lang="en-US" altLang="zh-CN" b="1" dirty="0" smtClean="0">
                <a:latin typeface="Times New Roman" pitchFamily="18" charset="0"/>
                <a:ea typeface="华文楷体" pitchFamily="2" charset="-122"/>
                <a:cs typeface="Times New Roman" pitchFamily="18" charset="0"/>
                <a:sym typeface="Symbol"/>
              </a:rPr>
              <a:t>, a) = (q</a:t>
            </a:r>
            <a:r>
              <a:rPr lang="en-US" altLang="zh-CN" b="1" baseline="-25000" dirty="0" smtClean="0">
                <a:latin typeface="Times New Roman" pitchFamily="18" charset="0"/>
                <a:ea typeface="华文楷体" pitchFamily="2" charset="-122"/>
                <a:cs typeface="Times New Roman" pitchFamily="18" charset="0"/>
                <a:sym typeface="Symbol"/>
              </a:rPr>
              <a:t>2</a:t>
            </a:r>
            <a:r>
              <a:rPr lang="en-US" altLang="zh-CN" b="1" dirty="0" smtClean="0">
                <a:latin typeface="Times New Roman" pitchFamily="18" charset="0"/>
                <a:ea typeface="华文楷体" pitchFamily="2" charset="-122"/>
                <a:cs typeface="Times New Roman" pitchFamily="18" charset="0"/>
                <a:sym typeface="Symbol"/>
              </a:rPr>
              <a:t>, b, R) : </a:t>
            </a:r>
            <a:r>
              <a:rPr lang="en-US" altLang="zh-CN" b="1" dirty="0" smtClean="0">
                <a:latin typeface="Times New Roman" pitchFamily="18" charset="0"/>
                <a:ea typeface="华文楷体" pitchFamily="2" charset="-122"/>
                <a:cs typeface="Times New Roman" pitchFamily="18" charset="0"/>
              </a:rPr>
              <a:t> 010100100100</a:t>
            </a:r>
            <a:endParaRPr lang="zh-CN" altLang="en-US" b="1" dirty="0">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49325" y="536575"/>
            <a:ext cx="5680075" cy="1216025"/>
          </a:xfrm>
        </p:spPr>
        <p:txBody>
          <a:bodyPr/>
          <a:lstStyle/>
          <a:p>
            <a:r>
              <a:rPr lang="en-US" altLang="zh-CN" sz="4000" b="1" dirty="0" smtClean="0">
                <a:latin typeface="Times New Roman" pitchFamily="18" charset="0"/>
                <a:ea typeface="华文楷体" pitchFamily="2" charset="-122"/>
                <a:cs typeface="Times New Roman" pitchFamily="18" charset="0"/>
              </a:rPr>
              <a:t>2.1 </a:t>
            </a:r>
            <a:r>
              <a:rPr lang="zh-CN" altLang="en-US" sz="4000" b="1" dirty="0" smtClean="0">
                <a:latin typeface="Times New Roman" pitchFamily="18" charset="0"/>
                <a:ea typeface="华文楷体" pitchFamily="2" charset="-122"/>
                <a:cs typeface="Times New Roman" pitchFamily="18" charset="0"/>
              </a:rPr>
              <a:t>图灵机模型</a:t>
            </a:r>
            <a:endParaRPr lang="zh-CN" altLang="en-US" sz="4000" b="1" dirty="0" smtClean="0">
              <a:solidFill>
                <a:srgbClr val="C0C0C0"/>
              </a:solidFill>
              <a:latin typeface="Times New Roman" pitchFamily="18" charset="0"/>
              <a:ea typeface="华文楷体" pitchFamily="2" charset="-122"/>
              <a:cs typeface="Times New Roman" pitchFamily="18" charset="0"/>
            </a:endParaRPr>
          </a:p>
        </p:txBody>
      </p:sp>
      <p:sp>
        <p:nvSpPr>
          <p:cNvPr id="81923" name="Rectangle 3"/>
          <p:cNvSpPr>
            <a:spLocks noGrp="1" noChangeArrowheads="1"/>
          </p:cNvSpPr>
          <p:nvPr>
            <p:ph type="body" sz="half" idx="1"/>
          </p:nvPr>
        </p:nvSpPr>
        <p:spPr>
          <a:xfrm>
            <a:off x="839788" y="1981200"/>
            <a:ext cx="7770812" cy="4191000"/>
          </a:xfrm>
        </p:spPr>
        <p:txBody>
          <a:bodyPr/>
          <a:lstStyle/>
          <a:p>
            <a:pPr>
              <a:buFont typeface="Wingdings" pitchFamily="2" charset="2"/>
              <a:buNone/>
            </a:pPr>
            <a:endParaRPr lang="en-US" altLang="zh-CN" sz="3200" b="1" dirty="0" smtClean="0">
              <a:latin typeface="Times New Roman" pitchFamily="18" charset="0"/>
              <a:ea typeface="华文楷体" pitchFamily="2" charset="-122"/>
              <a:cs typeface="Times New Roman" pitchFamily="18" charset="0"/>
            </a:endParaRPr>
          </a:p>
          <a:p>
            <a:pPr>
              <a:lnSpc>
                <a:spcPct val="130000"/>
              </a:lnSpc>
            </a:pPr>
            <a:r>
              <a:rPr lang="zh-CN" altLang="en-US" sz="3200" b="1" dirty="0" smtClean="0">
                <a:solidFill>
                  <a:srgbClr val="0070C0"/>
                </a:solidFill>
                <a:latin typeface="Times New Roman" pitchFamily="18" charset="0"/>
                <a:ea typeface="华文楷体" pitchFamily="2" charset="-122"/>
                <a:cs typeface="Times New Roman" pitchFamily="18" charset="0"/>
              </a:rPr>
              <a:t>定理：</a:t>
            </a:r>
            <a:endParaRPr lang="en-US" altLang="zh-CN" sz="3200" b="1" dirty="0" smtClean="0">
              <a:solidFill>
                <a:srgbClr val="0070C0"/>
              </a:solidFill>
              <a:latin typeface="Times New Roman" pitchFamily="18" charset="0"/>
              <a:ea typeface="华文楷体" pitchFamily="2" charset="-122"/>
              <a:cs typeface="Times New Roman" pitchFamily="18" charset="0"/>
            </a:endParaRPr>
          </a:p>
          <a:p>
            <a:pPr>
              <a:lnSpc>
                <a:spcPct val="130000"/>
              </a:lnSpc>
              <a:buFont typeface="Wingdings" pitchFamily="2" charset="2"/>
              <a:buNone/>
            </a:pPr>
            <a:r>
              <a:rPr lang="en-US" altLang="zh-CN" sz="3200" b="1" dirty="0" smtClean="0">
                <a:latin typeface="Times New Roman" pitchFamily="18" charset="0"/>
                <a:ea typeface="华文楷体" pitchFamily="2" charset="-122"/>
                <a:cs typeface="Times New Roman" pitchFamily="18" charset="0"/>
              </a:rPr>
              <a:t>            </a:t>
            </a:r>
            <a:r>
              <a:rPr lang="zh-CN" altLang="en-US" sz="3200" b="1" dirty="0" smtClean="0">
                <a:latin typeface="Times New Roman" pitchFamily="18" charset="0"/>
                <a:ea typeface="华文楷体" pitchFamily="2" charset="-122"/>
                <a:cs typeface="Times New Roman" pitchFamily="18" charset="0"/>
              </a:rPr>
              <a:t>任意一台图灵机都可以等价转换为一台通用图灵机。</a:t>
            </a:r>
            <a:r>
              <a:rPr lang="en-US" altLang="zh-CN" sz="3200" b="1" dirty="0" smtClean="0">
                <a:latin typeface="Times New Roman" pitchFamily="18" charset="0"/>
                <a:ea typeface="华文楷体" pitchFamily="2" charset="-122"/>
                <a:cs typeface="Times New Roman" pitchFamily="18" charset="0"/>
              </a:rPr>
              <a:t>    </a:t>
            </a:r>
            <a:endParaRPr lang="zh-CN" altLang="en-US" sz="3200" b="1" dirty="0" smtClean="0">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animEffect transition="in" filter="fade">
                                      <p:cBhvr>
                                        <p:cTn id="7" dur="1000"/>
                                        <p:tgtEl>
                                          <p:spTgt spid="81923">
                                            <p:txEl>
                                              <p:pRg st="1" end="1"/>
                                            </p:txEl>
                                          </p:spTgt>
                                        </p:tgtEl>
                                      </p:cBhvr>
                                    </p:animEffect>
                                    <p:anim calcmode="lin" valueType="num">
                                      <p:cBhvr>
                                        <p:cTn id="8" dur="1000" fill="hold"/>
                                        <p:tgtEl>
                                          <p:spTgt spid="8192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1923">
                                            <p:txEl>
                                              <p:pRg st="2" end="2"/>
                                            </p:txEl>
                                          </p:spTgt>
                                        </p:tgtEl>
                                        <p:attrNameLst>
                                          <p:attrName>style.visibility</p:attrName>
                                        </p:attrNameLst>
                                      </p:cBhvr>
                                      <p:to>
                                        <p:strVal val="visible"/>
                                      </p:to>
                                    </p:set>
                                    <p:animEffect transition="in" filter="fade">
                                      <p:cBhvr>
                                        <p:cTn id="14" dur="1000"/>
                                        <p:tgtEl>
                                          <p:spTgt spid="81923">
                                            <p:txEl>
                                              <p:pRg st="2" end="2"/>
                                            </p:txEl>
                                          </p:spTgt>
                                        </p:tgtEl>
                                      </p:cBhvr>
                                    </p:animEffect>
                                    <p:anim calcmode="lin" valueType="num">
                                      <p:cBhvr>
                                        <p:cTn id="15" dur="1000" fill="hold"/>
                                        <p:tgtEl>
                                          <p:spTgt spid="8192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192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4"/>
          <p:cNvSpPr>
            <a:spLocks noGrp="1"/>
          </p:cNvSpPr>
          <p:nvPr>
            <p:ph type="title"/>
          </p:nvPr>
        </p:nvSpPr>
        <p:spPr/>
        <p:txBody>
          <a:bodyPr/>
          <a:lstStyle/>
          <a:p>
            <a:r>
              <a:rPr lang="en-US" altLang="zh-CN" b="1" dirty="0" smtClean="0">
                <a:latin typeface="Times New Roman" pitchFamily="18" charset="0"/>
                <a:ea typeface="华文楷体" pitchFamily="2" charset="-122"/>
                <a:cs typeface="Times New Roman" pitchFamily="18" charset="0"/>
              </a:rPr>
              <a:t>2.1 </a:t>
            </a:r>
            <a:r>
              <a:rPr lang="zh-CN" altLang="en-US" b="1" dirty="0" smtClean="0">
                <a:latin typeface="Times New Roman" pitchFamily="18" charset="0"/>
                <a:ea typeface="华文楷体" pitchFamily="2" charset="-122"/>
                <a:cs typeface="Times New Roman" pitchFamily="18" charset="0"/>
              </a:rPr>
              <a:t>图灵机模型</a:t>
            </a:r>
          </a:p>
        </p:txBody>
      </p:sp>
      <p:sp>
        <p:nvSpPr>
          <p:cNvPr id="33795" name="内容占位符 5"/>
          <p:cNvSpPr>
            <a:spLocks noGrp="1"/>
          </p:cNvSpPr>
          <p:nvPr>
            <p:ph idx="1"/>
          </p:nvPr>
        </p:nvSpPr>
        <p:spPr>
          <a:xfrm>
            <a:off x="1182688" y="2017713"/>
            <a:ext cx="7772400" cy="4306887"/>
          </a:xfrm>
        </p:spPr>
        <p:txBody>
          <a:bodyPr/>
          <a:lstStyle/>
          <a:p>
            <a:pPr>
              <a:lnSpc>
                <a:spcPct val="150000"/>
              </a:lnSpc>
            </a:pPr>
            <a:r>
              <a:rPr lang="en-US" altLang="zh-CN" b="1" smtClean="0">
                <a:solidFill>
                  <a:srgbClr val="0070C0"/>
                </a:solidFill>
                <a:latin typeface="Times New Roman" pitchFamily="18" charset="0"/>
                <a:ea typeface="华文楷体" pitchFamily="2" charset="-122"/>
                <a:cs typeface="Times New Roman" pitchFamily="18" charset="0"/>
              </a:rPr>
              <a:t> </a:t>
            </a:r>
            <a:r>
              <a:rPr lang="zh-CN" altLang="en-US" b="1" smtClean="0">
                <a:solidFill>
                  <a:srgbClr val="0070C0"/>
                </a:solidFill>
                <a:latin typeface="Times New Roman" pitchFamily="18" charset="0"/>
                <a:ea typeface="华文楷体" pitchFamily="2" charset="-122"/>
                <a:cs typeface="Times New Roman" pitchFamily="18" charset="0"/>
              </a:rPr>
              <a:t>与图灵机等价的计算模型：</a:t>
            </a:r>
            <a:endParaRPr lang="en-US" altLang="zh-CN" b="1" smtClean="0">
              <a:solidFill>
                <a:srgbClr val="0070C0"/>
              </a:solidFill>
              <a:latin typeface="Times New Roman" pitchFamily="18" charset="0"/>
              <a:ea typeface="华文楷体" pitchFamily="2" charset="-122"/>
              <a:cs typeface="Times New Roman" pitchFamily="18" charset="0"/>
            </a:endParaRPr>
          </a:p>
          <a:p>
            <a:pPr lvl="1">
              <a:lnSpc>
                <a:spcPct val="150000"/>
              </a:lnSpc>
            </a:pPr>
            <a:r>
              <a:rPr lang="zh-CN" altLang="en-US" sz="3200" b="1" smtClean="0">
                <a:latin typeface="Times New Roman" pitchFamily="18" charset="0"/>
                <a:ea typeface="华文楷体" pitchFamily="2" charset="-122"/>
                <a:cs typeface="Times New Roman" pitchFamily="18" charset="0"/>
              </a:rPr>
              <a:t> 寄存器机</a:t>
            </a:r>
            <a:endParaRPr lang="en-US" altLang="zh-CN" sz="3200" b="1" smtClean="0">
              <a:latin typeface="Times New Roman" pitchFamily="18" charset="0"/>
              <a:ea typeface="华文楷体" pitchFamily="2" charset="-122"/>
              <a:cs typeface="Times New Roman" pitchFamily="18" charset="0"/>
            </a:endParaRPr>
          </a:p>
          <a:p>
            <a:pPr lvl="1">
              <a:lnSpc>
                <a:spcPct val="150000"/>
              </a:lnSpc>
            </a:pPr>
            <a:r>
              <a:rPr lang="en-US" altLang="zh-CN" sz="3200" b="1" smtClean="0">
                <a:latin typeface="Times New Roman" pitchFamily="18" charset="0"/>
                <a:ea typeface="华文楷体" pitchFamily="2" charset="-122"/>
                <a:cs typeface="Times New Roman" pitchFamily="18" charset="0"/>
              </a:rPr>
              <a:t> Lambda</a:t>
            </a:r>
            <a:r>
              <a:rPr lang="zh-CN" altLang="en-US" sz="3200" b="1" smtClean="0">
                <a:latin typeface="Times New Roman" pitchFamily="18" charset="0"/>
                <a:ea typeface="华文楷体" pitchFamily="2" charset="-122"/>
                <a:cs typeface="Times New Roman" pitchFamily="18" charset="0"/>
              </a:rPr>
              <a:t>演算</a:t>
            </a:r>
            <a:endParaRPr lang="en-US" altLang="zh-CN" sz="3200" b="1" smtClean="0">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b="1" dirty="0" smtClean="0">
                <a:latin typeface="Times New Roman" pitchFamily="18" charset="0"/>
                <a:ea typeface="华文楷体" pitchFamily="2" charset="-122"/>
                <a:cs typeface="Times New Roman" pitchFamily="18" charset="0"/>
              </a:rPr>
              <a:t>2.1 </a:t>
            </a:r>
            <a:r>
              <a:rPr lang="zh-CN" altLang="en-US" b="1" dirty="0" smtClean="0">
                <a:latin typeface="Times New Roman" pitchFamily="18" charset="0"/>
                <a:ea typeface="华文楷体" pitchFamily="2" charset="-122"/>
                <a:cs typeface="Times New Roman" pitchFamily="18" charset="0"/>
              </a:rPr>
              <a:t>图灵机模型</a:t>
            </a:r>
          </a:p>
        </p:txBody>
      </p:sp>
      <p:sp>
        <p:nvSpPr>
          <p:cNvPr id="34819" name="内容占位符 2"/>
          <p:cNvSpPr>
            <a:spLocks noGrp="1"/>
          </p:cNvSpPr>
          <p:nvPr>
            <p:ph idx="1"/>
          </p:nvPr>
        </p:nvSpPr>
        <p:spPr/>
        <p:txBody>
          <a:bodyPr/>
          <a:lstStyle/>
          <a:p>
            <a:pPr>
              <a:lnSpc>
                <a:spcPct val="150000"/>
              </a:lnSpc>
            </a:pPr>
            <a:r>
              <a:rPr lang="en-US" altLang="zh-CN" b="1" dirty="0" smtClean="0">
                <a:solidFill>
                  <a:srgbClr val="0070C0"/>
                </a:solidFill>
                <a:latin typeface="Times New Roman" pitchFamily="18" charset="0"/>
                <a:ea typeface="华文楷体" pitchFamily="2" charset="-122"/>
                <a:cs typeface="Times New Roman" pitchFamily="18" charset="0"/>
              </a:rPr>
              <a:t>Church</a:t>
            </a:r>
            <a:r>
              <a:rPr lang="zh-CN" altLang="en-US" b="1" dirty="0" smtClean="0">
                <a:solidFill>
                  <a:srgbClr val="0070C0"/>
                </a:solidFill>
                <a:latin typeface="Times New Roman" pitchFamily="18" charset="0"/>
                <a:ea typeface="华文楷体" pitchFamily="2" charset="-122"/>
                <a:cs typeface="Times New Roman" pitchFamily="18" charset="0"/>
              </a:rPr>
              <a:t>－</a:t>
            </a:r>
            <a:r>
              <a:rPr lang="en-US" altLang="zh-CN" b="1" dirty="0" smtClean="0">
                <a:solidFill>
                  <a:srgbClr val="0070C0"/>
                </a:solidFill>
                <a:latin typeface="Times New Roman" pitchFamily="18" charset="0"/>
                <a:ea typeface="华文楷体" pitchFamily="2" charset="-122"/>
                <a:cs typeface="Times New Roman" pitchFamily="18" charset="0"/>
              </a:rPr>
              <a:t>Turning</a:t>
            </a:r>
            <a:r>
              <a:rPr lang="zh-CN" altLang="en-US" b="1" dirty="0" smtClean="0">
                <a:solidFill>
                  <a:srgbClr val="0070C0"/>
                </a:solidFill>
                <a:latin typeface="Times New Roman" pitchFamily="18" charset="0"/>
                <a:ea typeface="华文楷体" pitchFamily="2" charset="-122"/>
                <a:cs typeface="Times New Roman" pitchFamily="18" charset="0"/>
              </a:rPr>
              <a:t>论题：</a:t>
            </a:r>
            <a:endParaRPr lang="en-US" altLang="zh-CN" b="1" dirty="0" smtClean="0">
              <a:solidFill>
                <a:srgbClr val="0070C0"/>
              </a:solidFill>
              <a:latin typeface="Times New Roman" pitchFamily="18" charset="0"/>
              <a:ea typeface="华文楷体" pitchFamily="2" charset="-122"/>
              <a:cs typeface="Times New Roman" pitchFamily="18" charset="0"/>
            </a:endParaRPr>
          </a:p>
          <a:p>
            <a:pPr>
              <a:lnSpc>
                <a:spcPct val="150000"/>
              </a:lnSpc>
              <a:buFont typeface="Wingdings" pitchFamily="2" charset="2"/>
              <a:buNone/>
            </a:pPr>
            <a:r>
              <a:rPr lang="en-US" altLang="zh-CN" b="1" dirty="0" smtClean="0">
                <a:latin typeface="Times New Roman" pitchFamily="18" charset="0"/>
                <a:ea typeface="华文楷体" pitchFamily="2" charset="-122"/>
                <a:cs typeface="Times New Roman" pitchFamily="18" charset="0"/>
              </a:rPr>
              <a:t>    </a:t>
            </a:r>
            <a:r>
              <a:rPr lang="zh-CN" altLang="en-US" b="1" dirty="0" smtClean="0">
                <a:latin typeface="Times New Roman" pitchFamily="18" charset="0"/>
                <a:ea typeface="华文楷体" pitchFamily="2" charset="-122"/>
                <a:cs typeface="Times New Roman" pitchFamily="18" charset="0"/>
              </a:rPr>
              <a:t>一切直觉上能行可计算的函数都可用图灵机计算，反之亦然。</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214438" y="666750"/>
            <a:ext cx="7300912" cy="942975"/>
          </a:xfrm>
        </p:spPr>
        <p:txBody>
          <a:bodyPr/>
          <a:lstStyle/>
          <a:p>
            <a:r>
              <a:rPr lang="en-US" altLang="zh-CN" sz="4000" b="1" dirty="0" smtClean="0">
                <a:latin typeface="Times New Roman" pitchFamily="18" charset="0"/>
                <a:ea typeface="华文楷体" pitchFamily="2" charset="-122"/>
                <a:cs typeface="Times New Roman" pitchFamily="18" charset="0"/>
              </a:rPr>
              <a:t>2.1 </a:t>
            </a:r>
            <a:r>
              <a:rPr lang="zh-CN" altLang="en-US" sz="4000" b="1" dirty="0" smtClean="0">
                <a:latin typeface="Times New Roman" pitchFamily="18" charset="0"/>
                <a:ea typeface="华文楷体" pitchFamily="2" charset="-122"/>
                <a:cs typeface="Times New Roman" pitchFamily="18" charset="0"/>
              </a:rPr>
              <a:t>图灵机模型</a:t>
            </a:r>
            <a:endParaRPr lang="zh-CN" altLang="en-US" sz="4000" b="1" dirty="0" smtClean="0">
              <a:solidFill>
                <a:srgbClr val="C0C0C0"/>
              </a:solidFill>
              <a:latin typeface="Times New Roman" pitchFamily="18" charset="0"/>
              <a:ea typeface="华文楷体" pitchFamily="2" charset="-122"/>
              <a:cs typeface="Times New Roman" pitchFamily="18" charset="0"/>
            </a:endParaRPr>
          </a:p>
        </p:txBody>
      </p:sp>
      <p:sp>
        <p:nvSpPr>
          <p:cNvPr id="62467" name="Rectangle 3"/>
          <p:cNvSpPr>
            <a:spLocks noGrp="1" noChangeArrowheads="1"/>
          </p:cNvSpPr>
          <p:nvPr>
            <p:ph type="body" sz="half" idx="1"/>
          </p:nvPr>
        </p:nvSpPr>
        <p:spPr>
          <a:xfrm>
            <a:off x="381000" y="2057400"/>
            <a:ext cx="8458200" cy="4572000"/>
          </a:xfrm>
        </p:spPr>
        <p:txBody>
          <a:bodyPr/>
          <a:lstStyle/>
          <a:p>
            <a:pPr>
              <a:lnSpc>
                <a:spcPct val="110000"/>
              </a:lnSpc>
            </a:pPr>
            <a:r>
              <a:rPr lang="zh-CN" altLang="en-US" b="1" dirty="0" smtClean="0">
                <a:solidFill>
                  <a:srgbClr val="00B0F0"/>
                </a:solidFill>
                <a:latin typeface="Times New Roman" pitchFamily="18" charset="0"/>
                <a:ea typeface="华文楷体" pitchFamily="2" charset="-122"/>
                <a:cs typeface="Times New Roman" pitchFamily="18" charset="0"/>
              </a:rPr>
              <a:t>定义</a:t>
            </a:r>
            <a:r>
              <a:rPr lang="zh-CN" altLang="en-US" b="1" dirty="0" smtClean="0">
                <a:latin typeface="Times New Roman" pitchFamily="18" charset="0"/>
                <a:ea typeface="华文楷体" pitchFamily="2" charset="-122"/>
                <a:cs typeface="Times New Roman" pitchFamily="18" charset="0"/>
              </a:rPr>
              <a:t>：图灵机的</a:t>
            </a:r>
            <a:r>
              <a:rPr lang="en-US" altLang="zh-CN" b="1" dirty="0" smtClean="0">
                <a:latin typeface="Times New Roman" pitchFamily="18" charset="0"/>
                <a:ea typeface="华文楷体" pitchFamily="2" charset="-122"/>
                <a:cs typeface="Times New Roman" pitchFamily="18" charset="0"/>
              </a:rPr>
              <a:t>M</a:t>
            </a:r>
            <a:r>
              <a:rPr lang="zh-CN" altLang="en-US" b="1" dirty="0" smtClean="0">
                <a:latin typeface="Times New Roman" pitchFamily="18" charset="0"/>
                <a:ea typeface="华文楷体" pitchFamily="2" charset="-122"/>
                <a:cs typeface="Times New Roman" pitchFamily="18" charset="0"/>
              </a:rPr>
              <a:t>＝</a:t>
            </a:r>
            <a:r>
              <a:rPr lang="en-US" altLang="zh-CN" b="1" dirty="0" smtClean="0">
                <a:latin typeface="Times New Roman" pitchFamily="18" charset="0"/>
                <a:ea typeface="华文楷体" pitchFamily="2" charset="-122"/>
                <a:cs typeface="Times New Roman" pitchFamily="18" charset="0"/>
              </a:rPr>
              <a:t>(Q, </a:t>
            </a:r>
            <a:r>
              <a:rPr lang="zh-CN" altLang="en-US" b="1" dirty="0" smtClean="0">
                <a:latin typeface="Times New Roman" pitchFamily="18" charset="0"/>
                <a:ea typeface="华文楷体" pitchFamily="2" charset="-122"/>
                <a:cs typeface="Times New Roman" pitchFamily="18" charset="0"/>
                <a:sym typeface="Symbol" pitchFamily="18" charset="2"/>
              </a:rPr>
              <a:t>∑</a:t>
            </a:r>
            <a:r>
              <a:rPr lang="en-US" altLang="zh-CN" b="1" dirty="0" smtClean="0">
                <a:latin typeface="Times New Roman" pitchFamily="18" charset="0"/>
                <a:ea typeface="华文楷体" pitchFamily="2" charset="-122"/>
                <a:cs typeface="Times New Roman" pitchFamily="18" charset="0"/>
              </a:rPr>
              <a:t>, </a:t>
            </a:r>
            <a:r>
              <a:rPr lang="en-US" altLang="zh-CN" b="1" dirty="0" smtClean="0">
                <a:latin typeface="Times New Roman" pitchFamily="18" charset="0"/>
                <a:ea typeface="华文楷体" pitchFamily="2" charset="-122"/>
                <a:cs typeface="Times New Roman" pitchFamily="18" charset="0"/>
                <a:sym typeface="Symbol" pitchFamily="18" charset="2"/>
              </a:rPr>
              <a:t></a:t>
            </a:r>
            <a:r>
              <a:rPr lang="en-US" altLang="zh-CN" b="1" dirty="0" smtClean="0">
                <a:latin typeface="Times New Roman" pitchFamily="18" charset="0"/>
                <a:ea typeface="华文楷体" pitchFamily="2" charset="-122"/>
                <a:cs typeface="Times New Roman" pitchFamily="18" charset="0"/>
              </a:rPr>
              <a:t>, δ, B, q</a:t>
            </a:r>
            <a:r>
              <a:rPr lang="en-US" altLang="zh-CN" b="1" baseline="-30000" dirty="0" smtClean="0">
                <a:latin typeface="Times New Roman" pitchFamily="18" charset="0"/>
                <a:ea typeface="华文楷体" pitchFamily="2" charset="-122"/>
                <a:cs typeface="Times New Roman" pitchFamily="18" charset="0"/>
              </a:rPr>
              <a:t>0</a:t>
            </a:r>
            <a:r>
              <a:rPr lang="en-US" altLang="zh-CN" b="1" dirty="0" smtClean="0">
                <a:latin typeface="Times New Roman" pitchFamily="18" charset="0"/>
                <a:ea typeface="华文楷体" pitchFamily="2" charset="-122"/>
                <a:cs typeface="Times New Roman" pitchFamily="18" charset="0"/>
              </a:rPr>
              <a:t>, F)</a:t>
            </a:r>
            <a:r>
              <a:rPr lang="zh-CN" altLang="en-US" b="1" dirty="0" smtClean="0">
                <a:latin typeface="Times New Roman" pitchFamily="18" charset="0"/>
                <a:ea typeface="华文楷体" pitchFamily="2" charset="-122"/>
                <a:cs typeface="Times New Roman" pitchFamily="18" charset="0"/>
              </a:rPr>
              <a:t>，其中：</a:t>
            </a:r>
          </a:p>
          <a:p>
            <a:pPr lvl="1" algn="just">
              <a:lnSpc>
                <a:spcPct val="110000"/>
              </a:lnSpc>
            </a:pPr>
            <a:r>
              <a:rPr lang="en-US" altLang="zh-CN" sz="2800" b="1" dirty="0" smtClean="0">
                <a:latin typeface="Times New Roman" pitchFamily="18" charset="0"/>
                <a:ea typeface="华文楷体" pitchFamily="2" charset="-122"/>
                <a:cs typeface="Times New Roman" pitchFamily="18" charset="0"/>
              </a:rPr>
              <a:t> Q </a:t>
            </a:r>
            <a:r>
              <a:rPr lang="zh-CN" altLang="en-US" sz="2800" b="1" dirty="0" smtClean="0">
                <a:latin typeface="Times New Roman" pitchFamily="18" charset="0"/>
                <a:ea typeface="华文楷体" pitchFamily="2" charset="-122"/>
                <a:cs typeface="Times New Roman" pitchFamily="18" charset="0"/>
              </a:rPr>
              <a:t>为状态的有限集合；</a:t>
            </a:r>
          </a:p>
          <a:p>
            <a:pPr lvl="1" algn="just">
              <a:lnSpc>
                <a:spcPct val="110000"/>
              </a:lnSpc>
            </a:pPr>
            <a:r>
              <a:rPr lang="zh-CN" altLang="en-US" sz="2800" b="1" dirty="0" smtClean="0">
                <a:latin typeface="Times New Roman" pitchFamily="18" charset="0"/>
                <a:ea typeface="华文楷体" pitchFamily="2" charset="-122"/>
                <a:cs typeface="Times New Roman" pitchFamily="18" charset="0"/>
                <a:sym typeface="Symbol" pitchFamily="18" charset="2"/>
              </a:rPr>
              <a:t> ∑为有限字母表，</a:t>
            </a:r>
            <a:r>
              <a:rPr lang="zh-CN" altLang="en-US" sz="2800" b="1" dirty="0" smtClean="0">
                <a:latin typeface="Times New Roman" pitchFamily="18" charset="0"/>
                <a:ea typeface="华文楷体" pitchFamily="2" charset="-122"/>
                <a:cs typeface="Times New Roman" pitchFamily="18" charset="0"/>
              </a:rPr>
              <a:t>为输入符号集；</a:t>
            </a:r>
          </a:p>
          <a:p>
            <a:pPr lvl="1" algn="just">
              <a:lnSpc>
                <a:spcPct val="110000"/>
              </a:lnSpc>
            </a:pPr>
            <a:r>
              <a:rPr lang="zh-CN" altLang="en-US" sz="2800" b="1" dirty="0" smtClean="0">
                <a:latin typeface="Times New Roman" pitchFamily="18" charset="0"/>
                <a:ea typeface="华文楷体" pitchFamily="2" charset="-122"/>
                <a:cs typeface="Times New Roman" pitchFamily="18" charset="0"/>
                <a:sym typeface="Symbol" pitchFamily="18" charset="2"/>
              </a:rPr>
              <a:t> </a:t>
            </a:r>
            <a:r>
              <a:rPr lang="zh-CN" altLang="en-US" sz="2800" b="1" dirty="0" smtClean="0">
                <a:latin typeface="Times New Roman" pitchFamily="18" charset="0"/>
                <a:ea typeface="华文楷体" pitchFamily="2" charset="-122"/>
                <a:cs typeface="Times New Roman" pitchFamily="18" charset="0"/>
              </a:rPr>
              <a:t>为线性带符号集，</a:t>
            </a:r>
            <a:r>
              <a:rPr lang="zh-CN" altLang="en-US" sz="2800" b="1" dirty="0" smtClean="0">
                <a:latin typeface="Times New Roman" pitchFamily="18" charset="0"/>
                <a:ea typeface="华文楷体" pitchFamily="2" charset="-122"/>
                <a:cs typeface="Times New Roman" pitchFamily="18" charset="0"/>
                <a:sym typeface="Symbol" pitchFamily="18" charset="2"/>
              </a:rPr>
              <a:t>∑ </a:t>
            </a:r>
            <a:r>
              <a:rPr lang="zh-CN" altLang="en-US" sz="2800" b="1" dirty="0" smtClean="0">
                <a:latin typeface="Times New Roman" pitchFamily="18" charset="0"/>
                <a:ea typeface="华文楷体" pitchFamily="2" charset="-122"/>
                <a:cs typeface="Times New Roman" pitchFamily="18" charset="0"/>
              </a:rPr>
              <a:t>；</a:t>
            </a:r>
            <a:endParaRPr lang="en-US" altLang="zh-CN" sz="2800" b="1" dirty="0" smtClean="0">
              <a:latin typeface="Times New Roman" pitchFamily="18" charset="0"/>
              <a:ea typeface="华文楷体" pitchFamily="2" charset="-122"/>
              <a:cs typeface="Times New Roman" pitchFamily="18" charset="0"/>
            </a:endParaRPr>
          </a:p>
          <a:p>
            <a:pPr lvl="1" algn="just">
              <a:lnSpc>
                <a:spcPct val="110000"/>
              </a:lnSpc>
            </a:pPr>
            <a:r>
              <a:rPr lang="en-US" altLang="zh-CN" sz="2800" b="1" dirty="0" smtClean="0">
                <a:latin typeface="Times New Roman" pitchFamily="18" charset="0"/>
                <a:ea typeface="华文楷体" pitchFamily="2" charset="-122"/>
                <a:cs typeface="Times New Roman" pitchFamily="18" charset="0"/>
              </a:rPr>
              <a:t> B</a:t>
            </a:r>
            <a:r>
              <a:rPr lang="zh-CN" altLang="en-US" sz="2800" b="1" dirty="0" smtClean="0">
                <a:latin typeface="Times New Roman" pitchFamily="18" charset="0"/>
                <a:ea typeface="华文楷体" pitchFamily="2" charset="-122"/>
                <a:cs typeface="Times New Roman" pitchFamily="18" charset="0"/>
              </a:rPr>
              <a:t>空符号，</a:t>
            </a:r>
            <a:r>
              <a:rPr lang="en-US" altLang="zh-CN" sz="2800" b="1" dirty="0" smtClean="0">
                <a:latin typeface="Times New Roman" pitchFamily="18" charset="0"/>
                <a:ea typeface="华文楷体" pitchFamily="2" charset="-122"/>
                <a:cs typeface="Times New Roman" pitchFamily="18" charset="0"/>
              </a:rPr>
              <a:t>B</a:t>
            </a:r>
            <a:r>
              <a:rPr lang="zh-CN" altLang="en-US" sz="2800" b="1" dirty="0" smtClean="0">
                <a:latin typeface="Times New Roman" pitchFamily="18" charset="0"/>
                <a:ea typeface="华文楷体" pitchFamily="2" charset="-122"/>
                <a:cs typeface="Times New Roman" pitchFamily="18" charset="0"/>
                <a:sym typeface="Symbol" pitchFamily="18" charset="2"/>
              </a:rPr>
              <a:t>，</a:t>
            </a:r>
            <a:r>
              <a:rPr lang="en-US" altLang="zh-CN" sz="2800" b="1" dirty="0" smtClean="0">
                <a:latin typeface="Times New Roman" pitchFamily="18" charset="0"/>
                <a:ea typeface="华文楷体" pitchFamily="2" charset="-122"/>
                <a:cs typeface="Times New Roman" pitchFamily="18" charset="0"/>
                <a:sym typeface="Symbol" pitchFamily="18" charset="2"/>
              </a:rPr>
              <a:t>B</a:t>
            </a:r>
            <a:r>
              <a:rPr lang="zh-CN" altLang="en-US" sz="2800" b="1" dirty="0" smtClean="0">
                <a:latin typeface="Times New Roman" pitchFamily="18" charset="0"/>
                <a:ea typeface="华文楷体" pitchFamily="2" charset="-122"/>
                <a:cs typeface="Times New Roman" pitchFamily="18" charset="0"/>
                <a:sym typeface="Symbol" pitchFamily="18" charset="2"/>
              </a:rPr>
              <a:t> ∑；</a:t>
            </a:r>
            <a:endParaRPr lang="zh-CN" altLang="en-US" sz="2800" b="1" dirty="0" smtClean="0">
              <a:latin typeface="Times New Roman" pitchFamily="18" charset="0"/>
              <a:ea typeface="华文楷体" pitchFamily="2" charset="-122"/>
              <a:cs typeface="Times New Roman" pitchFamily="18" charset="0"/>
            </a:endParaRPr>
          </a:p>
          <a:p>
            <a:pPr lvl="1" algn="just">
              <a:lnSpc>
                <a:spcPct val="110000"/>
              </a:lnSpc>
            </a:pPr>
            <a:r>
              <a:rPr lang="en-US" altLang="zh-CN" sz="2800" b="1" dirty="0" smtClean="0">
                <a:latin typeface="Times New Roman" pitchFamily="18" charset="0"/>
                <a:ea typeface="华文楷体" pitchFamily="2" charset="-122"/>
                <a:cs typeface="Times New Roman" pitchFamily="18" charset="0"/>
              </a:rPr>
              <a:t> q</a:t>
            </a:r>
            <a:r>
              <a:rPr lang="en-US" altLang="zh-CN" sz="2800" b="1" baseline="-30000" dirty="0" smtClean="0">
                <a:latin typeface="Times New Roman" pitchFamily="18" charset="0"/>
                <a:ea typeface="华文楷体" pitchFamily="2" charset="-122"/>
                <a:cs typeface="Times New Roman" pitchFamily="18" charset="0"/>
              </a:rPr>
              <a:t>0</a:t>
            </a:r>
            <a:r>
              <a:rPr lang="en-US" altLang="zh-CN" sz="2800" b="1" dirty="0" smtClean="0">
                <a:latin typeface="Times New Roman" pitchFamily="18" charset="0"/>
                <a:ea typeface="华文楷体" pitchFamily="2" charset="-122"/>
                <a:cs typeface="Times New Roman" pitchFamily="18" charset="0"/>
                <a:sym typeface="Symbol" pitchFamily="18" charset="2"/>
              </a:rPr>
              <a:t></a:t>
            </a:r>
            <a:r>
              <a:rPr lang="en-US" altLang="zh-CN" sz="2800" b="1" dirty="0" smtClean="0">
                <a:latin typeface="Times New Roman" pitchFamily="18" charset="0"/>
                <a:ea typeface="华文楷体" pitchFamily="2" charset="-122"/>
                <a:cs typeface="Times New Roman" pitchFamily="18" charset="0"/>
              </a:rPr>
              <a:t>Q</a:t>
            </a:r>
            <a:r>
              <a:rPr lang="zh-CN" altLang="en-US" sz="2800" b="1" dirty="0" smtClean="0">
                <a:latin typeface="Times New Roman" pitchFamily="18" charset="0"/>
                <a:ea typeface="华文楷体" pitchFamily="2" charset="-122"/>
                <a:cs typeface="Times New Roman" pitchFamily="18" charset="0"/>
              </a:rPr>
              <a:t>为初始状态</a:t>
            </a:r>
            <a:endParaRPr lang="en-US" altLang="zh-CN" sz="2800" b="1" dirty="0" smtClean="0">
              <a:latin typeface="Times New Roman" pitchFamily="18" charset="0"/>
              <a:ea typeface="华文楷体" pitchFamily="2" charset="-122"/>
              <a:cs typeface="Times New Roman" pitchFamily="18" charset="0"/>
            </a:endParaRPr>
          </a:p>
          <a:p>
            <a:pPr lvl="1" algn="just">
              <a:lnSpc>
                <a:spcPct val="110000"/>
              </a:lnSpc>
            </a:pPr>
            <a:r>
              <a:rPr lang="en-US" altLang="zh-CN" sz="2800" b="1" dirty="0" smtClean="0">
                <a:latin typeface="Times New Roman" pitchFamily="18" charset="0"/>
                <a:ea typeface="华文楷体" pitchFamily="2" charset="-122"/>
                <a:cs typeface="Times New Roman" pitchFamily="18" charset="0"/>
              </a:rPr>
              <a:t> F</a:t>
            </a:r>
            <a:r>
              <a:rPr lang="en-US" altLang="zh-CN" sz="2800" b="1" dirty="0" smtClean="0">
                <a:latin typeface="Times New Roman" pitchFamily="18" charset="0"/>
                <a:ea typeface="华文楷体" pitchFamily="2" charset="-122"/>
                <a:cs typeface="Times New Roman" pitchFamily="18" charset="0"/>
                <a:sym typeface="Symbol" pitchFamily="18" charset="2"/>
              </a:rPr>
              <a:t>Q</a:t>
            </a:r>
            <a:r>
              <a:rPr lang="zh-CN" altLang="en-US" sz="2800" b="1" dirty="0" smtClean="0">
                <a:latin typeface="Times New Roman" pitchFamily="18" charset="0"/>
                <a:ea typeface="华文楷体" pitchFamily="2" charset="-122"/>
                <a:cs typeface="Times New Roman" pitchFamily="18" charset="0"/>
                <a:sym typeface="Symbol" pitchFamily="18" charset="2"/>
              </a:rPr>
              <a:t>是</a:t>
            </a:r>
            <a:r>
              <a:rPr lang="zh-CN" altLang="en-US" sz="2800" b="1" dirty="0" smtClean="0">
                <a:latin typeface="Times New Roman" pitchFamily="18" charset="0"/>
                <a:ea typeface="华文楷体" pitchFamily="2" charset="-122"/>
                <a:cs typeface="Times New Roman" pitchFamily="18" charset="0"/>
              </a:rPr>
              <a:t>终止状态集</a:t>
            </a:r>
            <a:r>
              <a:rPr lang="en-US" altLang="zh-CN" sz="2800" b="1" dirty="0" smtClean="0">
                <a:latin typeface="Times New Roman" pitchFamily="18" charset="0"/>
                <a:ea typeface="华文楷体" pitchFamily="2" charset="-122"/>
                <a:cs typeface="Times New Roman" pitchFamily="18" charset="0"/>
              </a:rPr>
              <a:t>;</a:t>
            </a:r>
            <a:r>
              <a:rPr lang="zh-CN" altLang="en-US" sz="2800" b="1" dirty="0" smtClean="0">
                <a:latin typeface="Times New Roman" pitchFamily="18" charset="0"/>
                <a:ea typeface="华文楷体" pitchFamily="2" charset="-122"/>
                <a:cs typeface="Times New Roman" pitchFamily="18" charset="0"/>
              </a:rPr>
              <a:t>     </a:t>
            </a:r>
          </a:p>
          <a:p>
            <a:pPr lvl="1" algn="just">
              <a:lnSpc>
                <a:spcPct val="110000"/>
              </a:lnSpc>
            </a:pPr>
            <a:r>
              <a:rPr lang="en-US" altLang="zh-CN" sz="2800" b="1" dirty="0" smtClean="0">
                <a:latin typeface="Times New Roman" pitchFamily="18" charset="0"/>
                <a:ea typeface="华文楷体" pitchFamily="2" charset="-122"/>
                <a:cs typeface="Times New Roman" pitchFamily="18" charset="0"/>
                <a:sym typeface="Symbol" pitchFamily="18" charset="2"/>
              </a:rPr>
              <a:t> </a:t>
            </a:r>
            <a:r>
              <a:rPr lang="zh-CN" altLang="en-US" sz="2800" b="1" dirty="0" smtClean="0">
                <a:latin typeface="Times New Roman" pitchFamily="18" charset="0"/>
                <a:ea typeface="华文楷体" pitchFamily="2" charset="-122"/>
                <a:cs typeface="Times New Roman" pitchFamily="18" charset="0"/>
                <a:sym typeface="Symbol" pitchFamily="18" charset="2"/>
              </a:rPr>
              <a:t>：</a:t>
            </a:r>
            <a:r>
              <a:rPr lang="en-US" altLang="zh-CN" sz="2800" b="1" dirty="0" smtClean="0">
                <a:latin typeface="Times New Roman" pitchFamily="18" charset="0"/>
                <a:ea typeface="华文楷体" pitchFamily="2" charset="-122"/>
                <a:cs typeface="Times New Roman" pitchFamily="18" charset="0"/>
              </a:rPr>
              <a:t>Q×</a:t>
            </a:r>
            <a:r>
              <a:rPr lang="en-US" altLang="zh-CN" sz="2800" b="1" dirty="0" smtClean="0">
                <a:latin typeface="Times New Roman" pitchFamily="18" charset="0"/>
                <a:ea typeface="华文楷体" pitchFamily="2" charset="-122"/>
                <a:cs typeface="Times New Roman" pitchFamily="18" charset="0"/>
                <a:sym typeface="Symbol" pitchFamily="18" charset="2"/>
              </a:rPr>
              <a:t></a:t>
            </a:r>
            <a:r>
              <a:rPr lang="en-US" altLang="zh-CN" sz="2800" b="1" dirty="0" smtClean="0">
                <a:latin typeface="Times New Roman" pitchFamily="18" charset="0"/>
                <a:ea typeface="华文楷体" pitchFamily="2" charset="-122"/>
                <a:cs typeface="Times New Roman" pitchFamily="18" charset="0"/>
              </a:rPr>
              <a:t> Q×(</a:t>
            </a:r>
            <a:r>
              <a:rPr lang="en-US" altLang="zh-CN" sz="2800" b="1" dirty="0" smtClean="0">
                <a:latin typeface="Times New Roman" pitchFamily="18" charset="0"/>
                <a:ea typeface="华文楷体" pitchFamily="2" charset="-122"/>
                <a:cs typeface="Times New Roman" pitchFamily="18" charset="0"/>
                <a:sym typeface="Symbol" pitchFamily="18" charset="2"/>
              </a:rPr>
              <a:t></a:t>
            </a:r>
            <a:r>
              <a:rPr lang="en-US" altLang="zh-CN" sz="2800" b="1" dirty="0" smtClean="0">
                <a:latin typeface="Times New Roman" pitchFamily="18" charset="0"/>
                <a:ea typeface="华文楷体" pitchFamily="2" charset="-122"/>
                <a:cs typeface="Times New Roman" pitchFamily="18" charset="0"/>
              </a:rPr>
              <a:t>×{L, R, S})</a:t>
            </a:r>
            <a:r>
              <a:rPr lang="zh-CN" altLang="en-US" sz="2800" b="1" dirty="0" smtClean="0">
                <a:latin typeface="Times New Roman" pitchFamily="18" charset="0"/>
                <a:ea typeface="华文楷体" pitchFamily="2" charset="-122"/>
                <a:cs typeface="Times New Roman" pitchFamily="18" charset="0"/>
              </a:rPr>
              <a:t>为转移函数。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fade">
                                      <p:cBhvr>
                                        <p:cTn id="7" dur="1000"/>
                                        <p:tgtEl>
                                          <p:spTgt spid="62467">
                                            <p:txEl>
                                              <p:pRg st="0" end="0"/>
                                            </p:txEl>
                                          </p:spTgt>
                                        </p:tgtEl>
                                      </p:cBhvr>
                                    </p:animEffect>
                                    <p:anim calcmode="lin" valueType="num">
                                      <p:cBhvr>
                                        <p:cTn id="8" dur="1000" fill="hold"/>
                                        <p:tgtEl>
                                          <p:spTgt spid="624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24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fade">
                                      <p:cBhvr>
                                        <p:cTn id="12" dur="1000"/>
                                        <p:tgtEl>
                                          <p:spTgt spid="62467">
                                            <p:txEl>
                                              <p:pRg st="1" end="1"/>
                                            </p:txEl>
                                          </p:spTgt>
                                        </p:tgtEl>
                                      </p:cBhvr>
                                    </p:animEffect>
                                    <p:anim calcmode="lin" valueType="num">
                                      <p:cBhvr>
                                        <p:cTn id="13" dur="10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246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fade">
                                      <p:cBhvr>
                                        <p:cTn id="17" dur="1000"/>
                                        <p:tgtEl>
                                          <p:spTgt spid="62467">
                                            <p:txEl>
                                              <p:pRg st="2" end="2"/>
                                            </p:txEl>
                                          </p:spTgt>
                                        </p:tgtEl>
                                      </p:cBhvr>
                                    </p:animEffect>
                                    <p:anim calcmode="lin" valueType="num">
                                      <p:cBhvr>
                                        <p:cTn id="18" dur="10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246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Effect transition="in" filter="fade">
                                      <p:cBhvr>
                                        <p:cTn id="22" dur="1000"/>
                                        <p:tgtEl>
                                          <p:spTgt spid="62467">
                                            <p:txEl>
                                              <p:pRg st="3" end="3"/>
                                            </p:txEl>
                                          </p:spTgt>
                                        </p:tgtEl>
                                      </p:cBhvr>
                                    </p:animEffect>
                                    <p:anim calcmode="lin" valueType="num">
                                      <p:cBhvr>
                                        <p:cTn id="23" dur="10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246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2467">
                                            <p:txEl>
                                              <p:pRg st="4" end="4"/>
                                            </p:txEl>
                                          </p:spTgt>
                                        </p:tgtEl>
                                        <p:attrNameLst>
                                          <p:attrName>style.visibility</p:attrName>
                                        </p:attrNameLst>
                                      </p:cBhvr>
                                      <p:to>
                                        <p:strVal val="visible"/>
                                      </p:to>
                                    </p:set>
                                    <p:animEffect transition="in" filter="fade">
                                      <p:cBhvr>
                                        <p:cTn id="27" dur="1000"/>
                                        <p:tgtEl>
                                          <p:spTgt spid="62467">
                                            <p:txEl>
                                              <p:pRg st="4" end="4"/>
                                            </p:txEl>
                                          </p:spTgt>
                                        </p:tgtEl>
                                      </p:cBhvr>
                                    </p:animEffect>
                                    <p:anim calcmode="lin" valueType="num">
                                      <p:cBhvr>
                                        <p:cTn id="28" dur="1000" fill="hold"/>
                                        <p:tgtEl>
                                          <p:spTgt spid="6246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2467">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2467">
                                            <p:txEl>
                                              <p:pRg st="5" end="5"/>
                                            </p:txEl>
                                          </p:spTgt>
                                        </p:tgtEl>
                                        <p:attrNameLst>
                                          <p:attrName>style.visibility</p:attrName>
                                        </p:attrNameLst>
                                      </p:cBhvr>
                                      <p:to>
                                        <p:strVal val="visible"/>
                                      </p:to>
                                    </p:set>
                                    <p:animEffect transition="in" filter="fade">
                                      <p:cBhvr>
                                        <p:cTn id="32" dur="1000"/>
                                        <p:tgtEl>
                                          <p:spTgt spid="62467">
                                            <p:txEl>
                                              <p:pRg st="5" end="5"/>
                                            </p:txEl>
                                          </p:spTgt>
                                        </p:tgtEl>
                                      </p:cBhvr>
                                    </p:animEffect>
                                    <p:anim calcmode="lin" valueType="num">
                                      <p:cBhvr>
                                        <p:cTn id="33" dur="1000" fill="hold"/>
                                        <p:tgtEl>
                                          <p:spTgt spid="62467">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62467">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2467">
                                            <p:txEl>
                                              <p:pRg st="6" end="6"/>
                                            </p:txEl>
                                          </p:spTgt>
                                        </p:tgtEl>
                                        <p:attrNameLst>
                                          <p:attrName>style.visibility</p:attrName>
                                        </p:attrNameLst>
                                      </p:cBhvr>
                                      <p:to>
                                        <p:strVal val="visible"/>
                                      </p:to>
                                    </p:set>
                                    <p:animEffect transition="in" filter="fade">
                                      <p:cBhvr>
                                        <p:cTn id="37" dur="1000"/>
                                        <p:tgtEl>
                                          <p:spTgt spid="62467">
                                            <p:txEl>
                                              <p:pRg st="6" end="6"/>
                                            </p:txEl>
                                          </p:spTgt>
                                        </p:tgtEl>
                                      </p:cBhvr>
                                    </p:animEffect>
                                    <p:anim calcmode="lin" valueType="num">
                                      <p:cBhvr>
                                        <p:cTn id="38" dur="1000" fill="hold"/>
                                        <p:tgtEl>
                                          <p:spTgt spid="62467">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62467">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62467">
                                            <p:txEl>
                                              <p:pRg st="7" end="7"/>
                                            </p:txEl>
                                          </p:spTgt>
                                        </p:tgtEl>
                                        <p:attrNameLst>
                                          <p:attrName>style.visibility</p:attrName>
                                        </p:attrNameLst>
                                      </p:cBhvr>
                                      <p:to>
                                        <p:strVal val="visible"/>
                                      </p:to>
                                    </p:set>
                                    <p:animEffect transition="in" filter="fade">
                                      <p:cBhvr>
                                        <p:cTn id="42" dur="1000"/>
                                        <p:tgtEl>
                                          <p:spTgt spid="62467">
                                            <p:txEl>
                                              <p:pRg st="7" end="7"/>
                                            </p:txEl>
                                          </p:spTgt>
                                        </p:tgtEl>
                                      </p:cBhvr>
                                    </p:animEffect>
                                    <p:anim calcmode="lin" valueType="num">
                                      <p:cBhvr>
                                        <p:cTn id="43" dur="1000" fill="hold"/>
                                        <p:tgtEl>
                                          <p:spTgt spid="62467">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6246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琥珀" panose="02010800040101010101" pitchFamily="2" charset="-122"/>
                <a:ea typeface="华文琥珀" panose="02010800040101010101" pitchFamily="2" charset="-122"/>
              </a:rPr>
              <a:t>作业</a:t>
            </a:r>
            <a:endParaRPr lang="zh-CN" altLang="en-US" b="1" dirty="0">
              <a:latin typeface="华文琥珀" panose="02010800040101010101" pitchFamily="2" charset="-122"/>
              <a:ea typeface="华文琥珀" panose="02010800040101010101" pitchFamily="2" charset="-122"/>
            </a:endParaRPr>
          </a:p>
        </p:txBody>
      </p:sp>
      <p:sp>
        <p:nvSpPr>
          <p:cNvPr id="3" name="内容占位符 2"/>
          <p:cNvSpPr>
            <a:spLocks noGrp="1"/>
          </p:cNvSpPr>
          <p:nvPr>
            <p:ph idx="1"/>
          </p:nvPr>
        </p:nvSpPr>
        <p:spPr>
          <a:xfrm>
            <a:off x="1066800" y="2017712"/>
            <a:ext cx="7888288" cy="4459287"/>
          </a:xfrm>
        </p:spPr>
        <p:txBody>
          <a:bodyPr/>
          <a:lstStyle/>
          <a:p>
            <a:r>
              <a:rPr lang="en-US" altLang="zh-CN" b="1" dirty="0" smtClean="0">
                <a:latin typeface="Times New Roman" pitchFamily="18" charset="0"/>
                <a:ea typeface="华文楷体" pitchFamily="2" charset="-122"/>
                <a:cs typeface="Times New Roman" pitchFamily="18" charset="0"/>
              </a:rPr>
              <a:t>1. </a:t>
            </a:r>
            <a:r>
              <a:rPr lang="zh-CN" altLang="en-US" b="1" dirty="0" smtClean="0">
                <a:latin typeface="Times New Roman" pitchFamily="18" charset="0"/>
                <a:ea typeface="华文楷体" pitchFamily="2" charset="-122"/>
                <a:cs typeface="Times New Roman" pitchFamily="18" charset="0"/>
              </a:rPr>
              <a:t>设计一台图灵机，接受由</a:t>
            </a:r>
            <a:r>
              <a:rPr lang="en-US" altLang="zh-CN" b="1" dirty="0" smtClean="0">
                <a:latin typeface="Times New Roman" pitchFamily="18" charset="0"/>
                <a:ea typeface="华文楷体" pitchFamily="2" charset="-122"/>
                <a:cs typeface="Times New Roman" pitchFamily="18" charset="0"/>
              </a:rPr>
              <a:t>0</a:t>
            </a:r>
            <a:r>
              <a:rPr lang="zh-CN" altLang="en-US" b="1" dirty="0" smtClean="0">
                <a:latin typeface="Times New Roman" pitchFamily="18" charset="0"/>
                <a:ea typeface="华文楷体" pitchFamily="2" charset="-122"/>
                <a:cs typeface="Times New Roman" pitchFamily="18" charset="0"/>
              </a:rPr>
              <a:t>和</a:t>
            </a:r>
            <a:r>
              <a:rPr lang="en-US" altLang="zh-CN" b="1" dirty="0" smtClean="0">
                <a:latin typeface="Times New Roman" pitchFamily="18" charset="0"/>
                <a:ea typeface="华文楷体" pitchFamily="2" charset="-122"/>
                <a:cs typeface="Times New Roman" pitchFamily="18" charset="0"/>
              </a:rPr>
              <a:t>1</a:t>
            </a:r>
            <a:r>
              <a:rPr lang="zh-CN" altLang="en-US" b="1" dirty="0" smtClean="0">
                <a:latin typeface="Times New Roman" pitchFamily="18" charset="0"/>
                <a:ea typeface="华文楷体" pitchFamily="2" charset="-122"/>
                <a:cs typeface="Times New Roman" pitchFamily="18" charset="0"/>
              </a:rPr>
              <a:t>组成的字符串，</a:t>
            </a:r>
            <a:r>
              <a:rPr lang="en-US" altLang="zh-CN" b="1" dirty="0" smtClean="0">
                <a:latin typeface="Times New Roman" pitchFamily="18" charset="0"/>
                <a:ea typeface="华文楷体" pitchFamily="2" charset="-122"/>
                <a:cs typeface="Times New Roman" pitchFamily="18" charset="0"/>
              </a:rPr>
              <a:t>0</a:t>
            </a:r>
            <a:r>
              <a:rPr lang="zh-CN" altLang="en-US" b="1" dirty="0" smtClean="0">
                <a:latin typeface="Times New Roman" pitchFamily="18" charset="0"/>
                <a:ea typeface="华文楷体" pitchFamily="2" charset="-122"/>
                <a:cs typeface="Times New Roman" pitchFamily="18" charset="0"/>
              </a:rPr>
              <a:t>先出现</a:t>
            </a:r>
            <a:r>
              <a:rPr lang="en-US" altLang="zh-CN" b="1" dirty="0" smtClean="0">
                <a:latin typeface="Times New Roman" pitchFamily="18" charset="0"/>
                <a:ea typeface="华文楷体" pitchFamily="2" charset="-122"/>
                <a:cs typeface="Times New Roman" pitchFamily="18" charset="0"/>
              </a:rPr>
              <a:t>1</a:t>
            </a:r>
            <a:r>
              <a:rPr lang="zh-CN" altLang="en-US" b="1" dirty="0" smtClean="0">
                <a:latin typeface="Times New Roman" pitchFamily="18" charset="0"/>
                <a:ea typeface="华文楷体" pitchFamily="2" charset="-122"/>
                <a:cs typeface="Times New Roman" pitchFamily="18" charset="0"/>
              </a:rPr>
              <a:t>后出现，且</a:t>
            </a:r>
            <a:r>
              <a:rPr lang="en-US" altLang="zh-CN" b="1" dirty="0" smtClean="0">
                <a:latin typeface="Times New Roman" pitchFamily="18" charset="0"/>
                <a:ea typeface="华文楷体" pitchFamily="2" charset="-122"/>
                <a:cs typeface="Times New Roman" pitchFamily="18" charset="0"/>
              </a:rPr>
              <a:t>0</a:t>
            </a:r>
            <a:r>
              <a:rPr lang="zh-CN" altLang="en-US" b="1" dirty="0" smtClean="0">
                <a:latin typeface="Times New Roman" pitchFamily="18" charset="0"/>
                <a:ea typeface="华文楷体" pitchFamily="2" charset="-122"/>
                <a:cs typeface="Times New Roman" pitchFamily="18" charset="0"/>
              </a:rPr>
              <a:t>出现的</a:t>
            </a:r>
            <a:r>
              <a:rPr lang="zh-CN" altLang="en-US" b="1" dirty="0">
                <a:latin typeface="Times New Roman" pitchFamily="18" charset="0"/>
                <a:ea typeface="华文楷体" pitchFamily="2" charset="-122"/>
                <a:cs typeface="Times New Roman" pitchFamily="18" charset="0"/>
              </a:rPr>
              <a:t>次</a:t>
            </a:r>
            <a:r>
              <a:rPr lang="zh-CN" altLang="en-US" b="1" dirty="0" smtClean="0">
                <a:latin typeface="Times New Roman" pitchFamily="18" charset="0"/>
                <a:ea typeface="华文楷体" pitchFamily="2" charset="-122"/>
                <a:cs typeface="Times New Roman" pitchFamily="18" charset="0"/>
              </a:rPr>
              <a:t>数是</a:t>
            </a:r>
            <a:r>
              <a:rPr lang="en-US" altLang="zh-CN" b="1" dirty="0" smtClean="0">
                <a:latin typeface="Times New Roman" pitchFamily="18" charset="0"/>
                <a:ea typeface="华文楷体" pitchFamily="2" charset="-122"/>
                <a:cs typeface="Times New Roman" pitchFamily="18" charset="0"/>
              </a:rPr>
              <a:t>1</a:t>
            </a:r>
            <a:r>
              <a:rPr lang="zh-CN" altLang="en-US" b="1" dirty="0" smtClean="0">
                <a:latin typeface="Times New Roman" pitchFamily="18" charset="0"/>
                <a:ea typeface="华文楷体" pitchFamily="2" charset="-122"/>
                <a:cs typeface="Times New Roman" pitchFamily="18" charset="0"/>
              </a:rPr>
              <a:t>出现次数的</a:t>
            </a:r>
            <a:r>
              <a:rPr lang="en-US" altLang="zh-CN" b="1" dirty="0" smtClean="0">
                <a:latin typeface="Times New Roman" pitchFamily="18" charset="0"/>
                <a:ea typeface="华文楷体" pitchFamily="2" charset="-122"/>
                <a:cs typeface="Times New Roman" pitchFamily="18" charset="0"/>
              </a:rPr>
              <a:t>2</a:t>
            </a:r>
            <a:r>
              <a:rPr lang="zh-CN" altLang="en-US" b="1" dirty="0" smtClean="0">
                <a:latin typeface="Times New Roman" pitchFamily="18" charset="0"/>
                <a:ea typeface="华文楷体" pitchFamily="2" charset="-122"/>
                <a:cs typeface="Times New Roman" pitchFamily="18" charset="0"/>
              </a:rPr>
              <a:t>倍。举正反一例给出识别过程</a:t>
            </a:r>
            <a:r>
              <a:rPr lang="en-US" altLang="zh-CN" b="1" dirty="0" smtClean="0">
                <a:latin typeface="Times New Roman" pitchFamily="18" charset="0"/>
                <a:ea typeface="华文楷体" pitchFamily="2" charset="-122"/>
                <a:cs typeface="Times New Roman" pitchFamily="18" charset="0"/>
              </a:rPr>
              <a:t>.</a:t>
            </a:r>
          </a:p>
          <a:p>
            <a:endParaRPr lang="en-US" altLang="zh-CN" b="1" dirty="0" smtClean="0">
              <a:latin typeface="Times New Roman" pitchFamily="18" charset="0"/>
              <a:ea typeface="华文楷体" pitchFamily="2" charset="-122"/>
              <a:cs typeface="Times New Roman" pitchFamily="18" charset="0"/>
            </a:endParaRPr>
          </a:p>
          <a:p>
            <a:r>
              <a:rPr lang="en-US" altLang="zh-CN" b="1" dirty="0" smtClean="0">
                <a:solidFill>
                  <a:srgbClr val="00B0F0"/>
                </a:solidFill>
                <a:latin typeface="Times New Roman" pitchFamily="18" charset="0"/>
                <a:ea typeface="华文楷体" pitchFamily="2" charset="-122"/>
                <a:cs typeface="Times New Roman" pitchFamily="18" charset="0"/>
              </a:rPr>
              <a:t>2</a:t>
            </a:r>
            <a:r>
              <a:rPr lang="zh-CN" altLang="en-US" b="1" dirty="0" smtClean="0">
                <a:solidFill>
                  <a:srgbClr val="00B0F0"/>
                </a:solidFill>
                <a:latin typeface="Times New Roman" pitchFamily="18" charset="0"/>
                <a:ea typeface="华文楷体" pitchFamily="2" charset="-122"/>
                <a:cs typeface="Times New Roman" pitchFamily="18" charset="0"/>
              </a:rPr>
              <a:t>*</a:t>
            </a:r>
            <a:r>
              <a:rPr lang="en-US" altLang="zh-CN" b="1" dirty="0" smtClean="0">
                <a:solidFill>
                  <a:srgbClr val="00B0F0"/>
                </a:solidFill>
                <a:latin typeface="Times New Roman" pitchFamily="18" charset="0"/>
                <a:ea typeface="华文楷体" pitchFamily="2" charset="-122"/>
                <a:cs typeface="Times New Roman" pitchFamily="18" charset="0"/>
              </a:rPr>
              <a:t>. </a:t>
            </a:r>
            <a:r>
              <a:rPr lang="zh-CN" altLang="en-US" b="1" dirty="0" smtClean="0">
                <a:solidFill>
                  <a:srgbClr val="00B0F0"/>
                </a:solidFill>
                <a:latin typeface="Times New Roman" pitchFamily="18" charset="0"/>
                <a:ea typeface="华文楷体" pitchFamily="2" charset="-122"/>
                <a:cs typeface="Times New Roman" pitchFamily="18" charset="0"/>
              </a:rPr>
              <a:t>设计一台图灵机，给出布尔类型上的运算（非、与、或）</a:t>
            </a:r>
            <a:r>
              <a:rPr lang="zh-CN" altLang="en-US" b="1" dirty="0" smtClean="0">
                <a:solidFill>
                  <a:srgbClr val="00B0F0"/>
                </a:solidFill>
                <a:latin typeface="Times New Roman" pitchFamily="18" charset="0"/>
                <a:ea typeface="华文楷体" pitchFamily="2" charset="-122"/>
                <a:cs typeface="Times New Roman" pitchFamily="18" charset="0"/>
                <a:sym typeface="Symbol"/>
              </a:rPr>
              <a:t>。各举一例给出计算过程。</a:t>
            </a:r>
            <a:endParaRPr lang="zh-CN" altLang="en-US" dirty="0">
              <a:solidFill>
                <a:srgbClr val="00B0F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14438" y="350838"/>
            <a:ext cx="6470650" cy="1258887"/>
          </a:xfrm>
        </p:spPr>
        <p:txBody>
          <a:bodyPr/>
          <a:lstStyle/>
          <a:p>
            <a:r>
              <a:rPr lang="en-US" altLang="zh-CN" sz="4000" b="1" dirty="0" smtClean="0">
                <a:latin typeface="Times New Roman" pitchFamily="18" charset="0"/>
                <a:ea typeface="华文楷体" pitchFamily="2" charset="-122"/>
                <a:cs typeface="Times New Roman" pitchFamily="18" charset="0"/>
              </a:rPr>
              <a:t>2.1 </a:t>
            </a:r>
            <a:r>
              <a:rPr lang="zh-CN" altLang="en-US" sz="4000" b="1" dirty="0" smtClean="0">
                <a:latin typeface="Times New Roman" pitchFamily="18" charset="0"/>
                <a:ea typeface="华文楷体" pitchFamily="2" charset="-122"/>
                <a:cs typeface="Times New Roman" pitchFamily="18" charset="0"/>
              </a:rPr>
              <a:t>图灵机模型</a:t>
            </a:r>
            <a:endParaRPr lang="zh-CN" altLang="en-US" sz="4000" b="1" dirty="0" smtClean="0">
              <a:solidFill>
                <a:srgbClr val="C0C0C0"/>
              </a:solidFill>
              <a:latin typeface="Times New Roman" pitchFamily="18" charset="0"/>
              <a:ea typeface="华文楷体" pitchFamily="2" charset="-122"/>
              <a:cs typeface="Times New Roman" pitchFamily="18" charset="0"/>
            </a:endParaRPr>
          </a:p>
        </p:txBody>
      </p:sp>
      <p:sp>
        <p:nvSpPr>
          <p:cNvPr id="63491" name="Rectangle 3"/>
          <p:cNvSpPr>
            <a:spLocks noGrp="1" noChangeArrowheads="1"/>
          </p:cNvSpPr>
          <p:nvPr>
            <p:ph type="body" sz="half" idx="1"/>
          </p:nvPr>
        </p:nvSpPr>
        <p:spPr>
          <a:xfrm>
            <a:off x="457200" y="1981200"/>
            <a:ext cx="8229600" cy="4648200"/>
          </a:xfrm>
        </p:spPr>
        <p:txBody>
          <a:bodyPr/>
          <a:lstStyle/>
          <a:p>
            <a:r>
              <a:rPr lang="zh-CN" altLang="en-US" b="1" dirty="0" smtClean="0">
                <a:solidFill>
                  <a:srgbClr val="0070C0"/>
                </a:solidFill>
                <a:latin typeface="Times New Roman" pitchFamily="18" charset="0"/>
                <a:ea typeface="华文楷体" pitchFamily="2" charset="-122"/>
                <a:cs typeface="Times New Roman" pitchFamily="18" charset="0"/>
              </a:rPr>
              <a:t>例</a:t>
            </a:r>
            <a:r>
              <a:rPr lang="en-US" altLang="zh-CN" b="1" dirty="0" smtClean="0">
                <a:solidFill>
                  <a:srgbClr val="0070C0"/>
                </a:solidFill>
                <a:latin typeface="Times New Roman" pitchFamily="18" charset="0"/>
                <a:ea typeface="华文楷体" pitchFamily="2" charset="-122"/>
                <a:cs typeface="Times New Roman" pitchFamily="18" charset="0"/>
              </a:rPr>
              <a:t>1</a:t>
            </a:r>
            <a:r>
              <a:rPr lang="zh-CN" altLang="en-US" b="1" dirty="0" smtClean="0">
                <a:solidFill>
                  <a:srgbClr val="0070C0"/>
                </a:solidFill>
                <a:latin typeface="Times New Roman" pitchFamily="18" charset="0"/>
                <a:ea typeface="华文楷体" pitchFamily="2" charset="-122"/>
                <a:cs typeface="Times New Roman" pitchFamily="18" charset="0"/>
              </a:rPr>
              <a:t>：</a:t>
            </a:r>
            <a:r>
              <a:rPr lang="en-US" altLang="zh-CN" b="1" dirty="0" smtClean="0">
                <a:solidFill>
                  <a:srgbClr val="0070C0"/>
                </a:solidFill>
                <a:latin typeface="Times New Roman" pitchFamily="18" charset="0"/>
                <a:ea typeface="华文楷体" pitchFamily="2" charset="-122"/>
                <a:cs typeface="Times New Roman" pitchFamily="18" charset="0"/>
              </a:rPr>
              <a:t>δ(q, a) = (p, (b, L))</a:t>
            </a:r>
          </a:p>
          <a:p>
            <a:pPr algn="just">
              <a:buFont typeface="Wingdings" pitchFamily="2" charset="2"/>
              <a:buNone/>
            </a:pPr>
            <a:r>
              <a:rPr lang="en-US" altLang="zh-CN" b="1" dirty="0" smtClean="0">
                <a:latin typeface="Times New Roman" pitchFamily="18" charset="0"/>
                <a:ea typeface="华文楷体" pitchFamily="2" charset="-122"/>
                <a:cs typeface="Times New Roman" pitchFamily="18" charset="0"/>
              </a:rPr>
              <a:t>     </a:t>
            </a:r>
            <a:r>
              <a:rPr lang="zh-CN" altLang="en-US" b="1" dirty="0" smtClean="0">
                <a:latin typeface="Times New Roman" pitchFamily="18" charset="0"/>
                <a:ea typeface="华文楷体" pitchFamily="2" charset="-122"/>
                <a:cs typeface="Times New Roman" pitchFamily="18" charset="0"/>
              </a:rPr>
              <a:t>说明：若当前状态为</a:t>
            </a:r>
            <a:r>
              <a:rPr lang="en-US" altLang="zh-CN" b="1" dirty="0" smtClean="0">
                <a:latin typeface="Times New Roman" pitchFamily="18" charset="0"/>
                <a:ea typeface="华文楷体" pitchFamily="2" charset="-122"/>
                <a:cs typeface="Times New Roman" pitchFamily="18" charset="0"/>
              </a:rPr>
              <a:t>q</a:t>
            </a:r>
            <a:r>
              <a:rPr lang="zh-CN" altLang="en-US" b="1" dirty="0" smtClean="0">
                <a:latin typeface="Times New Roman" pitchFamily="18" charset="0"/>
                <a:ea typeface="华文楷体" pitchFamily="2" charset="-122"/>
                <a:cs typeface="Times New Roman" pitchFamily="18" charset="0"/>
              </a:rPr>
              <a:t>，读写头读取</a:t>
            </a:r>
            <a:r>
              <a:rPr lang="en-US" altLang="zh-CN" b="1" dirty="0" smtClean="0">
                <a:latin typeface="Times New Roman" pitchFamily="18" charset="0"/>
                <a:ea typeface="华文楷体" pitchFamily="2" charset="-122"/>
                <a:cs typeface="Times New Roman" pitchFamily="18" charset="0"/>
              </a:rPr>
              <a:t>a</a:t>
            </a:r>
            <a:r>
              <a:rPr lang="zh-CN" altLang="en-US" b="1" dirty="0" smtClean="0">
                <a:latin typeface="Times New Roman" pitchFamily="18" charset="0"/>
                <a:ea typeface="华文楷体" pitchFamily="2" charset="-122"/>
                <a:cs typeface="Times New Roman" pitchFamily="18" charset="0"/>
              </a:rPr>
              <a:t>，经过</a:t>
            </a:r>
            <a:r>
              <a:rPr lang="en-US" altLang="zh-CN" b="1" dirty="0" smtClean="0">
                <a:latin typeface="Times New Roman" pitchFamily="18" charset="0"/>
                <a:ea typeface="华文楷体" pitchFamily="2" charset="-122"/>
                <a:cs typeface="Times New Roman" pitchFamily="18" charset="0"/>
              </a:rPr>
              <a:t>δ</a:t>
            </a:r>
            <a:r>
              <a:rPr lang="zh-CN" altLang="en-US" b="1" dirty="0" smtClean="0">
                <a:latin typeface="Times New Roman" pitchFamily="18" charset="0"/>
                <a:ea typeface="华文楷体" pitchFamily="2" charset="-122"/>
                <a:cs typeface="Times New Roman" pitchFamily="18" charset="0"/>
              </a:rPr>
              <a:t>转换后，图灵机状态改为</a:t>
            </a:r>
            <a:r>
              <a:rPr lang="en-US" altLang="zh-CN" b="1" dirty="0" smtClean="0">
                <a:latin typeface="Times New Roman" pitchFamily="18" charset="0"/>
                <a:ea typeface="华文楷体" pitchFamily="2" charset="-122"/>
                <a:cs typeface="Times New Roman" pitchFamily="18" charset="0"/>
              </a:rPr>
              <a:t>p</a:t>
            </a:r>
            <a:r>
              <a:rPr lang="zh-CN" altLang="en-US" b="1" dirty="0" smtClean="0">
                <a:latin typeface="Times New Roman" pitchFamily="18" charset="0"/>
                <a:ea typeface="华文楷体" pitchFamily="2" charset="-122"/>
                <a:cs typeface="Times New Roman" pitchFamily="18" charset="0"/>
              </a:rPr>
              <a:t>，线性带上</a:t>
            </a:r>
            <a:r>
              <a:rPr lang="en-US" altLang="zh-CN" b="1" dirty="0" smtClean="0">
                <a:latin typeface="Times New Roman" pitchFamily="18" charset="0"/>
                <a:ea typeface="华文楷体" pitchFamily="2" charset="-122"/>
                <a:cs typeface="Times New Roman" pitchFamily="18" charset="0"/>
              </a:rPr>
              <a:t>a</a:t>
            </a:r>
            <a:r>
              <a:rPr lang="zh-CN" altLang="en-US" b="1" dirty="0" smtClean="0">
                <a:latin typeface="Times New Roman" pitchFamily="18" charset="0"/>
                <a:ea typeface="华文楷体" pitchFamily="2" charset="-122"/>
                <a:cs typeface="Times New Roman" pitchFamily="18" charset="0"/>
              </a:rPr>
              <a:t>改变为</a:t>
            </a:r>
            <a:r>
              <a:rPr lang="en-US" altLang="zh-CN" b="1" dirty="0" smtClean="0">
                <a:latin typeface="Times New Roman" pitchFamily="18" charset="0"/>
                <a:ea typeface="华文楷体" pitchFamily="2" charset="-122"/>
                <a:cs typeface="Times New Roman" pitchFamily="18" charset="0"/>
              </a:rPr>
              <a:t>b</a:t>
            </a:r>
            <a:r>
              <a:rPr lang="zh-CN" altLang="en-US" b="1" dirty="0" smtClean="0">
                <a:latin typeface="Times New Roman" pitchFamily="18" charset="0"/>
                <a:ea typeface="华文楷体" pitchFamily="2" charset="-122"/>
                <a:cs typeface="Times New Roman" pitchFamily="18" charset="0"/>
              </a:rPr>
              <a:t>，同时读写头左移一格。</a:t>
            </a:r>
          </a:p>
          <a:p>
            <a:pPr algn="just">
              <a:buFont typeface="Wingdings" pitchFamily="2" charset="2"/>
              <a:buNone/>
            </a:pPr>
            <a:r>
              <a:rPr lang="zh-CN" altLang="en-US" b="1" dirty="0" smtClean="0">
                <a:latin typeface="Times New Roman" pitchFamily="18" charset="0"/>
                <a:ea typeface="华文楷体" pitchFamily="2" charset="-122"/>
                <a:cs typeface="Times New Roman" pitchFamily="18" charset="0"/>
              </a:rPr>
              <a:t> </a:t>
            </a:r>
          </a:p>
          <a:p>
            <a:pPr algn="just"/>
            <a:r>
              <a:rPr lang="zh-CN" altLang="en-US" b="1" dirty="0" smtClean="0">
                <a:solidFill>
                  <a:srgbClr val="0070C0"/>
                </a:solidFill>
                <a:latin typeface="Times New Roman" pitchFamily="18" charset="0"/>
                <a:ea typeface="华文楷体" pitchFamily="2" charset="-122"/>
                <a:cs typeface="Times New Roman" pitchFamily="18" charset="0"/>
              </a:rPr>
              <a:t>例</a:t>
            </a:r>
            <a:r>
              <a:rPr lang="en-US" altLang="zh-CN" b="1" dirty="0" smtClean="0">
                <a:solidFill>
                  <a:srgbClr val="0070C0"/>
                </a:solidFill>
                <a:latin typeface="Times New Roman" pitchFamily="18" charset="0"/>
                <a:ea typeface="华文楷体" pitchFamily="2" charset="-122"/>
                <a:cs typeface="Times New Roman" pitchFamily="18" charset="0"/>
              </a:rPr>
              <a:t>2</a:t>
            </a:r>
            <a:r>
              <a:rPr lang="zh-CN" altLang="en-US" b="1" dirty="0" smtClean="0">
                <a:solidFill>
                  <a:srgbClr val="0070C0"/>
                </a:solidFill>
                <a:latin typeface="Times New Roman" pitchFamily="18" charset="0"/>
                <a:ea typeface="华文楷体" pitchFamily="2" charset="-122"/>
                <a:cs typeface="Times New Roman" pitchFamily="18" charset="0"/>
              </a:rPr>
              <a:t>：</a:t>
            </a:r>
            <a:r>
              <a:rPr lang="en-US" altLang="zh-CN" b="1" dirty="0" smtClean="0">
                <a:solidFill>
                  <a:srgbClr val="0070C0"/>
                </a:solidFill>
                <a:latin typeface="Times New Roman" pitchFamily="18" charset="0"/>
                <a:ea typeface="华文楷体" pitchFamily="2" charset="-122"/>
                <a:cs typeface="Times New Roman" pitchFamily="18" charset="0"/>
              </a:rPr>
              <a:t>δ(q, a) = (p, (a, R))</a:t>
            </a:r>
          </a:p>
          <a:p>
            <a:pPr algn="just">
              <a:buFont typeface="Wingdings" pitchFamily="2" charset="2"/>
              <a:buNone/>
            </a:pPr>
            <a:r>
              <a:rPr lang="en-US" altLang="zh-CN" b="1" dirty="0" smtClean="0">
                <a:latin typeface="Times New Roman" pitchFamily="18" charset="0"/>
                <a:ea typeface="华文楷体" pitchFamily="2" charset="-122"/>
                <a:cs typeface="Times New Roman" pitchFamily="18" charset="0"/>
              </a:rPr>
              <a:t>     </a:t>
            </a:r>
            <a:r>
              <a:rPr lang="zh-CN" altLang="en-US" b="1" dirty="0" smtClean="0">
                <a:latin typeface="Times New Roman" pitchFamily="18" charset="0"/>
                <a:ea typeface="华文楷体" pitchFamily="2" charset="-122"/>
                <a:cs typeface="Times New Roman" pitchFamily="18" charset="0"/>
              </a:rPr>
              <a:t>说明：若当前状态为</a:t>
            </a:r>
            <a:r>
              <a:rPr lang="en-US" altLang="zh-CN" b="1" dirty="0" smtClean="0">
                <a:latin typeface="Times New Roman" pitchFamily="18" charset="0"/>
                <a:ea typeface="华文楷体" pitchFamily="2" charset="-122"/>
                <a:cs typeface="Times New Roman" pitchFamily="18" charset="0"/>
              </a:rPr>
              <a:t>q</a:t>
            </a:r>
            <a:r>
              <a:rPr lang="zh-CN" altLang="en-US" b="1" dirty="0" smtClean="0">
                <a:latin typeface="Times New Roman" pitchFamily="18" charset="0"/>
                <a:ea typeface="华文楷体" pitchFamily="2" charset="-122"/>
                <a:cs typeface="Times New Roman" pitchFamily="18" charset="0"/>
              </a:rPr>
              <a:t>，读写头读取</a:t>
            </a:r>
            <a:r>
              <a:rPr lang="en-US" altLang="zh-CN" b="1" dirty="0" smtClean="0">
                <a:latin typeface="Times New Roman" pitchFamily="18" charset="0"/>
                <a:ea typeface="华文楷体" pitchFamily="2" charset="-122"/>
                <a:cs typeface="Times New Roman" pitchFamily="18" charset="0"/>
              </a:rPr>
              <a:t>a</a:t>
            </a:r>
            <a:r>
              <a:rPr lang="zh-CN" altLang="en-US" b="1" dirty="0" smtClean="0">
                <a:latin typeface="Times New Roman" pitchFamily="18" charset="0"/>
                <a:ea typeface="华文楷体" pitchFamily="2" charset="-122"/>
                <a:cs typeface="Times New Roman" pitchFamily="18" charset="0"/>
              </a:rPr>
              <a:t>，经过</a:t>
            </a:r>
            <a:r>
              <a:rPr lang="en-US" altLang="zh-CN" b="1" dirty="0" smtClean="0">
                <a:latin typeface="Times New Roman" pitchFamily="18" charset="0"/>
                <a:ea typeface="华文楷体" pitchFamily="2" charset="-122"/>
                <a:cs typeface="Times New Roman" pitchFamily="18" charset="0"/>
              </a:rPr>
              <a:t>δ</a:t>
            </a:r>
            <a:r>
              <a:rPr lang="zh-CN" altLang="en-US" b="1" dirty="0" smtClean="0">
                <a:latin typeface="Times New Roman" pitchFamily="18" charset="0"/>
                <a:ea typeface="华文楷体" pitchFamily="2" charset="-122"/>
                <a:cs typeface="Times New Roman" pitchFamily="18" charset="0"/>
              </a:rPr>
              <a:t>转换后，图灵机状态改为</a:t>
            </a:r>
            <a:r>
              <a:rPr lang="en-US" altLang="zh-CN" b="1" dirty="0" smtClean="0">
                <a:latin typeface="Times New Roman" pitchFamily="18" charset="0"/>
                <a:ea typeface="华文楷体" pitchFamily="2" charset="-122"/>
                <a:cs typeface="Times New Roman" pitchFamily="18" charset="0"/>
              </a:rPr>
              <a:t>p</a:t>
            </a:r>
            <a:r>
              <a:rPr lang="zh-CN" altLang="en-US" b="1" dirty="0" smtClean="0">
                <a:latin typeface="Times New Roman" pitchFamily="18" charset="0"/>
                <a:ea typeface="华文楷体" pitchFamily="2" charset="-122"/>
                <a:cs typeface="Times New Roman" pitchFamily="18" charset="0"/>
              </a:rPr>
              <a:t>，线性带上</a:t>
            </a:r>
            <a:r>
              <a:rPr lang="en-US" altLang="zh-CN" b="1" dirty="0" smtClean="0">
                <a:latin typeface="Times New Roman" pitchFamily="18" charset="0"/>
                <a:ea typeface="华文楷体" pitchFamily="2" charset="-122"/>
                <a:cs typeface="Times New Roman" pitchFamily="18" charset="0"/>
              </a:rPr>
              <a:t>a</a:t>
            </a:r>
            <a:r>
              <a:rPr lang="zh-CN" altLang="en-US" b="1" dirty="0" smtClean="0">
                <a:latin typeface="Times New Roman" pitchFamily="18" charset="0"/>
                <a:ea typeface="华文楷体" pitchFamily="2" charset="-122"/>
                <a:cs typeface="Times New Roman" pitchFamily="18" charset="0"/>
              </a:rPr>
              <a:t>不改变，同时读写头右移一格。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fade">
                                      <p:cBhvr>
                                        <p:cTn id="7" dur="1000"/>
                                        <p:tgtEl>
                                          <p:spTgt spid="63491">
                                            <p:txEl>
                                              <p:pRg st="0" end="0"/>
                                            </p:txEl>
                                          </p:spTgt>
                                        </p:tgtEl>
                                      </p:cBhvr>
                                    </p:animEffect>
                                    <p:anim calcmode="lin" valueType="num">
                                      <p:cBhvr>
                                        <p:cTn id="8" dur="1000" fill="hold"/>
                                        <p:tgtEl>
                                          <p:spTgt spid="634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349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3491">
                                            <p:txEl>
                                              <p:pRg st="1" end="1"/>
                                            </p:txEl>
                                          </p:spTgt>
                                        </p:tgtEl>
                                        <p:attrNameLst>
                                          <p:attrName>style.visibility</p:attrName>
                                        </p:attrNameLst>
                                      </p:cBhvr>
                                      <p:to>
                                        <p:strVal val="visible"/>
                                      </p:to>
                                    </p:set>
                                    <p:animEffect transition="in" filter="fade">
                                      <p:cBhvr>
                                        <p:cTn id="14" dur="1000"/>
                                        <p:tgtEl>
                                          <p:spTgt spid="63491">
                                            <p:txEl>
                                              <p:pRg st="1" end="1"/>
                                            </p:txEl>
                                          </p:spTgt>
                                        </p:tgtEl>
                                      </p:cBhvr>
                                    </p:animEffect>
                                    <p:anim calcmode="lin" valueType="num">
                                      <p:cBhvr>
                                        <p:cTn id="15" dur="1000" fill="hold"/>
                                        <p:tgtEl>
                                          <p:spTgt spid="6349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34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3491">
                                            <p:txEl>
                                              <p:pRg st="2" end="2"/>
                                            </p:txEl>
                                          </p:spTgt>
                                        </p:tgtEl>
                                        <p:attrNameLst>
                                          <p:attrName>style.visibility</p:attrName>
                                        </p:attrNameLst>
                                      </p:cBhvr>
                                      <p:to>
                                        <p:strVal val="visible"/>
                                      </p:to>
                                    </p:set>
                                    <p:animEffect transition="in" filter="fade">
                                      <p:cBhvr>
                                        <p:cTn id="21" dur="1000"/>
                                        <p:tgtEl>
                                          <p:spTgt spid="63491">
                                            <p:txEl>
                                              <p:pRg st="2" end="2"/>
                                            </p:txEl>
                                          </p:spTgt>
                                        </p:tgtEl>
                                      </p:cBhvr>
                                    </p:animEffect>
                                    <p:anim calcmode="lin" valueType="num">
                                      <p:cBhvr>
                                        <p:cTn id="22" dur="1000" fill="hold"/>
                                        <p:tgtEl>
                                          <p:spTgt spid="6349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349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3491">
                                            <p:txEl>
                                              <p:pRg st="3" end="3"/>
                                            </p:txEl>
                                          </p:spTgt>
                                        </p:tgtEl>
                                        <p:attrNameLst>
                                          <p:attrName>style.visibility</p:attrName>
                                        </p:attrNameLst>
                                      </p:cBhvr>
                                      <p:to>
                                        <p:strVal val="visible"/>
                                      </p:to>
                                    </p:set>
                                    <p:animEffect transition="in" filter="fade">
                                      <p:cBhvr>
                                        <p:cTn id="28" dur="1000"/>
                                        <p:tgtEl>
                                          <p:spTgt spid="63491">
                                            <p:txEl>
                                              <p:pRg st="3" end="3"/>
                                            </p:txEl>
                                          </p:spTgt>
                                        </p:tgtEl>
                                      </p:cBhvr>
                                    </p:animEffect>
                                    <p:anim calcmode="lin" valueType="num">
                                      <p:cBhvr>
                                        <p:cTn id="29" dur="1000" fill="hold"/>
                                        <p:tgtEl>
                                          <p:spTgt spid="6349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349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3491">
                                            <p:txEl>
                                              <p:pRg st="4" end="4"/>
                                            </p:txEl>
                                          </p:spTgt>
                                        </p:tgtEl>
                                        <p:attrNameLst>
                                          <p:attrName>style.visibility</p:attrName>
                                        </p:attrNameLst>
                                      </p:cBhvr>
                                      <p:to>
                                        <p:strVal val="visible"/>
                                      </p:to>
                                    </p:set>
                                    <p:animEffect transition="in" filter="fade">
                                      <p:cBhvr>
                                        <p:cTn id="35" dur="1000"/>
                                        <p:tgtEl>
                                          <p:spTgt spid="63491">
                                            <p:txEl>
                                              <p:pRg st="4" end="4"/>
                                            </p:txEl>
                                          </p:spTgt>
                                        </p:tgtEl>
                                      </p:cBhvr>
                                    </p:animEffect>
                                    <p:anim calcmode="lin" valueType="num">
                                      <p:cBhvr>
                                        <p:cTn id="36" dur="1000" fill="hold"/>
                                        <p:tgtEl>
                                          <p:spTgt spid="6349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349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sz="4000" b="1" dirty="0" smtClean="0">
                <a:latin typeface="Times New Roman" pitchFamily="18" charset="0"/>
                <a:ea typeface="华文楷体" pitchFamily="2" charset="-122"/>
                <a:cs typeface="Times New Roman" pitchFamily="18" charset="0"/>
              </a:rPr>
              <a:t>2.1 </a:t>
            </a:r>
            <a:r>
              <a:rPr lang="zh-CN" altLang="en-US" sz="4000" b="1" dirty="0" smtClean="0">
                <a:latin typeface="Times New Roman" pitchFamily="18" charset="0"/>
                <a:ea typeface="华文楷体" pitchFamily="2" charset="-122"/>
                <a:cs typeface="Times New Roman" pitchFamily="18" charset="0"/>
              </a:rPr>
              <a:t>图灵机模型</a:t>
            </a:r>
            <a:endParaRPr lang="zh-CN" altLang="en-US" sz="4000" b="1" dirty="0" smtClean="0">
              <a:solidFill>
                <a:srgbClr val="C0C0C0"/>
              </a:solidFill>
              <a:latin typeface="Times New Roman" pitchFamily="18" charset="0"/>
              <a:ea typeface="华文楷体" pitchFamily="2" charset="-122"/>
              <a:cs typeface="Times New Roman" pitchFamily="18" charset="0"/>
            </a:endParaRPr>
          </a:p>
        </p:txBody>
      </p:sp>
      <p:sp>
        <p:nvSpPr>
          <p:cNvPr id="64515" name="Rectangle 3"/>
          <p:cNvSpPr>
            <a:spLocks noGrp="1" noChangeArrowheads="1"/>
          </p:cNvSpPr>
          <p:nvPr>
            <p:ph type="body" sz="half" idx="1"/>
          </p:nvPr>
        </p:nvSpPr>
        <p:spPr>
          <a:xfrm>
            <a:off x="457200" y="2057400"/>
            <a:ext cx="8229600" cy="4267200"/>
          </a:xfrm>
        </p:spPr>
        <p:txBody>
          <a:bodyPr/>
          <a:lstStyle/>
          <a:p>
            <a:pPr>
              <a:lnSpc>
                <a:spcPct val="150000"/>
              </a:lnSpc>
            </a:pPr>
            <a:r>
              <a:rPr lang="zh-CN" altLang="en-US" b="1" dirty="0" smtClean="0">
                <a:solidFill>
                  <a:srgbClr val="0070C0"/>
                </a:solidFill>
                <a:latin typeface="Times New Roman" pitchFamily="18" charset="0"/>
                <a:ea typeface="华文楷体" pitchFamily="2" charset="-122"/>
                <a:cs typeface="Times New Roman" pitchFamily="18" charset="0"/>
              </a:rPr>
              <a:t>例</a:t>
            </a:r>
            <a:r>
              <a:rPr lang="en-US" altLang="zh-CN" b="1" dirty="0" smtClean="0">
                <a:solidFill>
                  <a:srgbClr val="0070C0"/>
                </a:solidFill>
                <a:latin typeface="Times New Roman" pitchFamily="18" charset="0"/>
                <a:ea typeface="华文楷体" pitchFamily="2" charset="-122"/>
                <a:cs typeface="Times New Roman" pitchFamily="18" charset="0"/>
              </a:rPr>
              <a:t>3</a:t>
            </a:r>
            <a:r>
              <a:rPr lang="zh-CN" altLang="en-US" b="1" dirty="0" smtClean="0">
                <a:solidFill>
                  <a:srgbClr val="0070C0"/>
                </a:solidFill>
                <a:latin typeface="Times New Roman" pitchFamily="18" charset="0"/>
                <a:ea typeface="华文楷体" pitchFamily="2" charset="-122"/>
                <a:cs typeface="Times New Roman" pitchFamily="18" charset="0"/>
              </a:rPr>
              <a:t>：</a:t>
            </a:r>
            <a:r>
              <a:rPr lang="en-US" altLang="zh-CN" b="1" dirty="0" smtClean="0">
                <a:solidFill>
                  <a:srgbClr val="0070C0"/>
                </a:solidFill>
                <a:latin typeface="Times New Roman" pitchFamily="18" charset="0"/>
                <a:ea typeface="华文楷体" pitchFamily="2" charset="-122"/>
                <a:cs typeface="Times New Roman" pitchFamily="18" charset="0"/>
              </a:rPr>
              <a:t>δ(q, a) = (q, (B, S))</a:t>
            </a:r>
          </a:p>
          <a:p>
            <a:pPr algn="just">
              <a:lnSpc>
                <a:spcPct val="150000"/>
              </a:lnSpc>
              <a:buFont typeface="Wingdings" pitchFamily="2" charset="2"/>
              <a:buNone/>
            </a:pPr>
            <a:r>
              <a:rPr lang="en-US" altLang="zh-CN" b="1" dirty="0" smtClean="0">
                <a:latin typeface="Times New Roman" pitchFamily="18" charset="0"/>
                <a:ea typeface="华文楷体" pitchFamily="2" charset="-122"/>
                <a:cs typeface="Times New Roman" pitchFamily="18" charset="0"/>
              </a:rPr>
              <a:t>     </a:t>
            </a:r>
            <a:r>
              <a:rPr lang="zh-CN" altLang="en-US" b="1" dirty="0" smtClean="0">
                <a:latin typeface="Times New Roman" pitchFamily="18" charset="0"/>
                <a:ea typeface="华文楷体" pitchFamily="2" charset="-122"/>
                <a:cs typeface="Times New Roman" pitchFamily="18" charset="0"/>
              </a:rPr>
              <a:t>说明：当前状态为</a:t>
            </a:r>
            <a:r>
              <a:rPr lang="en-US" altLang="zh-CN" b="1" dirty="0" smtClean="0">
                <a:latin typeface="Times New Roman" pitchFamily="18" charset="0"/>
                <a:ea typeface="华文楷体" pitchFamily="2" charset="-122"/>
                <a:cs typeface="Times New Roman" pitchFamily="18" charset="0"/>
              </a:rPr>
              <a:t>q</a:t>
            </a:r>
            <a:r>
              <a:rPr lang="zh-CN" altLang="en-US" b="1" dirty="0" smtClean="0">
                <a:latin typeface="Times New Roman" pitchFamily="18" charset="0"/>
                <a:ea typeface="华文楷体" pitchFamily="2" charset="-122"/>
                <a:cs typeface="Times New Roman" pitchFamily="18" charset="0"/>
              </a:rPr>
              <a:t>，读写头读取</a:t>
            </a:r>
            <a:r>
              <a:rPr lang="en-US" altLang="zh-CN" b="1" dirty="0" smtClean="0">
                <a:latin typeface="Times New Roman" pitchFamily="18" charset="0"/>
                <a:ea typeface="华文楷体" pitchFamily="2" charset="-122"/>
                <a:cs typeface="Times New Roman" pitchFamily="18" charset="0"/>
              </a:rPr>
              <a:t>a</a:t>
            </a:r>
            <a:r>
              <a:rPr lang="zh-CN" altLang="en-US" b="1" dirty="0" smtClean="0">
                <a:latin typeface="Times New Roman" pitchFamily="18" charset="0"/>
                <a:ea typeface="华文楷体" pitchFamily="2" charset="-122"/>
                <a:cs typeface="Times New Roman" pitchFamily="18" charset="0"/>
              </a:rPr>
              <a:t>，经过</a:t>
            </a:r>
            <a:r>
              <a:rPr lang="en-US" altLang="zh-CN" b="1" dirty="0" smtClean="0">
                <a:latin typeface="Times New Roman" pitchFamily="18" charset="0"/>
                <a:ea typeface="华文楷体" pitchFamily="2" charset="-122"/>
                <a:cs typeface="Times New Roman" pitchFamily="18" charset="0"/>
              </a:rPr>
              <a:t>δ</a:t>
            </a:r>
            <a:r>
              <a:rPr lang="zh-CN" altLang="en-US" b="1" dirty="0" smtClean="0">
                <a:latin typeface="Times New Roman" pitchFamily="18" charset="0"/>
                <a:ea typeface="华文楷体" pitchFamily="2" charset="-122"/>
                <a:cs typeface="Times New Roman" pitchFamily="18" charset="0"/>
              </a:rPr>
              <a:t>动作后，图灵机状态不改变，仍为</a:t>
            </a:r>
            <a:r>
              <a:rPr lang="en-US" altLang="zh-CN" b="1" dirty="0" smtClean="0">
                <a:latin typeface="Times New Roman" pitchFamily="18" charset="0"/>
                <a:ea typeface="华文楷体" pitchFamily="2" charset="-122"/>
                <a:cs typeface="Times New Roman" pitchFamily="18" charset="0"/>
              </a:rPr>
              <a:t>q</a:t>
            </a:r>
            <a:r>
              <a:rPr lang="zh-CN" altLang="en-US" b="1" dirty="0" smtClean="0">
                <a:latin typeface="Times New Roman" pitchFamily="18" charset="0"/>
                <a:ea typeface="华文楷体" pitchFamily="2" charset="-122"/>
                <a:cs typeface="Times New Roman" pitchFamily="18" charset="0"/>
              </a:rPr>
              <a:t>，线性带上</a:t>
            </a:r>
            <a:r>
              <a:rPr lang="en-US" altLang="zh-CN" b="1" dirty="0" smtClean="0">
                <a:latin typeface="Times New Roman" pitchFamily="18" charset="0"/>
                <a:ea typeface="华文楷体" pitchFamily="2" charset="-122"/>
                <a:cs typeface="Times New Roman" pitchFamily="18" charset="0"/>
              </a:rPr>
              <a:t>a</a:t>
            </a:r>
            <a:r>
              <a:rPr lang="zh-CN" altLang="en-US" b="1" dirty="0" smtClean="0">
                <a:latin typeface="Times New Roman" pitchFamily="18" charset="0"/>
                <a:ea typeface="华文楷体" pitchFamily="2" charset="-122"/>
                <a:cs typeface="Times New Roman" pitchFamily="18" charset="0"/>
              </a:rPr>
              <a:t>被清空，同时读写头不动。</a:t>
            </a:r>
          </a:p>
          <a:p>
            <a:pPr>
              <a:lnSpc>
                <a:spcPct val="150000"/>
              </a:lnSpc>
              <a:buFont typeface="Wingdings" pitchFamily="2" charset="2"/>
              <a:buNone/>
            </a:pPr>
            <a:endParaRPr lang="en-US" altLang="zh-CN" b="1" dirty="0" smtClean="0">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fade">
                                      <p:cBhvr>
                                        <p:cTn id="7" dur="1000"/>
                                        <p:tgtEl>
                                          <p:spTgt spid="64515">
                                            <p:txEl>
                                              <p:pRg st="0" end="0"/>
                                            </p:txEl>
                                          </p:spTgt>
                                        </p:tgtEl>
                                      </p:cBhvr>
                                    </p:animEffect>
                                    <p:anim calcmode="lin" valueType="num">
                                      <p:cBhvr>
                                        <p:cTn id="8" dur="1000" fill="hold"/>
                                        <p:tgtEl>
                                          <p:spTgt spid="645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45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4515">
                                            <p:txEl>
                                              <p:pRg st="1" end="1"/>
                                            </p:txEl>
                                          </p:spTgt>
                                        </p:tgtEl>
                                        <p:attrNameLst>
                                          <p:attrName>style.visibility</p:attrName>
                                        </p:attrNameLst>
                                      </p:cBhvr>
                                      <p:to>
                                        <p:strVal val="visible"/>
                                      </p:to>
                                    </p:set>
                                    <p:animEffect transition="in" filter="fade">
                                      <p:cBhvr>
                                        <p:cTn id="14" dur="1000"/>
                                        <p:tgtEl>
                                          <p:spTgt spid="64515">
                                            <p:txEl>
                                              <p:pRg st="1" end="1"/>
                                            </p:txEl>
                                          </p:spTgt>
                                        </p:tgtEl>
                                      </p:cBhvr>
                                    </p:animEffect>
                                    <p:anim calcmode="lin" valueType="num">
                                      <p:cBhvr>
                                        <p:cTn id="15" dur="10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451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b="1" dirty="0" smtClean="0">
                <a:latin typeface="Times New Roman" pitchFamily="18" charset="0"/>
                <a:ea typeface="华文楷体" pitchFamily="2" charset="-122"/>
                <a:cs typeface="Times New Roman" pitchFamily="18" charset="0"/>
              </a:rPr>
              <a:t>2.1 </a:t>
            </a:r>
            <a:r>
              <a:rPr lang="zh-CN" altLang="en-US" b="1" dirty="0" smtClean="0">
                <a:latin typeface="Times New Roman" pitchFamily="18" charset="0"/>
                <a:ea typeface="华文楷体" pitchFamily="2" charset="-122"/>
                <a:cs typeface="Times New Roman" pitchFamily="18" charset="0"/>
              </a:rPr>
              <a:t>图灵机模型</a:t>
            </a:r>
          </a:p>
        </p:txBody>
      </p:sp>
      <p:sp>
        <p:nvSpPr>
          <p:cNvPr id="11267" name="内容占位符 2"/>
          <p:cNvSpPr>
            <a:spLocks noGrp="1"/>
          </p:cNvSpPr>
          <p:nvPr>
            <p:ph idx="1"/>
          </p:nvPr>
        </p:nvSpPr>
        <p:spPr/>
        <p:txBody>
          <a:bodyPr/>
          <a:lstStyle/>
          <a:p>
            <a:pPr>
              <a:lnSpc>
                <a:spcPct val="150000"/>
              </a:lnSpc>
            </a:pPr>
            <a:r>
              <a:rPr lang="zh-CN" altLang="en-US" b="1" smtClean="0">
                <a:latin typeface="Times New Roman" pitchFamily="18" charset="0"/>
                <a:ea typeface="华文楷体" pitchFamily="2" charset="-122"/>
                <a:cs typeface="Times New Roman" pitchFamily="18" charset="0"/>
              </a:rPr>
              <a:t>表示：</a:t>
            </a:r>
            <a:endParaRPr lang="en-US" altLang="zh-CN" b="1" smtClean="0">
              <a:latin typeface="Times New Roman" pitchFamily="18" charset="0"/>
              <a:ea typeface="华文楷体" pitchFamily="2" charset="-122"/>
              <a:cs typeface="Times New Roman" pitchFamily="18" charset="0"/>
            </a:endParaRPr>
          </a:p>
          <a:p>
            <a:pPr lvl="1">
              <a:lnSpc>
                <a:spcPct val="150000"/>
              </a:lnSpc>
            </a:pPr>
            <a:r>
              <a:rPr lang="zh-CN" altLang="en-US" b="1" smtClean="0">
                <a:latin typeface="Times New Roman" pitchFamily="18" charset="0"/>
                <a:ea typeface="华文楷体" pitchFamily="2" charset="-122"/>
                <a:cs typeface="Times New Roman" pitchFamily="18" charset="0"/>
              </a:rPr>
              <a:t>图</a:t>
            </a:r>
            <a:endParaRPr lang="en-US" altLang="zh-CN" b="1" smtClean="0">
              <a:latin typeface="Times New Roman" pitchFamily="18" charset="0"/>
              <a:ea typeface="华文楷体" pitchFamily="2" charset="-122"/>
              <a:cs typeface="Times New Roman" pitchFamily="18" charset="0"/>
            </a:endParaRPr>
          </a:p>
          <a:p>
            <a:pPr lvl="1">
              <a:lnSpc>
                <a:spcPct val="150000"/>
              </a:lnSpc>
            </a:pPr>
            <a:r>
              <a:rPr lang="zh-CN" altLang="en-US" b="1" smtClean="0">
                <a:latin typeface="Times New Roman" pitchFamily="18" charset="0"/>
                <a:ea typeface="华文楷体" pitchFamily="2" charset="-122"/>
                <a:cs typeface="Times New Roman" pitchFamily="18" charset="0"/>
              </a:rPr>
              <a:t>表</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4"/>
          <p:cNvSpPr>
            <a:spLocks noGrp="1"/>
          </p:cNvSpPr>
          <p:nvPr>
            <p:ph type="title"/>
          </p:nvPr>
        </p:nvSpPr>
        <p:spPr/>
        <p:txBody>
          <a:bodyPr/>
          <a:lstStyle/>
          <a:p>
            <a:r>
              <a:rPr lang="en-US" altLang="zh-CN" b="1" dirty="0" smtClean="0">
                <a:latin typeface="Times New Roman" pitchFamily="18" charset="0"/>
                <a:ea typeface="华文楷体" pitchFamily="2" charset="-122"/>
                <a:cs typeface="Times New Roman" pitchFamily="18" charset="0"/>
              </a:rPr>
              <a:t>2.1 </a:t>
            </a:r>
            <a:r>
              <a:rPr lang="zh-CN" altLang="en-US" b="1" dirty="0" smtClean="0">
                <a:latin typeface="Times New Roman" pitchFamily="18" charset="0"/>
                <a:ea typeface="华文楷体" pitchFamily="2" charset="-122"/>
                <a:cs typeface="Times New Roman" pitchFamily="18" charset="0"/>
              </a:rPr>
              <a:t>图灵机模型</a:t>
            </a:r>
          </a:p>
        </p:txBody>
      </p:sp>
      <p:sp>
        <p:nvSpPr>
          <p:cNvPr id="10243" name="内容占位符 5"/>
          <p:cNvSpPr>
            <a:spLocks noGrp="1"/>
          </p:cNvSpPr>
          <p:nvPr>
            <p:ph idx="1"/>
          </p:nvPr>
        </p:nvSpPr>
        <p:spPr>
          <a:xfrm>
            <a:off x="1066800" y="2057400"/>
            <a:ext cx="7848600" cy="4419600"/>
          </a:xfrm>
        </p:spPr>
        <p:txBody>
          <a:bodyPr/>
          <a:lstStyle/>
          <a:p>
            <a:pPr>
              <a:lnSpc>
                <a:spcPct val="150000"/>
              </a:lnSpc>
            </a:pPr>
            <a:r>
              <a:rPr lang="zh-CN" altLang="en-US" b="1" dirty="0" smtClean="0">
                <a:solidFill>
                  <a:srgbClr val="00B0F0"/>
                </a:solidFill>
                <a:latin typeface="Times New Roman" pitchFamily="18" charset="0"/>
                <a:ea typeface="华文楷体" pitchFamily="2" charset="-122"/>
                <a:cs typeface="Times New Roman" pitchFamily="18" charset="0"/>
              </a:rPr>
              <a:t>例</a:t>
            </a:r>
            <a:r>
              <a:rPr lang="en-US" altLang="zh-CN" b="1" dirty="0" smtClean="0">
                <a:solidFill>
                  <a:srgbClr val="00B0F0"/>
                </a:solidFill>
                <a:latin typeface="Times New Roman" pitchFamily="18" charset="0"/>
                <a:ea typeface="华文楷体" pitchFamily="2" charset="-122"/>
                <a:cs typeface="Times New Roman" pitchFamily="18" charset="0"/>
              </a:rPr>
              <a:t>4</a:t>
            </a:r>
            <a:r>
              <a:rPr lang="zh-CN" altLang="en-US" b="1" dirty="0" smtClean="0">
                <a:latin typeface="Times New Roman" pitchFamily="18" charset="0"/>
                <a:ea typeface="华文楷体" pitchFamily="2" charset="-122"/>
                <a:cs typeface="Times New Roman" pitchFamily="18" charset="0"/>
              </a:rPr>
              <a:t>：有图灵机</a:t>
            </a:r>
            <a:r>
              <a:rPr lang="en-US" altLang="zh-CN" b="1" dirty="0" smtClean="0">
                <a:latin typeface="Times New Roman" pitchFamily="18" charset="0"/>
                <a:ea typeface="华文楷体" pitchFamily="2" charset="-122"/>
                <a:cs typeface="Times New Roman" pitchFamily="18" charset="0"/>
              </a:rPr>
              <a:t>M= ({q</a:t>
            </a:r>
            <a:r>
              <a:rPr lang="en-US" altLang="zh-CN" b="1" baseline="-25000" dirty="0" smtClean="0">
                <a:latin typeface="Times New Roman" pitchFamily="18" charset="0"/>
                <a:ea typeface="华文楷体" pitchFamily="2" charset="-122"/>
                <a:cs typeface="Times New Roman" pitchFamily="18" charset="0"/>
              </a:rPr>
              <a:t>0</a:t>
            </a:r>
            <a:r>
              <a:rPr lang="en-US" altLang="zh-CN" b="1" dirty="0" smtClean="0">
                <a:latin typeface="Times New Roman" pitchFamily="18" charset="0"/>
                <a:ea typeface="华文楷体" pitchFamily="2" charset="-122"/>
                <a:cs typeface="Times New Roman" pitchFamily="18" charset="0"/>
              </a:rPr>
              <a:t>,q</a:t>
            </a:r>
            <a:r>
              <a:rPr lang="en-US" altLang="zh-CN" b="1" baseline="-25000" dirty="0" smtClean="0">
                <a:latin typeface="Times New Roman" pitchFamily="18" charset="0"/>
                <a:ea typeface="华文楷体" pitchFamily="2" charset="-122"/>
                <a:cs typeface="Times New Roman" pitchFamily="18" charset="0"/>
              </a:rPr>
              <a:t>1</a:t>
            </a:r>
            <a:r>
              <a:rPr lang="en-US" altLang="zh-CN" b="1" dirty="0" smtClean="0">
                <a:latin typeface="Times New Roman" pitchFamily="18" charset="0"/>
                <a:ea typeface="华文楷体" pitchFamily="2" charset="-122"/>
                <a:cs typeface="Times New Roman" pitchFamily="18" charset="0"/>
              </a:rPr>
              <a:t>,q</a:t>
            </a:r>
            <a:r>
              <a:rPr lang="en-US" altLang="zh-CN" b="1" baseline="-25000" dirty="0" smtClean="0">
                <a:latin typeface="Times New Roman" pitchFamily="18" charset="0"/>
                <a:ea typeface="华文楷体" pitchFamily="2" charset="-122"/>
                <a:cs typeface="Times New Roman" pitchFamily="18" charset="0"/>
              </a:rPr>
              <a:t>2</a:t>
            </a:r>
            <a:r>
              <a:rPr lang="en-US" altLang="zh-CN" b="1" dirty="0" smtClean="0">
                <a:latin typeface="Times New Roman" pitchFamily="18" charset="0"/>
                <a:ea typeface="华文楷体" pitchFamily="2" charset="-122"/>
                <a:cs typeface="Times New Roman" pitchFamily="18" charset="0"/>
              </a:rPr>
              <a:t>}, {0,1}, {0,1,B}, </a:t>
            </a:r>
            <a:r>
              <a:rPr lang="el-GR" altLang="zh-CN" b="1" dirty="0" smtClean="0">
                <a:latin typeface="Times New Roman" pitchFamily="18" charset="0"/>
                <a:ea typeface="华文楷体" pitchFamily="2" charset="-122"/>
                <a:cs typeface="Times New Roman" pitchFamily="18" charset="0"/>
              </a:rPr>
              <a:t>δ</a:t>
            </a:r>
            <a:r>
              <a:rPr lang="en-US" altLang="zh-CN" b="1" dirty="0" smtClean="0">
                <a:latin typeface="Times New Roman" pitchFamily="18" charset="0"/>
                <a:ea typeface="华文楷体" pitchFamily="2" charset="-122"/>
                <a:cs typeface="Times New Roman" pitchFamily="18" charset="0"/>
              </a:rPr>
              <a:t>, q</a:t>
            </a:r>
            <a:r>
              <a:rPr lang="en-US" altLang="zh-CN" b="1" baseline="-25000" dirty="0" smtClean="0">
                <a:latin typeface="Times New Roman" pitchFamily="18" charset="0"/>
                <a:ea typeface="华文楷体" pitchFamily="2" charset="-122"/>
                <a:cs typeface="Times New Roman" pitchFamily="18" charset="0"/>
              </a:rPr>
              <a:t>0</a:t>
            </a:r>
            <a:r>
              <a:rPr lang="en-US" altLang="zh-CN" b="1" dirty="0" smtClean="0">
                <a:latin typeface="Times New Roman" pitchFamily="18" charset="0"/>
                <a:ea typeface="华文楷体" pitchFamily="2" charset="-122"/>
                <a:cs typeface="Times New Roman" pitchFamily="18" charset="0"/>
              </a:rPr>
              <a:t>, B, {q</a:t>
            </a:r>
            <a:r>
              <a:rPr lang="en-US" altLang="zh-CN" b="1" baseline="-25000" dirty="0" smtClean="0">
                <a:latin typeface="Times New Roman" pitchFamily="18" charset="0"/>
                <a:ea typeface="华文楷体" pitchFamily="2" charset="-122"/>
                <a:cs typeface="Times New Roman" pitchFamily="18" charset="0"/>
              </a:rPr>
              <a:t>2</a:t>
            </a:r>
            <a:r>
              <a:rPr lang="en-US" altLang="zh-CN" b="1" dirty="0" smtClean="0">
                <a:latin typeface="Times New Roman" pitchFamily="18" charset="0"/>
                <a:ea typeface="华文楷体" pitchFamily="2" charset="-122"/>
                <a:cs typeface="Times New Roman" pitchFamily="18" charset="0"/>
              </a:rPr>
              <a:t>}), </a:t>
            </a:r>
            <a:r>
              <a:rPr lang="zh-CN" altLang="en-US" b="1" dirty="0" smtClean="0">
                <a:latin typeface="Times New Roman" pitchFamily="18" charset="0"/>
                <a:ea typeface="华文楷体" pitchFamily="2" charset="-122"/>
                <a:cs typeface="Times New Roman" pitchFamily="18" charset="0"/>
              </a:rPr>
              <a:t>其中</a:t>
            </a:r>
            <a:r>
              <a:rPr lang="en-US" altLang="zh-CN" b="1" dirty="0" smtClean="0">
                <a:latin typeface="Times New Roman" pitchFamily="18" charset="0"/>
                <a:ea typeface="华文楷体" pitchFamily="2" charset="-122"/>
                <a:cs typeface="Times New Roman" pitchFamily="18" charset="0"/>
              </a:rPr>
              <a:t>δ</a:t>
            </a:r>
            <a:r>
              <a:rPr lang="zh-CN" altLang="en-US" b="1" dirty="0" smtClean="0">
                <a:latin typeface="Times New Roman" pitchFamily="18" charset="0"/>
                <a:ea typeface="华文楷体" pitchFamily="2" charset="-122"/>
                <a:cs typeface="Times New Roman" pitchFamily="18" charset="0"/>
              </a:rPr>
              <a:t>定义为：</a:t>
            </a:r>
            <a:endParaRPr lang="en-US" altLang="zh-CN" b="1" dirty="0" smtClean="0">
              <a:latin typeface="Times New Roman" pitchFamily="18" charset="0"/>
              <a:ea typeface="华文楷体" pitchFamily="2" charset="-122"/>
              <a:cs typeface="Times New Roman" pitchFamily="18" charset="0"/>
            </a:endParaRPr>
          </a:p>
          <a:p>
            <a:pPr lvl="1">
              <a:lnSpc>
                <a:spcPct val="150000"/>
              </a:lnSpc>
            </a:pPr>
            <a:r>
              <a:rPr lang="en-US" altLang="zh-CN" b="1" dirty="0" smtClean="0">
                <a:latin typeface="Times New Roman" pitchFamily="18" charset="0"/>
                <a:ea typeface="华文楷体" pitchFamily="2" charset="-122"/>
                <a:cs typeface="Times New Roman" pitchFamily="18" charset="0"/>
              </a:rPr>
              <a:t>δ</a:t>
            </a:r>
            <a:r>
              <a:rPr lang="pt-BR" altLang="zh-CN" b="1" dirty="0" smtClean="0">
                <a:latin typeface="Times New Roman" pitchFamily="18" charset="0"/>
                <a:ea typeface="华文楷体" pitchFamily="2" charset="-122"/>
                <a:cs typeface="Times New Roman" pitchFamily="18" charset="0"/>
              </a:rPr>
              <a:t>(q</a:t>
            </a:r>
            <a:r>
              <a:rPr lang="pt-BR" altLang="zh-CN" b="1" baseline="-25000" dirty="0" smtClean="0">
                <a:latin typeface="Times New Roman" pitchFamily="18" charset="0"/>
                <a:ea typeface="华文楷体" pitchFamily="2" charset="-122"/>
                <a:cs typeface="Times New Roman" pitchFamily="18" charset="0"/>
              </a:rPr>
              <a:t>0</a:t>
            </a:r>
            <a:r>
              <a:rPr lang="pt-BR" altLang="zh-CN" b="1" dirty="0" smtClean="0">
                <a:latin typeface="Times New Roman" pitchFamily="18" charset="0"/>
                <a:ea typeface="华文楷体" pitchFamily="2" charset="-122"/>
                <a:cs typeface="Times New Roman" pitchFamily="18" charset="0"/>
              </a:rPr>
              <a:t>, 0) = (q</a:t>
            </a:r>
            <a:r>
              <a:rPr lang="pt-BR" altLang="zh-CN" b="1" baseline="-25000" dirty="0" smtClean="0">
                <a:latin typeface="Times New Roman" pitchFamily="18" charset="0"/>
                <a:ea typeface="华文楷体" pitchFamily="2" charset="-122"/>
                <a:cs typeface="Times New Roman" pitchFamily="18" charset="0"/>
              </a:rPr>
              <a:t>0</a:t>
            </a:r>
            <a:r>
              <a:rPr lang="pt-BR" altLang="zh-CN" b="1" dirty="0" smtClean="0">
                <a:latin typeface="Times New Roman" pitchFamily="18" charset="0"/>
                <a:ea typeface="华文楷体" pitchFamily="2" charset="-122"/>
                <a:cs typeface="Times New Roman" pitchFamily="18" charset="0"/>
              </a:rPr>
              <a:t>, 0, R), </a:t>
            </a:r>
          </a:p>
          <a:p>
            <a:pPr lvl="1">
              <a:lnSpc>
                <a:spcPct val="150000"/>
              </a:lnSpc>
            </a:pPr>
            <a:r>
              <a:rPr lang="en-US" altLang="zh-CN" b="1" dirty="0" smtClean="0">
                <a:latin typeface="Times New Roman" pitchFamily="18" charset="0"/>
                <a:ea typeface="华文楷体" pitchFamily="2" charset="-122"/>
                <a:cs typeface="Times New Roman" pitchFamily="18" charset="0"/>
              </a:rPr>
              <a:t>δ</a:t>
            </a:r>
            <a:r>
              <a:rPr lang="pt-BR" altLang="zh-CN" b="1" dirty="0" smtClean="0">
                <a:latin typeface="Times New Roman" pitchFamily="18" charset="0"/>
                <a:ea typeface="华文楷体" pitchFamily="2" charset="-122"/>
                <a:cs typeface="Times New Roman" pitchFamily="18" charset="0"/>
              </a:rPr>
              <a:t>(q</a:t>
            </a:r>
            <a:r>
              <a:rPr lang="pt-BR" altLang="zh-CN" b="1" baseline="-25000" dirty="0" smtClean="0">
                <a:latin typeface="Times New Roman" pitchFamily="18" charset="0"/>
                <a:ea typeface="华文楷体" pitchFamily="2" charset="-122"/>
                <a:cs typeface="Times New Roman" pitchFamily="18" charset="0"/>
              </a:rPr>
              <a:t>0</a:t>
            </a:r>
            <a:r>
              <a:rPr lang="pt-BR" altLang="zh-CN" b="1" dirty="0" smtClean="0">
                <a:latin typeface="Times New Roman" pitchFamily="18" charset="0"/>
                <a:ea typeface="华文楷体" pitchFamily="2" charset="-122"/>
                <a:cs typeface="Times New Roman" pitchFamily="18" charset="0"/>
              </a:rPr>
              <a:t>, 1) = (q</a:t>
            </a:r>
            <a:r>
              <a:rPr lang="pt-BR" altLang="zh-CN" b="1" baseline="-25000" dirty="0" smtClean="0">
                <a:latin typeface="Times New Roman" pitchFamily="18" charset="0"/>
                <a:ea typeface="华文楷体" pitchFamily="2" charset="-122"/>
                <a:cs typeface="Times New Roman" pitchFamily="18" charset="0"/>
              </a:rPr>
              <a:t>1</a:t>
            </a:r>
            <a:r>
              <a:rPr lang="pt-BR" altLang="zh-CN" b="1" dirty="0" smtClean="0">
                <a:latin typeface="Times New Roman" pitchFamily="18" charset="0"/>
                <a:ea typeface="华文楷体" pitchFamily="2" charset="-122"/>
                <a:cs typeface="Times New Roman" pitchFamily="18" charset="0"/>
              </a:rPr>
              <a:t>, 1, R), </a:t>
            </a:r>
          </a:p>
          <a:p>
            <a:pPr lvl="1">
              <a:lnSpc>
                <a:spcPct val="150000"/>
              </a:lnSpc>
            </a:pPr>
            <a:r>
              <a:rPr lang="en-US" altLang="zh-CN" b="1" dirty="0" smtClean="0">
                <a:latin typeface="Times New Roman" pitchFamily="18" charset="0"/>
                <a:ea typeface="华文楷体" pitchFamily="2" charset="-122"/>
                <a:cs typeface="Times New Roman" pitchFamily="18" charset="0"/>
              </a:rPr>
              <a:t>δ</a:t>
            </a:r>
            <a:r>
              <a:rPr lang="pt-BR" altLang="zh-CN" b="1" dirty="0" smtClean="0">
                <a:latin typeface="Times New Roman" pitchFamily="18" charset="0"/>
                <a:ea typeface="华文楷体" pitchFamily="2" charset="-122"/>
                <a:cs typeface="Times New Roman" pitchFamily="18" charset="0"/>
              </a:rPr>
              <a:t>(q</a:t>
            </a:r>
            <a:r>
              <a:rPr lang="pt-BR" altLang="zh-CN" b="1" baseline="-25000" dirty="0" smtClean="0">
                <a:latin typeface="Times New Roman" pitchFamily="18" charset="0"/>
                <a:ea typeface="华文楷体" pitchFamily="2" charset="-122"/>
                <a:cs typeface="Times New Roman" pitchFamily="18" charset="0"/>
              </a:rPr>
              <a:t>1</a:t>
            </a:r>
            <a:r>
              <a:rPr lang="pt-BR" altLang="zh-CN" b="1" dirty="0" smtClean="0">
                <a:latin typeface="Times New Roman" pitchFamily="18" charset="0"/>
                <a:ea typeface="华文楷体" pitchFamily="2" charset="-122"/>
                <a:cs typeface="Times New Roman" pitchFamily="18" charset="0"/>
              </a:rPr>
              <a:t>, 0) = (q</a:t>
            </a:r>
            <a:r>
              <a:rPr lang="pt-BR" altLang="zh-CN" b="1" baseline="-25000" dirty="0" smtClean="0">
                <a:latin typeface="Times New Roman" pitchFamily="18" charset="0"/>
                <a:ea typeface="华文楷体" pitchFamily="2" charset="-122"/>
                <a:cs typeface="Times New Roman" pitchFamily="18" charset="0"/>
              </a:rPr>
              <a:t>1</a:t>
            </a:r>
            <a:r>
              <a:rPr lang="pt-BR" altLang="zh-CN" b="1" dirty="0" smtClean="0">
                <a:latin typeface="Times New Roman" pitchFamily="18" charset="0"/>
                <a:ea typeface="华文楷体" pitchFamily="2" charset="-122"/>
                <a:cs typeface="Times New Roman" pitchFamily="18" charset="0"/>
              </a:rPr>
              <a:t>, 0, R), </a:t>
            </a:r>
          </a:p>
          <a:p>
            <a:pPr lvl="1">
              <a:lnSpc>
                <a:spcPct val="150000"/>
              </a:lnSpc>
            </a:pPr>
            <a:r>
              <a:rPr lang="en-US" altLang="zh-CN" b="1" dirty="0" smtClean="0">
                <a:latin typeface="Times New Roman" pitchFamily="18" charset="0"/>
                <a:ea typeface="华文楷体" pitchFamily="2" charset="-122"/>
                <a:cs typeface="Times New Roman" pitchFamily="18" charset="0"/>
              </a:rPr>
              <a:t>δ</a:t>
            </a:r>
            <a:r>
              <a:rPr lang="pt-BR" altLang="zh-CN" b="1" dirty="0" smtClean="0">
                <a:latin typeface="Times New Roman" pitchFamily="18" charset="0"/>
                <a:ea typeface="华文楷体" pitchFamily="2" charset="-122"/>
                <a:cs typeface="Times New Roman" pitchFamily="18" charset="0"/>
              </a:rPr>
              <a:t>(q</a:t>
            </a:r>
            <a:r>
              <a:rPr lang="pt-BR" altLang="zh-CN" b="1" baseline="-25000" dirty="0" smtClean="0">
                <a:latin typeface="Times New Roman" pitchFamily="18" charset="0"/>
                <a:ea typeface="华文楷体" pitchFamily="2" charset="-122"/>
                <a:cs typeface="Times New Roman" pitchFamily="18" charset="0"/>
              </a:rPr>
              <a:t>1</a:t>
            </a:r>
            <a:r>
              <a:rPr lang="pt-BR" altLang="zh-CN" b="1" dirty="0" smtClean="0">
                <a:latin typeface="Times New Roman" pitchFamily="18" charset="0"/>
                <a:ea typeface="华文楷体" pitchFamily="2" charset="-122"/>
                <a:cs typeface="Times New Roman" pitchFamily="18" charset="0"/>
              </a:rPr>
              <a:t>, B) = (q</a:t>
            </a:r>
            <a:r>
              <a:rPr lang="pt-BR" altLang="zh-CN" b="1" baseline="-25000" dirty="0" smtClean="0">
                <a:latin typeface="Times New Roman" pitchFamily="18" charset="0"/>
                <a:ea typeface="华文楷体" pitchFamily="2" charset="-122"/>
                <a:cs typeface="Times New Roman" pitchFamily="18" charset="0"/>
              </a:rPr>
              <a:t>2</a:t>
            </a:r>
            <a:r>
              <a:rPr lang="pt-BR" altLang="zh-CN" b="1" dirty="0" smtClean="0">
                <a:latin typeface="Times New Roman" pitchFamily="18" charset="0"/>
                <a:ea typeface="华文楷体" pitchFamily="2" charset="-122"/>
                <a:cs typeface="Times New Roman" pitchFamily="18" charset="0"/>
              </a:rPr>
              <a:t>, B, R).</a:t>
            </a:r>
          </a:p>
          <a:p>
            <a:pPr lvl="1">
              <a:lnSpc>
                <a:spcPct val="150000"/>
              </a:lnSpc>
              <a:buNone/>
            </a:pPr>
            <a:endParaRPr lang="zh-CN" altLang="en-US" b="1" dirty="0" smtClean="0">
              <a:latin typeface="Times New Roman" pitchFamily="18" charset="0"/>
              <a:ea typeface="华文楷体" pitchFamily="2" charset="-122"/>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headEnd type="none" w="med" len="med"/>
          <a:tailEnd type="arrow" w="med" len="med"/>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7437</TotalTime>
  <Words>2036</Words>
  <Application>Microsoft Office PowerPoint</Application>
  <PresentationFormat>全屏显示(4:3)</PresentationFormat>
  <Paragraphs>249</Paragraphs>
  <Slides>50</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50</vt:i4>
      </vt:variant>
    </vt:vector>
  </HeadingPairs>
  <TitlesOfParts>
    <vt:vector size="60" baseType="lpstr">
      <vt:lpstr>华文琥珀</vt:lpstr>
      <vt:lpstr>华文楷体</vt:lpstr>
      <vt:lpstr>楷体_GB2312</vt:lpstr>
      <vt:lpstr>宋体</vt:lpstr>
      <vt:lpstr>Calibri</vt:lpstr>
      <vt:lpstr>Symbol</vt:lpstr>
      <vt:lpstr>Tahoma</vt:lpstr>
      <vt:lpstr>Times New Roman</vt:lpstr>
      <vt:lpstr>Wingdings</vt:lpstr>
      <vt:lpstr>Blends</vt:lpstr>
      <vt:lpstr>计算理论</vt:lpstr>
      <vt:lpstr>主要内容</vt:lpstr>
      <vt:lpstr>2.1 图灵机模型</vt:lpstr>
      <vt:lpstr>2.1 图灵机模型</vt:lpstr>
      <vt:lpstr>2.1 图灵机模型</vt:lpstr>
      <vt:lpstr>2.1 图灵机模型</vt:lpstr>
      <vt:lpstr>2.1 图灵机模型</vt:lpstr>
      <vt:lpstr>2.1 图灵机模型</vt:lpstr>
      <vt:lpstr>2.1 图灵机模型</vt:lpstr>
      <vt:lpstr>PowerPoint 演示文稿</vt:lpstr>
      <vt:lpstr>PowerPoint 演示文稿</vt:lpstr>
      <vt:lpstr>2.1 图灵机模型</vt:lpstr>
      <vt:lpstr>PowerPoint 演示文稿</vt:lpstr>
      <vt:lpstr>2.1 图灵机模型</vt:lpstr>
      <vt:lpstr>2.1 图灵机模型</vt:lpstr>
      <vt:lpstr>2.1 图灵机模型</vt:lpstr>
      <vt:lpstr>2.1 图灵机模型</vt:lpstr>
      <vt:lpstr>2.1 图灵机模型</vt:lpstr>
      <vt:lpstr>2.1 图灵机模型</vt:lpstr>
      <vt:lpstr>2.1 图灵机模型</vt:lpstr>
      <vt:lpstr>2.1 图灵机模型</vt:lpstr>
      <vt:lpstr>2.1 图灵机模型</vt:lpstr>
      <vt:lpstr>2.1 图灵机模型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2.1 图灵机模型</vt:lpstr>
      <vt:lpstr>PowerPoint 演示文稿</vt:lpstr>
      <vt:lpstr>PowerPoint 演示文稿</vt:lpstr>
      <vt:lpstr>PowerPoint 演示文稿</vt:lpstr>
      <vt:lpstr>2.1 图灵机模型</vt:lpstr>
      <vt:lpstr>PowerPoint 演示文稿</vt:lpstr>
      <vt:lpstr>PowerPoint 演示文稿</vt:lpstr>
      <vt:lpstr>PowerPoint 演示文稿</vt:lpstr>
      <vt:lpstr>PowerPoint 演示文稿</vt:lpstr>
      <vt:lpstr>2.1 图灵机模型</vt:lpstr>
      <vt:lpstr>2.1 图灵机模型</vt:lpstr>
      <vt:lpstr>2.1 图灵机模型</vt:lpstr>
      <vt:lpstr>2.1 图灵机模型</vt:lpstr>
      <vt:lpstr>PowerPoint 演示文稿</vt:lpstr>
      <vt:lpstr>PowerPoint 演示文稿</vt:lpstr>
      <vt:lpstr>PowerPoint 演示文稿</vt:lpstr>
      <vt:lpstr>2.1 图灵机模型</vt:lpstr>
      <vt:lpstr>2.1 图灵机模型</vt:lpstr>
      <vt:lpstr>2.1 图灵机模型</vt:lpstr>
      <vt:lpstr>作业</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flower</dc:creator>
  <cp:lastModifiedBy>ljh</cp:lastModifiedBy>
  <cp:revision>321</cp:revision>
  <cp:lastPrinted>1601-01-01T00:00:00Z</cp:lastPrinted>
  <dcterms:created xsi:type="dcterms:W3CDTF">1601-01-01T00:00:00Z</dcterms:created>
  <dcterms:modified xsi:type="dcterms:W3CDTF">2019-09-20T01:29:54Z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