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4"/>
  </p:notesMasterIdLst>
  <p:sldIdLst>
    <p:sldId id="256" r:id="rId2"/>
    <p:sldId id="341" r:id="rId3"/>
    <p:sldId id="342" r:id="rId4"/>
    <p:sldId id="343" r:id="rId5"/>
    <p:sldId id="290" r:id="rId6"/>
    <p:sldId id="339" r:id="rId7"/>
    <p:sldId id="340" r:id="rId8"/>
    <p:sldId id="332" r:id="rId9"/>
    <p:sldId id="334" r:id="rId10"/>
    <p:sldId id="333" r:id="rId11"/>
    <p:sldId id="335" r:id="rId12"/>
    <p:sldId id="337" r:id="rId13"/>
    <p:sldId id="338" r:id="rId14"/>
    <p:sldId id="344" r:id="rId15"/>
    <p:sldId id="355" r:id="rId16"/>
    <p:sldId id="345" r:id="rId17"/>
    <p:sldId id="346" r:id="rId18"/>
    <p:sldId id="347" r:id="rId19"/>
    <p:sldId id="348" r:id="rId20"/>
    <p:sldId id="297" r:id="rId21"/>
    <p:sldId id="261" r:id="rId22"/>
    <p:sldId id="259" r:id="rId23"/>
    <p:sldId id="287" r:id="rId24"/>
    <p:sldId id="263" r:id="rId25"/>
    <p:sldId id="298" r:id="rId26"/>
    <p:sldId id="268" r:id="rId27"/>
    <p:sldId id="270" r:id="rId28"/>
    <p:sldId id="358" r:id="rId29"/>
    <p:sldId id="359" r:id="rId30"/>
    <p:sldId id="360" r:id="rId31"/>
    <p:sldId id="269" r:id="rId32"/>
    <p:sldId id="299" r:id="rId33"/>
    <p:sldId id="300" r:id="rId34"/>
    <p:sldId id="314" r:id="rId35"/>
    <p:sldId id="315" r:id="rId36"/>
    <p:sldId id="353" r:id="rId37"/>
    <p:sldId id="354" r:id="rId38"/>
    <p:sldId id="301" r:id="rId39"/>
    <p:sldId id="352" r:id="rId40"/>
    <p:sldId id="356" r:id="rId41"/>
    <p:sldId id="309" r:id="rId42"/>
    <p:sldId id="357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96" autoAdjust="0"/>
  </p:normalViewPr>
  <p:slideViewPr>
    <p:cSldViewPr>
      <p:cViewPr varScale="1">
        <p:scale>
          <a:sx n="61" d="100"/>
          <a:sy n="61" d="100"/>
        </p:scale>
        <p:origin x="10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1A173AA2-FEA0-4109-8F80-DFFE5D3D69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D5BB908-B312-470C-A384-1A2D9A6DE4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84898B2-34A5-4F5E-833C-B707250FDFB9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7C083511-DC07-425A-8955-D23B1D4C8E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DF70856B-37F4-4322-A41F-1B96FE966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037F155-0C68-411B-8873-C27075575B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B9F78A4-F0B1-4574-876E-DB9A41133F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E9BA5A-C9A7-44DC-B242-111CBC526F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03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xmlns="" id="{B300C8BF-2AB3-41D7-AB8A-3E63F81F20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xmlns="" id="{24D4A1E8-E4FB-486C-AE94-AB221D2E11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xmlns="" id="{723573F8-EC4B-47A0-9C21-48FE2CAC78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0F08BD-C289-4167-9BC0-9F0865AB10B9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94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C81E9E80-1E1A-407F-B989-AF504944969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xmlns="" id="{2ED1538A-DF51-4B3B-B1B4-E23E733A6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xmlns="" id="{A2E08463-0D0D-4076-BC79-3E3F31CA9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xmlns="" id="{B5FC3F9F-E8ED-4C8E-AA58-43AD389F3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xmlns="" id="{7FB0A199-4D9F-4943-A06B-75D990C6D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xmlns="" id="{60A2737B-EC78-41BF-AE1A-67673E7B1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id="{2D7AA7C1-E9DF-43FD-87B7-120CB292A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xmlns="" id="{905A8860-E658-42D7-AABF-70F88820A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xmlns="" id="{1C6D0CEB-BA8C-43C1-95A5-38D0078D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xmlns="" id="{F6F1F1A8-CFEC-42F3-A381-45C51BB002B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501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01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9140F772-038D-4B0B-ACA6-6D052F8D7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1A5A1A2A-BF41-4F63-917A-7F52230BD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E9031406-81FE-4A9C-B053-4A4099BB31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F256B8D-419C-4AF8-916A-429E10C30B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72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0C254C00-3156-4681-B4A1-6AF31A471A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68D77117-B769-46F1-A09D-20B4C10B50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F210AA48-778C-4956-860B-50D0208A9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1BF9B-8A1D-413A-9B3F-216907CAA1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88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85DE7961-4778-45EF-8E48-E39FA63BFE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3C8FF415-C4EC-4B7B-8024-788312EA49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268A1E25-E31A-4F46-B463-AF38796A44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07A99-A1EC-4CE4-8514-A3A9322B3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38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9C1C23BC-C06D-46E9-AAEE-23796870C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E1078344-B3FA-43FB-A27E-9497A365FE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B9B81936-B0E0-4AAE-B45F-586ADE474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5B8EE-FBD1-47DF-9ED0-1339A4769D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8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AA6CAECE-E7C6-4F8B-8E08-10455C384C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C90C3BC9-69D9-458F-B09D-6E7CFABE92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A8B13D2E-EE04-45FF-8C84-14B259A940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F8B9D-CFE2-4D43-BB0B-307419392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04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7D4B9F0F-D919-45DF-9915-AFB17422DF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1000B38D-17CD-4C09-9447-48B7AA7EF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3D55CDB2-A047-4E9D-8E11-599A356C60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BAB95-7E23-4691-AE62-848D285F2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75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012E68A6-8E7B-4903-9087-820C379611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4F86A79C-1068-4778-98A2-999213CFF0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4AAE5158-A5C2-4605-947F-DF84F7925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E14FE-1894-45EB-AE69-3AAA2E6C3D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24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4802CDC3-8231-4E7A-AEC1-95F51FEB6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AE3BFA4F-F63E-4D75-BB97-A7F3A18279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9704DB07-6A37-4D6C-8DE3-B3C079569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7D8A7-F023-4C3A-A630-D138EFE5C0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89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xmlns="" id="{8A095A29-7CDE-4349-977C-D85B1E6E6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8300561E-7A88-404F-9D48-1B52F366A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EE45147A-992E-4570-98FF-3BA42161DE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14C35-E8D8-4722-9263-7263E2321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6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4AFEB3EE-AA41-442A-9D2E-0EF57E0608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91E3B932-A2CA-48B0-B399-685B97564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69396CFD-169A-4672-905C-CFDC34A86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FB803-3F75-45F6-8F63-8496FDCA0D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21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223CDF36-DDFF-4E15-A909-CFBCA4C8F8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535EB146-9FE2-4F3C-A23E-46F563EE5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1A4AEB42-E687-4740-8F05-BE33E5BA28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D0604-1D9E-4458-823C-349FE3BDB0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70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DA45C970-F26F-49CD-821A-BE075BFC8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BA97BD86-19E0-4D6C-B324-F3945934F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245A0328-0CC1-476C-AC76-CEF54D9CDD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74091-1100-4B3E-B398-1024ABB52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93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E69CA9D8-C535-41C7-95B4-65EDFB2C13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0EB549FC-D712-4E81-9D65-7565863A88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F2CCE9D0-DEA9-4BC1-9BF2-D72C7916215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B61C9522-0BA6-4090-A435-BD8DA6986B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2709724D-49EA-4378-8DFF-C8F987A586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4B2E3DC4-53FE-4AF9-88FF-9B331F775F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3E1741B0-5700-4D12-8C1B-144B52D6F75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xmlns="" id="{9A286983-A0AC-4804-AEEF-0C059D785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xmlns="" id="{295C3B78-227B-4C8C-AE08-9A4951167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xmlns="" id="{AA2AED8C-3C98-4CD5-BEFC-A5586A2B404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xmlns="" id="{F5FBEC04-42C4-40C5-B6BB-ABD9763C53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xmlns="" id="{F9E59A89-0AC5-4033-80BD-C606DE4721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F1CD0640-55B0-4ABC-A9BC-7CE12A3C73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5C9E8B19-5B97-4DED-8D30-71B6A3690D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计算理论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1D795372-1340-4ABD-BCEE-D3FE77CE05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第三章 文法与语言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xmlns="" id="{369CB4C7-8126-4196-9AC0-9C8BBFD3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xmlns="" id="{7163C90F-D561-4A62-911E-48AD0A9F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b="1"/>
              <a:t>标识符可以形式化地表示为：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     </a:t>
            </a:r>
            <a:r>
              <a:rPr lang="zh-CN" altLang="zh-CN" b="1"/>
              <a:t>＜标识符＞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b="1"/>
              <a:t> </a:t>
            </a:r>
            <a:r>
              <a:rPr lang="zh-CN" altLang="zh-CN" b="1"/>
              <a:t>＜字母＞</a:t>
            </a:r>
            <a:endParaRPr lang="en-US" altLang="zh-CN" b="1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     </a:t>
            </a:r>
            <a:r>
              <a:rPr lang="zh-CN" altLang="zh-CN" b="1"/>
              <a:t>＜标识符＞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b="1"/>
              <a:t> </a:t>
            </a:r>
            <a:r>
              <a:rPr lang="zh-CN" altLang="zh-CN" b="1"/>
              <a:t>＜标识符＞＜字母＞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     </a:t>
            </a:r>
            <a:r>
              <a:rPr lang="zh-CN" altLang="zh-CN" b="1"/>
              <a:t>＜标识符＞</a:t>
            </a:r>
            <a:r>
              <a:rPr lang="en-US" altLang="zh-CN" b="1"/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zh-CN" b="1"/>
              <a:t>＜标识符＞＜数字＞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xmlns="" id="{2E456E9A-7160-4B7B-9D3A-CBCE6E6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xmlns="" id="{AFE19D50-2C03-4703-AAAB-3938FE1A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G=({A, B, C, S}, {a, b}, P, S),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其中：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中的产生式集合为：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AB     ,  S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CC     ,  B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AB     ,  C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BA     ,  A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xmlns="" id="{8EDE1694-6E7A-4551-A677-11A44BC9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xmlns="" id="{9DC86260-6255-4A3A-A413-437D084C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17713"/>
            <a:ext cx="7964488" cy="46116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b="1"/>
              <a:t>试证明给定串</a:t>
            </a:r>
            <a:r>
              <a:rPr lang="en-US" altLang="zh-CN" b="1"/>
              <a:t>baaba</a:t>
            </a:r>
            <a:r>
              <a:rPr lang="zh-CN" altLang="zh-CN" b="1"/>
              <a:t>∈</a:t>
            </a:r>
            <a:r>
              <a:rPr lang="en-US" altLang="zh-CN" b="1"/>
              <a:t>T</a:t>
            </a:r>
            <a:r>
              <a:rPr lang="en-US" altLang="zh-CN" b="1" baseline="30000"/>
              <a:t>*</a:t>
            </a:r>
            <a:r>
              <a:rPr lang="zh-CN" altLang="zh-CN" b="1"/>
              <a:t>，且</a:t>
            </a:r>
            <a:r>
              <a:rPr lang="en-US" altLang="zh-CN" b="1"/>
              <a:t>S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 baseline="30000"/>
              <a:t> *</a:t>
            </a:r>
            <a:r>
              <a:rPr lang="en-US" altLang="zh-CN" b="1"/>
              <a:t> baaba</a:t>
            </a:r>
            <a:r>
              <a:rPr lang="zh-CN" altLang="en-US" b="1"/>
              <a:t>，</a:t>
            </a:r>
            <a:r>
              <a:rPr lang="zh-CN" altLang="zh-CN" b="1"/>
              <a:t>即</a:t>
            </a:r>
            <a:r>
              <a:rPr lang="zh-CN" altLang="en-US" b="1"/>
              <a:t>是否</a:t>
            </a:r>
            <a:r>
              <a:rPr lang="zh-CN" altLang="zh-CN" b="1"/>
              <a:t>可以由文法规则推导出该串</a:t>
            </a:r>
            <a:r>
              <a:rPr lang="zh-CN" altLang="en-US" b="1"/>
              <a:t>。</a:t>
            </a:r>
            <a:endParaRPr lang="zh-CN" altLang="zh-CN" b="1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xmlns="" id="{D1288C19-376B-4EEE-BC99-01DE0858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89" name="Object 1">
            <a:extLst>
              <a:ext uri="{FF2B5EF4-FFF2-40B4-BE49-F238E27FC236}">
                <a16:creationId xmlns:a16="http://schemas.microsoft.com/office/drawing/2014/main" xmlns="" id="{22B41F6F-F4ED-42D5-A7E5-33E55534F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6381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公式" r:id="rId3" imgW="634725" imgH="190417" progId="Equation.3">
                  <p:embed/>
                </p:oleObj>
              </mc:Choice>
              <mc:Fallback>
                <p:oleObj name="公式" r:id="rId3" imgW="634725" imgH="19041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3817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xmlns="" id="{6A02C175-D5ED-4B33-BCE2-827742B5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xmlns="" id="{4AD3449B-DBE5-4E5A-AEC0-1859AC84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    </a:t>
            </a:r>
            <a:r>
              <a:rPr lang="zh-CN" altLang="zh-CN" b="1"/>
              <a:t>证明：因为</a:t>
            </a:r>
            <a:r>
              <a:rPr lang="en-US" altLang="zh-CN" b="1"/>
              <a:t>baaba</a:t>
            </a:r>
            <a:r>
              <a:rPr lang="zh-CN" altLang="zh-CN" b="1"/>
              <a:t>串中的每一个字符均属于</a:t>
            </a:r>
            <a:r>
              <a:rPr lang="en-US" altLang="zh-CN" b="1"/>
              <a:t>T</a:t>
            </a:r>
            <a:r>
              <a:rPr lang="zh-CN" altLang="zh-CN" b="1"/>
              <a:t>，故</a:t>
            </a:r>
            <a:r>
              <a:rPr lang="en-US" altLang="zh-CN" b="1"/>
              <a:t>baaba</a:t>
            </a:r>
            <a:r>
              <a:rPr lang="zh-CN" altLang="zh-CN" b="1"/>
              <a:t>∈</a:t>
            </a:r>
            <a:r>
              <a:rPr lang="en-US" altLang="zh-CN" b="1"/>
              <a:t>T</a:t>
            </a:r>
            <a:r>
              <a:rPr lang="en-US" altLang="zh-CN" b="1" baseline="30000"/>
              <a:t>*</a:t>
            </a:r>
            <a:endParaRPr lang="zh-CN" altLang="zh-CN" b="1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    S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/>
              <a:t>BC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/>
              <a:t> bC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1"/>
              <a:t>bAB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/>
              <a:t> baB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/>
              <a:t> baCC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/>
              <a:t> baCa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/>
              <a:t> baABa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/>
              <a:t> baaBa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/>
              <a:t> baaba.</a:t>
            </a:r>
            <a:endParaRPr lang="zh-CN" altLang="en-US" b="1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xmlns="" id="{29462936-015C-4CF3-920A-ABA5B9331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13" name="Object 1">
            <a:extLst>
              <a:ext uri="{FF2B5EF4-FFF2-40B4-BE49-F238E27FC236}">
                <a16:creationId xmlns:a16="http://schemas.microsoft.com/office/drawing/2014/main" xmlns="" id="{F750B594-F24A-4D2E-926B-46F9CA9B8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6381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公式" r:id="rId3" imgW="634725" imgH="190417" progId="Equation.3">
                  <p:embed/>
                </p:oleObj>
              </mc:Choice>
              <mc:Fallback>
                <p:oleObj name="公式" r:id="rId3" imgW="634725" imgH="19041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3817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966A053B-FCC8-44EC-A054-6690DA1DB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正则文法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20DB423F-DF1E-4384-8437-7467F127A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/>
              <a:t>定义：一个正则文法</a:t>
            </a:r>
            <a:r>
              <a:rPr lang="en-US" altLang="zh-CN" b="1" dirty="0"/>
              <a:t>G</a:t>
            </a:r>
            <a:r>
              <a:rPr lang="zh-CN" altLang="en-US" b="1" dirty="0"/>
              <a:t>定义为四元组</a:t>
            </a:r>
            <a:r>
              <a:rPr lang="en-US" altLang="zh-CN" b="1" dirty="0"/>
              <a:t>(V, T, S, P,), </a:t>
            </a:r>
            <a:r>
              <a:rPr lang="zh-CN" altLang="en-US" b="1" dirty="0"/>
              <a:t>其中：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V</a:t>
            </a:r>
            <a:r>
              <a:rPr lang="zh-CN" altLang="en-US" b="1" dirty="0"/>
              <a:t>：非终极</a:t>
            </a:r>
            <a:r>
              <a:rPr lang="zh-CN" altLang="en-US" b="1" dirty="0"/>
              <a:t>符集合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T</a:t>
            </a:r>
            <a:r>
              <a:rPr lang="zh-CN" altLang="en-US" b="1" dirty="0" smtClean="0"/>
              <a:t>：终极</a:t>
            </a:r>
            <a:r>
              <a:rPr lang="zh-CN" altLang="en-US" b="1" dirty="0"/>
              <a:t>符集合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S: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文法</a:t>
            </a:r>
            <a:r>
              <a:rPr lang="zh-CN" altLang="en-US" b="1" dirty="0"/>
              <a:t>开始符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P</a:t>
            </a:r>
            <a:r>
              <a:rPr lang="zh-CN" altLang="en-US" b="1" dirty="0"/>
              <a:t>：产生式集合，其中的产生式形如：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                </a:t>
            </a:r>
            <a:r>
              <a:rPr lang="en-US" altLang="zh-CN" b="1" dirty="0" err="1"/>
              <a:t>A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dirty="0" err="1"/>
              <a:t>a</a:t>
            </a:r>
            <a:r>
              <a:rPr lang="en-US" altLang="zh-CN" b="1" dirty="0"/>
              <a:t> </a:t>
            </a:r>
            <a:r>
              <a:rPr lang="zh-CN" altLang="en-US" b="1" dirty="0"/>
              <a:t>或 </a:t>
            </a:r>
            <a:r>
              <a:rPr lang="en-US" altLang="zh-CN" b="1" dirty="0" err="1"/>
              <a:t>A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dirty="0" err="1"/>
              <a:t>aB</a:t>
            </a:r>
            <a:r>
              <a:rPr lang="en-US" altLang="zh-CN" b="1" dirty="0"/>
              <a:t>,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       </a:t>
            </a:r>
            <a:r>
              <a:rPr lang="en-US" altLang="zh-CN" b="1" dirty="0" smtClean="0"/>
              <a:t>   </a:t>
            </a:r>
            <a:r>
              <a:rPr lang="en-US" altLang="zh-CN" b="1" dirty="0" err="1" smtClean="0"/>
              <a:t>a</a:t>
            </a:r>
            <a:r>
              <a:rPr lang="en-US" altLang="zh-CN" b="1" dirty="0" err="1"/>
              <a:t>∈T</a:t>
            </a:r>
            <a:r>
              <a:rPr lang="en-US" altLang="zh-CN" b="1" dirty="0"/>
              <a:t>, A,B∈V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6F3B5A-9963-4A28-A8FA-F6FE63B3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39A7EF-50F5-47A1-B353-ADB4F8BE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353" y="2133600"/>
            <a:ext cx="7772400" cy="41148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正则表达式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定义为：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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对字符集，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a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aRE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BRE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AB = {x|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AB = {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yB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{x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…x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k=1,…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0}</a:t>
            </a:r>
          </a:p>
          <a:p>
            <a:pPr marL="914400" lvl="2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也属于正则表达式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138363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96191A37-1BAD-49C9-BAE6-1126CF951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C0865E16-F266-4613-AF34-963C62247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b="1"/>
              <a:t>正则语言：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正则文法</a:t>
            </a:r>
            <a:r>
              <a:rPr lang="en-US" altLang="zh-CN" b="1"/>
              <a:t>G</a:t>
            </a:r>
            <a:r>
              <a:rPr lang="zh-CN" altLang="en-US" b="1"/>
              <a:t>生成的语言：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  </a:t>
            </a:r>
            <a:r>
              <a:rPr lang="en-US" altLang="zh-CN" b="1"/>
              <a:t>L(G) = {ω|ω∈T</a:t>
            </a:r>
            <a:r>
              <a:rPr lang="en-US" altLang="zh-CN" b="1" baseline="30000"/>
              <a:t>*</a:t>
            </a:r>
            <a:r>
              <a:rPr lang="zh-CN" altLang="en-US" b="1"/>
              <a:t>且</a:t>
            </a:r>
            <a:r>
              <a:rPr lang="en-US" altLang="zh-CN" b="1"/>
              <a:t>S</a:t>
            </a:r>
            <a:r>
              <a:rPr lang="en-US" altLang="zh-CN" b="1">
                <a:sym typeface="Symbol" panose="05050102010706020507" pitchFamily="18" charset="2"/>
              </a:rPr>
              <a:t>*</a:t>
            </a:r>
            <a:r>
              <a:rPr lang="en-US" altLang="zh-CN" b="1"/>
              <a:t>ω}</a:t>
            </a:r>
          </a:p>
          <a:p>
            <a:pPr>
              <a:lnSpc>
                <a:spcPct val="125000"/>
              </a:lnSpc>
            </a:pPr>
            <a:r>
              <a:rPr lang="zh-CN" altLang="en-US" b="1"/>
              <a:t>正则语言的识别：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给定正则文法</a:t>
            </a:r>
            <a:r>
              <a:rPr lang="en-US" altLang="zh-CN" b="1"/>
              <a:t>G=(V,T,S,P)</a:t>
            </a:r>
            <a:r>
              <a:rPr lang="zh-CN" altLang="en-US" b="1"/>
              <a:t>，任给串</a:t>
            </a:r>
            <a:r>
              <a:rPr lang="en-US" altLang="zh-CN" b="1"/>
              <a:t>ω∈T</a:t>
            </a:r>
            <a:r>
              <a:rPr lang="en-US" altLang="zh-CN" b="1" baseline="30000"/>
              <a:t>*</a:t>
            </a:r>
            <a:r>
              <a:rPr lang="zh-CN" altLang="en-US" b="1"/>
              <a:t>，</a:t>
            </a:r>
            <a:r>
              <a:rPr lang="en-US" altLang="zh-CN" b="1"/>
              <a:t>ω</a:t>
            </a:r>
            <a:r>
              <a:rPr lang="zh-CN" altLang="en-US" b="1"/>
              <a:t>是否能被文法</a:t>
            </a:r>
            <a:r>
              <a:rPr lang="en-US" altLang="zh-CN" b="1"/>
              <a:t>G</a:t>
            </a:r>
            <a:r>
              <a:rPr lang="zh-CN" altLang="en-US" b="1"/>
              <a:t>识别。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175B21D0-742B-4BED-8AE3-50BBCE273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37EA6667-20AE-4ADB-A6B0-74BB95194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4132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b="1"/>
              <a:t>正则语言的识别算法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 即证明是否有</a:t>
            </a:r>
            <a:r>
              <a:rPr lang="en-US" altLang="zh-CN" b="1"/>
              <a:t>S</a:t>
            </a:r>
            <a:r>
              <a:rPr lang="en-US" altLang="zh-CN" b="1">
                <a:sym typeface="Symbol" panose="05050102010706020507" pitchFamily="18" charset="2"/>
              </a:rPr>
              <a:t>*.</a:t>
            </a:r>
          </a:p>
          <a:p>
            <a:pPr lvl="1">
              <a:lnSpc>
                <a:spcPct val="105000"/>
              </a:lnSpc>
            </a:pPr>
            <a:r>
              <a:rPr lang="zh-CN" altLang="en-US" b="1"/>
              <a:t>证明：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600" b="1"/>
              <a:t>       设：</a:t>
            </a:r>
            <a:r>
              <a:rPr lang="en-US" altLang="zh-CN" sz="2600" b="1"/>
              <a:t>ω=a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a</a:t>
            </a:r>
            <a:r>
              <a:rPr lang="en-US" altLang="zh-CN" sz="2600" b="1" baseline="-25000"/>
              <a:t>2</a:t>
            </a:r>
            <a:r>
              <a:rPr lang="en-US" altLang="zh-CN" sz="2600" b="1">
                <a:latin typeface="Arial" panose="020B0604020202020204" pitchFamily="34" charset="0"/>
              </a:rPr>
              <a:t>…</a:t>
            </a:r>
            <a:r>
              <a:rPr lang="en-US" altLang="zh-CN" sz="2600" b="1"/>
              <a:t>a</a:t>
            </a:r>
            <a:r>
              <a:rPr lang="en-US" altLang="zh-CN" sz="2600" b="1" baseline="-25000"/>
              <a:t>i</a:t>
            </a:r>
            <a:r>
              <a:rPr lang="en-US" altLang="zh-CN" sz="2600" b="1">
                <a:latin typeface="Arial" panose="020B0604020202020204" pitchFamily="34" charset="0"/>
              </a:rPr>
              <a:t>…</a:t>
            </a:r>
            <a:r>
              <a:rPr lang="en-US" altLang="zh-CN" sz="2600" b="1"/>
              <a:t>a</a:t>
            </a:r>
            <a:r>
              <a:rPr lang="en-US" altLang="zh-CN" sz="2600" b="1" baseline="-25000"/>
              <a:t>n</a:t>
            </a:r>
            <a:r>
              <a:rPr lang="en-US" altLang="zh-CN" sz="2600" b="1"/>
              <a:t>,    a</a:t>
            </a:r>
            <a:r>
              <a:rPr lang="en-US" altLang="zh-CN" sz="2600" b="1" baseline="-25000"/>
              <a:t>i</a:t>
            </a:r>
            <a:r>
              <a:rPr lang="en-US" altLang="zh-CN" sz="2600" b="1"/>
              <a:t>∈T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600" b="1"/>
              <a:t>        1.</a:t>
            </a:r>
            <a:r>
              <a:rPr lang="zh-CN" altLang="en-US" sz="2600" b="1"/>
              <a:t>若</a:t>
            </a:r>
            <a:r>
              <a:rPr lang="en-US" altLang="zh-CN" sz="2600" b="1"/>
              <a:t>n=1</a:t>
            </a:r>
            <a:r>
              <a:rPr lang="zh-CN" altLang="en-US" sz="2600" b="1"/>
              <a:t>，判断</a:t>
            </a:r>
            <a:r>
              <a:rPr lang="en-US" altLang="zh-CN" sz="2600" b="1"/>
              <a:t>S</a:t>
            </a:r>
            <a:r>
              <a:rPr lang="en-US" altLang="zh-CN" sz="2600" b="1">
                <a:sym typeface="Symbol" panose="05050102010706020507" pitchFamily="18" charset="2"/>
              </a:rPr>
              <a:t></a:t>
            </a:r>
            <a:r>
              <a:rPr lang="en-US" altLang="zh-CN" sz="2600" b="1"/>
              <a:t>a</a:t>
            </a:r>
            <a:r>
              <a:rPr lang="en-US" altLang="zh-CN" sz="2600" b="1" baseline="-25000"/>
              <a:t>1</a:t>
            </a:r>
            <a:r>
              <a:rPr lang="zh-CN" altLang="en-US" sz="2600" b="1"/>
              <a:t>是否在</a:t>
            </a:r>
            <a:r>
              <a:rPr lang="en-US" altLang="zh-CN" sz="2600" b="1"/>
              <a:t>P</a:t>
            </a:r>
            <a:r>
              <a:rPr lang="zh-CN" altLang="en-US" sz="2600" b="1"/>
              <a:t>中。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600" b="1"/>
              <a:t>        </a:t>
            </a:r>
            <a:r>
              <a:rPr lang="en-US" altLang="zh-CN" sz="2600" b="1"/>
              <a:t>2.</a:t>
            </a:r>
            <a:r>
              <a:rPr lang="zh-CN" altLang="en-US" sz="2600" b="1"/>
              <a:t>若</a:t>
            </a:r>
            <a:r>
              <a:rPr lang="en-US" altLang="zh-CN" sz="2600" b="1"/>
              <a:t>n≥2</a:t>
            </a:r>
            <a:r>
              <a:rPr lang="zh-CN" altLang="en-US" sz="2600" b="1"/>
              <a:t>，则只需要判断是否有</a:t>
            </a:r>
            <a:r>
              <a:rPr lang="en-US" altLang="zh-CN" sz="2600" b="1"/>
              <a:t>S</a:t>
            </a:r>
            <a:r>
              <a:rPr lang="en-US" altLang="zh-CN" sz="2600" b="1">
                <a:sym typeface="Symbol" panose="05050102010706020507" pitchFamily="18" charset="2"/>
              </a:rPr>
              <a:t></a:t>
            </a:r>
            <a:r>
              <a:rPr lang="en-US" altLang="zh-CN" sz="2600" b="1"/>
              <a:t>a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B</a:t>
            </a:r>
            <a:r>
              <a:rPr lang="en-US" altLang="zh-CN" sz="2600" b="1" baseline="-25000"/>
              <a:t>1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600" b="1" baseline="-25000"/>
              <a:t>                 </a:t>
            </a:r>
            <a:r>
              <a:rPr lang="zh-CN" altLang="en-US" sz="2600" b="1"/>
              <a:t>有，则往证</a:t>
            </a:r>
            <a:r>
              <a:rPr lang="en-US" altLang="zh-CN" sz="2600" b="1"/>
              <a:t>B</a:t>
            </a:r>
            <a:r>
              <a:rPr lang="en-US" altLang="zh-CN" sz="2600" b="1" baseline="-25000"/>
              <a:t>1 </a:t>
            </a:r>
            <a:r>
              <a:rPr lang="en-US" altLang="zh-CN" sz="2600" b="1">
                <a:sym typeface="Symbol" panose="05050102010706020507" pitchFamily="18" charset="2"/>
              </a:rPr>
              <a:t></a:t>
            </a:r>
            <a:r>
              <a:rPr lang="en-US" altLang="zh-CN" sz="2600" b="1" baseline="-25000"/>
              <a:t> </a:t>
            </a:r>
            <a:r>
              <a:rPr lang="en-US" altLang="zh-CN" sz="2600" b="1"/>
              <a:t>a</a:t>
            </a:r>
            <a:r>
              <a:rPr lang="en-US" altLang="zh-CN" sz="2600" b="1" baseline="-25000"/>
              <a:t>2</a:t>
            </a:r>
            <a:r>
              <a:rPr lang="en-US" altLang="zh-CN" sz="2600" b="1">
                <a:latin typeface="Arial" panose="020B0604020202020204" pitchFamily="34" charset="0"/>
              </a:rPr>
              <a:t>…</a:t>
            </a:r>
            <a:r>
              <a:rPr lang="en-US" altLang="zh-CN" sz="2600" b="1"/>
              <a:t>a</a:t>
            </a:r>
            <a:r>
              <a:rPr lang="en-US" altLang="zh-CN" sz="2600" b="1" baseline="-25000"/>
              <a:t>n</a:t>
            </a:r>
            <a:r>
              <a:rPr lang="zh-CN" altLang="en-US" sz="2600" b="1"/>
              <a:t>是否成立。</a:t>
            </a:r>
            <a:r>
              <a:rPr lang="zh-CN" altLang="en-US" sz="2600" b="1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sym typeface="Symbol" panose="05050102010706020507" pitchFamily="18" charset="2"/>
              </a:rPr>
              <a:t>           重复上述过程。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29E218D-61AA-4C8F-AE17-A29ACC172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0669DB26-FE81-44A4-A098-1C8373E1C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916488"/>
          </a:xfrm>
        </p:spPr>
        <p:txBody>
          <a:bodyPr/>
          <a:lstStyle/>
          <a:p>
            <a:r>
              <a:rPr lang="zh-CN" altLang="en-US" sz="2800" b="1" dirty="0"/>
              <a:t>算法描述：从右向左推导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</a:t>
            </a:r>
            <a:r>
              <a:rPr lang="zh-CN" altLang="en-US" sz="2400" b="1" dirty="0"/>
              <a:t>在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中选择右边为串</a:t>
            </a:r>
            <a:r>
              <a:rPr lang="en-US" altLang="zh-CN" sz="2400" b="1" dirty="0"/>
              <a:t>ω</a:t>
            </a:r>
            <a:r>
              <a:rPr lang="zh-CN" altLang="en-US" sz="2400" b="1" dirty="0"/>
              <a:t>的最右字符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n</a:t>
            </a:r>
            <a:r>
              <a:rPr lang="zh-CN" altLang="en-US" sz="2400" b="1" dirty="0"/>
              <a:t>，符合条件的产生式左边的非终极符组成一个集合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，即：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         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={A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|A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n</a:t>
            </a:r>
            <a:r>
              <a:rPr lang="en-US" altLang="zh-CN" sz="2400" b="1" dirty="0"/>
              <a:t>∈P}</a:t>
            </a:r>
            <a:r>
              <a:rPr lang="zh-CN" altLang="en-US" sz="2400" b="1" dirty="0"/>
              <a:t>，  同理：有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	    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={A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|A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n-1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∈P</a:t>
            </a:r>
            <a:r>
              <a:rPr lang="zh-CN" altLang="en-US" sz="2400" b="1" dirty="0"/>
              <a:t>，且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∈V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	    	</a:t>
            </a:r>
            <a:r>
              <a:rPr lang="en-US" altLang="zh-CN" sz="2400" b="1" dirty="0">
                <a:latin typeface="Arial" panose="020B0604020202020204" pitchFamily="34" charset="0"/>
              </a:rPr>
              <a:t>…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	    </a:t>
            </a:r>
            <a:r>
              <a:rPr lang="en-US" altLang="zh-CN" sz="2400" b="1" dirty="0" err="1"/>
              <a:t>V</a:t>
            </a:r>
            <a:r>
              <a:rPr lang="en-US" altLang="zh-CN" sz="2400" b="1" baseline="-25000" dirty="0" err="1"/>
              <a:t>k</a:t>
            </a:r>
            <a:r>
              <a:rPr lang="en-US" altLang="zh-CN" sz="2400" b="1" dirty="0"/>
              <a:t>={</a:t>
            </a:r>
            <a:r>
              <a:rPr lang="en-US" altLang="zh-CN" sz="2400" b="1" dirty="0" err="1"/>
              <a:t>A</a:t>
            </a:r>
            <a:r>
              <a:rPr lang="en-US" altLang="zh-CN" sz="2400" b="1" baseline="-25000" dirty="0" err="1"/>
              <a:t>k</a:t>
            </a:r>
            <a:r>
              <a:rPr lang="en-US" altLang="zh-CN" sz="2400" b="1" dirty="0" err="1"/>
              <a:t>|A</a:t>
            </a:r>
            <a:r>
              <a:rPr lang="en-US" altLang="zh-CN" sz="2400" b="1" baseline="-25000" dirty="0" err="1"/>
              <a:t>k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a</a:t>
            </a:r>
            <a:r>
              <a:rPr lang="en-US" altLang="zh-CN" sz="2400" b="1" baseline="-25000" dirty="0"/>
              <a:t>n-k+1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k-1</a:t>
            </a:r>
            <a:r>
              <a:rPr lang="en-US" altLang="zh-CN" sz="2400" b="1" dirty="0"/>
              <a:t>∈P</a:t>
            </a:r>
            <a:r>
              <a:rPr lang="zh-CN" altLang="en-US" sz="2400" b="1" dirty="0"/>
              <a:t>，且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k-1</a:t>
            </a:r>
            <a:r>
              <a:rPr lang="en-US" altLang="zh-CN" sz="2400" b="1" dirty="0"/>
              <a:t>∈V</a:t>
            </a:r>
            <a:r>
              <a:rPr lang="en-US" altLang="zh-CN" sz="2400" b="1" baseline="-25000" dirty="0"/>
              <a:t>k-1</a:t>
            </a:r>
            <a:r>
              <a:rPr lang="en-US" altLang="zh-CN" sz="2400" b="1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	            </a:t>
            </a:r>
            <a:r>
              <a:rPr lang="en-US" altLang="zh-CN" sz="2400" b="1" dirty="0">
                <a:latin typeface="Arial" panose="020B0604020202020204" pitchFamily="34" charset="0"/>
              </a:rPr>
              <a:t>…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	    </a:t>
            </a:r>
            <a:r>
              <a:rPr lang="en-US" altLang="zh-CN" sz="2400" b="1" dirty="0" err="1"/>
              <a:t>V</a:t>
            </a:r>
            <a:r>
              <a:rPr lang="en-US" altLang="zh-CN" sz="2400" b="1" baseline="-25000" dirty="0" err="1"/>
              <a:t>n</a:t>
            </a:r>
            <a:r>
              <a:rPr lang="en-US" altLang="zh-CN" sz="2400" b="1" dirty="0"/>
              <a:t>={</a:t>
            </a:r>
            <a:r>
              <a:rPr lang="en-US" altLang="zh-CN" sz="2400" b="1" dirty="0" err="1"/>
              <a:t>A</a:t>
            </a:r>
            <a:r>
              <a:rPr lang="en-US" altLang="zh-CN" sz="2400" b="1" baseline="-25000" dirty="0" err="1"/>
              <a:t>n</a:t>
            </a:r>
            <a:r>
              <a:rPr lang="en-US" altLang="zh-CN" sz="2400" b="1" dirty="0" err="1"/>
              <a:t>|A</a:t>
            </a:r>
            <a:r>
              <a:rPr lang="en-US" altLang="zh-CN" sz="2400" b="1" baseline="-25000" dirty="0" err="1"/>
              <a:t>n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n-1</a:t>
            </a:r>
            <a:r>
              <a:rPr lang="en-US" altLang="zh-CN" sz="2400" b="1" dirty="0"/>
              <a:t>∈P</a:t>
            </a:r>
            <a:r>
              <a:rPr lang="zh-CN" altLang="en-US" sz="2400" b="1" dirty="0"/>
              <a:t>，且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n-1</a:t>
            </a:r>
            <a:r>
              <a:rPr lang="en-US" altLang="zh-CN" sz="2400" b="1" dirty="0"/>
              <a:t>∈V</a:t>
            </a:r>
            <a:r>
              <a:rPr lang="en-US" altLang="zh-CN" sz="2400" b="1" baseline="-25000" dirty="0"/>
              <a:t>n-1</a:t>
            </a:r>
            <a:r>
              <a:rPr lang="en-US" altLang="zh-CN" sz="2400" b="1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检查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是否属于</a:t>
            </a:r>
            <a:r>
              <a:rPr lang="en-US" altLang="zh-CN" sz="2400" b="1" dirty="0" err="1"/>
              <a:t>V</a:t>
            </a:r>
            <a:r>
              <a:rPr lang="en-US" altLang="zh-CN" sz="2400" b="1" baseline="-25000" dirty="0" err="1"/>
              <a:t>n</a:t>
            </a:r>
            <a:r>
              <a:rPr lang="zh-CN" altLang="en-US" sz="2400" b="1" dirty="0"/>
              <a:t>，若有，则说明可以由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可推导出</a:t>
            </a:r>
            <a:r>
              <a:rPr lang="en-US" altLang="zh-CN" sz="2400" b="1" dirty="0"/>
              <a:t>ω</a:t>
            </a:r>
            <a:r>
              <a:rPr lang="zh-CN" altLang="en-US" sz="2400" b="1" dirty="0"/>
              <a:t>串否则不能推导出</a:t>
            </a:r>
            <a:r>
              <a:rPr lang="en-US" altLang="zh-CN" sz="2400" b="1" dirty="0"/>
              <a:t>ω</a:t>
            </a:r>
            <a:r>
              <a:rPr lang="zh-CN" altLang="en-US" sz="2400" b="1" dirty="0"/>
              <a:t>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882F6A0F-F41F-4FB4-8A72-16EDF4A64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B65DA511-BAAE-4A7F-9934-0D3F075B1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975" y="2011634"/>
            <a:ext cx="8001000" cy="4772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600" b="1" dirty="0"/>
              <a:t>算法实现：</a:t>
            </a:r>
            <a:endParaRPr lang="zh-CN" altLang="en-US" sz="25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500" b="1" dirty="0"/>
              <a:t>    </a:t>
            </a:r>
            <a:r>
              <a:rPr lang="en-US" altLang="zh-CN" sz="2500" b="1" dirty="0"/>
              <a:t>for (</a:t>
            </a:r>
            <a:r>
              <a:rPr lang="en-US" altLang="zh-CN" sz="2500" b="1" dirty="0" err="1"/>
              <a:t>i</a:t>
            </a:r>
            <a:r>
              <a:rPr lang="en-US" altLang="zh-CN" sz="2500" b="1" dirty="0"/>
              <a:t>=1; </a:t>
            </a:r>
            <a:r>
              <a:rPr lang="en-US" altLang="zh-CN" sz="2500" b="1" dirty="0" err="1"/>
              <a:t>i</a:t>
            </a:r>
            <a:r>
              <a:rPr lang="en-US" altLang="zh-CN" sz="2500" b="1" dirty="0"/>
              <a:t>&lt;=n; </a:t>
            </a:r>
            <a:r>
              <a:rPr lang="en-US" altLang="zh-CN" sz="2500" b="1" dirty="0" err="1"/>
              <a:t>i</a:t>
            </a:r>
            <a:r>
              <a:rPr lang="en-US" altLang="zh-CN" sz="2500" b="1" dirty="0"/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/>
              <a:t>	   </a:t>
            </a:r>
            <a:r>
              <a:rPr lang="zh-CN" altLang="en-US" sz="2500" b="1" dirty="0"/>
              <a:t>检查</a:t>
            </a:r>
            <a:r>
              <a:rPr lang="en-US" altLang="zh-CN" sz="2500" b="1" dirty="0" err="1"/>
              <a:t>a</a:t>
            </a:r>
            <a:r>
              <a:rPr lang="en-US" altLang="zh-CN" sz="2500" b="1" baseline="-25000" dirty="0" err="1"/>
              <a:t>i</a:t>
            </a:r>
            <a:r>
              <a:rPr lang="en-US" altLang="zh-CN" sz="2500" b="1" dirty="0" err="1"/>
              <a:t>∈T</a:t>
            </a:r>
            <a:r>
              <a:rPr lang="zh-CN" altLang="en-US" sz="2500" b="1" dirty="0"/>
              <a:t>否</a:t>
            </a:r>
            <a:r>
              <a:rPr lang="en-US" altLang="zh-CN" sz="2500" b="1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/>
              <a:t>    V = {</a:t>
            </a:r>
            <a:r>
              <a:rPr lang="en-US" altLang="zh-CN" sz="2500" b="1" dirty="0" err="1"/>
              <a:t>A|A</a:t>
            </a:r>
            <a:r>
              <a:rPr lang="en-US" altLang="zh-CN" sz="2500" b="1" dirty="0" err="1">
                <a:sym typeface="Symbol" panose="05050102010706020507" pitchFamily="18" charset="2"/>
              </a:rPr>
              <a:t></a:t>
            </a:r>
            <a:r>
              <a:rPr lang="en-US" altLang="zh-CN" sz="2500" b="1" dirty="0" err="1"/>
              <a:t>a</a:t>
            </a:r>
            <a:r>
              <a:rPr lang="en-US" altLang="zh-CN" sz="2500" b="1" baseline="-25000" dirty="0" err="1"/>
              <a:t>n</a:t>
            </a:r>
            <a:r>
              <a:rPr lang="en-US" altLang="zh-CN" sz="2500" b="1" dirty="0" err="1"/>
              <a:t>∈P</a:t>
            </a:r>
            <a:r>
              <a:rPr lang="en-US" altLang="zh-CN" sz="2500" b="1" dirty="0"/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/>
              <a:t>    </a:t>
            </a:r>
            <a:r>
              <a:rPr lang="en-US" altLang="zh-CN" sz="2500" b="1" dirty="0" err="1"/>
              <a:t>i</a:t>
            </a:r>
            <a:r>
              <a:rPr lang="en-US" altLang="zh-CN" sz="2500" b="1" dirty="0"/>
              <a:t>=2;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/>
              <a:t>    while (</a:t>
            </a:r>
            <a:r>
              <a:rPr lang="en-US" altLang="zh-CN" sz="2500" b="1" dirty="0" err="1"/>
              <a:t>i</a:t>
            </a:r>
            <a:r>
              <a:rPr lang="en-US" altLang="zh-CN" sz="2500" b="1" dirty="0"/>
              <a:t>&lt;=n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/>
              <a:t>     {  V</a:t>
            </a:r>
            <a:r>
              <a:rPr lang="en-US" altLang="zh-CN" sz="2500" b="1" baseline="-25000" dirty="0"/>
              <a:t>0</a:t>
            </a:r>
            <a:r>
              <a:rPr lang="en-US" altLang="zh-CN" sz="2500" b="1" dirty="0"/>
              <a:t>=V;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/>
              <a:t>         while (V</a:t>
            </a:r>
            <a:r>
              <a:rPr lang="en-US" altLang="zh-CN" sz="2500" b="1" baseline="-25000" dirty="0"/>
              <a:t>0</a:t>
            </a:r>
            <a:r>
              <a:rPr lang="zh-CN" altLang="en-US" sz="2500" b="1" dirty="0"/>
              <a:t>非空</a:t>
            </a:r>
            <a:r>
              <a:rPr lang="en-US" altLang="zh-CN" sz="2500" b="1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/>
              <a:t>         { V={A|A </a:t>
            </a:r>
            <a:r>
              <a:rPr lang="en-US" altLang="zh-CN" sz="2500" b="1" dirty="0">
                <a:sym typeface="Symbol" panose="05050102010706020507" pitchFamily="18" charset="2"/>
              </a:rPr>
              <a:t></a:t>
            </a:r>
            <a:r>
              <a:rPr lang="en-US" altLang="zh-CN" sz="2500" b="1" dirty="0"/>
              <a:t> a</a:t>
            </a:r>
            <a:r>
              <a:rPr lang="en-US" altLang="zh-CN" sz="2500" b="1" baseline="-25000" dirty="0"/>
              <a:t>n-i+1</a:t>
            </a:r>
            <a:r>
              <a:rPr lang="en-US" altLang="zh-CN" sz="2500" b="1" dirty="0"/>
              <a:t>B∈P</a:t>
            </a:r>
            <a:r>
              <a:rPr lang="zh-CN" altLang="en-US" sz="2500" b="1" dirty="0"/>
              <a:t>，且</a:t>
            </a:r>
            <a:r>
              <a:rPr lang="en-US" altLang="zh-CN" sz="2500" b="1" dirty="0"/>
              <a:t>B∈V</a:t>
            </a:r>
            <a:r>
              <a:rPr lang="en-US" altLang="zh-CN" sz="2500" b="1" baseline="-25000" dirty="0"/>
              <a:t>0</a:t>
            </a:r>
            <a:endParaRPr lang="en-US" altLang="zh-CN" sz="25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/>
              <a:t>            V</a:t>
            </a:r>
            <a:r>
              <a:rPr lang="en-US" altLang="zh-CN" sz="2500" b="1" baseline="-25000" dirty="0"/>
              <a:t>0</a:t>
            </a:r>
            <a:r>
              <a:rPr lang="en-US" altLang="zh-CN" sz="2500" b="1" dirty="0"/>
              <a:t> = V</a:t>
            </a:r>
            <a:r>
              <a:rPr lang="en-US" altLang="zh-CN" sz="2500" b="1" baseline="-25000" dirty="0"/>
              <a:t>0</a:t>
            </a:r>
            <a:r>
              <a:rPr lang="en-US" altLang="zh-CN" sz="2500" b="1" dirty="0"/>
              <a:t> -{B}};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/>
              <a:t>	     </a:t>
            </a:r>
            <a:r>
              <a:rPr lang="en-US" altLang="zh-CN" sz="2500" b="1" dirty="0" err="1"/>
              <a:t>i</a:t>
            </a:r>
            <a:r>
              <a:rPr lang="en-US" altLang="zh-CN" sz="2500" b="1" dirty="0"/>
              <a:t>++;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 dirty="0"/>
              <a:t>          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xmlns="" id="{214679C3-D7A3-4848-9DB1-C3417E78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xmlns="" id="{6ED0D5EA-C728-4FB8-9838-AAD04E19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求解问题</a:t>
            </a:r>
            <a:r>
              <a:rPr lang="en-US" altLang="zh-CN" sz="28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zh-CN" altLang="zh-CN" sz="28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识别语言</a:t>
            </a:r>
          </a:p>
          <a:p>
            <a:pPr lvl="1">
              <a:lnSpc>
                <a:spcPct val="150000"/>
              </a:lnSpc>
            </a:pP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问题抽象为符号串的集合；</a:t>
            </a:r>
          </a:p>
          <a:p>
            <a:pPr lvl="1">
              <a:lnSpc>
                <a:spcPct val="150000"/>
              </a:lnSpc>
            </a:pP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符号串称为句子，问题是句子的集合；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求解问题抽象为识别语言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CFA18B9F-3EBA-4E0F-AD3E-FDCF99A3E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4000" b="1" dirty="0">
                <a:latin typeface="Times New Roman" pitchFamily="18" charset="0"/>
                <a:ea typeface="+mn-ea"/>
                <a:cs typeface="Times New Roman" pitchFamily="18" charset="0"/>
              </a:rPr>
              <a:t>有限自动机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2F0BB0CA-35DF-4FB0-B4BA-2F2C4AB50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有限自动机的结构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xmlns="" id="{26F411C0-1DBC-4A52-B731-138911123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xmlns="" id="{5EB3B544-0967-4247-9CFC-A23FE137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xmlns="" id="{0C3A73B2-B3B2-4CC4-87C6-165EE1509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xmlns="" id="{F3FA742F-4090-4211-885E-A991CB90A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xmlns="" id="{C7ED7548-AAF6-4805-9BE3-B0DEDB56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xmlns="" id="{CC7A3EA2-377E-4AD1-8EFB-D60F1EDF8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xmlns="" id="{DE0AA8AF-1F8F-43B9-9463-BB57B82B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xmlns="" id="{CAEF2300-8095-4048-87FE-350A7B8C2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xmlns="" id="{57691153-49E8-40B9-A83C-2DE25221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62400"/>
            <a:ext cx="20574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xmlns="" id="{BC122FFC-EAB4-4F85-9EB9-0BA6761D3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724400"/>
            <a:ext cx="1447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Arial" panose="020B0604020202020204" pitchFamily="34" charset="0"/>
                <a:ea typeface="仿宋_GB2312" pitchFamily="49" charset="-122"/>
              </a:rPr>
              <a:t>有限控制器</a:t>
            </a:r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xmlns="" id="{C150AA31-F273-40F0-9AD7-03CAD4D92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b="0" baseline="-250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91" name="Rectangle 15">
            <a:extLst>
              <a:ext uri="{FF2B5EF4-FFF2-40B4-BE49-F238E27FC236}">
                <a16:creationId xmlns:a16="http://schemas.microsoft.com/office/drawing/2014/main" xmlns="" id="{245BCD8D-F16A-40C2-9857-86725CCB1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b="0" baseline="-2500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xmlns="" id="{18BBD0CF-81C3-4EB8-937C-0670D202E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b="0" baseline="-2500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4593" name="Rectangle 17">
            <a:extLst>
              <a:ext uri="{FF2B5EF4-FFF2-40B4-BE49-F238E27FC236}">
                <a16:creationId xmlns:a16="http://schemas.microsoft.com/office/drawing/2014/main" xmlns="" id="{0A67B53A-636B-495C-B9E7-CE0D3F77E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b="0" baseline="-250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4594" name="Rectangle 18">
            <a:extLst>
              <a:ext uri="{FF2B5EF4-FFF2-40B4-BE49-F238E27FC236}">
                <a16:creationId xmlns:a16="http://schemas.microsoft.com/office/drawing/2014/main" xmlns="" id="{1AFF25FD-2854-4373-B951-12B8A4AE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95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b="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595" name="Rectangle 19">
            <a:extLst>
              <a:ext uri="{FF2B5EF4-FFF2-40B4-BE49-F238E27FC236}">
                <a16:creationId xmlns:a16="http://schemas.microsoft.com/office/drawing/2014/main" xmlns="" id="{58AAB766-EB68-4DFE-A86C-493F2F148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105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b="0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4596" name="Oval 20">
            <a:extLst>
              <a:ext uri="{FF2B5EF4-FFF2-40B4-BE49-F238E27FC236}">
                <a16:creationId xmlns:a16="http://schemas.microsoft.com/office/drawing/2014/main" xmlns="" id="{EA6CB166-D760-4A30-AB15-9C56A9654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76800"/>
            <a:ext cx="76200" cy="76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97" name="Line 21">
            <a:extLst>
              <a:ext uri="{FF2B5EF4-FFF2-40B4-BE49-F238E27FC236}">
                <a16:creationId xmlns:a16="http://schemas.microsoft.com/office/drawing/2014/main" xmlns="" id="{F4C01C28-AC00-4939-A182-37D4F6CA5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530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4598" name="AutoShape 22">
            <a:extLst>
              <a:ext uri="{FF2B5EF4-FFF2-40B4-BE49-F238E27FC236}">
                <a16:creationId xmlns:a16="http://schemas.microsoft.com/office/drawing/2014/main" xmlns="" id="{6AB57DE0-08CF-4530-B7C9-8B9435EB752E}"/>
              </a:ext>
            </a:extLst>
          </p:cNvPr>
          <p:cNvCxnSpPr>
            <a:cxnSpLocks noChangeShapeType="1"/>
            <a:stCxn id="24588" idx="0"/>
            <a:endCxn id="24582" idx="2"/>
          </p:cNvCxnSpPr>
          <p:nvPr/>
        </p:nvCxnSpPr>
        <p:spPr bwMode="auto">
          <a:xfrm rot="5400000" flipH="1">
            <a:off x="3943350" y="2457450"/>
            <a:ext cx="990600" cy="2019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9" name="Rectangle 23">
            <a:extLst>
              <a:ext uri="{FF2B5EF4-FFF2-40B4-BE49-F238E27FC236}">
                <a16:creationId xmlns:a16="http://schemas.microsoft.com/office/drawing/2014/main" xmlns="" id="{73264EB6-D0C7-4853-806F-4708106B6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Arial" panose="020B0604020202020204" pitchFamily="34" charset="0"/>
                <a:ea typeface="仿宋_GB2312" pitchFamily="49" charset="-122"/>
              </a:rPr>
              <a:t>输入带</a:t>
            </a:r>
          </a:p>
        </p:txBody>
      </p:sp>
      <p:sp>
        <p:nvSpPr>
          <p:cNvPr id="24600" name="Rectangle 24">
            <a:extLst>
              <a:ext uri="{FF2B5EF4-FFF2-40B4-BE49-F238E27FC236}">
                <a16:creationId xmlns:a16="http://schemas.microsoft.com/office/drawing/2014/main" xmlns="" id="{8B90DCFA-033D-4A27-BA64-BEBB0871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766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Arial" panose="020B0604020202020204" pitchFamily="34" charset="0"/>
                <a:ea typeface="仿宋_GB2312" pitchFamily="49" charset="-122"/>
              </a:rPr>
              <a:t>读头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00D124AA-CA5A-42C8-AF24-6A8E75458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40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DBD73CD5-B9F4-43A6-9B4B-305D5C528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687887"/>
          </a:xfrm>
        </p:spPr>
        <p:txBody>
          <a:bodyPr/>
          <a:lstStyle/>
          <a:p>
            <a:pPr marL="609600" indent="-609600" eaLnBrk="1" hangingPunct="1"/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71550" lvl="1" indent="-514350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输入带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放字符串的装置</a:t>
            </a:r>
          </a:p>
          <a:p>
            <a:pPr marL="971550" lvl="1" indent="-514350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有限控制器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含不同的内部状态</a:t>
            </a:r>
          </a:p>
          <a:p>
            <a:pPr marL="971550" lvl="1" indent="-514350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读头</a:t>
            </a:r>
          </a:p>
          <a:p>
            <a:pPr marL="609600" indent="-609600" eaLnBrk="1" hangingPunct="1"/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在一定的时间间隔内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自动机根据从输入带上读入的符号和当前的内部状态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进入一个新的状态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6649F9D1-DE10-4A83-B44D-4779D81C0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40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D6BE9A93-4A9C-42F3-B570-ACABB12AA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580312" cy="4535487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以字符串作为输入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通过输入带传送字符串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除了提示输入的字符串是否接受外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没有任何其它的输出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它的固定中央处理器完全没有记忆功能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类似一个语言识别器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7ED50F9F-6BB7-40EB-8303-F738FC995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40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B5A5F3C5-4F79-4DDE-96F0-C094C9CB8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根据每次转换后的状态是否唯一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可将有限自动机分为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确定有限自动机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非确定有限自动机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06ADC1E0-D4BF-45EF-A9EC-E0E666C01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40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B2737606-BF74-4A4E-995E-7B5D2A3D3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确定有限自动机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为一个五元组</a:t>
            </a:r>
          </a:p>
          <a:p>
            <a:pPr algn="ctr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M=(Q, ∑,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, 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F),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为状态的有限集合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∑为有限字母表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Q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为起始状态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F Q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为终止状态集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Q∑Q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是转换函数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C7D3F0C7-A082-4882-A897-7AD42BC1E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623F7E42-7B15-43A2-862C-2FAC32CE5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有限自动机的表示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状态图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状态表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4">
            <a:extLst>
              <a:ext uri="{FF2B5EF4-FFF2-40B4-BE49-F238E27FC236}">
                <a16:creationId xmlns:a16="http://schemas.microsoft.com/office/drawing/2014/main" xmlns="" id="{AD8EB4CE-3327-48D3-83F2-A7D555147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40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32D63F95-6509-4699-81B5-0C0777E9D2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017713"/>
            <a:ext cx="3814763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为确定有限自动机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(Q,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, , 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F),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Q={q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 ={a, b}, F={q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 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为如右表所示</a:t>
            </a:r>
          </a:p>
        </p:txBody>
      </p:sp>
      <p:graphicFrame>
        <p:nvGraphicFramePr>
          <p:cNvPr id="21546" name="Group 42">
            <a:extLst>
              <a:ext uri="{FF2B5EF4-FFF2-40B4-BE49-F238E27FC236}">
                <a16:creationId xmlns:a16="http://schemas.microsoft.com/office/drawing/2014/main" xmlns="" id="{B333669D-A104-471A-9F9C-890F2160CC8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105400" y="2414588"/>
          <a:ext cx="3814763" cy="3529013"/>
        </p:xfrm>
        <a:graphic>
          <a:graphicData uri="http://schemas.openxmlformats.org/drawingml/2006/table">
            <a:tbl>
              <a:tblPr/>
              <a:tblGrid>
                <a:gridCol w="1271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2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(q, 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0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2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2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2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1">
            <a:extLst>
              <a:ext uri="{FF2B5EF4-FFF2-40B4-BE49-F238E27FC236}">
                <a16:creationId xmlns:a16="http://schemas.microsoft.com/office/drawing/2014/main" xmlns="" id="{61E62C04-B58C-42BB-87BB-1C742A5B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4819" name="Rectangle 19">
            <a:extLst>
              <a:ext uri="{FF2B5EF4-FFF2-40B4-BE49-F238E27FC236}">
                <a16:creationId xmlns:a16="http://schemas.microsoft.com/office/drawing/2014/main" xmlns="" id="{65179039-F530-410D-9A74-F2D9C1D9F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290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34820" name="Oval 5">
            <a:extLst>
              <a:ext uri="{FF2B5EF4-FFF2-40B4-BE49-F238E27FC236}">
                <a16:creationId xmlns:a16="http://schemas.microsoft.com/office/drawing/2014/main" xmlns="" id="{1BAE7597-2768-4197-BF75-13D7BBDD5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352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xmlns="" id="{8DAECC37-21A3-4B48-86B0-C3DBC7207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40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xmlns="" id="{9F3F51ED-49BF-4FEB-9750-CC33A06E9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22475"/>
            <a:ext cx="8229600" cy="453072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</a:p>
          <a:p>
            <a:pPr eaLnBrk="1" hangingPunct="1"/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状态用结点表示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用标有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q’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的箭头表示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q,a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)=q’,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终止状态用双圆圈表示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起始状态用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</a:t>
            </a:r>
          </a:p>
        </p:txBody>
      </p:sp>
      <p:sp>
        <p:nvSpPr>
          <p:cNvPr id="34823" name="Oval 4">
            <a:extLst>
              <a:ext uri="{FF2B5EF4-FFF2-40B4-BE49-F238E27FC236}">
                <a16:creationId xmlns:a16="http://schemas.microsoft.com/office/drawing/2014/main" xmlns="" id="{ABEB0D78-6F34-431C-A3DB-F3E22A79D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429000"/>
            <a:ext cx="28575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24" name="Oval 13">
            <a:extLst>
              <a:ext uri="{FF2B5EF4-FFF2-40B4-BE49-F238E27FC236}">
                <a16:creationId xmlns:a16="http://schemas.microsoft.com/office/drawing/2014/main" xmlns="" id="{A97C5233-C908-4416-8BDA-7A268F43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baseline="-25000" dirty="0" smtClean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34825" name="AutoShape 14">
            <a:extLst>
              <a:ext uri="{FF2B5EF4-FFF2-40B4-BE49-F238E27FC236}">
                <a16:creationId xmlns:a16="http://schemas.microsoft.com/office/drawing/2014/main" xmlns="" id="{A6051BC0-371F-4E2E-A302-1BED2363C9FD}"/>
              </a:ext>
            </a:extLst>
          </p:cNvPr>
          <p:cNvCxnSpPr>
            <a:cxnSpLocks noChangeShapeType="1"/>
            <a:stCxn id="34824" idx="0"/>
            <a:endCxn id="34824" idx="6"/>
          </p:cNvCxnSpPr>
          <p:nvPr/>
        </p:nvCxnSpPr>
        <p:spPr bwMode="auto">
          <a:xfrm rot="16200000" flipH="1">
            <a:off x="5600700" y="3162300"/>
            <a:ext cx="228600" cy="304800"/>
          </a:xfrm>
          <a:prstGeom prst="curvedConnector4">
            <a:avLst>
              <a:gd name="adj1" fmla="val -100000"/>
              <a:gd name="adj2" fmla="val 175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6" name="AutoShape 16">
            <a:extLst>
              <a:ext uri="{FF2B5EF4-FFF2-40B4-BE49-F238E27FC236}">
                <a16:creationId xmlns:a16="http://schemas.microsoft.com/office/drawing/2014/main" xmlns="" id="{879D2737-D5FA-4DC3-8848-14AA9BC1867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771650" y="3371850"/>
            <a:ext cx="114300" cy="114300"/>
          </a:xfrm>
          <a:prstGeom prst="curvedConnector4">
            <a:avLst>
              <a:gd name="adj1" fmla="val -200000"/>
              <a:gd name="adj2" fmla="val 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AutoShape 17">
            <a:extLst>
              <a:ext uri="{FF2B5EF4-FFF2-40B4-BE49-F238E27FC236}">
                <a16:creationId xmlns:a16="http://schemas.microsoft.com/office/drawing/2014/main" xmlns="" id="{A0B9446B-8253-4220-AFDD-75D17A11DEE4}"/>
              </a:ext>
            </a:extLst>
          </p:cNvPr>
          <p:cNvCxnSpPr>
            <a:cxnSpLocks noChangeShapeType="1"/>
            <a:stCxn id="34823" idx="7"/>
            <a:endCxn id="34824" idx="1"/>
          </p:cNvCxnSpPr>
          <p:nvPr/>
        </p:nvCxnSpPr>
        <p:spPr bwMode="auto">
          <a:xfrm rot="5400000" flipH="1" flipV="1">
            <a:off x="3616272" y="1742836"/>
            <a:ext cx="206282" cy="3255321"/>
          </a:xfrm>
          <a:prstGeom prst="curvedConnector3">
            <a:avLst>
              <a:gd name="adj1" fmla="val 2432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AutoShape 18">
            <a:extLst>
              <a:ext uri="{FF2B5EF4-FFF2-40B4-BE49-F238E27FC236}">
                <a16:creationId xmlns:a16="http://schemas.microsoft.com/office/drawing/2014/main" xmlns="" id="{12DFBFE7-1D9D-4584-871F-4DA60DB3589A}"/>
              </a:ext>
            </a:extLst>
          </p:cNvPr>
          <p:cNvCxnSpPr>
            <a:cxnSpLocks noChangeShapeType="1"/>
            <a:stCxn id="34824" idx="4"/>
            <a:endCxn id="34823" idx="5"/>
          </p:cNvCxnSpPr>
          <p:nvPr/>
        </p:nvCxnSpPr>
        <p:spPr bwMode="auto">
          <a:xfrm rot="5400000">
            <a:off x="3811396" y="1937958"/>
            <a:ext cx="31563" cy="3470847"/>
          </a:xfrm>
          <a:prstGeom prst="curvedConnector3">
            <a:avLst>
              <a:gd name="adj1" fmla="val 9656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Rectangle 22">
            <a:extLst>
              <a:ext uri="{FF2B5EF4-FFF2-40B4-BE49-F238E27FC236}">
                <a16:creationId xmlns:a16="http://schemas.microsoft.com/office/drawing/2014/main" xmlns="" id="{2BB47E0D-E50A-4253-B365-2A466AFB4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b="0" baseline="-250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830" name="Rectangle 23">
            <a:extLst>
              <a:ext uri="{FF2B5EF4-FFF2-40B4-BE49-F238E27FC236}">
                <a16:creationId xmlns:a16="http://schemas.microsoft.com/office/drawing/2014/main" xmlns="" id="{D383F575-6D2B-499B-B0A9-7BC8A994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908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4831" name="Rectangle 24">
            <a:extLst>
              <a:ext uri="{FF2B5EF4-FFF2-40B4-BE49-F238E27FC236}">
                <a16:creationId xmlns:a16="http://schemas.microsoft.com/office/drawing/2014/main" xmlns="" id="{45C9E271-E053-4B7F-A0F6-36F72B6F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14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4832" name="Rectangle 25">
            <a:extLst>
              <a:ext uri="{FF2B5EF4-FFF2-40B4-BE49-F238E27FC236}">
                <a16:creationId xmlns:a16="http://schemas.microsoft.com/office/drawing/2014/main" xmlns="" id="{30A2FE89-A9E2-422A-9F62-4A1AE1A61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962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b="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33" name="Rectangle 26">
            <a:extLst>
              <a:ext uri="{FF2B5EF4-FFF2-40B4-BE49-F238E27FC236}">
                <a16:creationId xmlns:a16="http://schemas.microsoft.com/office/drawing/2014/main" xmlns="" id="{B34AB925-2063-4363-80A3-FE46EAD4A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200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BB7CED4C-4F9B-46A0-ADC1-461579FF7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40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ADFC398E-C2EF-46CD-914F-27DA5DC82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机器的状态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有限控制器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读写头和输入带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的表示方式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由当前状态和字符串未输入部分决定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Q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例如：（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,ababab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连续时刻的格局序列就是自动机在输入字符串上的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(computation).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662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98453915-304B-4873-9581-67CEFE29D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40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83EE1533-FD94-4A7A-B4F3-191FC9E61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若自动机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的一个格局经过一步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读写头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移动到达另一个格局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则称这两个格局之间有二元关系⊢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800" b="1" baseline="30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baseline="-25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：⊢</a:t>
            </a:r>
            <a:r>
              <a:rPr lang="en-US" altLang="zh-CN" sz="2800" b="1" baseline="-25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的自反传递闭包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(q, w)⊢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(q’, w’)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，表示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(q, w)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经过多步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步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产生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(q’, w’).</a:t>
            </a:r>
          </a:p>
        </p:txBody>
      </p:sp>
    </p:spTree>
    <p:extLst>
      <p:ext uri="{BB962C8B-B14F-4D97-AF65-F5344CB8AC3E}">
        <p14:creationId xmlns:p14="http://schemas.microsoft.com/office/powerpoint/2010/main" val="75551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AC3A3771-47B1-4349-A17F-453C3C9CA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40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915FB905-9B43-46C7-AAB7-BA8FE9ECD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656513" cy="46878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问题提出</a:t>
            </a:r>
            <a:r>
              <a:rPr lang="en-US" altLang="zh-CN" sz="28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如何构造可以接受及产生一个语言的计算模型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语言识别器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对一个已经存在的字符串集合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如何判断它就是符合条件的语言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解决接受的问题。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语言产生器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怎样产生一个语言？ 解决产生的问题。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639B6537-A757-479D-AFB4-6AFB6C171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462088"/>
          </a:xfrm>
        </p:spPr>
        <p:txBody>
          <a:bodyPr/>
          <a:lstStyle/>
          <a:p>
            <a:pPr eaLnBrk="1" hangingPunct="1">
              <a:defRPr/>
            </a:pPr>
            <a:endParaRPr lang="zh-CN" altLang="en-US" sz="40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599BCDDF-F982-4C6E-9367-9A60B3118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被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=(Q, ∑,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, 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F)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接受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当且仅当存在状态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q∈F,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w)⊢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(q, ).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所有由被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接受的字符串组成的集合即为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接受的语言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L(M).</a:t>
            </a:r>
          </a:p>
        </p:txBody>
      </p:sp>
    </p:spTree>
    <p:extLst>
      <p:ext uri="{BB962C8B-B14F-4D97-AF65-F5344CB8AC3E}">
        <p14:creationId xmlns:p14="http://schemas.microsoft.com/office/powerpoint/2010/main" val="1187406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714FF2C5-62C7-46A6-8C1B-7130F3AAA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40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C543D820-B885-4A64-94D0-7745C59F7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若输入为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aabba, M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的初始格局为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aabba)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,aabba) ⊢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abba)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⊢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bba)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⊢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ba)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⊢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a)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⊢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aabba)⊢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aabba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接受。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04F846C6-2D5E-4EE7-8730-16169084A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8185C838-3C39-4DDE-9C06-3DB050004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非确定有限自动机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为一个五元组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N=(Q, ∑,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, 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F),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为状态的有限集合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∑为有限字母表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 Q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为起始状态集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F Q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为终止状态集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:Q∑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(Q)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是转换函数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4E5162D2-4876-4889-891E-429C2A070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91E17F35-F052-4E35-845C-02063AFC5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40932"/>
            <a:ext cx="7772400" cy="878468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zh-CN" altLang="en-US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A8E4C2C4-F167-4521-A666-51251AA5D022}"/>
              </a:ext>
            </a:extLst>
          </p:cNvPr>
          <p:cNvGrpSpPr/>
          <p:nvPr/>
        </p:nvGrpSpPr>
        <p:grpSpPr>
          <a:xfrm>
            <a:off x="1113767" y="3454080"/>
            <a:ext cx="6096000" cy="1194120"/>
            <a:chOff x="1143000" y="2753993"/>
            <a:chExt cx="6096000" cy="1194120"/>
          </a:xfrm>
        </p:grpSpPr>
        <p:sp>
          <p:nvSpPr>
            <p:cNvPr id="37893" name="Oval 11">
              <a:extLst>
                <a:ext uri="{FF2B5EF4-FFF2-40B4-BE49-F238E27FC236}">
                  <a16:creationId xmlns:a16="http://schemas.microsoft.com/office/drawing/2014/main" xmlns="" id="{F58DEB49-6F69-4CF2-971D-9374D22EE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900" y="3390900"/>
              <a:ext cx="6096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4" name="Oval 4">
              <a:extLst>
                <a:ext uri="{FF2B5EF4-FFF2-40B4-BE49-F238E27FC236}">
                  <a16:creationId xmlns:a16="http://schemas.microsoft.com/office/drawing/2014/main" xmlns="" id="{0F320FB5-FE30-4ECD-918E-9DD87B33E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800" baseline="-2500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5" name="Oval 5">
              <a:extLst>
                <a:ext uri="{FF2B5EF4-FFF2-40B4-BE49-F238E27FC236}">
                  <a16:creationId xmlns:a16="http://schemas.microsoft.com/office/drawing/2014/main" xmlns="" id="{C676C9BC-9D2B-4C17-8579-2F6A816BC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800" baseline="-25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896" name="Oval 6">
              <a:extLst>
                <a:ext uri="{FF2B5EF4-FFF2-40B4-BE49-F238E27FC236}">
                  <a16:creationId xmlns:a16="http://schemas.microsoft.com/office/drawing/2014/main" xmlns="" id="{B0014819-F6D6-4AA9-B972-07E2858D2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800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7" name="Oval 7">
              <a:extLst>
                <a:ext uri="{FF2B5EF4-FFF2-40B4-BE49-F238E27FC236}">
                  <a16:creationId xmlns:a16="http://schemas.microsoft.com/office/drawing/2014/main" xmlns="" id="{5906237A-BCD4-4A7E-A67E-0E8019A3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800" baseline="-2500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Line 8">
              <a:extLst>
                <a:ext uri="{FF2B5EF4-FFF2-40B4-BE49-F238E27FC236}">
                  <a16:creationId xmlns:a16="http://schemas.microsoft.com/office/drawing/2014/main" xmlns="" id="{64A08EEF-104D-465D-8B32-B9A7D8092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6576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9">
              <a:extLst>
                <a:ext uri="{FF2B5EF4-FFF2-40B4-BE49-F238E27FC236}">
                  <a16:creationId xmlns:a16="http://schemas.microsoft.com/office/drawing/2014/main" xmlns="" id="{09C89770-A1DE-4F73-9D7D-FF3730158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3657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10">
              <a:extLst>
                <a:ext uri="{FF2B5EF4-FFF2-40B4-BE49-F238E27FC236}">
                  <a16:creationId xmlns:a16="http://schemas.microsoft.com/office/drawing/2014/main" xmlns="" id="{99FCA923-4E71-4351-B1A0-75F08681F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3657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15">
              <a:extLst>
                <a:ext uri="{FF2B5EF4-FFF2-40B4-BE49-F238E27FC236}">
                  <a16:creationId xmlns:a16="http://schemas.microsoft.com/office/drawing/2014/main" xmlns="" id="{314424D4-2B81-4DC8-84FD-76E77EEADB80}"/>
                </a:ext>
              </a:extLst>
            </p:cNvPr>
            <p:cNvSpPr>
              <a:spLocks/>
            </p:cNvSpPr>
            <p:nvPr/>
          </p:nvSpPr>
          <p:spPr bwMode="auto">
            <a:xfrm rot="6012400">
              <a:off x="2256218" y="2945291"/>
              <a:ext cx="482600" cy="660400"/>
            </a:xfrm>
            <a:custGeom>
              <a:avLst/>
              <a:gdLst>
                <a:gd name="T0" fmla="*/ 2147483646 w 304"/>
                <a:gd name="T1" fmla="*/ 2147483646 h 416"/>
                <a:gd name="T2" fmla="*/ 2147483646 w 304"/>
                <a:gd name="T3" fmla="*/ 2147483646 h 416"/>
                <a:gd name="T4" fmla="*/ 2147483646 w 304"/>
                <a:gd name="T5" fmla="*/ 2147483646 h 416"/>
                <a:gd name="T6" fmla="*/ 2147483646 w 304"/>
                <a:gd name="T7" fmla="*/ 2147483646 h 416"/>
                <a:gd name="T8" fmla="*/ 2147483646 w 304"/>
                <a:gd name="T9" fmla="*/ 2147483646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416"/>
                <a:gd name="T17" fmla="*/ 304 w 30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416">
                  <a:moveTo>
                    <a:pt x="256" y="80"/>
                  </a:moveTo>
                  <a:cubicBezTo>
                    <a:pt x="180" y="40"/>
                    <a:pt x="104" y="0"/>
                    <a:pt x="64" y="32"/>
                  </a:cubicBezTo>
                  <a:cubicBezTo>
                    <a:pt x="24" y="64"/>
                    <a:pt x="0" y="208"/>
                    <a:pt x="16" y="272"/>
                  </a:cubicBezTo>
                  <a:cubicBezTo>
                    <a:pt x="32" y="336"/>
                    <a:pt x="112" y="416"/>
                    <a:pt x="160" y="416"/>
                  </a:cubicBezTo>
                  <a:cubicBezTo>
                    <a:pt x="208" y="416"/>
                    <a:pt x="280" y="296"/>
                    <a:pt x="304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16">
              <a:extLst>
                <a:ext uri="{FF2B5EF4-FFF2-40B4-BE49-F238E27FC236}">
                  <a16:creationId xmlns:a16="http://schemas.microsoft.com/office/drawing/2014/main" xmlns="" id="{3C01DFC2-F128-4B5C-82A3-8A8066455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100" y="3200400"/>
              <a:ext cx="774700" cy="304800"/>
            </a:xfrm>
            <a:custGeom>
              <a:avLst/>
              <a:gdLst>
                <a:gd name="T0" fmla="*/ 2147483646 w 528"/>
                <a:gd name="T1" fmla="*/ 2147483646 h 248"/>
                <a:gd name="T2" fmla="*/ 2147483646 w 528"/>
                <a:gd name="T3" fmla="*/ 2147483646 h 248"/>
                <a:gd name="T4" fmla="*/ 2147483646 w 528"/>
                <a:gd name="T5" fmla="*/ 2147483646 h 248"/>
                <a:gd name="T6" fmla="*/ 2147483646 w 528"/>
                <a:gd name="T7" fmla="*/ 2147483646 h 248"/>
                <a:gd name="T8" fmla="*/ 2147483646 w 528"/>
                <a:gd name="T9" fmla="*/ 2147483646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48"/>
                <a:gd name="T17" fmla="*/ 528 w 528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48">
                  <a:moveTo>
                    <a:pt x="152" y="248"/>
                  </a:moveTo>
                  <a:cubicBezTo>
                    <a:pt x="76" y="196"/>
                    <a:pt x="0" y="144"/>
                    <a:pt x="8" y="104"/>
                  </a:cubicBezTo>
                  <a:cubicBezTo>
                    <a:pt x="16" y="64"/>
                    <a:pt x="120" y="16"/>
                    <a:pt x="200" y="8"/>
                  </a:cubicBezTo>
                  <a:cubicBezTo>
                    <a:pt x="280" y="0"/>
                    <a:pt x="448" y="24"/>
                    <a:pt x="488" y="56"/>
                  </a:cubicBezTo>
                  <a:cubicBezTo>
                    <a:pt x="528" y="88"/>
                    <a:pt x="448" y="176"/>
                    <a:pt x="44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Text Box 17">
              <a:extLst>
                <a:ext uri="{FF2B5EF4-FFF2-40B4-BE49-F238E27FC236}">
                  <a16:creationId xmlns:a16="http://schemas.microsoft.com/office/drawing/2014/main" xmlns="" id="{E9E0B6D6-30A8-49B8-B628-C61108276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5814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4" name="Text Box 18">
              <a:extLst>
                <a:ext uri="{FF2B5EF4-FFF2-40B4-BE49-F238E27FC236}">
                  <a16:creationId xmlns:a16="http://schemas.microsoft.com/office/drawing/2014/main" xmlns="" id="{0B3F4FEB-50C9-423F-8A28-B40C74DDD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637" y="2753993"/>
              <a:ext cx="685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37905" name="Text Box 19">
              <a:extLst>
                <a:ext uri="{FF2B5EF4-FFF2-40B4-BE49-F238E27FC236}">
                  <a16:creationId xmlns:a16="http://schemas.microsoft.com/office/drawing/2014/main" xmlns="" id="{11B7498C-66A7-47AC-B9FF-0DAE46DA1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2819400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37906" name="Text Box 20">
              <a:extLst>
                <a:ext uri="{FF2B5EF4-FFF2-40B4-BE49-F238E27FC236}">
                  <a16:creationId xmlns:a16="http://schemas.microsoft.com/office/drawing/2014/main" xmlns="" id="{E4708B64-BDDA-4B5C-BCB4-1CE75E972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3276600"/>
              <a:ext cx="38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07" name="Text Box 21">
              <a:extLst>
                <a:ext uri="{FF2B5EF4-FFF2-40B4-BE49-F238E27FC236}">
                  <a16:creationId xmlns:a16="http://schemas.microsoft.com/office/drawing/2014/main" xmlns="" id="{770F8BCD-97F5-4A7C-9B41-DE293B967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3290888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0,</a:t>
              </a: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7908" name="Text Box 22">
              <a:extLst>
                <a:ext uri="{FF2B5EF4-FFF2-40B4-BE49-F238E27FC236}">
                  <a16:creationId xmlns:a16="http://schemas.microsoft.com/office/drawing/2014/main" xmlns="" id="{1A839466-D8DA-4F67-8BCA-860E7929D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2766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xmlns="" id="{06081954-484F-4018-A10C-D69D9200C8EA}"/>
                </a:ext>
              </a:extLst>
            </p:cNvPr>
            <p:cNvCxnSpPr/>
            <p:nvPr/>
          </p:nvCxnSpPr>
          <p:spPr bwMode="auto">
            <a:xfrm>
              <a:off x="2057400" y="3657600"/>
              <a:ext cx="228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2773B2-DF7C-4DBA-89A2-A3BCF479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xmlns="" id="{FCA3D8CC-9754-4E9B-BFCA-285ABBB5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定义：</a:t>
            </a:r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对两台自动机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L(M1) =   L(M2)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等价。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D30BAA-F321-4EED-8F18-54CDFB67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b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xmlns="" id="{48E82812-C781-45CB-985A-9030FA03E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每一台非确定有限自动机都等价于某一台确定有限自动机。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证明：设有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NFA N=(Q, ∑,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, 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F),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构造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FA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M= (Q’, ∑,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’, q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’, F’)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xmlns="" id="{F19545DF-3E03-40FD-BE39-C702CE7A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D7AF2F0A-CAAC-4EB2-ADD5-71654D896D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150938" y="1905000"/>
            <a:ext cx="7772400" cy="4840287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endParaRPr lang="zh-CN" altLang="en-US" dirty="0">
              <a:noFill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4E5162D2-4876-4889-891E-429C2A070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91E17F35-F052-4E35-845C-02063AFC5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86783"/>
            <a:ext cx="7772400" cy="878468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zh-CN" altLang="en-US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A8E4C2C4-F167-4521-A666-51251AA5D022}"/>
              </a:ext>
            </a:extLst>
          </p:cNvPr>
          <p:cNvGrpSpPr/>
          <p:nvPr/>
        </p:nvGrpSpPr>
        <p:grpSpPr>
          <a:xfrm>
            <a:off x="849351" y="2274738"/>
            <a:ext cx="6096000" cy="1194120"/>
            <a:chOff x="1143000" y="2753993"/>
            <a:chExt cx="6096000" cy="1194120"/>
          </a:xfrm>
        </p:grpSpPr>
        <p:sp>
          <p:nvSpPr>
            <p:cNvPr id="37893" name="Oval 11">
              <a:extLst>
                <a:ext uri="{FF2B5EF4-FFF2-40B4-BE49-F238E27FC236}">
                  <a16:creationId xmlns:a16="http://schemas.microsoft.com/office/drawing/2014/main" xmlns="" id="{F58DEB49-6F69-4CF2-971D-9374D22EE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900" y="3390900"/>
              <a:ext cx="6096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4" name="Oval 4">
              <a:extLst>
                <a:ext uri="{FF2B5EF4-FFF2-40B4-BE49-F238E27FC236}">
                  <a16:creationId xmlns:a16="http://schemas.microsoft.com/office/drawing/2014/main" xmlns="" id="{0F320FB5-FE30-4ECD-918E-9DD87B33E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800" baseline="-2500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5" name="Oval 5">
              <a:extLst>
                <a:ext uri="{FF2B5EF4-FFF2-40B4-BE49-F238E27FC236}">
                  <a16:creationId xmlns:a16="http://schemas.microsoft.com/office/drawing/2014/main" xmlns="" id="{C676C9BC-9D2B-4C17-8579-2F6A816BC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800" baseline="-25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896" name="Oval 6">
              <a:extLst>
                <a:ext uri="{FF2B5EF4-FFF2-40B4-BE49-F238E27FC236}">
                  <a16:creationId xmlns:a16="http://schemas.microsoft.com/office/drawing/2014/main" xmlns="" id="{B0014819-F6D6-4AA9-B972-07E2858D2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800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7" name="Oval 7">
              <a:extLst>
                <a:ext uri="{FF2B5EF4-FFF2-40B4-BE49-F238E27FC236}">
                  <a16:creationId xmlns:a16="http://schemas.microsoft.com/office/drawing/2014/main" xmlns="" id="{5906237A-BCD4-4A7E-A67E-0E8019A3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800" baseline="-2500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Line 8">
              <a:extLst>
                <a:ext uri="{FF2B5EF4-FFF2-40B4-BE49-F238E27FC236}">
                  <a16:creationId xmlns:a16="http://schemas.microsoft.com/office/drawing/2014/main" xmlns="" id="{64A08EEF-104D-465D-8B32-B9A7D8092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6576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9">
              <a:extLst>
                <a:ext uri="{FF2B5EF4-FFF2-40B4-BE49-F238E27FC236}">
                  <a16:creationId xmlns:a16="http://schemas.microsoft.com/office/drawing/2014/main" xmlns="" id="{09C89770-A1DE-4F73-9D7D-FF3730158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3657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10">
              <a:extLst>
                <a:ext uri="{FF2B5EF4-FFF2-40B4-BE49-F238E27FC236}">
                  <a16:creationId xmlns:a16="http://schemas.microsoft.com/office/drawing/2014/main" xmlns="" id="{99FCA923-4E71-4351-B1A0-75F08681F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3657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15">
              <a:extLst>
                <a:ext uri="{FF2B5EF4-FFF2-40B4-BE49-F238E27FC236}">
                  <a16:creationId xmlns:a16="http://schemas.microsoft.com/office/drawing/2014/main" xmlns="" id="{314424D4-2B81-4DC8-84FD-76E77EEADB80}"/>
                </a:ext>
              </a:extLst>
            </p:cNvPr>
            <p:cNvSpPr>
              <a:spLocks/>
            </p:cNvSpPr>
            <p:nvPr/>
          </p:nvSpPr>
          <p:spPr bwMode="auto">
            <a:xfrm rot="6012400">
              <a:off x="2256218" y="2945291"/>
              <a:ext cx="482600" cy="660400"/>
            </a:xfrm>
            <a:custGeom>
              <a:avLst/>
              <a:gdLst>
                <a:gd name="T0" fmla="*/ 2147483646 w 304"/>
                <a:gd name="T1" fmla="*/ 2147483646 h 416"/>
                <a:gd name="T2" fmla="*/ 2147483646 w 304"/>
                <a:gd name="T3" fmla="*/ 2147483646 h 416"/>
                <a:gd name="T4" fmla="*/ 2147483646 w 304"/>
                <a:gd name="T5" fmla="*/ 2147483646 h 416"/>
                <a:gd name="T6" fmla="*/ 2147483646 w 304"/>
                <a:gd name="T7" fmla="*/ 2147483646 h 416"/>
                <a:gd name="T8" fmla="*/ 2147483646 w 304"/>
                <a:gd name="T9" fmla="*/ 2147483646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416"/>
                <a:gd name="T17" fmla="*/ 304 w 30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416">
                  <a:moveTo>
                    <a:pt x="256" y="80"/>
                  </a:moveTo>
                  <a:cubicBezTo>
                    <a:pt x="180" y="40"/>
                    <a:pt x="104" y="0"/>
                    <a:pt x="64" y="32"/>
                  </a:cubicBezTo>
                  <a:cubicBezTo>
                    <a:pt x="24" y="64"/>
                    <a:pt x="0" y="208"/>
                    <a:pt x="16" y="272"/>
                  </a:cubicBezTo>
                  <a:cubicBezTo>
                    <a:pt x="32" y="336"/>
                    <a:pt x="112" y="416"/>
                    <a:pt x="160" y="416"/>
                  </a:cubicBezTo>
                  <a:cubicBezTo>
                    <a:pt x="208" y="416"/>
                    <a:pt x="280" y="296"/>
                    <a:pt x="304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16">
              <a:extLst>
                <a:ext uri="{FF2B5EF4-FFF2-40B4-BE49-F238E27FC236}">
                  <a16:creationId xmlns:a16="http://schemas.microsoft.com/office/drawing/2014/main" xmlns="" id="{3C01DFC2-F128-4B5C-82A3-8A8066455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100" y="3200400"/>
              <a:ext cx="774700" cy="304800"/>
            </a:xfrm>
            <a:custGeom>
              <a:avLst/>
              <a:gdLst>
                <a:gd name="T0" fmla="*/ 2147483646 w 528"/>
                <a:gd name="T1" fmla="*/ 2147483646 h 248"/>
                <a:gd name="T2" fmla="*/ 2147483646 w 528"/>
                <a:gd name="T3" fmla="*/ 2147483646 h 248"/>
                <a:gd name="T4" fmla="*/ 2147483646 w 528"/>
                <a:gd name="T5" fmla="*/ 2147483646 h 248"/>
                <a:gd name="T6" fmla="*/ 2147483646 w 528"/>
                <a:gd name="T7" fmla="*/ 2147483646 h 248"/>
                <a:gd name="T8" fmla="*/ 2147483646 w 528"/>
                <a:gd name="T9" fmla="*/ 2147483646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48"/>
                <a:gd name="T17" fmla="*/ 528 w 528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48">
                  <a:moveTo>
                    <a:pt x="152" y="248"/>
                  </a:moveTo>
                  <a:cubicBezTo>
                    <a:pt x="76" y="196"/>
                    <a:pt x="0" y="144"/>
                    <a:pt x="8" y="104"/>
                  </a:cubicBezTo>
                  <a:cubicBezTo>
                    <a:pt x="16" y="64"/>
                    <a:pt x="120" y="16"/>
                    <a:pt x="200" y="8"/>
                  </a:cubicBezTo>
                  <a:cubicBezTo>
                    <a:pt x="280" y="0"/>
                    <a:pt x="448" y="24"/>
                    <a:pt x="488" y="56"/>
                  </a:cubicBezTo>
                  <a:cubicBezTo>
                    <a:pt x="528" y="88"/>
                    <a:pt x="448" y="176"/>
                    <a:pt x="44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Text Box 17">
              <a:extLst>
                <a:ext uri="{FF2B5EF4-FFF2-40B4-BE49-F238E27FC236}">
                  <a16:creationId xmlns:a16="http://schemas.microsoft.com/office/drawing/2014/main" xmlns="" id="{E9E0B6D6-30A8-49B8-B628-C61108276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5814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4" name="Text Box 18">
              <a:extLst>
                <a:ext uri="{FF2B5EF4-FFF2-40B4-BE49-F238E27FC236}">
                  <a16:creationId xmlns:a16="http://schemas.microsoft.com/office/drawing/2014/main" xmlns="" id="{0B3F4FEB-50C9-423F-8A28-B40C74DDD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637" y="2753993"/>
              <a:ext cx="685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37905" name="Text Box 19">
              <a:extLst>
                <a:ext uri="{FF2B5EF4-FFF2-40B4-BE49-F238E27FC236}">
                  <a16:creationId xmlns:a16="http://schemas.microsoft.com/office/drawing/2014/main" xmlns="" id="{11B7498C-66A7-47AC-B9FF-0DAE46DA1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2819400"/>
              <a:ext cx="762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0,1</a:t>
              </a:r>
            </a:p>
          </p:txBody>
        </p:sp>
        <p:sp>
          <p:nvSpPr>
            <p:cNvPr id="37906" name="Text Box 20">
              <a:extLst>
                <a:ext uri="{FF2B5EF4-FFF2-40B4-BE49-F238E27FC236}">
                  <a16:creationId xmlns:a16="http://schemas.microsoft.com/office/drawing/2014/main" xmlns="" id="{E4708B64-BDDA-4B5C-BCB4-1CE75E972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3276600"/>
              <a:ext cx="38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07" name="Text Box 21">
              <a:extLst>
                <a:ext uri="{FF2B5EF4-FFF2-40B4-BE49-F238E27FC236}">
                  <a16:creationId xmlns:a16="http://schemas.microsoft.com/office/drawing/2014/main" xmlns="" id="{770F8BCD-97F5-4A7C-9B41-DE293B967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3290888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0,</a:t>
              </a: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7908" name="Text Box 22">
              <a:extLst>
                <a:ext uri="{FF2B5EF4-FFF2-40B4-BE49-F238E27FC236}">
                  <a16:creationId xmlns:a16="http://schemas.microsoft.com/office/drawing/2014/main" xmlns="" id="{1A839466-D8DA-4F67-8BCA-860E7929D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276600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xmlns="" id="{06081954-484F-4018-A10C-D69D9200C8EA}"/>
                </a:ext>
              </a:extLst>
            </p:cNvPr>
            <p:cNvCxnSpPr/>
            <p:nvPr/>
          </p:nvCxnSpPr>
          <p:spPr bwMode="auto">
            <a:xfrm>
              <a:off x="2057400" y="3657600"/>
              <a:ext cx="228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xmlns="" id="{18AFFD97-8B74-4EB9-92B8-50E1F4DC2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82816"/>
              </p:ext>
            </p:extLst>
          </p:nvPr>
        </p:nvGraphicFramePr>
        <p:xfrm>
          <a:off x="1676400" y="3873277"/>
          <a:ext cx="5791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89">
                  <a:extLst>
                    <a:ext uri="{9D8B030D-6E8A-4147-A177-3AD203B41FA5}">
                      <a16:colId xmlns:a16="http://schemas.microsoft.com/office/drawing/2014/main" xmlns="" val="3608161779"/>
                    </a:ext>
                  </a:extLst>
                </a:gridCol>
                <a:gridCol w="1934331">
                  <a:extLst>
                    <a:ext uri="{9D8B030D-6E8A-4147-A177-3AD203B41FA5}">
                      <a16:colId xmlns:a16="http://schemas.microsoft.com/office/drawing/2014/main" xmlns="" val="2462779333"/>
                    </a:ext>
                  </a:extLst>
                </a:gridCol>
                <a:gridCol w="1937280">
                  <a:extLst>
                    <a:ext uri="{9D8B030D-6E8A-4147-A177-3AD203B41FA5}">
                      <a16:colId xmlns:a16="http://schemas.microsoft.com/office/drawing/2014/main" xmlns="" val="291238160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1293149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165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268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, q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035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 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316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, q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70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 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651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968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289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478D7E82-7586-4592-996E-FC1E7C13F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C66864DD-1C0E-41C8-9667-466F557A2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35417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语言是正则的，当且仅当它可以被有限自动机接受。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xmlns="" id="{EAA34722-458A-450E-86EF-76D63404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xmlns="" id="{30A0FCB9-8844-40C3-807B-D3110E6C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40" y="1905600"/>
            <a:ext cx="2610430" cy="411480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证明：</a:t>
            </a:r>
            <a:endParaRPr lang="en-US" altLang="zh-CN" dirty="0"/>
          </a:p>
          <a:p>
            <a:pPr lvl="1"/>
            <a:r>
              <a:rPr lang="en-US" altLang="zh-CN" dirty="0"/>
              <a:t>R = a, </a:t>
            </a:r>
            <a:r>
              <a:rPr lang="zh-CN" altLang="en-US" dirty="0"/>
              <a:t>则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R=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，则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 R= </a:t>
            </a:r>
            <a:r>
              <a:rPr lang="zh-CN" altLang="en-US" dirty="0">
                <a:sym typeface="Symbol" panose="05050102010706020507" pitchFamily="18" charset="2"/>
              </a:rPr>
              <a:t>，则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流程图: 接点 1">
            <a:extLst>
              <a:ext uri="{FF2B5EF4-FFF2-40B4-BE49-F238E27FC236}">
                <a16:creationId xmlns:a16="http://schemas.microsoft.com/office/drawing/2014/main" xmlns="" id="{625072C7-F57C-42E2-8215-FA2B3C1B081C}"/>
              </a:ext>
            </a:extLst>
          </p:cNvPr>
          <p:cNvSpPr/>
          <p:nvPr/>
        </p:nvSpPr>
        <p:spPr bwMode="auto">
          <a:xfrm>
            <a:off x="4343400" y="2385102"/>
            <a:ext cx="685800" cy="68580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xmlns="" id="{E1D8E5A4-456F-40BF-95E3-5DA6B0B5C3E4}"/>
              </a:ext>
            </a:extLst>
          </p:cNvPr>
          <p:cNvCxnSpPr/>
          <p:nvPr/>
        </p:nvCxnSpPr>
        <p:spPr bwMode="auto">
          <a:xfrm>
            <a:off x="4191000" y="2728002"/>
            <a:ext cx="152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51061D2C-9AF3-4023-81DC-AE5147CC3571}"/>
              </a:ext>
            </a:extLst>
          </p:cNvPr>
          <p:cNvCxnSpPr>
            <a:stCxn id="2" idx="6"/>
          </p:cNvCxnSpPr>
          <p:nvPr/>
        </p:nvCxnSpPr>
        <p:spPr bwMode="auto">
          <a:xfrm>
            <a:off x="5029200" y="2728002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E3D5993-85EF-4EF8-B64A-43088D4317C0}"/>
              </a:ext>
            </a:extLst>
          </p:cNvPr>
          <p:cNvGrpSpPr/>
          <p:nvPr/>
        </p:nvGrpSpPr>
        <p:grpSpPr>
          <a:xfrm>
            <a:off x="6235623" y="2373951"/>
            <a:ext cx="685800" cy="685800"/>
            <a:chOff x="6235623" y="2373951"/>
            <a:chExt cx="685800" cy="685800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xmlns="" id="{598163CB-E14B-44FD-84A7-27564458EAA6}"/>
                </a:ext>
              </a:extLst>
            </p:cNvPr>
            <p:cNvSpPr/>
            <p:nvPr/>
          </p:nvSpPr>
          <p:spPr bwMode="auto">
            <a:xfrm>
              <a:off x="6235623" y="2373951"/>
              <a:ext cx="685800" cy="68580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xmlns="" id="{B27AAFF4-0671-47B0-B67C-06CAB42E2414}"/>
                </a:ext>
              </a:extLst>
            </p:cNvPr>
            <p:cNvSpPr/>
            <p:nvPr/>
          </p:nvSpPr>
          <p:spPr bwMode="auto">
            <a:xfrm>
              <a:off x="6343999" y="2472761"/>
              <a:ext cx="469048" cy="49904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274ACC7-FCED-451C-B6F8-4130B956B82C}"/>
              </a:ext>
            </a:extLst>
          </p:cNvPr>
          <p:cNvSpPr txBox="1"/>
          <p:nvPr/>
        </p:nvSpPr>
        <p:spPr>
          <a:xfrm>
            <a:off x="5334000" y="2285999"/>
            <a:ext cx="37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BAC960C8-10DC-4428-803C-F344FED4C0F8}"/>
              </a:ext>
            </a:extLst>
          </p:cNvPr>
          <p:cNvGrpSpPr/>
          <p:nvPr/>
        </p:nvGrpSpPr>
        <p:grpSpPr>
          <a:xfrm>
            <a:off x="4402544" y="3365150"/>
            <a:ext cx="685800" cy="685800"/>
            <a:chOff x="6235623" y="2373951"/>
            <a:chExt cx="685800" cy="685800"/>
          </a:xfrm>
        </p:grpSpPr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xmlns="" id="{363AB986-6D93-47A6-B6CA-424F472EC315}"/>
                </a:ext>
              </a:extLst>
            </p:cNvPr>
            <p:cNvSpPr/>
            <p:nvPr/>
          </p:nvSpPr>
          <p:spPr bwMode="auto">
            <a:xfrm>
              <a:off x="6235623" y="2373951"/>
              <a:ext cx="685800" cy="68580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xmlns="" id="{DE7FBDC3-55E0-40A3-B73C-EC087F14EC6A}"/>
                </a:ext>
              </a:extLst>
            </p:cNvPr>
            <p:cNvSpPr/>
            <p:nvPr/>
          </p:nvSpPr>
          <p:spPr bwMode="auto">
            <a:xfrm>
              <a:off x="6343999" y="2472761"/>
              <a:ext cx="469048" cy="49904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48B4CFBA-A7B5-4DF0-8C1E-31A52332D53E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191000" y="3708050"/>
            <a:ext cx="2115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15F2E6FE-9AB5-4408-B1B1-8CD7AE7E203D}"/>
              </a:ext>
            </a:extLst>
          </p:cNvPr>
          <p:cNvGrpSpPr/>
          <p:nvPr/>
        </p:nvGrpSpPr>
        <p:grpSpPr>
          <a:xfrm>
            <a:off x="4212973" y="4353562"/>
            <a:ext cx="838200" cy="685800"/>
            <a:chOff x="4212973" y="4353562"/>
            <a:chExt cx="838200" cy="685800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xmlns="" id="{E444357A-8517-4FE7-8807-5A6E99321415}"/>
                </a:ext>
              </a:extLst>
            </p:cNvPr>
            <p:cNvSpPr/>
            <p:nvPr/>
          </p:nvSpPr>
          <p:spPr bwMode="auto">
            <a:xfrm>
              <a:off x="4365373" y="4353562"/>
              <a:ext cx="685800" cy="68580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541DD251-9A9D-4CDA-B053-86E40C537E62}"/>
                </a:ext>
              </a:extLst>
            </p:cNvPr>
            <p:cNvCxnSpPr/>
            <p:nvPr/>
          </p:nvCxnSpPr>
          <p:spPr bwMode="auto">
            <a:xfrm>
              <a:off x="4212973" y="4696462"/>
              <a:ext cx="152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xmlns="" id="{40B1E90F-CA32-4959-A8C2-654A5296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xmlns="" id="{F372F707-A0C9-48EB-B633-49863996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b="1"/>
              <a:t>语言的识别问题：</a:t>
            </a:r>
            <a:endParaRPr lang="en-US" altLang="zh-CN" b="1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    </a:t>
            </a:r>
            <a:r>
              <a:rPr lang="zh-CN" altLang="zh-CN" b="1"/>
              <a:t>要让计算机自动识别语言（自然语言或机器语言或程序设计语言），必须先用形式化的方法来表示语言。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文法能清晰描述语言的语法构成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文法能自动构造有效的语言识别器。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1BC744-603A-40A0-956B-9EB81232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F9FF0DD-BF72-47B8-904A-FF188E3F5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829" y="2294008"/>
            <a:ext cx="2049462" cy="4114800"/>
          </a:xfrm>
        </p:spPr>
        <p:txBody>
          <a:bodyPr/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B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AB 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0B0DE546-6285-458E-AE4F-9F69867A2532}"/>
              </a:ext>
            </a:extLst>
          </p:cNvPr>
          <p:cNvGrpSpPr/>
          <p:nvPr/>
        </p:nvGrpSpPr>
        <p:grpSpPr>
          <a:xfrm>
            <a:off x="4267200" y="1814513"/>
            <a:ext cx="2628900" cy="1295400"/>
            <a:chOff x="4152900" y="1856019"/>
            <a:chExt cx="3086100" cy="142058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xmlns="" id="{C1E5C6D5-A89B-4ECC-890F-1DA434580720}"/>
                </a:ext>
              </a:extLst>
            </p:cNvPr>
            <p:cNvSpPr/>
            <p:nvPr/>
          </p:nvSpPr>
          <p:spPr bwMode="auto">
            <a:xfrm>
              <a:off x="6324600" y="1856019"/>
              <a:ext cx="914400" cy="64928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rPr>
                <a:t>   </a:t>
              </a:r>
              <a:r>
                <a: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rPr>
                <a:t>A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xmlns="" id="{A0D84B89-2ADA-40CD-A620-17D11C3A34E7}"/>
                </a:ext>
              </a:extLst>
            </p:cNvPr>
            <p:cNvSpPr/>
            <p:nvPr/>
          </p:nvSpPr>
          <p:spPr bwMode="auto">
            <a:xfrm>
              <a:off x="6324600" y="2627312"/>
              <a:ext cx="914400" cy="64928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rPr>
                <a:t>   </a:t>
              </a:r>
              <a:r>
                <a:rPr lang="en-US" altLang="zh-CN" sz="3200" dirty="0"/>
                <a:t>B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389DC812-CD8B-4DB7-A232-7488FA6FA139}"/>
                </a:ext>
              </a:extLst>
            </p:cNvPr>
            <p:cNvGrpSpPr/>
            <p:nvPr/>
          </p:nvGrpSpPr>
          <p:grpSpPr>
            <a:xfrm>
              <a:off x="4152900" y="2240136"/>
              <a:ext cx="838200" cy="685800"/>
              <a:chOff x="4212973" y="4353562"/>
              <a:chExt cx="838200" cy="685800"/>
            </a:xfrm>
          </p:grpSpPr>
          <p:sp>
            <p:nvSpPr>
              <p:cNvPr id="7" name="流程图: 接点 6">
                <a:extLst>
                  <a:ext uri="{FF2B5EF4-FFF2-40B4-BE49-F238E27FC236}">
                    <a16:creationId xmlns:a16="http://schemas.microsoft.com/office/drawing/2014/main" xmlns="" id="{14FF73FF-1C91-4C4B-A923-C28530136C0C}"/>
                  </a:ext>
                </a:extLst>
              </p:cNvPr>
              <p:cNvSpPr/>
              <p:nvPr/>
            </p:nvSpPr>
            <p:spPr bwMode="auto">
              <a:xfrm>
                <a:off x="4365373" y="4353562"/>
                <a:ext cx="685800" cy="685800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xmlns="" id="{128D7B7F-DD88-4272-8C24-456DCAC5DE24}"/>
                  </a:ext>
                </a:extLst>
              </p:cNvPr>
              <p:cNvCxnSpPr/>
              <p:nvPr/>
            </p:nvCxnSpPr>
            <p:spPr bwMode="auto">
              <a:xfrm>
                <a:off x="4212973" y="4696462"/>
                <a:ext cx="1524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7E5C5568-6A59-44C8-BEC3-B15FE79289CC}"/>
                </a:ext>
              </a:extLst>
            </p:cNvPr>
            <p:cNvCxnSpPr>
              <a:stCxn id="7" idx="6"/>
              <a:endCxn id="4" idx="1"/>
            </p:cNvCxnSpPr>
            <p:nvPr/>
          </p:nvCxnSpPr>
          <p:spPr bwMode="auto">
            <a:xfrm flipV="1">
              <a:off x="4991100" y="2180663"/>
              <a:ext cx="1333500" cy="4023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2674A7BC-831B-4857-B594-8C91902A9646}"/>
                </a:ext>
              </a:extLst>
            </p:cNvPr>
            <p:cNvCxnSpPr>
              <a:stCxn id="7" idx="6"/>
              <a:endCxn id="5" idx="1"/>
            </p:cNvCxnSpPr>
            <p:nvPr/>
          </p:nvCxnSpPr>
          <p:spPr bwMode="auto">
            <a:xfrm>
              <a:off x="4991100" y="2583036"/>
              <a:ext cx="1333500" cy="3689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BA064840-5F47-49E1-BC00-D58FCC822A16}"/>
                </a:ext>
              </a:extLst>
            </p:cNvPr>
            <p:cNvSpPr txBox="1"/>
            <p:nvPr/>
          </p:nvSpPr>
          <p:spPr>
            <a:xfrm>
              <a:off x="5334000" y="2124306"/>
              <a:ext cx="3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ym typeface="Symbol" panose="05050102010706020507" pitchFamily="18" charset="2"/>
                </a:rPr>
                <a:t>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DEEA08F3-D501-4059-AC35-1BFF1E748F7A}"/>
                </a:ext>
              </a:extLst>
            </p:cNvPr>
            <p:cNvSpPr txBox="1"/>
            <p:nvPr/>
          </p:nvSpPr>
          <p:spPr>
            <a:xfrm>
              <a:off x="5328986" y="2633616"/>
              <a:ext cx="3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ym typeface="Symbol" panose="05050102010706020507" pitchFamily="18" charset="2"/>
                </a:rPr>
                <a:t></a:t>
              </a:r>
              <a:endParaRPr lang="zh-CN" altLang="en-US" dirty="0"/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xmlns="" id="{16A17020-DC7C-4391-B9FD-058705959E5E}"/>
              </a:ext>
            </a:extLst>
          </p:cNvPr>
          <p:cNvSpPr/>
          <p:nvPr/>
        </p:nvSpPr>
        <p:spPr bwMode="auto">
          <a:xfrm>
            <a:off x="6117166" y="3278532"/>
            <a:ext cx="778933" cy="59207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   </a:t>
            </a:r>
            <a:r>
              <a:rPr lang="en-US" altLang="zh-CN" sz="3200" dirty="0"/>
              <a:t>B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xmlns="" id="{791D4757-BA6B-483F-B4F6-641C81CC15B9}"/>
              </a:ext>
            </a:extLst>
          </p:cNvPr>
          <p:cNvSpPr/>
          <p:nvPr/>
        </p:nvSpPr>
        <p:spPr bwMode="auto">
          <a:xfrm>
            <a:off x="4397022" y="3278531"/>
            <a:ext cx="738183" cy="59207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  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A</a:t>
            </a:r>
            <a:endParaRPr kumimoji="0" lang="zh-CN" altLang="en-US" sz="18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DF0F345A-4320-44A9-8D71-05EFCFFB4043}"/>
              </a:ext>
            </a:extLst>
          </p:cNvPr>
          <p:cNvGrpSpPr/>
          <p:nvPr/>
        </p:nvGrpSpPr>
        <p:grpSpPr>
          <a:xfrm>
            <a:off x="5135205" y="3198601"/>
            <a:ext cx="981961" cy="375968"/>
            <a:chOff x="5135205" y="3198601"/>
            <a:chExt cx="981961" cy="37596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AFA258EC-D8CF-4786-A269-E7B7B8605758}"/>
                </a:ext>
              </a:extLst>
            </p:cNvPr>
            <p:cNvCxnSpPr>
              <a:cxnSpLocks/>
              <a:stCxn id="27" idx="3"/>
              <a:endCxn id="26" idx="1"/>
            </p:cNvCxnSpPr>
            <p:nvPr/>
          </p:nvCxnSpPr>
          <p:spPr bwMode="auto">
            <a:xfrm>
              <a:off x="5135205" y="3574568"/>
              <a:ext cx="981961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08238A2A-2E0B-4064-B7E4-26D0503F3066}"/>
                </a:ext>
              </a:extLst>
            </p:cNvPr>
            <p:cNvSpPr txBox="1"/>
            <p:nvPr/>
          </p:nvSpPr>
          <p:spPr>
            <a:xfrm>
              <a:off x="5486399" y="3198601"/>
              <a:ext cx="262111" cy="36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ym typeface="Symbol" panose="05050102010706020507" pitchFamily="18" charset="2"/>
                </a:rPr>
                <a:t></a:t>
              </a:r>
              <a:endParaRPr lang="zh-CN" altLang="en-US" dirty="0"/>
            </a:p>
          </p:txBody>
        </p:sp>
      </p:grp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xmlns="" id="{0E298037-4F99-4BBA-BD00-0F5B78EF2E29}"/>
              </a:ext>
            </a:extLst>
          </p:cNvPr>
          <p:cNvSpPr/>
          <p:nvPr/>
        </p:nvSpPr>
        <p:spPr bwMode="auto">
          <a:xfrm>
            <a:off x="4572000" y="4358985"/>
            <a:ext cx="584200" cy="625368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xmlns="" id="{091AB6BD-E215-423E-A5C2-55BFF92C9072}"/>
              </a:ext>
            </a:extLst>
          </p:cNvPr>
          <p:cNvSpPr/>
          <p:nvPr/>
        </p:nvSpPr>
        <p:spPr bwMode="auto">
          <a:xfrm>
            <a:off x="6117165" y="4399282"/>
            <a:ext cx="738183" cy="59207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  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A</a:t>
            </a:r>
            <a:endParaRPr kumimoji="0" lang="zh-CN" altLang="en-US" sz="18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53198E96-65AD-4023-BB85-9D8287563FD7}"/>
              </a:ext>
            </a:extLst>
          </p:cNvPr>
          <p:cNvCxnSpPr>
            <a:endCxn id="32" idx="2"/>
          </p:cNvCxnSpPr>
          <p:nvPr/>
        </p:nvCxnSpPr>
        <p:spPr bwMode="auto">
          <a:xfrm flipV="1">
            <a:off x="4386572" y="4671669"/>
            <a:ext cx="185428" cy="23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DFF392A2-0E42-4BBC-83CD-70C1088E3873}"/>
              </a:ext>
            </a:extLst>
          </p:cNvPr>
          <p:cNvGrpSpPr/>
          <p:nvPr/>
        </p:nvGrpSpPr>
        <p:grpSpPr>
          <a:xfrm>
            <a:off x="5126473" y="4319350"/>
            <a:ext cx="981961" cy="375968"/>
            <a:chOff x="5135205" y="3198601"/>
            <a:chExt cx="981961" cy="375968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xmlns="" id="{D02BB1DC-EF15-4A73-8870-5675985E93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35205" y="3574568"/>
              <a:ext cx="981961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C6C924D8-46BE-4502-B7AD-7284FE3E6E3D}"/>
                </a:ext>
              </a:extLst>
            </p:cNvPr>
            <p:cNvSpPr txBox="1"/>
            <p:nvPr/>
          </p:nvSpPr>
          <p:spPr>
            <a:xfrm>
              <a:off x="5486399" y="3198601"/>
              <a:ext cx="262111" cy="36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ym typeface="Symbol" panose="05050102010706020507" pitchFamily="18" charset="2"/>
                </a:rPr>
                <a:t></a:t>
              </a:r>
              <a:endParaRPr lang="zh-CN" altLang="en-US" dirty="0"/>
            </a:p>
          </p:txBody>
        </p:sp>
      </p:grp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xmlns="" id="{04551758-1B41-46C3-840D-5AC43D71E155}"/>
              </a:ext>
            </a:extLst>
          </p:cNvPr>
          <p:cNvCxnSpPr>
            <a:stCxn id="33" idx="2"/>
            <a:endCxn id="32" idx="4"/>
          </p:cNvCxnSpPr>
          <p:nvPr/>
        </p:nvCxnSpPr>
        <p:spPr bwMode="auto">
          <a:xfrm rot="5400000" flipH="1">
            <a:off x="5671678" y="4176776"/>
            <a:ext cx="7002" cy="1622157"/>
          </a:xfrm>
          <a:prstGeom prst="curvedConnector3">
            <a:avLst>
              <a:gd name="adj1" fmla="val -32647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BB5170B9-4090-47F8-91E8-38503146B6B1}"/>
              </a:ext>
            </a:extLst>
          </p:cNvPr>
          <p:cNvSpPr txBox="1"/>
          <p:nvPr/>
        </p:nvSpPr>
        <p:spPr>
          <a:xfrm>
            <a:off x="5448300" y="4815959"/>
            <a:ext cx="319640" cy="33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196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xmlns="" id="{FB5A662A-0206-4342-B5F6-D410AB5A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xmlns="" id="{EDBEF4DC-06DF-41FA-B95E-B2B7DA8F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正则语言的描述局限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不能描述配对或嵌套结构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{{…}}  BEGIN…END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不能描述重复串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wcw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w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组成的串结构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9499BF-2B73-4E2A-BE3D-17641C50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6622351-2EB2-4056-B0AA-0BAB2AEE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给出下列正则表达式的</a:t>
            </a:r>
            <a:r>
              <a:rPr lang="en-US" altLang="zh-CN" dirty="0"/>
              <a:t>DFA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ab</a:t>
            </a:r>
            <a:r>
              <a:rPr lang="en-US" altLang="zh-CN" dirty="0" err="1">
                <a:sym typeface="Symbol" panose="05050102010706020507" pitchFamily="18" charset="2"/>
              </a:rPr>
              <a:t>a</a:t>
            </a:r>
            <a:r>
              <a:rPr lang="en-US" altLang="zh-CN" dirty="0">
                <a:sym typeface="Symbol" panose="05050102010706020507" pitchFamily="18" charset="2"/>
              </a:rPr>
              <a:t>)*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ab</a:t>
            </a:r>
            <a:r>
              <a:rPr lang="en-US" altLang="zh-CN" dirty="0">
                <a:sym typeface="Symbol" panose="05050102010706020507" pitchFamily="18" charset="2"/>
              </a:rPr>
              <a:t>)*aba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Symbol" panose="05050102010706020507" pitchFamily="18" charset="2"/>
              </a:rPr>
              <a:t> a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(ab)</a:t>
            </a:r>
            <a:r>
              <a:rPr lang="en-US" altLang="zh-CN" baseline="30000" dirty="0">
                <a:sym typeface="Symbol" panose="05050102010706020507" pitchFamily="18" charset="2"/>
              </a:rPr>
              <a:t>+     </a:t>
            </a:r>
            <a:r>
              <a:rPr lang="en-US" altLang="zh-CN" dirty="0">
                <a:sym typeface="Symbol" panose="05050102010706020507" pitchFamily="18" charset="2"/>
              </a:rPr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4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61CD9ACF-3009-4CAF-AB38-4A7CA0195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B7BD4DB1-A957-4E94-B7C3-728F94A9F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FF9900"/>
              </a:buClr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定义为四元组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(V,T,S,P)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</a:p>
          <a:p>
            <a:pPr eaLnBrk="1" hangingPunct="1">
              <a:lnSpc>
                <a:spcPct val="12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是有限的非终极符集合； </a:t>
            </a:r>
          </a:p>
          <a:p>
            <a:pPr eaLnBrk="1" hangingPunct="1">
              <a:lnSpc>
                <a:spcPct val="12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是有限的终极符集合；</a:t>
            </a:r>
          </a:p>
          <a:p>
            <a:pPr eaLnBrk="1" hangingPunct="1">
              <a:lnSpc>
                <a:spcPct val="12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是开始符，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。必须在某个产生式的左边出现一次；</a:t>
            </a:r>
            <a:endParaRPr lang="en-US" altLang="zh-CN" sz="28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是产生式的集合，且具有下面的形式：</a:t>
            </a:r>
          </a:p>
          <a:p>
            <a:pPr eaLnBrk="1" hangingPunct="1">
              <a:lnSpc>
                <a:spcPct val="125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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，其中，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endParaRPr lang="en-US" altLang="zh-CN" sz="2800" b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C38DF29C-A768-425C-815A-74D6C26AE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CBF38D98-6C13-4FD3-9799-C6F99BE28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876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文法分类：</a:t>
            </a:r>
            <a:endParaRPr lang="en-US" altLang="zh-CN" sz="28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。对文法中的产生式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endParaRPr lang="zh-CN" altLang="en-US" sz="24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型文法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短语文法。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中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至少含一个非终极符。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型文法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上下文有关文法。它是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型文法的特例，要求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|(S→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例外，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不得出现于产生式右部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型文法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上下文无关文法。它是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型文法的特例，要求产生式左部是一个非终极符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A→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型文法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正则文法。它是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型文法的特例，要求产生式具有下面形式之一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A→a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A→aB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393A10CC-8676-4C0D-944D-1200FD1F1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11267" name="Group 4">
            <a:extLst>
              <a:ext uri="{FF2B5EF4-FFF2-40B4-BE49-F238E27FC236}">
                <a16:creationId xmlns:a16="http://schemas.microsoft.com/office/drawing/2014/main" xmlns="" id="{FF3FA0E9-608E-4F03-B858-DC16E5CCF62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828800"/>
            <a:ext cx="7543800" cy="4648200"/>
            <a:chOff x="624" y="1152"/>
            <a:chExt cx="4752" cy="2928"/>
          </a:xfrm>
        </p:grpSpPr>
        <p:sp>
          <p:nvSpPr>
            <p:cNvPr id="11268" name="Oval 4">
              <a:extLst>
                <a:ext uri="{FF2B5EF4-FFF2-40B4-BE49-F238E27FC236}">
                  <a16:creationId xmlns:a16="http://schemas.microsoft.com/office/drawing/2014/main" xmlns="" id="{716582B2-7E55-4374-8E00-5058E4B25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632"/>
              <a:ext cx="4656" cy="24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1269" name="Oval 5">
              <a:extLst>
                <a:ext uri="{FF2B5EF4-FFF2-40B4-BE49-F238E27FC236}">
                  <a16:creationId xmlns:a16="http://schemas.microsoft.com/office/drawing/2014/main" xmlns="" id="{B740E1BE-4986-40D1-B434-D7AF95A2F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064"/>
              <a:ext cx="3216" cy="19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0" name="Oval 6">
              <a:extLst>
                <a:ext uri="{FF2B5EF4-FFF2-40B4-BE49-F238E27FC236}">
                  <a16:creationId xmlns:a16="http://schemas.microsoft.com/office/drawing/2014/main" xmlns="" id="{4B499590-E5DC-4508-8318-9ED087439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00"/>
              <a:ext cx="2064" cy="1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Rectangle 7">
              <a:extLst>
                <a:ext uri="{FF2B5EF4-FFF2-40B4-BE49-F238E27FC236}">
                  <a16:creationId xmlns:a16="http://schemas.microsoft.com/office/drawing/2014/main" xmlns="" id="{95C78991-2FAE-4FA1-A0D3-7938D953F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152"/>
              <a:ext cx="235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Tahoma" panose="020B0604030504040204" pitchFamily="34" charset="0"/>
                  <a:ea typeface="仿宋_GB2312" pitchFamily="49" charset="-122"/>
                </a:rPr>
                <a:t>文法的乔姆斯基体系</a:t>
              </a:r>
            </a:p>
          </p:txBody>
        </p:sp>
        <p:sp>
          <p:nvSpPr>
            <p:cNvPr id="11272" name="Oval 8">
              <a:extLst>
                <a:ext uri="{FF2B5EF4-FFF2-40B4-BE49-F238E27FC236}">
                  <a16:creationId xmlns:a16="http://schemas.microsoft.com/office/drawing/2014/main" xmlns="" id="{E4238473-17E0-4958-919C-03E9B8522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928"/>
              <a:ext cx="1344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仿宋_GB2312" pitchFamily="49" charset="-122"/>
                </a:rPr>
                <a:t>正则文法</a:t>
              </a:r>
            </a:p>
          </p:txBody>
        </p:sp>
        <p:sp>
          <p:nvSpPr>
            <p:cNvPr id="11273" name="Rectangle 9">
              <a:extLst>
                <a:ext uri="{FF2B5EF4-FFF2-40B4-BE49-F238E27FC236}">
                  <a16:creationId xmlns:a16="http://schemas.microsoft.com/office/drawing/2014/main" xmlns="" id="{CFD16E81-94EE-4BC3-820C-13D8775DF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44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仿宋_GB2312" pitchFamily="49" charset="-122"/>
                </a:rPr>
                <a:t>上下文无关文法</a:t>
              </a:r>
            </a:p>
          </p:txBody>
        </p:sp>
        <p:sp>
          <p:nvSpPr>
            <p:cNvPr id="11274" name="Rectangle 10">
              <a:extLst>
                <a:ext uri="{FF2B5EF4-FFF2-40B4-BE49-F238E27FC236}">
                  <a16:creationId xmlns:a16="http://schemas.microsoft.com/office/drawing/2014/main" xmlns="" id="{68B76D22-057F-4BFD-B534-C7B3F8B91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12"/>
              <a:ext cx="15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仿宋_GB2312" pitchFamily="49" charset="-122"/>
                </a:rPr>
                <a:t>上下文有关文法</a:t>
              </a:r>
            </a:p>
          </p:txBody>
        </p:sp>
        <p:sp>
          <p:nvSpPr>
            <p:cNvPr id="11275" name="Rectangle 12">
              <a:extLst>
                <a:ext uri="{FF2B5EF4-FFF2-40B4-BE49-F238E27FC236}">
                  <a16:creationId xmlns:a16="http://schemas.microsoft.com/office/drawing/2014/main" xmlns="" id="{BB110E8D-6452-4E31-B88D-2AE0C4D5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776"/>
              <a:ext cx="15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仿宋_GB2312" pitchFamily="49" charset="-122"/>
                </a:rPr>
                <a:t>短语文法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xmlns="" id="{F5B81BF3-FDBB-44BE-87D6-4966AAA5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xmlns="" id="{4D1311C8-A4B5-4DA2-B8F6-1F6BCE7E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例：某语言有文法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：＜字母＞＜数学＞＜标识符＞，尖括号指非终极符。终极符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：｛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0, 1, 2, …, 9, a, b, …, z, A, B, …, Z, _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｝。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中的产生式有：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xmlns="" id="{C20157F0-F44C-47E4-8152-18E35558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xmlns="" id="{000613E1-B31B-4EBB-9C9E-13023743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2800" b="1"/>
              <a:t>＜数字＞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b="1"/>
              <a:t> 0</a:t>
            </a:r>
            <a:endParaRPr lang="zh-CN" altLang="zh-CN" sz="2800" b="1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b="1"/>
              <a:t>＜数字＞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b="1"/>
              <a:t>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/>
              <a:t>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b="1"/>
              <a:t>＜数字＞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b="1"/>
              <a:t> 9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＜字母＞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zh-CN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＜字母＞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/>
              <a:t>…</a:t>
            </a:r>
            <a:endParaRPr lang="zh-CN" altLang="zh-CN" sz="2800" b="1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/>
              <a:t> </a:t>
            </a:r>
            <a:r>
              <a:rPr lang="zh-CN" altLang="zh-CN" sz="2800" b="1"/>
              <a:t>＜字母＞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b="1"/>
              <a:t> Z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/>
          </a:p>
          <a:p>
            <a:endParaRPr lang="zh-CN" altLang="zh-CN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3710</TotalTime>
  <Words>1907</Words>
  <Application>Microsoft Office PowerPoint</Application>
  <PresentationFormat>全屏显示(4:3)</PresentationFormat>
  <Paragraphs>292</Paragraphs>
  <Slides>42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仿宋_GB2312</vt:lpstr>
      <vt:lpstr>华文楷体</vt:lpstr>
      <vt:lpstr>隶书</vt:lpstr>
      <vt:lpstr>宋体</vt:lpstr>
      <vt:lpstr>Arial</vt:lpstr>
      <vt:lpstr>Calibri</vt:lpstr>
      <vt:lpstr>Cambria</vt:lpstr>
      <vt:lpstr>Maiandra GD</vt:lpstr>
      <vt:lpstr>Symbol</vt:lpstr>
      <vt:lpstr>Tahoma</vt:lpstr>
      <vt:lpstr>Times New Roman</vt:lpstr>
      <vt:lpstr>Wingdings</vt:lpstr>
      <vt:lpstr>Blends</vt:lpstr>
      <vt:lpstr>公式</vt:lpstr>
      <vt:lpstr>计算理论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正则文法</vt:lpstr>
      <vt:lpstr>正则表达式</vt:lpstr>
      <vt:lpstr>PowerPoint 演示文稿</vt:lpstr>
      <vt:lpstr>PowerPoint 演示文稿</vt:lpstr>
      <vt:lpstr>PowerPoint 演示文稿</vt:lpstr>
      <vt:lpstr>PowerPoint 演示文稿</vt:lpstr>
      <vt:lpstr> 有限自动机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flower</dc:creator>
  <cp:lastModifiedBy>ljh</cp:lastModifiedBy>
  <cp:revision>128</cp:revision>
  <cp:lastPrinted>1601-01-01T00:00:00Z</cp:lastPrinted>
  <dcterms:created xsi:type="dcterms:W3CDTF">1601-01-01T00:00:00Z</dcterms:created>
  <dcterms:modified xsi:type="dcterms:W3CDTF">2019-10-18T01:31:35Z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