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sldIdLst>
    <p:sldId id="259" r:id="rId2"/>
    <p:sldId id="297" r:id="rId3"/>
    <p:sldId id="262" r:id="rId4"/>
    <p:sldId id="299" r:id="rId5"/>
    <p:sldId id="300" r:id="rId6"/>
    <p:sldId id="265" r:id="rId7"/>
    <p:sldId id="266" r:id="rId8"/>
    <p:sldId id="267" r:id="rId9"/>
    <p:sldId id="298" r:id="rId10"/>
    <p:sldId id="269" r:id="rId11"/>
    <p:sldId id="270" r:id="rId12"/>
    <p:sldId id="271" r:id="rId13"/>
    <p:sldId id="272" r:id="rId14"/>
    <p:sldId id="273" r:id="rId15"/>
    <p:sldId id="296" r:id="rId16"/>
    <p:sldId id="274" r:id="rId17"/>
    <p:sldId id="275" r:id="rId18"/>
    <p:sldId id="276" r:id="rId19"/>
    <p:sldId id="277" r:id="rId20"/>
    <p:sldId id="278" r:id="rId21"/>
    <p:sldId id="280" r:id="rId22"/>
    <p:sldId id="279" r:id="rId23"/>
    <p:sldId id="281" r:id="rId24"/>
    <p:sldId id="292" r:id="rId25"/>
    <p:sldId id="284" r:id="rId26"/>
    <p:sldId id="293" r:id="rId27"/>
    <p:sldId id="286" r:id="rId28"/>
    <p:sldId id="288" r:id="rId29"/>
    <p:sldId id="290" r:id="rId30"/>
    <p:sldId id="289" r:id="rId31"/>
    <p:sldId id="301" r:id="rId3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4489" autoAdjust="0"/>
  </p:normalViewPr>
  <p:slideViewPr>
    <p:cSldViewPr>
      <p:cViewPr varScale="1">
        <p:scale>
          <a:sx n="71" d="100"/>
          <a:sy n="71" d="100"/>
        </p:scale>
        <p:origin x="138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71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83D60E1-9F95-4B05-8FA8-93BE8C843B66}" type="datetimeFigureOut">
              <a:rPr lang="zh-CN" altLang="en-US"/>
              <a:pPr>
                <a:defRPr/>
              </a:pPr>
              <a:t>2019/10/25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2FBC3CC-F771-4532-9845-9CFF94E3A8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9340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8C88D3E-3B16-453D-81A0-373096A13155}" type="slidenum">
              <a:rPr lang="zh-CN" altLang="en-US" smtClean="0"/>
              <a:pPr/>
              <a:t>26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90105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74A87C6-7939-41DA-9894-718988DD20B8}" type="slidenum">
              <a:rPr lang="zh-CN" altLang="en-US" smtClean="0"/>
              <a:pPr/>
              <a:t>30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88297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b="1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b="1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b="1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b="1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b="1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b="1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b="1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5018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018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fld id="{9EBC79C4-DDCA-424B-84A7-347FFD8359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5BE12B-8747-4ABC-9B1E-CC942D7305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2FBD4E-0B3F-4585-8E5D-7CA2706F68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3CA229-E8D8-4426-BB76-6EC9B748B3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4B9231-6F5F-40D6-8F44-B84C680245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A8F40-00BD-4F87-A404-5D2AC5720E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CCAB4-EB09-4C41-8FA2-B95C95CF34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E6A87-DEC8-4B4C-9B0C-AA66F28F5E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B7DE8-72AB-46ED-8C0E-578665917F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22C911-C70C-4E05-B85E-98BC53BB3E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5A4EE3-E070-4B5E-836A-E49D174409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59D6E8-A1A8-4C08-8D88-9486E61CA5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9160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916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0000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6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rgbClr val="000000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6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000000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fld id="{0B6DC0AC-4A47-4FC1-B6D4-F201BDD08B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nsolas" pitchFamily="49" charset="0"/>
          <a:ea typeface="华文楷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nsolas" pitchFamily="49" charset="0"/>
          <a:ea typeface="华文楷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nsolas" pitchFamily="49" charset="0"/>
          <a:ea typeface="华文楷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nsolas" pitchFamily="49" charset="0"/>
          <a:ea typeface="华文楷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catch.info/zh/%E6%A0%88.htm" TargetMode="External"/><Relationship Id="rId2" Type="http://schemas.openxmlformats.org/officeDocument/2006/relationships/hyperlink" Target="http://www.tocatch.info/zh/%E6%9C%89%E9%99%90%E7%8A%B6%E6%80%81%E8%87%AA%E5%8A%A8%E6%9C%BA.htm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仿宋_GB2312" pitchFamily="49" charset="-122"/>
                <a:ea typeface="仿宋_GB2312" pitchFamily="49" charset="-122"/>
              </a:rPr>
              <a:t>计算理论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sz="4000" b="1" dirty="0" smtClean="0">
                <a:latin typeface="仿宋_GB2312" pitchFamily="49" charset="-122"/>
                <a:ea typeface="仿宋_GB2312" pitchFamily="49" charset="-122"/>
              </a:rPr>
              <a:t>第</a:t>
            </a:r>
            <a:r>
              <a:rPr lang="zh-CN" altLang="en-US" sz="4000" b="1" dirty="0">
                <a:latin typeface="仿宋_GB2312" pitchFamily="49" charset="-122"/>
                <a:ea typeface="仿宋_GB2312" pitchFamily="49" charset="-122"/>
              </a:rPr>
              <a:t>三</a:t>
            </a:r>
            <a:r>
              <a:rPr lang="zh-CN" altLang="en-US" sz="4000" b="1" dirty="0" smtClean="0">
                <a:latin typeface="仿宋_GB2312" pitchFamily="49" charset="-122"/>
                <a:ea typeface="仿宋_GB2312" pitchFamily="49" charset="-122"/>
              </a:rPr>
              <a:t>章 文法与语言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</a:rPr>
              <a:t>上下文无关文法</a:t>
            </a:r>
            <a:endParaRPr lang="zh-CN" altLang="en-US" dirty="0" smtClean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folHlink"/>
                </a:solidFill>
                <a:latin typeface="华文楷体" pitchFamily="2" charset="-122"/>
                <a:ea typeface="华文楷体" pitchFamily="2" charset="-122"/>
              </a:rPr>
              <a:t>上下文无关语言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上下文无关文法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G(V,T,P,S)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生成的语言：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     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L(G) = {ω|ω∈T</a:t>
            </a:r>
            <a:r>
              <a:rPr lang="en-US" altLang="zh-CN" b="1" baseline="30000" smtClean="0">
                <a:latin typeface="华文楷体" pitchFamily="2" charset="-122"/>
                <a:ea typeface="华文楷体" pitchFamily="2" charset="-122"/>
              </a:rPr>
              <a:t>*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且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S 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</a:t>
            </a:r>
            <a:r>
              <a:rPr lang="en-US" altLang="zh-CN" b="1" baseline="30000" smtClean="0">
                <a:latin typeface="华文楷体" pitchFamily="2" charset="-122"/>
                <a:ea typeface="华文楷体" pitchFamily="2" charset="-122"/>
              </a:rPr>
              <a:t>+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ω}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b="1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/>
            <a:r>
              <a:rPr lang="zh-CN" altLang="en-US" b="1" smtClean="0">
                <a:solidFill>
                  <a:schemeClr val="folHlink"/>
                </a:solidFill>
                <a:latin typeface="华文楷体" pitchFamily="2" charset="-122"/>
                <a:ea typeface="华文楷体" pitchFamily="2" charset="-122"/>
              </a:rPr>
              <a:t>上下文无关语言的识别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    </a:t>
            </a:r>
            <a:r>
              <a:rPr lang="zh-CN" altLang="en-US" sz="2800" b="1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对文法</a:t>
            </a:r>
            <a:r>
              <a:rPr lang="en-US" altLang="zh-CN" sz="2800" b="1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G(V,T,P,S)</a:t>
            </a:r>
            <a:r>
              <a:rPr lang="zh-CN" altLang="en-US" sz="2800" b="1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，任给串</a:t>
            </a:r>
            <a:r>
              <a:rPr lang="en-US" altLang="zh-CN" sz="2800" b="1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ω∈T</a:t>
            </a:r>
            <a:r>
              <a:rPr lang="en-US" altLang="zh-CN" sz="2800" b="1" baseline="3000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*</a:t>
            </a:r>
            <a:r>
              <a:rPr lang="zh-CN" altLang="en-US" sz="2800" b="1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，</a:t>
            </a:r>
            <a:r>
              <a:rPr lang="en-US" altLang="zh-CN" sz="2800" b="1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S </a:t>
            </a:r>
            <a:r>
              <a:rPr lang="en-US" altLang="zh-CN" sz="2800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</a:t>
            </a:r>
            <a:r>
              <a:rPr lang="en-US" altLang="zh-CN" sz="2800" b="1" baseline="30000" smtClean="0">
                <a:latin typeface="华文楷体" pitchFamily="2" charset="-122"/>
                <a:ea typeface="华文楷体" pitchFamily="2" charset="-122"/>
              </a:rPr>
              <a:t>+</a:t>
            </a:r>
            <a:r>
              <a:rPr lang="en-US" altLang="zh-CN" sz="2800" b="1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ω</a:t>
            </a:r>
            <a:r>
              <a:rPr lang="zh-CN" altLang="en-US" sz="2800" b="1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成立否。</a:t>
            </a:r>
            <a:endParaRPr lang="zh-CN" altLang="en-US" smtClean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</a:rPr>
              <a:t>上下文无关文法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2688" y="2017713"/>
            <a:ext cx="7747000" cy="4554537"/>
          </a:xfrm>
        </p:spPr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en-US" altLang="zh-CN" sz="2800" b="1" dirty="0" smtClean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800" b="1" dirty="0" smtClean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相关定义：</a:t>
            </a:r>
            <a:r>
              <a:rPr lang="en-US" altLang="zh-CN" sz="2800" b="1" dirty="0" smtClean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ω</a:t>
            </a:r>
            <a:r>
              <a:rPr lang="zh-CN" altLang="en-US" sz="2800" b="1" dirty="0" smtClean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＝</a:t>
            </a:r>
            <a:r>
              <a:rPr lang="en-US" altLang="zh-CN" sz="2800" b="1" dirty="0" smtClean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x</a:t>
            </a:r>
            <a:r>
              <a:rPr lang="en-US" altLang="zh-CN" sz="2800" b="1" baseline="-25000" dirty="0" smtClean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1</a:t>
            </a:r>
            <a:r>
              <a:rPr lang="en-US" altLang="zh-CN" sz="2800" b="1" dirty="0" smtClean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x</a:t>
            </a:r>
            <a:r>
              <a:rPr lang="en-US" altLang="zh-CN" sz="2800" b="1" baseline="-25000" dirty="0" smtClean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2</a:t>
            </a:r>
            <a:r>
              <a:rPr lang="en-US" altLang="zh-CN" sz="2800" b="1" dirty="0" smtClean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…</a:t>
            </a:r>
            <a:r>
              <a:rPr lang="en-US" altLang="zh-CN" sz="2800" b="1" dirty="0" err="1" smtClean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x</a:t>
            </a:r>
            <a:r>
              <a:rPr lang="en-US" altLang="zh-CN" sz="2800" b="1" baseline="-25000" dirty="0" err="1" smtClean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n</a:t>
            </a:r>
            <a:endParaRPr lang="en-US" altLang="zh-CN" sz="2800" b="1" dirty="0" smtClean="0">
              <a:solidFill>
                <a:srgbClr val="0070C0"/>
              </a:solidFill>
              <a:latin typeface="华文楷体" pitchFamily="2" charset="-122"/>
              <a:ea typeface="华文楷体" pitchFamily="2" charset="-122"/>
            </a:endParaRPr>
          </a:p>
          <a:p>
            <a:pPr lvl="1">
              <a:lnSpc>
                <a:spcPct val="130000"/>
              </a:lnSpc>
              <a:defRPr/>
            </a:pPr>
            <a:r>
              <a:rPr lang="zh-CN" b="1" dirty="0" smtClean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ω</a:t>
            </a:r>
            <a:r>
              <a:rPr lang="en-US" b="1" baseline="-25000" dirty="0" err="1" smtClean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ij</a:t>
            </a:r>
            <a:r>
              <a:rPr lang="en-US" b="1" baseline="-25000" dirty="0" smtClean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：</a:t>
            </a:r>
            <a:r>
              <a:rPr lang="zh-CN" b="1" dirty="0" smtClean="0">
                <a:latin typeface="华文楷体" pitchFamily="2" charset="-122"/>
                <a:ea typeface="华文楷体" pitchFamily="2" charset="-122"/>
              </a:rPr>
              <a:t>ω的子串ω</a:t>
            </a:r>
            <a:r>
              <a:rPr lang="en-US" b="1" baseline="-25000" dirty="0" err="1" smtClean="0">
                <a:latin typeface="华文楷体" pitchFamily="2" charset="-122"/>
                <a:ea typeface="华文楷体" pitchFamily="2" charset="-122"/>
              </a:rPr>
              <a:t>ij</a:t>
            </a:r>
            <a:r>
              <a:rPr lang="en-US" b="1" baseline="-25000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b="1" dirty="0" smtClean="0">
                <a:latin typeface="华文楷体" pitchFamily="2" charset="-122"/>
                <a:ea typeface="华文楷体" pitchFamily="2" charset="-122"/>
              </a:rPr>
              <a:t>= 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x</a:t>
            </a:r>
            <a:r>
              <a:rPr lang="en-US" b="1" baseline="-25000" dirty="0" smtClean="0">
                <a:latin typeface="华文楷体" pitchFamily="2" charset="-122"/>
                <a:ea typeface="华文楷体" pitchFamily="2" charset="-122"/>
              </a:rPr>
              <a:t>i</a:t>
            </a:r>
            <a:r>
              <a:rPr lang="en-US" b="1" dirty="0" smtClean="0">
                <a:latin typeface="华文楷体" pitchFamily="2" charset="-122"/>
                <a:ea typeface="华文楷体" pitchFamily="2" charset="-122"/>
              </a:rPr>
              <a:t>…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x</a:t>
            </a:r>
            <a:r>
              <a:rPr lang="en-US" b="1" baseline="-25000" dirty="0" smtClean="0">
                <a:latin typeface="华文楷体" pitchFamily="2" charset="-122"/>
                <a:ea typeface="华文楷体" pitchFamily="2" charset="-122"/>
              </a:rPr>
              <a:t>i+j-1 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b="1" dirty="0" err="1" smtClean="0">
                <a:latin typeface="华文楷体" pitchFamily="2" charset="-122"/>
                <a:ea typeface="华文楷体" pitchFamily="2" charset="-122"/>
              </a:rPr>
              <a:t>j</a:t>
            </a:r>
            <a:r>
              <a:rPr lang="en-US" altLang="zh-CN" b="1" dirty="0" err="1" smtClean="0">
                <a:latin typeface="华文楷体" pitchFamily="2" charset="-122"/>
                <a:ea typeface="华文楷体" pitchFamily="2" charset="-122"/>
                <a:sym typeface="Symbol"/>
              </a:rPr>
              <a:t>i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  <a:sym typeface="Symbol"/>
              </a:rPr>
              <a:t>，</a:t>
            </a:r>
            <a:r>
              <a:rPr lang="en-US" altLang="zh-CN" b="1" dirty="0" err="1" smtClean="0">
                <a:latin typeface="华文楷体" pitchFamily="2" charset="-122"/>
                <a:ea typeface="华文楷体" pitchFamily="2" charset="-122"/>
                <a:sym typeface="Symbol"/>
              </a:rPr>
              <a:t>jn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  <a:sym typeface="Symbol"/>
              </a:rPr>
              <a:t>，</a:t>
            </a:r>
            <a:r>
              <a:rPr lang="en-US" altLang="zh-CN" b="1" dirty="0" err="1" smtClean="0">
                <a:latin typeface="华文楷体" pitchFamily="2" charset="-122"/>
                <a:ea typeface="华文楷体" pitchFamily="2" charset="-122"/>
                <a:sym typeface="Symbol"/>
              </a:rPr>
              <a:t>i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  <a:sym typeface="Symbol"/>
              </a:rPr>
              <a:t>表示子串的起始位置，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  <a:sym typeface="Symbol"/>
              </a:rPr>
              <a:t>j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  <a:sym typeface="Symbol"/>
              </a:rPr>
              <a:t>表示串的长度。</a:t>
            </a:r>
            <a:endParaRPr lang="en-US" altLang="zh-CN" b="1" dirty="0" smtClean="0">
              <a:latin typeface="华文楷体" pitchFamily="2" charset="-122"/>
              <a:ea typeface="华文楷体" pitchFamily="2" charset="-122"/>
              <a:sym typeface="Symbol"/>
            </a:endParaRPr>
          </a:p>
          <a:p>
            <a:pPr lvl="2">
              <a:lnSpc>
                <a:spcPct val="130000"/>
              </a:lnSpc>
              <a:defRPr/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  <a:sym typeface="Symbol"/>
              </a:rPr>
              <a:t>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  <a:sym typeface="Symbol"/>
              </a:rPr>
              <a:t>如：</a:t>
            </a:r>
            <a:r>
              <a:rPr lang="zh-CN" sz="2800" b="1" dirty="0" smtClean="0">
                <a:latin typeface="华文楷体" pitchFamily="2" charset="-122"/>
                <a:ea typeface="华文楷体" pitchFamily="2" charset="-122"/>
                <a:cs typeface="+mn-cs"/>
              </a:rPr>
              <a:t> ω</a:t>
            </a:r>
            <a:r>
              <a:rPr lang="en-US" sz="2800" b="1" baseline="-25000" dirty="0" smtClean="0">
                <a:latin typeface="华文楷体" pitchFamily="2" charset="-122"/>
                <a:ea typeface="华文楷体" pitchFamily="2" charset="-122"/>
                <a:cs typeface="+mn-cs"/>
              </a:rPr>
              <a:t>11</a:t>
            </a:r>
            <a:r>
              <a:rPr lang="en-US" sz="2800" b="1" dirty="0" smtClean="0">
                <a:latin typeface="华文楷体" pitchFamily="2" charset="-122"/>
                <a:ea typeface="华文楷体" pitchFamily="2" charset="-122"/>
                <a:cs typeface="+mn-cs"/>
              </a:rPr>
              <a:t>=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  <a:cs typeface="+mn-cs"/>
              </a:rPr>
              <a:t>x</a:t>
            </a:r>
            <a:r>
              <a:rPr lang="en-US" sz="2800" b="1" baseline="-25000" dirty="0" smtClean="0">
                <a:latin typeface="华文楷体" pitchFamily="2" charset="-122"/>
                <a:ea typeface="华文楷体" pitchFamily="2" charset="-122"/>
                <a:cs typeface="+mn-cs"/>
              </a:rPr>
              <a:t>1</a:t>
            </a:r>
            <a:r>
              <a:rPr lang="en-US" sz="2800" b="1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zh-CN" sz="2800" b="1" dirty="0" smtClean="0">
                <a:latin typeface="华文楷体" pitchFamily="2" charset="-122"/>
                <a:ea typeface="华文楷体" pitchFamily="2" charset="-122"/>
                <a:cs typeface="+mn-cs"/>
              </a:rPr>
              <a:t>ω</a:t>
            </a:r>
            <a:r>
              <a:rPr lang="en-US" sz="2800" b="1" baseline="-25000" dirty="0" smtClean="0">
                <a:latin typeface="华文楷体" pitchFamily="2" charset="-122"/>
                <a:ea typeface="华文楷体" pitchFamily="2" charset="-122"/>
                <a:cs typeface="+mn-cs"/>
              </a:rPr>
              <a:t>21</a:t>
            </a:r>
            <a:r>
              <a:rPr lang="en-US" sz="2800" b="1" dirty="0" smtClean="0">
                <a:latin typeface="华文楷体" pitchFamily="2" charset="-122"/>
                <a:ea typeface="华文楷体" pitchFamily="2" charset="-122"/>
                <a:cs typeface="+mn-cs"/>
              </a:rPr>
              <a:t>=x</a:t>
            </a:r>
            <a:r>
              <a:rPr lang="en-US" sz="2800" b="1" baseline="-25000" dirty="0" smtClean="0">
                <a:latin typeface="华文楷体" pitchFamily="2" charset="-122"/>
                <a:ea typeface="华文楷体" pitchFamily="2" charset="-122"/>
                <a:cs typeface="+mn-cs"/>
              </a:rPr>
              <a:t>2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  <a:cs typeface="+mn-cs"/>
              </a:rPr>
              <a:t>，</a:t>
            </a:r>
            <a:r>
              <a:rPr lang="en-US" sz="2800" b="1" dirty="0" smtClean="0">
                <a:latin typeface="华文楷体" pitchFamily="2" charset="-122"/>
                <a:ea typeface="华文楷体" pitchFamily="2" charset="-122"/>
                <a:cs typeface="+mn-cs"/>
              </a:rPr>
              <a:t>…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  <a:cs typeface="+mn-cs"/>
              </a:rPr>
              <a:t>，</a:t>
            </a:r>
            <a:r>
              <a:rPr lang="zh-CN" sz="2800" b="1" dirty="0" smtClean="0">
                <a:latin typeface="华文楷体" pitchFamily="2" charset="-122"/>
                <a:ea typeface="华文楷体" pitchFamily="2" charset="-122"/>
                <a:cs typeface="+mn-cs"/>
              </a:rPr>
              <a:t>ω</a:t>
            </a:r>
            <a:r>
              <a:rPr lang="en-US" sz="2800" b="1" baseline="-25000" dirty="0" smtClean="0">
                <a:latin typeface="华文楷体" pitchFamily="2" charset="-122"/>
                <a:ea typeface="华文楷体" pitchFamily="2" charset="-122"/>
                <a:cs typeface="+mn-cs"/>
              </a:rPr>
              <a:t>i1</a:t>
            </a:r>
            <a:r>
              <a:rPr lang="en-US" sz="2800" b="1" dirty="0" smtClean="0">
                <a:latin typeface="华文楷体" pitchFamily="2" charset="-122"/>
                <a:ea typeface="华文楷体" pitchFamily="2" charset="-122"/>
                <a:cs typeface="+mn-cs"/>
              </a:rPr>
              <a:t>=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  <a:cs typeface="+mn-cs"/>
              </a:rPr>
              <a:t>x</a:t>
            </a:r>
            <a:r>
              <a:rPr lang="en-US" sz="2800" b="1" baseline="-25000" dirty="0" smtClean="0">
                <a:latin typeface="华文楷体" pitchFamily="2" charset="-122"/>
                <a:ea typeface="华文楷体" pitchFamily="2" charset="-122"/>
                <a:cs typeface="+mn-cs"/>
              </a:rPr>
              <a:t>i</a:t>
            </a:r>
            <a:endParaRPr lang="zh-CN" sz="2800" b="1" dirty="0" smtClean="0">
              <a:latin typeface="华文楷体" pitchFamily="2" charset="-122"/>
              <a:ea typeface="华文楷体" pitchFamily="2" charset="-122"/>
              <a:cs typeface="+mn-cs"/>
            </a:endParaRPr>
          </a:p>
          <a:p>
            <a:pPr lvl="2"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en-US" sz="2800" b="1" dirty="0" smtClean="0">
                <a:latin typeface="华文楷体" pitchFamily="2" charset="-122"/>
                <a:ea typeface="华文楷体" pitchFamily="2" charset="-122"/>
                <a:cs typeface="+mn-cs"/>
              </a:rPr>
              <a:t>                …</a:t>
            </a:r>
            <a:endParaRPr lang="zh-CN" sz="2800" b="1" dirty="0" smtClean="0">
              <a:latin typeface="华文楷体" pitchFamily="2" charset="-122"/>
              <a:ea typeface="华文楷体" pitchFamily="2" charset="-122"/>
              <a:cs typeface="+mn-cs"/>
            </a:endParaRPr>
          </a:p>
          <a:p>
            <a:pPr lvl="2"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  <a:cs typeface="+mn-cs"/>
              </a:rPr>
              <a:t>             </a:t>
            </a:r>
            <a:r>
              <a:rPr lang="zh-CN" sz="2800" b="1" dirty="0" smtClean="0">
                <a:latin typeface="华文楷体" pitchFamily="2" charset="-122"/>
                <a:ea typeface="华文楷体" pitchFamily="2" charset="-122"/>
                <a:cs typeface="+mn-cs"/>
              </a:rPr>
              <a:t>ω</a:t>
            </a:r>
            <a:r>
              <a:rPr lang="en-US" sz="2800" b="1" baseline="-25000" dirty="0" smtClean="0">
                <a:latin typeface="华文楷体" pitchFamily="2" charset="-122"/>
                <a:ea typeface="华文楷体" pitchFamily="2" charset="-122"/>
                <a:cs typeface="+mn-cs"/>
              </a:rPr>
              <a:t>1n</a:t>
            </a:r>
            <a:r>
              <a:rPr lang="en-US" sz="2800" b="1" dirty="0" smtClean="0">
                <a:latin typeface="华文楷体" pitchFamily="2" charset="-122"/>
                <a:ea typeface="华文楷体" pitchFamily="2" charset="-122"/>
                <a:cs typeface="+mn-cs"/>
              </a:rPr>
              <a:t>=x</a:t>
            </a:r>
            <a:r>
              <a:rPr lang="en-US" sz="2800" b="1" baseline="-25000" dirty="0" smtClean="0">
                <a:latin typeface="华文楷体" pitchFamily="2" charset="-122"/>
                <a:ea typeface="华文楷体" pitchFamily="2" charset="-122"/>
                <a:cs typeface="+mn-cs"/>
              </a:rPr>
              <a:t>1</a:t>
            </a:r>
            <a:r>
              <a:rPr lang="en-US" sz="2800" b="1" dirty="0" smtClean="0">
                <a:latin typeface="华文楷体" pitchFamily="2" charset="-122"/>
                <a:ea typeface="华文楷体" pitchFamily="2" charset="-122"/>
                <a:cs typeface="+mn-cs"/>
              </a:rPr>
              <a:t>x</a:t>
            </a:r>
            <a:r>
              <a:rPr lang="en-US" sz="2800" b="1" baseline="-25000" dirty="0" smtClean="0">
                <a:latin typeface="华文楷体" pitchFamily="2" charset="-122"/>
                <a:ea typeface="华文楷体" pitchFamily="2" charset="-122"/>
                <a:cs typeface="+mn-cs"/>
              </a:rPr>
              <a:t>2</a:t>
            </a:r>
            <a:r>
              <a:rPr lang="en-US" sz="2800" b="1" dirty="0" smtClean="0">
                <a:latin typeface="华文楷体" pitchFamily="2" charset="-122"/>
                <a:ea typeface="华文楷体" pitchFamily="2" charset="-122"/>
                <a:cs typeface="+mn-cs"/>
              </a:rPr>
              <a:t>…x</a:t>
            </a:r>
            <a:r>
              <a:rPr lang="en-US" sz="2800" b="1" baseline="-25000" dirty="0" smtClean="0">
                <a:latin typeface="华文楷体" pitchFamily="2" charset="-122"/>
                <a:ea typeface="华文楷体" pitchFamily="2" charset="-122"/>
                <a:cs typeface="+mn-cs"/>
              </a:rPr>
              <a:t>i</a:t>
            </a:r>
            <a:r>
              <a:rPr lang="en-US" sz="2800" b="1" dirty="0" smtClean="0">
                <a:latin typeface="华文楷体" pitchFamily="2" charset="-122"/>
                <a:ea typeface="华文楷体" pitchFamily="2" charset="-122"/>
                <a:cs typeface="+mn-cs"/>
              </a:rPr>
              <a:t>…x</a:t>
            </a:r>
            <a:r>
              <a:rPr lang="en-US" sz="2800" b="1" baseline="-25000" dirty="0" smtClean="0">
                <a:latin typeface="华文楷体" pitchFamily="2" charset="-122"/>
                <a:ea typeface="华文楷体" pitchFamily="2" charset="-122"/>
                <a:cs typeface="+mn-cs"/>
              </a:rPr>
              <a:t>i+j-1</a:t>
            </a:r>
            <a:r>
              <a:rPr lang="en-US" sz="2800" b="1" dirty="0" smtClean="0">
                <a:latin typeface="华文楷体" pitchFamily="2" charset="-122"/>
                <a:ea typeface="华文楷体" pitchFamily="2" charset="-122"/>
                <a:cs typeface="+mn-cs"/>
              </a:rPr>
              <a:t>…</a:t>
            </a:r>
            <a:r>
              <a:rPr lang="en-US" sz="2800" b="1" dirty="0" err="1" smtClean="0">
                <a:latin typeface="华文楷体" pitchFamily="2" charset="-122"/>
                <a:ea typeface="华文楷体" pitchFamily="2" charset="-122"/>
                <a:cs typeface="+mn-cs"/>
              </a:rPr>
              <a:t>x</a:t>
            </a:r>
            <a:r>
              <a:rPr lang="en-US" sz="2800" b="1" baseline="-25000" dirty="0" err="1" smtClean="0">
                <a:latin typeface="华文楷体" pitchFamily="2" charset="-122"/>
                <a:ea typeface="华文楷体" pitchFamily="2" charset="-122"/>
                <a:cs typeface="+mn-cs"/>
              </a:rPr>
              <a:t>n</a:t>
            </a:r>
            <a:r>
              <a:rPr lang="en-US" sz="2800" b="1" dirty="0" smtClean="0">
                <a:latin typeface="华文楷体" pitchFamily="2" charset="-122"/>
                <a:ea typeface="华文楷体" pitchFamily="2" charset="-122"/>
                <a:cs typeface="+mn-cs"/>
              </a:rPr>
              <a:t>=</a:t>
            </a:r>
            <a:r>
              <a:rPr lang="zh-CN" sz="2800" b="1" dirty="0" smtClean="0">
                <a:latin typeface="华文楷体" pitchFamily="2" charset="-122"/>
                <a:ea typeface="华文楷体" pitchFamily="2" charset="-122"/>
                <a:cs typeface="+mn-cs"/>
              </a:rPr>
              <a:t>ω</a:t>
            </a:r>
            <a:endParaRPr lang="zh-CN" altLang="en-US" sz="2800" b="1" dirty="0" smtClean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</a:rPr>
              <a:t>上下文无关文法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8688" y="1857375"/>
            <a:ext cx="8001000" cy="4500563"/>
          </a:xfrm>
        </p:spPr>
        <p:txBody>
          <a:bodyPr/>
          <a:lstStyle/>
          <a:p>
            <a:pPr marL="342900" lvl="1" indent="-342900">
              <a:lnSpc>
                <a:spcPct val="120000"/>
              </a:lnSpc>
              <a:buSzPct val="60000"/>
              <a:defRPr/>
            </a:pP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V</a:t>
            </a:r>
            <a:r>
              <a:rPr lang="en-US" b="1" baseline="-25000" dirty="0" err="1" smtClean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ij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：</a:t>
            </a:r>
            <a:r>
              <a:rPr lang="en-US" b="1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b="1" dirty="0" err="1" smtClean="0">
                <a:latin typeface="华文楷体" pitchFamily="2" charset="-122"/>
                <a:ea typeface="华文楷体" pitchFamily="2" charset="-122"/>
              </a:rPr>
              <a:t>V</a:t>
            </a:r>
            <a:r>
              <a:rPr lang="en-US" b="1" baseline="-25000" dirty="0" err="1" smtClean="0">
                <a:latin typeface="华文楷体" pitchFamily="2" charset="-122"/>
                <a:ea typeface="华文楷体" pitchFamily="2" charset="-122"/>
              </a:rPr>
              <a:t>ij</a:t>
            </a:r>
            <a:r>
              <a:rPr lang="en-US" b="1" dirty="0" smtClean="0">
                <a:latin typeface="华文楷体" pitchFamily="2" charset="-122"/>
                <a:ea typeface="华文楷体" pitchFamily="2" charset="-122"/>
              </a:rPr>
              <a:t>={A|A 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</a:t>
            </a:r>
            <a:r>
              <a:rPr lang="en-US" altLang="zh-CN" b="1" baseline="30000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*</a:t>
            </a:r>
            <a:r>
              <a:rPr lang="en-US" altLang="zh-CN" b="1" baseline="30000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b="1" dirty="0" smtClean="0">
                <a:latin typeface="华文楷体" pitchFamily="2" charset="-122"/>
                <a:ea typeface="华文楷体" pitchFamily="2" charset="-122"/>
              </a:rPr>
              <a:t>ω</a:t>
            </a:r>
            <a:r>
              <a:rPr lang="en-US" b="1" baseline="-25000" dirty="0" err="1" smtClean="0">
                <a:latin typeface="华文楷体" pitchFamily="2" charset="-122"/>
                <a:ea typeface="华文楷体" pitchFamily="2" charset="-122"/>
              </a:rPr>
              <a:t>ij</a:t>
            </a:r>
            <a:r>
              <a:rPr lang="en-US" b="1" dirty="0" smtClean="0">
                <a:latin typeface="华文楷体" pitchFamily="2" charset="-122"/>
                <a:ea typeface="华文楷体" pitchFamily="2" charset="-122"/>
              </a:rPr>
              <a:t>}</a:t>
            </a:r>
            <a:r>
              <a:rPr lang="zh-CN" b="1" dirty="0" smtClean="0">
                <a:latin typeface="华文楷体" pitchFamily="2" charset="-122"/>
                <a:ea typeface="华文楷体" pitchFamily="2" charset="-122"/>
              </a:rPr>
              <a:t>，该集合中的任何一个非终极符均可以推导出ω</a:t>
            </a:r>
            <a:r>
              <a:rPr lang="en-US" b="1" baseline="-25000" dirty="0" err="1" smtClean="0">
                <a:latin typeface="华文楷体" pitchFamily="2" charset="-122"/>
                <a:ea typeface="华文楷体" pitchFamily="2" charset="-122"/>
              </a:rPr>
              <a:t>ij</a:t>
            </a:r>
            <a:r>
              <a:rPr lang="zh-CN" b="1" dirty="0" smtClean="0">
                <a:latin typeface="华文楷体" pitchFamily="2" charset="-122"/>
                <a:ea typeface="华文楷体" pitchFamily="2" charset="-122"/>
              </a:rPr>
              <a:t>。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 </a:t>
            </a:r>
          </a:p>
          <a:p>
            <a:pPr marL="742950" lvl="2" indent="-342900">
              <a:lnSpc>
                <a:spcPct val="120000"/>
              </a:lnSpc>
              <a:buSzPct val="60000"/>
              <a:defRPr/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如：</a:t>
            </a:r>
            <a:r>
              <a:rPr lang="en-US" b="1" dirty="0" smtClean="0">
                <a:latin typeface="华文楷体" pitchFamily="2" charset="-122"/>
                <a:ea typeface="华文楷体" pitchFamily="2" charset="-122"/>
                <a:cs typeface="+mn-cs"/>
              </a:rPr>
              <a:t>V</a:t>
            </a:r>
            <a:r>
              <a:rPr lang="en-US" b="1" baseline="-25000" dirty="0" smtClean="0">
                <a:latin typeface="华文楷体" pitchFamily="2" charset="-122"/>
                <a:ea typeface="华文楷体" pitchFamily="2" charset="-122"/>
                <a:cs typeface="+mn-cs"/>
              </a:rPr>
              <a:t>11</a:t>
            </a:r>
            <a:r>
              <a:rPr lang="en-US" b="1" dirty="0" smtClean="0">
                <a:latin typeface="华文楷体" pitchFamily="2" charset="-122"/>
                <a:ea typeface="华文楷体" pitchFamily="2" charset="-122"/>
                <a:cs typeface="+mn-cs"/>
              </a:rPr>
              <a:t>={A|A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 </a:t>
            </a:r>
            <a:r>
              <a:rPr lang="en-US" altLang="zh-CN" b="1" baseline="30000" dirty="0" smtClean="0">
                <a:latin typeface="华文楷体" pitchFamily="2" charset="-122"/>
                <a:ea typeface="华文楷体" pitchFamily="2" charset="-122"/>
              </a:rPr>
              <a:t>+</a:t>
            </a:r>
            <a:r>
              <a:rPr lang="en-US" b="1" dirty="0" smtClean="0">
                <a:latin typeface="华文楷体" pitchFamily="2" charset="-122"/>
                <a:ea typeface="华文楷体" pitchFamily="2" charset="-122"/>
                <a:cs typeface="+mn-cs"/>
              </a:rPr>
              <a:t>  </a:t>
            </a:r>
            <a:r>
              <a:rPr lang="zh-CN" b="1" dirty="0" smtClean="0">
                <a:latin typeface="华文楷体" pitchFamily="2" charset="-122"/>
                <a:ea typeface="华文楷体" pitchFamily="2" charset="-122"/>
                <a:cs typeface="+mn-cs"/>
              </a:rPr>
              <a:t>ω</a:t>
            </a:r>
            <a:r>
              <a:rPr lang="en-US" b="1" baseline="-25000" dirty="0" smtClean="0">
                <a:latin typeface="华文楷体" pitchFamily="2" charset="-122"/>
                <a:ea typeface="华文楷体" pitchFamily="2" charset="-122"/>
                <a:cs typeface="+mn-cs"/>
              </a:rPr>
              <a:t>11</a:t>
            </a:r>
            <a:r>
              <a:rPr lang="en-US" b="1" dirty="0" smtClean="0">
                <a:latin typeface="华文楷体" pitchFamily="2" charset="-122"/>
                <a:ea typeface="华文楷体" pitchFamily="2" charset="-122"/>
                <a:cs typeface="+mn-cs"/>
              </a:rPr>
              <a:t>}={A|(A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</a:t>
            </a:r>
            <a:r>
              <a:rPr lang="en-US" b="1" dirty="0" smtClean="0">
                <a:latin typeface="华文楷体" pitchFamily="2" charset="-122"/>
                <a:ea typeface="华文楷体" pitchFamily="2" charset="-122"/>
                <a:cs typeface="+mn-cs"/>
              </a:rPr>
              <a:t> 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  <a:cs typeface="+mn-cs"/>
              </a:rPr>
              <a:t>x</a:t>
            </a:r>
            <a:r>
              <a:rPr lang="en-US" b="1" baseline="-25000" dirty="0" smtClean="0">
                <a:latin typeface="华文楷体" pitchFamily="2" charset="-122"/>
                <a:ea typeface="华文楷体" pitchFamily="2" charset="-122"/>
                <a:cs typeface="+mn-cs"/>
              </a:rPr>
              <a:t>1</a:t>
            </a:r>
            <a:r>
              <a:rPr lang="en-US" b="1" dirty="0" smtClean="0">
                <a:latin typeface="华文楷体" pitchFamily="2" charset="-122"/>
                <a:ea typeface="华文楷体" pitchFamily="2" charset="-122"/>
                <a:cs typeface="+mn-cs"/>
              </a:rPr>
              <a:t>)</a:t>
            </a:r>
            <a:r>
              <a:rPr lang="zh-CN" b="1" dirty="0" smtClean="0">
                <a:latin typeface="华文楷体" pitchFamily="2" charset="-122"/>
                <a:ea typeface="华文楷体" pitchFamily="2" charset="-122"/>
                <a:cs typeface="+mn-cs"/>
              </a:rPr>
              <a:t>∈</a:t>
            </a:r>
            <a:r>
              <a:rPr lang="en-US" b="1" dirty="0" smtClean="0">
                <a:latin typeface="华文楷体" pitchFamily="2" charset="-122"/>
                <a:ea typeface="华文楷体" pitchFamily="2" charset="-122"/>
                <a:cs typeface="+mn-cs"/>
              </a:rPr>
              <a:t>P}</a:t>
            </a:r>
            <a:endParaRPr lang="zh-CN" b="1" dirty="0" smtClean="0">
              <a:latin typeface="华文楷体" pitchFamily="2" charset="-122"/>
              <a:ea typeface="华文楷体" pitchFamily="2" charset="-122"/>
              <a:cs typeface="+mn-cs"/>
            </a:endParaRPr>
          </a:p>
          <a:p>
            <a:pPr lvl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2400" b="1" dirty="0" smtClean="0">
                <a:latin typeface="华文楷体" pitchFamily="2" charset="-122"/>
                <a:ea typeface="华文楷体" pitchFamily="2" charset="-122"/>
                <a:cs typeface="+mn-cs"/>
              </a:rPr>
              <a:t>                …</a:t>
            </a:r>
            <a:endParaRPr lang="zh-CN" sz="2400" b="1" dirty="0" smtClean="0">
              <a:latin typeface="华文楷体" pitchFamily="2" charset="-122"/>
              <a:ea typeface="华文楷体" pitchFamily="2" charset="-122"/>
              <a:cs typeface="+mn-cs"/>
            </a:endParaRPr>
          </a:p>
          <a:p>
            <a:pPr lvl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2400" b="1" dirty="0" smtClean="0">
                <a:latin typeface="华文楷体" pitchFamily="2" charset="-122"/>
                <a:ea typeface="华文楷体" pitchFamily="2" charset="-122"/>
                <a:cs typeface="+mn-cs"/>
              </a:rPr>
              <a:t>            V</a:t>
            </a:r>
            <a:r>
              <a:rPr lang="en-US" sz="2400" b="1" baseline="-25000" dirty="0" smtClean="0">
                <a:latin typeface="华文楷体" pitchFamily="2" charset="-122"/>
                <a:ea typeface="华文楷体" pitchFamily="2" charset="-122"/>
                <a:cs typeface="+mn-cs"/>
              </a:rPr>
              <a:t>j1</a:t>
            </a:r>
            <a:r>
              <a:rPr lang="en-US" sz="2400" b="1" dirty="0" smtClean="0">
                <a:latin typeface="华文楷体" pitchFamily="2" charset="-122"/>
                <a:ea typeface="华文楷体" pitchFamily="2" charset="-122"/>
                <a:cs typeface="+mn-cs"/>
              </a:rPr>
              <a:t>={A|(A 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</a:t>
            </a:r>
            <a:r>
              <a:rPr lang="en-US" sz="2400" b="1" dirty="0" err="1" smtClean="0">
                <a:latin typeface="华文楷体" pitchFamily="2" charset="-122"/>
                <a:ea typeface="华文楷体" pitchFamily="2" charset="-122"/>
                <a:cs typeface="+mn-cs"/>
              </a:rPr>
              <a:t>X</a:t>
            </a:r>
            <a:r>
              <a:rPr lang="en-US" sz="2400" b="1" baseline="-25000" dirty="0" err="1" smtClean="0">
                <a:latin typeface="华文楷体" pitchFamily="2" charset="-122"/>
                <a:ea typeface="华文楷体" pitchFamily="2" charset="-122"/>
                <a:cs typeface="+mn-cs"/>
              </a:rPr>
              <a:t>j</a:t>
            </a:r>
            <a:r>
              <a:rPr lang="en-US" sz="2400" b="1" dirty="0" smtClean="0">
                <a:latin typeface="华文楷体" pitchFamily="2" charset="-122"/>
                <a:ea typeface="华文楷体" pitchFamily="2" charset="-122"/>
                <a:cs typeface="+mn-cs"/>
              </a:rPr>
              <a:t>)</a:t>
            </a:r>
            <a:r>
              <a:rPr lang="zh-CN" sz="2400" b="1" dirty="0" smtClean="0">
                <a:latin typeface="华文楷体" pitchFamily="2" charset="-122"/>
                <a:ea typeface="华文楷体" pitchFamily="2" charset="-122"/>
                <a:cs typeface="+mn-cs"/>
              </a:rPr>
              <a:t>∈</a:t>
            </a:r>
            <a:r>
              <a:rPr lang="en-US" sz="2400" b="1" dirty="0" smtClean="0">
                <a:latin typeface="华文楷体" pitchFamily="2" charset="-122"/>
                <a:ea typeface="华文楷体" pitchFamily="2" charset="-122"/>
                <a:cs typeface="+mn-cs"/>
              </a:rPr>
              <a:t>P}</a:t>
            </a:r>
            <a:endParaRPr lang="zh-CN" sz="2400" b="1" dirty="0" smtClean="0">
              <a:latin typeface="华文楷体" pitchFamily="2" charset="-122"/>
              <a:ea typeface="华文楷体" pitchFamily="2" charset="-122"/>
              <a:cs typeface="+mn-cs"/>
            </a:endParaRPr>
          </a:p>
          <a:p>
            <a:pPr lvl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2400" b="1" dirty="0" smtClean="0">
                <a:latin typeface="华文楷体" pitchFamily="2" charset="-122"/>
                <a:ea typeface="华文楷体" pitchFamily="2" charset="-122"/>
                <a:cs typeface="+mn-cs"/>
              </a:rPr>
              <a:t>                …</a:t>
            </a:r>
            <a:endParaRPr lang="zh-CN" sz="2400" b="1" dirty="0" smtClean="0">
              <a:latin typeface="华文楷体" pitchFamily="2" charset="-122"/>
              <a:ea typeface="华文楷体" pitchFamily="2" charset="-122"/>
              <a:cs typeface="+mn-cs"/>
            </a:endParaRPr>
          </a:p>
          <a:p>
            <a:pPr lvl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2400" b="1" dirty="0" smtClean="0">
                <a:latin typeface="华文楷体" pitchFamily="2" charset="-122"/>
                <a:ea typeface="华文楷体" pitchFamily="2" charset="-122"/>
                <a:cs typeface="+mn-cs"/>
              </a:rPr>
              <a:t>             V</a:t>
            </a:r>
            <a:r>
              <a:rPr lang="en-US" sz="2400" b="1" baseline="-25000" dirty="0" smtClean="0">
                <a:latin typeface="华文楷体" pitchFamily="2" charset="-122"/>
                <a:ea typeface="华文楷体" pitchFamily="2" charset="-122"/>
                <a:cs typeface="+mn-cs"/>
              </a:rPr>
              <a:t>n1</a:t>
            </a:r>
            <a:r>
              <a:rPr lang="en-US" sz="2400" b="1" dirty="0" smtClean="0">
                <a:latin typeface="华文楷体" pitchFamily="2" charset="-122"/>
                <a:ea typeface="华文楷体" pitchFamily="2" charset="-122"/>
                <a:cs typeface="+mn-cs"/>
              </a:rPr>
              <a:t>={A|(A 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</a:t>
            </a:r>
            <a:r>
              <a:rPr lang="en-US" sz="2400" b="1" dirty="0" err="1" smtClean="0">
                <a:latin typeface="华文楷体" pitchFamily="2" charset="-122"/>
                <a:ea typeface="华文楷体" pitchFamily="2" charset="-122"/>
                <a:cs typeface="+mn-cs"/>
              </a:rPr>
              <a:t>X</a:t>
            </a:r>
            <a:r>
              <a:rPr lang="en-US" sz="2400" b="1" baseline="-25000" dirty="0" err="1" smtClean="0">
                <a:latin typeface="华文楷体" pitchFamily="2" charset="-122"/>
                <a:ea typeface="华文楷体" pitchFamily="2" charset="-122"/>
                <a:cs typeface="+mn-cs"/>
              </a:rPr>
              <a:t>n</a:t>
            </a:r>
            <a:r>
              <a:rPr lang="en-US" sz="2400" b="1" dirty="0" smtClean="0">
                <a:latin typeface="华文楷体" pitchFamily="2" charset="-122"/>
                <a:ea typeface="华文楷体" pitchFamily="2" charset="-122"/>
                <a:cs typeface="+mn-cs"/>
              </a:rPr>
              <a:t>)</a:t>
            </a:r>
            <a:r>
              <a:rPr lang="zh-CN" sz="2400" b="1" dirty="0" smtClean="0">
                <a:latin typeface="华文楷体" pitchFamily="2" charset="-122"/>
                <a:ea typeface="华文楷体" pitchFamily="2" charset="-122"/>
                <a:cs typeface="+mn-cs"/>
              </a:rPr>
              <a:t>∈</a:t>
            </a:r>
            <a:r>
              <a:rPr lang="en-US" sz="2400" b="1" dirty="0" smtClean="0">
                <a:latin typeface="华文楷体" pitchFamily="2" charset="-122"/>
                <a:ea typeface="华文楷体" pitchFamily="2" charset="-122"/>
                <a:cs typeface="+mn-cs"/>
              </a:rPr>
              <a:t>P}</a:t>
            </a:r>
            <a:endParaRPr lang="en-US" altLang="zh-CN" sz="2400" b="1" dirty="0" smtClean="0">
              <a:latin typeface="华文楷体" pitchFamily="2" charset="-122"/>
              <a:ea typeface="华文楷体" pitchFamily="2" charset="-122"/>
            </a:endParaRPr>
          </a:p>
          <a:p>
            <a:pPr marL="742950" lvl="2" indent="-342900">
              <a:lnSpc>
                <a:spcPct val="120000"/>
              </a:lnSpc>
              <a:buSzPct val="60000"/>
              <a:buFont typeface="Wingdings" pitchFamily="2" charset="2"/>
              <a:buNone/>
              <a:defRPr/>
            </a:pPr>
            <a:r>
              <a:rPr lang="en-US" b="1" dirty="0" smtClean="0">
                <a:latin typeface="华文楷体" pitchFamily="2" charset="-122"/>
                <a:ea typeface="华文楷体" pitchFamily="2" charset="-122"/>
              </a:rPr>
              <a:t>       </a:t>
            </a:r>
            <a:endParaRPr lang="zh-CN" altLang="en-US" b="1" dirty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</a:rPr>
              <a:t>上下文无关文法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4340225"/>
          </a:xfrm>
        </p:spPr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zh-CN" altLang="en-US" sz="2800" b="1" dirty="0" smtClean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识别算法：对字符串</a:t>
            </a:r>
            <a:r>
              <a:rPr lang="en-US" altLang="zh-CN" sz="2800" b="1" dirty="0" smtClean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ω</a:t>
            </a:r>
            <a:r>
              <a:rPr lang="zh-CN" altLang="en-US" sz="2800" b="1" dirty="0" smtClean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＝</a:t>
            </a:r>
            <a:r>
              <a:rPr lang="en-US" altLang="zh-CN" sz="2800" b="1" dirty="0" smtClean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x</a:t>
            </a:r>
            <a:r>
              <a:rPr lang="en-US" altLang="zh-CN" sz="2800" b="1" baseline="-25000" dirty="0" smtClean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1</a:t>
            </a:r>
            <a:r>
              <a:rPr lang="en-US" altLang="zh-CN" sz="2800" b="1" dirty="0" smtClean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x</a:t>
            </a:r>
            <a:r>
              <a:rPr lang="en-US" altLang="zh-CN" sz="2800" b="1" baseline="-25000" dirty="0" smtClean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2</a:t>
            </a:r>
            <a:r>
              <a:rPr lang="en-US" altLang="zh-CN" sz="2800" b="1" dirty="0" smtClean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…</a:t>
            </a:r>
            <a:r>
              <a:rPr lang="en-US" altLang="zh-CN" sz="2800" b="1" dirty="0" err="1" smtClean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x</a:t>
            </a:r>
            <a:r>
              <a:rPr lang="en-US" altLang="zh-CN" sz="2800" b="1" baseline="-25000" dirty="0" err="1" smtClean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n</a:t>
            </a:r>
            <a:endParaRPr lang="en-US" altLang="zh-CN" sz="2800" b="1" dirty="0" smtClean="0">
              <a:solidFill>
                <a:srgbClr val="0070C0"/>
              </a:solidFill>
              <a:latin typeface="华文楷体" pitchFamily="2" charset="-122"/>
              <a:ea typeface="华文楷体" pitchFamily="2" charset="-122"/>
            </a:endParaRPr>
          </a:p>
          <a:p>
            <a:pPr lvl="1">
              <a:lnSpc>
                <a:spcPct val="130000"/>
              </a:lnSpc>
              <a:defRPr/>
            </a:pP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若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n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＝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，判断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S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 x</a:t>
            </a:r>
            <a:r>
              <a:rPr lang="en-US" altLang="zh-CN" sz="2400" b="1" baseline="-25000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1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是否在该文法的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P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中；</a:t>
            </a:r>
            <a:endParaRPr lang="en-US" altLang="zh-CN" sz="2400" b="1" dirty="0" smtClean="0">
              <a:latin typeface="华文楷体" pitchFamily="2" charset="-122"/>
              <a:ea typeface="华文楷体" pitchFamily="2" charset="-122"/>
              <a:sym typeface="Symbol" pitchFamily="18" charset="2"/>
            </a:endParaRPr>
          </a:p>
          <a:p>
            <a:pPr lvl="1">
              <a:lnSpc>
                <a:spcPct val="130000"/>
              </a:lnSpc>
              <a:defRPr/>
            </a:pP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若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n</a:t>
            </a:r>
            <a:r>
              <a:rPr lang="zh-CN" sz="2400" b="1" dirty="0" smtClean="0">
                <a:latin typeface="华文楷体" pitchFamily="2" charset="-122"/>
                <a:ea typeface="华文楷体" pitchFamily="2" charset="-122"/>
              </a:rPr>
              <a:t> ≥</a:t>
            </a:r>
            <a:r>
              <a:rPr lang="en-US" sz="2400" b="1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，判断（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S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BC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）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  <a:sym typeface="Symbol"/>
              </a:rPr>
              <a:t>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  <a:sym typeface="Symbol"/>
              </a:rPr>
              <a:t>P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，且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BC</a:t>
            </a:r>
            <a:r>
              <a:rPr lang="en-US" altLang="zh-CN" sz="2400" b="1" baseline="30000" dirty="0" smtClean="0">
                <a:latin typeface="华文楷体" pitchFamily="2" charset="-122"/>
                <a:ea typeface="华文楷体" pitchFamily="2" charset="-122"/>
              </a:rPr>
              <a:t>+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 ω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；</a:t>
            </a:r>
            <a:endParaRPr lang="en-US" altLang="zh-CN" sz="2400" b="1" dirty="0" smtClean="0">
              <a:latin typeface="华文楷体" pitchFamily="2" charset="-122"/>
              <a:ea typeface="华文楷体" pitchFamily="2" charset="-122"/>
            </a:endParaRPr>
          </a:p>
          <a:p>
            <a:pPr lvl="1" algn="just">
              <a:lnSpc>
                <a:spcPct val="13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即</a:t>
            </a:r>
            <a:r>
              <a:rPr lang="zh-CN" altLang="en-US" sz="2400" b="1" kern="100" dirty="0" smtClean="0">
                <a:latin typeface="华文楷体" pitchFamily="2" charset="-122"/>
                <a:ea typeface="华文楷体" pitchFamily="2" charset="-122"/>
              </a:rPr>
              <a:t>存在</a:t>
            </a:r>
            <a:r>
              <a:rPr lang="en-US" sz="2400" b="1" kern="100" dirty="0" smtClean="0">
                <a:latin typeface="华文楷体" pitchFamily="2" charset="-122"/>
                <a:ea typeface="华文楷体" pitchFamily="2" charset="-122"/>
              </a:rPr>
              <a:t>k</a:t>
            </a:r>
            <a:r>
              <a:rPr lang="zh-CN" altLang="en-US" sz="2400" b="1" kern="100" dirty="0" smtClean="0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sz="2400" b="1" kern="100" dirty="0" smtClean="0">
                <a:latin typeface="华文楷体" pitchFamily="2" charset="-122"/>
                <a:ea typeface="华文楷体" pitchFamily="2" charset="-122"/>
              </a:rPr>
              <a:t>k</a:t>
            </a:r>
            <a:r>
              <a:rPr lang="zh-CN" altLang="en-US" sz="2400" b="1" kern="100" dirty="0" smtClean="0">
                <a:latin typeface="华文楷体" pitchFamily="2" charset="-122"/>
                <a:ea typeface="华文楷体" pitchFamily="2" charset="-122"/>
              </a:rPr>
              <a:t>≥</a:t>
            </a:r>
            <a:r>
              <a:rPr lang="en-US" sz="2400" b="1" kern="100" dirty="0" smtClean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sz="2400" b="1" kern="100" dirty="0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sz="2400" b="1" kern="100" dirty="0" smtClean="0">
                <a:latin typeface="华文楷体" pitchFamily="2" charset="-122"/>
                <a:ea typeface="华文楷体" pitchFamily="2" charset="-122"/>
              </a:rPr>
              <a:t>k</a:t>
            </a:r>
            <a:r>
              <a:rPr lang="zh-CN" altLang="en-US" sz="2400" b="1" kern="100" dirty="0" smtClean="0">
                <a:latin typeface="华文楷体" pitchFamily="2" charset="-122"/>
                <a:ea typeface="华文楷体" pitchFamily="2" charset="-122"/>
              </a:rPr>
              <a:t>≤</a:t>
            </a:r>
            <a:r>
              <a:rPr lang="en-US" sz="2400" b="1" kern="100" dirty="0" smtClean="0">
                <a:latin typeface="华文楷体" pitchFamily="2" charset="-122"/>
                <a:ea typeface="华文楷体" pitchFamily="2" charset="-122"/>
              </a:rPr>
              <a:t>n-1</a:t>
            </a:r>
            <a:r>
              <a:rPr lang="zh-CN" altLang="en-US" sz="2400" b="1" kern="100" dirty="0" smtClean="0">
                <a:latin typeface="华文楷体" pitchFamily="2" charset="-122"/>
                <a:ea typeface="华文楷体" pitchFamily="2" charset="-122"/>
              </a:rPr>
              <a:t>），有：</a:t>
            </a:r>
          </a:p>
          <a:p>
            <a:pPr lvl="1" algn="just">
              <a:lnSpc>
                <a:spcPct val="13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b="1" kern="100" dirty="0" smtClean="0">
                <a:latin typeface="华文楷体" pitchFamily="2" charset="-122"/>
                <a:ea typeface="华文楷体" pitchFamily="2" charset="-122"/>
              </a:rPr>
              <a:t>              B 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</a:t>
            </a:r>
            <a:r>
              <a:rPr lang="en-US" altLang="zh-CN" sz="2400" b="1" baseline="30000" dirty="0" smtClean="0">
                <a:latin typeface="华文楷体" pitchFamily="2" charset="-122"/>
                <a:ea typeface="华文楷体" pitchFamily="2" charset="-122"/>
              </a:rPr>
              <a:t>+ </a:t>
            </a:r>
            <a:r>
              <a:rPr lang="en-US" altLang="zh-CN" sz="2400" b="1" kern="100" dirty="0" smtClean="0">
                <a:latin typeface="华文楷体" pitchFamily="2" charset="-122"/>
                <a:ea typeface="华文楷体" pitchFamily="2" charset="-122"/>
              </a:rPr>
              <a:t>ω</a:t>
            </a:r>
            <a:r>
              <a:rPr lang="en-US" sz="2400" b="1" kern="100" baseline="-25000" dirty="0" smtClean="0">
                <a:latin typeface="华文楷体" pitchFamily="2" charset="-122"/>
                <a:ea typeface="华文楷体" pitchFamily="2" charset="-122"/>
              </a:rPr>
              <a:t>1k</a:t>
            </a:r>
            <a:r>
              <a:rPr lang="zh-CN" altLang="en-US" sz="2400" b="1" kern="100" dirty="0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sz="2400" b="1" kern="100" dirty="0" smtClean="0">
                <a:latin typeface="华文楷体" pitchFamily="2" charset="-122"/>
                <a:ea typeface="华文楷体" pitchFamily="2" charset="-122"/>
              </a:rPr>
              <a:t>C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 </a:t>
            </a:r>
            <a:r>
              <a:rPr lang="en-US" altLang="zh-CN" sz="2400" b="1" baseline="30000" dirty="0" smtClean="0">
                <a:latin typeface="华文楷体" pitchFamily="2" charset="-122"/>
                <a:ea typeface="华文楷体" pitchFamily="2" charset="-122"/>
              </a:rPr>
              <a:t>+</a:t>
            </a:r>
            <a:r>
              <a:rPr lang="en-US" sz="2400" b="1" kern="100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400" b="1" kern="100" dirty="0" smtClean="0">
                <a:latin typeface="华文楷体" pitchFamily="2" charset="-122"/>
                <a:ea typeface="华文楷体" pitchFamily="2" charset="-122"/>
                <a:cs typeface="Times New Roman"/>
              </a:rPr>
              <a:t>ω</a:t>
            </a:r>
            <a:r>
              <a:rPr lang="en-US" sz="2400" b="1" kern="100" baseline="-25000" dirty="0" smtClean="0">
                <a:latin typeface="华文楷体" pitchFamily="2" charset="-122"/>
                <a:ea typeface="华文楷体" pitchFamily="2" charset="-122"/>
              </a:rPr>
              <a:t>(k+1)(n-k)</a:t>
            </a:r>
            <a:endParaRPr lang="en-US" altLang="zh-CN" sz="2400" b="1" dirty="0" smtClean="0">
              <a:latin typeface="华文楷体" pitchFamily="2" charset="-122"/>
              <a:ea typeface="华文楷体" pitchFamily="2" charset="-122"/>
              <a:sym typeface="Symbol" pitchFamily="18" charset="2"/>
            </a:endParaRPr>
          </a:p>
          <a:p>
            <a:pPr lvl="1">
              <a:lnSpc>
                <a:spcPct val="130000"/>
              </a:lnSpc>
              <a:defRPr/>
            </a:pP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求</a:t>
            </a:r>
            <a:r>
              <a:rPr lang="en-US" sz="2400" b="1" dirty="0" err="1" smtClean="0">
                <a:latin typeface="华文楷体" pitchFamily="2" charset="-122"/>
                <a:ea typeface="华文楷体" pitchFamily="2" charset="-122"/>
              </a:rPr>
              <a:t>V</a:t>
            </a:r>
            <a:r>
              <a:rPr lang="en-US" sz="2400" b="1" baseline="-25000" dirty="0" err="1" smtClean="0">
                <a:latin typeface="华文楷体" pitchFamily="2" charset="-122"/>
                <a:ea typeface="华文楷体" pitchFamily="2" charset="-122"/>
              </a:rPr>
              <a:t>ij</a:t>
            </a:r>
            <a:r>
              <a:rPr lang="en-US" sz="2400" b="1" baseline="-25000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sz="2400" b="1" dirty="0" smtClean="0">
                <a:latin typeface="华文楷体" pitchFamily="2" charset="-122"/>
                <a:ea typeface="华文楷体" pitchFamily="2" charset="-122"/>
              </a:rPr>
              <a:t>={A|(A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 </a:t>
            </a:r>
            <a:r>
              <a:rPr lang="en-US" sz="2400" b="1" dirty="0" smtClean="0">
                <a:latin typeface="华文楷体" pitchFamily="2" charset="-122"/>
                <a:ea typeface="华文楷体" pitchFamily="2" charset="-122"/>
              </a:rPr>
              <a:t> BC)</a:t>
            </a:r>
            <a:r>
              <a:rPr lang="zh-CN" sz="2400" b="1" dirty="0" smtClean="0">
                <a:latin typeface="华文楷体" pitchFamily="2" charset="-122"/>
                <a:ea typeface="华文楷体" pitchFamily="2" charset="-122"/>
              </a:rPr>
              <a:t>∈</a:t>
            </a:r>
            <a:r>
              <a:rPr lang="en-US" sz="2400" b="1" dirty="0" smtClean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zh-CN" sz="2400" b="1" dirty="0" smtClean="0">
                <a:latin typeface="华文楷体" pitchFamily="2" charset="-122"/>
                <a:ea typeface="华文楷体" pitchFamily="2" charset="-122"/>
              </a:rPr>
              <a:t>，且</a:t>
            </a:r>
            <a:r>
              <a:rPr lang="en-US" sz="2400" b="1" dirty="0" smtClean="0">
                <a:latin typeface="华文楷体" pitchFamily="2" charset="-122"/>
                <a:ea typeface="华文楷体" pitchFamily="2" charset="-122"/>
              </a:rPr>
              <a:t>B</a:t>
            </a:r>
            <a:r>
              <a:rPr lang="zh-CN" sz="2400" b="1" dirty="0" smtClean="0">
                <a:latin typeface="华文楷体" pitchFamily="2" charset="-122"/>
                <a:ea typeface="华文楷体" pitchFamily="2" charset="-122"/>
              </a:rPr>
              <a:t>∈</a:t>
            </a:r>
            <a:r>
              <a:rPr lang="en-US" sz="2400" b="1" dirty="0" err="1" smtClean="0">
                <a:latin typeface="华文楷体" pitchFamily="2" charset="-122"/>
                <a:ea typeface="华文楷体" pitchFamily="2" charset="-122"/>
              </a:rPr>
              <a:t>V</a:t>
            </a:r>
            <a:r>
              <a:rPr lang="en-US" sz="2400" b="1" baseline="-25000" dirty="0" err="1" smtClean="0">
                <a:latin typeface="华文楷体" pitchFamily="2" charset="-122"/>
                <a:ea typeface="华文楷体" pitchFamily="2" charset="-122"/>
              </a:rPr>
              <a:t>ik</a:t>
            </a:r>
            <a:r>
              <a:rPr lang="zh-CN" sz="2400" b="1" dirty="0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sz="2400" b="1" dirty="0" smtClean="0">
                <a:latin typeface="华文楷体" pitchFamily="2" charset="-122"/>
                <a:ea typeface="华文楷体" pitchFamily="2" charset="-122"/>
              </a:rPr>
              <a:t>C</a:t>
            </a:r>
            <a:r>
              <a:rPr lang="zh-CN" sz="2400" b="1" dirty="0" smtClean="0">
                <a:latin typeface="华文楷体" pitchFamily="2" charset="-122"/>
                <a:ea typeface="华文楷体" pitchFamily="2" charset="-122"/>
              </a:rPr>
              <a:t>∈</a:t>
            </a:r>
            <a:r>
              <a:rPr lang="en-US" sz="2400" b="1" dirty="0" smtClean="0">
                <a:latin typeface="华文楷体" pitchFamily="2" charset="-122"/>
                <a:ea typeface="华文楷体" pitchFamily="2" charset="-122"/>
              </a:rPr>
              <a:t>V</a:t>
            </a:r>
            <a:r>
              <a:rPr lang="en-US" sz="2400" b="1" baseline="-25000" dirty="0" smtClean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en-US" sz="2400" b="1" baseline="-25000" dirty="0" err="1" smtClean="0">
                <a:latin typeface="华文楷体" pitchFamily="2" charset="-122"/>
                <a:ea typeface="华文楷体" pitchFamily="2" charset="-122"/>
              </a:rPr>
              <a:t>i+k</a:t>
            </a:r>
            <a:r>
              <a:rPr lang="en-US" sz="2400" b="1" baseline="-25000" dirty="0" smtClean="0">
                <a:latin typeface="华文楷体" pitchFamily="2" charset="-122"/>
                <a:ea typeface="华文楷体" pitchFamily="2" charset="-122"/>
              </a:rPr>
              <a:t>)(j-k)</a:t>
            </a:r>
            <a:r>
              <a:rPr lang="en-US" sz="2400" b="1" dirty="0" smtClean="0">
                <a:latin typeface="华文楷体" pitchFamily="2" charset="-122"/>
                <a:ea typeface="华文楷体" pitchFamily="2" charset="-122"/>
              </a:rPr>
              <a:t>},</a:t>
            </a:r>
            <a:r>
              <a:rPr lang="zh-CN" sz="2400" b="1" dirty="0" smtClean="0">
                <a:latin typeface="华文楷体" pitchFamily="2" charset="-122"/>
                <a:ea typeface="华文楷体" pitchFamily="2" charset="-122"/>
              </a:rPr>
              <a:t>其中</a:t>
            </a:r>
            <a:r>
              <a:rPr lang="en-US" sz="2400" b="1" dirty="0" smtClean="0">
                <a:latin typeface="华文楷体" pitchFamily="2" charset="-122"/>
                <a:ea typeface="华文楷体" pitchFamily="2" charset="-122"/>
              </a:rPr>
              <a:t>k&gt;0</a:t>
            </a:r>
            <a:r>
              <a:rPr lang="zh-CN" sz="2400" b="1" dirty="0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sz="2400" b="1" dirty="0" smtClean="0">
                <a:latin typeface="华文楷体" pitchFamily="2" charset="-122"/>
                <a:ea typeface="华文楷体" pitchFamily="2" charset="-122"/>
              </a:rPr>
              <a:t>k&lt;j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；</a:t>
            </a:r>
            <a:r>
              <a:rPr lang="zh-CN" sz="2400" b="1" dirty="0" smtClean="0">
                <a:latin typeface="华文楷体" pitchFamily="2" charset="-122"/>
                <a:ea typeface="华文楷体" pitchFamily="2" charset="-122"/>
              </a:rPr>
              <a:t>简记为</a:t>
            </a:r>
            <a:r>
              <a:rPr lang="en-US" sz="2400" b="1" dirty="0" err="1" smtClean="0">
                <a:latin typeface="华文楷体" pitchFamily="2" charset="-122"/>
                <a:ea typeface="华文楷体" pitchFamily="2" charset="-122"/>
              </a:rPr>
              <a:t>Vij</a:t>
            </a:r>
            <a:r>
              <a:rPr lang="zh-CN" sz="2400" b="1" dirty="0" smtClean="0">
                <a:latin typeface="华文楷体" pitchFamily="2" charset="-122"/>
                <a:ea typeface="华文楷体" pitchFamily="2" charset="-122"/>
              </a:rPr>
              <a:t>＝</a:t>
            </a:r>
            <a:r>
              <a:rPr lang="en-US" sz="2400" b="1" dirty="0" smtClean="0">
                <a:latin typeface="华文楷体" pitchFamily="2" charset="-122"/>
                <a:ea typeface="华文楷体" pitchFamily="2" charset="-122"/>
              </a:rPr>
              <a:t>{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 </a:t>
            </a:r>
            <a:r>
              <a:rPr lang="en-US" sz="2400" b="1" dirty="0" err="1" smtClean="0">
                <a:latin typeface="华文楷体" pitchFamily="2" charset="-122"/>
                <a:ea typeface="华文楷体" pitchFamily="2" charset="-122"/>
              </a:rPr>
              <a:t>V</a:t>
            </a:r>
            <a:r>
              <a:rPr lang="en-US" sz="2400" b="1" baseline="-25000" dirty="0" err="1" smtClean="0">
                <a:latin typeface="华文楷体" pitchFamily="2" charset="-122"/>
                <a:ea typeface="华文楷体" pitchFamily="2" charset="-122"/>
              </a:rPr>
              <a:t>ik</a:t>
            </a:r>
            <a:r>
              <a:rPr lang="en-US" sz="2400" b="1" dirty="0" smtClean="0">
                <a:latin typeface="华文楷体" pitchFamily="2" charset="-122"/>
                <a:ea typeface="华文楷体" pitchFamily="2" charset="-122"/>
              </a:rPr>
              <a:t> V</a:t>
            </a:r>
            <a:r>
              <a:rPr lang="en-US" sz="2400" b="1" baseline="-25000" dirty="0" smtClean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en-US" sz="2400" b="1" baseline="-25000" dirty="0" err="1" smtClean="0">
                <a:latin typeface="华文楷体" pitchFamily="2" charset="-122"/>
                <a:ea typeface="华文楷体" pitchFamily="2" charset="-122"/>
              </a:rPr>
              <a:t>i+k</a:t>
            </a:r>
            <a:r>
              <a:rPr lang="en-US" sz="2400" b="1" baseline="-25000" dirty="0" smtClean="0">
                <a:latin typeface="华文楷体" pitchFamily="2" charset="-122"/>
                <a:ea typeface="华文楷体" pitchFamily="2" charset="-122"/>
              </a:rPr>
              <a:t>)(j-k)</a:t>
            </a:r>
            <a:r>
              <a:rPr lang="en-US" sz="2400" b="1" dirty="0" smtClean="0">
                <a:latin typeface="华文楷体" pitchFamily="2" charset="-122"/>
                <a:ea typeface="华文楷体" pitchFamily="2" charset="-122"/>
              </a:rPr>
              <a:t>}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sz="2400" b="1" dirty="0" smtClean="0">
              <a:latin typeface="华文楷体" pitchFamily="2" charset="-122"/>
              <a:ea typeface="华文楷体" pitchFamily="2" charset="-122"/>
            </a:endParaRPr>
          </a:p>
          <a:p>
            <a:pPr lvl="1">
              <a:lnSpc>
                <a:spcPct val="130000"/>
              </a:lnSpc>
              <a:defRPr/>
            </a:pP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判断</a:t>
            </a:r>
            <a:r>
              <a:rPr lang="en-US" sz="2400" b="1" dirty="0" smtClean="0">
                <a:latin typeface="华文楷体" pitchFamily="2" charset="-122"/>
                <a:ea typeface="华文楷体" pitchFamily="2" charset="-122"/>
              </a:rPr>
              <a:t>S</a:t>
            </a:r>
            <a:r>
              <a:rPr lang="zh-CN" sz="2400" b="1" dirty="0" smtClean="0">
                <a:latin typeface="华文楷体" pitchFamily="2" charset="-122"/>
                <a:ea typeface="华文楷体" pitchFamily="2" charset="-122"/>
              </a:rPr>
              <a:t>∈</a:t>
            </a:r>
            <a:r>
              <a:rPr lang="en-US" sz="2400" b="1" dirty="0" smtClean="0">
                <a:latin typeface="华文楷体" pitchFamily="2" charset="-122"/>
                <a:ea typeface="华文楷体" pitchFamily="2" charset="-122"/>
              </a:rPr>
              <a:t>V</a:t>
            </a:r>
            <a:r>
              <a:rPr lang="en-US" sz="2400" b="1" baseline="-25000" dirty="0" smtClean="0">
                <a:latin typeface="华文楷体" pitchFamily="2" charset="-122"/>
                <a:ea typeface="华文楷体" pitchFamily="2" charset="-122"/>
              </a:rPr>
              <a:t>1n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，是则说明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ω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能被文法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G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识别。</a:t>
            </a:r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</a:rPr>
              <a:t>上下文无关文法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三角形法求</a:t>
            </a:r>
            <a:r>
              <a:rPr lang="en-US" sz="2800" b="1" dirty="0" err="1" smtClean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V</a:t>
            </a:r>
            <a:r>
              <a:rPr lang="en-US" sz="2800" b="1" baseline="-25000" dirty="0" err="1" smtClean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ij</a:t>
            </a:r>
            <a:r>
              <a:rPr lang="en-US" sz="2800" b="1" baseline="-25000" dirty="0" smtClean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800" b="1" dirty="0" smtClean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：</a:t>
            </a:r>
            <a:endParaRPr lang="en-US" altLang="zh-CN" sz="2800" b="1" dirty="0" smtClean="0">
              <a:solidFill>
                <a:srgbClr val="0070C0"/>
              </a:solidFill>
              <a:latin typeface="华文楷体" pitchFamily="2" charset="-122"/>
              <a:ea typeface="华文楷体" pitchFamily="2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sz="2400" b="1" dirty="0" smtClean="0">
                <a:latin typeface="华文楷体" pitchFamily="2" charset="-122"/>
                <a:ea typeface="华文楷体" pitchFamily="2" charset="-122"/>
                <a:cs typeface="+mn-cs"/>
              </a:rPr>
              <a:t>V</a:t>
            </a:r>
            <a:r>
              <a:rPr lang="en-US" sz="2400" b="1" baseline="-25000" dirty="0" smtClean="0">
                <a:latin typeface="华文楷体" pitchFamily="2" charset="-122"/>
                <a:ea typeface="华文楷体" pitchFamily="2" charset="-122"/>
                <a:cs typeface="+mn-cs"/>
              </a:rPr>
              <a:t>11</a:t>
            </a:r>
            <a:r>
              <a:rPr lang="en-US" sz="2400" b="1" dirty="0" smtClean="0">
                <a:latin typeface="华文楷体" pitchFamily="2" charset="-122"/>
                <a:ea typeface="华文楷体" pitchFamily="2" charset="-122"/>
                <a:cs typeface="+mn-cs"/>
              </a:rPr>
              <a:t>	V</a:t>
            </a:r>
            <a:r>
              <a:rPr lang="en-US" sz="2400" b="1" baseline="-25000" dirty="0" smtClean="0">
                <a:latin typeface="华文楷体" pitchFamily="2" charset="-122"/>
                <a:ea typeface="华文楷体" pitchFamily="2" charset="-122"/>
                <a:cs typeface="+mn-cs"/>
              </a:rPr>
              <a:t>21</a:t>
            </a:r>
            <a:r>
              <a:rPr lang="en-US" sz="2400" b="1" dirty="0" smtClean="0">
                <a:latin typeface="华文楷体" pitchFamily="2" charset="-122"/>
                <a:ea typeface="华文楷体" pitchFamily="2" charset="-122"/>
                <a:cs typeface="+mn-cs"/>
              </a:rPr>
              <a:t>	…	V</a:t>
            </a:r>
            <a:r>
              <a:rPr lang="en-US" sz="2400" b="1" baseline="-25000" dirty="0" smtClean="0">
                <a:latin typeface="华文楷体" pitchFamily="2" charset="-122"/>
                <a:ea typeface="华文楷体" pitchFamily="2" charset="-122"/>
                <a:cs typeface="+mn-cs"/>
              </a:rPr>
              <a:t>i1</a:t>
            </a:r>
            <a:r>
              <a:rPr lang="en-US" sz="2400" b="1" dirty="0" smtClean="0">
                <a:latin typeface="华文楷体" pitchFamily="2" charset="-122"/>
                <a:ea typeface="华文楷体" pitchFamily="2" charset="-122"/>
                <a:cs typeface="+mn-cs"/>
              </a:rPr>
              <a:t>	…	…	             V</a:t>
            </a:r>
            <a:r>
              <a:rPr lang="en-US" sz="2400" b="1" baseline="-25000" dirty="0" smtClean="0">
                <a:latin typeface="华文楷体" pitchFamily="2" charset="-122"/>
                <a:ea typeface="华文楷体" pitchFamily="2" charset="-122"/>
                <a:cs typeface="+mn-cs"/>
              </a:rPr>
              <a:t>n1</a:t>
            </a:r>
            <a:endParaRPr lang="zh-CN" sz="2400" b="1" dirty="0" smtClean="0">
              <a:latin typeface="华文楷体" pitchFamily="2" charset="-122"/>
              <a:ea typeface="华文楷体" pitchFamily="2" charset="-122"/>
              <a:cs typeface="+mn-cs"/>
            </a:endParaRPr>
          </a:p>
          <a:p>
            <a:pPr lvl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sz="2400" b="1" dirty="0" smtClean="0">
                <a:latin typeface="华文楷体" pitchFamily="2" charset="-122"/>
                <a:ea typeface="华文楷体" pitchFamily="2" charset="-122"/>
                <a:cs typeface="+mn-cs"/>
              </a:rPr>
              <a:t>V</a:t>
            </a:r>
            <a:r>
              <a:rPr lang="en-US" sz="2400" b="1" baseline="-25000" dirty="0" smtClean="0">
                <a:latin typeface="华文楷体" pitchFamily="2" charset="-122"/>
                <a:ea typeface="华文楷体" pitchFamily="2" charset="-122"/>
                <a:cs typeface="+mn-cs"/>
              </a:rPr>
              <a:t>12</a:t>
            </a:r>
            <a:r>
              <a:rPr lang="en-US" sz="2400" b="1" dirty="0" smtClean="0">
                <a:latin typeface="华文楷体" pitchFamily="2" charset="-122"/>
                <a:ea typeface="华文楷体" pitchFamily="2" charset="-122"/>
                <a:cs typeface="+mn-cs"/>
              </a:rPr>
              <a:t>	V</a:t>
            </a:r>
            <a:r>
              <a:rPr lang="en-US" sz="2400" b="1" baseline="-25000" dirty="0" smtClean="0">
                <a:latin typeface="华文楷体" pitchFamily="2" charset="-122"/>
                <a:ea typeface="华文楷体" pitchFamily="2" charset="-122"/>
                <a:cs typeface="+mn-cs"/>
              </a:rPr>
              <a:t>22</a:t>
            </a:r>
            <a:r>
              <a:rPr lang="en-US" sz="2400" b="1" dirty="0" smtClean="0">
                <a:latin typeface="华文楷体" pitchFamily="2" charset="-122"/>
                <a:ea typeface="华文楷体" pitchFamily="2" charset="-122"/>
                <a:cs typeface="+mn-cs"/>
              </a:rPr>
              <a:t>	…	V</a:t>
            </a:r>
            <a:r>
              <a:rPr lang="en-US" sz="2400" b="1" baseline="-25000" dirty="0" smtClean="0">
                <a:latin typeface="华文楷体" pitchFamily="2" charset="-122"/>
                <a:ea typeface="华文楷体" pitchFamily="2" charset="-122"/>
                <a:cs typeface="+mn-cs"/>
              </a:rPr>
              <a:t>i2</a:t>
            </a:r>
            <a:r>
              <a:rPr lang="en-US" sz="2400" b="1" dirty="0" smtClean="0">
                <a:latin typeface="华文楷体" pitchFamily="2" charset="-122"/>
                <a:ea typeface="华文楷体" pitchFamily="2" charset="-122"/>
                <a:cs typeface="+mn-cs"/>
              </a:rPr>
              <a:t>	…	…	V</a:t>
            </a:r>
            <a:r>
              <a:rPr lang="en-US" sz="2400" b="1" baseline="-25000" dirty="0" smtClean="0">
                <a:latin typeface="华文楷体" pitchFamily="2" charset="-122"/>
                <a:ea typeface="华文楷体" pitchFamily="2" charset="-122"/>
                <a:cs typeface="+mn-cs"/>
              </a:rPr>
              <a:t>(n-1)2</a:t>
            </a:r>
            <a:endParaRPr lang="zh-CN" sz="2400" b="1" dirty="0" smtClean="0">
              <a:latin typeface="华文楷体" pitchFamily="2" charset="-122"/>
              <a:ea typeface="华文楷体" pitchFamily="2" charset="-122"/>
              <a:cs typeface="+mn-cs"/>
            </a:endParaRPr>
          </a:p>
          <a:p>
            <a:pPr lvl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sz="2400" b="1" dirty="0" smtClean="0">
                <a:latin typeface="华文楷体" pitchFamily="2" charset="-122"/>
                <a:ea typeface="华文楷体" pitchFamily="2" charset="-122"/>
                <a:cs typeface="+mn-cs"/>
              </a:rPr>
              <a:t>…	…	…	…	…	…</a:t>
            </a:r>
            <a:endParaRPr lang="zh-CN" sz="2400" b="1" dirty="0" smtClean="0">
              <a:latin typeface="华文楷体" pitchFamily="2" charset="-122"/>
              <a:ea typeface="华文楷体" pitchFamily="2" charset="-122"/>
              <a:cs typeface="+mn-cs"/>
            </a:endParaRPr>
          </a:p>
          <a:p>
            <a:pPr lvl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sz="2400" b="1" dirty="0" smtClean="0">
                <a:latin typeface="华文楷体" pitchFamily="2" charset="-122"/>
                <a:ea typeface="华文楷体" pitchFamily="2" charset="-122"/>
                <a:cs typeface="+mn-cs"/>
              </a:rPr>
              <a:t>V</a:t>
            </a:r>
            <a:r>
              <a:rPr lang="en-US" sz="2400" b="1" baseline="-25000" dirty="0" smtClean="0">
                <a:latin typeface="华文楷体" pitchFamily="2" charset="-122"/>
                <a:ea typeface="华文楷体" pitchFamily="2" charset="-122"/>
                <a:cs typeface="+mn-cs"/>
              </a:rPr>
              <a:t>1j</a:t>
            </a:r>
            <a:r>
              <a:rPr lang="en-US" sz="2400" b="1" dirty="0" smtClean="0">
                <a:latin typeface="华文楷体" pitchFamily="2" charset="-122"/>
                <a:ea typeface="华文楷体" pitchFamily="2" charset="-122"/>
                <a:cs typeface="+mn-cs"/>
              </a:rPr>
              <a:t>	V</a:t>
            </a:r>
            <a:r>
              <a:rPr lang="en-US" sz="2400" b="1" baseline="-25000" dirty="0" smtClean="0">
                <a:latin typeface="华文楷体" pitchFamily="2" charset="-122"/>
                <a:ea typeface="华文楷体" pitchFamily="2" charset="-122"/>
                <a:cs typeface="+mn-cs"/>
              </a:rPr>
              <a:t>2j</a:t>
            </a:r>
            <a:r>
              <a:rPr lang="en-US" sz="2400" b="1" dirty="0" smtClean="0">
                <a:latin typeface="华文楷体" pitchFamily="2" charset="-122"/>
                <a:ea typeface="华文楷体" pitchFamily="2" charset="-122"/>
                <a:cs typeface="+mn-cs"/>
              </a:rPr>
              <a:t>	…	</a:t>
            </a:r>
            <a:r>
              <a:rPr lang="en-US" sz="2400" b="1" dirty="0" err="1" smtClean="0">
                <a:latin typeface="华文楷体" pitchFamily="2" charset="-122"/>
                <a:ea typeface="华文楷体" pitchFamily="2" charset="-122"/>
                <a:cs typeface="+mn-cs"/>
              </a:rPr>
              <a:t>V</a:t>
            </a:r>
            <a:r>
              <a:rPr lang="en-US" sz="2400" b="1" baseline="-25000" dirty="0" err="1" smtClean="0">
                <a:latin typeface="华文楷体" pitchFamily="2" charset="-122"/>
                <a:ea typeface="华文楷体" pitchFamily="2" charset="-122"/>
                <a:cs typeface="+mn-cs"/>
              </a:rPr>
              <a:t>ij</a:t>
            </a:r>
            <a:r>
              <a:rPr lang="en-US" sz="2400" b="1" dirty="0" smtClean="0">
                <a:latin typeface="华文楷体" pitchFamily="2" charset="-122"/>
                <a:ea typeface="华文楷体" pitchFamily="2" charset="-122"/>
                <a:cs typeface="+mn-cs"/>
              </a:rPr>
              <a:t>	…	V</a:t>
            </a:r>
            <a:r>
              <a:rPr lang="en-US" sz="2400" b="1" baseline="-25000" dirty="0" smtClean="0">
                <a:latin typeface="华文楷体" pitchFamily="2" charset="-122"/>
                <a:ea typeface="华文楷体" pitchFamily="2" charset="-122"/>
                <a:cs typeface="+mn-cs"/>
              </a:rPr>
              <a:t>(n-i+1)j</a:t>
            </a:r>
            <a:endParaRPr lang="zh-CN" sz="2400" b="1" dirty="0" smtClean="0">
              <a:latin typeface="华文楷体" pitchFamily="2" charset="-122"/>
              <a:ea typeface="华文楷体" pitchFamily="2" charset="-122"/>
              <a:cs typeface="+mn-cs"/>
            </a:endParaRPr>
          </a:p>
          <a:p>
            <a:pPr lvl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sz="2400" b="1" dirty="0" smtClean="0">
                <a:latin typeface="华文楷体" pitchFamily="2" charset="-122"/>
                <a:ea typeface="华文楷体" pitchFamily="2" charset="-122"/>
                <a:cs typeface="+mn-cs"/>
              </a:rPr>
              <a:t>…	…	…	…	…</a:t>
            </a:r>
            <a:endParaRPr lang="zh-CN" sz="2400" b="1" dirty="0" smtClean="0">
              <a:latin typeface="华文楷体" pitchFamily="2" charset="-122"/>
              <a:ea typeface="华文楷体" pitchFamily="2" charset="-122"/>
              <a:cs typeface="+mn-cs"/>
            </a:endParaRPr>
          </a:p>
          <a:p>
            <a:pPr lvl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sz="2400" b="1" dirty="0" smtClean="0">
                <a:latin typeface="华文楷体" pitchFamily="2" charset="-122"/>
                <a:ea typeface="华文楷体" pitchFamily="2" charset="-122"/>
                <a:cs typeface="+mn-cs"/>
              </a:rPr>
              <a:t>V</a:t>
            </a:r>
            <a:r>
              <a:rPr lang="en-US" sz="2400" b="1" baseline="-25000" dirty="0" smtClean="0">
                <a:latin typeface="华文楷体" pitchFamily="2" charset="-122"/>
                <a:ea typeface="华文楷体" pitchFamily="2" charset="-122"/>
                <a:cs typeface="+mn-cs"/>
              </a:rPr>
              <a:t>1n</a:t>
            </a:r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44354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 for  i :=1  to  n  do</a:t>
            </a:r>
            <a:endParaRPr lang="zh-CN" altLang="zh-CN" sz="2800" b="1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        V</a:t>
            </a:r>
            <a:r>
              <a:rPr lang="en-US" altLang="zh-CN" sz="2800" b="1" baseline="-25000" smtClean="0">
                <a:latin typeface="Times New Roman" pitchFamily="18" charset="0"/>
                <a:cs typeface="Times New Roman" pitchFamily="18" charset="0"/>
              </a:rPr>
              <a:t>i1 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:= { A|  (A 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800" b="1" smtClean="0">
                <a:latin typeface="Times New Roman" pitchFamily="18" charset="0"/>
                <a:cs typeface="Times New Roman" pitchFamily="18" charset="0"/>
              </a:rPr>
              <a:t>∈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P,  X</a:t>
            </a:r>
            <a:r>
              <a:rPr lang="en-US" altLang="zh-CN" sz="2800" b="1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zh-CN" sz="2800" b="1" smtClean="0">
                <a:latin typeface="Times New Roman" pitchFamily="18" charset="0"/>
                <a:cs typeface="Times New Roman" pitchFamily="18" charset="0"/>
              </a:rPr>
              <a:t>∈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T};</a:t>
            </a:r>
            <a:endParaRPr lang="zh-CN" altLang="zh-CN" sz="2800" b="1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for  j :=2  to  n  do</a:t>
            </a:r>
            <a:endParaRPr lang="zh-CN" altLang="zh-CN" sz="2800" b="1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       for  i :=1  to  n-j+1  do</a:t>
            </a:r>
            <a:endParaRPr lang="zh-CN" altLang="zh-CN" sz="2800" b="1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             V</a:t>
            </a:r>
            <a:r>
              <a:rPr lang="en-US" altLang="zh-CN" sz="2800" b="1" baseline="-25000" smtClean="0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 :=</a:t>
            </a:r>
            <a:r>
              <a:rPr lang="zh-CN" altLang="zh-CN" sz="2800" b="1" smtClean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; </a:t>
            </a:r>
            <a:endParaRPr lang="zh-CN" altLang="zh-CN" sz="2800" b="1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             for  k :=1 to j-1 do</a:t>
            </a:r>
            <a:endParaRPr lang="zh-CN" altLang="zh-CN" sz="2800" b="1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	                V</a:t>
            </a:r>
            <a:r>
              <a:rPr lang="en-US" altLang="zh-CN" sz="2800" b="1" baseline="-25000" smtClean="0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 :=V</a:t>
            </a:r>
            <a:r>
              <a:rPr lang="en-US" altLang="zh-CN" sz="2800" b="1" baseline="-25000" smtClean="0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zh-CN" altLang="zh-CN" sz="2800" b="1" smtClean="0">
                <a:latin typeface="Times New Roman" pitchFamily="18" charset="0"/>
                <a:cs typeface="Times New Roman" pitchFamily="18" charset="0"/>
              </a:rPr>
              <a:t>∪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{A| (A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BC)</a:t>
            </a:r>
            <a:r>
              <a:rPr lang="zh-CN" altLang="zh-CN" sz="2800" b="1" smtClean="0">
                <a:latin typeface="Times New Roman" pitchFamily="18" charset="0"/>
                <a:cs typeface="Times New Roman" pitchFamily="18" charset="0"/>
              </a:rPr>
              <a:t>∈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P,  B</a:t>
            </a:r>
            <a:r>
              <a:rPr lang="zh-CN" altLang="zh-CN" sz="2800" b="1" smtClean="0">
                <a:latin typeface="Times New Roman" pitchFamily="18" charset="0"/>
                <a:cs typeface="Times New Roman" pitchFamily="18" charset="0"/>
              </a:rPr>
              <a:t>∈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800" b="1" baseline="-25000" smtClean="0">
                <a:latin typeface="Times New Roman" pitchFamily="18" charset="0"/>
                <a:cs typeface="Times New Roman" pitchFamily="18" charset="0"/>
              </a:rPr>
              <a:t>ik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,  </a:t>
            </a:r>
          </a:p>
          <a:p>
            <a:pPr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C</a:t>
            </a:r>
            <a:r>
              <a:rPr lang="zh-CN" altLang="zh-CN" sz="2800" b="1" smtClean="0">
                <a:latin typeface="Times New Roman" pitchFamily="18" charset="0"/>
                <a:cs typeface="Times New Roman" pitchFamily="18" charset="0"/>
              </a:rPr>
              <a:t>∈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800" b="1" baseline="-25000" smtClean="0">
                <a:latin typeface="Times New Roman" pitchFamily="18" charset="0"/>
                <a:cs typeface="Times New Roman" pitchFamily="18" charset="0"/>
              </a:rPr>
              <a:t>(i+k)(j-k)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zh-CN" sz="2800" b="1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</a:rPr>
              <a:t>上下文无关文法</a:t>
            </a:r>
            <a:endParaRPr lang="zh-CN" altLang="en-US" dirty="0" smtClean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1143000" y="1928813"/>
            <a:ext cx="7772400" cy="442912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b="1" smtClean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例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：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G=({A, B, C, S}, {a, b}, P, S)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zh-CN" b="1" smtClean="0">
                <a:latin typeface="华文楷体" pitchFamily="2" charset="-122"/>
                <a:ea typeface="华文楷体" pitchFamily="2" charset="-122"/>
              </a:rPr>
              <a:t>中的产生式为：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 smtClean="0">
                <a:latin typeface="华文楷体" pitchFamily="2" charset="-122"/>
                <a:ea typeface="华文楷体" pitchFamily="2" charset="-122"/>
              </a:rPr>
              <a:t>       S </a:t>
            </a:r>
            <a:r>
              <a:rPr lang="en-US" altLang="zh-CN" sz="2800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 </a:t>
            </a:r>
            <a:r>
              <a:rPr lang="en-US" altLang="zh-CN" sz="2800" b="1" smtClean="0">
                <a:latin typeface="华文楷体" pitchFamily="2" charset="-122"/>
                <a:ea typeface="华文楷体" pitchFamily="2" charset="-122"/>
              </a:rPr>
              <a:t>AB               S </a:t>
            </a:r>
            <a:r>
              <a:rPr lang="en-US" altLang="zh-CN" sz="2800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 </a:t>
            </a:r>
            <a:r>
              <a:rPr lang="en-US" altLang="zh-CN" sz="2800" b="1" smtClean="0">
                <a:latin typeface="华文楷体" pitchFamily="2" charset="-122"/>
                <a:ea typeface="华文楷体" pitchFamily="2" charset="-122"/>
              </a:rPr>
              <a:t>BC</a:t>
            </a:r>
            <a:endParaRPr lang="zh-CN" altLang="zh-CN" sz="2800" b="1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 smtClean="0">
                <a:latin typeface="华文楷体" pitchFamily="2" charset="-122"/>
                <a:ea typeface="华文楷体" pitchFamily="2" charset="-122"/>
              </a:rPr>
              <a:t>       B </a:t>
            </a:r>
            <a:r>
              <a:rPr lang="en-US" altLang="zh-CN" sz="2800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 </a:t>
            </a:r>
            <a:r>
              <a:rPr lang="en-US" altLang="zh-CN" sz="2800" b="1" smtClean="0">
                <a:latin typeface="华文楷体" pitchFamily="2" charset="-122"/>
                <a:ea typeface="华文楷体" pitchFamily="2" charset="-122"/>
              </a:rPr>
              <a:t>CC               B </a:t>
            </a:r>
            <a:r>
              <a:rPr lang="en-US" altLang="zh-CN" sz="2800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 </a:t>
            </a:r>
            <a:r>
              <a:rPr lang="en-US" altLang="zh-CN" sz="2800" b="1" smtClean="0">
                <a:latin typeface="华文楷体" pitchFamily="2" charset="-122"/>
                <a:ea typeface="华文楷体" pitchFamily="2" charset="-122"/>
              </a:rPr>
              <a:t>b</a:t>
            </a:r>
            <a:endParaRPr lang="zh-CN" altLang="zh-CN" sz="2800" b="1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 smtClean="0">
                <a:latin typeface="华文楷体" pitchFamily="2" charset="-122"/>
                <a:ea typeface="华文楷体" pitchFamily="2" charset="-122"/>
              </a:rPr>
              <a:t>       C </a:t>
            </a:r>
            <a:r>
              <a:rPr lang="en-US" altLang="zh-CN" sz="2800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 </a:t>
            </a:r>
            <a:r>
              <a:rPr lang="en-US" altLang="zh-CN" sz="2800" b="1" smtClean="0">
                <a:latin typeface="华文楷体" pitchFamily="2" charset="-122"/>
                <a:ea typeface="华文楷体" pitchFamily="2" charset="-122"/>
              </a:rPr>
              <a:t>AB               C </a:t>
            </a:r>
            <a:r>
              <a:rPr lang="en-US" altLang="zh-CN" sz="2800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 </a:t>
            </a:r>
            <a:r>
              <a:rPr lang="en-US" altLang="zh-CN" sz="2800" b="1" smtClean="0">
                <a:latin typeface="华文楷体" pitchFamily="2" charset="-122"/>
                <a:ea typeface="华文楷体" pitchFamily="2" charset="-122"/>
              </a:rPr>
              <a:t>a</a:t>
            </a:r>
            <a:endParaRPr lang="zh-CN" altLang="zh-CN" sz="2800" b="1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 smtClean="0">
                <a:latin typeface="华文楷体" pitchFamily="2" charset="-122"/>
                <a:ea typeface="华文楷体" pitchFamily="2" charset="-122"/>
              </a:rPr>
              <a:t>       A</a:t>
            </a:r>
            <a:r>
              <a:rPr lang="en-US" altLang="zh-CN" sz="2800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 </a:t>
            </a:r>
            <a:r>
              <a:rPr lang="en-US" altLang="zh-CN" sz="2800" b="1" smtClean="0">
                <a:latin typeface="华文楷体" pitchFamily="2" charset="-122"/>
                <a:ea typeface="华文楷体" pitchFamily="2" charset="-122"/>
              </a:rPr>
              <a:t> BA               A</a:t>
            </a:r>
            <a:r>
              <a:rPr lang="en-US" altLang="zh-CN" sz="2800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 </a:t>
            </a:r>
            <a:r>
              <a:rPr lang="en-US" altLang="zh-CN" sz="2800" b="1" smtClean="0">
                <a:latin typeface="华文楷体" pitchFamily="2" charset="-122"/>
                <a:ea typeface="华文楷体" pitchFamily="2" charset="-122"/>
              </a:rPr>
              <a:t> a</a:t>
            </a:r>
            <a:endParaRPr lang="zh-CN" altLang="zh-CN" sz="2800" b="1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证明串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baaba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是否能被文法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G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识别。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</a:rPr>
              <a:t>上下文无关文法</a:t>
            </a:r>
            <a:endParaRPr lang="zh-CN" altLang="en-US" dirty="0" smtClean="0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44831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b="1" smtClean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构造</a:t>
            </a:r>
            <a:r>
              <a:rPr lang="en-US" altLang="zh-CN" sz="2800" b="1" smtClean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V</a:t>
            </a:r>
            <a:r>
              <a:rPr lang="en-US" altLang="zh-CN" sz="2800" b="1" baseline="-25000" smtClean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ij</a:t>
            </a:r>
            <a:r>
              <a:rPr lang="zh-CN" altLang="en-US" sz="2800" b="1" smtClean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三角：</a:t>
            </a:r>
            <a:r>
              <a:rPr lang="en-US" altLang="zh-CN" sz="2800" b="1" smtClean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 ω= baaba </a:t>
            </a:r>
          </a:p>
          <a:p>
            <a:pPr lvl="1">
              <a:lnSpc>
                <a:spcPct val="120000"/>
              </a:lnSpc>
            </a:pPr>
            <a:r>
              <a:rPr lang="zh-CN" altLang="en-US" sz="2400" b="1" smtClean="0">
                <a:latin typeface="华文楷体" pitchFamily="2" charset="-122"/>
                <a:ea typeface="华文楷体" pitchFamily="2" charset="-122"/>
              </a:rPr>
              <a:t>构造第一行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V</a:t>
            </a:r>
            <a:r>
              <a:rPr lang="en-US" altLang="zh-CN" sz="2400" b="1" baseline="-25000" smtClean="0">
                <a:latin typeface="华文楷体" pitchFamily="2" charset="-122"/>
                <a:ea typeface="华文楷体" pitchFamily="2" charset="-122"/>
              </a:rPr>
              <a:t>i1</a:t>
            </a:r>
            <a:r>
              <a:rPr lang="zh-CN" altLang="en-US" sz="2400" b="1" smtClean="0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i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1</a:t>
            </a:r>
            <a:r>
              <a:rPr lang="zh-CN" altLang="en-US" sz="2400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，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i5</a:t>
            </a:r>
            <a:r>
              <a:rPr lang="zh-CN" altLang="en-US" sz="2400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）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.</a:t>
            </a:r>
            <a:r>
              <a:rPr lang="zh-CN" altLang="en-US" sz="2400" b="1" smtClean="0">
                <a:latin typeface="华文楷体" pitchFamily="2" charset="-122"/>
                <a:ea typeface="华文楷体" pitchFamily="2" charset="-122"/>
              </a:rPr>
              <a:t>容易有第一行：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    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     {B}        {A,C}        {A,C}         {B}         {A,C}</a:t>
            </a:r>
          </a:p>
          <a:p>
            <a:pPr lvl="1">
              <a:lnSpc>
                <a:spcPct val="120000"/>
              </a:lnSpc>
            </a:pP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400" b="1" smtClean="0">
                <a:latin typeface="华文楷体" pitchFamily="2" charset="-122"/>
                <a:ea typeface="华文楷体" pitchFamily="2" charset="-122"/>
              </a:rPr>
              <a:t>构造第二行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V</a:t>
            </a:r>
            <a:r>
              <a:rPr lang="en-US" altLang="zh-CN" sz="2400" b="1" baseline="-25000" smtClean="0">
                <a:latin typeface="华文楷体" pitchFamily="2" charset="-122"/>
                <a:ea typeface="华文楷体" pitchFamily="2" charset="-122"/>
              </a:rPr>
              <a:t>i2</a:t>
            </a:r>
            <a:r>
              <a:rPr lang="zh-CN" altLang="en-US" sz="2400" b="1" smtClean="0">
                <a:latin typeface="华文楷体" pitchFamily="2" charset="-122"/>
                <a:ea typeface="华文楷体" pitchFamily="2" charset="-122"/>
              </a:rPr>
              <a:t>；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k</a:t>
            </a:r>
            <a:r>
              <a:rPr lang="zh-CN" altLang="en-US" sz="2400" b="1" smtClean="0">
                <a:latin typeface="华文楷体" pitchFamily="2" charset="-122"/>
                <a:ea typeface="华文楷体" pitchFamily="2" charset="-122"/>
              </a:rPr>
              <a:t>只能取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1,</a:t>
            </a:r>
            <a:r>
              <a:rPr lang="zh-CN" altLang="en-US" sz="2400" b="1" smtClean="0">
                <a:latin typeface="华文楷体" pitchFamily="2" charset="-122"/>
                <a:ea typeface="华文楷体" pitchFamily="2" charset="-122"/>
              </a:rPr>
              <a:t>有：</a:t>
            </a:r>
            <a:endParaRPr lang="en-US" altLang="zh-CN" sz="2400" b="1" smtClean="0">
              <a:latin typeface="华文楷体" pitchFamily="2" charset="-122"/>
              <a:ea typeface="华文楷体" pitchFamily="2" charset="-122"/>
            </a:endParaRPr>
          </a:p>
          <a:p>
            <a:pPr lvl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     V</a:t>
            </a:r>
            <a:r>
              <a:rPr lang="en-US" altLang="zh-CN" sz="2400" b="1" baseline="-25000" smtClean="0">
                <a:latin typeface="华文楷体" pitchFamily="2" charset="-122"/>
                <a:ea typeface="华文楷体" pitchFamily="2" charset="-122"/>
              </a:rPr>
              <a:t>12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 ={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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V</a:t>
            </a:r>
            <a:r>
              <a:rPr lang="en-US" altLang="zh-CN" sz="2400" b="1" baseline="-25000" smtClean="0">
                <a:latin typeface="华文楷体" pitchFamily="2" charset="-122"/>
                <a:ea typeface="华文楷体" pitchFamily="2" charset="-122"/>
              </a:rPr>
              <a:t>11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V</a:t>
            </a:r>
            <a:r>
              <a:rPr lang="en-US" altLang="zh-CN" sz="2400" b="1" baseline="-25000" smtClean="0">
                <a:latin typeface="华文楷体" pitchFamily="2" charset="-122"/>
                <a:ea typeface="华文楷体" pitchFamily="2" charset="-122"/>
              </a:rPr>
              <a:t>21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} = {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BA,BC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} = {A,S}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     V</a:t>
            </a:r>
            <a:r>
              <a:rPr lang="en-US" altLang="zh-CN" sz="2400" b="1" baseline="-25000" smtClean="0">
                <a:latin typeface="华文楷体" pitchFamily="2" charset="-122"/>
                <a:ea typeface="华文楷体" pitchFamily="2" charset="-122"/>
              </a:rPr>
              <a:t>22 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= {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V</a:t>
            </a:r>
            <a:r>
              <a:rPr lang="en-US" altLang="zh-CN" sz="2400" b="1" baseline="-2500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21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V</a:t>
            </a:r>
            <a:r>
              <a:rPr lang="en-US" altLang="zh-CN" sz="2400" b="1" baseline="-2500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31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} = {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AA,AC,CA,CC} = 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{B} 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     V</a:t>
            </a:r>
            <a:r>
              <a:rPr lang="en-US" altLang="zh-CN" sz="2400" b="1" baseline="-25000" smtClean="0">
                <a:latin typeface="华文楷体" pitchFamily="2" charset="-122"/>
                <a:ea typeface="华文楷体" pitchFamily="2" charset="-122"/>
              </a:rPr>
              <a:t>32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 = {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V</a:t>
            </a:r>
            <a:r>
              <a:rPr lang="en-US" altLang="zh-CN" sz="2400" b="1" baseline="-2500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31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V</a:t>
            </a:r>
            <a:r>
              <a:rPr lang="en-US" altLang="zh-CN" sz="2400" b="1" baseline="-2500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41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}={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AB,CB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}={S,C}</a:t>
            </a:r>
            <a:r>
              <a:rPr lang="zh-CN" altLang="en-US" sz="2400" b="1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   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     V</a:t>
            </a:r>
            <a:r>
              <a:rPr lang="en-US" altLang="zh-CN" sz="2400" b="1" baseline="-25000" smtClean="0">
                <a:latin typeface="华文楷体" pitchFamily="2" charset="-122"/>
                <a:ea typeface="华文楷体" pitchFamily="2" charset="-122"/>
              </a:rPr>
              <a:t>42 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= {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V</a:t>
            </a:r>
            <a:r>
              <a:rPr lang="en-US" altLang="zh-CN" sz="2400" b="1" baseline="-2500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41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V</a:t>
            </a:r>
            <a:r>
              <a:rPr lang="en-US" altLang="zh-CN" sz="2400" b="1" baseline="-2500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51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} = {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BA,BC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}={A,S}</a:t>
            </a:r>
            <a:r>
              <a:rPr lang="zh-CN" altLang="en-US" sz="2400" b="1" smtClean="0"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sz="2400" b="1" smtClean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</a:rPr>
              <a:t>上下文无关文法</a:t>
            </a:r>
            <a:endParaRPr lang="zh-CN" altLang="en-US" dirty="0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785813" y="2017713"/>
            <a:ext cx="8169275" cy="4114800"/>
          </a:xfrm>
        </p:spPr>
        <p:txBody>
          <a:bodyPr/>
          <a:lstStyle/>
          <a:p>
            <a:pPr lvl="1">
              <a:lnSpc>
                <a:spcPct val="110000"/>
              </a:lnSpc>
            </a:pPr>
            <a:r>
              <a:rPr lang="zh-CN" altLang="en-US" b="1" smtClean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构造第三行</a:t>
            </a:r>
            <a:r>
              <a:rPr lang="en-US" altLang="zh-CN" b="1" smtClean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V</a:t>
            </a:r>
            <a:r>
              <a:rPr lang="en-US" altLang="zh-CN" b="1" baseline="-25000" smtClean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i3</a:t>
            </a:r>
            <a:r>
              <a:rPr lang="zh-CN" altLang="en-US" b="1" smtClean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b="1" smtClean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k=1,k=2:</a:t>
            </a:r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V</a:t>
            </a:r>
            <a:r>
              <a:rPr lang="en-US" altLang="zh-CN" sz="2400" b="1" baseline="-25000" smtClean="0">
                <a:latin typeface="华文楷体" pitchFamily="2" charset="-122"/>
                <a:ea typeface="华文楷体" pitchFamily="2" charset="-122"/>
              </a:rPr>
              <a:t>13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={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V</a:t>
            </a:r>
            <a:r>
              <a:rPr lang="en-US" altLang="zh-CN" sz="2400" b="1" baseline="-2500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11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V</a:t>
            </a:r>
            <a:r>
              <a:rPr lang="en-US" altLang="zh-CN" sz="2400" b="1" baseline="-2500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22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}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{V</a:t>
            </a:r>
            <a:r>
              <a:rPr lang="en-US" altLang="zh-CN" sz="2400" b="1" baseline="-2500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12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V</a:t>
            </a:r>
            <a:r>
              <a:rPr lang="en-US" altLang="zh-CN" sz="2400" b="1" baseline="-2500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31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} </a:t>
            </a:r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           = {BB,AA,AC,SA,SC} = </a:t>
            </a:r>
            <a:r>
              <a:rPr lang="zh-CN" altLang="zh-CN" sz="2400" b="1" smtClean="0">
                <a:latin typeface="华文楷体" pitchFamily="2" charset="-122"/>
                <a:ea typeface="华文楷体" pitchFamily="2" charset="-122"/>
              </a:rPr>
              <a:t>Φ</a:t>
            </a:r>
            <a:endParaRPr lang="en-US" altLang="zh-CN" sz="2400" b="1" smtClean="0">
              <a:latin typeface="华文楷体" pitchFamily="2" charset="-122"/>
              <a:ea typeface="华文楷体" pitchFamily="2" charset="-122"/>
              <a:sym typeface="Symbol" pitchFamily="18" charset="2"/>
            </a:endParaRPr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     V</a:t>
            </a:r>
            <a:r>
              <a:rPr lang="en-US" altLang="zh-CN" sz="2400" b="1" baseline="-2500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23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=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{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V</a:t>
            </a:r>
            <a:r>
              <a:rPr lang="en-US" altLang="zh-CN" sz="2400" b="1" baseline="-2500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21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V</a:t>
            </a:r>
            <a:r>
              <a:rPr lang="en-US" altLang="zh-CN" sz="2400" b="1" baseline="-2500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32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} 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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{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V</a:t>
            </a:r>
            <a:r>
              <a:rPr lang="en-US" altLang="zh-CN" sz="2400" b="1" baseline="-2500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22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V</a:t>
            </a:r>
            <a:r>
              <a:rPr lang="en-US" altLang="zh-CN" sz="2400" b="1" baseline="-2500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41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} </a:t>
            </a:r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           = {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AS,AC,CS,CC,BB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} = {B}</a:t>
            </a:r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     V</a:t>
            </a:r>
            <a:r>
              <a:rPr lang="en-US" altLang="zh-CN" sz="2400" b="1" baseline="-2500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33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=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{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V</a:t>
            </a:r>
            <a:r>
              <a:rPr lang="en-US" altLang="zh-CN" sz="2400" b="1" baseline="-2500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31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V</a:t>
            </a:r>
            <a:r>
              <a:rPr lang="en-US" altLang="zh-CN" sz="2400" b="1" baseline="-2500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42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} 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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{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V</a:t>
            </a:r>
            <a:r>
              <a:rPr lang="en-US" altLang="zh-CN" sz="2400" b="1" baseline="-2500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32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V</a:t>
            </a:r>
            <a:r>
              <a:rPr lang="en-US" altLang="zh-CN" sz="2400" b="1" baseline="-2500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51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} = </a:t>
            </a:r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             {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AA,AS,CA,CS,SA,SC,CA,CC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} = {B}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      </a:t>
            </a:r>
            <a:endParaRPr lang="zh-CN" altLang="en-US" b="1" smtClean="0">
              <a:latin typeface="华文楷体" pitchFamily="2" charset="-122"/>
              <a:ea typeface="华文楷体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b="1" smtClean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同理可构造第四行和第五行。</a:t>
            </a:r>
            <a:endParaRPr lang="en-US" altLang="zh-CN" b="1" smtClean="0">
              <a:solidFill>
                <a:srgbClr val="0070C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</a:rPr>
              <a:t>上下文无关文法</a:t>
            </a:r>
            <a:endParaRPr lang="zh-CN" altLang="en-US" dirty="0" smtClean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1371600" y="2000250"/>
            <a:ext cx="7772400" cy="41148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b="1" smtClean="0">
                <a:latin typeface="华文楷体" pitchFamily="2" charset="-122"/>
                <a:ea typeface="华文楷体" pitchFamily="2" charset="-122"/>
              </a:rPr>
              <a:t>{B}	    {A,C}	  {A,C}	{B}	  {A,C}	</a:t>
            </a:r>
            <a:endParaRPr lang="zh-CN" altLang="zh-CN" sz="2800" b="1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b="1" smtClean="0">
                <a:latin typeface="华文楷体" pitchFamily="2" charset="-122"/>
                <a:ea typeface="华文楷体" pitchFamily="2" charset="-122"/>
              </a:rPr>
              <a:t>{A,S}     {B}	  {S,C}	{S,A}		</a:t>
            </a:r>
            <a:endParaRPr lang="zh-CN" altLang="zh-CN" sz="2800" b="1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b="1" smtClean="0">
                <a:latin typeface="华文楷体" pitchFamily="2" charset="-122"/>
                <a:ea typeface="华文楷体" pitchFamily="2" charset="-122"/>
              </a:rPr>
              <a:t>{</a:t>
            </a:r>
            <a:r>
              <a:rPr lang="zh-CN" altLang="zh-CN" sz="2800" b="1" smtClean="0">
                <a:latin typeface="华文楷体" pitchFamily="2" charset="-122"/>
                <a:ea typeface="华文楷体" pitchFamily="2" charset="-122"/>
              </a:rPr>
              <a:t>Φ</a:t>
            </a:r>
            <a:r>
              <a:rPr lang="en-US" altLang="zh-CN" sz="2800" b="1" smtClean="0">
                <a:latin typeface="华文楷体" pitchFamily="2" charset="-122"/>
                <a:ea typeface="华文楷体" pitchFamily="2" charset="-122"/>
              </a:rPr>
              <a:t>}	     {B}	  {B}			</a:t>
            </a:r>
            <a:endParaRPr lang="zh-CN" altLang="zh-CN" sz="2800" b="1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b="1" smtClean="0">
                <a:latin typeface="华文楷体" pitchFamily="2" charset="-122"/>
                <a:ea typeface="华文楷体" pitchFamily="2" charset="-122"/>
              </a:rPr>
              <a:t>{</a:t>
            </a:r>
            <a:r>
              <a:rPr lang="zh-CN" altLang="zh-CN" sz="2800" b="1" smtClean="0">
                <a:latin typeface="华文楷体" pitchFamily="2" charset="-122"/>
                <a:ea typeface="华文楷体" pitchFamily="2" charset="-122"/>
              </a:rPr>
              <a:t>Φ</a:t>
            </a:r>
            <a:r>
              <a:rPr lang="en-US" altLang="zh-CN" sz="2800" b="1" smtClean="0">
                <a:latin typeface="华文楷体" pitchFamily="2" charset="-122"/>
                <a:ea typeface="华文楷体" pitchFamily="2" charset="-122"/>
              </a:rPr>
              <a:t>}	     {A,C,S}			</a:t>
            </a:r>
            <a:endParaRPr lang="zh-CN" altLang="zh-CN" sz="2800" b="1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b="1" smtClean="0">
                <a:latin typeface="华文楷体" pitchFamily="2" charset="-122"/>
                <a:ea typeface="华文楷体" pitchFamily="2" charset="-122"/>
              </a:rPr>
              <a:t>{A,C,S}</a:t>
            </a:r>
            <a:endParaRPr lang="zh-CN" altLang="en-US" sz="2800" b="1" smtClean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</a:rPr>
              <a:t>上下文无关语言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1182688" y="1484784"/>
            <a:ext cx="7277744" cy="4896544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               </a:t>
            </a:r>
          </a:p>
          <a:p>
            <a:r>
              <a:rPr lang="zh-CN" altLang="en-US" sz="2800" b="1" dirty="0" smtClean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上下文无关文法定义：</a:t>
            </a:r>
            <a:endParaRPr lang="en-US" altLang="zh-CN" sz="2800" b="1" dirty="0" smtClean="0">
              <a:solidFill>
                <a:srgbClr val="0070C0"/>
              </a:solidFill>
              <a:latin typeface="华文楷体" pitchFamily="2" charset="-122"/>
              <a:ea typeface="华文楷体" pitchFamily="2" charset="-122"/>
            </a:endParaRPr>
          </a:p>
          <a:p>
            <a:pPr>
              <a:buNone/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    G(V, T, P, S), P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中的产生式形如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 A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  .   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A∈V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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(VT)</a:t>
            </a:r>
            <a:r>
              <a:rPr lang="en-US" altLang="zh-CN" sz="2800" b="1" baseline="30000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*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.</a:t>
            </a:r>
            <a:endParaRPr lang="en-US" altLang="zh-CN" sz="2800" b="1" baseline="30000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b="1" dirty="0" smtClean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例：</a:t>
            </a:r>
            <a:endParaRPr lang="en-US" altLang="zh-CN" b="1" dirty="0" smtClean="0">
              <a:solidFill>
                <a:srgbClr val="0070C0"/>
              </a:solidFill>
              <a:latin typeface="华文楷体" pitchFamily="2" charset="-122"/>
              <a:ea typeface="华文楷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上下文无关文法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G = ( V, T, P, S),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其中：  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      V={S}, </a:t>
            </a:r>
          </a:p>
          <a:p>
            <a:pPr>
              <a:buFont typeface="Wingdings" pitchFamily="2" charset="2"/>
              <a:buNone/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  <a:cs typeface="Lucida Sans Unicode" pitchFamily="34" charset="0"/>
              </a:rPr>
              <a:t>      T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={a, b}, </a:t>
            </a:r>
          </a:p>
          <a:p>
            <a:pPr>
              <a:buFont typeface="Wingdings" pitchFamily="2" charset="2"/>
              <a:buNone/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     P={S 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</a:t>
            </a: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aSb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, </a:t>
            </a: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Se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}</a:t>
            </a:r>
            <a:endParaRPr lang="zh-CN" altLang="en-US" sz="2800" b="1" dirty="0" smtClean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下推自动机</a:t>
            </a: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下推自动机</a:t>
            </a:r>
            <a:r>
              <a:rPr lang="en-US" altLang="zh-CN" smtClean="0">
                <a:latin typeface="华文楷体" pitchFamily="2" charset="-122"/>
                <a:ea typeface="华文楷体" pitchFamily="2" charset="-122"/>
              </a:rPr>
              <a:t>﹙PDA﹚</a:t>
            </a:r>
            <a:r>
              <a:rPr lang="zh-CN" altLang="en-US" smtClean="0">
                <a:latin typeface="华文楷体" pitchFamily="2" charset="-122"/>
                <a:ea typeface="华文楷体" pitchFamily="2" charset="-122"/>
              </a:rPr>
              <a:t>是一种抽象的计算模型。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zh-CN" altLang="en-US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mtClean="0">
                <a:latin typeface="华文楷体" pitchFamily="2" charset="-122"/>
                <a:ea typeface="华文楷体" pitchFamily="2" charset="-122"/>
              </a:rPr>
              <a:t>下推自动机比</a:t>
            </a:r>
            <a:r>
              <a:rPr lang="zh-CN" altLang="en-US" u="sng" smtClean="0">
                <a:solidFill>
                  <a:schemeClr val="bg2"/>
                </a:solidFill>
                <a:latin typeface="华文楷体" pitchFamily="2" charset="-122"/>
                <a:ea typeface="华文楷体" pitchFamily="2" charset="-122"/>
                <a:hlinkClick r:id="rId2" tooltip="有限状态自动机"/>
              </a:rPr>
              <a:t>有限状态自动机</a:t>
            </a:r>
            <a:r>
              <a:rPr lang="zh-CN" altLang="en-US" smtClean="0">
                <a:latin typeface="华文楷体" pitchFamily="2" charset="-122"/>
                <a:ea typeface="华文楷体" pitchFamily="2" charset="-122"/>
              </a:rPr>
              <a:t>复杂：比自动机多一个长度不受限制的</a:t>
            </a:r>
            <a:r>
              <a:rPr lang="zh-CN" altLang="en-US" smtClean="0">
                <a:latin typeface="华文楷体" pitchFamily="2" charset="-122"/>
                <a:ea typeface="华文楷体" pitchFamily="2" charset="-122"/>
                <a:hlinkClick r:id="rId3" tooltip="栈"/>
              </a:rPr>
              <a:t>栈</a:t>
            </a:r>
            <a:r>
              <a:rPr lang="en-US" altLang="zh-CN" smtClean="0">
                <a:latin typeface="华文楷体" pitchFamily="2" charset="-122"/>
                <a:ea typeface="华文楷体" pitchFamily="2" charset="-122"/>
              </a:rPr>
              <a:t>.</a:t>
            </a:r>
            <a:endParaRPr lang="zh-CN" altLang="en-US" smtClean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下推自动机</a:t>
            </a:r>
          </a:p>
        </p:txBody>
      </p:sp>
      <p:pic>
        <p:nvPicPr>
          <p:cNvPr id="266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714500" y="2143125"/>
            <a:ext cx="6000750" cy="35687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下推自动机</a:t>
            </a: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4340225"/>
          </a:xfrm>
        </p:spPr>
        <p:txBody>
          <a:bodyPr/>
          <a:lstStyle/>
          <a:p>
            <a:r>
              <a:rPr lang="en-US" altLang="zh-CN" sz="2800" b="1" smtClean="0">
                <a:latin typeface="华文楷体" pitchFamily="2" charset="-122"/>
                <a:ea typeface="华文楷体" pitchFamily="2" charset="-122"/>
              </a:rPr>
              <a:t>PDM</a:t>
            </a:r>
            <a:r>
              <a:rPr lang="zh-CN" altLang="en-US" sz="2800" b="1" smtClean="0">
                <a:latin typeface="华文楷体" pitchFamily="2" charset="-122"/>
                <a:ea typeface="华文楷体" pitchFamily="2" charset="-122"/>
              </a:rPr>
              <a:t>定义：</a:t>
            </a:r>
          </a:p>
          <a:p>
            <a:pPr>
              <a:buFont typeface="Wingdings" pitchFamily="2" charset="2"/>
              <a:buNone/>
            </a:pPr>
            <a:r>
              <a:rPr lang="zh-CN" altLang="en-US" sz="2800" b="1" smtClean="0">
                <a:latin typeface="华文楷体" pitchFamily="2" charset="-122"/>
                <a:ea typeface="华文楷体" pitchFamily="2" charset="-122"/>
              </a:rPr>
              <a:t>         </a:t>
            </a:r>
            <a:r>
              <a:rPr lang="en-US" altLang="zh-CN" sz="2800" b="1" smtClean="0">
                <a:latin typeface="华文楷体" pitchFamily="2" charset="-122"/>
                <a:ea typeface="华文楷体" pitchFamily="2" charset="-122"/>
              </a:rPr>
              <a:t>M=(Q, </a:t>
            </a:r>
            <a:r>
              <a:rPr lang="en-US" altLang="zh-CN" sz="2800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</a:t>
            </a:r>
            <a:r>
              <a:rPr lang="en-US" altLang="zh-CN" sz="2800" b="1" smtClean="0">
                <a:latin typeface="华文楷体" pitchFamily="2" charset="-122"/>
                <a:ea typeface="华文楷体" pitchFamily="2" charset="-122"/>
              </a:rPr>
              <a:t>, </a:t>
            </a:r>
            <a:r>
              <a:rPr lang="en-US" altLang="zh-CN" sz="2800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</a:t>
            </a:r>
            <a:r>
              <a:rPr lang="en-US" altLang="zh-CN" sz="2800" b="1" smtClean="0">
                <a:latin typeface="华文楷体" pitchFamily="2" charset="-122"/>
                <a:ea typeface="华文楷体" pitchFamily="2" charset="-122"/>
              </a:rPr>
              <a:t>,δ, q</a:t>
            </a:r>
            <a:r>
              <a:rPr lang="en-US" altLang="zh-CN" sz="2800" b="1" baseline="-25000" smtClean="0">
                <a:latin typeface="华文楷体" pitchFamily="2" charset="-122"/>
                <a:ea typeface="华文楷体" pitchFamily="2" charset="-122"/>
              </a:rPr>
              <a:t>0</a:t>
            </a:r>
            <a:r>
              <a:rPr lang="en-US" altLang="zh-CN" sz="2800" b="1" smtClean="0">
                <a:latin typeface="华文楷体" pitchFamily="2" charset="-122"/>
                <a:ea typeface="华文楷体" pitchFamily="2" charset="-122"/>
              </a:rPr>
              <a:t>, Z</a:t>
            </a:r>
            <a:r>
              <a:rPr lang="en-US" altLang="zh-CN" sz="2800" b="1" baseline="-25000" smtClean="0">
                <a:latin typeface="华文楷体" pitchFamily="2" charset="-122"/>
                <a:ea typeface="华文楷体" pitchFamily="2" charset="-122"/>
              </a:rPr>
              <a:t>0</a:t>
            </a:r>
            <a:r>
              <a:rPr lang="en-US" altLang="zh-CN" sz="2800" b="1" smtClean="0">
                <a:latin typeface="华文楷体" pitchFamily="2" charset="-122"/>
                <a:ea typeface="华文楷体" pitchFamily="2" charset="-122"/>
              </a:rPr>
              <a:t>, F)</a:t>
            </a:r>
            <a:r>
              <a:rPr lang="zh-CN" altLang="en-US" sz="2800" b="1" smtClean="0">
                <a:latin typeface="华文楷体" pitchFamily="2" charset="-122"/>
                <a:ea typeface="华文楷体" pitchFamily="2" charset="-122"/>
              </a:rPr>
              <a:t>，其中：</a:t>
            </a:r>
          </a:p>
          <a:p>
            <a:pPr>
              <a:buFont typeface="Wingdings" pitchFamily="2" charset="2"/>
              <a:buNone/>
            </a:pPr>
            <a:r>
              <a:rPr lang="zh-CN" altLang="en-US" sz="2800" b="1" smtClean="0"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Q</a:t>
            </a:r>
            <a:r>
              <a:rPr lang="zh-CN" altLang="en-US" sz="2400" b="1" smtClean="0">
                <a:latin typeface="华文楷体" pitchFamily="2" charset="-122"/>
                <a:ea typeface="华文楷体" pitchFamily="2" charset="-122"/>
              </a:rPr>
              <a:t>：有限状态集</a:t>
            </a:r>
          </a:p>
          <a:p>
            <a:pPr>
              <a:buFont typeface="Wingdings" pitchFamily="2" charset="2"/>
              <a:buNone/>
            </a:pPr>
            <a:r>
              <a:rPr lang="zh-CN" altLang="en-US" sz="2400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     </a:t>
            </a:r>
            <a:r>
              <a:rPr lang="zh-CN" altLang="en-US" sz="2400" b="1" smtClean="0">
                <a:latin typeface="华文楷体" pitchFamily="2" charset="-122"/>
                <a:ea typeface="华文楷体" pitchFamily="2" charset="-122"/>
              </a:rPr>
              <a:t> ：栈符号集</a:t>
            </a:r>
          </a:p>
          <a:p>
            <a:pPr>
              <a:buFont typeface="Wingdings" pitchFamily="2" charset="2"/>
              <a:buNone/>
            </a:pPr>
            <a:r>
              <a:rPr lang="zh-CN" altLang="en-US" sz="2400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     </a:t>
            </a:r>
            <a:r>
              <a:rPr lang="zh-CN" altLang="en-US" sz="2400" b="1" smtClean="0">
                <a:latin typeface="华文楷体" pitchFamily="2" charset="-122"/>
                <a:ea typeface="华文楷体" pitchFamily="2" charset="-122"/>
              </a:rPr>
              <a:t>：输入符号集</a:t>
            </a:r>
          </a:p>
          <a:p>
            <a:pPr>
              <a:buFont typeface="Wingdings" pitchFamily="2" charset="2"/>
              <a:buNone/>
            </a:pPr>
            <a:r>
              <a:rPr lang="zh-CN" altLang="en-US" sz="2400" b="1" smtClean="0">
                <a:latin typeface="华文楷体" pitchFamily="2" charset="-122"/>
                <a:ea typeface="华文楷体" pitchFamily="2" charset="-122"/>
              </a:rPr>
              <a:t>     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q</a:t>
            </a:r>
            <a:r>
              <a:rPr lang="en-US" altLang="zh-CN" sz="2400" b="1" baseline="-25000" smtClean="0">
                <a:latin typeface="华文楷体" pitchFamily="2" charset="-122"/>
                <a:ea typeface="华文楷体" pitchFamily="2" charset="-122"/>
              </a:rPr>
              <a:t>0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∈Q</a:t>
            </a:r>
            <a:r>
              <a:rPr lang="zh-CN" altLang="en-US" sz="2400" b="1" smtClean="0">
                <a:latin typeface="华文楷体" pitchFamily="2" charset="-122"/>
                <a:ea typeface="华文楷体" pitchFamily="2" charset="-122"/>
              </a:rPr>
              <a:t>，初始状态</a:t>
            </a:r>
          </a:p>
          <a:p>
            <a:pPr>
              <a:buFont typeface="Wingdings" pitchFamily="2" charset="2"/>
              <a:buNone/>
            </a:pPr>
            <a:r>
              <a:rPr lang="zh-CN" altLang="en-US" sz="2400" b="1" smtClean="0">
                <a:latin typeface="华文楷体" pitchFamily="2" charset="-122"/>
                <a:ea typeface="华文楷体" pitchFamily="2" charset="-122"/>
              </a:rPr>
              <a:t>     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Z</a:t>
            </a:r>
            <a:r>
              <a:rPr lang="en-US" altLang="zh-CN" sz="2400" b="1" baseline="-25000" smtClean="0">
                <a:latin typeface="华文楷体" pitchFamily="2" charset="-122"/>
                <a:ea typeface="华文楷体" pitchFamily="2" charset="-122"/>
              </a:rPr>
              <a:t>0</a:t>
            </a:r>
            <a:r>
              <a:rPr lang="zh-CN" altLang="en-US" sz="2400" b="1" smtClean="0">
                <a:latin typeface="华文楷体" pitchFamily="2" charset="-122"/>
                <a:ea typeface="华文楷体" pitchFamily="2" charset="-122"/>
              </a:rPr>
              <a:t>：栈初始符号</a:t>
            </a:r>
          </a:p>
          <a:p>
            <a:pPr>
              <a:buFont typeface="Wingdings" pitchFamily="2" charset="2"/>
              <a:buNone/>
            </a:pPr>
            <a:r>
              <a:rPr lang="zh-CN" altLang="en-US" sz="2400" b="1" smtClean="0">
                <a:latin typeface="华文楷体" pitchFamily="2" charset="-122"/>
                <a:ea typeface="华文楷体" pitchFamily="2" charset="-122"/>
              </a:rPr>
              <a:t>     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F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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Q</a:t>
            </a:r>
            <a:r>
              <a:rPr lang="zh-CN" altLang="en-US" sz="2400" b="1" smtClean="0">
                <a:latin typeface="华文楷体" pitchFamily="2" charset="-122"/>
                <a:ea typeface="华文楷体" pitchFamily="2" charset="-122"/>
              </a:rPr>
              <a:t>，终止状态集</a:t>
            </a:r>
          </a:p>
          <a:p>
            <a:pPr>
              <a:buFont typeface="Wingdings" pitchFamily="2" charset="2"/>
              <a:buNone/>
            </a:pPr>
            <a:r>
              <a:rPr lang="zh-CN" altLang="en-US" sz="2400" b="1" smtClean="0">
                <a:latin typeface="华文楷体" pitchFamily="2" charset="-122"/>
                <a:ea typeface="华文楷体" pitchFamily="2" charset="-122"/>
              </a:rPr>
              <a:t>     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δ</a:t>
            </a:r>
            <a:r>
              <a:rPr lang="zh-CN" altLang="en-US" sz="2400" b="1" smtClean="0">
                <a:latin typeface="华文楷体" pitchFamily="2" charset="-122"/>
                <a:ea typeface="华文楷体" pitchFamily="2" charset="-122"/>
              </a:rPr>
              <a:t>：转换函数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下推自动机</a:t>
            </a: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827088" y="2060575"/>
            <a:ext cx="7929562" cy="4114800"/>
          </a:xfrm>
        </p:spPr>
        <p:txBody>
          <a:bodyPr/>
          <a:lstStyle/>
          <a:p>
            <a:pPr lvl="1">
              <a:lnSpc>
                <a:spcPct val="125000"/>
              </a:lnSpc>
            </a:pPr>
            <a:r>
              <a:rPr lang="zh-CN" altLang="en-US" b="1" smtClean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确定下推自动机</a:t>
            </a:r>
            <a:r>
              <a:rPr lang="en-US" altLang="zh-CN" b="1" smtClean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: </a:t>
            </a:r>
          </a:p>
          <a:p>
            <a:pPr lvl="1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转换函数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: Q×(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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×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</a:t>
            </a:r>
            <a:r>
              <a:rPr lang="en-US" altLang="zh-CN" b="1" baseline="3000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*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 )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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Q× 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</a:t>
            </a:r>
            <a:r>
              <a:rPr lang="en-US" altLang="zh-CN" b="1" baseline="30000" smtClean="0">
                <a:latin typeface="华文楷体" pitchFamily="2" charset="-122"/>
                <a:ea typeface="华文楷体" pitchFamily="2" charset="-122"/>
              </a:rPr>
              <a:t>*</a:t>
            </a:r>
            <a:endParaRPr lang="en-US" altLang="zh-CN" b="1" smtClean="0">
              <a:latin typeface="华文楷体" pitchFamily="2" charset="-122"/>
              <a:ea typeface="华文楷体" pitchFamily="2" charset="-122"/>
            </a:endParaRPr>
          </a:p>
          <a:p>
            <a:pPr lvl="1">
              <a:lnSpc>
                <a:spcPct val="125000"/>
              </a:lnSpc>
            </a:pPr>
            <a:r>
              <a:rPr lang="zh-CN" altLang="en-US" b="1" smtClean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非确定下推自动机</a:t>
            </a:r>
            <a:r>
              <a:rPr lang="en-US" altLang="zh-CN" b="1" smtClean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:</a:t>
            </a:r>
          </a:p>
          <a:p>
            <a:pPr lvl="1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转换函数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:Q×(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{}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×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</a:t>
            </a:r>
            <a:r>
              <a:rPr lang="en-US" altLang="zh-CN" b="1" baseline="3000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*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 )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P  (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Q× 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</a:t>
            </a:r>
            <a:r>
              <a:rPr lang="en-US" altLang="zh-CN" b="1" baseline="30000" smtClean="0">
                <a:latin typeface="华文楷体" pitchFamily="2" charset="-122"/>
                <a:ea typeface="华文楷体" pitchFamily="2" charset="-122"/>
              </a:rPr>
              <a:t>*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)</a:t>
            </a:r>
            <a:endParaRPr lang="en-US" altLang="zh-CN" b="1" smtClean="0">
              <a:solidFill>
                <a:srgbClr val="0070C0"/>
              </a:solidFill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smtClean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定理：</a:t>
            </a:r>
            <a:endParaRPr lang="en-US" altLang="zh-CN" b="1" smtClean="0">
              <a:solidFill>
                <a:srgbClr val="0070C0"/>
              </a:solidFill>
              <a:latin typeface="华文楷体" pitchFamily="2" charset="-122"/>
              <a:ea typeface="华文楷体" pitchFamily="2" charset="-122"/>
            </a:endParaRPr>
          </a:p>
          <a:p>
            <a:pPr lvl="1">
              <a:lnSpc>
                <a:spcPct val="125000"/>
              </a:lnSpc>
            </a:pP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确定下推自动机和非确定下推自动机不等价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.</a:t>
            </a:r>
            <a:endParaRPr lang="zh-CN" altLang="en-US" smtClean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下推自动机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>
          <a:xfrm>
            <a:off x="1182688" y="1857375"/>
            <a:ext cx="7772400" cy="47148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b="1" smtClean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例</a:t>
            </a:r>
            <a:r>
              <a:rPr lang="zh-CN" altLang="en-US" sz="2400" b="1" smtClean="0">
                <a:latin typeface="华文楷体" pitchFamily="2" charset="-122"/>
                <a:ea typeface="华文楷体" pitchFamily="2" charset="-122"/>
              </a:rPr>
              <a:t>：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M</a:t>
            </a:r>
            <a:r>
              <a:rPr lang="zh-CN" altLang="en-US" sz="2400" b="1" smtClean="0">
                <a:latin typeface="华文楷体" pitchFamily="2" charset="-122"/>
                <a:ea typeface="华文楷体" pitchFamily="2" charset="-122"/>
              </a:rPr>
              <a:t>＝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({q</a:t>
            </a:r>
            <a:r>
              <a:rPr lang="en-US" altLang="zh-CN" sz="2400" b="1" baseline="-25000" smtClean="0">
                <a:latin typeface="华文楷体" pitchFamily="2" charset="-122"/>
                <a:ea typeface="华文楷体" pitchFamily="2" charset="-122"/>
              </a:rPr>
              <a:t>0</a:t>
            </a:r>
            <a:r>
              <a:rPr lang="zh-CN" altLang="en-US" sz="2400" b="1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q</a:t>
            </a:r>
            <a:r>
              <a:rPr lang="en-US" altLang="zh-CN" sz="2400" b="1" baseline="-25000" smtClean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sz="2400" b="1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q</a:t>
            </a:r>
            <a:r>
              <a:rPr lang="en-US" altLang="zh-CN" sz="2400" b="1" baseline="-2500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}</a:t>
            </a:r>
            <a:r>
              <a:rPr lang="zh-CN" altLang="en-US" sz="2400" b="1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{a</a:t>
            </a:r>
            <a:r>
              <a:rPr lang="zh-CN" altLang="en-US" sz="2400" b="1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b}</a:t>
            </a:r>
            <a:r>
              <a:rPr lang="zh-CN" altLang="en-US" sz="2400" b="1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{Z</a:t>
            </a:r>
            <a:r>
              <a:rPr lang="zh-CN" altLang="en-US" sz="2400" b="1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sz="2400" b="1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B}</a:t>
            </a:r>
            <a:r>
              <a:rPr lang="zh-CN" altLang="en-US" sz="2400" b="1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δ</a:t>
            </a:r>
            <a:r>
              <a:rPr lang="zh-CN" altLang="en-US" sz="2400" b="1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q</a:t>
            </a:r>
            <a:r>
              <a:rPr lang="en-US" altLang="zh-CN" sz="2400" b="1" baseline="-25000" smtClean="0">
                <a:latin typeface="华文楷体" pitchFamily="2" charset="-122"/>
                <a:ea typeface="华文楷体" pitchFamily="2" charset="-122"/>
              </a:rPr>
              <a:t>0</a:t>
            </a:r>
            <a:r>
              <a:rPr lang="zh-CN" altLang="en-US" sz="2400" b="1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Z</a:t>
            </a:r>
            <a:r>
              <a:rPr lang="en-US" altLang="zh-CN" sz="2400" b="1" baseline="-25000" smtClean="0">
                <a:latin typeface="华文楷体" pitchFamily="2" charset="-122"/>
                <a:ea typeface="华文楷体" pitchFamily="2" charset="-122"/>
              </a:rPr>
              <a:t>0</a:t>
            </a:r>
            <a:r>
              <a:rPr lang="zh-CN" altLang="en-US" sz="2400" b="1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{q</a:t>
            </a:r>
            <a:r>
              <a:rPr lang="en-US" altLang="zh-CN" sz="2400" b="1" baseline="-2500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})</a:t>
            </a:r>
            <a:r>
              <a:rPr lang="zh-CN" altLang="en-US" sz="2400" b="1" smtClean="0">
                <a:latin typeface="华文楷体" pitchFamily="2" charset="-122"/>
                <a:ea typeface="华文楷体" pitchFamily="2" charset="-122"/>
              </a:rPr>
              <a:t>是一个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PDA</a:t>
            </a:r>
            <a:r>
              <a:rPr lang="zh-CN" altLang="en-US" sz="2400" b="1" smtClean="0">
                <a:latin typeface="华文楷体" pitchFamily="2" charset="-122"/>
                <a:ea typeface="华文楷体" pitchFamily="2" charset="-122"/>
              </a:rPr>
              <a:t>，其中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δ</a:t>
            </a:r>
            <a:r>
              <a:rPr lang="zh-CN" altLang="en-US" sz="2400" b="1" smtClean="0">
                <a:latin typeface="华文楷体" pitchFamily="2" charset="-122"/>
                <a:ea typeface="华文楷体" pitchFamily="2" charset="-122"/>
              </a:rPr>
              <a:t>由以下各式定义：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δ(q</a:t>
            </a:r>
            <a:r>
              <a:rPr lang="en-US" altLang="zh-CN" sz="2400" b="1" baseline="-25000" smtClean="0">
                <a:latin typeface="华文楷体" pitchFamily="2" charset="-122"/>
                <a:ea typeface="华文楷体" pitchFamily="2" charset="-122"/>
              </a:rPr>
              <a:t>0</a:t>
            </a:r>
            <a:r>
              <a:rPr lang="zh-CN" altLang="en-US" sz="2400" b="1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sz="2400" b="1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Z</a:t>
            </a:r>
            <a:r>
              <a:rPr lang="en-US" altLang="zh-CN" sz="2400" b="1" baseline="-25000" smtClean="0">
                <a:latin typeface="华文楷体" pitchFamily="2" charset="-122"/>
                <a:ea typeface="华文楷体" pitchFamily="2" charset="-122"/>
              </a:rPr>
              <a:t>0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en-US" sz="2400" b="1" smtClean="0">
                <a:latin typeface="华文楷体" pitchFamily="2" charset="-122"/>
                <a:ea typeface="华文楷体" pitchFamily="2" charset="-122"/>
              </a:rPr>
              <a:t>＝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{&lt;q</a:t>
            </a:r>
            <a:r>
              <a:rPr lang="en-US" altLang="zh-CN" sz="2400" b="1" baseline="-25000" smtClean="0">
                <a:latin typeface="华文楷体" pitchFamily="2" charset="-122"/>
                <a:ea typeface="华文楷体" pitchFamily="2" charset="-122"/>
              </a:rPr>
              <a:t>0</a:t>
            </a:r>
            <a:r>
              <a:rPr lang="zh-CN" altLang="en-US" sz="2400" b="1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AZ</a:t>
            </a:r>
            <a:r>
              <a:rPr lang="en-US" altLang="zh-CN" sz="2400" b="1" baseline="-25000" smtClean="0">
                <a:latin typeface="华文楷体" pitchFamily="2" charset="-122"/>
                <a:ea typeface="华文楷体" pitchFamily="2" charset="-122"/>
              </a:rPr>
              <a:t>0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&gt;}</a:t>
            </a:r>
            <a:r>
              <a:rPr lang="zh-CN" altLang="en-US" sz="2400" b="1" smtClean="0">
                <a:latin typeface="华文楷体" pitchFamily="2" charset="-122"/>
                <a:ea typeface="华文楷体" pitchFamily="2" charset="-122"/>
              </a:rPr>
              <a:t>，</a:t>
            </a:r>
            <a:endParaRPr lang="en-US" altLang="zh-CN" sz="2400" b="1" smtClean="0">
              <a:latin typeface="华文楷体" pitchFamily="2" charset="-122"/>
              <a:ea typeface="华文楷体" pitchFamily="2" charset="-122"/>
            </a:endParaRPr>
          </a:p>
          <a:p>
            <a:pPr lvl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δ(q</a:t>
            </a:r>
            <a:r>
              <a:rPr lang="en-US" altLang="zh-CN" sz="2400" b="1" baseline="-25000" smtClean="0">
                <a:latin typeface="华文楷体" pitchFamily="2" charset="-122"/>
                <a:ea typeface="华文楷体" pitchFamily="2" charset="-122"/>
              </a:rPr>
              <a:t>0</a:t>
            </a:r>
            <a:r>
              <a:rPr lang="zh-CN" altLang="en-US" sz="2400" b="1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sz="2400" b="1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A)</a:t>
            </a:r>
            <a:r>
              <a:rPr lang="zh-CN" altLang="en-US" sz="2400" b="1" smtClean="0">
                <a:latin typeface="华文楷体" pitchFamily="2" charset="-122"/>
                <a:ea typeface="华文楷体" pitchFamily="2" charset="-122"/>
              </a:rPr>
              <a:t>＝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{&lt;q</a:t>
            </a:r>
            <a:r>
              <a:rPr lang="en-US" altLang="zh-CN" sz="2400" b="1" baseline="-25000" smtClean="0">
                <a:latin typeface="华文楷体" pitchFamily="2" charset="-122"/>
                <a:ea typeface="华文楷体" pitchFamily="2" charset="-122"/>
              </a:rPr>
              <a:t>0</a:t>
            </a:r>
            <a:r>
              <a:rPr lang="zh-CN" altLang="en-US" sz="2400" b="1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AA&gt;</a:t>
            </a:r>
            <a:r>
              <a:rPr lang="zh-CN" altLang="en-US" sz="2400" b="1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&lt;q</a:t>
            </a:r>
            <a:r>
              <a:rPr lang="en-US" altLang="zh-CN" sz="2400" b="1" baseline="-25000" smtClean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sz="2400" b="1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ε&gt;}</a:t>
            </a:r>
            <a:r>
              <a:rPr lang="zh-CN" altLang="en-US" sz="2400" b="1" smtClean="0">
                <a:latin typeface="华文楷体" pitchFamily="2" charset="-122"/>
                <a:ea typeface="华文楷体" pitchFamily="2" charset="-122"/>
              </a:rPr>
              <a:t>，</a:t>
            </a:r>
            <a:endParaRPr lang="en-US" altLang="zh-CN" sz="2400" b="1" smtClean="0">
              <a:latin typeface="华文楷体" pitchFamily="2" charset="-122"/>
              <a:ea typeface="华文楷体" pitchFamily="2" charset="-122"/>
            </a:endParaRPr>
          </a:p>
          <a:p>
            <a:pPr lvl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δ(q</a:t>
            </a:r>
            <a:r>
              <a:rPr lang="en-US" altLang="zh-CN" sz="2400" b="1" baseline="-25000" smtClean="0">
                <a:latin typeface="华文楷体" pitchFamily="2" charset="-122"/>
                <a:ea typeface="华文楷体" pitchFamily="2" charset="-122"/>
              </a:rPr>
              <a:t>0</a:t>
            </a:r>
            <a:r>
              <a:rPr lang="zh-CN" altLang="en-US" sz="2400" b="1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sz="2400" b="1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B)</a:t>
            </a:r>
            <a:r>
              <a:rPr lang="zh-CN" altLang="en-US" sz="2400" b="1" smtClean="0">
                <a:latin typeface="华文楷体" pitchFamily="2" charset="-122"/>
                <a:ea typeface="华文楷体" pitchFamily="2" charset="-122"/>
              </a:rPr>
              <a:t>＝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{&lt;q</a:t>
            </a:r>
            <a:r>
              <a:rPr lang="en-US" altLang="zh-CN" sz="2400" b="1" baseline="-25000" smtClean="0">
                <a:latin typeface="华文楷体" pitchFamily="2" charset="-122"/>
                <a:ea typeface="华文楷体" pitchFamily="2" charset="-122"/>
              </a:rPr>
              <a:t>0</a:t>
            </a:r>
            <a:r>
              <a:rPr lang="zh-CN" altLang="en-US" sz="2400" b="1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AB&gt;}</a:t>
            </a:r>
            <a:r>
              <a:rPr lang="zh-CN" altLang="en-US" sz="2400" b="1" smtClean="0">
                <a:latin typeface="华文楷体" pitchFamily="2" charset="-122"/>
                <a:ea typeface="华文楷体" pitchFamily="2" charset="-122"/>
              </a:rPr>
              <a:t>，</a:t>
            </a:r>
            <a:endParaRPr lang="en-US" altLang="zh-CN" sz="2400" b="1" smtClean="0">
              <a:latin typeface="华文楷体" pitchFamily="2" charset="-122"/>
              <a:ea typeface="华文楷体" pitchFamily="2" charset="-122"/>
            </a:endParaRPr>
          </a:p>
          <a:p>
            <a:pPr lvl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δ(q</a:t>
            </a:r>
            <a:r>
              <a:rPr lang="en-US" altLang="zh-CN" sz="2400" b="1" baseline="-25000" smtClean="0">
                <a:latin typeface="华文楷体" pitchFamily="2" charset="-122"/>
                <a:ea typeface="华文楷体" pitchFamily="2" charset="-122"/>
              </a:rPr>
              <a:t>0</a:t>
            </a:r>
            <a:r>
              <a:rPr lang="zh-CN" altLang="en-US" sz="2400" b="1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b</a:t>
            </a:r>
            <a:r>
              <a:rPr lang="zh-CN" altLang="en-US" sz="2400" b="1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A)</a:t>
            </a:r>
            <a:r>
              <a:rPr lang="zh-CN" altLang="en-US" sz="2400" b="1" smtClean="0">
                <a:latin typeface="华文楷体" pitchFamily="2" charset="-122"/>
                <a:ea typeface="华文楷体" pitchFamily="2" charset="-122"/>
              </a:rPr>
              <a:t>＝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{&lt;q</a:t>
            </a:r>
            <a:r>
              <a:rPr lang="en-US" altLang="zh-CN" sz="2400" b="1" baseline="-25000" smtClean="0">
                <a:latin typeface="华文楷体" pitchFamily="2" charset="-122"/>
                <a:ea typeface="华文楷体" pitchFamily="2" charset="-122"/>
              </a:rPr>
              <a:t>0</a:t>
            </a:r>
            <a:r>
              <a:rPr lang="zh-CN" altLang="en-US" sz="2400" b="1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BA&gt;}</a:t>
            </a:r>
            <a:r>
              <a:rPr lang="zh-CN" altLang="en-US" sz="2400" b="1" smtClean="0">
                <a:latin typeface="华文楷体" pitchFamily="2" charset="-122"/>
                <a:ea typeface="华文楷体" pitchFamily="2" charset="-122"/>
              </a:rPr>
              <a:t>，</a:t>
            </a:r>
            <a:endParaRPr lang="en-US" altLang="zh-CN" sz="2400" b="1" smtClean="0">
              <a:latin typeface="华文楷体" pitchFamily="2" charset="-122"/>
              <a:ea typeface="华文楷体" pitchFamily="2" charset="-122"/>
            </a:endParaRPr>
          </a:p>
          <a:p>
            <a:pPr lvl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δ(q</a:t>
            </a:r>
            <a:r>
              <a:rPr lang="en-US" altLang="zh-CN" sz="2400" b="1" baseline="-25000" smtClean="0">
                <a:latin typeface="华文楷体" pitchFamily="2" charset="-122"/>
                <a:ea typeface="华文楷体" pitchFamily="2" charset="-122"/>
              </a:rPr>
              <a:t>0</a:t>
            </a:r>
            <a:r>
              <a:rPr lang="zh-CN" altLang="en-US" sz="2400" b="1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b</a:t>
            </a:r>
            <a:r>
              <a:rPr lang="zh-CN" altLang="en-US" sz="2400" b="1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B)</a:t>
            </a:r>
            <a:r>
              <a:rPr lang="zh-CN" altLang="en-US" sz="2400" b="1" smtClean="0">
                <a:latin typeface="华文楷体" pitchFamily="2" charset="-122"/>
                <a:ea typeface="华文楷体" pitchFamily="2" charset="-122"/>
              </a:rPr>
              <a:t>＝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{&lt;q</a:t>
            </a:r>
            <a:r>
              <a:rPr lang="en-US" altLang="zh-CN" sz="2400" b="1" baseline="-25000" smtClean="0">
                <a:latin typeface="华文楷体" pitchFamily="2" charset="-122"/>
                <a:ea typeface="华文楷体" pitchFamily="2" charset="-122"/>
              </a:rPr>
              <a:t>0</a:t>
            </a:r>
            <a:r>
              <a:rPr lang="zh-CN" altLang="en-US" sz="2400" b="1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BB&gt;</a:t>
            </a:r>
            <a:r>
              <a:rPr lang="zh-CN" altLang="en-US" sz="2400" b="1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&lt;q</a:t>
            </a:r>
            <a:r>
              <a:rPr lang="en-US" altLang="zh-CN" sz="2400" b="1" baseline="-25000" smtClean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sz="2400" b="1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ε&gt;}</a:t>
            </a:r>
            <a:r>
              <a:rPr lang="zh-CN" altLang="en-US" sz="2400" b="1" smtClean="0">
                <a:latin typeface="华文楷体" pitchFamily="2" charset="-122"/>
                <a:ea typeface="华文楷体" pitchFamily="2" charset="-122"/>
              </a:rPr>
              <a:t>，</a:t>
            </a:r>
            <a:endParaRPr lang="en-US" altLang="zh-CN" sz="2400" b="1" smtClean="0">
              <a:latin typeface="华文楷体" pitchFamily="2" charset="-122"/>
              <a:ea typeface="华文楷体" pitchFamily="2" charset="-122"/>
            </a:endParaRPr>
          </a:p>
          <a:p>
            <a:pPr lvl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δ(q</a:t>
            </a:r>
            <a:r>
              <a:rPr lang="en-US" altLang="zh-CN" sz="2400" b="1" baseline="-25000" smtClean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sz="2400" b="1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sz="2400" b="1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A)</a:t>
            </a:r>
            <a:r>
              <a:rPr lang="zh-CN" altLang="en-US" sz="2400" b="1" smtClean="0">
                <a:latin typeface="华文楷体" pitchFamily="2" charset="-122"/>
                <a:ea typeface="华文楷体" pitchFamily="2" charset="-122"/>
              </a:rPr>
              <a:t>＝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{&lt;q</a:t>
            </a:r>
            <a:r>
              <a:rPr lang="en-US" altLang="zh-CN" sz="2400" b="1" baseline="-25000" smtClean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sz="2400" b="1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ε&gt;}</a:t>
            </a:r>
            <a:r>
              <a:rPr lang="zh-CN" altLang="en-US" sz="2400" b="1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δ(q</a:t>
            </a:r>
            <a:r>
              <a:rPr lang="en-US" altLang="zh-CN" sz="2400" b="1" baseline="-25000" smtClean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sz="2400" b="1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b</a:t>
            </a:r>
            <a:r>
              <a:rPr lang="zh-CN" altLang="en-US" sz="2400" b="1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B)</a:t>
            </a:r>
            <a:r>
              <a:rPr lang="zh-CN" altLang="en-US" sz="2400" b="1" smtClean="0">
                <a:latin typeface="华文楷体" pitchFamily="2" charset="-122"/>
                <a:ea typeface="华文楷体" pitchFamily="2" charset="-122"/>
              </a:rPr>
              <a:t>＝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{&lt;q</a:t>
            </a:r>
            <a:r>
              <a:rPr lang="en-US" altLang="zh-CN" sz="2400" b="1" baseline="-25000" smtClean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sz="2400" b="1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ε&gt;}</a:t>
            </a:r>
            <a:r>
              <a:rPr lang="zh-CN" altLang="en-US" sz="2400" b="1" smtClean="0">
                <a:latin typeface="华文楷体" pitchFamily="2" charset="-122"/>
                <a:ea typeface="华文楷体" pitchFamily="2" charset="-122"/>
              </a:rPr>
              <a:t>，</a:t>
            </a:r>
            <a:endParaRPr lang="en-US" altLang="zh-CN" sz="2400" b="1" smtClean="0">
              <a:latin typeface="华文楷体" pitchFamily="2" charset="-122"/>
              <a:ea typeface="华文楷体" pitchFamily="2" charset="-122"/>
            </a:endParaRPr>
          </a:p>
          <a:p>
            <a:pPr lvl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δ(q</a:t>
            </a:r>
            <a:r>
              <a:rPr lang="en-US" altLang="zh-CN" sz="2400" b="1" baseline="-25000" smtClean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sz="2400" b="1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ε</a:t>
            </a:r>
            <a:r>
              <a:rPr lang="zh-CN" altLang="en-US" sz="2400" b="1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Z</a:t>
            </a:r>
            <a:r>
              <a:rPr lang="en-US" altLang="zh-CN" sz="2400" b="1" baseline="-25000" smtClean="0">
                <a:latin typeface="华文楷体" pitchFamily="2" charset="-122"/>
                <a:ea typeface="华文楷体" pitchFamily="2" charset="-122"/>
              </a:rPr>
              <a:t>0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en-US" sz="2400" b="1" smtClean="0">
                <a:latin typeface="华文楷体" pitchFamily="2" charset="-122"/>
                <a:ea typeface="华文楷体" pitchFamily="2" charset="-122"/>
              </a:rPr>
              <a:t>＝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{&lt;q</a:t>
            </a:r>
            <a:r>
              <a:rPr lang="en-US" altLang="zh-CN" sz="2400" b="1" baseline="-2500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sz="2400" b="1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ε&gt;}</a:t>
            </a:r>
            <a:endParaRPr lang="zh-CN" altLang="en-US" sz="2400" b="1" smtClean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下推自动机</a:t>
            </a:r>
            <a:endParaRPr lang="zh-CN" altLang="zh-CN" b="1" dirty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800" b="1" smtClean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初始格局</a:t>
            </a:r>
            <a:r>
              <a:rPr lang="zh-CN" altLang="en-US" sz="2800" b="1" smtClean="0">
                <a:latin typeface="华文楷体" pitchFamily="2" charset="-122"/>
                <a:ea typeface="华文楷体" pitchFamily="2" charset="-122"/>
              </a:rPr>
              <a:t>：</a:t>
            </a:r>
            <a:r>
              <a:rPr lang="en-US" altLang="zh-CN" sz="2800" b="1" smtClean="0">
                <a:latin typeface="华文楷体" pitchFamily="2" charset="-122"/>
                <a:ea typeface="华文楷体" pitchFamily="2" charset="-122"/>
              </a:rPr>
              <a:t>(q</a:t>
            </a:r>
            <a:r>
              <a:rPr lang="en-US" altLang="zh-CN" sz="2800" b="1" baseline="-25000" smtClean="0">
                <a:latin typeface="华文楷体" pitchFamily="2" charset="-122"/>
                <a:ea typeface="华文楷体" pitchFamily="2" charset="-122"/>
              </a:rPr>
              <a:t>0</a:t>
            </a:r>
            <a:r>
              <a:rPr lang="en-US" altLang="zh-CN" sz="2800" b="1" smtClean="0">
                <a:latin typeface="华文楷体" pitchFamily="2" charset="-122"/>
                <a:ea typeface="华文楷体" pitchFamily="2" charset="-122"/>
              </a:rPr>
              <a:t>,</a:t>
            </a:r>
            <a:r>
              <a:rPr lang="en-US" altLang="zh-CN" sz="2800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</a:t>
            </a:r>
            <a:r>
              <a:rPr lang="en-US" altLang="zh-CN" sz="2800" b="1" smtClean="0">
                <a:latin typeface="华文楷体" pitchFamily="2" charset="-122"/>
                <a:ea typeface="华文楷体" pitchFamily="2" charset="-122"/>
              </a:rPr>
              <a:t>,Z</a:t>
            </a:r>
            <a:r>
              <a:rPr lang="en-US" altLang="zh-CN" sz="2800" b="1" baseline="-25000" smtClean="0">
                <a:latin typeface="华文楷体" pitchFamily="2" charset="-122"/>
                <a:ea typeface="华文楷体" pitchFamily="2" charset="-122"/>
              </a:rPr>
              <a:t>0</a:t>
            </a:r>
            <a:r>
              <a:rPr lang="en-US" altLang="zh-CN" sz="2800" b="1" smtClean="0">
                <a:latin typeface="华文楷体" pitchFamily="2" charset="-122"/>
                <a:ea typeface="华文楷体" pitchFamily="2" charset="-122"/>
              </a:rPr>
              <a:t>) </a:t>
            </a:r>
          </a:p>
          <a:p>
            <a:pPr>
              <a:lnSpc>
                <a:spcPct val="130000"/>
              </a:lnSpc>
            </a:pPr>
            <a:r>
              <a:rPr lang="zh-CN" altLang="en-US" sz="2800" b="1" smtClean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接受格局</a:t>
            </a:r>
            <a:r>
              <a:rPr lang="zh-CN" altLang="en-US" sz="2800" b="1" smtClean="0">
                <a:latin typeface="华文楷体" pitchFamily="2" charset="-122"/>
                <a:ea typeface="华文楷体" pitchFamily="2" charset="-122"/>
                <a:sym typeface="Wingdings" pitchFamily="2" charset="2"/>
              </a:rPr>
              <a:t>：</a:t>
            </a:r>
            <a:endParaRPr lang="en-US" altLang="zh-CN" sz="2800" b="1" smtClean="0">
              <a:latin typeface="华文楷体" pitchFamily="2" charset="-122"/>
              <a:ea typeface="华文楷体" pitchFamily="2" charset="-122"/>
              <a:sym typeface="Wingdings" pitchFamily="2" charset="2"/>
            </a:endParaRPr>
          </a:p>
          <a:p>
            <a:pPr lvl="1">
              <a:lnSpc>
                <a:spcPct val="130000"/>
              </a:lnSpc>
            </a:pPr>
            <a:r>
              <a:rPr lang="zh-CN" altLang="en-US" b="1" smtClean="0">
                <a:latin typeface="华文楷体" pitchFamily="2" charset="-122"/>
                <a:ea typeface="华文楷体" pitchFamily="2" charset="-122"/>
                <a:sym typeface="Wingdings" pitchFamily="2" charset="2"/>
              </a:rPr>
              <a:t>空栈接受：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  <a:sym typeface="Wingdings" pitchFamily="2" charset="2"/>
              </a:rPr>
              <a:t>(q, 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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, 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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)</a:t>
            </a:r>
          </a:p>
          <a:p>
            <a:pPr lvl="1">
              <a:lnSpc>
                <a:spcPct val="130000"/>
              </a:lnSpc>
            </a:pPr>
            <a:r>
              <a:rPr lang="zh-CN" altLang="en-US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终态接受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  <a:sym typeface="Wingdings" pitchFamily="2" charset="2"/>
              </a:rPr>
              <a:t>：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  <a:sym typeface="Wingdings" pitchFamily="2" charset="2"/>
              </a:rPr>
              <a:t>(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q</a:t>
            </a:r>
            <a:r>
              <a:rPr lang="en-US" altLang="zh-CN" b="1" baseline="-2500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f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,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 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,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  ），</a:t>
            </a:r>
            <a:r>
              <a:rPr lang="el-GR" altLang="zh-CN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 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 </a:t>
            </a:r>
            <a:r>
              <a:rPr lang="el-GR" altLang="zh-CN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∈Γ*</a:t>
            </a:r>
            <a:endParaRPr lang="en-US" altLang="zh-CN" b="1" smtClean="0">
              <a:latin typeface="华文楷体" pitchFamily="2" charset="-122"/>
              <a:ea typeface="华文楷体" pitchFamily="2" charset="-122"/>
              <a:sym typeface="Symbol" pitchFamily="18" charset="2"/>
            </a:endParaRPr>
          </a:p>
          <a:p>
            <a:pPr lvl="1">
              <a:lnSpc>
                <a:spcPct val="130000"/>
              </a:lnSpc>
            </a:pPr>
            <a:r>
              <a:rPr lang="zh-CN" altLang="en-US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对确定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PDA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，这两种接受是不等价的。</a:t>
            </a:r>
            <a:endParaRPr lang="en-US" altLang="zh-CN" b="1" smtClean="0">
              <a:latin typeface="华文楷体" pitchFamily="2" charset="-122"/>
              <a:ea typeface="华文楷体" pitchFamily="2" charset="-122"/>
              <a:sym typeface="Symbol" pitchFamily="18" charset="2"/>
            </a:endParaRPr>
          </a:p>
          <a:p>
            <a:pPr lvl="1">
              <a:lnSpc>
                <a:spcPct val="130000"/>
              </a:lnSpc>
            </a:pPr>
            <a:r>
              <a:rPr lang="zh-CN" altLang="en-US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对非确定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PDA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，二者是等价的。</a:t>
            </a:r>
            <a:endParaRPr lang="en-US" altLang="zh-CN" b="1" smtClean="0">
              <a:latin typeface="华文楷体" pitchFamily="2" charset="-122"/>
              <a:ea typeface="华文楷体" pitchFamily="2" charset="-122"/>
              <a:sym typeface="Symbol" pitchFamily="18" charset="2"/>
            </a:endParaRPr>
          </a:p>
          <a:p>
            <a:pPr>
              <a:lnSpc>
                <a:spcPct val="130000"/>
              </a:lnSpc>
            </a:pPr>
            <a:endParaRPr lang="en-US" altLang="zh-CN" sz="2800" b="1" smtClean="0">
              <a:latin typeface="华文楷体" pitchFamily="2" charset="-122"/>
              <a:ea typeface="华文楷体" pitchFamily="2" charset="-122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800" b="1" smtClean="0">
                <a:latin typeface="华文楷体" pitchFamily="2" charset="-122"/>
                <a:ea typeface="华文楷体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下推自动机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441166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800" b="1" smtClean="0">
                <a:latin typeface="华文楷体" pitchFamily="2" charset="-122"/>
                <a:ea typeface="华文楷体" pitchFamily="2" charset="-122"/>
              </a:rPr>
              <a:t>上例中，输入字符串</a:t>
            </a:r>
            <a:r>
              <a:rPr lang="en-US" altLang="zh-CN" sz="2800" b="1" smtClean="0">
                <a:latin typeface="华文楷体" pitchFamily="2" charset="-122"/>
                <a:ea typeface="华文楷体" pitchFamily="2" charset="-122"/>
              </a:rPr>
              <a:t>w</a:t>
            </a:r>
            <a:r>
              <a:rPr lang="zh-CN" altLang="en-US" sz="2800" b="1" smtClean="0">
                <a:latin typeface="华文楷体" pitchFamily="2" charset="-122"/>
                <a:ea typeface="华文楷体" pitchFamily="2" charset="-122"/>
              </a:rPr>
              <a:t>＝</a:t>
            </a:r>
            <a:r>
              <a:rPr lang="en-US" altLang="zh-CN" sz="2800" b="1" smtClean="0">
                <a:latin typeface="华文楷体" pitchFamily="2" charset="-122"/>
                <a:ea typeface="华文楷体" pitchFamily="2" charset="-122"/>
              </a:rPr>
              <a:t>abba</a:t>
            </a:r>
            <a:r>
              <a:rPr lang="zh-CN" altLang="en-US" sz="2800" b="1" smtClean="0">
                <a:latin typeface="华文楷体" pitchFamily="2" charset="-122"/>
                <a:ea typeface="华文楷体" pitchFamily="2" charset="-122"/>
              </a:rPr>
              <a:t>，则</a:t>
            </a:r>
            <a:r>
              <a:rPr lang="en-US" altLang="zh-CN" sz="2800" b="1" smtClean="0">
                <a:latin typeface="华文楷体" pitchFamily="2" charset="-122"/>
                <a:ea typeface="华文楷体" pitchFamily="2" charset="-122"/>
              </a:rPr>
              <a:t>M</a:t>
            </a:r>
            <a:r>
              <a:rPr lang="zh-CN" altLang="en-US" sz="2800" b="1" smtClean="0">
                <a:latin typeface="华文楷体" pitchFamily="2" charset="-122"/>
                <a:ea typeface="华文楷体" pitchFamily="2" charset="-122"/>
              </a:rPr>
              <a:t>的格局推导式为：</a:t>
            </a:r>
          </a:p>
          <a:p>
            <a:pPr lvl="1">
              <a:lnSpc>
                <a:spcPct val="110000"/>
              </a:lnSpc>
            </a:pP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(q</a:t>
            </a:r>
            <a:r>
              <a:rPr lang="en-US" altLang="zh-CN" sz="2400" b="1" baseline="-25000" smtClean="0">
                <a:latin typeface="华文楷体" pitchFamily="2" charset="-122"/>
                <a:ea typeface="华文楷体" pitchFamily="2" charset="-122"/>
              </a:rPr>
              <a:t>0</a:t>
            </a:r>
            <a:r>
              <a:rPr lang="zh-CN" altLang="en-US" sz="2400" b="1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abba</a:t>
            </a:r>
            <a:r>
              <a:rPr lang="zh-CN" altLang="en-US" sz="2400" b="1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Z</a:t>
            </a:r>
            <a:r>
              <a:rPr lang="en-US" altLang="zh-CN" sz="2400" b="1" baseline="-25000" smtClean="0">
                <a:latin typeface="华文楷体" pitchFamily="2" charset="-122"/>
                <a:ea typeface="华文楷体" pitchFamily="2" charset="-122"/>
              </a:rPr>
              <a:t>0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)├ (q</a:t>
            </a:r>
            <a:r>
              <a:rPr lang="en-US" altLang="zh-CN" sz="2400" b="1" baseline="-25000" smtClean="0">
                <a:latin typeface="华文楷体" pitchFamily="2" charset="-122"/>
                <a:ea typeface="华文楷体" pitchFamily="2" charset="-122"/>
              </a:rPr>
              <a:t>0</a:t>
            </a:r>
            <a:r>
              <a:rPr lang="zh-CN" altLang="en-US" sz="2400" b="1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bba</a:t>
            </a:r>
            <a:r>
              <a:rPr lang="zh-CN" altLang="en-US" sz="2400" b="1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AZ</a:t>
            </a:r>
            <a:r>
              <a:rPr lang="en-US" altLang="zh-CN" sz="2400" b="1" baseline="-25000" smtClean="0">
                <a:latin typeface="华文楷体" pitchFamily="2" charset="-122"/>
                <a:ea typeface="华文楷体" pitchFamily="2" charset="-122"/>
              </a:rPr>
              <a:t>0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)</a:t>
            </a:r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                             ├ (q</a:t>
            </a:r>
            <a:r>
              <a:rPr lang="en-US" altLang="zh-CN" sz="2400" b="1" baseline="-25000" smtClean="0">
                <a:latin typeface="华文楷体" pitchFamily="2" charset="-122"/>
                <a:ea typeface="华文楷体" pitchFamily="2" charset="-122"/>
              </a:rPr>
              <a:t>0</a:t>
            </a:r>
            <a:r>
              <a:rPr lang="zh-CN" altLang="en-US" sz="2400" b="1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ba</a:t>
            </a:r>
            <a:r>
              <a:rPr lang="zh-CN" altLang="en-US" sz="2400" b="1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BAZ</a:t>
            </a:r>
            <a:r>
              <a:rPr lang="en-US" altLang="zh-CN" sz="2400" b="1" baseline="-25000" smtClean="0">
                <a:latin typeface="华文楷体" pitchFamily="2" charset="-122"/>
                <a:ea typeface="华文楷体" pitchFamily="2" charset="-122"/>
              </a:rPr>
              <a:t>0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)</a:t>
            </a:r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                                              </a:t>
            </a:r>
          </a:p>
        </p:txBody>
      </p:sp>
      <p:sp>
        <p:nvSpPr>
          <p:cNvPr id="31749" name="TextBox 5"/>
          <p:cNvSpPr txBox="1">
            <a:spLocks noChangeArrowheads="1"/>
          </p:cNvSpPr>
          <p:nvPr/>
        </p:nvSpPr>
        <p:spPr bwMode="auto">
          <a:xfrm>
            <a:off x="1071563" y="4429125"/>
            <a:ext cx="3571875" cy="158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lnSpc>
                <a:spcPct val="110000"/>
              </a:lnSpc>
            </a:pPr>
            <a:r>
              <a:rPr lang="en-US" altLang="zh-CN" sz="2400" b="1">
                <a:latin typeface="华文楷体" pitchFamily="2" charset="-122"/>
                <a:ea typeface="华文楷体" pitchFamily="2" charset="-122"/>
              </a:rPr>
              <a:t>├(q</a:t>
            </a:r>
            <a:r>
              <a:rPr lang="en-US" altLang="zh-CN" sz="2400" b="1" baseline="-25000">
                <a:latin typeface="华文楷体" pitchFamily="2" charset="-122"/>
                <a:ea typeface="华文楷体" pitchFamily="2" charset="-122"/>
              </a:rPr>
              <a:t>0</a:t>
            </a:r>
            <a:r>
              <a:rPr lang="zh-CN" altLang="en-US" sz="2400" b="1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400" b="1"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sz="2400" b="1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400" b="1">
                <a:latin typeface="华文楷体" pitchFamily="2" charset="-122"/>
                <a:ea typeface="华文楷体" pitchFamily="2" charset="-122"/>
              </a:rPr>
              <a:t>BBAZ</a:t>
            </a:r>
            <a:r>
              <a:rPr lang="en-US" altLang="zh-CN" sz="2400" b="1" baseline="-25000">
                <a:latin typeface="华文楷体" pitchFamily="2" charset="-122"/>
                <a:ea typeface="华文楷体" pitchFamily="2" charset="-122"/>
              </a:rPr>
              <a:t>0</a:t>
            </a:r>
            <a:r>
              <a:rPr lang="en-US" altLang="zh-CN" sz="2400" b="1">
                <a:latin typeface="华文楷体" pitchFamily="2" charset="-122"/>
                <a:ea typeface="华文楷体" pitchFamily="2" charset="-122"/>
              </a:rPr>
              <a:t>)</a:t>
            </a:r>
          </a:p>
          <a:p>
            <a:pPr lvl="1">
              <a:lnSpc>
                <a:spcPct val="110000"/>
              </a:lnSpc>
            </a:pPr>
            <a:r>
              <a:rPr lang="en-US" altLang="zh-CN" sz="2400" b="1">
                <a:latin typeface="华文楷体" pitchFamily="2" charset="-122"/>
                <a:ea typeface="华文楷体" pitchFamily="2" charset="-122"/>
              </a:rPr>
              <a:t>                                              ├(q</a:t>
            </a:r>
            <a:r>
              <a:rPr lang="en-US" altLang="zh-CN" sz="2400" b="1" baseline="-25000">
                <a:latin typeface="华文楷体" pitchFamily="2" charset="-122"/>
                <a:ea typeface="华文楷体" pitchFamily="2" charset="-122"/>
              </a:rPr>
              <a:t>0</a:t>
            </a:r>
            <a:r>
              <a:rPr lang="zh-CN" altLang="en-US" sz="2400" b="1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zh-CN" altLang="en-US" sz="2400" b="1">
                <a:latin typeface="华文楷体" pitchFamily="2" charset="-122"/>
                <a:ea typeface="华文楷体" pitchFamily="2" charset="-122"/>
                <a:sym typeface="Symbol" pitchFamily="18" charset="2"/>
              </a:rPr>
              <a:t></a:t>
            </a:r>
            <a:r>
              <a:rPr lang="zh-CN" altLang="en-US" sz="2400" b="1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400" b="1">
                <a:latin typeface="华文楷体" pitchFamily="2" charset="-122"/>
                <a:ea typeface="华文楷体" pitchFamily="2" charset="-122"/>
              </a:rPr>
              <a:t>ABBAZ</a:t>
            </a:r>
            <a:r>
              <a:rPr lang="en-US" altLang="zh-CN" sz="2400" b="1" baseline="-25000">
                <a:latin typeface="华文楷体" pitchFamily="2" charset="-122"/>
                <a:ea typeface="华文楷体" pitchFamily="2" charset="-122"/>
              </a:rPr>
              <a:t>0</a:t>
            </a:r>
            <a:r>
              <a:rPr lang="en-US" altLang="zh-CN" sz="2400" b="1">
                <a:latin typeface="华文楷体" pitchFamily="2" charset="-122"/>
                <a:ea typeface="华文楷体" pitchFamily="2" charset="-122"/>
              </a:rPr>
              <a:t>) </a:t>
            </a:r>
          </a:p>
          <a:p>
            <a:endParaRPr lang="zh-CN" altLang="en-US"/>
          </a:p>
        </p:txBody>
      </p:sp>
      <p:sp>
        <p:nvSpPr>
          <p:cNvPr id="31748" name="TextBox 3"/>
          <p:cNvSpPr txBox="1">
            <a:spLocks noChangeArrowheads="1"/>
          </p:cNvSpPr>
          <p:nvPr/>
        </p:nvSpPr>
        <p:spPr bwMode="auto">
          <a:xfrm>
            <a:off x="5214938" y="4419600"/>
            <a:ext cx="314325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/>
            <a:r>
              <a:rPr lang="en-US" altLang="zh-CN" sz="2400" b="1">
                <a:latin typeface="华文楷体" pitchFamily="2" charset="-122"/>
                <a:ea typeface="华文楷体" pitchFamily="2" charset="-122"/>
              </a:rPr>
              <a:t> ├(q</a:t>
            </a:r>
            <a:r>
              <a:rPr lang="en-US" altLang="zh-CN" sz="2400" b="1" baseline="-2500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sz="2400" b="1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400" b="1"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sz="2400" b="1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400" b="1">
                <a:latin typeface="华文楷体" pitchFamily="2" charset="-122"/>
                <a:ea typeface="华文楷体" pitchFamily="2" charset="-122"/>
              </a:rPr>
              <a:t>AZ</a:t>
            </a:r>
            <a:r>
              <a:rPr lang="en-US" altLang="zh-CN" sz="2400" b="1" baseline="-25000">
                <a:latin typeface="华文楷体" pitchFamily="2" charset="-122"/>
                <a:ea typeface="华文楷体" pitchFamily="2" charset="-122"/>
              </a:rPr>
              <a:t>0</a:t>
            </a:r>
            <a:r>
              <a:rPr lang="en-US" altLang="zh-CN" sz="2400" b="1">
                <a:latin typeface="华文楷体" pitchFamily="2" charset="-122"/>
                <a:ea typeface="华文楷体" pitchFamily="2" charset="-122"/>
              </a:rPr>
              <a:t>)</a:t>
            </a:r>
          </a:p>
          <a:p>
            <a:pPr lvl="1"/>
            <a:r>
              <a:rPr lang="en-US" altLang="zh-CN" sz="2400" b="1">
                <a:latin typeface="华文楷体" pitchFamily="2" charset="-122"/>
                <a:ea typeface="华文楷体" pitchFamily="2" charset="-122"/>
              </a:rPr>
              <a:t>                               ├(q</a:t>
            </a:r>
            <a:r>
              <a:rPr lang="en-US" altLang="zh-CN" sz="2400" b="1" baseline="-2500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sz="2400" b="1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zh-CN" altLang="en-US" sz="2400" b="1">
                <a:latin typeface="华文楷体" pitchFamily="2" charset="-122"/>
                <a:ea typeface="华文楷体" pitchFamily="2" charset="-122"/>
                <a:sym typeface="Symbol" pitchFamily="18" charset="2"/>
              </a:rPr>
              <a:t></a:t>
            </a:r>
            <a:r>
              <a:rPr lang="zh-CN" altLang="en-US" sz="2400" b="1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400" b="1">
                <a:latin typeface="华文楷体" pitchFamily="2" charset="-122"/>
                <a:ea typeface="华文楷体" pitchFamily="2" charset="-122"/>
              </a:rPr>
              <a:t>Z</a:t>
            </a:r>
            <a:r>
              <a:rPr lang="en-US" altLang="zh-CN" sz="2400" b="1" baseline="-25000">
                <a:latin typeface="华文楷体" pitchFamily="2" charset="-122"/>
                <a:ea typeface="华文楷体" pitchFamily="2" charset="-122"/>
              </a:rPr>
              <a:t>0</a:t>
            </a:r>
            <a:r>
              <a:rPr lang="en-US" altLang="zh-CN" sz="2400" b="1">
                <a:latin typeface="华文楷体" pitchFamily="2" charset="-122"/>
                <a:ea typeface="华文楷体" pitchFamily="2" charset="-122"/>
              </a:rPr>
              <a:t>)</a:t>
            </a:r>
          </a:p>
          <a:p>
            <a:pPr lvl="1"/>
            <a:r>
              <a:rPr lang="en-US" altLang="zh-CN" sz="2400" b="1">
                <a:latin typeface="华文楷体" pitchFamily="2" charset="-122"/>
                <a:ea typeface="华文楷体" pitchFamily="2" charset="-122"/>
              </a:rPr>
              <a:t>                               ├(q</a:t>
            </a:r>
            <a:r>
              <a:rPr lang="en-US" altLang="zh-CN" sz="2400" b="1" baseline="-2500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sz="2400" b="1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zh-CN" altLang="en-US" sz="2400" b="1">
                <a:latin typeface="华文楷体" pitchFamily="2" charset="-122"/>
                <a:ea typeface="华文楷体" pitchFamily="2" charset="-122"/>
                <a:sym typeface="Symbol" pitchFamily="18" charset="2"/>
              </a:rPr>
              <a:t></a:t>
            </a:r>
            <a:r>
              <a:rPr lang="zh-CN" altLang="en-US" sz="2400" b="1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zh-CN" altLang="en-US" sz="2400" b="1">
                <a:latin typeface="华文楷体" pitchFamily="2" charset="-122"/>
                <a:ea typeface="华文楷体" pitchFamily="2" charset="-122"/>
                <a:sym typeface="Symbol" pitchFamily="18" charset="2"/>
              </a:rPr>
              <a:t></a:t>
            </a:r>
            <a:r>
              <a:rPr lang="en-US" altLang="zh-CN" sz="2400" b="1">
                <a:latin typeface="华文楷体" pitchFamily="2" charset="-122"/>
                <a:ea typeface="华文楷体" pitchFamily="2" charset="-122"/>
              </a:rPr>
              <a:t>)</a:t>
            </a:r>
            <a:endParaRPr lang="zh-CN" altLang="en-US"/>
          </a:p>
        </p:txBody>
      </p:sp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3000375" y="4000500"/>
            <a:ext cx="3429000" cy="285750"/>
            <a:chOff x="3000375" y="4000500"/>
            <a:chExt cx="3429000" cy="285750"/>
          </a:xfrm>
        </p:grpSpPr>
        <p:cxnSp>
          <p:nvCxnSpPr>
            <p:cNvPr id="31751" name="直接连接符 7"/>
            <p:cNvCxnSpPr>
              <a:cxnSpLocks noChangeShapeType="1"/>
            </p:cNvCxnSpPr>
            <p:nvPr/>
          </p:nvCxnSpPr>
          <p:spPr bwMode="auto">
            <a:xfrm rot="10800000" flipV="1">
              <a:off x="3000375" y="4000500"/>
              <a:ext cx="1000125" cy="2857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752" name="直接连接符 9"/>
            <p:cNvCxnSpPr>
              <a:cxnSpLocks noChangeShapeType="1"/>
            </p:cNvCxnSpPr>
            <p:nvPr/>
          </p:nvCxnSpPr>
          <p:spPr bwMode="auto">
            <a:xfrm>
              <a:off x="5357813" y="4000500"/>
              <a:ext cx="1071562" cy="2857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下推自动机</a:t>
            </a:r>
            <a:endParaRPr lang="zh-CN" altLang="zh-CN" b="1" dirty="0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 M</a:t>
            </a:r>
            <a:r>
              <a:rPr lang="zh-CN" altLang="en-US" sz="2800" b="1" dirty="0" smtClean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接受字符串</a:t>
            </a:r>
            <a:r>
              <a:rPr lang="zh-CN" altLang="en-US" sz="2800" b="1" dirty="0" smtClean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  <a:sym typeface="Symbol" pitchFamily="18" charset="2"/>
              </a:rPr>
              <a:t>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，当且仅当存在一个格局序列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C</a:t>
            </a:r>
            <a:r>
              <a:rPr lang="en-US" altLang="zh-CN" sz="2800" b="1" baseline="-25000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0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, C</a:t>
            </a:r>
            <a:r>
              <a:rPr lang="en-US" altLang="zh-CN" sz="2800" b="1" baseline="-25000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1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,…, </a:t>
            </a: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C</a:t>
            </a:r>
            <a:r>
              <a:rPr lang="en-US" altLang="zh-CN" sz="2800" b="1" baseline="-25000" dirty="0" err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n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(n&gt;0)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使得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C</a:t>
            </a:r>
            <a:r>
              <a:rPr lang="en-US" altLang="zh-CN" sz="2800" b="1" baseline="-25000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0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┣</a:t>
            </a:r>
            <a:r>
              <a:rPr lang="en-US" altLang="zh-CN" sz="2800" b="1" baseline="-25000" dirty="0" smtClean="0">
                <a:latin typeface="华文楷体" pitchFamily="2" charset="-122"/>
                <a:ea typeface="华文楷体" pitchFamily="2" charset="-122"/>
              </a:rPr>
              <a:t>M 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C</a:t>
            </a:r>
            <a:r>
              <a:rPr lang="en-US" altLang="zh-CN" sz="2800" b="1" baseline="-25000" dirty="0" smtClean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┣</a:t>
            </a:r>
            <a:r>
              <a:rPr lang="en-US" altLang="zh-CN" sz="2800" b="1" baseline="-25000" dirty="0" smtClean="0">
                <a:latin typeface="华文楷体" pitchFamily="2" charset="-122"/>
                <a:ea typeface="华文楷体" pitchFamily="2" charset="-122"/>
              </a:rPr>
              <a:t>M 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… ┣</a:t>
            </a:r>
            <a:r>
              <a:rPr lang="en-US" altLang="zh-CN" sz="2800" b="1" baseline="-25000" dirty="0" smtClean="0">
                <a:latin typeface="华文楷体" pitchFamily="2" charset="-122"/>
                <a:ea typeface="华文楷体" pitchFamily="2" charset="-122"/>
              </a:rPr>
              <a:t>M </a:t>
            </a: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C</a:t>
            </a:r>
            <a:r>
              <a:rPr lang="en-US" altLang="zh-CN" sz="2800" b="1" baseline="-25000" dirty="0" err="1" smtClean="0">
                <a:latin typeface="华文楷体" pitchFamily="2" charset="-122"/>
                <a:ea typeface="华文楷体" pitchFamily="2" charset="-122"/>
              </a:rPr>
              <a:t>n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,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其中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C</a:t>
            </a:r>
            <a:r>
              <a:rPr lang="en-US" altLang="zh-CN" sz="2800" b="1" baseline="-25000" dirty="0" smtClean="0">
                <a:latin typeface="华文楷体" pitchFamily="2" charset="-122"/>
                <a:ea typeface="华文楷体" pitchFamily="2" charset="-122"/>
              </a:rPr>
              <a:t>0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是初始格局，</a:t>
            </a: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C</a:t>
            </a:r>
            <a:r>
              <a:rPr lang="en-US" altLang="zh-CN" sz="2800" b="1" baseline="-25000" dirty="0" err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n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接受格局。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  <a:sym typeface="Symbol" pitchFamily="18" charset="2"/>
            </a:endParaRPr>
          </a:p>
          <a:p>
            <a:endParaRPr lang="en-US" altLang="zh-CN" sz="2800" b="1" dirty="0" smtClean="0">
              <a:latin typeface="华文楷体" pitchFamily="2" charset="-122"/>
              <a:ea typeface="华文楷体" pitchFamily="2" charset="-122"/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 M</a:t>
            </a:r>
            <a:r>
              <a:rPr lang="zh-CN" altLang="en-US" sz="2800" b="1" dirty="0" smtClean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接受的语言</a:t>
            </a:r>
            <a:r>
              <a:rPr lang="en-US" altLang="zh-CN" sz="2800" b="1" dirty="0" smtClean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L(M)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    M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接受的所有字符串的集合。</a:t>
            </a:r>
            <a:endParaRPr lang="zh-CN" altLang="en-US" sz="2800" b="1" dirty="0" smtClean="0">
              <a:latin typeface="华文楷体" pitchFamily="2" charset="-122"/>
              <a:ea typeface="华文楷体" pitchFamily="2" charset="-122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下推自动机</a:t>
            </a:r>
            <a:endParaRPr lang="zh-CN" altLang="zh-CN" b="1" dirty="0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25" y="2017713"/>
            <a:ext cx="7715250" cy="44831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格局序列</a:t>
            </a:r>
            <a:r>
              <a:rPr lang="en-US" altLang="zh-CN" sz="2800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C</a:t>
            </a:r>
            <a:r>
              <a:rPr lang="en-US" altLang="zh-CN" sz="2800" b="1" baseline="-2500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0</a:t>
            </a:r>
            <a:r>
              <a:rPr lang="en-US" altLang="zh-CN" sz="2800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,C</a:t>
            </a:r>
            <a:r>
              <a:rPr lang="en-US" altLang="zh-CN" sz="2800" b="1" baseline="-2500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1</a:t>
            </a:r>
            <a:r>
              <a:rPr lang="en-US" altLang="zh-CN" sz="2800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,…,C</a:t>
            </a:r>
            <a:r>
              <a:rPr lang="en-US" altLang="zh-CN" sz="2800" b="1" baseline="-2500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n</a:t>
            </a:r>
            <a:r>
              <a:rPr lang="zh-CN" altLang="en-US" sz="2800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满足：     </a:t>
            </a:r>
            <a:endParaRPr lang="en-US" altLang="zh-CN" sz="2800" b="1" smtClean="0">
              <a:latin typeface="华文楷体" pitchFamily="2" charset="-122"/>
              <a:ea typeface="华文楷体" pitchFamily="2" charset="-122"/>
              <a:sym typeface="Symbol" pitchFamily="18" charset="2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                 C</a:t>
            </a:r>
            <a:r>
              <a:rPr lang="en-US" altLang="zh-CN" sz="2800" b="1" baseline="-2500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i</a:t>
            </a:r>
            <a:r>
              <a:rPr lang="en-US" altLang="zh-CN" sz="2800" b="1" smtClean="0">
                <a:latin typeface="华文楷体" pitchFamily="2" charset="-122"/>
                <a:ea typeface="华文楷体" pitchFamily="2" charset="-122"/>
              </a:rPr>
              <a:t>┣</a:t>
            </a:r>
            <a:r>
              <a:rPr lang="en-US" altLang="zh-CN" sz="2800" b="1" baseline="-25000" smtClean="0">
                <a:latin typeface="华文楷体" pitchFamily="2" charset="-122"/>
                <a:ea typeface="华文楷体" pitchFamily="2" charset="-122"/>
              </a:rPr>
              <a:t>M </a:t>
            </a:r>
            <a:r>
              <a:rPr lang="en-US" altLang="zh-CN" sz="2800" b="1" smtClean="0">
                <a:latin typeface="华文楷体" pitchFamily="2" charset="-122"/>
                <a:ea typeface="华文楷体" pitchFamily="2" charset="-122"/>
              </a:rPr>
              <a:t>C</a:t>
            </a:r>
            <a:r>
              <a:rPr lang="en-US" altLang="zh-CN" sz="2800" b="1" baseline="-25000" smtClean="0">
                <a:latin typeface="华文楷体" pitchFamily="2" charset="-122"/>
                <a:ea typeface="华文楷体" pitchFamily="2" charset="-122"/>
              </a:rPr>
              <a:t>i+1</a:t>
            </a:r>
            <a:r>
              <a:rPr lang="en-US" altLang="zh-CN" sz="2800" b="1" smtClean="0">
                <a:latin typeface="华文楷体" pitchFamily="2" charset="-122"/>
                <a:ea typeface="华文楷体" pitchFamily="2" charset="-122"/>
              </a:rPr>
              <a:t>(i=0,…,n-1) ,</a:t>
            </a:r>
            <a:r>
              <a:rPr lang="zh-CN" altLang="en-US" sz="2800" b="1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800" b="1" smtClean="0">
                <a:latin typeface="华文楷体" pitchFamily="2" charset="-122"/>
                <a:ea typeface="华文楷体" pitchFamily="2" charset="-122"/>
              </a:rPr>
              <a:t>C</a:t>
            </a:r>
            <a:r>
              <a:rPr lang="en-US" altLang="zh-CN" sz="2800" b="1" baseline="-25000" smtClean="0">
                <a:latin typeface="华文楷体" pitchFamily="2" charset="-122"/>
                <a:ea typeface="华文楷体" pitchFamily="2" charset="-122"/>
              </a:rPr>
              <a:t>0</a:t>
            </a:r>
            <a:r>
              <a:rPr lang="zh-CN" altLang="en-US" sz="2800" b="1" smtClean="0">
                <a:latin typeface="华文楷体" pitchFamily="2" charset="-122"/>
                <a:ea typeface="华文楷体" pitchFamily="2" charset="-122"/>
              </a:rPr>
              <a:t>是初始格局，</a:t>
            </a:r>
            <a:r>
              <a:rPr lang="en-US" altLang="zh-CN" sz="2800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C</a:t>
            </a:r>
            <a:r>
              <a:rPr lang="en-US" altLang="zh-CN" sz="2800" b="1" baseline="-2500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n</a:t>
            </a:r>
            <a:r>
              <a:rPr lang="zh-CN" altLang="en-US" sz="2800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接受格局。</a:t>
            </a:r>
            <a:r>
              <a:rPr lang="en-US" altLang="zh-CN" sz="2800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 C</a:t>
            </a:r>
            <a:r>
              <a:rPr lang="en-US" altLang="zh-CN" sz="2800" b="1" baseline="-2500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0</a:t>
            </a:r>
            <a:r>
              <a:rPr lang="en-US" altLang="zh-CN" sz="2800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,C</a:t>
            </a:r>
            <a:r>
              <a:rPr lang="en-US" altLang="zh-CN" sz="2800" b="1" baseline="-2500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1</a:t>
            </a:r>
            <a:r>
              <a:rPr lang="en-US" altLang="zh-CN" sz="2800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,…,C</a:t>
            </a:r>
            <a:r>
              <a:rPr lang="en-US" altLang="zh-CN" sz="2800" b="1" baseline="-2500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n</a:t>
            </a:r>
            <a:r>
              <a:rPr lang="zh-CN" altLang="en-US" sz="2800" b="1" smtClean="0">
                <a:latin typeface="华文楷体" pitchFamily="2" charset="-122"/>
                <a:ea typeface="华文楷体" pitchFamily="2" charset="-122"/>
              </a:rPr>
              <a:t>称为</a:t>
            </a:r>
            <a:r>
              <a:rPr lang="en-US" altLang="zh-CN" sz="2800" b="1" smtClean="0">
                <a:latin typeface="华文楷体" pitchFamily="2" charset="-122"/>
                <a:ea typeface="华文楷体" pitchFamily="2" charset="-122"/>
              </a:rPr>
              <a:t>M</a:t>
            </a:r>
            <a:r>
              <a:rPr lang="zh-CN" altLang="en-US" sz="2800" b="1" smtClean="0">
                <a:latin typeface="华文楷体" pitchFamily="2" charset="-122"/>
                <a:ea typeface="华文楷体" pitchFamily="2" charset="-122"/>
              </a:rPr>
              <a:t>进行的</a:t>
            </a:r>
            <a:r>
              <a:rPr lang="zh-CN" altLang="en-US" sz="2800" b="1" smtClean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计算</a:t>
            </a:r>
            <a:r>
              <a:rPr lang="en-US" altLang="zh-CN" sz="2800" b="1" smtClean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(computation)</a:t>
            </a:r>
            <a:r>
              <a:rPr lang="en-US" altLang="zh-CN" sz="2800" b="1" smtClean="0">
                <a:latin typeface="华文楷体" pitchFamily="2" charset="-122"/>
                <a:ea typeface="华文楷体" pitchFamily="2" charset="-122"/>
              </a:rPr>
              <a:t>,</a:t>
            </a:r>
            <a:r>
              <a:rPr lang="zh-CN" altLang="en-US" sz="2800" b="1" smtClean="0">
                <a:latin typeface="华文楷体" pitchFamily="2" charset="-122"/>
                <a:ea typeface="华文楷体" pitchFamily="2" charset="-122"/>
              </a:rPr>
              <a:t>其中</a:t>
            </a:r>
            <a:r>
              <a:rPr lang="en-US" altLang="zh-CN" sz="2800" b="1" smtClean="0">
                <a:latin typeface="华文楷体" pitchFamily="2" charset="-122"/>
                <a:ea typeface="华文楷体" pitchFamily="2" charset="-122"/>
              </a:rPr>
              <a:t>n</a:t>
            </a:r>
            <a:r>
              <a:rPr lang="zh-CN" altLang="en-US" sz="2800" b="1" smtClean="0">
                <a:latin typeface="华文楷体" pitchFamily="2" charset="-122"/>
                <a:ea typeface="华文楷体" pitchFamily="2" charset="-122"/>
              </a:rPr>
              <a:t>称为计算的长度或步骤。</a:t>
            </a:r>
            <a:endParaRPr lang="en-US" altLang="zh-CN" sz="2800" b="1" smtClean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下推自动机</a:t>
            </a:r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smtClean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下推自动机等价定理：</a:t>
            </a:r>
            <a:endParaRPr lang="en-US" altLang="zh-CN" b="1" smtClean="0">
              <a:solidFill>
                <a:srgbClr val="0070C0"/>
              </a:solidFill>
              <a:latin typeface="华文楷体" pitchFamily="2" charset="-122"/>
              <a:ea typeface="华文楷体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给定两个确定 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PDA  A 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和 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B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L(A)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与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L(B)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是否等价是可判定的。</a:t>
            </a:r>
            <a:endParaRPr lang="en-US" altLang="zh-CN" b="1" smtClean="0">
              <a:latin typeface="华文楷体" pitchFamily="2" charset="-122"/>
              <a:ea typeface="华文楷体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对非确定 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PDA  NA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和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NB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L(NA)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与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L(NB)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是否等价是不可判定的。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</a:rPr>
              <a:t>上下文无关文法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1182688" y="2017713"/>
            <a:ext cx="7818437" cy="448310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识别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：对给定的字符串是否能由文法的开始符和产生式推导出。</a:t>
            </a:r>
            <a:endParaRPr lang="en-US" altLang="zh-CN" b="1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buFont typeface="Wingdings" pitchFamily="2" charset="2"/>
              <a:buNone/>
            </a:pPr>
            <a:endParaRPr lang="en-US" altLang="zh-CN" b="1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b="1" dirty="0" smtClean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例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：上例中的文法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G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，是否能识别字符串</a:t>
            </a:r>
            <a:r>
              <a:rPr lang="en-US" altLang="zh-CN" b="1" dirty="0" err="1" smtClean="0">
                <a:latin typeface="华文楷体" pitchFamily="2" charset="-122"/>
                <a:ea typeface="华文楷体" pitchFamily="2" charset="-122"/>
              </a:rPr>
              <a:t>aaaebbb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.</a:t>
            </a:r>
          </a:p>
          <a:p>
            <a:endParaRPr lang="en-US" altLang="zh-CN" b="1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b="1" dirty="0" smtClean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语法树</a:t>
            </a:r>
            <a:endParaRPr lang="en-US" altLang="zh-CN" b="1" dirty="0" smtClean="0">
              <a:solidFill>
                <a:srgbClr val="0070C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下推自动机</a:t>
            </a:r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b="1" dirty="0" smtClean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定理：</a:t>
            </a:r>
            <a:endParaRPr lang="en-US" altLang="zh-CN" b="1" dirty="0" smtClean="0">
              <a:solidFill>
                <a:srgbClr val="0070C0"/>
              </a:solidFill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     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语言是上下文无关的，当且仅当它可以  被一台非确定下推自动机识别。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>
                <a:latin typeface="+mj-ea"/>
                <a:ea typeface="+mj-ea"/>
              </a:rPr>
              <a:t> </a:t>
            </a:r>
            <a:r>
              <a:rPr lang="zh-CN" altLang="en-US" sz="2800" dirty="0" smtClean="0">
                <a:latin typeface="+mj-ea"/>
                <a:ea typeface="+mj-ea"/>
              </a:rPr>
              <a:t>思考如何对实际接触的应用问题利用语言模型进行建模</a:t>
            </a:r>
            <a:endParaRPr lang="en-US" altLang="zh-CN" sz="2800" dirty="0" smtClean="0">
              <a:latin typeface="+mj-ea"/>
              <a:ea typeface="+mj-ea"/>
            </a:endParaRPr>
          </a:p>
          <a:p>
            <a:r>
              <a:rPr lang="en-US" altLang="zh-CN" sz="2800" dirty="0">
                <a:latin typeface="+mj-ea"/>
                <a:ea typeface="+mj-ea"/>
              </a:rPr>
              <a:t> </a:t>
            </a:r>
            <a:r>
              <a:rPr lang="zh-CN" altLang="en-US" sz="2800" dirty="0" smtClean="0">
                <a:latin typeface="+mj-ea"/>
                <a:ea typeface="+mj-ea"/>
              </a:rPr>
              <a:t>给出问题描述及模型结构</a:t>
            </a:r>
            <a:endParaRPr lang="zh-CN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55413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 </a:t>
            </a:r>
            <a:r>
              <a:rPr lang="zh-CN" altLang="en-US" b="1" dirty="0" smtClean="0"/>
              <a:t>二义性</a:t>
            </a:r>
            <a:endParaRPr lang="en-US" altLang="zh-CN" b="1" dirty="0" smtClean="0"/>
          </a:p>
          <a:p>
            <a:pPr lvl="1"/>
            <a:r>
              <a:rPr lang="en-US" altLang="zh-CN" b="1" dirty="0" smtClean="0"/>
              <a:t> E</a:t>
            </a:r>
            <a:r>
              <a:rPr lang="en-US" altLang="zh-CN" b="1" dirty="0" smtClean="0">
                <a:sym typeface="Symbol"/>
              </a:rPr>
              <a:t> </a:t>
            </a:r>
            <a:r>
              <a:rPr lang="en-US" altLang="zh-CN" b="1" dirty="0" smtClean="0"/>
              <a:t> </a:t>
            </a:r>
            <a:r>
              <a:rPr lang="en-US" altLang="zh-CN" b="1" dirty="0" smtClean="0">
                <a:sym typeface="Symbol"/>
              </a:rPr>
              <a:t>I</a:t>
            </a:r>
          </a:p>
          <a:p>
            <a:pPr lvl="1"/>
            <a:r>
              <a:rPr lang="en-US" altLang="zh-CN" b="1" dirty="0" smtClean="0">
                <a:sym typeface="Symbol"/>
              </a:rPr>
              <a:t> E  E + E  </a:t>
            </a:r>
          </a:p>
          <a:p>
            <a:pPr lvl="1"/>
            <a:r>
              <a:rPr lang="en-US" altLang="zh-CN" b="1" dirty="0" smtClean="0">
                <a:sym typeface="Symbol"/>
              </a:rPr>
              <a:t> E  E </a:t>
            </a:r>
            <a:r>
              <a:rPr lang="zh-CN" altLang="en-US" b="1" dirty="0" smtClean="0">
                <a:sym typeface="Symbol"/>
              </a:rPr>
              <a:t>* </a:t>
            </a:r>
            <a:r>
              <a:rPr lang="en-US" altLang="zh-CN" b="1" dirty="0" smtClean="0">
                <a:sym typeface="Symbol"/>
              </a:rPr>
              <a:t>E</a:t>
            </a:r>
          </a:p>
          <a:p>
            <a:pPr lvl="1"/>
            <a:r>
              <a:rPr lang="en-US" altLang="zh-CN" b="1" dirty="0" smtClean="0">
                <a:sym typeface="Symbol"/>
              </a:rPr>
              <a:t> E  </a:t>
            </a:r>
            <a:r>
              <a:rPr lang="zh-CN" altLang="en-US" b="1" dirty="0" smtClean="0">
                <a:sym typeface="Symbol"/>
              </a:rPr>
              <a:t>（</a:t>
            </a:r>
            <a:r>
              <a:rPr lang="en-US" altLang="zh-CN" b="1" dirty="0" smtClean="0">
                <a:sym typeface="Symbol"/>
              </a:rPr>
              <a:t>E</a:t>
            </a:r>
            <a:r>
              <a:rPr lang="zh-CN" altLang="en-US" b="1" dirty="0" smtClean="0">
                <a:sym typeface="Symbol"/>
              </a:rPr>
              <a:t>）</a:t>
            </a:r>
            <a:endParaRPr lang="en-US" altLang="zh-CN" b="1" dirty="0" smtClean="0">
              <a:sym typeface="Symbol"/>
            </a:endParaRPr>
          </a:p>
          <a:p>
            <a:pPr lvl="1"/>
            <a:r>
              <a:rPr lang="en-US" altLang="zh-CN" b="1" dirty="0" smtClean="0">
                <a:sym typeface="Symbol"/>
              </a:rPr>
              <a:t> I  a</a:t>
            </a:r>
          </a:p>
          <a:p>
            <a:pPr lvl="1">
              <a:buNone/>
            </a:pPr>
            <a:r>
              <a:rPr lang="en-US" altLang="zh-CN" b="1" dirty="0" smtClean="0">
                <a:sym typeface="Symbol"/>
              </a:rPr>
              <a:t>a + a</a:t>
            </a:r>
            <a:r>
              <a:rPr lang="zh-CN" altLang="en-US" b="1" dirty="0" smtClean="0">
                <a:sym typeface="Symbol"/>
              </a:rPr>
              <a:t> </a:t>
            </a:r>
            <a:r>
              <a:rPr lang="en-US" altLang="zh-CN" b="1" dirty="0" smtClean="0">
                <a:sym typeface="Symbol"/>
              </a:rPr>
              <a:t>*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smtClean="0"/>
              <a:t> E </a:t>
            </a:r>
            <a:r>
              <a:rPr lang="en-US" altLang="zh-CN" b="1" dirty="0" smtClean="0">
                <a:sym typeface="Symbol"/>
              </a:rPr>
              <a:t> T  |  E + T </a:t>
            </a:r>
          </a:p>
          <a:p>
            <a:pPr lvl="1"/>
            <a:r>
              <a:rPr lang="en-US" altLang="zh-CN" b="1" dirty="0" smtClean="0">
                <a:sym typeface="Symbol"/>
              </a:rPr>
              <a:t> T  F | T</a:t>
            </a:r>
            <a:r>
              <a:rPr lang="zh-CN" altLang="en-US" b="1" dirty="0" smtClean="0">
                <a:sym typeface="Symbol"/>
              </a:rPr>
              <a:t>* </a:t>
            </a:r>
            <a:r>
              <a:rPr lang="en-US" altLang="zh-CN" b="1" dirty="0" smtClean="0">
                <a:sym typeface="Symbol"/>
              </a:rPr>
              <a:t>F</a:t>
            </a:r>
          </a:p>
          <a:p>
            <a:pPr lvl="1"/>
            <a:r>
              <a:rPr lang="en-US" altLang="zh-CN" b="1" dirty="0" smtClean="0">
                <a:sym typeface="Symbol"/>
              </a:rPr>
              <a:t> F  I | </a:t>
            </a:r>
            <a:r>
              <a:rPr lang="zh-CN" altLang="en-US" b="1" dirty="0" smtClean="0">
                <a:sym typeface="Symbol"/>
              </a:rPr>
              <a:t>（</a:t>
            </a:r>
            <a:r>
              <a:rPr lang="en-US" altLang="zh-CN" b="1" dirty="0" smtClean="0">
                <a:sym typeface="Symbol"/>
              </a:rPr>
              <a:t>E</a:t>
            </a:r>
            <a:r>
              <a:rPr lang="zh-CN" altLang="en-US" b="1" dirty="0" smtClean="0">
                <a:sym typeface="Symbol"/>
              </a:rPr>
              <a:t>）</a:t>
            </a:r>
            <a:endParaRPr lang="en-US" altLang="zh-CN" b="1" dirty="0" smtClean="0">
              <a:sym typeface="Symbol"/>
            </a:endParaRPr>
          </a:p>
          <a:p>
            <a:pPr lvl="1"/>
            <a:r>
              <a:rPr lang="en-US" altLang="zh-CN" b="1" dirty="0" smtClean="0">
                <a:sym typeface="Symbol"/>
              </a:rPr>
              <a:t> I  a</a:t>
            </a:r>
          </a:p>
          <a:p>
            <a:pPr lvl="1"/>
            <a:endParaRPr lang="en-US" altLang="zh-CN" b="1" dirty="0" smtClean="0">
              <a:sym typeface="Symbol"/>
            </a:endParaRPr>
          </a:p>
          <a:p>
            <a:r>
              <a:rPr lang="zh-CN" altLang="en-US" b="1" dirty="0" smtClean="0"/>
              <a:t>有些可手动消除；无自动消除算法</a:t>
            </a:r>
            <a:endParaRPr lang="en-US" altLang="zh-CN" b="1" dirty="0" smtClean="0"/>
          </a:p>
          <a:p>
            <a:r>
              <a:rPr lang="en-US" altLang="zh-CN" b="1" dirty="0" smtClean="0"/>
              <a:t> </a:t>
            </a:r>
            <a:r>
              <a:rPr lang="zh-CN" altLang="en-US" b="1" dirty="0" smtClean="0"/>
              <a:t>有些甚至是不可消除的。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</a:rPr>
              <a:t>上下文无关文法</a:t>
            </a:r>
            <a:endParaRPr lang="zh-CN" altLang="en-US" dirty="0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b="1" smtClean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乔姆斯基范式</a:t>
            </a:r>
            <a:endParaRPr lang="en-US" altLang="zh-CN" b="1" smtClean="0">
              <a:solidFill>
                <a:srgbClr val="0070C0"/>
              </a:solidFill>
              <a:latin typeface="华文楷体" pitchFamily="2" charset="-122"/>
              <a:ea typeface="华文楷体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如果一个上下文无关文法中产生式形如：</a:t>
            </a:r>
            <a:endParaRPr lang="en-US" altLang="zh-CN" b="1" smtClean="0">
              <a:latin typeface="华文楷体" pitchFamily="2" charset="-122"/>
              <a:ea typeface="华文楷体" pitchFamily="2" charset="-122"/>
            </a:endParaRPr>
          </a:p>
          <a:p>
            <a:pPr lvl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       A 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 BC   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或   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A  a  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，</a:t>
            </a:r>
            <a:endParaRPr lang="en-US" altLang="zh-CN" b="1" smtClean="0">
              <a:latin typeface="华文楷体" pitchFamily="2" charset="-122"/>
              <a:ea typeface="华文楷体" pitchFamily="2" charset="-122"/>
              <a:sym typeface="Symbol" pitchFamily="18" charset="2"/>
            </a:endParaRPr>
          </a:p>
          <a:p>
            <a:pPr lvl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   其中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aT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，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A,B,CV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，且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B,C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不允许是文法的开始符，允许有空产生式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S 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（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S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是文法的开始符），则称该文法为乔姆斯基范式。</a:t>
            </a:r>
            <a:endParaRPr lang="zh-CN" altLang="en-US" b="1" smtClean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</a:rPr>
              <a:t>上下文无关文法</a:t>
            </a:r>
            <a:endParaRPr lang="zh-CN" altLang="en-US" dirty="0" smtClean="0"/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b="1" dirty="0" smtClean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定理：</a:t>
            </a:r>
            <a:endParaRPr lang="en-US" altLang="zh-CN" b="1" dirty="0" smtClean="0">
              <a:solidFill>
                <a:srgbClr val="0070C0"/>
              </a:solidFill>
              <a:latin typeface="华文楷体" pitchFamily="2" charset="-122"/>
              <a:ea typeface="华文楷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     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任一上下文无关文法都可等价转换为乔 姆斯基范式形式。</a:t>
            </a:r>
            <a:endParaRPr lang="en-US" altLang="zh-CN" b="1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buFont typeface="Wingdings" pitchFamily="2" charset="2"/>
              <a:buNone/>
            </a:pPr>
            <a:endParaRPr lang="en-US" altLang="zh-CN" b="1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 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范式是二叉树形式，对于任意给定的串，将非终极符为树枝，终极符为树叶，则该串可以认为是树，根据树的理论，可以将任何树转换为二叉树。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</a:rPr>
              <a:t>上下文无关文法</a:t>
            </a:r>
            <a:endParaRPr lang="zh-CN" altLang="en-US" dirty="0" smtClean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1182688" y="1857375"/>
            <a:ext cx="7772400" cy="44291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证明：</a:t>
            </a:r>
            <a:endParaRPr lang="en-US" altLang="zh-CN" b="1" dirty="0" smtClean="0">
              <a:solidFill>
                <a:srgbClr val="0070C0"/>
              </a:solidFill>
              <a:latin typeface="华文楷体" pitchFamily="2" charset="-122"/>
              <a:ea typeface="华文楷体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替换开始符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S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b="1" dirty="0" smtClean="0">
              <a:latin typeface="华文楷体" pitchFamily="2" charset="-122"/>
              <a:ea typeface="华文楷体" pitchFamily="2" charset="-122"/>
            </a:endParaRPr>
          </a:p>
          <a:p>
            <a:pPr lvl="2">
              <a:lnSpc>
                <a:spcPct val="130000"/>
              </a:lnSpc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增加一个新开始符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S’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和新产生式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S’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 S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。</a:t>
            </a:r>
            <a:endParaRPr lang="en-US" altLang="zh-CN" b="1" dirty="0" smtClean="0">
              <a:latin typeface="华文楷体" pitchFamily="2" charset="-122"/>
              <a:ea typeface="华文楷体" pitchFamily="2" charset="-122"/>
              <a:sym typeface="Symbol" pitchFamily="18" charset="2"/>
            </a:endParaRPr>
          </a:p>
          <a:p>
            <a:pPr lvl="1">
              <a:lnSpc>
                <a:spcPct val="130000"/>
              </a:lnSpc>
            </a:pPr>
            <a:r>
              <a:rPr lang="en-US" altLang="zh-CN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 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消除空产生式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A  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。</a:t>
            </a:r>
            <a:endParaRPr lang="en-US" altLang="zh-CN" b="1" dirty="0" smtClean="0">
              <a:latin typeface="华文楷体" pitchFamily="2" charset="-122"/>
              <a:ea typeface="华文楷体" pitchFamily="2" charset="-122"/>
              <a:sym typeface="Symbol" pitchFamily="18" charset="2"/>
            </a:endParaRPr>
          </a:p>
          <a:p>
            <a:pPr lvl="2">
              <a:lnSpc>
                <a:spcPct val="130000"/>
              </a:lnSpc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对所有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A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的出现产生式形如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R  A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，增加产生式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R 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。</a:t>
            </a:r>
            <a:endParaRPr lang="en-US" altLang="zh-CN" b="1" dirty="0" smtClean="0">
              <a:latin typeface="华文楷体" pitchFamily="2" charset="-122"/>
              <a:ea typeface="华文楷体" pitchFamily="2" charset="-122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</a:rPr>
              <a:t>上下文无关文法</a:t>
            </a:r>
            <a:endParaRPr lang="zh-CN" altLang="en-US" dirty="0" smtClean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1182688" y="1857375"/>
            <a:ext cx="7772400" cy="4429125"/>
          </a:xfrm>
        </p:spPr>
        <p:txBody>
          <a:bodyPr/>
          <a:lstStyle/>
          <a:p>
            <a:pPr lvl="2">
              <a:lnSpc>
                <a:spcPct val="130000"/>
              </a:lnSpc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若有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R A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，增加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R  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，重复前一动作。</a:t>
            </a:r>
          </a:p>
          <a:p>
            <a:pPr lvl="1">
              <a:lnSpc>
                <a:spcPct val="130000"/>
              </a:lnSpc>
            </a:pPr>
            <a:r>
              <a:rPr lang="en-US" altLang="zh-CN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 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消除单元产生式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A  B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。</a:t>
            </a:r>
            <a:endParaRPr lang="en-US" altLang="zh-CN" b="1" dirty="0" smtClean="0">
              <a:latin typeface="华文楷体" pitchFamily="2" charset="-122"/>
              <a:ea typeface="华文楷体" pitchFamily="2" charset="-122"/>
              <a:sym typeface="Symbol" pitchFamily="18" charset="2"/>
            </a:endParaRPr>
          </a:p>
          <a:p>
            <a:pPr lvl="2">
              <a:lnSpc>
                <a:spcPct val="130000"/>
              </a:lnSpc>
            </a:pPr>
            <a:r>
              <a:rPr lang="en-US" altLang="zh-CN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 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对所有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B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的出现产生式形如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B  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，增加产生式 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A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。</a:t>
            </a:r>
            <a:endParaRPr lang="en-US" altLang="zh-CN" b="1" dirty="0" smtClean="0">
              <a:latin typeface="华文楷体" pitchFamily="2" charset="-122"/>
              <a:ea typeface="华文楷体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替换：对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A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  u</a:t>
            </a:r>
            <a:r>
              <a:rPr lang="en-US" altLang="zh-CN" b="1" baseline="-25000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1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 u</a:t>
            </a:r>
            <a:r>
              <a:rPr lang="en-US" altLang="zh-CN" b="1" baseline="-25000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2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 …u</a:t>
            </a:r>
            <a:r>
              <a:rPr lang="en-US" altLang="zh-CN" b="1" baseline="-25000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n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，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n3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。</a:t>
            </a:r>
            <a:endParaRPr lang="en-US" altLang="zh-CN" b="1" dirty="0" smtClean="0">
              <a:latin typeface="华文楷体" pitchFamily="2" charset="-122"/>
              <a:ea typeface="华文楷体" pitchFamily="2" charset="-122"/>
            </a:endParaRPr>
          </a:p>
          <a:p>
            <a:pPr lvl="2">
              <a:lnSpc>
                <a:spcPct val="130000"/>
              </a:lnSpc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替换为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A  u</a:t>
            </a:r>
            <a:r>
              <a:rPr lang="en-US" altLang="zh-CN" b="1" baseline="-25000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1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A</a:t>
            </a:r>
            <a:r>
              <a:rPr lang="en-US" altLang="zh-CN" b="1" baseline="-25000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，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A</a:t>
            </a:r>
            <a:r>
              <a:rPr lang="en-US" altLang="zh-CN" b="1" baseline="-25000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1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  u</a:t>
            </a:r>
            <a:r>
              <a:rPr lang="en-US" altLang="zh-CN" b="1" baseline="-25000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2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 …u</a:t>
            </a:r>
            <a:r>
              <a:rPr lang="en-US" altLang="zh-CN" b="1" baseline="-25000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n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，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n3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。</a:t>
            </a:r>
            <a:endParaRPr lang="en-US" altLang="zh-CN" b="1" dirty="0" smtClean="0">
              <a:latin typeface="华文楷体" pitchFamily="2" charset="-122"/>
              <a:ea typeface="华文楷体" pitchFamily="2" charset="-122"/>
              <a:sym typeface="Symbol" pitchFamily="18" charset="2"/>
            </a:endParaRPr>
          </a:p>
          <a:p>
            <a:pPr lvl="2">
              <a:lnSpc>
                <a:spcPct val="130000"/>
              </a:lnSpc>
            </a:pPr>
            <a:r>
              <a:rPr lang="en-US" altLang="zh-CN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 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对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A</a:t>
            </a:r>
            <a:r>
              <a:rPr lang="en-US" altLang="zh-CN" b="1" baseline="-25000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1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  u</a:t>
            </a:r>
            <a:r>
              <a:rPr lang="en-US" altLang="zh-CN" b="1" baseline="-25000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2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 …u</a:t>
            </a:r>
            <a:r>
              <a:rPr lang="en-US" altLang="zh-CN" b="1" baseline="-25000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n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，继续前一动作。</a:t>
            </a:r>
            <a:endParaRPr lang="en-US" altLang="zh-CN" b="1" dirty="0" smtClean="0">
              <a:latin typeface="华文楷体" pitchFamily="2" charset="-122"/>
              <a:ea typeface="华文楷体" pitchFamily="2" charset="-122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穿越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1667</TotalTime>
  <Words>1773</Words>
  <Application>Microsoft Office PowerPoint</Application>
  <PresentationFormat>全屏显示(4:3)</PresentationFormat>
  <Paragraphs>201</Paragraphs>
  <Slides>31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4" baseType="lpstr">
      <vt:lpstr>仿宋_GB2312</vt:lpstr>
      <vt:lpstr>华文楷体</vt:lpstr>
      <vt:lpstr>宋体</vt:lpstr>
      <vt:lpstr>Arial</vt:lpstr>
      <vt:lpstr>Calibri</vt:lpstr>
      <vt:lpstr>Consolas</vt:lpstr>
      <vt:lpstr>Corbel</vt:lpstr>
      <vt:lpstr>Lucida Sans Unicode</vt:lpstr>
      <vt:lpstr>Symbol</vt:lpstr>
      <vt:lpstr>Tahoma</vt:lpstr>
      <vt:lpstr>Times New Roman</vt:lpstr>
      <vt:lpstr>Wingdings</vt:lpstr>
      <vt:lpstr>Blends</vt:lpstr>
      <vt:lpstr>计算理论</vt:lpstr>
      <vt:lpstr>上下文无关语言</vt:lpstr>
      <vt:lpstr>上下文无关文法</vt:lpstr>
      <vt:lpstr>PowerPoint 演示文稿</vt:lpstr>
      <vt:lpstr>PowerPoint 演示文稿</vt:lpstr>
      <vt:lpstr>上下文无关文法</vt:lpstr>
      <vt:lpstr>上下文无关文法</vt:lpstr>
      <vt:lpstr>上下文无关文法</vt:lpstr>
      <vt:lpstr>上下文无关文法</vt:lpstr>
      <vt:lpstr>上下文无关文法</vt:lpstr>
      <vt:lpstr>上下文无关文法</vt:lpstr>
      <vt:lpstr>上下文无关文法</vt:lpstr>
      <vt:lpstr>上下文无关文法</vt:lpstr>
      <vt:lpstr>上下文无关文法</vt:lpstr>
      <vt:lpstr>PowerPoint 演示文稿</vt:lpstr>
      <vt:lpstr>上下文无关文法</vt:lpstr>
      <vt:lpstr>上下文无关文法</vt:lpstr>
      <vt:lpstr>上下文无关文法</vt:lpstr>
      <vt:lpstr>上下文无关文法</vt:lpstr>
      <vt:lpstr>下推自动机</vt:lpstr>
      <vt:lpstr>下推自动机</vt:lpstr>
      <vt:lpstr>下推自动机</vt:lpstr>
      <vt:lpstr>下推自动机</vt:lpstr>
      <vt:lpstr>下推自动机</vt:lpstr>
      <vt:lpstr>下推自动机</vt:lpstr>
      <vt:lpstr>下推自动机</vt:lpstr>
      <vt:lpstr>下推自动机</vt:lpstr>
      <vt:lpstr>下推自动机</vt:lpstr>
      <vt:lpstr>下推自动机</vt:lpstr>
      <vt:lpstr>下推自动机</vt:lpstr>
      <vt:lpstr>作业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Jianghua</dc:creator>
  <cp:lastModifiedBy>ljh</cp:lastModifiedBy>
  <cp:revision>130</cp:revision>
  <dcterms:created xsi:type="dcterms:W3CDTF">2008-10-07T05:57:00Z</dcterms:created>
  <dcterms:modified xsi:type="dcterms:W3CDTF">2019-10-25T01:18:48Z</dcterms:modified>
</cp:coreProperties>
</file>