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3" r:id="rId4"/>
    <p:sldId id="282" r:id="rId5"/>
    <p:sldId id="257" r:id="rId6"/>
    <p:sldId id="259" r:id="rId7"/>
    <p:sldId id="283" r:id="rId8"/>
    <p:sldId id="260" r:id="rId9"/>
    <p:sldId id="261" r:id="rId10"/>
    <p:sldId id="263" r:id="rId11"/>
    <p:sldId id="262" r:id="rId12"/>
    <p:sldId id="265" r:id="rId13"/>
    <p:sldId id="258" r:id="rId14"/>
    <p:sldId id="266" r:id="rId15"/>
    <p:sldId id="276" r:id="rId16"/>
    <p:sldId id="267" r:id="rId17"/>
    <p:sldId id="268" r:id="rId18"/>
    <p:sldId id="269" r:id="rId19"/>
    <p:sldId id="273" r:id="rId20"/>
    <p:sldId id="271" r:id="rId21"/>
    <p:sldId id="274" r:id="rId22"/>
    <p:sldId id="275" r:id="rId23"/>
    <p:sldId id="284" r:id="rId24"/>
    <p:sldId id="277" r:id="rId25"/>
    <p:sldId id="278" r:id="rId26"/>
    <p:sldId id="280" r:id="rId27"/>
    <p:sldId id="281" r:id="rId28"/>
    <p:sldId id="285" r:id="rId29"/>
    <p:sldId id="286" r:id="rId30"/>
    <p:sldId id="296" r:id="rId31"/>
    <p:sldId id="287" r:id="rId32"/>
    <p:sldId id="288" r:id="rId33"/>
    <p:sldId id="289" r:id="rId34"/>
    <p:sldId id="290" r:id="rId35"/>
    <p:sldId id="291" r:id="rId36"/>
    <p:sldId id="292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  <a:srgbClr val="6600CC"/>
    <a:srgbClr val="009900"/>
    <a:srgbClr val="FF3300"/>
    <a:srgbClr val="33CC33"/>
    <a:srgbClr val="9973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708" autoAdjust="0"/>
  </p:normalViewPr>
  <p:slideViewPr>
    <p:cSldViewPr>
      <p:cViewPr varScale="1">
        <p:scale>
          <a:sx n="66" d="100"/>
          <a:sy n="66" d="100"/>
        </p:scale>
        <p:origin x="1506" y="78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116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91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551F85E-4B92-47E0-8B86-47BD0699D3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8B76C-100B-4311-A2E9-CB068B18ED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F1B29-C8B1-42DF-B102-D827D1A0930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F796-009E-4AA5-98BF-87D8091E910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05D94-AF5E-4DD2-930E-E77791D604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5F568-CD81-4BD5-9104-DDC99DDF31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AA34B-7DD1-4205-8021-4DC1A91C43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D1E9-A88C-4A65-A06C-C268300A5A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4928-26E5-444B-9EF5-DCA670F927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C67D3-DE81-4884-AA92-5C738020E6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FCEF-9105-4467-B5B3-375D846FE5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813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A6AC957A-BD8E-4399-9E1C-182DD4914E2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计算理论</a:t>
            </a:r>
            <a:endParaRPr lang="en-US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/>
              <a:t>第四章 分布式计算模型</a:t>
            </a:r>
            <a:endParaRPr lang="zh-CN" altLang="zh-C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7" name="Group 11"/>
          <p:cNvGrpSpPr/>
          <p:nvPr/>
        </p:nvGrpSpPr>
        <p:grpSpPr bwMode="auto">
          <a:xfrm>
            <a:off x="467544" y="2132856"/>
            <a:ext cx="3743325" cy="812800"/>
            <a:chOff x="568" y="1687"/>
            <a:chExt cx="2358" cy="512"/>
          </a:xfrm>
        </p:grpSpPr>
        <p:sp>
          <p:nvSpPr>
            <p:cNvPr id="16398" name="Text Box 5"/>
            <p:cNvSpPr txBox="1">
              <a:spLocks noChangeArrowheads="1"/>
            </p:cNvSpPr>
            <p:nvPr/>
          </p:nvSpPr>
          <p:spPr bwMode="auto">
            <a:xfrm>
              <a:off x="568" y="1687"/>
              <a:ext cx="2358" cy="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&lt;b,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true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 lv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&lt;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bgc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, &gt;  &lt;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gc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, &gt;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399" name="Line 6"/>
            <p:cNvSpPr>
              <a:spLocks noChangeShapeType="1"/>
            </p:cNvSpPr>
            <p:nvPr/>
          </p:nvSpPr>
          <p:spPr bwMode="auto">
            <a:xfrm>
              <a:off x="850" y="1979"/>
              <a:ext cx="19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</p:grpSp>
      <p:grpSp>
        <p:nvGrpSpPr>
          <p:cNvPr id="16388" name="Group 12"/>
          <p:cNvGrpSpPr/>
          <p:nvPr/>
        </p:nvGrpSpPr>
        <p:grpSpPr bwMode="auto">
          <a:xfrm>
            <a:off x="4210868" y="2163018"/>
            <a:ext cx="4175125" cy="812800"/>
            <a:chOff x="431" y="1706"/>
            <a:chExt cx="2630" cy="512"/>
          </a:xfrm>
        </p:grpSpPr>
        <p:sp>
          <p:nvSpPr>
            <p:cNvPr id="16396" name="Text Box 13"/>
            <p:cNvSpPr txBox="1">
              <a:spLocks noChangeArrowheads="1"/>
            </p:cNvSpPr>
            <p:nvPr/>
          </p:nvSpPr>
          <p:spPr bwMode="auto">
            <a:xfrm>
              <a:off x="431" y="1706"/>
              <a:ext cx="2630" cy="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lv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&lt;b,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false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 lv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 &lt;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bgc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, &gt; &lt;skip, &gt;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397" name="Line 14"/>
            <p:cNvSpPr>
              <a:spLocks noChangeShapeType="1"/>
            </p:cNvSpPr>
            <p:nvPr/>
          </p:nvSpPr>
          <p:spPr bwMode="auto">
            <a:xfrm>
              <a:off x="850" y="1979"/>
              <a:ext cx="19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</p:grpSp>
      <p:grpSp>
        <p:nvGrpSpPr>
          <p:cNvPr id="16389" name="Group 15"/>
          <p:cNvGrpSpPr/>
          <p:nvPr/>
        </p:nvGrpSpPr>
        <p:grpSpPr bwMode="auto">
          <a:xfrm>
            <a:off x="231287" y="3371106"/>
            <a:ext cx="3762096" cy="812800"/>
            <a:chOff x="431" y="1706"/>
            <a:chExt cx="2865" cy="512"/>
          </a:xfrm>
        </p:grpSpPr>
        <p:sp>
          <p:nvSpPr>
            <p:cNvPr id="16394" name="Text Box 16"/>
            <p:cNvSpPr txBox="1">
              <a:spLocks noChangeArrowheads="1"/>
            </p:cNvSpPr>
            <p:nvPr/>
          </p:nvSpPr>
          <p:spPr bwMode="auto">
            <a:xfrm>
              <a:off x="431" y="1706"/>
              <a:ext cx="2865" cy="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&lt;gc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,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r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 lv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&lt;gc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  <a:sym typeface="MS Outlook" pitchFamily="2" charset="2"/>
                </a:rPr>
                <a:t>▯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gc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, &gt;  r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395" name="Line 17"/>
            <p:cNvSpPr>
              <a:spLocks noChangeShapeType="1"/>
            </p:cNvSpPr>
            <p:nvPr/>
          </p:nvSpPr>
          <p:spPr bwMode="auto">
            <a:xfrm flipV="1">
              <a:off x="800" y="1950"/>
              <a:ext cx="22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</p:grpSp>
      <p:grpSp>
        <p:nvGrpSpPr>
          <p:cNvPr id="16390" name="Group 22"/>
          <p:cNvGrpSpPr/>
          <p:nvPr/>
        </p:nvGrpSpPr>
        <p:grpSpPr bwMode="auto">
          <a:xfrm>
            <a:off x="4159466" y="3451282"/>
            <a:ext cx="4268705" cy="812800"/>
            <a:chOff x="-1518" y="2603"/>
            <a:chExt cx="3042" cy="512"/>
          </a:xfrm>
        </p:grpSpPr>
        <p:sp>
          <p:nvSpPr>
            <p:cNvPr id="16392" name="Text Box 23"/>
            <p:cNvSpPr txBox="1">
              <a:spLocks noChangeArrowheads="1"/>
            </p:cNvSpPr>
            <p:nvPr/>
          </p:nvSpPr>
          <p:spPr bwMode="auto">
            <a:xfrm>
              <a:off x="-1518" y="2603"/>
              <a:ext cx="3042" cy="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&lt;gc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,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r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 lv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&lt;gc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  <a:sym typeface="MS Outlook" pitchFamily="2" charset="2"/>
                </a:rPr>
                <a:t>▯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gc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, &gt;  r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393" name="Line 24"/>
            <p:cNvSpPr>
              <a:spLocks noChangeShapeType="1"/>
            </p:cNvSpPr>
            <p:nvPr/>
          </p:nvSpPr>
          <p:spPr bwMode="auto">
            <a:xfrm>
              <a:off x="-1128" y="2873"/>
              <a:ext cx="19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</p:grpSp>
      <p:sp>
        <p:nvSpPr>
          <p:cNvPr id="16391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8" name="Group 28"/>
          <p:cNvGrpSpPr/>
          <p:nvPr/>
        </p:nvGrpSpPr>
        <p:grpSpPr bwMode="auto">
          <a:xfrm>
            <a:off x="467544" y="4869160"/>
            <a:ext cx="6408738" cy="812800"/>
            <a:chOff x="720" y="3671"/>
            <a:chExt cx="4037" cy="512"/>
          </a:xfrm>
        </p:grpSpPr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720" y="3671"/>
              <a:ext cx="4037" cy="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   &lt;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,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&lt;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’,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’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 lv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        &lt;(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gc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)* , &gt; 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&lt;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’;(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)*,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’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1170" y="3965"/>
              <a:ext cx="3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844675"/>
            <a:ext cx="7912100" cy="4824413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sz="2800" dirty="0"/>
              <a:t>例</a:t>
            </a:r>
            <a:r>
              <a:rPr lang="en-US" altLang="zh-CN" sz="2800" dirty="0"/>
              <a:t>1</a:t>
            </a:r>
            <a:r>
              <a:rPr lang="zh-CN" altLang="en-US" sz="2800" dirty="0"/>
              <a:t>：把</a:t>
            </a:r>
            <a:r>
              <a:rPr lang="en-US" altLang="zh-CN" sz="2800" dirty="0"/>
              <a:t>x</a:t>
            </a:r>
            <a:r>
              <a:rPr lang="zh-CN" altLang="en-US" sz="2800" dirty="0"/>
              <a:t>和</a:t>
            </a:r>
            <a:r>
              <a:rPr lang="en-US" altLang="zh-CN" sz="2800" dirty="0"/>
              <a:t>y</a:t>
            </a:r>
            <a:r>
              <a:rPr lang="zh-CN" altLang="en-US" sz="2800" dirty="0"/>
              <a:t>的最大值赋给</a:t>
            </a:r>
            <a:r>
              <a:rPr lang="en-US" altLang="zh-CN" sz="2800" dirty="0"/>
              <a:t>max</a:t>
            </a:r>
            <a:endParaRPr lang="en-US" altLang="zh-CN" sz="2800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 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</a:t>
            </a:r>
            <a:r>
              <a:rPr lang="en-US" altLang="zh-CN" sz="2800" dirty="0" err="1"/>
              <a:t>y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 max := x   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</a:t>
            </a:r>
            <a:r>
              <a:rPr lang="en-US" altLang="zh-CN" dirty="0">
                <a:sym typeface="MS Outlook" pitchFamily="2" charset="2"/>
              </a:rPr>
              <a:t>▯</a:t>
            </a:r>
            <a:endParaRPr lang="en-US" altLang="zh-CN" sz="2800" dirty="0">
              <a:sym typeface="MS Outlook" pitchFamily="2" charset="2"/>
            </a:endParaRP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ym typeface="MS Outlook" pitchFamily="2" charset="2"/>
              </a:rPr>
              <a:t>          x</a:t>
            </a:r>
            <a:r>
              <a:rPr lang="en-US" altLang="zh-CN" sz="2800" dirty="0">
                <a:sym typeface="Symbol" panose="05050102010706020507" pitchFamily="18" charset="2"/>
              </a:rPr>
              <a:t>&lt;</a:t>
            </a:r>
            <a:r>
              <a:rPr lang="en-US" altLang="zh-CN" sz="2800" dirty="0">
                <a:sym typeface="MS Outlook" pitchFamily="2" charset="2"/>
              </a:rPr>
              <a:t>y </a:t>
            </a:r>
            <a:r>
              <a:rPr lang="en-US" altLang="zh-CN" sz="2800" dirty="0">
                <a:sym typeface="Symbol" panose="05050102010706020507" pitchFamily="18" charset="2"/>
              </a:rPr>
              <a:t> max:= y  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95000"/>
              </a:lnSpc>
            </a:pPr>
            <a:r>
              <a:rPr lang="zh-CN" altLang="en-US" sz="2800" dirty="0"/>
              <a:t>例</a:t>
            </a:r>
            <a:r>
              <a:rPr lang="en-US" altLang="zh-CN" sz="2800" dirty="0"/>
              <a:t>2</a:t>
            </a:r>
            <a:r>
              <a:rPr lang="zh-CN" altLang="en-US" sz="2800" dirty="0"/>
              <a:t>：求两个数的最大公约数的欧几里得算法</a:t>
            </a:r>
            <a:endParaRPr lang="zh-CN" altLang="en-US" sz="2800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     </a:t>
            </a:r>
            <a:r>
              <a:rPr lang="en-US" altLang="zh-CN" sz="2800" b="1" dirty="0"/>
              <a:t>(  </a:t>
            </a:r>
            <a:r>
              <a:rPr lang="en-US" altLang="zh-CN" sz="2800" dirty="0"/>
              <a:t>   x &gt; y </a:t>
            </a:r>
            <a:r>
              <a:rPr lang="en-US" altLang="zh-CN" sz="2800" dirty="0">
                <a:sym typeface="Symbol" panose="05050102010706020507" pitchFamily="18" charset="2"/>
              </a:rPr>
              <a:t> x:= x - y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</a:t>
            </a:r>
            <a:r>
              <a:rPr lang="en-US" altLang="zh-CN" dirty="0">
                <a:sym typeface="MS Outlook" pitchFamily="2" charset="2"/>
              </a:rPr>
              <a:t>▯</a:t>
            </a:r>
            <a:endParaRPr lang="en-US" altLang="zh-CN" sz="2800" dirty="0">
              <a:sym typeface="MS Outlook" pitchFamily="2" charset="2"/>
            </a:endParaRP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x &lt;y  </a:t>
            </a:r>
            <a:r>
              <a:rPr lang="en-US" altLang="zh-CN" sz="2800" dirty="0">
                <a:sym typeface="Symbol" panose="05050102010706020507" pitchFamily="18" charset="2"/>
              </a:rPr>
              <a:t> y:= y – x )</a:t>
            </a:r>
            <a:r>
              <a:rPr lang="en-US" altLang="zh-CN" sz="2800" b="1" dirty="0"/>
              <a:t>*</a:t>
            </a:r>
            <a:r>
              <a:rPr lang="en-US" altLang="zh-CN" sz="2800" dirty="0"/>
              <a:t> </a:t>
            </a:r>
            <a:endParaRPr lang="en-US" altLang="zh-CN" sz="2800" dirty="0"/>
          </a:p>
        </p:txBody>
      </p:sp>
      <p:sp>
        <p:nvSpPr>
          <p:cNvPr id="1945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/>
              <a:t>§2  CSP</a:t>
            </a:r>
            <a:r>
              <a:rPr lang="zh-CN" altLang="en-US" sz="4000" b="1" dirty="0"/>
              <a:t>理论</a:t>
            </a:r>
            <a:endParaRPr lang="zh-CN" altLang="en-US" sz="4000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CSP</a:t>
            </a:r>
            <a:r>
              <a:rPr lang="zh-CN" altLang="en-US" sz="2800" dirty="0"/>
              <a:t>是一种命令式语言形式，描述对象是进程，进程是</a:t>
            </a:r>
            <a:r>
              <a:rPr lang="en-US" altLang="zh-CN" sz="2800" dirty="0"/>
              <a:t>CSP</a:t>
            </a:r>
            <a:r>
              <a:rPr lang="zh-CN" altLang="en-US" sz="2800" dirty="0"/>
              <a:t>的基本成分。以通信原语描述程序的通信机制。</a:t>
            </a:r>
            <a:endParaRPr lang="zh-CN" altLang="en-US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通信原语与具体的通信介质无关。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844675"/>
            <a:ext cx="7772400" cy="47529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基本通信原语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输入语句：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？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x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例如：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&lt;P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？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x,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&gt;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 [2/x]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输出语句：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Q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！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v 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例如：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&lt;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Q!v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&gt;  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563938" y="3500438"/>
            <a:ext cx="10080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4067969" y="3867150"/>
            <a:ext cx="57467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P?2</a:t>
            </a:r>
            <a:endParaRPr lang="en-US" altLang="zh-CN" dirty="0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4211960" y="5889625"/>
            <a:ext cx="57467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Q!2</a:t>
            </a:r>
            <a:endParaRPr lang="en-US" altLang="zh-CN" dirty="0"/>
          </a:p>
        </p:txBody>
      </p:sp>
      <p:sp>
        <p:nvSpPr>
          <p:cNvPr id="21510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042988" y="1844675"/>
            <a:ext cx="6481762" cy="4893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sz="24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</a:t>
            </a:r>
            <a:r>
              <a:rPr lang="en-US" altLang="zh-CN" sz="24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P ::                    </a:t>
            </a:r>
            <a:r>
              <a:rPr lang="zh-CN" altLang="en-US" sz="24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</a:t>
            </a:r>
            <a:r>
              <a:rPr lang="en-US" altLang="zh-CN" sz="24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Q ::</a:t>
            </a:r>
            <a:endParaRPr lang="en-US" altLang="zh-CN" sz="24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..                              ..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..                              y:=5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Q?x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             ..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..                              P!y+1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..                               ..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Q!2x                            ..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..                                ..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..                               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P?y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2531" name="Line 6"/>
          <p:cNvSpPr>
            <a:spLocks noChangeShapeType="1"/>
          </p:cNvSpPr>
          <p:nvPr/>
        </p:nvSpPr>
        <p:spPr bwMode="auto">
          <a:xfrm>
            <a:off x="3708400" y="1989138"/>
            <a:ext cx="0" cy="439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CSP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基本语法结构定义：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gc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::=  P    | b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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gc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  | 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b;P?x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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gc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5000"/>
              </a:lnSpc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         |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gc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MS Outlook" pitchFamily="2" charset="2"/>
              </a:rPr>
              <a:t>▯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  <a:sym typeface="MS Outlook" pitchFamily="2" charset="2"/>
              </a:rPr>
              <a:t>gc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MS Outlook" pitchFamily="2" charset="2"/>
              </a:rPr>
              <a:t>    |  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  <a:sym typeface="MS Outlook" pitchFamily="2" charset="2"/>
              </a:rPr>
              <a:t>do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MS Outlook" pitchFamily="2" charset="2"/>
              </a:rPr>
              <a:t>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  <a:sym typeface="MS Outlook" pitchFamily="2" charset="2"/>
              </a:rPr>
              <a:t>gc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MS Outlook" pitchFamily="2" charset="2"/>
              </a:rPr>
              <a:t>  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  <a:sym typeface="MS Outlook" pitchFamily="2" charset="2"/>
              </a:rPr>
              <a:t>od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MS Outlook" pitchFamily="2" charset="2"/>
              </a:rPr>
              <a:t> 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  <a:sym typeface="MS Outlook" pitchFamily="2" charset="2"/>
            </a:endParaRPr>
          </a:p>
          <a:p>
            <a:pPr lvl="1" eaLnBrk="1" hangingPunct="1">
              <a:lnSpc>
                <a:spcPct val="115000"/>
              </a:lnSpc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MS Outlook" pitchFamily="2" charset="2"/>
              </a:rPr>
              <a:t>        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|  gc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;gc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|   gc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|| gc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  <a:sym typeface="MS Outlook" pitchFamily="2" charset="2"/>
            </a:endParaRPr>
          </a:p>
          <a:p>
            <a:pPr lvl="1" eaLnBrk="1" hangingPunct="1">
              <a:lnSpc>
                <a:spcPct val="115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定义为：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 ::= x:=a    |   skip   |  abort    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|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P?x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| 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P!v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355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黑体" pitchFamily="2" charset="-122"/>
              </a:rPr>
              <a:t>约定：</a:t>
            </a:r>
            <a:endParaRPr lang="zh-CN" altLang="en-US" sz="2800" dirty="0">
              <a:ea typeface="黑体" pitchFamily="2" charset="-122"/>
            </a:endParaRPr>
          </a:p>
          <a:p>
            <a:pPr lvl="1" eaLnBrk="1" hangingPunct="1"/>
            <a:r>
              <a:rPr lang="zh-CN" altLang="en-US" dirty="0"/>
              <a:t>用符号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zh-CN" altLang="en-US" dirty="0"/>
              <a:t>表示 </a:t>
            </a:r>
            <a:r>
              <a:rPr lang="en-US" altLang="zh-CN" dirty="0" err="1"/>
              <a:t>P?x</a:t>
            </a:r>
            <a:r>
              <a:rPr lang="zh-CN" altLang="en-US" dirty="0"/>
              <a:t>、</a:t>
            </a:r>
            <a:r>
              <a:rPr lang="en-US" altLang="zh-CN" dirty="0" err="1"/>
              <a:t>P!v</a:t>
            </a:r>
            <a:r>
              <a:rPr lang="en-US" altLang="zh-CN" dirty="0"/>
              <a:t> </a:t>
            </a:r>
            <a:r>
              <a:rPr lang="zh-CN" altLang="en-US" dirty="0"/>
              <a:t>和 空标识 </a:t>
            </a:r>
            <a:r>
              <a:rPr lang="zh-CN" altLang="en-US" dirty="0">
                <a:sym typeface="Symbol" panose="05050102010706020507" pitchFamily="18" charset="2"/>
              </a:rPr>
              <a:t>，表示从外界能够观察到的该进程的行为。</a:t>
            </a:r>
            <a:endParaRPr lang="zh-CN" altLang="en-US" dirty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为统一规则一步执行时格局的结构形式，约定  </a:t>
            </a:r>
            <a:r>
              <a:rPr lang="en-US" altLang="zh-CN" dirty="0">
                <a:sym typeface="Symbol" panose="05050102010706020507" pitchFamily="18" charset="2"/>
              </a:rPr>
              <a:t>&lt;skip, &gt;</a:t>
            </a:r>
            <a:r>
              <a:rPr lang="zh-CN" altLang="en-US" dirty="0">
                <a:sym typeface="Symbol" panose="05050102010706020507" pitchFamily="18" charset="2"/>
              </a:rPr>
              <a:t>，并且有：</a:t>
            </a:r>
            <a:endParaRPr lang="zh-CN" altLang="en-US" dirty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   </a:t>
            </a:r>
            <a:r>
              <a:rPr lang="en-US" altLang="zh-CN" dirty="0" err="1">
                <a:sym typeface="Symbol" panose="05050102010706020507" pitchFamily="18" charset="2"/>
              </a:rPr>
              <a:t>skip;P</a:t>
            </a:r>
            <a:r>
              <a:rPr lang="en-US" altLang="zh-CN" dirty="0">
                <a:sym typeface="Symbol" panose="05050102010706020507" pitchFamily="18" charset="2"/>
              </a:rPr>
              <a:t>  P  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P   skip || P   P || skip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skip  skip || skip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2457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73250"/>
            <a:ext cx="4392613" cy="619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CSP</a:t>
            </a:r>
            <a:r>
              <a:rPr lang="zh-CN" altLang="en-US" sz="2800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的</a:t>
            </a:r>
            <a:r>
              <a:rPr lang="zh-CN" altLang="en-US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</a:t>
            </a:r>
            <a:r>
              <a:rPr lang="zh-CN" altLang="en-US" sz="2800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执行</a:t>
            </a:r>
            <a:r>
              <a:rPr lang="zh-CN" altLang="en-US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规则：</a:t>
            </a:r>
            <a:endParaRPr lang="zh-CN" altLang="en-US" sz="28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395288" y="2708275"/>
            <a:ext cx="33845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lvl="1">
              <a:buClr>
                <a:schemeClr val="hlink"/>
              </a:buClr>
              <a:buSzPts val="1500"/>
              <a:buFont typeface="Wingdings" panose="05000000000000000000" pitchFamily="2" charset="2"/>
              <a:buChar char="n"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  &lt;skip, 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&gt; 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lang="en-US" altLang="zh-CN" sz="24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pSp>
        <p:nvGrpSpPr>
          <p:cNvPr id="25604" name="Group 6"/>
          <p:cNvGrpSpPr/>
          <p:nvPr/>
        </p:nvGrpSpPr>
        <p:grpSpPr bwMode="auto">
          <a:xfrm>
            <a:off x="1835696" y="3411300"/>
            <a:ext cx="4032250" cy="738188"/>
            <a:chOff x="703" y="1706"/>
            <a:chExt cx="2540" cy="465"/>
          </a:xfrm>
        </p:grpSpPr>
        <p:sp>
          <p:nvSpPr>
            <p:cNvPr id="25614" name="Text Box 7"/>
            <p:cNvSpPr txBox="1">
              <a:spLocks noChangeArrowheads="1"/>
            </p:cNvSpPr>
            <p:nvPr/>
          </p:nvSpPr>
          <p:spPr bwMode="auto">
            <a:xfrm>
              <a:off x="703" y="1706"/>
              <a:ext cx="2540" cy="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buClr>
                  <a:schemeClr val="hlink"/>
                </a:buClr>
                <a:buSzPts val="1500"/>
                <a:buFont typeface="Wingdings" panose="05000000000000000000" pitchFamily="2" charset="2"/>
                <a:buChar char="n"/>
              </a:pP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&lt;a, 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 n</a:t>
              </a:r>
              <a:endPara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lvl="1"/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&lt; x:= a, 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[n/x]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endPara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25615" name="Line 8"/>
            <p:cNvSpPr>
              <a:spLocks noChangeShapeType="1"/>
            </p:cNvSpPr>
            <p:nvPr/>
          </p:nvSpPr>
          <p:spPr bwMode="auto">
            <a:xfrm>
              <a:off x="1140" y="1939"/>
              <a:ext cx="20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</p:grp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4284663" y="2708275"/>
            <a:ext cx="410368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buClr>
                <a:schemeClr val="hlink"/>
              </a:buClr>
              <a:buSzPts val="1500"/>
              <a:buFont typeface="Wingdings" panose="05000000000000000000" pitchFamily="2" charset="2"/>
              <a:buChar char="n"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       &lt;abort, 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&gt; 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  abortion</a:t>
            </a:r>
            <a:endParaRPr lang="en-US" altLang="zh-CN" sz="24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pSp>
        <p:nvGrpSpPr>
          <p:cNvPr id="25606" name="Group 17"/>
          <p:cNvGrpSpPr/>
          <p:nvPr/>
        </p:nvGrpSpPr>
        <p:grpSpPr bwMode="auto">
          <a:xfrm>
            <a:off x="395288" y="4684713"/>
            <a:ext cx="3960812" cy="514350"/>
            <a:chOff x="249" y="3064"/>
            <a:chExt cx="2495" cy="324"/>
          </a:xfrm>
        </p:grpSpPr>
        <p:sp>
          <p:nvSpPr>
            <p:cNvPr id="25612" name="Text Box 13"/>
            <p:cNvSpPr txBox="1">
              <a:spLocks noChangeArrowheads="1"/>
            </p:cNvSpPr>
            <p:nvPr/>
          </p:nvSpPr>
          <p:spPr bwMode="auto">
            <a:xfrm>
              <a:off x="249" y="3155"/>
              <a:ext cx="249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buClr>
                  <a:schemeClr val="hlink"/>
                </a:buClr>
                <a:buSzPts val="15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&lt;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</a:rPr>
                <a:t>P?x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,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[n/x]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1405" y="306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err="1">
                  <a:latin typeface="Times New Roman" panose="02020503050405090304" pitchFamily="18" charset="0"/>
                  <a:cs typeface="Times New Roman" panose="02020503050405090304" pitchFamily="18" charset="0"/>
                </a:rPr>
                <a:t>P?n</a:t>
              </a:r>
              <a:endPara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</p:grpSp>
      <p:grpSp>
        <p:nvGrpSpPr>
          <p:cNvPr id="25607" name="Group 16"/>
          <p:cNvGrpSpPr/>
          <p:nvPr/>
        </p:nvGrpSpPr>
        <p:grpSpPr bwMode="auto">
          <a:xfrm>
            <a:off x="4500562" y="4579939"/>
            <a:ext cx="4248150" cy="868362"/>
            <a:chOff x="2517" y="3113"/>
            <a:chExt cx="2676" cy="547"/>
          </a:xfrm>
        </p:grpSpPr>
        <p:sp>
          <p:nvSpPr>
            <p:cNvPr id="25609" name="Text Box 11"/>
            <p:cNvSpPr txBox="1">
              <a:spLocks noChangeArrowheads="1"/>
            </p:cNvSpPr>
            <p:nvPr/>
          </p:nvSpPr>
          <p:spPr bwMode="auto">
            <a:xfrm>
              <a:off x="2517" y="3113"/>
              <a:ext cx="2676" cy="5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buClr>
                  <a:schemeClr val="hlink"/>
                </a:buClr>
                <a:buSzPts val="1500"/>
                <a:buFont typeface="Wingdings" panose="05000000000000000000" pitchFamily="2" charset="2"/>
                <a:buChar char="n"/>
              </a:pP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&lt;a, 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 n</a:t>
              </a:r>
              <a:endPara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lvl="1">
                <a:lnSpc>
                  <a:spcPct val="35000"/>
                </a:lnSpc>
                <a:buClr>
                  <a:schemeClr val="hlink"/>
                </a:buClr>
                <a:buSzPts val="1500"/>
                <a:buFont typeface="Wingdings" panose="05000000000000000000" pitchFamily="2" charset="2"/>
                <a:buNone/>
              </a:pPr>
              <a:endPara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lvl="1"/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&lt; P!a, 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 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endPara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25610" name="Line 12"/>
            <p:cNvSpPr>
              <a:spLocks noChangeShapeType="1"/>
            </p:cNvSpPr>
            <p:nvPr/>
          </p:nvSpPr>
          <p:spPr bwMode="auto">
            <a:xfrm>
              <a:off x="2977" y="3385"/>
              <a:ext cx="18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25611" name="Text Box 15"/>
            <p:cNvSpPr txBox="1">
              <a:spLocks noChangeArrowheads="1"/>
            </p:cNvSpPr>
            <p:nvPr/>
          </p:nvSpPr>
          <p:spPr bwMode="auto">
            <a:xfrm>
              <a:off x="3855" y="3362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err="1">
                  <a:latin typeface="Times New Roman" panose="02020503050405090304" pitchFamily="18" charset="0"/>
                  <a:cs typeface="Times New Roman" panose="02020503050405090304" pitchFamily="18" charset="0"/>
                </a:rPr>
                <a:t>P!n</a:t>
              </a:r>
              <a:endPara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</p:grpSp>
      <p:sp>
        <p:nvSpPr>
          <p:cNvPr id="25608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4613275" cy="763588"/>
          </a:xfrm>
        </p:spPr>
        <p:txBody>
          <a:bodyPr/>
          <a:lstStyle/>
          <a:p>
            <a:pPr eaLnBrk="1" hangingPunct="1"/>
            <a:r>
              <a:rPr lang="en-US" altLang="zh-CN" sz="2800" dirty="0" err="1"/>
              <a:t>gc</a:t>
            </a:r>
            <a:r>
              <a:rPr lang="zh-CN" altLang="en-US" sz="2800" dirty="0"/>
              <a:t>的执行规则：</a:t>
            </a:r>
            <a:endParaRPr lang="zh-CN" altLang="en-US" sz="2800" dirty="0"/>
          </a:p>
        </p:txBody>
      </p:sp>
      <p:grpSp>
        <p:nvGrpSpPr>
          <p:cNvPr id="29699" name="Group 4"/>
          <p:cNvGrpSpPr/>
          <p:nvPr/>
        </p:nvGrpSpPr>
        <p:grpSpPr bwMode="auto">
          <a:xfrm>
            <a:off x="250825" y="2636838"/>
            <a:ext cx="4824413" cy="858837"/>
            <a:chOff x="793" y="2118"/>
            <a:chExt cx="3039" cy="541"/>
          </a:xfrm>
        </p:grpSpPr>
        <p:sp>
          <p:nvSpPr>
            <p:cNvPr id="29711" name="Text Box 5"/>
            <p:cNvSpPr txBox="1">
              <a:spLocks noChangeArrowheads="1"/>
            </p:cNvSpPr>
            <p:nvPr/>
          </p:nvSpPr>
          <p:spPr bwMode="auto">
            <a:xfrm>
              <a:off x="793" y="2118"/>
              <a:ext cx="3039" cy="5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buClr>
                  <a:schemeClr val="hlink"/>
                </a:buClr>
                <a:buSzPts val="1500"/>
                <a:buFont typeface="Wingdings" panose="05000000000000000000" pitchFamily="2" charset="2"/>
                <a:buChar char="n"/>
              </a:pPr>
              <a:r>
                <a:rPr lang="en-US" altLang="zh-CN" sz="2400"/>
                <a:t>       &lt;b, </a:t>
              </a:r>
              <a:r>
                <a:rPr lang="en-US" altLang="zh-CN" sz="2400">
                  <a:sym typeface="Symbol" panose="05050102010706020507" pitchFamily="18" charset="2"/>
                </a:rPr>
                <a:t></a:t>
              </a:r>
              <a:r>
                <a:rPr lang="en-US" altLang="zh-CN" sz="2400"/>
                <a:t>&gt; </a:t>
              </a:r>
              <a:r>
                <a:rPr lang="en-US" altLang="zh-CN" sz="2400">
                  <a:sym typeface="Symbol" panose="05050102010706020507" pitchFamily="18" charset="2"/>
                </a:rPr>
                <a:t></a:t>
              </a:r>
              <a:r>
                <a:rPr lang="en-US" altLang="zh-CN" sz="2400"/>
                <a:t> true</a:t>
              </a:r>
              <a:endParaRPr lang="en-US" altLang="zh-CN" sz="2400"/>
            </a:p>
            <a:p>
              <a:pPr lvl="1">
                <a:lnSpc>
                  <a:spcPct val="35000"/>
                </a:lnSpc>
                <a:buClr>
                  <a:schemeClr val="hlink"/>
                </a:buClr>
                <a:buSzPts val="1500"/>
                <a:buFont typeface="Wingdings" panose="05000000000000000000" pitchFamily="2" charset="2"/>
                <a:buNone/>
              </a:pPr>
              <a:endParaRPr lang="en-US" altLang="zh-CN" sz="2400"/>
            </a:p>
            <a:p>
              <a:pPr lvl="1"/>
              <a:r>
                <a:rPr lang="en-US" altLang="zh-CN" sz="2400"/>
                <a:t>       &lt; b </a:t>
              </a:r>
              <a:r>
                <a:rPr lang="en-US" altLang="zh-CN" sz="2400">
                  <a:sym typeface="Symbol" panose="05050102010706020507" pitchFamily="18" charset="2"/>
                </a:rPr>
                <a:t> P</a:t>
              </a:r>
              <a:r>
                <a:rPr lang="en-US" altLang="zh-CN" sz="2400"/>
                <a:t>, </a:t>
              </a:r>
              <a:r>
                <a:rPr lang="en-US" altLang="zh-CN" sz="2400">
                  <a:sym typeface="Symbol" panose="05050102010706020507" pitchFamily="18" charset="2"/>
                </a:rPr>
                <a:t></a:t>
              </a:r>
              <a:r>
                <a:rPr lang="en-US" altLang="zh-CN" sz="2400"/>
                <a:t>&gt; </a:t>
              </a:r>
              <a:r>
                <a:rPr lang="en-US" altLang="zh-CN" sz="2400">
                  <a:sym typeface="Symbol" panose="05050102010706020507" pitchFamily="18" charset="2"/>
                </a:rPr>
                <a:t></a:t>
              </a:r>
              <a:r>
                <a:rPr lang="en-US" altLang="zh-CN" sz="2400"/>
                <a:t> &lt;P, </a:t>
              </a:r>
              <a:r>
                <a:rPr lang="en-US" altLang="zh-CN" sz="2400">
                  <a:sym typeface="Symbol" panose="05050102010706020507" pitchFamily="18" charset="2"/>
                </a:rPr>
                <a:t>&gt;</a:t>
              </a:r>
              <a:r>
                <a:rPr lang="en-US" altLang="zh-CN" sz="2400"/>
                <a:t> </a:t>
              </a:r>
              <a:endParaRPr lang="en-US" altLang="zh-CN" sz="2400"/>
            </a:p>
          </p:txBody>
        </p:sp>
        <p:sp>
          <p:nvSpPr>
            <p:cNvPr id="29712" name="Line 6"/>
            <p:cNvSpPr>
              <a:spLocks noChangeShapeType="1"/>
            </p:cNvSpPr>
            <p:nvPr/>
          </p:nvSpPr>
          <p:spPr bwMode="auto">
            <a:xfrm>
              <a:off x="1434" y="2390"/>
              <a:ext cx="2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0" name="Group 8"/>
          <p:cNvGrpSpPr/>
          <p:nvPr/>
        </p:nvGrpSpPr>
        <p:grpSpPr bwMode="auto">
          <a:xfrm>
            <a:off x="4643438" y="2636838"/>
            <a:ext cx="4319587" cy="868362"/>
            <a:chOff x="793" y="2118"/>
            <a:chExt cx="3039" cy="547"/>
          </a:xfrm>
        </p:grpSpPr>
        <p:sp>
          <p:nvSpPr>
            <p:cNvPr id="29709" name="Text Box 9"/>
            <p:cNvSpPr txBox="1">
              <a:spLocks noChangeArrowheads="1"/>
            </p:cNvSpPr>
            <p:nvPr/>
          </p:nvSpPr>
          <p:spPr bwMode="auto">
            <a:xfrm>
              <a:off x="793" y="2118"/>
              <a:ext cx="3039" cy="5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buClr>
                  <a:schemeClr val="hlink"/>
                </a:buClr>
                <a:buSzPts val="1500"/>
                <a:buFont typeface="Wingdings" panose="05000000000000000000" pitchFamily="2" charset="2"/>
                <a:buChar char="n"/>
              </a:pPr>
              <a:r>
                <a:rPr lang="en-US" altLang="zh-CN" sz="2400" dirty="0"/>
                <a:t>       &lt;b, </a:t>
              </a:r>
              <a:r>
                <a:rPr lang="en-US" altLang="zh-CN" sz="2400" dirty="0">
                  <a:sym typeface="Symbol" panose="05050102010706020507" pitchFamily="18" charset="2"/>
                </a:rPr>
                <a:t></a:t>
              </a:r>
              <a:r>
                <a:rPr lang="en-US" altLang="zh-CN" sz="2400" dirty="0"/>
                <a:t>&gt; </a:t>
              </a:r>
              <a:r>
                <a:rPr lang="en-US" altLang="zh-CN" sz="2400" dirty="0">
                  <a:sym typeface="Symbol" panose="05050102010706020507" pitchFamily="18" charset="2"/>
                </a:rPr>
                <a:t></a:t>
              </a:r>
              <a:r>
                <a:rPr lang="en-US" altLang="zh-CN" sz="2400" dirty="0"/>
                <a:t> false</a:t>
              </a:r>
              <a:endParaRPr lang="en-US" altLang="zh-CN" sz="2400" dirty="0"/>
            </a:p>
            <a:p>
              <a:pPr lvl="1">
                <a:lnSpc>
                  <a:spcPct val="35000"/>
                </a:lnSpc>
                <a:buClr>
                  <a:schemeClr val="hlink"/>
                </a:buClr>
                <a:buSzPts val="1500"/>
                <a:buFont typeface="Wingdings" panose="05000000000000000000" pitchFamily="2" charset="2"/>
                <a:buNone/>
              </a:pPr>
              <a:endParaRPr lang="en-US" altLang="zh-CN" sz="2400" dirty="0"/>
            </a:p>
            <a:p>
              <a:pPr lvl="1"/>
              <a:r>
                <a:rPr lang="en-US" altLang="zh-CN" sz="2400" dirty="0"/>
                <a:t>       &lt; b </a:t>
              </a:r>
              <a:r>
                <a:rPr lang="en-US" altLang="zh-CN" sz="2400" dirty="0">
                  <a:sym typeface="Symbol" panose="05050102010706020507" pitchFamily="18" charset="2"/>
                </a:rPr>
                <a:t> P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ym typeface="Symbol" panose="05050102010706020507" pitchFamily="18" charset="2"/>
                </a:rPr>
                <a:t></a:t>
              </a:r>
              <a:r>
                <a:rPr lang="en-US" altLang="zh-CN" sz="2400" dirty="0"/>
                <a:t>&gt; </a:t>
              </a:r>
              <a:r>
                <a:rPr lang="en-US" altLang="zh-CN" sz="2400" dirty="0">
                  <a:sym typeface="Symbol" panose="05050102010706020507" pitchFamily="18" charset="2"/>
                </a:rPr>
                <a:t>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ym typeface="Symbol" panose="05050102010706020507" pitchFamily="18" charset="2"/>
                </a:rPr>
                <a:t></a:t>
              </a:r>
              <a:r>
                <a:rPr lang="en-US" altLang="zh-CN" sz="2400" dirty="0"/>
                <a:t>  </a:t>
              </a:r>
              <a:endParaRPr lang="en-US" altLang="zh-CN" sz="2400" dirty="0"/>
            </a:p>
          </p:txBody>
        </p:sp>
        <p:sp>
          <p:nvSpPr>
            <p:cNvPr id="29710" name="Line 10"/>
            <p:cNvSpPr>
              <a:spLocks noChangeShapeType="1"/>
            </p:cNvSpPr>
            <p:nvPr/>
          </p:nvSpPr>
          <p:spPr bwMode="auto">
            <a:xfrm>
              <a:off x="1434" y="2390"/>
              <a:ext cx="2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1" name="Group 11"/>
          <p:cNvGrpSpPr/>
          <p:nvPr/>
        </p:nvGrpSpPr>
        <p:grpSpPr bwMode="auto">
          <a:xfrm>
            <a:off x="1763713" y="5449888"/>
            <a:ext cx="5380037" cy="868362"/>
            <a:chOff x="793" y="2118"/>
            <a:chExt cx="3915" cy="547"/>
          </a:xfrm>
        </p:grpSpPr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793" y="2118"/>
              <a:ext cx="3915" cy="5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buClr>
                  <a:schemeClr val="hlink"/>
                </a:buClr>
                <a:buSzPts val="1500"/>
                <a:buFont typeface="Wingdings" panose="05000000000000000000" pitchFamily="2" charset="2"/>
                <a:buChar char="n"/>
              </a:pPr>
              <a:r>
                <a:rPr lang="en-US" altLang="zh-CN" sz="2400" dirty="0"/>
                <a:t>       &lt;b, </a:t>
              </a:r>
              <a:r>
                <a:rPr lang="en-US" altLang="zh-CN" sz="2400" dirty="0">
                  <a:sym typeface="Symbol" panose="05050102010706020507" pitchFamily="18" charset="2"/>
                </a:rPr>
                <a:t></a:t>
              </a:r>
              <a:r>
                <a:rPr lang="en-US" altLang="zh-CN" sz="2400" dirty="0"/>
                <a:t>&gt; </a:t>
              </a:r>
              <a:r>
                <a:rPr lang="en-US" altLang="zh-CN" sz="2400" dirty="0">
                  <a:sym typeface="Symbol" panose="05050102010706020507" pitchFamily="18" charset="2"/>
                </a:rPr>
                <a:t></a:t>
              </a:r>
              <a:r>
                <a:rPr lang="en-US" altLang="zh-CN" sz="2400" dirty="0"/>
                <a:t> false</a:t>
              </a:r>
              <a:endParaRPr lang="en-US" altLang="zh-CN" sz="2400" dirty="0"/>
            </a:p>
            <a:p>
              <a:pPr lvl="1">
                <a:lnSpc>
                  <a:spcPct val="35000"/>
                </a:lnSpc>
                <a:buClr>
                  <a:schemeClr val="hlink"/>
                </a:buClr>
                <a:buSzPts val="1500"/>
                <a:buFont typeface="Wingdings" panose="05000000000000000000" pitchFamily="2" charset="2"/>
                <a:buNone/>
              </a:pPr>
              <a:endParaRPr lang="en-US" altLang="zh-CN" sz="2400" dirty="0"/>
            </a:p>
            <a:p>
              <a:pPr lvl="1"/>
              <a:r>
                <a:rPr lang="en-US" altLang="zh-CN" sz="2400" dirty="0"/>
                <a:t>     &lt; </a:t>
              </a:r>
              <a:r>
                <a:rPr lang="en-US" altLang="zh-CN" sz="2400" dirty="0" err="1"/>
                <a:t>b;P?x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ym typeface="Symbol" panose="05050102010706020507" pitchFamily="18" charset="2"/>
                </a:rPr>
                <a:t> Q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ym typeface="Symbol" panose="05050102010706020507" pitchFamily="18" charset="2"/>
                </a:rPr>
                <a:t></a:t>
              </a:r>
              <a:r>
                <a:rPr lang="en-US" altLang="zh-CN" sz="2400" dirty="0"/>
                <a:t>&gt;</a:t>
              </a:r>
              <a:r>
                <a:rPr lang="en-US" altLang="zh-CN" sz="2400" dirty="0">
                  <a:sym typeface="Symbol" panose="05050102010706020507" pitchFamily="18" charset="2"/>
                </a:rPr>
                <a:t></a:t>
              </a:r>
              <a:r>
                <a:rPr lang="en-US" altLang="zh-CN" sz="2400" dirty="0"/>
                <a:t> </a:t>
              </a:r>
              <a:endParaRPr lang="en-US" altLang="zh-CN" sz="2400" dirty="0"/>
            </a:p>
          </p:txBody>
        </p:sp>
        <p:sp>
          <p:nvSpPr>
            <p:cNvPr id="29708" name="Line 13"/>
            <p:cNvSpPr>
              <a:spLocks noChangeShapeType="1"/>
            </p:cNvSpPr>
            <p:nvPr/>
          </p:nvSpPr>
          <p:spPr bwMode="auto">
            <a:xfrm>
              <a:off x="1434" y="2390"/>
              <a:ext cx="2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2" name="Group 19"/>
          <p:cNvGrpSpPr/>
          <p:nvPr/>
        </p:nvGrpSpPr>
        <p:grpSpPr bwMode="auto">
          <a:xfrm>
            <a:off x="1546225" y="3933825"/>
            <a:ext cx="5905500" cy="912813"/>
            <a:chOff x="249" y="2568"/>
            <a:chExt cx="3720" cy="575"/>
          </a:xfrm>
        </p:grpSpPr>
        <p:sp>
          <p:nvSpPr>
            <p:cNvPr id="29704" name="Text Box 15"/>
            <p:cNvSpPr txBox="1">
              <a:spLocks noChangeArrowheads="1"/>
            </p:cNvSpPr>
            <p:nvPr/>
          </p:nvSpPr>
          <p:spPr bwMode="auto">
            <a:xfrm>
              <a:off x="249" y="2568"/>
              <a:ext cx="3720" cy="5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buClr>
                  <a:schemeClr val="hlink"/>
                </a:buClr>
                <a:buSzPts val="1500"/>
                <a:buFont typeface="Wingdings" panose="05000000000000000000" pitchFamily="2" charset="2"/>
                <a:buChar char="n"/>
              </a:pPr>
              <a:r>
                <a:rPr lang="en-US" altLang="zh-CN" sz="2400"/>
                <a:t>           &lt;b, </a:t>
              </a:r>
              <a:r>
                <a:rPr lang="en-US" altLang="zh-CN" sz="2400">
                  <a:sym typeface="Symbol" panose="05050102010706020507" pitchFamily="18" charset="2"/>
                </a:rPr>
                <a:t></a:t>
              </a:r>
              <a:r>
                <a:rPr lang="en-US" altLang="zh-CN" sz="2400"/>
                <a:t>&gt; </a:t>
              </a:r>
              <a:r>
                <a:rPr lang="en-US" altLang="zh-CN" sz="2400">
                  <a:sym typeface="Symbol" panose="05050102010706020507" pitchFamily="18" charset="2"/>
                </a:rPr>
                <a:t></a:t>
              </a:r>
              <a:r>
                <a:rPr lang="en-US" altLang="zh-CN" sz="2400"/>
                <a:t> true</a:t>
              </a:r>
              <a:endParaRPr lang="en-US" altLang="zh-CN" sz="2400"/>
            </a:p>
            <a:p>
              <a:pPr lvl="1">
                <a:lnSpc>
                  <a:spcPct val="50000"/>
                </a:lnSpc>
                <a:buClr>
                  <a:schemeClr val="hlink"/>
                </a:buClr>
                <a:buSzPts val="1500"/>
                <a:buFont typeface="Wingdings" panose="05000000000000000000" pitchFamily="2" charset="2"/>
                <a:buNone/>
              </a:pPr>
              <a:endParaRPr lang="en-US" altLang="zh-CN" sz="2400"/>
            </a:p>
            <a:p>
              <a:pPr lvl="1"/>
              <a:r>
                <a:rPr lang="en-US" altLang="zh-CN" sz="2400"/>
                <a:t>   &lt; b;P?x </a:t>
              </a:r>
              <a:r>
                <a:rPr lang="en-US" altLang="zh-CN" sz="2400">
                  <a:sym typeface="Symbol" panose="05050102010706020507" pitchFamily="18" charset="2"/>
                </a:rPr>
                <a:t>Q</a:t>
              </a:r>
              <a:r>
                <a:rPr lang="en-US" altLang="zh-CN" sz="2400"/>
                <a:t>, </a:t>
              </a:r>
              <a:r>
                <a:rPr lang="en-US" altLang="zh-CN" sz="2400">
                  <a:sym typeface="Symbol" panose="05050102010706020507" pitchFamily="18" charset="2"/>
                </a:rPr>
                <a:t></a:t>
              </a:r>
              <a:r>
                <a:rPr lang="en-US" altLang="zh-CN" sz="2400"/>
                <a:t>&gt; </a:t>
              </a:r>
              <a:r>
                <a:rPr lang="en-US" altLang="zh-CN" sz="2400">
                  <a:sym typeface="Symbol" panose="05050102010706020507" pitchFamily="18" charset="2"/>
                </a:rPr>
                <a:t> &lt;Q,  [n/x]&gt;</a:t>
              </a:r>
              <a:r>
                <a:rPr lang="en-US" altLang="zh-CN" sz="2400"/>
                <a:t> </a:t>
              </a:r>
              <a:endParaRPr lang="en-US" altLang="zh-CN" sz="2400"/>
            </a:p>
          </p:txBody>
        </p:sp>
        <p:sp>
          <p:nvSpPr>
            <p:cNvPr id="29705" name="Line 16"/>
            <p:cNvSpPr>
              <a:spLocks noChangeShapeType="1"/>
            </p:cNvSpPr>
            <p:nvPr/>
          </p:nvSpPr>
          <p:spPr bwMode="auto">
            <a:xfrm>
              <a:off x="657" y="2840"/>
              <a:ext cx="29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Text Box 17"/>
            <p:cNvSpPr txBox="1">
              <a:spLocks noChangeArrowheads="1"/>
            </p:cNvSpPr>
            <p:nvPr/>
          </p:nvSpPr>
          <p:spPr bwMode="auto">
            <a:xfrm>
              <a:off x="2109" y="2840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P?n</a:t>
              </a:r>
              <a:endParaRPr lang="en-US" altLang="zh-CN"/>
            </a:p>
          </p:txBody>
        </p:sp>
      </p:grpSp>
      <p:sp>
        <p:nvSpPr>
          <p:cNvPr id="29703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9"/>
          <p:cNvGrpSpPr/>
          <p:nvPr/>
        </p:nvGrpSpPr>
        <p:grpSpPr bwMode="auto">
          <a:xfrm>
            <a:off x="1547812" y="1772369"/>
            <a:ext cx="5327650" cy="944563"/>
            <a:chOff x="794" y="1308"/>
            <a:chExt cx="3356" cy="595"/>
          </a:xfrm>
        </p:grpSpPr>
        <p:sp>
          <p:nvSpPr>
            <p:cNvPr id="27662" name="Text Box 5"/>
            <p:cNvSpPr txBox="1">
              <a:spLocks noChangeArrowheads="1"/>
            </p:cNvSpPr>
            <p:nvPr/>
          </p:nvSpPr>
          <p:spPr bwMode="auto">
            <a:xfrm>
              <a:off x="794" y="1356"/>
              <a:ext cx="3356" cy="5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buClr>
                  <a:schemeClr val="hlink"/>
                </a:buClr>
                <a:buSzPts val="15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   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lvl="1">
                <a:lnSpc>
                  <a:spcPct val="35000"/>
                </a:lnSpc>
                <a:buClr>
                  <a:schemeClr val="hlink"/>
                </a:buClr>
                <a:buSzPts val="1500"/>
                <a:buFont typeface="Wingdings" panose="05000000000000000000" pitchFamily="2" charset="2"/>
                <a:buNone/>
              </a:pP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lvl="1"/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  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;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’;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27663" name="Line 6"/>
            <p:cNvSpPr>
              <a:spLocks noChangeShapeType="1"/>
            </p:cNvSpPr>
            <p:nvPr/>
          </p:nvSpPr>
          <p:spPr bwMode="auto">
            <a:xfrm>
              <a:off x="1383" y="1661"/>
              <a:ext cx="26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27664" name="Text Box 7"/>
            <p:cNvSpPr txBox="1">
              <a:spLocks noChangeArrowheads="1"/>
            </p:cNvSpPr>
            <p:nvPr/>
          </p:nvSpPr>
          <p:spPr bwMode="auto">
            <a:xfrm>
              <a:off x="2240" y="1308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665" name="Text Box 8"/>
            <p:cNvSpPr txBox="1">
              <a:spLocks noChangeArrowheads="1"/>
            </p:cNvSpPr>
            <p:nvPr/>
          </p:nvSpPr>
          <p:spPr bwMode="auto">
            <a:xfrm>
              <a:off x="2411" y="1630"/>
              <a:ext cx="233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7651" name="Group 15"/>
          <p:cNvGrpSpPr/>
          <p:nvPr/>
        </p:nvGrpSpPr>
        <p:grpSpPr bwMode="auto">
          <a:xfrm>
            <a:off x="1547812" y="2742767"/>
            <a:ext cx="6049962" cy="977899"/>
            <a:chOff x="793" y="2004"/>
            <a:chExt cx="3811" cy="616"/>
          </a:xfrm>
        </p:grpSpPr>
        <p:sp>
          <p:nvSpPr>
            <p:cNvPr id="27658" name="Text Box 11"/>
            <p:cNvSpPr txBox="1">
              <a:spLocks noChangeArrowheads="1"/>
            </p:cNvSpPr>
            <p:nvPr/>
          </p:nvSpPr>
          <p:spPr bwMode="auto">
            <a:xfrm>
              <a:off x="793" y="2073"/>
              <a:ext cx="3811" cy="5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buClr>
                  <a:schemeClr val="hlink"/>
                </a:buClr>
                <a:buSzPts val="15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     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lvl="1">
                <a:lnSpc>
                  <a:spcPct val="35000"/>
                </a:lnSpc>
                <a:buClr>
                  <a:schemeClr val="hlink"/>
                </a:buClr>
                <a:buSzPts val="1500"/>
                <a:buFont typeface="Wingdings" panose="05000000000000000000" pitchFamily="2" charset="2"/>
                <a:buNone/>
              </a:pP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lvl="1"/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   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||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’||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27659" name="Line 12"/>
            <p:cNvSpPr>
              <a:spLocks noChangeShapeType="1"/>
            </p:cNvSpPr>
            <p:nvPr/>
          </p:nvSpPr>
          <p:spPr bwMode="auto">
            <a:xfrm>
              <a:off x="1462" y="2378"/>
              <a:ext cx="3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27660" name="Text Box 13"/>
            <p:cNvSpPr txBox="1">
              <a:spLocks noChangeArrowheads="1"/>
            </p:cNvSpPr>
            <p:nvPr/>
          </p:nvSpPr>
          <p:spPr bwMode="auto">
            <a:xfrm>
              <a:off x="2200" y="2004"/>
              <a:ext cx="490" cy="2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661" name="Text Box 14"/>
            <p:cNvSpPr txBox="1">
              <a:spLocks noChangeArrowheads="1"/>
            </p:cNvSpPr>
            <p:nvPr/>
          </p:nvSpPr>
          <p:spPr bwMode="auto">
            <a:xfrm>
              <a:off x="2426" y="2317"/>
              <a:ext cx="590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7652" name="Group 16"/>
          <p:cNvGrpSpPr/>
          <p:nvPr/>
        </p:nvGrpSpPr>
        <p:grpSpPr bwMode="auto">
          <a:xfrm>
            <a:off x="1534318" y="4073264"/>
            <a:ext cx="6049962" cy="979488"/>
            <a:chOff x="793" y="2003"/>
            <a:chExt cx="3811" cy="617"/>
          </a:xfrm>
        </p:grpSpPr>
        <p:sp>
          <p:nvSpPr>
            <p:cNvPr id="27654" name="Text Box 17"/>
            <p:cNvSpPr txBox="1">
              <a:spLocks noChangeArrowheads="1"/>
            </p:cNvSpPr>
            <p:nvPr/>
          </p:nvSpPr>
          <p:spPr bwMode="auto">
            <a:xfrm>
              <a:off x="793" y="2073"/>
              <a:ext cx="3811" cy="5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buClr>
                  <a:schemeClr val="hlink"/>
                </a:buClr>
                <a:buSzPts val="15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    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lvl="1">
                <a:lnSpc>
                  <a:spcPct val="35000"/>
                </a:lnSpc>
                <a:buClr>
                  <a:schemeClr val="hlink"/>
                </a:buClr>
                <a:buSzPts val="1500"/>
                <a:buFont typeface="Wingdings" panose="05000000000000000000" pitchFamily="2" charset="2"/>
                <a:buNone/>
              </a:pP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lvl="1"/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  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||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||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’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27655" name="Line 18"/>
            <p:cNvSpPr>
              <a:spLocks noChangeShapeType="1"/>
            </p:cNvSpPr>
            <p:nvPr/>
          </p:nvSpPr>
          <p:spPr bwMode="auto">
            <a:xfrm>
              <a:off x="1462" y="2378"/>
              <a:ext cx="3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27656" name="Text Box 19"/>
            <p:cNvSpPr txBox="1">
              <a:spLocks noChangeArrowheads="1"/>
            </p:cNvSpPr>
            <p:nvPr/>
          </p:nvSpPr>
          <p:spPr bwMode="auto">
            <a:xfrm>
              <a:off x="2240" y="2003"/>
              <a:ext cx="450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657" name="Text Box 20"/>
            <p:cNvSpPr txBox="1">
              <a:spLocks noChangeArrowheads="1"/>
            </p:cNvSpPr>
            <p:nvPr/>
          </p:nvSpPr>
          <p:spPr bwMode="auto">
            <a:xfrm>
              <a:off x="2426" y="2346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7653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8" name="Group 17"/>
          <p:cNvGrpSpPr/>
          <p:nvPr/>
        </p:nvGrpSpPr>
        <p:grpSpPr bwMode="auto">
          <a:xfrm>
            <a:off x="1421605" y="5096994"/>
            <a:ext cx="7200900" cy="1373188"/>
            <a:chOff x="567" y="1393"/>
            <a:chExt cx="4536" cy="865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567" y="1676"/>
              <a:ext cx="4536" cy="5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buClr>
                  <a:schemeClr val="hlink"/>
                </a:buClr>
                <a:buSzPts val="15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’,                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2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2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lvl="1">
                <a:lnSpc>
                  <a:spcPct val="50000"/>
                </a:lnSpc>
                <a:buClr>
                  <a:schemeClr val="hlink"/>
                </a:buClr>
                <a:buSzPts val="1500"/>
                <a:buFont typeface="Wingdings" panose="05000000000000000000" pitchFamily="2" charset="2"/>
                <a:buNone/>
              </a:pP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lvl="1"/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        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||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2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’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||</a:t>
              </a:r>
              <a:r>
                <a:rPr lang="en-US" altLang="zh-CN" sz="24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gc</a:t>
              </a:r>
              <a:r>
                <a:rPr lang="en-US" altLang="zh-CN" sz="2400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</a:rPr>
                <a:t>2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V="1">
              <a:off x="1077" y="1977"/>
              <a:ext cx="398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1864" y="1569"/>
              <a:ext cx="417" cy="4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smtClean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gc</a:t>
              </a:r>
              <a:r>
                <a:rPr lang="en-US" altLang="zh-CN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dirty="0" smtClean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?n</a:t>
              </a:r>
              <a:endPara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2797" y="1932"/>
              <a:ext cx="271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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642" y="1393"/>
              <a:ext cx="417" cy="5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dirty="0" smtClean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gc</a:t>
              </a:r>
              <a:r>
                <a:rPr lang="en-US" altLang="zh-CN" baseline="-25000" dirty="0" smtClean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dirty="0" smtClean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!n</a:t>
              </a:r>
              <a:endPara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>
                <a:latin typeface="Times New Roman" panose="02020503050405090304" pitchFamily="18" charset="0"/>
                <a:cs typeface="Times New Roman" panose="02020503050405090304" pitchFamily="18" charset="0"/>
              </a:rPr>
              <a:t> CSP</a:t>
            </a:r>
            <a:r>
              <a:rPr lang="zh-CN" altLang="en-US" b="1">
                <a:latin typeface="Times New Roman" panose="02020503050405090304" pitchFamily="18" charset="0"/>
                <a:cs typeface="Times New Roman" panose="02020503050405090304" pitchFamily="18" charset="0"/>
              </a:rPr>
              <a:t>：</a:t>
            </a:r>
            <a:r>
              <a:rPr lang="en-US" altLang="zh-CN" b="1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 </a:t>
            </a:r>
            <a:r>
              <a:rPr lang="en-US" altLang="zh-CN" sz="2800" b="1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Communicating Sequential Processes</a:t>
            </a:r>
            <a:endParaRPr lang="en-US" altLang="zh-CN" sz="2800" b="1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Times New Roman" panose="02020503050405090304" pitchFamily="18" charset="0"/>
                <a:cs typeface="Times New Roman" panose="02020503050405090304" pitchFamily="18" charset="0"/>
              </a:rPr>
              <a:t> CCS</a:t>
            </a:r>
            <a:r>
              <a:rPr lang="zh-CN" altLang="en-US" b="1">
                <a:latin typeface="Times New Roman" panose="02020503050405090304" pitchFamily="18" charset="0"/>
                <a:cs typeface="Times New Roman" panose="02020503050405090304" pitchFamily="18" charset="0"/>
              </a:rPr>
              <a:t>：</a:t>
            </a:r>
            <a:r>
              <a:rPr lang="en-US" altLang="zh-CN" sz="2800" b="1">
                <a:latin typeface="Times New Roman" panose="02020503050405090304" pitchFamily="18" charset="0"/>
                <a:cs typeface="Times New Roman" panose="02020503050405090304" pitchFamily="18" charset="0"/>
              </a:rPr>
              <a:t>Communication and Concurrent System</a:t>
            </a:r>
            <a:endParaRPr lang="en-US" altLang="zh-CN" sz="2800" b="1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b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</a:t>
            </a:r>
            <a:r>
              <a:rPr lang="zh-CN" altLang="en-US" b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演算</a:t>
            </a:r>
            <a:endParaRPr lang="en-US" altLang="zh-CN" b="1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Ambient</a:t>
            </a:r>
            <a:r>
              <a:rPr lang="zh-CN" altLang="en-US" b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演算</a:t>
            </a:r>
            <a:endParaRPr lang="zh-CN" altLang="en-US" b="1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3" name="Group 21"/>
          <p:cNvGrpSpPr/>
          <p:nvPr/>
        </p:nvGrpSpPr>
        <p:grpSpPr bwMode="auto">
          <a:xfrm>
            <a:off x="1547813" y="1989138"/>
            <a:ext cx="4679950" cy="1058862"/>
            <a:chOff x="975" y="1253"/>
            <a:chExt cx="2948" cy="667"/>
          </a:xfrm>
        </p:grpSpPr>
        <p:sp>
          <p:nvSpPr>
            <p:cNvPr id="30733" name="Text Box 6"/>
            <p:cNvSpPr txBox="1">
              <a:spLocks noChangeArrowheads="1"/>
            </p:cNvSpPr>
            <p:nvPr/>
          </p:nvSpPr>
          <p:spPr bwMode="auto">
            <a:xfrm>
              <a:off x="975" y="1298"/>
              <a:ext cx="2948" cy="6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lnSpc>
                  <a:spcPct val="12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/>
                <a:t>    &lt;gc</a:t>
              </a:r>
              <a:r>
                <a:rPr lang="en-US" altLang="zh-CN" sz="2400" baseline="-25000" dirty="0"/>
                <a:t>0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ym typeface="Symbol" panose="05050102010706020507" pitchFamily="18" charset="2"/>
                </a:rPr>
                <a:t></a:t>
              </a:r>
              <a:r>
                <a:rPr lang="en-US" altLang="zh-CN" sz="2400" dirty="0"/>
                <a:t>&gt; </a:t>
              </a:r>
              <a:r>
                <a:rPr lang="en-US" altLang="zh-CN" sz="2400" dirty="0">
                  <a:sym typeface="Symbol" panose="05050102010706020507" pitchFamily="18" charset="2"/>
                </a:rPr>
                <a:t> &lt;P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sym typeface="Symbol" panose="05050102010706020507" pitchFamily="18" charset="2"/>
                </a:rPr>
                <a:t>, </a:t>
              </a:r>
              <a:r>
                <a:rPr lang="en-US" altLang="zh-CN" sz="2400" dirty="0">
                  <a:latin typeface="Arial" panose="020B0604020202090204" pitchFamily="34" charset="0"/>
                  <a:sym typeface="Symbol" panose="05050102010706020507" pitchFamily="18" charset="2"/>
                </a:rPr>
                <a:t>’</a:t>
              </a:r>
              <a:r>
                <a:rPr lang="en-US" altLang="zh-CN" sz="2400" dirty="0">
                  <a:sym typeface="Symbol" panose="05050102010706020507" pitchFamily="18" charset="2"/>
                </a:rPr>
                <a:t>&gt;</a:t>
              </a:r>
              <a:endParaRPr lang="en-US" altLang="zh-CN" sz="2400" dirty="0">
                <a:sym typeface="Symbol" panose="05050102010706020507" pitchFamily="18" charset="2"/>
              </a:endParaRPr>
            </a:p>
            <a:p>
              <a:pPr lvl="1">
                <a:lnSpc>
                  <a:spcPct val="12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sym typeface="Symbol" panose="05050102010706020507" pitchFamily="18" charset="2"/>
                </a:rPr>
                <a:t>   &lt;gc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sym typeface="Symbol" panose="05050102010706020507" pitchFamily="18" charset="2"/>
                </a:rPr>
                <a:t> </a:t>
              </a:r>
              <a:r>
                <a:rPr lang="en-US" altLang="zh-CN" dirty="0">
                  <a:sym typeface="MS Outlook" pitchFamily="2" charset="2"/>
                </a:rPr>
                <a:t>▯ </a:t>
              </a:r>
              <a:r>
                <a:rPr lang="en-US" altLang="zh-CN" sz="2400" dirty="0">
                  <a:sym typeface="Symbol" panose="05050102010706020507" pitchFamily="18" charset="2"/>
                </a:rPr>
                <a:t>gc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sym typeface="Symbol" panose="05050102010706020507" pitchFamily="18" charset="2"/>
                </a:rPr>
                <a:t>, &gt;  &lt;P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sym typeface="Symbol" panose="05050102010706020507" pitchFamily="18" charset="2"/>
                </a:rPr>
                <a:t>, </a:t>
              </a:r>
              <a:r>
                <a:rPr lang="en-US" altLang="zh-CN" sz="2400" dirty="0">
                  <a:latin typeface="Arial" panose="020B0604020202090204" pitchFamily="34" charset="0"/>
                  <a:sym typeface="Symbol" panose="05050102010706020507" pitchFamily="18" charset="2"/>
                </a:rPr>
                <a:t>’</a:t>
              </a:r>
              <a:r>
                <a:rPr lang="en-US" altLang="zh-CN" sz="2400" dirty="0">
                  <a:sym typeface="Symbol" panose="05050102010706020507" pitchFamily="18" charset="2"/>
                </a:rPr>
                <a:t>&gt; </a:t>
              </a:r>
              <a:endParaRPr lang="en-US" altLang="zh-CN" sz="2400" dirty="0">
                <a:sym typeface="Symbol" panose="05050102010706020507" pitchFamily="18" charset="2"/>
              </a:endParaRPr>
            </a:p>
          </p:txBody>
        </p:sp>
        <p:sp>
          <p:nvSpPr>
            <p:cNvPr id="30734" name="Line 7"/>
            <p:cNvSpPr>
              <a:spLocks noChangeShapeType="1"/>
            </p:cNvSpPr>
            <p:nvPr/>
          </p:nvSpPr>
          <p:spPr bwMode="auto">
            <a:xfrm>
              <a:off x="1467" y="1616"/>
              <a:ext cx="24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Text Box 14"/>
            <p:cNvSpPr txBox="1">
              <a:spLocks noChangeArrowheads="1"/>
            </p:cNvSpPr>
            <p:nvPr/>
          </p:nvSpPr>
          <p:spPr bwMode="auto">
            <a:xfrm>
              <a:off x="2381" y="1253"/>
              <a:ext cx="24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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30736" name="Text Box 15"/>
            <p:cNvSpPr txBox="1">
              <a:spLocks noChangeArrowheads="1"/>
            </p:cNvSpPr>
            <p:nvPr/>
          </p:nvSpPr>
          <p:spPr bwMode="auto">
            <a:xfrm>
              <a:off x="2699" y="1612"/>
              <a:ext cx="24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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</p:grpSp>
      <p:grpSp>
        <p:nvGrpSpPr>
          <p:cNvPr id="30724" name="Group 18"/>
          <p:cNvGrpSpPr/>
          <p:nvPr/>
        </p:nvGrpSpPr>
        <p:grpSpPr bwMode="auto">
          <a:xfrm>
            <a:off x="1547813" y="3500438"/>
            <a:ext cx="4392612" cy="1028700"/>
            <a:chOff x="975" y="2247"/>
            <a:chExt cx="2767" cy="648"/>
          </a:xfrm>
        </p:grpSpPr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975" y="2251"/>
              <a:ext cx="2721" cy="6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lnSpc>
                  <a:spcPct val="13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/>
                <a:t>    &lt;gc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, </a:t>
              </a:r>
              <a:r>
                <a:rPr lang="en-US" altLang="zh-CN" sz="2400">
                  <a:sym typeface="Symbol" panose="05050102010706020507" pitchFamily="18" charset="2"/>
                </a:rPr>
                <a:t></a:t>
              </a:r>
              <a:r>
                <a:rPr lang="en-US" altLang="zh-CN" sz="2400"/>
                <a:t>&gt; </a:t>
              </a:r>
              <a:r>
                <a:rPr lang="en-US" altLang="zh-CN" sz="2400">
                  <a:sym typeface="Symbol" panose="05050102010706020507" pitchFamily="18" charset="2"/>
                </a:rPr>
                <a:t> &lt;P</a:t>
              </a:r>
              <a:r>
                <a:rPr lang="en-US" altLang="zh-CN" sz="2400" baseline="-25000">
                  <a:sym typeface="Symbol" panose="05050102010706020507" pitchFamily="18" charset="2"/>
                </a:rPr>
                <a:t>1</a:t>
              </a:r>
              <a:r>
                <a:rPr lang="en-US" altLang="zh-CN" sz="2400">
                  <a:sym typeface="Symbol" panose="05050102010706020507" pitchFamily="18" charset="2"/>
                </a:rPr>
                <a:t>, </a:t>
              </a:r>
              <a:r>
                <a:rPr lang="en-US" altLang="zh-CN" sz="2400">
                  <a:latin typeface="Arial" panose="020B0604020202090204" pitchFamily="34" charset="0"/>
                  <a:sym typeface="Symbol" panose="05050102010706020507" pitchFamily="18" charset="2"/>
                </a:rPr>
                <a:t>’</a:t>
              </a:r>
              <a:r>
                <a:rPr lang="en-US" altLang="zh-CN" sz="2400">
                  <a:sym typeface="Symbol" panose="05050102010706020507" pitchFamily="18" charset="2"/>
                </a:rPr>
                <a:t>&gt;</a:t>
              </a:r>
              <a:endParaRPr lang="en-US" altLang="zh-CN" sz="2400">
                <a:sym typeface="Symbol" panose="05050102010706020507" pitchFamily="18" charset="2"/>
              </a:endParaRPr>
            </a:p>
            <a:p>
              <a:pPr lvl="1">
                <a:lnSpc>
                  <a:spcPct val="13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  &lt;gc</a:t>
              </a:r>
              <a:r>
                <a:rPr lang="en-US" altLang="zh-CN" sz="2400" baseline="-25000">
                  <a:sym typeface="Symbol" panose="05050102010706020507" pitchFamily="18" charset="2"/>
                </a:rPr>
                <a:t>0</a:t>
              </a:r>
              <a:r>
                <a:rPr lang="en-US" altLang="zh-CN" sz="2400">
                  <a:sym typeface="Symbol" panose="05050102010706020507" pitchFamily="18" charset="2"/>
                </a:rPr>
                <a:t> </a:t>
              </a:r>
              <a:r>
                <a:rPr lang="en-US" altLang="zh-CN">
                  <a:sym typeface="MS Outlook" pitchFamily="2" charset="2"/>
                </a:rPr>
                <a:t>▯ </a:t>
              </a:r>
              <a:r>
                <a:rPr lang="en-US" altLang="zh-CN" sz="2400">
                  <a:sym typeface="Symbol" panose="05050102010706020507" pitchFamily="18" charset="2"/>
                </a:rPr>
                <a:t>gc</a:t>
              </a:r>
              <a:r>
                <a:rPr lang="en-US" altLang="zh-CN" sz="2400" baseline="-25000">
                  <a:sym typeface="Symbol" panose="05050102010706020507" pitchFamily="18" charset="2"/>
                </a:rPr>
                <a:t>1</a:t>
              </a:r>
              <a:r>
                <a:rPr lang="en-US" altLang="zh-CN" sz="2400">
                  <a:sym typeface="Symbol" panose="05050102010706020507" pitchFamily="18" charset="2"/>
                </a:rPr>
                <a:t>, &gt;  &lt;P</a:t>
              </a:r>
              <a:r>
                <a:rPr lang="en-US" altLang="zh-CN" sz="2400" baseline="-25000">
                  <a:sym typeface="Symbol" panose="05050102010706020507" pitchFamily="18" charset="2"/>
                </a:rPr>
                <a:t>1</a:t>
              </a:r>
              <a:r>
                <a:rPr lang="en-US" altLang="zh-CN" sz="2400">
                  <a:sym typeface="Symbol" panose="05050102010706020507" pitchFamily="18" charset="2"/>
                </a:rPr>
                <a:t>, </a:t>
              </a:r>
              <a:r>
                <a:rPr lang="en-US" altLang="zh-CN" sz="2400">
                  <a:latin typeface="Arial" panose="020B0604020202090204" pitchFamily="34" charset="0"/>
                  <a:sym typeface="Symbol" panose="05050102010706020507" pitchFamily="18" charset="2"/>
                </a:rPr>
                <a:t>’</a:t>
              </a:r>
              <a:r>
                <a:rPr lang="en-US" altLang="zh-CN" sz="2400">
                  <a:sym typeface="Symbol" panose="05050102010706020507" pitchFamily="18" charset="2"/>
                </a:rPr>
                <a:t>&gt; </a:t>
              </a:r>
              <a:endParaRPr lang="en-US" altLang="zh-CN" sz="2400">
                <a:sym typeface="Symbol" panose="05050102010706020507" pitchFamily="18" charset="2"/>
              </a:endParaRPr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1383" y="2614"/>
              <a:ext cx="2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Text Box 16"/>
            <p:cNvSpPr txBox="1">
              <a:spLocks noChangeArrowheads="1"/>
            </p:cNvSpPr>
            <p:nvPr/>
          </p:nvSpPr>
          <p:spPr bwMode="auto">
            <a:xfrm>
              <a:off x="2608" y="2565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ym typeface="Symbol" panose="05050102010706020507" pitchFamily="18" charset="2"/>
                </a:rPr>
                <a:t></a:t>
              </a:r>
              <a:endParaRPr lang="en-US" altLang="zh-CN" dirty="0">
                <a:sym typeface="Symbol" panose="05050102010706020507" pitchFamily="18" charset="2"/>
              </a:endParaRPr>
            </a:p>
          </p:txBody>
        </p:sp>
        <p:sp>
          <p:nvSpPr>
            <p:cNvPr id="30732" name="Text Box 17"/>
            <p:cNvSpPr txBox="1">
              <a:spLocks noChangeArrowheads="1"/>
            </p:cNvSpPr>
            <p:nvPr/>
          </p:nvSpPr>
          <p:spPr bwMode="auto">
            <a:xfrm>
              <a:off x="2381" y="2247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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</p:grpSp>
      <p:sp>
        <p:nvSpPr>
          <p:cNvPr id="30728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3" name="Group 28"/>
          <p:cNvGrpSpPr/>
          <p:nvPr/>
        </p:nvGrpSpPr>
        <p:grpSpPr bwMode="auto">
          <a:xfrm>
            <a:off x="1470819" y="5301208"/>
            <a:ext cx="6408738" cy="812800"/>
            <a:chOff x="720" y="3671"/>
            <a:chExt cx="4037" cy="512"/>
          </a:xfrm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720" y="3671"/>
              <a:ext cx="4037" cy="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   &lt;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,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&lt;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’,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’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 lv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        &lt;</a:t>
              </a:r>
              <a:r>
                <a:rPr lang="en-US" altLang="zh-CN" sz="2400" b="1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do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gc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od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, &gt; 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&lt;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’; </a:t>
              </a:r>
              <a:r>
                <a:rPr lang="en-US" altLang="zh-CN" sz="2400" b="1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do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</a:rPr>
                <a:t>gc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b="1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od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,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’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1170" y="3965"/>
              <a:ext cx="3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/>
              <a:t>§3 CSP</a:t>
            </a:r>
            <a:r>
              <a:rPr lang="zh-CN" altLang="en-US" sz="4000" b="1" dirty="0"/>
              <a:t>简单实例</a:t>
            </a:r>
            <a:endParaRPr lang="zh-CN" altLang="en-US" sz="4000" b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71663"/>
            <a:ext cx="7912100" cy="4797425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zh-CN" altLang="en-US" sz="2800" dirty="0"/>
              <a:t>例</a:t>
            </a:r>
            <a:r>
              <a:rPr lang="en-US" altLang="zh-CN" sz="2800" dirty="0"/>
              <a:t>1  </a:t>
            </a:r>
            <a:r>
              <a:rPr lang="zh-CN" altLang="en-US" sz="2800" dirty="0"/>
              <a:t>打印</a:t>
            </a:r>
            <a:r>
              <a:rPr lang="en-US" altLang="zh-CN" sz="2800" dirty="0">
                <a:latin typeface="Arial" panose="020B0604020202090204" pitchFamily="34" charset="0"/>
              </a:rPr>
              <a:t>Fibonacci</a:t>
            </a:r>
            <a:r>
              <a:rPr lang="zh-CN" altLang="en-US" sz="2800" dirty="0">
                <a:latin typeface="Arial" panose="020B0604020202090204" pitchFamily="34" charset="0"/>
              </a:rPr>
              <a:t>数的平方表</a:t>
            </a:r>
            <a:endParaRPr lang="zh-CN" altLang="en-US" sz="2800" dirty="0">
              <a:latin typeface="Arial" panose="020B0604020202090204" pitchFamily="34" charset="0"/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90204" pitchFamily="34" charset="0"/>
              </a:rPr>
              <a:t>     </a:t>
            </a:r>
            <a:r>
              <a:rPr lang="en-US" altLang="zh-CN" sz="2400" dirty="0" err="1"/>
              <a:t>Fibon</a:t>
            </a:r>
            <a:r>
              <a:rPr lang="en-US" altLang="zh-CN" sz="2400" dirty="0"/>
              <a:t>::</a:t>
            </a:r>
            <a:endParaRPr lang="en-US" altLang="zh-CN" sz="24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old := 0; new := 1;</a:t>
            </a:r>
            <a:endParaRPr lang="en-US" altLang="zh-CN" sz="24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</a:t>
            </a:r>
            <a:r>
              <a:rPr lang="en-US" altLang="zh-CN" sz="2400" b="1" dirty="0"/>
              <a:t>do</a:t>
            </a:r>
            <a:r>
              <a:rPr lang="en-US" altLang="zh-CN" sz="2400" dirty="0"/>
              <a:t>   true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dirty="0" err="1"/>
              <a:t>Mult</a:t>
            </a:r>
            <a:r>
              <a:rPr lang="en-US" altLang="zh-CN" sz="2400" dirty="0"/>
              <a:t> ! new;</a:t>
            </a:r>
            <a:endParaRPr lang="en-US" altLang="zh-CN" sz="24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temp:=old; old:=new; new:=</a:t>
            </a:r>
            <a:r>
              <a:rPr lang="en-US" altLang="zh-CN" sz="2400" dirty="0" err="1"/>
              <a:t>new+temp</a:t>
            </a:r>
            <a:endParaRPr lang="en-US" altLang="zh-CN" sz="24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</a:t>
            </a:r>
            <a:r>
              <a:rPr lang="en-US" altLang="zh-CN" sz="2400" b="1" dirty="0" err="1"/>
              <a:t>od</a:t>
            </a:r>
            <a:endParaRPr lang="en-US" altLang="zh-CN" sz="2400" b="1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||</a:t>
            </a:r>
            <a:endParaRPr lang="en-US" altLang="zh-CN" sz="24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Mult</a:t>
            </a:r>
            <a:r>
              <a:rPr lang="en-US" altLang="zh-CN" sz="2400" dirty="0"/>
              <a:t>::</a:t>
            </a:r>
            <a:endParaRPr lang="en-US" altLang="zh-CN" sz="24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</a:t>
            </a:r>
            <a:r>
              <a:rPr lang="en-US" altLang="zh-CN" sz="2400" b="1" dirty="0"/>
              <a:t>do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Fibon</a:t>
            </a:r>
            <a:r>
              <a:rPr lang="en-US" altLang="zh-CN" sz="2400" dirty="0"/>
              <a:t> ?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 !</a:t>
            </a:r>
            <a:endParaRPr lang="en-US" altLang="zh-CN" sz="24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Print ! (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*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  </a:t>
            </a:r>
            <a:r>
              <a:rPr lang="en-US" altLang="zh-CN" sz="2400" b="1" dirty="0"/>
              <a:t>             </a:t>
            </a:r>
            <a:r>
              <a:rPr lang="en-US" altLang="zh-CN" sz="2400" b="1" dirty="0" err="1"/>
              <a:t>od</a:t>
            </a:r>
            <a:endParaRPr lang="en-US" altLang="zh-CN" sz="2400" b="1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</a:t>
            </a:r>
            <a:r>
              <a:rPr lang="en-US" altLang="zh-CN" sz="2400" dirty="0"/>
              <a:t>||</a:t>
            </a:r>
            <a:endParaRPr lang="en-US" altLang="zh-CN" sz="2400" b="1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Print::</a:t>
            </a:r>
            <a:endParaRPr lang="en-US" altLang="zh-CN" sz="24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 </a:t>
            </a:r>
            <a:r>
              <a:rPr lang="en-US" altLang="zh-CN" sz="2400" b="1" dirty="0">
                <a:latin typeface="Arial" panose="020B0604020202090204" pitchFamily="34" charset="0"/>
              </a:rPr>
              <a:t>…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1371600" y="1988840"/>
            <a:ext cx="7772400" cy="411480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 </a:t>
            </a:r>
            <a:r>
              <a:rPr lang="zh-CN" altLang="en-US" dirty="0"/>
              <a:t>哲学家就餐问题</a:t>
            </a:r>
            <a:r>
              <a:rPr lang="en-US" altLang="zh-CN" dirty="0"/>
              <a:t>(</a:t>
            </a:r>
            <a:r>
              <a:rPr lang="zh-CN" altLang="en-US" dirty="0"/>
              <a:t>假设有五位哲学家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32772" name="Picture 3"/>
          <p:cNvPicPr>
            <a:picLocks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06700" y="2852738"/>
            <a:ext cx="3637508" cy="33845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824413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PHIL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::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</a:t>
            </a:r>
            <a:r>
              <a:rPr lang="en-US" altLang="zh-CN" sz="2400" b="1" dirty="0"/>
              <a:t>do</a:t>
            </a:r>
            <a:r>
              <a:rPr lang="en-US" altLang="zh-CN" sz="2400" dirty="0"/>
              <a:t>  true </a:t>
            </a: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en-US" altLang="zh-CN" sz="2400" dirty="0"/>
              <a:t> THINK;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room ! enter ();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fork(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! pickup ( );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fork((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+ 1) mod 5) ! pickup ( );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EAT;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fork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! putdown( );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fork ((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+ 1) mod 5) ! putdown( );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room ! exit()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</a:t>
            </a:r>
            <a:r>
              <a:rPr lang="en-US" altLang="zh-CN" sz="2400" b="1" dirty="0" err="1"/>
              <a:t>od</a:t>
            </a:r>
            <a:endParaRPr lang="en-US" altLang="zh-CN" sz="2400" b="1" dirty="0"/>
          </a:p>
        </p:txBody>
      </p:sp>
      <p:sp>
        <p:nvSpPr>
          <p:cNvPr id="3379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349500"/>
            <a:ext cx="8064500" cy="3889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FORK(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::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</a:t>
            </a:r>
            <a:r>
              <a:rPr lang="en-US" altLang="zh-CN" sz="2400" b="1" dirty="0"/>
              <a:t>do</a:t>
            </a:r>
            <a:r>
              <a:rPr lang="en-US" altLang="zh-CN" sz="2400" dirty="0"/>
              <a:t>  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</a:t>
            </a:r>
            <a:r>
              <a:rPr lang="en-US" altLang="zh-CN" sz="2400" dirty="0" err="1"/>
              <a:t>phil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? pickup( ) </a:t>
            </a: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en-US" altLang="zh-CN" sz="2400" dirty="0" err="1"/>
              <a:t>phil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? putdown( )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ym typeface="MS Outlook" pitchFamily="2" charset="2"/>
              </a:rPr>
              <a:t>                    ▯</a:t>
            </a:r>
            <a:endParaRPr lang="en-US" altLang="zh-CN" sz="2400" dirty="0">
              <a:sym typeface="MS Outlook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ym typeface="MS Outlook" pitchFamily="2" charset="2"/>
              </a:rPr>
              <a:t>                    </a:t>
            </a:r>
            <a:r>
              <a:rPr lang="en-US" altLang="en-US" sz="2400" dirty="0" err="1">
                <a:latin typeface="Arial" panose="020B0604020202090204" pitchFamily="34" charset="0"/>
              </a:rPr>
              <a:t>phil</a:t>
            </a:r>
            <a:r>
              <a:rPr lang="en-US" altLang="en-US" sz="2400" dirty="0">
                <a:latin typeface="Arial" panose="020B0604020202090204" pitchFamily="34" charset="0"/>
              </a:rPr>
              <a:t>((i</a:t>
            </a:r>
            <a:r>
              <a:rPr lang="en-US" altLang="zh-CN" sz="2400" dirty="0">
                <a:latin typeface="Arial" panose="020B0604020202090204" pitchFamily="34" charset="0"/>
              </a:rPr>
              <a:t>-1) mod 5) ? Pickup( 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       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 err="1">
                <a:sym typeface="Symbol" panose="05050102010706020507" pitchFamily="18" charset="2"/>
              </a:rPr>
              <a:t>phil</a:t>
            </a:r>
            <a:r>
              <a:rPr lang="en-US" altLang="zh-CN" sz="2400" dirty="0">
                <a:sym typeface="Symbol" panose="05050102010706020507" pitchFamily="18" charset="2"/>
              </a:rPr>
              <a:t>((i-1) mod 5) ? Putdown( 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 </a:t>
            </a:r>
            <a:r>
              <a:rPr lang="en-US" altLang="zh-CN" sz="2400" b="1" dirty="0" err="1">
                <a:sym typeface="Symbol" panose="05050102010706020507" pitchFamily="18" charset="2"/>
              </a:rPr>
              <a:t>od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  <p:sp>
        <p:nvSpPr>
          <p:cNvPr id="3481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349500"/>
            <a:ext cx="8559800" cy="40322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     ROOM::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      </a:t>
            </a:r>
            <a:r>
              <a:rPr lang="en-US" altLang="en-US" sz="2400">
                <a:sym typeface="Symbol" panose="05050102010706020507" pitchFamily="18" charset="2"/>
              </a:rPr>
              <a:t>occupancy := 0;</a:t>
            </a:r>
            <a:endParaRPr lang="en-US" altLang="en-US" sz="240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      </a:t>
            </a:r>
            <a:r>
              <a:rPr lang="en-US" altLang="zh-CN" sz="2400" b="1">
                <a:sym typeface="Symbol" panose="05050102010706020507" pitchFamily="18" charset="2"/>
              </a:rPr>
              <a:t>do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            </a:t>
            </a:r>
            <a:r>
              <a:rPr lang="en-US" altLang="en-US" sz="2400">
                <a:sym typeface="Symbol" panose="05050102010706020507" pitchFamily="18" charset="2"/>
              </a:rPr>
              <a:t>(i: 0..4) occupancy &lt; 4; phil(i) ? enter( )</a:t>
            </a:r>
            <a:endParaRPr lang="en-US" altLang="en-US" sz="240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                                </a:t>
            </a:r>
            <a:r>
              <a:rPr lang="en-US" altLang="en-US" sz="2400">
                <a:sym typeface="Symbol" panose="05050102010706020507" pitchFamily="18" charset="2"/>
              </a:rPr>
              <a:t>occupancy := occupancy + 1</a:t>
            </a:r>
            <a:endParaRPr lang="en-US" altLang="en-US" sz="240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MS Outlook" pitchFamily="2" charset="2"/>
              </a:rPr>
              <a:t>                       ▯</a:t>
            </a:r>
            <a:endParaRPr lang="en-US" altLang="en-US" sz="2400">
              <a:sym typeface="MS Outlook" pitchFamily="2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            </a:t>
            </a:r>
            <a:r>
              <a:rPr lang="en-US" altLang="en-US" sz="2400">
                <a:sym typeface="Symbol" panose="05050102010706020507" pitchFamily="18" charset="2"/>
              </a:rPr>
              <a:t>(i: 0..4) phil(i) ? exit( )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                               </a:t>
            </a:r>
            <a:r>
              <a:rPr lang="en-US" altLang="en-US" sz="2400">
                <a:sym typeface="Symbol" panose="05050102010706020507" pitchFamily="18" charset="2"/>
              </a:rPr>
              <a:t>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occupancy := occupancy </a:t>
            </a:r>
            <a:r>
              <a:rPr lang="en-US" altLang="zh-CN" sz="2400">
                <a:sym typeface="Symbol" panose="05050102010706020507" pitchFamily="18" charset="2"/>
              </a:rPr>
              <a:t>-1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     </a:t>
            </a:r>
            <a:r>
              <a:rPr lang="en-US" altLang="zh-CN" sz="2400" b="1">
                <a:sym typeface="Symbol" panose="05050102010706020507" pitchFamily="18" charset="2"/>
              </a:rPr>
              <a:t>od</a:t>
            </a:r>
            <a:endParaRPr lang="en-US" altLang="en-US" sz="2400" b="1">
              <a:sym typeface="Symbol" panose="05050102010706020507" pitchFamily="18" charset="2"/>
            </a:endParaRPr>
          </a:p>
        </p:txBody>
      </p:sp>
      <p:sp>
        <p:nvSpPr>
          <p:cNvPr id="3584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哲学家就餐：</a:t>
            </a:r>
            <a:endParaRPr lang="zh-CN" altLang="en-US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</a:t>
            </a:r>
            <a:r>
              <a:rPr lang="en-US" altLang="zh-CN" sz="2800"/>
              <a:t>room::ROOM </a:t>
            </a:r>
            <a:endParaRPr lang="en-US" altLang="zh-CN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  || </a:t>
            </a:r>
            <a:endParaRPr lang="en-US" altLang="zh-CN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  fork(i:0..4)::FORK </a:t>
            </a:r>
            <a:endParaRPr lang="en-US" altLang="zh-CN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  || </a:t>
            </a:r>
            <a:endParaRPr lang="en-US" altLang="zh-CN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  phil(i:0..4):: PHIL</a:t>
            </a:r>
            <a:endParaRPr lang="en-US" altLang="zh-CN" sz="2800"/>
          </a:p>
          <a:p>
            <a:pPr eaLnBrk="1" hangingPunct="1"/>
            <a:r>
              <a:rPr lang="zh-CN" altLang="en-US" sz="2800"/>
              <a:t>问题：</a:t>
            </a:r>
            <a:endParaRPr lang="zh-CN" altLang="en-US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会有饿死现象</a:t>
            </a:r>
            <a:endParaRPr lang="zh-CN" altLang="en-US" sz="2800"/>
          </a:p>
        </p:txBody>
      </p:sp>
      <p:sp>
        <p:nvSpPr>
          <p:cNvPr id="3686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/>
              <a:t>§5.2  CCS</a:t>
            </a:r>
            <a:r>
              <a:rPr lang="zh-CN" altLang="en-US" sz="4000" b="1"/>
              <a:t>演算</a:t>
            </a:r>
            <a:endParaRPr lang="zh-CN" altLang="en-US" sz="4000" b="1">
              <a:sym typeface="Symbol" panose="05050102010706020507" pitchFamily="18" charset="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CCS</a:t>
            </a:r>
            <a:r>
              <a:rPr lang="zh-CN" altLang="en-US" sz="2800"/>
              <a:t>：</a:t>
            </a:r>
            <a:r>
              <a:rPr lang="en-US" altLang="zh-CN" sz="2800"/>
              <a:t>Communication and Concurrent System. Milner</a:t>
            </a:r>
            <a:r>
              <a:rPr lang="zh-CN" altLang="en-US" sz="2800"/>
              <a:t>给出的一种描述动态并发机制的演算。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CCS</a:t>
            </a:r>
            <a:r>
              <a:rPr lang="zh-CN" altLang="en-US" sz="2800"/>
              <a:t>是一种函数式语言，进程间的通信通过其端口上的通道，一对通信原语与环境进行通信</a:t>
            </a:r>
            <a:endParaRPr lang="zh-CN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844675"/>
            <a:ext cx="7772400" cy="3240088"/>
          </a:xfrm>
        </p:spPr>
        <p:txBody>
          <a:bodyPr/>
          <a:lstStyle/>
          <a:p>
            <a:r>
              <a:rPr lang="zh-CN" altLang="en-US" sz="2800"/>
              <a:t>通信原语：</a:t>
            </a:r>
            <a:endParaRPr lang="zh-CN" altLang="en-US" sz="2800"/>
          </a:p>
          <a:p>
            <a:pPr lvl="1"/>
            <a:r>
              <a:rPr lang="zh-CN" altLang="en-US"/>
              <a:t>输入：</a:t>
            </a:r>
            <a:r>
              <a:rPr lang="zh-CN" altLang="en-US">
                <a:sym typeface="Symbol" panose="05050102010706020507" pitchFamily="18" charset="2"/>
              </a:rPr>
              <a:t></a:t>
            </a:r>
            <a:r>
              <a:rPr lang="en-US" altLang="zh-CN">
                <a:sym typeface="Symbol" panose="05050102010706020507" pitchFamily="18" charset="2"/>
              </a:rPr>
              <a:t>?</a:t>
            </a:r>
            <a:r>
              <a:rPr lang="en-US" altLang="zh-CN"/>
              <a:t>x</a:t>
            </a:r>
            <a:endParaRPr lang="en-US" altLang="zh-CN"/>
          </a:p>
          <a:p>
            <a:pPr lvl="1"/>
            <a:r>
              <a:rPr lang="zh-CN" altLang="en-US"/>
              <a:t>输出：</a:t>
            </a:r>
            <a:r>
              <a:rPr lang="zh-CN" altLang="en-US">
                <a:sym typeface="Symbol" panose="05050102010706020507" pitchFamily="18" charset="2"/>
              </a:rPr>
              <a:t></a:t>
            </a:r>
            <a:r>
              <a:rPr lang="en-US" altLang="zh-CN">
                <a:sym typeface="Symbol" panose="05050102010706020507" pitchFamily="18" charset="2"/>
              </a:rPr>
              <a:t>!a</a:t>
            </a:r>
            <a:endParaRPr lang="en-US" altLang="zh-CN">
              <a:sym typeface="Symbol" panose="05050102010706020507" pitchFamily="18" charset="2"/>
            </a:endParaRPr>
          </a:p>
          <a:p>
            <a:pPr lvl="1">
              <a:lnSpc>
                <a:spcPct val="70000"/>
              </a:lnSpc>
            </a:pP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 sz="2800">
                <a:sym typeface="Symbol" panose="05050102010706020507" pitchFamily="18" charset="2"/>
              </a:rPr>
              <a:t>例如：</a:t>
            </a:r>
            <a:r>
              <a:rPr lang="zh-CN" altLang="en-US" sz="2800"/>
              <a:t>进程</a:t>
            </a:r>
            <a:r>
              <a:rPr lang="en-US" altLang="zh-CN" sz="2800"/>
              <a:t>P</a:t>
            </a:r>
            <a:r>
              <a:rPr lang="zh-CN" altLang="en-US" sz="2800"/>
              <a:t>将在</a:t>
            </a:r>
            <a:r>
              <a:rPr lang="zh-CN" altLang="en-US" sz="2800">
                <a:sym typeface="Symbol" panose="05050102010706020507" pitchFamily="18" charset="2"/>
              </a:rPr>
              <a:t>和通道上输入，在和通道上输出，可以表示为：</a:t>
            </a:r>
            <a:endParaRPr lang="zh-CN" altLang="en-US" sz="2800">
              <a:sym typeface="Symbol" panose="05050102010706020507" pitchFamily="18" charset="2"/>
            </a:endParaRPr>
          </a:p>
        </p:txBody>
      </p:sp>
      <p:sp>
        <p:nvSpPr>
          <p:cNvPr id="38915" name="Oval 4"/>
          <p:cNvSpPr>
            <a:spLocks noChangeArrowheads="1"/>
          </p:cNvSpPr>
          <p:nvPr/>
        </p:nvSpPr>
        <p:spPr bwMode="auto">
          <a:xfrm>
            <a:off x="3563938" y="5084763"/>
            <a:ext cx="1439862" cy="1368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3995738" y="4581525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?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38917" name="Oval 6"/>
          <p:cNvSpPr>
            <a:spLocks noChangeArrowheads="1"/>
          </p:cNvSpPr>
          <p:nvPr/>
        </p:nvSpPr>
        <p:spPr bwMode="auto">
          <a:xfrm>
            <a:off x="4213225" y="5013325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3059113" y="5445125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?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38919" name="Oval 8"/>
          <p:cNvSpPr>
            <a:spLocks noChangeArrowheads="1"/>
          </p:cNvSpPr>
          <p:nvPr/>
        </p:nvSpPr>
        <p:spPr bwMode="auto">
          <a:xfrm>
            <a:off x="3492500" y="5661025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4067175" y="6356350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!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38921" name="Oval 10"/>
          <p:cNvSpPr>
            <a:spLocks noChangeArrowheads="1"/>
          </p:cNvSpPr>
          <p:nvPr/>
        </p:nvSpPr>
        <p:spPr bwMode="auto">
          <a:xfrm>
            <a:off x="4284663" y="6381750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5003800" y="5419725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!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38923" name="Oval 12"/>
          <p:cNvSpPr>
            <a:spLocks noChangeArrowheads="1"/>
          </p:cNvSpPr>
          <p:nvPr/>
        </p:nvSpPr>
        <p:spPr bwMode="auto">
          <a:xfrm>
            <a:off x="5005388" y="5661025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042988" y="1844675"/>
            <a:ext cx="6481762" cy="5078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</a:t>
            </a:r>
            <a:r>
              <a:rPr lang="zh-CN" altLang="en-US" sz="2400" b="1"/>
              <a:t>进程</a:t>
            </a:r>
            <a:r>
              <a:rPr lang="en-US" altLang="zh-CN" sz="2400" b="1"/>
              <a:t>P ::                    </a:t>
            </a:r>
            <a:r>
              <a:rPr lang="zh-CN" altLang="en-US" sz="2400" b="1"/>
              <a:t>进程</a:t>
            </a:r>
            <a:r>
              <a:rPr lang="en-US" altLang="zh-CN" sz="2400" b="1"/>
              <a:t>Q ::</a:t>
            </a:r>
            <a:endParaRPr lang="en-US" altLang="zh-CN" sz="2400" b="1"/>
          </a:p>
          <a:p>
            <a:pPr>
              <a:spcBef>
                <a:spcPct val="50000"/>
              </a:spcBef>
            </a:pPr>
            <a:r>
              <a:rPr lang="en-US" altLang="zh-CN" sz="2400"/>
              <a:t>          ..                              ..</a:t>
            </a:r>
            <a:endParaRPr lang="en-US" altLang="zh-CN" sz="2400"/>
          </a:p>
          <a:p>
            <a:pPr>
              <a:spcBef>
                <a:spcPct val="50000"/>
              </a:spcBef>
            </a:pPr>
            <a:r>
              <a:rPr lang="en-US" altLang="zh-CN" sz="2400"/>
              <a:t>          ..                              y:=5</a:t>
            </a:r>
            <a:endParaRPr lang="en-US" altLang="zh-CN" sz="2400"/>
          </a:p>
          <a:p>
            <a:pPr>
              <a:spcBef>
                <a:spcPct val="50000"/>
              </a:spcBef>
            </a:pPr>
            <a:r>
              <a:rPr lang="en-US" altLang="zh-CN" sz="2400"/>
              <a:t>         </a:t>
            </a:r>
            <a:r>
              <a:rPr lang="zh-CN" altLang="en-US" sz="2400">
                <a:sym typeface="Symbol" panose="05050102010706020507" pitchFamily="18" charset="2"/>
              </a:rPr>
              <a:t></a:t>
            </a:r>
            <a:r>
              <a:rPr lang="en-US" altLang="zh-CN" sz="2400"/>
              <a:t>?x                             ..</a:t>
            </a:r>
            <a:endParaRPr lang="en-US" altLang="zh-CN" sz="2400"/>
          </a:p>
          <a:p>
            <a:pPr>
              <a:spcBef>
                <a:spcPct val="50000"/>
              </a:spcBef>
            </a:pPr>
            <a:r>
              <a:rPr lang="en-US" altLang="zh-CN" sz="2400"/>
              <a:t>          ..                               </a:t>
            </a:r>
            <a:r>
              <a:rPr lang="zh-CN" altLang="en-US" sz="2400">
                <a:sym typeface="Symbol" panose="05050102010706020507" pitchFamily="18" charset="2"/>
              </a:rPr>
              <a:t></a:t>
            </a:r>
            <a:r>
              <a:rPr lang="en-US" altLang="zh-CN" sz="2400"/>
              <a:t>!y+1</a:t>
            </a:r>
            <a:endParaRPr lang="en-US" altLang="zh-CN" sz="2400"/>
          </a:p>
          <a:p>
            <a:pPr>
              <a:spcBef>
                <a:spcPct val="50000"/>
              </a:spcBef>
            </a:pPr>
            <a:r>
              <a:rPr lang="en-US" altLang="zh-CN" sz="2400"/>
              <a:t>          ..                               ..</a:t>
            </a:r>
            <a:endParaRPr lang="en-US" altLang="zh-CN" sz="2400"/>
          </a:p>
          <a:p>
            <a:pPr>
              <a:spcBef>
                <a:spcPct val="50000"/>
              </a:spcBef>
            </a:pPr>
            <a:r>
              <a:rPr lang="en-US" altLang="zh-CN" sz="2400"/>
              <a:t>         </a:t>
            </a:r>
            <a:r>
              <a:rPr lang="zh-CN" altLang="en-US" sz="2400">
                <a:sym typeface="Symbol" panose="05050102010706020507" pitchFamily="18" charset="2"/>
              </a:rPr>
              <a:t></a:t>
            </a:r>
            <a:r>
              <a:rPr lang="en-US" altLang="zh-CN" sz="2400"/>
              <a:t>!2x                            ..</a:t>
            </a:r>
            <a:endParaRPr lang="en-US" altLang="zh-CN" sz="2400"/>
          </a:p>
          <a:p>
            <a:pPr>
              <a:spcBef>
                <a:spcPct val="50000"/>
              </a:spcBef>
            </a:pPr>
            <a:r>
              <a:rPr lang="en-US" altLang="zh-CN" sz="2400"/>
              <a:t>         ..                                ..</a:t>
            </a:r>
            <a:endParaRPr lang="en-US" altLang="zh-CN" sz="2400"/>
          </a:p>
          <a:p>
            <a:pPr>
              <a:spcBef>
                <a:spcPct val="50000"/>
              </a:spcBef>
            </a:pPr>
            <a:r>
              <a:rPr lang="en-US" altLang="zh-CN" sz="2400"/>
              <a:t>         ..                               </a:t>
            </a:r>
            <a:r>
              <a:rPr lang="zh-CN" altLang="en-US" sz="2400">
                <a:sym typeface="Symbol" panose="05050102010706020507" pitchFamily="18" charset="2"/>
              </a:rPr>
              <a:t></a:t>
            </a:r>
            <a:r>
              <a:rPr lang="en-US" altLang="zh-CN" sz="2400"/>
              <a:t>?y</a:t>
            </a:r>
            <a:endParaRPr lang="en-US" altLang="zh-CN" sz="2400"/>
          </a:p>
        </p:txBody>
      </p:sp>
      <p:sp>
        <p:nvSpPr>
          <p:cNvPr id="39939" name="Line 6"/>
          <p:cNvSpPr>
            <a:spLocks noChangeShapeType="1"/>
          </p:cNvSpPr>
          <p:nvPr/>
        </p:nvSpPr>
        <p:spPr bwMode="auto">
          <a:xfrm>
            <a:off x="3708400" y="1989138"/>
            <a:ext cx="0" cy="439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 CSP</a:t>
            </a:r>
            <a:endParaRPr lang="zh-CN" altLang="en-US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214438" y="1857375"/>
            <a:ext cx="7772400" cy="46434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CSP :</a:t>
            </a:r>
            <a:endParaRPr lang="en-US" altLang="zh-CN" sz="3000" b="1" dirty="0"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b="1" dirty="0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   (Communicating Sequential Processes)</a:t>
            </a:r>
            <a:endParaRPr lang="en-US" altLang="zh-CN" sz="3000" b="1" dirty="0"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b="1" dirty="0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   Hoare</a:t>
            </a:r>
            <a:r>
              <a:rPr lang="zh-CN" altLang="en-US" sz="3000" b="1" dirty="0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给出的一种描述并发与分布式计算的研究模型。</a:t>
            </a:r>
            <a:endParaRPr lang="zh-CN" altLang="en-US" sz="3000" b="1" dirty="0"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 </a:t>
            </a:r>
            <a:r>
              <a:rPr lang="zh-CN" altLang="en-US" sz="3000" b="1" dirty="0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多进程间的并发通信</a:t>
            </a:r>
            <a:endParaRPr lang="en-US" altLang="zh-CN" sz="3000" b="1" dirty="0"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 </a:t>
            </a:r>
            <a:r>
              <a:rPr lang="zh-CN" altLang="en-US" sz="3000" b="1" dirty="0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显式消息</a:t>
            </a:r>
            <a:endParaRPr lang="en-US" altLang="zh-CN" sz="3000" b="1" dirty="0"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 </a:t>
            </a:r>
            <a:r>
              <a:rPr lang="zh-CN" altLang="en-US" sz="3000" b="1" dirty="0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卫式命令响应消息</a:t>
            </a:r>
            <a:endParaRPr lang="zh-CN" altLang="en-US" sz="3000" b="1" dirty="0"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CCS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的语法：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 ::= nil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 | (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P)   |    (!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aP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)     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                |  (?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xP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)   |    (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bP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   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 |  P + P   |   P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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    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 | P\L     |   P[f]   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 |  P(a</a:t>
            </a:r>
            <a:r>
              <a:rPr lang="en-US" altLang="zh-CN" sz="24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…, 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en-US" altLang="zh-CN" sz="2400" baseline="-25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其中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nil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表示空进程，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是通道名字集合，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是重命名函数，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P(a</a:t>
            </a:r>
            <a:r>
              <a:rPr lang="en-US" altLang="zh-CN" sz="24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…, 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en-US" altLang="zh-CN" sz="2400" baseline="-25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表示含有参数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en-US" altLang="zh-CN" sz="24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…, 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en-US" altLang="zh-CN" sz="2400" baseline="-25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的进程。 </a:t>
            </a:r>
            <a:endParaRPr lang="zh-CN" alt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096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118100" cy="547687"/>
          </a:xfrm>
        </p:spPr>
        <p:txBody>
          <a:bodyPr/>
          <a:lstStyle/>
          <a:p>
            <a:r>
              <a:rPr lang="en-US" altLang="zh-CN" sz="2800"/>
              <a:t>CCS</a:t>
            </a:r>
            <a:r>
              <a:rPr lang="zh-CN" altLang="en-US" sz="2800"/>
              <a:t>进程的执行规则：</a:t>
            </a:r>
            <a:endParaRPr lang="zh-CN" altLang="en-US" sz="2800"/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547813" y="2781300"/>
            <a:ext cx="25193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 (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P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)  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 P</a:t>
            </a:r>
            <a:endParaRPr lang="en-US" altLang="zh-CN" sz="240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1547813" y="3403600"/>
            <a:ext cx="2879725" cy="1152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a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  n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(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!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aP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 P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3297238" y="3984625"/>
            <a:ext cx="5762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!n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41990" name="Line 7"/>
          <p:cNvSpPr>
            <a:spLocks noChangeShapeType="1"/>
          </p:cNvSpPr>
          <p:nvPr/>
        </p:nvSpPr>
        <p:spPr bwMode="auto">
          <a:xfrm>
            <a:off x="1979613" y="4005263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4932363" y="2755900"/>
            <a:ext cx="31686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(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?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xP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 P[n/x]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6443663" y="2663825"/>
            <a:ext cx="5762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?n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</p:txBody>
      </p:sp>
      <p:grpSp>
        <p:nvGrpSpPr>
          <p:cNvPr id="41993" name="Group 15"/>
          <p:cNvGrpSpPr/>
          <p:nvPr/>
        </p:nvGrpSpPr>
        <p:grpSpPr bwMode="auto">
          <a:xfrm>
            <a:off x="4932363" y="3395663"/>
            <a:ext cx="3024187" cy="1152525"/>
            <a:chOff x="3107" y="2139"/>
            <a:chExt cx="1905" cy="726"/>
          </a:xfrm>
        </p:grpSpPr>
        <p:sp>
          <p:nvSpPr>
            <p:cNvPr id="42005" name="Text Box 10"/>
            <p:cNvSpPr txBox="1">
              <a:spLocks noChangeArrowheads="1"/>
            </p:cNvSpPr>
            <p:nvPr/>
          </p:nvSpPr>
          <p:spPr bwMode="auto">
            <a:xfrm>
              <a:off x="3107" y="2139"/>
              <a:ext cx="1905" cy="7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</a:rPr>
                <a:t>b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true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,  P  P’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(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bP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)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P’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2006" name="Line 12"/>
            <p:cNvSpPr>
              <a:spLocks noChangeShapeType="1"/>
            </p:cNvSpPr>
            <p:nvPr/>
          </p:nvSpPr>
          <p:spPr bwMode="auto">
            <a:xfrm>
              <a:off x="3379" y="2518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42007" name="Text Box 13"/>
            <p:cNvSpPr txBox="1">
              <a:spLocks noChangeArrowheads="1"/>
            </p:cNvSpPr>
            <p:nvPr/>
          </p:nvSpPr>
          <p:spPr bwMode="auto">
            <a:xfrm>
              <a:off x="4331" y="2160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2008" name="Text Box 14"/>
            <p:cNvSpPr txBox="1">
              <a:spLocks noChangeArrowheads="1"/>
            </p:cNvSpPr>
            <p:nvPr/>
          </p:nvSpPr>
          <p:spPr bwMode="auto">
            <a:xfrm>
              <a:off x="4105" y="252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1994" name="Group 21"/>
          <p:cNvGrpSpPr/>
          <p:nvPr/>
        </p:nvGrpSpPr>
        <p:grpSpPr bwMode="auto">
          <a:xfrm>
            <a:off x="1547813" y="4797425"/>
            <a:ext cx="3024187" cy="1152525"/>
            <a:chOff x="975" y="3022"/>
            <a:chExt cx="1905" cy="726"/>
          </a:xfrm>
        </p:grpSpPr>
        <p:sp>
          <p:nvSpPr>
            <p:cNvPr id="42001" name="Text Box 17"/>
            <p:cNvSpPr txBox="1">
              <a:spLocks noChangeArrowheads="1"/>
            </p:cNvSpPr>
            <p:nvPr/>
          </p:nvSpPr>
          <p:spPr bwMode="auto">
            <a:xfrm>
              <a:off x="975" y="3022"/>
              <a:ext cx="1905" cy="7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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’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+P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>
              <a:off x="1247" y="3401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1837" y="304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2004" name="Text Box 20"/>
            <p:cNvSpPr txBox="1">
              <a:spLocks noChangeArrowheads="1"/>
            </p:cNvSpPr>
            <p:nvPr/>
          </p:nvSpPr>
          <p:spPr bwMode="auto">
            <a:xfrm>
              <a:off x="1882" y="3406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1995" name="Group 22"/>
          <p:cNvGrpSpPr/>
          <p:nvPr/>
        </p:nvGrpSpPr>
        <p:grpSpPr bwMode="auto">
          <a:xfrm>
            <a:off x="5003800" y="4797425"/>
            <a:ext cx="3024188" cy="1152525"/>
            <a:chOff x="975" y="3022"/>
            <a:chExt cx="1905" cy="726"/>
          </a:xfrm>
        </p:grpSpPr>
        <p:sp>
          <p:nvSpPr>
            <p:cNvPr id="41997" name="Text Box 23"/>
            <p:cNvSpPr txBox="1">
              <a:spLocks noChangeArrowheads="1"/>
            </p:cNvSpPr>
            <p:nvPr/>
          </p:nvSpPr>
          <p:spPr bwMode="auto">
            <a:xfrm>
              <a:off x="975" y="3022"/>
              <a:ext cx="1905" cy="7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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’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+P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1998" name="Line 24"/>
            <p:cNvSpPr>
              <a:spLocks noChangeShapeType="1"/>
            </p:cNvSpPr>
            <p:nvPr/>
          </p:nvSpPr>
          <p:spPr bwMode="auto">
            <a:xfrm>
              <a:off x="1247" y="3401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41999" name="Text Box 25"/>
            <p:cNvSpPr txBox="1">
              <a:spLocks noChangeArrowheads="1"/>
            </p:cNvSpPr>
            <p:nvPr/>
          </p:nvSpPr>
          <p:spPr bwMode="auto">
            <a:xfrm>
              <a:off x="1837" y="304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2000" name="Text Box 26"/>
            <p:cNvSpPr txBox="1">
              <a:spLocks noChangeArrowheads="1"/>
            </p:cNvSpPr>
            <p:nvPr/>
          </p:nvSpPr>
          <p:spPr bwMode="auto">
            <a:xfrm>
              <a:off x="1882" y="3406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41996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4"/>
          <p:cNvGrpSpPr/>
          <p:nvPr/>
        </p:nvGrpSpPr>
        <p:grpSpPr bwMode="auto">
          <a:xfrm>
            <a:off x="1116013" y="2060575"/>
            <a:ext cx="3024187" cy="1152525"/>
            <a:chOff x="975" y="3022"/>
            <a:chExt cx="1905" cy="726"/>
          </a:xfrm>
        </p:grpSpPr>
        <p:sp>
          <p:nvSpPr>
            <p:cNvPr id="43029" name="Text Box 5"/>
            <p:cNvSpPr txBox="1">
              <a:spLocks noChangeArrowheads="1"/>
            </p:cNvSpPr>
            <p:nvPr/>
          </p:nvSpPr>
          <p:spPr bwMode="auto">
            <a:xfrm>
              <a:off x="975" y="3022"/>
              <a:ext cx="1905" cy="7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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’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||P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’||P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3030" name="Line 6"/>
            <p:cNvSpPr>
              <a:spLocks noChangeShapeType="1"/>
            </p:cNvSpPr>
            <p:nvPr/>
          </p:nvSpPr>
          <p:spPr bwMode="auto">
            <a:xfrm>
              <a:off x="1247" y="3401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43031" name="Text Box 7"/>
            <p:cNvSpPr txBox="1">
              <a:spLocks noChangeArrowheads="1"/>
            </p:cNvSpPr>
            <p:nvPr/>
          </p:nvSpPr>
          <p:spPr bwMode="auto">
            <a:xfrm>
              <a:off x="1837" y="304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3032" name="Text Box 8"/>
            <p:cNvSpPr txBox="1">
              <a:spLocks noChangeArrowheads="1"/>
            </p:cNvSpPr>
            <p:nvPr/>
          </p:nvSpPr>
          <p:spPr bwMode="auto">
            <a:xfrm>
              <a:off x="1882" y="3406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3011" name="Group 9"/>
          <p:cNvGrpSpPr/>
          <p:nvPr/>
        </p:nvGrpSpPr>
        <p:grpSpPr bwMode="auto">
          <a:xfrm>
            <a:off x="4500563" y="2060575"/>
            <a:ext cx="3024187" cy="1152525"/>
            <a:chOff x="975" y="3022"/>
            <a:chExt cx="1905" cy="726"/>
          </a:xfrm>
        </p:grpSpPr>
        <p:sp>
          <p:nvSpPr>
            <p:cNvPr id="43025" name="Text Box 10"/>
            <p:cNvSpPr txBox="1">
              <a:spLocks noChangeArrowheads="1"/>
            </p:cNvSpPr>
            <p:nvPr/>
          </p:nvSpPr>
          <p:spPr bwMode="auto">
            <a:xfrm>
              <a:off x="975" y="3022"/>
              <a:ext cx="1905" cy="7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 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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’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||P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||P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3026" name="Line 11"/>
            <p:cNvSpPr>
              <a:spLocks noChangeShapeType="1"/>
            </p:cNvSpPr>
            <p:nvPr/>
          </p:nvSpPr>
          <p:spPr bwMode="auto">
            <a:xfrm>
              <a:off x="1247" y="3401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43027" name="Text Box 12"/>
            <p:cNvSpPr txBox="1">
              <a:spLocks noChangeArrowheads="1"/>
            </p:cNvSpPr>
            <p:nvPr/>
          </p:nvSpPr>
          <p:spPr bwMode="auto">
            <a:xfrm>
              <a:off x="1837" y="304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3028" name="Text Box 13"/>
            <p:cNvSpPr txBox="1">
              <a:spLocks noChangeArrowheads="1"/>
            </p:cNvSpPr>
            <p:nvPr/>
          </p:nvSpPr>
          <p:spPr bwMode="auto">
            <a:xfrm>
              <a:off x="1882" y="3406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3012" name="Group 20"/>
          <p:cNvGrpSpPr/>
          <p:nvPr/>
        </p:nvGrpSpPr>
        <p:grpSpPr bwMode="auto">
          <a:xfrm>
            <a:off x="1547813" y="3500438"/>
            <a:ext cx="5111750" cy="1152525"/>
            <a:chOff x="975" y="2205"/>
            <a:chExt cx="3220" cy="726"/>
          </a:xfrm>
        </p:grpSpPr>
        <p:sp>
          <p:nvSpPr>
            <p:cNvPr id="43020" name="Text Box 15"/>
            <p:cNvSpPr txBox="1">
              <a:spLocks noChangeArrowheads="1"/>
            </p:cNvSpPr>
            <p:nvPr/>
          </p:nvSpPr>
          <p:spPr bwMode="auto">
            <a:xfrm>
              <a:off x="975" y="2205"/>
              <a:ext cx="3220" cy="7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 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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’   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  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      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||P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’||P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3021" name="Line 16"/>
            <p:cNvSpPr>
              <a:spLocks noChangeShapeType="1"/>
            </p:cNvSpPr>
            <p:nvPr/>
          </p:nvSpPr>
          <p:spPr bwMode="auto">
            <a:xfrm>
              <a:off x="1435" y="2584"/>
              <a:ext cx="2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43022" name="Text Box 17"/>
            <p:cNvSpPr txBox="1">
              <a:spLocks noChangeArrowheads="1"/>
            </p:cNvSpPr>
            <p:nvPr/>
          </p:nvSpPr>
          <p:spPr bwMode="auto">
            <a:xfrm>
              <a:off x="1791" y="2221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?n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3023" name="Text Box 18"/>
            <p:cNvSpPr txBox="1">
              <a:spLocks noChangeArrowheads="1"/>
            </p:cNvSpPr>
            <p:nvPr/>
          </p:nvSpPr>
          <p:spPr bwMode="auto">
            <a:xfrm>
              <a:off x="2381" y="2589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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3024" name="Text Box 19"/>
            <p:cNvSpPr txBox="1">
              <a:spLocks noChangeArrowheads="1"/>
            </p:cNvSpPr>
            <p:nvPr/>
          </p:nvSpPr>
          <p:spPr bwMode="auto">
            <a:xfrm>
              <a:off x="2677" y="2231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!n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3013" name="Group 21"/>
          <p:cNvGrpSpPr/>
          <p:nvPr/>
        </p:nvGrpSpPr>
        <p:grpSpPr bwMode="auto">
          <a:xfrm>
            <a:off x="1547813" y="4797425"/>
            <a:ext cx="5111750" cy="1152525"/>
            <a:chOff x="975" y="2205"/>
            <a:chExt cx="3220" cy="726"/>
          </a:xfrm>
        </p:grpSpPr>
        <p:sp>
          <p:nvSpPr>
            <p:cNvPr id="43015" name="Text Box 22"/>
            <p:cNvSpPr txBox="1">
              <a:spLocks noChangeArrowheads="1"/>
            </p:cNvSpPr>
            <p:nvPr/>
          </p:nvSpPr>
          <p:spPr bwMode="auto">
            <a:xfrm>
              <a:off x="975" y="2205"/>
              <a:ext cx="3220" cy="7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 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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’   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  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      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||P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’||P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3016" name="Line 23"/>
            <p:cNvSpPr>
              <a:spLocks noChangeShapeType="1"/>
            </p:cNvSpPr>
            <p:nvPr/>
          </p:nvSpPr>
          <p:spPr bwMode="auto">
            <a:xfrm>
              <a:off x="1435" y="2584"/>
              <a:ext cx="2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43017" name="Text Box 24"/>
            <p:cNvSpPr txBox="1">
              <a:spLocks noChangeArrowheads="1"/>
            </p:cNvSpPr>
            <p:nvPr/>
          </p:nvSpPr>
          <p:spPr bwMode="auto">
            <a:xfrm>
              <a:off x="1791" y="2221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!n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3018" name="Text Box 25"/>
            <p:cNvSpPr txBox="1">
              <a:spLocks noChangeArrowheads="1"/>
            </p:cNvSpPr>
            <p:nvPr/>
          </p:nvSpPr>
          <p:spPr bwMode="auto">
            <a:xfrm>
              <a:off x="2381" y="2589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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3019" name="Text Box 26"/>
            <p:cNvSpPr txBox="1">
              <a:spLocks noChangeArrowheads="1"/>
            </p:cNvSpPr>
            <p:nvPr/>
          </p:nvSpPr>
          <p:spPr bwMode="auto">
            <a:xfrm>
              <a:off x="2677" y="2231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?n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43014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4"/>
          <p:cNvGrpSpPr/>
          <p:nvPr/>
        </p:nvGrpSpPr>
        <p:grpSpPr bwMode="auto">
          <a:xfrm>
            <a:off x="2052638" y="1989138"/>
            <a:ext cx="3024187" cy="1152525"/>
            <a:chOff x="975" y="3022"/>
            <a:chExt cx="1905" cy="726"/>
          </a:xfrm>
        </p:grpSpPr>
        <p:sp>
          <p:nvSpPr>
            <p:cNvPr id="44047" name="Text Box 5"/>
            <p:cNvSpPr txBox="1">
              <a:spLocks noChangeArrowheads="1"/>
            </p:cNvSpPr>
            <p:nvPr/>
          </p:nvSpPr>
          <p:spPr bwMode="auto">
            <a:xfrm>
              <a:off x="975" y="3022"/>
              <a:ext cx="1905" cy="7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   P  P’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P\L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P’\L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4048" name="Line 6"/>
            <p:cNvSpPr>
              <a:spLocks noChangeShapeType="1"/>
            </p:cNvSpPr>
            <p:nvPr/>
          </p:nvSpPr>
          <p:spPr bwMode="auto">
            <a:xfrm>
              <a:off x="1247" y="3401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44049" name="Text Box 7"/>
            <p:cNvSpPr txBox="1">
              <a:spLocks noChangeArrowheads="1"/>
            </p:cNvSpPr>
            <p:nvPr/>
          </p:nvSpPr>
          <p:spPr bwMode="auto">
            <a:xfrm>
              <a:off x="1837" y="304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4050" name="Text Box 8"/>
            <p:cNvSpPr txBox="1">
              <a:spLocks noChangeArrowheads="1"/>
            </p:cNvSpPr>
            <p:nvPr/>
          </p:nvSpPr>
          <p:spPr bwMode="auto">
            <a:xfrm>
              <a:off x="1882" y="3406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4035" name="Group 19"/>
          <p:cNvGrpSpPr/>
          <p:nvPr/>
        </p:nvGrpSpPr>
        <p:grpSpPr bwMode="auto">
          <a:xfrm>
            <a:off x="2051050" y="3284538"/>
            <a:ext cx="3024188" cy="1152525"/>
            <a:chOff x="1292" y="2069"/>
            <a:chExt cx="1905" cy="726"/>
          </a:xfrm>
        </p:grpSpPr>
        <p:sp>
          <p:nvSpPr>
            <p:cNvPr id="44043" name="Text Box 15"/>
            <p:cNvSpPr txBox="1">
              <a:spLocks noChangeArrowheads="1"/>
            </p:cNvSpPr>
            <p:nvPr/>
          </p:nvSpPr>
          <p:spPr bwMode="auto">
            <a:xfrm>
              <a:off x="1292" y="2069"/>
              <a:ext cx="1905" cy="7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   P  P’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P[f]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P’[f]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4044" name="Line 16"/>
            <p:cNvSpPr>
              <a:spLocks noChangeShapeType="1"/>
            </p:cNvSpPr>
            <p:nvPr/>
          </p:nvSpPr>
          <p:spPr bwMode="auto">
            <a:xfrm>
              <a:off x="1564" y="2448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44045" name="Text Box 17"/>
            <p:cNvSpPr txBox="1">
              <a:spLocks noChangeArrowheads="1"/>
            </p:cNvSpPr>
            <p:nvPr/>
          </p:nvSpPr>
          <p:spPr bwMode="auto">
            <a:xfrm>
              <a:off x="2154" y="2090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4046" name="Text Box 18"/>
            <p:cNvSpPr txBox="1">
              <a:spLocks noChangeArrowheads="1"/>
            </p:cNvSpPr>
            <p:nvPr/>
          </p:nvSpPr>
          <p:spPr bwMode="auto">
            <a:xfrm>
              <a:off x="2154" y="2432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f()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4036" name="Group 26"/>
          <p:cNvGrpSpPr/>
          <p:nvPr/>
        </p:nvGrpSpPr>
        <p:grpSpPr bwMode="auto">
          <a:xfrm>
            <a:off x="1979613" y="4868863"/>
            <a:ext cx="4897437" cy="1152525"/>
            <a:chOff x="1247" y="3067"/>
            <a:chExt cx="3085" cy="726"/>
          </a:xfrm>
        </p:grpSpPr>
        <p:sp>
          <p:nvSpPr>
            <p:cNvPr id="44039" name="Text Box 21"/>
            <p:cNvSpPr txBox="1">
              <a:spLocks noChangeArrowheads="1"/>
            </p:cNvSpPr>
            <p:nvPr/>
          </p:nvSpPr>
          <p:spPr bwMode="auto">
            <a:xfrm>
              <a:off x="1247" y="3067"/>
              <a:ext cx="3085" cy="7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P[a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/x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, …, 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 baseline="-25000" dirty="0" err="1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/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baseline="-25000" dirty="0" err="1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]  P’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35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     P(a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, …, </a:t>
              </a:r>
              <a:r>
                <a:rPr lang="en-US" altLang="zh-CN" sz="2400" dirty="0" err="1">
                  <a:latin typeface="Times New Roman" panose="02020503050405090304" pitchFamily="18" charset="0"/>
                  <a:cs typeface="Times New Roman" panose="02020503050405090304" pitchFamily="18" charset="0"/>
                </a:rPr>
                <a:t>a</a:t>
              </a:r>
              <a:r>
                <a:rPr lang="en-US" altLang="zh-CN" sz="2400" baseline="-25000" dirty="0" err="1">
                  <a:latin typeface="Times New Roman" panose="02020503050405090304" pitchFamily="18" charset="0"/>
                  <a:cs typeface="Times New Roman" panose="02020503050405090304" pitchFamily="18" charset="0"/>
                </a:rPr>
                <a:t>k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)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P’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4040" name="Line 22"/>
            <p:cNvSpPr>
              <a:spLocks noChangeShapeType="1"/>
            </p:cNvSpPr>
            <p:nvPr/>
          </p:nvSpPr>
          <p:spPr bwMode="auto">
            <a:xfrm>
              <a:off x="1520" y="344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44041" name="Text Box 23"/>
            <p:cNvSpPr txBox="1">
              <a:spLocks noChangeArrowheads="1"/>
            </p:cNvSpPr>
            <p:nvPr/>
          </p:nvSpPr>
          <p:spPr bwMode="auto">
            <a:xfrm>
              <a:off x="3243" y="3067"/>
              <a:ext cx="36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4042" name="Text Box 24"/>
            <p:cNvSpPr txBox="1">
              <a:spLocks noChangeArrowheads="1"/>
            </p:cNvSpPr>
            <p:nvPr/>
          </p:nvSpPr>
          <p:spPr bwMode="auto">
            <a:xfrm>
              <a:off x="3061" y="3430"/>
              <a:ext cx="36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44037" name="Text Box 27"/>
          <p:cNvSpPr txBox="1">
            <a:spLocks noChangeArrowheads="1"/>
          </p:cNvSpPr>
          <p:nvPr/>
        </p:nvSpPr>
        <p:spPr bwMode="auto">
          <a:xfrm>
            <a:off x="5003800" y="2349500"/>
            <a:ext cx="36004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CName()  L  = </a:t>
            </a:r>
            <a:endParaRPr lang="en-US" altLang="zh-CN" sz="240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44038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/>
              <a:t>§5.3 </a:t>
            </a:r>
            <a:r>
              <a:rPr lang="en-US" altLang="zh-CN" sz="4000" b="1">
                <a:sym typeface="Symbol" panose="05050102010706020507" pitchFamily="18" charset="2"/>
              </a:rPr>
              <a:t></a:t>
            </a:r>
            <a:r>
              <a:rPr lang="zh-CN" altLang="en-US" sz="4000" b="1">
                <a:sym typeface="Symbol" panose="05050102010706020507" pitchFamily="18" charset="2"/>
              </a:rPr>
              <a:t>演算</a:t>
            </a:r>
            <a:endParaRPr lang="zh-CN" altLang="en-US" sz="4000" b="1">
              <a:sym typeface="Symbol" panose="05050102010706020507" pitchFamily="18" charset="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sym typeface="Symbol" panose="05050102010706020507" pitchFamily="18" charset="2"/>
              </a:rPr>
              <a:t></a:t>
            </a:r>
            <a:r>
              <a:rPr lang="zh-CN" altLang="en-US" sz="2800">
                <a:sym typeface="Symbol" panose="05050102010706020507" pitchFamily="18" charset="2"/>
              </a:rPr>
              <a:t>演算是</a:t>
            </a:r>
            <a:r>
              <a:rPr lang="en-US" altLang="zh-CN" sz="2800">
                <a:sym typeface="Symbol" panose="05050102010706020507" pitchFamily="18" charset="2"/>
              </a:rPr>
              <a:t>Milner</a:t>
            </a:r>
            <a:r>
              <a:rPr lang="zh-CN" altLang="en-US" sz="2800">
                <a:sym typeface="Symbol" panose="05050102010706020507" pitchFamily="18" charset="2"/>
              </a:rPr>
              <a:t>在</a:t>
            </a:r>
            <a:r>
              <a:rPr lang="en-US" altLang="zh-CN" sz="2800">
                <a:sym typeface="Symbol" panose="05050102010706020507" pitchFamily="18" charset="2"/>
              </a:rPr>
              <a:t>CCS</a:t>
            </a:r>
            <a:r>
              <a:rPr lang="zh-CN" altLang="en-US" sz="2800">
                <a:sym typeface="Symbol" panose="05050102010706020507" pitchFamily="18" charset="2"/>
              </a:rPr>
              <a:t>的基础上提出的以进程间移动通信为研究重点的并发理论。</a:t>
            </a:r>
            <a:endParaRPr lang="zh-CN" altLang="en-US" sz="2800">
              <a:sym typeface="Symbol" panose="05050102010706020507" pitchFamily="18" charset="2"/>
            </a:endParaRPr>
          </a:p>
          <a:p>
            <a:endParaRPr lang="zh-CN" altLang="en-US" sz="2800">
              <a:sym typeface="Symbol" panose="05050102010706020507" pitchFamily="18" charset="2"/>
            </a:endParaRPr>
          </a:p>
          <a:p>
            <a:r>
              <a:rPr lang="zh-CN" altLang="en-US" sz="2800">
                <a:sym typeface="Symbol" panose="05050102010706020507" pitchFamily="18" charset="2"/>
              </a:rPr>
              <a:t>在演算中不但可以象</a:t>
            </a:r>
            <a:r>
              <a:rPr lang="en-US" altLang="zh-CN" sz="2800">
                <a:sym typeface="Symbol" panose="05050102010706020507" pitchFamily="18" charset="2"/>
              </a:rPr>
              <a:t>CCS</a:t>
            </a:r>
            <a:r>
              <a:rPr lang="zh-CN" altLang="en-US" sz="2800">
                <a:sym typeface="Symbol" panose="05050102010706020507" pitchFamily="18" charset="2"/>
              </a:rPr>
              <a:t>传递变量和值，还可以传递通道。可用来描述结构不断变化的并发系统。</a:t>
            </a:r>
            <a:endParaRPr lang="zh-CN" altLang="en-US" sz="28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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演算的语法定义：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P,Q ::= 0 |  P+Q  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|    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x.P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|  y(x).P  | 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.P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               |  (x)P  |  !P  |  P||Q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               |  [x=y]P  |  A(y</a:t>
            </a:r>
            <a:r>
              <a:rPr lang="en-US" altLang="zh-CN" sz="2400" baseline="-250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aseline="-250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表示空进程，  称为哑动作，表示从进程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的外</a:t>
            </a:r>
            <a:endParaRPr lang="zh-CN" altLang="en-US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部不可见的内部动作。</a:t>
            </a:r>
            <a:endParaRPr lang="zh-CN" altLang="en-US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131840" y="34290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1" imgW="203200" imgH="317500" progId="Equation.3">
                  <p:embed/>
                </p:oleObj>
              </mc:Choice>
              <mc:Fallback>
                <p:oleObj name="公式" r:id="rId1" imgW="203200" imgH="317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429000"/>
                        <a:ext cx="203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892353"/>
            <a:ext cx="7772400" cy="4679950"/>
          </a:xfrm>
        </p:spPr>
        <p:txBody>
          <a:bodyPr/>
          <a:lstStyle/>
          <a:p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定义：</a:t>
            </a:r>
            <a:r>
              <a:rPr lang="en-US" altLang="zh-CN" sz="28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fn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(P)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表示进程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中的自由名集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fn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 y(x).P ) = {y}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 (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fn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(P) – {x})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fn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(   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x.P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) = {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}  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fn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(P)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fn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( (x)P ) = 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fn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(P) – {x}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结构等价：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(x)(y)P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 (y)(x)P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( (x)P) || Q  (x) ( P||Q )   if x  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fn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(Q)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x(y).P  x(z). P[z/y]     if z  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fn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(P)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(y)P  (z)P[z/y]   if z  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fn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(P)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123728" y="2996952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公式" r:id="rId1" imgW="203200" imgH="317500" progId="Equation.3">
                  <p:embed/>
                </p:oleObj>
              </mc:Choice>
              <mc:Fallback>
                <p:oleObj name="公式" r:id="rId1" imgW="203200" imgH="317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996952"/>
                        <a:ext cx="203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16113"/>
            <a:ext cx="3821112" cy="547687"/>
          </a:xfrm>
        </p:spPr>
        <p:txBody>
          <a:bodyPr/>
          <a:lstStyle/>
          <a:p>
            <a:r>
              <a:rPr lang="zh-CN" altLang="en-US" sz="2800"/>
              <a:t>进程上的操作规则：</a:t>
            </a:r>
            <a:endParaRPr lang="zh-CN" altLang="en-US" sz="2800"/>
          </a:p>
        </p:txBody>
      </p:sp>
      <p:grpSp>
        <p:nvGrpSpPr>
          <p:cNvPr id="3077" name="Group 6"/>
          <p:cNvGrpSpPr/>
          <p:nvPr/>
        </p:nvGrpSpPr>
        <p:grpSpPr bwMode="auto">
          <a:xfrm>
            <a:off x="1403350" y="2708275"/>
            <a:ext cx="1871663" cy="530225"/>
            <a:chOff x="975" y="1706"/>
            <a:chExt cx="1179" cy="334"/>
          </a:xfrm>
        </p:grpSpPr>
        <p:sp>
          <p:nvSpPr>
            <p:cNvPr id="3094" name="Text Box 4"/>
            <p:cNvSpPr txBox="1">
              <a:spLocks noChangeArrowheads="1"/>
            </p:cNvSpPr>
            <p:nvPr/>
          </p:nvSpPr>
          <p:spPr bwMode="auto">
            <a:xfrm>
              <a:off x="975" y="1752"/>
              <a:ext cx="117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/>
                <a:t> </a:t>
              </a:r>
              <a:r>
                <a:rPr lang="en-US" altLang="zh-CN" sz="2400">
                  <a:sym typeface="Symbol" panose="05050102010706020507" pitchFamily="18" charset="2"/>
                </a:rPr>
                <a:t>.P</a:t>
              </a:r>
              <a:r>
                <a:rPr lang="en-US" altLang="zh-CN" sz="2400"/>
                <a:t> </a:t>
              </a:r>
              <a:r>
                <a:rPr lang="en-US" altLang="zh-CN" sz="2400">
                  <a:sym typeface="Symbol" panose="05050102010706020507" pitchFamily="18" charset="2"/>
                </a:rPr>
                <a:t> P</a:t>
              </a:r>
              <a:endParaRPr lang="en-US" altLang="zh-CN" sz="2400">
                <a:sym typeface="Symbol" panose="05050102010706020507" pitchFamily="18" charset="2"/>
              </a:endParaRPr>
            </a:p>
          </p:txBody>
        </p:sp>
        <p:sp>
          <p:nvSpPr>
            <p:cNvPr id="3095" name="Text Box 5"/>
            <p:cNvSpPr txBox="1">
              <a:spLocks noChangeArrowheads="1"/>
            </p:cNvSpPr>
            <p:nvPr/>
          </p:nvSpPr>
          <p:spPr bwMode="auto">
            <a:xfrm>
              <a:off x="1456" y="1706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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</p:grp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3492500" y="2781300"/>
            <a:ext cx="20161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   x.P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 P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4572000" y="2701925"/>
            <a:ext cx="50482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ym typeface="Symbol" panose="05050102010706020507" pitchFamily="18" charset="2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883025" y="2927350"/>
          <a:ext cx="165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公式" r:id="rId1" imgW="165100" imgH="254000" progId="Equation.3">
                  <p:embed/>
                </p:oleObj>
              </mc:Choice>
              <mc:Fallback>
                <p:oleObj name="公式" r:id="rId1" imgW="165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2927350"/>
                        <a:ext cx="1651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594225" y="2771775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公式" r:id="rId3" imgW="279400" imgH="254000" progId="Equation.3">
                  <p:embed/>
                </p:oleObj>
              </mc:Choice>
              <mc:Fallback>
                <p:oleObj name="公式" r:id="rId3" imgW="2794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2771775"/>
                        <a:ext cx="2794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0" name="Group 15"/>
          <p:cNvGrpSpPr/>
          <p:nvPr/>
        </p:nvGrpSpPr>
        <p:grpSpPr bwMode="auto">
          <a:xfrm>
            <a:off x="1403350" y="3500438"/>
            <a:ext cx="5256213" cy="601662"/>
            <a:chOff x="884" y="2205"/>
            <a:chExt cx="3311" cy="379"/>
          </a:xfrm>
        </p:grpSpPr>
        <p:sp>
          <p:nvSpPr>
            <p:cNvPr id="3092" name="Text Box 13"/>
            <p:cNvSpPr txBox="1">
              <a:spLocks noChangeArrowheads="1"/>
            </p:cNvSpPr>
            <p:nvPr/>
          </p:nvSpPr>
          <p:spPr bwMode="auto">
            <a:xfrm>
              <a:off x="884" y="2296"/>
              <a:ext cx="331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/>
                <a:t> </a:t>
              </a:r>
              <a:r>
                <a:rPr lang="en-US" altLang="zh-CN" sz="2400">
                  <a:sym typeface="Symbol" panose="05050102010706020507" pitchFamily="18" charset="2"/>
                </a:rPr>
                <a:t>y(x).P</a:t>
              </a:r>
              <a:r>
                <a:rPr lang="en-US" altLang="zh-CN" sz="2400"/>
                <a:t> </a:t>
              </a:r>
              <a:r>
                <a:rPr lang="en-US" altLang="zh-CN" sz="2400">
                  <a:sym typeface="Symbol" panose="05050102010706020507" pitchFamily="18" charset="2"/>
                </a:rPr>
                <a:t> P[z/x]     z fn( (x)P )</a:t>
              </a:r>
              <a:endParaRPr lang="en-US" altLang="zh-CN" sz="2400">
                <a:sym typeface="Symbol" panose="05050102010706020507" pitchFamily="18" charset="2"/>
              </a:endParaRPr>
            </a:p>
          </p:txBody>
        </p:sp>
        <p:sp>
          <p:nvSpPr>
            <p:cNvPr id="3093" name="Text Box 14"/>
            <p:cNvSpPr txBox="1">
              <a:spLocks noChangeArrowheads="1"/>
            </p:cNvSpPr>
            <p:nvPr/>
          </p:nvSpPr>
          <p:spPr bwMode="auto">
            <a:xfrm>
              <a:off x="1565" y="2205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y(z)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</p:grpSp>
      <p:grpSp>
        <p:nvGrpSpPr>
          <p:cNvPr id="3081" name="Group 21"/>
          <p:cNvGrpSpPr/>
          <p:nvPr/>
        </p:nvGrpSpPr>
        <p:grpSpPr bwMode="auto">
          <a:xfrm>
            <a:off x="1403350" y="4411663"/>
            <a:ext cx="2089150" cy="968375"/>
            <a:chOff x="884" y="2779"/>
            <a:chExt cx="1316" cy="610"/>
          </a:xfrm>
        </p:grpSpPr>
        <p:sp>
          <p:nvSpPr>
            <p:cNvPr id="3088" name="Text Box 17"/>
            <p:cNvSpPr txBox="1">
              <a:spLocks noChangeArrowheads="1"/>
            </p:cNvSpPr>
            <p:nvPr/>
          </p:nvSpPr>
          <p:spPr bwMode="auto">
            <a:xfrm>
              <a:off x="884" y="2825"/>
              <a:ext cx="1316" cy="5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/>
                <a:t>     </a:t>
              </a:r>
              <a:r>
                <a:rPr lang="en-US" altLang="zh-CN" sz="2400">
                  <a:sym typeface="Symbol" panose="05050102010706020507" pitchFamily="18" charset="2"/>
                </a:rPr>
                <a:t>P</a:t>
              </a:r>
              <a:r>
                <a:rPr lang="en-US" altLang="zh-CN" sz="2400"/>
                <a:t> </a:t>
              </a:r>
              <a:r>
                <a:rPr lang="en-US" altLang="zh-CN" sz="2400">
                  <a:sym typeface="Symbol" panose="05050102010706020507" pitchFamily="18" charset="2"/>
                </a:rPr>
                <a:t> P</a:t>
              </a:r>
              <a:r>
                <a:rPr lang="en-US" altLang="zh-CN" sz="2400">
                  <a:latin typeface="Arial" panose="020B0604020202090204" pitchFamily="34" charset="0"/>
                  <a:sym typeface="Symbol" panose="05050102010706020507" pitchFamily="18" charset="2"/>
                </a:rPr>
                <a:t>’</a:t>
              </a:r>
              <a:endParaRPr lang="en-US" altLang="zh-CN" sz="2400">
                <a:sym typeface="Symbol" panose="05050102010706020507" pitchFamily="18" charset="2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    P+Q  P</a:t>
              </a:r>
              <a:r>
                <a:rPr lang="en-US" altLang="zh-CN" sz="2400">
                  <a:latin typeface="Arial" panose="020B0604020202090204" pitchFamily="34" charset="0"/>
                  <a:sym typeface="Symbol" panose="05050102010706020507" pitchFamily="18" charset="2"/>
                </a:rPr>
                <a:t>’</a:t>
              </a:r>
              <a:endParaRPr lang="en-US" altLang="zh-CN" sz="2400">
                <a:sym typeface="Symbol" panose="05050102010706020507" pitchFamily="18" charset="2"/>
              </a:endParaRPr>
            </a:p>
          </p:txBody>
        </p:sp>
        <p:sp>
          <p:nvSpPr>
            <p:cNvPr id="3089" name="Text Box 18"/>
            <p:cNvSpPr txBox="1">
              <a:spLocks noChangeArrowheads="1"/>
            </p:cNvSpPr>
            <p:nvPr/>
          </p:nvSpPr>
          <p:spPr bwMode="auto">
            <a:xfrm>
              <a:off x="1464" y="2779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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3090" name="Text Box 19"/>
            <p:cNvSpPr txBox="1">
              <a:spLocks noChangeArrowheads="1"/>
            </p:cNvSpPr>
            <p:nvPr/>
          </p:nvSpPr>
          <p:spPr bwMode="auto">
            <a:xfrm>
              <a:off x="1592" y="3045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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3091" name="Line 20"/>
            <p:cNvSpPr>
              <a:spLocks noChangeShapeType="1"/>
            </p:cNvSpPr>
            <p:nvPr/>
          </p:nvSpPr>
          <p:spPr bwMode="auto">
            <a:xfrm>
              <a:off x="1111" y="3113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2" name="Group 27"/>
          <p:cNvGrpSpPr/>
          <p:nvPr/>
        </p:nvGrpSpPr>
        <p:grpSpPr bwMode="auto">
          <a:xfrm>
            <a:off x="3995738" y="4405313"/>
            <a:ext cx="2736850" cy="968375"/>
            <a:chOff x="2517" y="2775"/>
            <a:chExt cx="1724" cy="610"/>
          </a:xfrm>
        </p:grpSpPr>
        <p:sp>
          <p:nvSpPr>
            <p:cNvPr id="3084" name="Text Box 23"/>
            <p:cNvSpPr txBox="1">
              <a:spLocks noChangeArrowheads="1"/>
            </p:cNvSpPr>
            <p:nvPr/>
          </p:nvSpPr>
          <p:spPr bwMode="auto">
            <a:xfrm>
              <a:off x="2517" y="2821"/>
              <a:ext cx="1724" cy="5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/>
                <a:t>        </a:t>
              </a:r>
              <a:r>
                <a:rPr lang="en-US" altLang="zh-CN" sz="2400">
                  <a:sym typeface="Symbol" panose="05050102010706020507" pitchFamily="18" charset="2"/>
                </a:rPr>
                <a:t>P</a:t>
              </a:r>
              <a:r>
                <a:rPr lang="en-US" altLang="zh-CN" sz="2400"/>
                <a:t> </a:t>
              </a:r>
              <a:r>
                <a:rPr lang="en-US" altLang="zh-CN" sz="2400">
                  <a:sym typeface="Symbol" panose="05050102010706020507" pitchFamily="18" charset="2"/>
                </a:rPr>
                <a:t> P</a:t>
              </a:r>
              <a:r>
                <a:rPr lang="en-US" altLang="zh-CN" sz="2400">
                  <a:latin typeface="Arial" panose="020B0604020202090204" pitchFamily="34" charset="0"/>
                  <a:sym typeface="Symbol" panose="05050102010706020507" pitchFamily="18" charset="2"/>
                </a:rPr>
                <a:t>’</a:t>
              </a:r>
              <a:endParaRPr lang="en-US" altLang="zh-CN" sz="2400">
                <a:sym typeface="Symbol" panose="05050102010706020507" pitchFamily="18" charset="2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     [x=x]P  P</a:t>
              </a:r>
              <a:r>
                <a:rPr lang="en-US" altLang="zh-CN" sz="2400">
                  <a:latin typeface="Arial" panose="020B0604020202090204" pitchFamily="34" charset="0"/>
                  <a:sym typeface="Symbol" panose="05050102010706020507" pitchFamily="18" charset="2"/>
                </a:rPr>
                <a:t>’</a:t>
              </a:r>
              <a:endParaRPr lang="en-US" altLang="zh-CN" sz="2400">
                <a:sym typeface="Symbol" panose="05050102010706020507" pitchFamily="18" charset="2"/>
              </a:endParaRPr>
            </a:p>
          </p:txBody>
        </p:sp>
        <p:sp>
          <p:nvSpPr>
            <p:cNvPr id="3085" name="Text Box 24"/>
            <p:cNvSpPr txBox="1">
              <a:spLocks noChangeArrowheads="1"/>
            </p:cNvSpPr>
            <p:nvPr/>
          </p:nvSpPr>
          <p:spPr bwMode="auto">
            <a:xfrm>
              <a:off x="3277" y="2775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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3086" name="Text Box 25"/>
            <p:cNvSpPr txBox="1">
              <a:spLocks noChangeArrowheads="1"/>
            </p:cNvSpPr>
            <p:nvPr/>
          </p:nvSpPr>
          <p:spPr bwMode="auto">
            <a:xfrm>
              <a:off x="3445" y="3041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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3087" name="Line 26"/>
            <p:cNvSpPr>
              <a:spLocks noChangeShapeType="1"/>
            </p:cNvSpPr>
            <p:nvPr/>
          </p:nvSpPr>
          <p:spPr bwMode="auto">
            <a:xfrm>
              <a:off x="2814" y="3109"/>
              <a:ext cx="1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0"/>
          <p:cNvGrpSpPr/>
          <p:nvPr/>
        </p:nvGrpSpPr>
        <p:grpSpPr bwMode="auto">
          <a:xfrm>
            <a:off x="1619250" y="1916113"/>
            <a:ext cx="4681538" cy="977900"/>
            <a:chOff x="1020" y="1207"/>
            <a:chExt cx="2949" cy="616"/>
          </a:xfrm>
        </p:grpSpPr>
        <p:sp>
          <p:nvSpPr>
            <p:cNvPr id="4112" name="Text Box 5"/>
            <p:cNvSpPr txBox="1">
              <a:spLocks noChangeArrowheads="1"/>
            </p:cNvSpPr>
            <p:nvPr/>
          </p:nvSpPr>
          <p:spPr bwMode="auto">
            <a:xfrm>
              <a:off x="1020" y="1253"/>
              <a:ext cx="1679" cy="5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P’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     (y)P  (y)P’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113" name="Text Box 6"/>
            <p:cNvSpPr txBox="1">
              <a:spLocks noChangeArrowheads="1"/>
            </p:cNvSpPr>
            <p:nvPr/>
          </p:nvSpPr>
          <p:spPr bwMode="auto">
            <a:xfrm>
              <a:off x="1760" y="1207"/>
              <a:ext cx="29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114" name="Text Box 7"/>
            <p:cNvSpPr txBox="1">
              <a:spLocks noChangeArrowheads="1"/>
            </p:cNvSpPr>
            <p:nvPr/>
          </p:nvSpPr>
          <p:spPr bwMode="auto">
            <a:xfrm>
              <a:off x="1819" y="1480"/>
              <a:ext cx="29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115" name="Line 8"/>
            <p:cNvSpPr>
              <a:spLocks noChangeShapeType="1"/>
            </p:cNvSpPr>
            <p:nvPr/>
          </p:nvSpPr>
          <p:spPr bwMode="auto">
            <a:xfrm>
              <a:off x="1310" y="1541"/>
              <a:ext cx="1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4116" name="Text Box 9"/>
            <p:cNvSpPr txBox="1">
              <a:spLocks noChangeArrowheads="1"/>
            </p:cNvSpPr>
            <p:nvPr/>
          </p:nvSpPr>
          <p:spPr bwMode="auto">
            <a:xfrm>
              <a:off x="2925" y="1344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y n()</a:t>
              </a:r>
              <a:endPara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101" name="Group 19"/>
          <p:cNvGrpSpPr/>
          <p:nvPr/>
        </p:nvGrpSpPr>
        <p:grpSpPr bwMode="auto">
          <a:xfrm>
            <a:off x="1619250" y="3213100"/>
            <a:ext cx="5976938" cy="1114425"/>
            <a:chOff x="1020" y="2024"/>
            <a:chExt cx="3765" cy="702"/>
          </a:xfrm>
        </p:grpSpPr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>
              <a:off x="1020" y="2070"/>
              <a:ext cx="1860" cy="6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P’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    (y)P  P’[z/y]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>
              <a:off x="1746" y="2024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110" name="Line 15"/>
            <p:cNvSpPr>
              <a:spLocks noChangeShapeType="1"/>
            </p:cNvSpPr>
            <p:nvPr/>
          </p:nvSpPr>
          <p:spPr bwMode="auto">
            <a:xfrm>
              <a:off x="1247" y="2387"/>
              <a:ext cx="1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1791" y="2080"/>
            <a:ext cx="17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2" name="公式" r:id="rId1" imgW="279400" imgH="254000" progId="Equation.3">
                    <p:embed/>
                  </p:oleObj>
                </mc:Choice>
                <mc:Fallback>
                  <p:oleObj name="公式" r:id="rId1" imgW="279400" imgH="2540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080"/>
                          <a:ext cx="176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1751" y="2440"/>
            <a:ext cx="17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" name="公式" r:id="rId3" imgW="279400" imgH="203200" progId="Equation.3">
                    <p:embed/>
                  </p:oleObj>
                </mc:Choice>
                <mc:Fallback>
                  <p:oleObj name="公式" r:id="rId3" imgW="279400" imgH="203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1" y="2440"/>
                          <a:ext cx="176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1" name="Text Box 18"/>
            <p:cNvSpPr txBox="1">
              <a:spLocks noChangeArrowheads="1"/>
            </p:cNvSpPr>
            <p:nvPr/>
          </p:nvSpPr>
          <p:spPr bwMode="auto">
            <a:xfrm>
              <a:off x="2744" y="2205"/>
              <a:ext cx="204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 z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 y, zfn(P’)</a:t>
              </a:r>
              <a:endPara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102" name="Group 25"/>
          <p:cNvGrpSpPr/>
          <p:nvPr/>
        </p:nvGrpSpPr>
        <p:grpSpPr bwMode="auto">
          <a:xfrm>
            <a:off x="1619250" y="4692650"/>
            <a:ext cx="2736850" cy="977900"/>
            <a:chOff x="1020" y="2956"/>
            <a:chExt cx="1724" cy="616"/>
          </a:xfrm>
        </p:grpSpPr>
        <p:sp>
          <p:nvSpPr>
            <p:cNvPr id="4104" name="Text Box 21"/>
            <p:cNvSpPr txBox="1">
              <a:spLocks noChangeArrowheads="1"/>
            </p:cNvSpPr>
            <p:nvPr/>
          </p:nvSpPr>
          <p:spPr bwMode="auto">
            <a:xfrm>
              <a:off x="1020" y="3002"/>
              <a:ext cx="1724" cy="5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P’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     !P  P’ || !P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105" name="Text Box 22"/>
            <p:cNvSpPr txBox="1">
              <a:spLocks noChangeArrowheads="1"/>
            </p:cNvSpPr>
            <p:nvPr/>
          </p:nvSpPr>
          <p:spPr bwMode="auto">
            <a:xfrm>
              <a:off x="1791" y="2956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106" name="Text Box 23"/>
            <p:cNvSpPr txBox="1">
              <a:spLocks noChangeArrowheads="1"/>
            </p:cNvSpPr>
            <p:nvPr/>
          </p:nvSpPr>
          <p:spPr bwMode="auto">
            <a:xfrm>
              <a:off x="1655" y="3244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107" name="Line 24"/>
            <p:cNvSpPr>
              <a:spLocks noChangeShapeType="1"/>
            </p:cNvSpPr>
            <p:nvPr/>
          </p:nvSpPr>
          <p:spPr bwMode="auto">
            <a:xfrm>
              <a:off x="1247" y="3290"/>
              <a:ext cx="145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</p:grpSp>
      <p:sp>
        <p:nvSpPr>
          <p:cNvPr id="4103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4"/>
          <p:cNvGrpSpPr/>
          <p:nvPr/>
        </p:nvGrpSpPr>
        <p:grpSpPr bwMode="auto">
          <a:xfrm>
            <a:off x="1403350" y="1844675"/>
            <a:ext cx="6840538" cy="977900"/>
            <a:chOff x="884" y="3475"/>
            <a:chExt cx="4309" cy="616"/>
          </a:xfrm>
        </p:grpSpPr>
        <p:sp>
          <p:nvSpPr>
            <p:cNvPr id="5136" name="Text Box 5"/>
            <p:cNvSpPr txBox="1">
              <a:spLocks noChangeArrowheads="1"/>
            </p:cNvSpPr>
            <p:nvPr/>
          </p:nvSpPr>
          <p:spPr bwMode="auto">
            <a:xfrm>
              <a:off x="884" y="3521"/>
              <a:ext cx="1996" cy="5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 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P’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         P||Q  P’||Q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137" name="Text Box 6"/>
            <p:cNvSpPr txBox="1">
              <a:spLocks noChangeArrowheads="1"/>
            </p:cNvSpPr>
            <p:nvPr/>
          </p:nvSpPr>
          <p:spPr bwMode="auto">
            <a:xfrm>
              <a:off x="1764" y="3475"/>
              <a:ext cx="34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138" name="Text Box 7"/>
            <p:cNvSpPr txBox="1">
              <a:spLocks noChangeArrowheads="1"/>
            </p:cNvSpPr>
            <p:nvPr/>
          </p:nvSpPr>
          <p:spPr bwMode="auto">
            <a:xfrm>
              <a:off x="1882" y="3741"/>
              <a:ext cx="34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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139" name="Line 8"/>
            <p:cNvSpPr>
              <a:spLocks noChangeShapeType="1"/>
            </p:cNvSpPr>
            <p:nvPr/>
          </p:nvSpPr>
          <p:spPr bwMode="auto">
            <a:xfrm>
              <a:off x="1228" y="3809"/>
              <a:ext cx="1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5140" name="Text Box 9"/>
            <p:cNvSpPr txBox="1">
              <a:spLocks noChangeArrowheads="1"/>
            </p:cNvSpPr>
            <p:nvPr/>
          </p:nvSpPr>
          <p:spPr bwMode="auto">
            <a:xfrm>
              <a:off x="2970" y="3641"/>
              <a:ext cx="2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n(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/>
                </a:rPr>
                <a:t>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)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 fn(Q) = 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5125" name="Group 17"/>
          <p:cNvGrpSpPr/>
          <p:nvPr/>
        </p:nvGrpSpPr>
        <p:grpSpPr bwMode="auto">
          <a:xfrm>
            <a:off x="1403350" y="4835525"/>
            <a:ext cx="4321175" cy="1114425"/>
            <a:chOff x="884" y="1979"/>
            <a:chExt cx="2722" cy="702"/>
          </a:xfrm>
        </p:grpSpPr>
        <p:sp>
          <p:nvSpPr>
            <p:cNvPr id="5132" name="Text Box 11"/>
            <p:cNvSpPr txBox="1">
              <a:spLocks noChangeArrowheads="1"/>
            </p:cNvSpPr>
            <p:nvPr/>
          </p:nvSpPr>
          <p:spPr bwMode="auto">
            <a:xfrm>
              <a:off x="884" y="2025"/>
              <a:ext cx="2722" cy="6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P’   Q    Q’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        P||Q  P’||Q’[x/z]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2381" y="1979"/>
              <a:ext cx="363" cy="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y(z)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1292" y="2387"/>
              <a:ext cx="1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1610" y="2053"/>
            <a:ext cx="17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6" name="公式" r:id="rId1" imgW="279400" imgH="254000" progId="Equation.3">
                    <p:embed/>
                  </p:oleObj>
                </mc:Choice>
                <mc:Fallback>
                  <p:oleObj name="公式" r:id="rId1" imgW="279400" imgH="254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053"/>
                          <a:ext cx="176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5" name="Text Box 16"/>
            <p:cNvSpPr txBox="1">
              <a:spLocks noChangeArrowheads="1"/>
            </p:cNvSpPr>
            <p:nvPr/>
          </p:nvSpPr>
          <p:spPr bwMode="auto">
            <a:xfrm>
              <a:off x="1837" y="2341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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5126" name="Group 18"/>
          <p:cNvGrpSpPr/>
          <p:nvPr/>
        </p:nvGrpSpPr>
        <p:grpSpPr bwMode="auto">
          <a:xfrm>
            <a:off x="1403350" y="3213101"/>
            <a:ext cx="4321175" cy="1125538"/>
            <a:chOff x="884" y="1979"/>
            <a:chExt cx="2722" cy="709"/>
          </a:xfrm>
        </p:grpSpPr>
        <p:sp>
          <p:nvSpPr>
            <p:cNvPr id="5128" name="Text Box 19"/>
            <p:cNvSpPr txBox="1">
              <a:spLocks noChangeArrowheads="1"/>
            </p:cNvSpPr>
            <p:nvPr/>
          </p:nvSpPr>
          <p:spPr bwMode="auto">
            <a:xfrm>
              <a:off x="884" y="2025"/>
              <a:ext cx="2722" cy="6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  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 P’   Q    Q’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           P||Q  (x)(P’||Q’)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129" name="Text Box 20"/>
            <p:cNvSpPr txBox="1">
              <a:spLocks noChangeArrowheads="1"/>
            </p:cNvSpPr>
            <p:nvPr/>
          </p:nvSpPr>
          <p:spPr bwMode="auto">
            <a:xfrm>
              <a:off x="2381" y="1979"/>
              <a:ext cx="363" cy="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y(x)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130" name="Line 21"/>
            <p:cNvSpPr>
              <a:spLocks noChangeShapeType="1"/>
            </p:cNvSpPr>
            <p:nvPr/>
          </p:nvSpPr>
          <p:spPr bwMode="auto">
            <a:xfrm>
              <a:off x="1292" y="2387"/>
              <a:ext cx="1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1610" y="2053"/>
            <a:ext cx="17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7" name="公式" r:id="rId3" imgW="279400" imgH="254000" progId="Equation.3">
                    <p:embed/>
                  </p:oleObj>
                </mc:Choice>
                <mc:Fallback>
                  <p:oleObj name="公式" r:id="rId3" imgW="279400" imgH="2540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053"/>
                          <a:ext cx="176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Text Box 23"/>
            <p:cNvSpPr txBox="1">
              <a:spLocks noChangeArrowheads="1"/>
            </p:cNvSpPr>
            <p:nvPr/>
          </p:nvSpPr>
          <p:spPr bwMode="auto">
            <a:xfrm>
              <a:off x="1837" y="2341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</a:t>
              </a:r>
              <a:endParaRPr lang="en-US" altLang="zh-CN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5127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/>
              <a:t>主要内容</a:t>
            </a:r>
            <a:endParaRPr lang="en-US" altLang="zh-CN" sz="4000" b="1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484937" cy="36433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 Dijkstra</a:t>
            </a:r>
            <a:r>
              <a:rPr lang="zh-CN" altLang="en-US" b="1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的卫式命令</a:t>
            </a:r>
            <a:endParaRPr lang="zh-CN" altLang="en-US" b="1"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 </a:t>
            </a:r>
            <a:r>
              <a:rPr lang="en-US" altLang="zh-CN" b="1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Hoare</a:t>
            </a:r>
            <a:r>
              <a:rPr lang="zh-CN" altLang="en-US" b="1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的</a:t>
            </a:r>
            <a:r>
              <a:rPr lang="en-US" altLang="zh-CN" b="1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CSP</a:t>
            </a:r>
            <a:r>
              <a:rPr lang="zh-CN" altLang="en-US" b="1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（顺序通信进程）理论</a:t>
            </a:r>
            <a:endParaRPr lang="zh-CN" altLang="en-US" b="1"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 </a:t>
            </a:r>
            <a:r>
              <a:rPr lang="en-US" altLang="zh-CN" b="1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CSP</a:t>
            </a:r>
            <a:r>
              <a:rPr lang="zh-CN" altLang="en-US" b="1">
                <a:latin typeface="Times New Roman" panose="02020503050405090304" pitchFamily="18" charset="0"/>
                <a:ea typeface="楷体_GB2312" pitchFamily="49" charset="-122"/>
                <a:cs typeface="Times New Roman" panose="02020503050405090304" pitchFamily="18" charset="0"/>
              </a:rPr>
              <a:t>应用实例</a:t>
            </a:r>
            <a:endParaRPr lang="zh-CN" altLang="en-US" b="1">
              <a:latin typeface="Times New Roman" panose="02020503050405090304" pitchFamily="18" charset="0"/>
              <a:ea typeface="楷体_GB2312" pitchFamily="49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例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: P 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 ba.b5.P’      Q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b(y).b(z).yz.0</a:t>
            </a:r>
            <a:endParaRPr lang="en-US" altLang="zh-CN" sz="28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        R a(x).R’</a:t>
            </a:r>
            <a:endParaRPr lang="en-US" altLang="zh-CN" sz="28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lang="en-US" altLang="zh-CN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6083" name="Oval 9"/>
          <p:cNvSpPr>
            <a:spLocks noChangeArrowheads="1"/>
          </p:cNvSpPr>
          <p:nvPr/>
        </p:nvSpPr>
        <p:spPr bwMode="auto">
          <a:xfrm>
            <a:off x="3132138" y="3927475"/>
            <a:ext cx="64770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Oval 10"/>
          <p:cNvSpPr>
            <a:spLocks noChangeArrowheads="1"/>
          </p:cNvSpPr>
          <p:nvPr/>
        </p:nvSpPr>
        <p:spPr bwMode="auto">
          <a:xfrm>
            <a:off x="5435600" y="3927475"/>
            <a:ext cx="64770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Oval 11"/>
          <p:cNvSpPr>
            <a:spLocks noChangeArrowheads="1"/>
          </p:cNvSpPr>
          <p:nvPr/>
        </p:nvSpPr>
        <p:spPr bwMode="auto">
          <a:xfrm>
            <a:off x="4427538" y="5654675"/>
            <a:ext cx="64770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Text Box 12"/>
          <p:cNvSpPr txBox="1">
            <a:spLocks noChangeArrowheads="1"/>
          </p:cNvSpPr>
          <p:nvPr/>
        </p:nvSpPr>
        <p:spPr bwMode="auto">
          <a:xfrm>
            <a:off x="2698750" y="3711575"/>
            <a:ext cx="36036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46087" name="Text Box 13"/>
          <p:cNvSpPr txBox="1">
            <a:spLocks noChangeArrowheads="1"/>
          </p:cNvSpPr>
          <p:nvPr/>
        </p:nvSpPr>
        <p:spPr bwMode="auto">
          <a:xfrm>
            <a:off x="6227763" y="3711575"/>
            <a:ext cx="3603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Q</a:t>
            </a:r>
            <a:endParaRPr lang="en-US" altLang="zh-CN"/>
          </a:p>
        </p:txBody>
      </p:sp>
      <p:sp>
        <p:nvSpPr>
          <p:cNvPr id="46088" name="Text Box 14"/>
          <p:cNvSpPr txBox="1">
            <a:spLocks noChangeArrowheads="1"/>
          </p:cNvSpPr>
          <p:nvPr/>
        </p:nvSpPr>
        <p:spPr bwMode="auto">
          <a:xfrm>
            <a:off x="4643438" y="6375400"/>
            <a:ext cx="3603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46089" name="Oval 16"/>
          <p:cNvSpPr>
            <a:spLocks noChangeArrowheads="1"/>
          </p:cNvSpPr>
          <p:nvPr/>
        </p:nvSpPr>
        <p:spPr bwMode="auto">
          <a:xfrm>
            <a:off x="3563938" y="4481513"/>
            <a:ext cx="73025" cy="71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0" name="Oval 17"/>
          <p:cNvSpPr>
            <a:spLocks noChangeArrowheads="1"/>
          </p:cNvSpPr>
          <p:nvPr/>
        </p:nvSpPr>
        <p:spPr bwMode="auto">
          <a:xfrm>
            <a:off x="3779838" y="4214813"/>
            <a:ext cx="73025" cy="71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1" name="Oval 18"/>
          <p:cNvSpPr>
            <a:spLocks noChangeArrowheads="1"/>
          </p:cNvSpPr>
          <p:nvPr/>
        </p:nvSpPr>
        <p:spPr bwMode="auto">
          <a:xfrm>
            <a:off x="5364163" y="4214813"/>
            <a:ext cx="73025" cy="71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Oval 19"/>
          <p:cNvSpPr>
            <a:spLocks noChangeArrowheads="1"/>
          </p:cNvSpPr>
          <p:nvPr/>
        </p:nvSpPr>
        <p:spPr bwMode="auto">
          <a:xfrm>
            <a:off x="4498975" y="5656263"/>
            <a:ext cx="73025" cy="71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3" name="Text Box 20"/>
          <p:cNvSpPr txBox="1">
            <a:spLocks noChangeArrowheads="1"/>
          </p:cNvSpPr>
          <p:nvPr/>
        </p:nvSpPr>
        <p:spPr bwMode="auto">
          <a:xfrm>
            <a:off x="3348038" y="4430713"/>
            <a:ext cx="3603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6094" name="Text Box 21"/>
          <p:cNvSpPr txBox="1">
            <a:spLocks noChangeArrowheads="1"/>
          </p:cNvSpPr>
          <p:nvPr/>
        </p:nvSpPr>
        <p:spPr bwMode="auto">
          <a:xfrm>
            <a:off x="4211638" y="5576888"/>
            <a:ext cx="3603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6095" name="Text Box 22"/>
          <p:cNvSpPr txBox="1">
            <a:spLocks noChangeArrowheads="1"/>
          </p:cNvSpPr>
          <p:nvPr/>
        </p:nvSpPr>
        <p:spPr bwMode="auto">
          <a:xfrm>
            <a:off x="3706813" y="3854450"/>
            <a:ext cx="3603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6096" name="Text Box 23"/>
          <p:cNvSpPr txBox="1">
            <a:spLocks noChangeArrowheads="1"/>
          </p:cNvSpPr>
          <p:nvPr/>
        </p:nvSpPr>
        <p:spPr bwMode="auto">
          <a:xfrm>
            <a:off x="5219700" y="3854450"/>
            <a:ext cx="36036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6097" name="Line 24"/>
          <p:cNvSpPr>
            <a:spLocks noChangeShapeType="1"/>
          </p:cNvSpPr>
          <p:nvPr/>
        </p:nvSpPr>
        <p:spPr bwMode="auto">
          <a:xfrm>
            <a:off x="3779838" y="3927475"/>
            <a:ext cx="144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8" name="Line 25"/>
          <p:cNvSpPr>
            <a:spLocks noChangeShapeType="1"/>
          </p:cNvSpPr>
          <p:nvPr/>
        </p:nvSpPr>
        <p:spPr bwMode="auto">
          <a:xfrm>
            <a:off x="3408363" y="4541838"/>
            <a:ext cx="15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9" name="Line 26"/>
          <p:cNvSpPr>
            <a:spLocks noChangeShapeType="1"/>
          </p:cNvSpPr>
          <p:nvPr/>
        </p:nvSpPr>
        <p:spPr bwMode="auto">
          <a:xfrm>
            <a:off x="3563938" y="4503738"/>
            <a:ext cx="936625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0" name="Line 27"/>
          <p:cNvSpPr>
            <a:spLocks noChangeShapeType="1"/>
          </p:cNvSpPr>
          <p:nvPr/>
        </p:nvSpPr>
        <p:spPr bwMode="auto">
          <a:xfrm>
            <a:off x="3851275" y="4248150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1" name="Line 28"/>
          <p:cNvSpPr>
            <a:spLocks noChangeShapeType="1"/>
          </p:cNvSpPr>
          <p:nvPr/>
        </p:nvSpPr>
        <p:spPr bwMode="auto">
          <a:xfrm>
            <a:off x="2698750" y="2060575"/>
            <a:ext cx="196215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2" name="Line 29"/>
          <p:cNvSpPr>
            <a:spLocks noChangeShapeType="1"/>
          </p:cNvSpPr>
          <p:nvPr/>
        </p:nvSpPr>
        <p:spPr bwMode="auto">
          <a:xfrm>
            <a:off x="3132455" y="20605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3" name="Line 30"/>
          <p:cNvSpPr>
            <a:spLocks noChangeShapeType="1"/>
          </p:cNvSpPr>
          <p:nvPr/>
        </p:nvSpPr>
        <p:spPr bwMode="auto">
          <a:xfrm>
            <a:off x="6300470" y="206121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4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Ambient</a:t>
            </a:r>
            <a:r>
              <a:rPr lang="zh-CN" altLang="en-US"/>
              <a:t>演算</a:t>
            </a:r>
            <a:endParaRPr lang="zh-CN" altLang="en-US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928688" y="2171700"/>
            <a:ext cx="7772400" cy="4114800"/>
          </a:xfrm>
        </p:spPr>
        <p:txBody>
          <a:bodyPr/>
          <a:lstStyle/>
          <a:p>
            <a:r>
              <a:rPr lang="en-US" altLang="zh-CN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 Cardelli, L. and A.D. Gordon, 98</a:t>
            </a:r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年 用于描述移动计算的形式化模型。</a:t>
            </a:r>
            <a:endParaRPr lang="en-US" altLang="zh-CN" b="1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endParaRPr lang="en-US" altLang="zh-CN" b="1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r>
              <a:rPr lang="en-US" altLang="zh-CN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以</a:t>
            </a:r>
            <a:r>
              <a:rPr lang="en-US" altLang="zh-CN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ambient</a:t>
            </a:r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为单元，将进程及其环境打包为</a:t>
            </a:r>
            <a:r>
              <a:rPr lang="en-US" altLang="zh-CN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ambient</a:t>
            </a:r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。</a:t>
            </a:r>
            <a:endParaRPr lang="en-US" altLang="zh-CN" b="1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endParaRPr lang="zh-CN" altLang="en-US" b="1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1071563" y="2017713"/>
            <a:ext cx="7883525" cy="4411662"/>
          </a:xfrm>
        </p:spPr>
        <p:txBody>
          <a:bodyPr/>
          <a:lstStyle/>
          <a:p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基本概念</a:t>
            </a:r>
            <a:r>
              <a:rPr lang="en-US" altLang="zh-CN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ambient</a:t>
            </a:r>
            <a:endParaRPr lang="en-US" altLang="zh-CN" b="1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pPr lvl="1"/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带边界的计算区域，有内外之分。</a:t>
            </a:r>
            <a:endParaRPr lang="en-US" altLang="zh-CN" b="1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pPr lvl="2"/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例：网页、虚拟地址空间、数据对象、笔记本、手机等可用</a:t>
            </a:r>
            <a:r>
              <a:rPr lang="en-US" altLang="zh-CN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ambient</a:t>
            </a:r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表示</a:t>
            </a:r>
            <a:endParaRPr lang="en-US" altLang="zh-CN" b="1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pPr lvl="2"/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反例：进程</a:t>
            </a:r>
            <a:endParaRPr lang="en-US" altLang="zh-CN" b="1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pPr lvl="1"/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具有名字，用于访问。</a:t>
            </a:r>
            <a:endParaRPr lang="zh-CN" altLang="en-US" b="1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pPr lvl="1"/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内部有</a:t>
            </a:r>
            <a:r>
              <a:rPr lang="en-US" altLang="zh-CN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agent</a:t>
            </a:r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集合，控制</a:t>
            </a:r>
            <a:r>
              <a:rPr lang="en-US" altLang="zh-CN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ambient</a:t>
            </a:r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的移动。</a:t>
            </a:r>
            <a:r>
              <a:rPr lang="en-US" altLang="zh-CN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 </a:t>
            </a:r>
            <a:endParaRPr lang="en-US" altLang="zh-CN" b="1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pPr lvl="1"/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结构可嵌套</a:t>
            </a:r>
            <a:r>
              <a:rPr lang="en-US" altLang="zh-CN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，可嵌套子</a:t>
            </a:r>
            <a:r>
              <a:rPr lang="en-US" altLang="zh-CN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ambient</a:t>
            </a:r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。</a:t>
            </a:r>
            <a:endParaRPr lang="en-US" altLang="zh-CN" b="1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pPr lvl="1"/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整体可移动。</a:t>
            </a:r>
            <a:endParaRPr lang="zh-CN" altLang="en-US" b="1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ambient</a:t>
            </a:r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的表示：</a:t>
            </a:r>
            <a:r>
              <a:rPr lang="en-US" altLang="zh-CN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n[P]</a:t>
            </a:r>
            <a:endParaRPr lang="en-US" altLang="zh-CN" b="1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pPr lvl="1"/>
            <a:r>
              <a:rPr lang="en-US" altLang="zh-CN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 n</a:t>
            </a:r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名字</a:t>
            </a:r>
            <a:endParaRPr lang="en-US" altLang="zh-CN" b="1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pPr lvl="1"/>
            <a:r>
              <a:rPr lang="en-US" altLang="zh-CN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 n</a:t>
            </a:r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封装的进程</a:t>
            </a:r>
            <a:r>
              <a:rPr lang="en-US" altLang="zh-CN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P</a:t>
            </a:r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。</a:t>
            </a:r>
            <a:endParaRPr lang="zh-CN" altLang="en-US" b="1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503050405090304" pitchFamily="18" charset="0"/>
                <a:cs typeface="Times New Roman" panose="02020503050405090304" pitchFamily="18" charset="0"/>
              </a:rPr>
              <a:t>Capability</a:t>
            </a:r>
            <a:r>
              <a:rPr lang="zh-CN" altLang="en-US" b="1">
                <a:latin typeface="Times New Roman" panose="02020503050405090304" pitchFamily="18" charset="0"/>
                <a:cs typeface="Times New Roman" panose="02020503050405090304" pitchFamily="18" charset="0"/>
              </a:rPr>
              <a:t>：</a:t>
            </a:r>
            <a:endParaRPr lang="en-US" altLang="zh-CN" b="1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503050405090304" pitchFamily="18" charset="0"/>
                <a:cs typeface="Times New Roman" panose="02020503050405090304" pitchFamily="18" charset="0"/>
              </a:rPr>
              <a:t>    ambient</a:t>
            </a:r>
            <a:r>
              <a:rPr lang="zh-CN" altLang="en-US" b="1">
                <a:latin typeface="Times New Roman" panose="02020503050405090304" pitchFamily="18" charset="0"/>
                <a:cs typeface="Times New Roman" panose="02020503050405090304" pitchFamily="18" charset="0"/>
              </a:rPr>
              <a:t>具有的移动能力</a:t>
            </a:r>
            <a:endParaRPr lang="en-US" altLang="zh-CN" b="1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lang="en-US" altLang="zh-CN" b="1">
                <a:latin typeface="Times New Roman" panose="02020503050405090304" pitchFamily="18" charset="0"/>
                <a:cs typeface="Times New Roman" panose="02020503050405090304" pitchFamily="18" charset="0"/>
              </a:rPr>
              <a:t> in</a:t>
            </a:r>
            <a:endParaRPr lang="en-US" altLang="zh-CN" b="1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lang="en-US" altLang="zh-CN" b="1">
                <a:latin typeface="Times New Roman" panose="02020503050405090304" pitchFamily="18" charset="0"/>
                <a:cs typeface="Times New Roman" panose="02020503050405090304" pitchFamily="18" charset="0"/>
              </a:rPr>
              <a:t> out</a:t>
            </a:r>
            <a:endParaRPr lang="en-US" altLang="zh-CN" b="1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lang="en-US" altLang="zh-CN" b="1">
                <a:latin typeface="Times New Roman" panose="02020503050405090304" pitchFamily="18" charset="0"/>
                <a:cs typeface="Times New Roman" panose="02020503050405090304" pitchFamily="18" charset="0"/>
              </a:rPr>
              <a:t>open</a:t>
            </a:r>
            <a:endParaRPr lang="zh-CN" altLang="en-US" b="1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 ambient</a:t>
            </a:r>
            <a:r>
              <a:rPr lang="zh-CN" altLang="en-US" b="1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演算的语法</a:t>
            </a:r>
            <a:endParaRPr lang="zh-CN" altLang="en-US" b="1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2938" y="2557463"/>
            <a:ext cx="8097837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4196" y="2695574"/>
            <a:ext cx="7848244" cy="260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4442" y="2028844"/>
            <a:ext cx="7772400" cy="411480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in</a:t>
            </a:r>
            <a:endParaRPr lang="zh-CN" alt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00232" y="2786059"/>
            <a:ext cx="4857784" cy="59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786190"/>
            <a:ext cx="710081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2071678"/>
            <a:ext cx="7772400" cy="4114800"/>
          </a:xfrm>
        </p:spPr>
        <p:txBody>
          <a:bodyPr/>
          <a:lstStyle/>
          <a:p>
            <a:r>
              <a:rPr lang="en-US" altLang="zh-CN" dirty="0"/>
              <a:t> out</a:t>
            </a:r>
            <a:endParaRPr lang="zh-CN" altLang="en-US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71670" y="2801012"/>
            <a:ext cx="5143536" cy="47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3" y="3786190"/>
            <a:ext cx="670843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endParaRPr lang="zh-CN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43153" y="2928934"/>
            <a:ext cx="3057541" cy="39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857628"/>
            <a:ext cx="629688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2143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zh-CN" sz="4000" b="1" dirty="0"/>
              <a:t>§1 </a:t>
            </a:r>
            <a:r>
              <a:rPr lang="zh-CN" altLang="en-US" sz="4000" b="1" dirty="0"/>
              <a:t>卫式命令</a:t>
            </a:r>
            <a:endParaRPr lang="zh-CN" altLang="en-US" sz="4000" b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873250"/>
            <a:ext cx="7772400" cy="47958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用于描述程序的不确定性，主要由算术表达式</a:t>
            </a:r>
            <a:r>
              <a:rPr lang="en-US" altLang="zh-CN" sz="2400" dirty="0" err="1"/>
              <a:t>AExp</a:t>
            </a:r>
            <a:r>
              <a:rPr lang="zh-CN" altLang="en-US" sz="2400" dirty="0"/>
              <a:t>和布尔表达式</a:t>
            </a:r>
            <a:r>
              <a:rPr lang="en-US" altLang="zh-CN" sz="2400" dirty="0" err="1"/>
              <a:t>BExp</a:t>
            </a:r>
            <a:r>
              <a:rPr lang="zh-CN" altLang="en-US" sz="2400" dirty="0"/>
              <a:t>组成。</a:t>
            </a:r>
            <a:endParaRPr lang="zh-CN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形式：</a:t>
            </a:r>
            <a:endParaRPr lang="zh-CN" altLang="en-US" sz="2400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gc</a:t>
            </a:r>
            <a:r>
              <a:rPr lang="en-US" altLang="zh-CN" sz="2400" dirty="0"/>
              <a:t> ::= </a:t>
            </a:r>
            <a:r>
              <a:rPr lang="en-US" altLang="zh-CN" sz="2400" b="1" dirty="0"/>
              <a:t>skip</a:t>
            </a:r>
            <a:r>
              <a:rPr lang="en-US" altLang="zh-CN" sz="2400" dirty="0"/>
              <a:t>      |  </a:t>
            </a:r>
            <a:r>
              <a:rPr lang="en-US" altLang="zh-CN" sz="2400" b="1" dirty="0"/>
              <a:t>abort</a:t>
            </a:r>
            <a:r>
              <a:rPr lang="en-US" altLang="zh-CN" sz="2400" dirty="0"/>
              <a:t>    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|  x:=a      |   </a:t>
            </a:r>
            <a:r>
              <a:rPr lang="en-US" altLang="zh-CN" sz="2400" dirty="0" err="1"/>
              <a:t>gc;gc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         | b </a:t>
            </a: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ym typeface="Symbol" panose="05050102010706020507" pitchFamily="18" charset="2"/>
              </a:rPr>
              <a:t>gc</a:t>
            </a:r>
            <a:r>
              <a:rPr lang="en-US" altLang="zh-CN" sz="2400" dirty="0">
                <a:sym typeface="Symbol" panose="05050102010706020507" pitchFamily="18" charset="2"/>
              </a:rPr>
              <a:t>  |   </a:t>
            </a:r>
            <a:r>
              <a:rPr lang="en-US" altLang="zh-CN" sz="2400" dirty="0" err="1">
                <a:sym typeface="Symbol" panose="05050102010706020507" pitchFamily="18" charset="2"/>
              </a:rPr>
              <a:t>gc</a:t>
            </a:r>
            <a:r>
              <a:rPr lang="en-US" altLang="zh-CN" sz="2400" dirty="0">
                <a:sym typeface="Symbol" panose="05050102010706020507" pitchFamily="18" charset="2"/>
              </a:rPr>
              <a:t></a:t>
            </a:r>
            <a:r>
              <a:rPr lang="en-US" altLang="zh-CN" sz="2400" dirty="0">
                <a:sym typeface="MS Outlook" pitchFamily="2" charset="2"/>
              </a:rPr>
              <a:t>▯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 err="1">
                <a:sym typeface="Symbol" panose="05050102010706020507" pitchFamily="18" charset="2"/>
              </a:rPr>
              <a:t>gc</a:t>
            </a:r>
            <a:r>
              <a:rPr lang="en-US" altLang="zh-CN" sz="2400" dirty="0"/>
              <a:t>  |   </a:t>
            </a:r>
            <a:r>
              <a:rPr lang="en-US" altLang="zh-CN" sz="2400" dirty="0" err="1"/>
              <a:t>gc</a:t>
            </a:r>
            <a:r>
              <a:rPr lang="zh-CN" altLang="en-US" sz="2400" dirty="0"/>
              <a:t>*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其中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 </a:t>
            </a:r>
            <a:r>
              <a:rPr lang="en-US" altLang="zh-CN" sz="2400" dirty="0" err="1"/>
              <a:t>AExp</a:t>
            </a:r>
            <a:r>
              <a:rPr lang="zh-CN" altLang="en-US" sz="2400" dirty="0"/>
              <a:t>，</a:t>
            </a:r>
            <a:r>
              <a:rPr lang="en-US" altLang="zh-CN" sz="2400" dirty="0" err="1">
                <a:sym typeface="Symbol" panose="05050102010706020507" pitchFamily="18" charset="2"/>
              </a:rPr>
              <a:t>bBExp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zh-CN" altLang="en-US" sz="2400" dirty="0"/>
              <a:t>符号</a:t>
            </a:r>
            <a:r>
              <a:rPr lang="zh-CN" altLang="en-US" sz="2400" dirty="0">
                <a:latin typeface="Arial" panose="020B0604020202090204" pitchFamily="34" charset="0"/>
              </a:rPr>
              <a:t>“</a:t>
            </a:r>
            <a:r>
              <a:rPr lang="zh-CN" altLang="en-US" sz="2400" dirty="0">
                <a:sym typeface="MS Outlook" pitchFamily="2" charset="2"/>
              </a:rPr>
              <a:t>▯</a:t>
            </a:r>
            <a:r>
              <a:rPr lang="zh-CN" altLang="en-US" sz="2400" dirty="0">
                <a:latin typeface="Arial" panose="020B0604020202090204" pitchFamily="34" charset="0"/>
              </a:rPr>
              <a:t>”</a:t>
            </a:r>
            <a:r>
              <a:rPr lang="zh-CN" altLang="en-US" sz="2400" dirty="0"/>
              <a:t>称为选择构造符，*表示循环构造符。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:</a:t>
            </a:r>
            <a:r>
              <a:rPr lang="zh-CN" altLang="en-US" dirty="0"/>
              <a:t>防火墙</a:t>
            </a:r>
            <a:endParaRPr lang="en-US" altLang="zh-CN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53445" y="2887514"/>
            <a:ext cx="7406987" cy="298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例：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	      b</a:t>
            </a:r>
            <a:r>
              <a:rPr lang="en-US" altLang="zh-CN" b="1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b="1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MS Outlook" pitchFamily="2" charset="2"/>
              </a:rPr>
              <a:t>▯  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  <a:sym typeface="MS Outlook" pitchFamily="2" charset="2"/>
              </a:rPr>
              <a:t>b</a:t>
            </a:r>
            <a:r>
              <a:rPr lang="en-US" altLang="zh-CN" b="1" baseline="-25000" dirty="0">
                <a:latin typeface="Times New Roman" panose="02020503050405090304" pitchFamily="18" charset="0"/>
                <a:cs typeface="Times New Roman" panose="02020503050405090304" pitchFamily="18" charset="0"/>
                <a:sym typeface="MS Outlook" pitchFamily="2" charset="2"/>
              </a:rPr>
              <a:t>2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  <a:sym typeface="MS Outlook" pitchFamily="2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Q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MS Outlook" pitchFamily="2" charset="2"/>
              </a:rPr>
              <a:t> ▯</a:t>
            </a:r>
            <a:r>
              <a:rPr lang="en-US" altLang="zh-CN" b="1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  <a:sym typeface="MS Outlook" pitchFamily="2" charset="2"/>
              </a:rPr>
              <a:t>b</a:t>
            </a:r>
            <a:r>
              <a:rPr lang="en-US" altLang="zh-CN" b="1" baseline="-25000" dirty="0">
                <a:latin typeface="Times New Roman" panose="02020503050405090304" pitchFamily="18" charset="0"/>
                <a:cs typeface="Times New Roman" panose="02020503050405090304" pitchFamily="18" charset="0"/>
                <a:sym typeface="MS Outlook" pitchFamily="2" charset="2"/>
              </a:rPr>
              <a:t>3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b="1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R</a:t>
            </a:r>
            <a:endParaRPr lang="en-US" altLang="zh-CN" b="1" i="1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i="1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        (</a:t>
            </a:r>
            <a:r>
              <a:rPr lang="en-US" altLang="zh-CN" b="1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&gt; 0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fact := </a:t>
            </a:r>
            <a:r>
              <a:rPr lang="en-US" altLang="zh-CN" b="1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facti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; </a:t>
            </a:r>
            <a:r>
              <a:rPr lang="en-US" altLang="zh-CN" b="1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:=i-1)*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lang="en-US" altLang="zh-CN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</a:t>
            </a:r>
            <a:endParaRPr lang="en-US" altLang="zh-CN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Times New Roman" panose="02020503050405090304" pitchFamily="18" charset="0"/>
                <a:ea typeface="黑体" pitchFamily="2" charset="-122"/>
                <a:cs typeface="Times New Roman" panose="02020503050405090304" pitchFamily="18" charset="0"/>
              </a:rPr>
              <a:t>定义</a:t>
            </a:r>
            <a:r>
              <a:rPr lang="en-US" altLang="zh-CN" sz="2400" b="1" dirty="0">
                <a:latin typeface="Times New Roman" panose="02020503050405090304" pitchFamily="18" charset="0"/>
                <a:ea typeface="黑体" pitchFamily="2" charset="-122"/>
                <a:cs typeface="Times New Roman" panose="02020503050405090304" pitchFamily="18" charset="0"/>
              </a:rPr>
              <a:t>1</a:t>
            </a:r>
            <a:r>
              <a:rPr lang="en-US" altLang="zh-CN" sz="2400" dirty="0">
                <a:latin typeface="Times New Roman" panose="02020503050405090304" pitchFamily="18" charset="0"/>
                <a:ea typeface="黑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latin typeface="Times New Roman" panose="02020503050405090304" pitchFamily="18" charset="0"/>
                <a:ea typeface="黑体" pitchFamily="2" charset="-122"/>
                <a:cs typeface="Times New Roman" panose="02020503050405090304" pitchFamily="18" charset="0"/>
              </a:rPr>
              <a:t>状态 </a:t>
            </a:r>
            <a:r>
              <a:rPr lang="en-US" altLang="zh-CN" sz="2400" dirty="0">
                <a:latin typeface="Times New Roman" panose="02020503050405090304" pitchFamily="18" charset="0"/>
                <a:ea typeface="黑体" pitchFamily="2" charset="-122"/>
                <a:cs typeface="Times New Roman" panose="02020503050405090304" pitchFamily="18" charset="0"/>
              </a:rPr>
              <a:t>STATE</a:t>
            </a:r>
            <a:endParaRPr lang="en-US" altLang="zh-CN" sz="2400" dirty="0">
              <a:latin typeface="Times New Roman" panose="02020503050405090304" pitchFamily="18" charset="0"/>
              <a:ea typeface="黑体" pitchFamily="2" charset="-122"/>
              <a:cs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对偶（变量名，变量值）的序列称为状态，一般用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STATE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表示。</a:t>
            </a:r>
            <a:endParaRPr lang="zh-CN" alt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形式地可定义为：</a:t>
            </a:r>
            <a:endParaRPr lang="zh-CN" alt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STATE = (VAR ×VAL )*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或  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STATE = (VAR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→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VAL) 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对变量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x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在当前状态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中的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值为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(x)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1433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910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Times New Roman" panose="02020503050405090304" pitchFamily="18" charset="0"/>
                <a:ea typeface="黑体" pitchFamily="2" charset="-122"/>
                <a:cs typeface="Times New Roman" panose="02020503050405090304" pitchFamily="18" charset="0"/>
              </a:rPr>
              <a:t>定义</a:t>
            </a:r>
            <a:r>
              <a:rPr lang="en-US" altLang="zh-CN" sz="2400" b="1" dirty="0">
                <a:latin typeface="Times New Roman" panose="02020503050405090304" pitchFamily="18" charset="0"/>
                <a:ea typeface="黑体" pitchFamily="2" charset="-122"/>
                <a:cs typeface="Times New Roman" panose="02020503050405090304" pitchFamily="18" charset="0"/>
              </a:rPr>
              <a:t>2</a:t>
            </a:r>
            <a:r>
              <a:rPr lang="en-US" altLang="zh-CN" sz="2400" dirty="0">
                <a:latin typeface="Times New Roman" panose="02020503050405090304" pitchFamily="18" charset="0"/>
                <a:ea typeface="黑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latin typeface="Times New Roman" panose="02020503050405090304" pitchFamily="18" charset="0"/>
                <a:ea typeface="黑体" pitchFamily="2" charset="-122"/>
                <a:cs typeface="Times New Roman" panose="02020503050405090304" pitchFamily="18" charset="0"/>
              </a:rPr>
              <a:t>卫式命令的一步执行“</a:t>
            </a:r>
            <a:r>
              <a:rPr lang="zh-CN" altLang="en-US" sz="2400" dirty="0">
                <a:latin typeface="Times New Roman" panose="02020503050405090304" pitchFamily="18" charset="0"/>
                <a:ea typeface="黑体" pitchFamily="2" charset="-122"/>
                <a:cs typeface="Times New Roman" panose="0202050305040509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latin typeface="Times New Roman" panose="02020503050405090304" pitchFamily="18" charset="0"/>
                <a:ea typeface="黑体" pitchFamily="2" charset="-122"/>
                <a:cs typeface="Times New Roman" panose="02020503050405090304" pitchFamily="18" charset="0"/>
              </a:rPr>
              <a:t>”</a:t>
            </a:r>
            <a:endParaRPr lang="zh-CN" altLang="en-US" sz="2400" dirty="0">
              <a:latin typeface="Times New Roman" panose="02020503050405090304" pitchFamily="18" charset="0"/>
              <a:ea typeface="黑体" pitchFamily="2" charset="-122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  用格局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gc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, &gt;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表示在当前状态中执行卫式命令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gc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，执行一步后形成新的格局或新的状态或者是特殊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fail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。</a:t>
            </a:r>
            <a:endParaRPr lang="zh-CN" altLang="en-US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例： 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                    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&lt;a, &gt; n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               &lt;x := a, &gt;  [n/x]    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2051720" y="5085184"/>
            <a:ext cx="4103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73250"/>
            <a:ext cx="4110037" cy="61912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Times New Roman" panose="02020503050405090304" pitchFamily="18" charset="0"/>
                <a:ea typeface="黑体" pitchFamily="2" charset="-122"/>
                <a:cs typeface="Times New Roman" panose="02020503050405090304" pitchFamily="18" charset="0"/>
              </a:rPr>
              <a:t>卫式命令</a:t>
            </a:r>
            <a:r>
              <a:rPr lang="en-US" altLang="zh-CN" sz="2400" dirty="0" err="1">
                <a:latin typeface="Times New Roman" panose="02020503050405090304" pitchFamily="18" charset="0"/>
                <a:ea typeface="黑体" pitchFamily="2" charset="-122"/>
                <a:cs typeface="Times New Roman" panose="02020503050405090304" pitchFamily="18" charset="0"/>
              </a:rPr>
              <a:t>gc</a:t>
            </a:r>
            <a:r>
              <a:rPr lang="zh-CN" altLang="en-US" sz="2400" dirty="0">
                <a:latin typeface="Times New Roman" panose="02020503050405090304" pitchFamily="18" charset="0"/>
                <a:ea typeface="黑体" pitchFamily="2" charset="-122"/>
                <a:cs typeface="Times New Roman" panose="02020503050405090304" pitchFamily="18" charset="0"/>
              </a:rPr>
              <a:t>的执行规则：</a:t>
            </a:r>
            <a:endParaRPr lang="zh-CN" altLang="en-US" sz="2400" dirty="0">
              <a:latin typeface="Times New Roman" panose="02020503050405090304" pitchFamily="18" charset="0"/>
              <a:ea typeface="黑体" pitchFamily="2" charset="-122"/>
              <a:cs typeface="Times New Roman" panose="02020503050405090304" pitchFamily="18" charset="0"/>
            </a:endParaRPr>
          </a:p>
        </p:txBody>
      </p:sp>
      <p:grpSp>
        <p:nvGrpSpPr>
          <p:cNvPr id="18435" name="Group 8"/>
          <p:cNvGrpSpPr/>
          <p:nvPr/>
        </p:nvGrpSpPr>
        <p:grpSpPr bwMode="auto">
          <a:xfrm>
            <a:off x="250825" y="3922715"/>
            <a:ext cx="4032250" cy="738188"/>
            <a:chOff x="703" y="1706"/>
            <a:chExt cx="2540" cy="465"/>
          </a:xfrm>
        </p:grpSpPr>
        <p:sp>
          <p:nvSpPr>
            <p:cNvPr id="18442" name="Text Box 6"/>
            <p:cNvSpPr txBox="1">
              <a:spLocks noChangeArrowheads="1"/>
            </p:cNvSpPr>
            <p:nvPr/>
          </p:nvSpPr>
          <p:spPr bwMode="auto">
            <a:xfrm>
              <a:off x="703" y="1706"/>
              <a:ext cx="2540" cy="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lvl="1">
                <a:buClr>
                  <a:schemeClr val="hlink"/>
                </a:buClr>
                <a:buSzPts val="1500"/>
                <a:buFont typeface="Wingdings" panose="05000000000000000000" pitchFamily="2" charset="2"/>
                <a:buChar char="n"/>
              </a:pP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&lt;a, 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 n</a:t>
              </a:r>
              <a:endPara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lvl="1"/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&lt; x:= a, 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[n/x]</a:t>
              </a:r>
              <a:r>
                <a:rPr lang="en-US" altLang="zh-CN" sz="240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endPara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18443" name="Line 7"/>
            <p:cNvSpPr>
              <a:spLocks noChangeShapeType="1"/>
            </p:cNvSpPr>
            <p:nvPr/>
          </p:nvSpPr>
          <p:spPr bwMode="auto">
            <a:xfrm>
              <a:off x="1140" y="1939"/>
              <a:ext cx="20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</p:grpSp>
      <p:sp>
        <p:nvSpPr>
          <p:cNvPr id="18436" name="Text Box 10"/>
          <p:cNvSpPr txBox="1">
            <a:spLocks noChangeArrowheads="1"/>
          </p:cNvSpPr>
          <p:nvPr/>
        </p:nvSpPr>
        <p:spPr bwMode="auto">
          <a:xfrm>
            <a:off x="323850" y="2703513"/>
            <a:ext cx="33845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lvl="1">
              <a:buClr>
                <a:schemeClr val="hlink"/>
              </a:buClr>
              <a:buSzPts val="1500"/>
              <a:buFont typeface="Wingdings" panose="05000000000000000000" pitchFamily="2" charset="2"/>
              <a:buChar char="n"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  &lt;skip, 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&gt; 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lang="en-US" altLang="zh-CN" sz="24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pSp>
        <p:nvGrpSpPr>
          <p:cNvPr id="18437" name="Group 16"/>
          <p:cNvGrpSpPr/>
          <p:nvPr/>
        </p:nvGrpSpPr>
        <p:grpSpPr bwMode="auto">
          <a:xfrm>
            <a:off x="684213" y="5229200"/>
            <a:ext cx="5298804" cy="738187"/>
            <a:chOff x="839" y="2614"/>
            <a:chExt cx="3064" cy="465"/>
          </a:xfrm>
        </p:grpSpPr>
        <p:sp>
          <p:nvSpPr>
            <p:cNvPr id="18440" name="Text Box 17"/>
            <p:cNvSpPr txBox="1">
              <a:spLocks noChangeArrowheads="1"/>
            </p:cNvSpPr>
            <p:nvPr/>
          </p:nvSpPr>
          <p:spPr bwMode="auto">
            <a:xfrm>
              <a:off x="839" y="2614"/>
              <a:ext cx="3064" cy="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>
                <a:buClr>
                  <a:schemeClr val="hlink"/>
                </a:buClr>
                <a:buSzPts val="15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   &lt;gc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,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&lt; gc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’,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’&gt;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  &lt; gc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;gc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,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&lt; gc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0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’;gc</a:t>
              </a:r>
              <a:r>
                <a:rPr lang="en-US" altLang="zh-CN" sz="2400" baseline="-25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1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, 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rPr>
                <a:t>’</a:t>
              </a: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&gt; </a:t>
              </a:r>
              <a:endPara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18441" name="Line 18"/>
            <p:cNvSpPr>
              <a:spLocks noChangeShapeType="1"/>
            </p:cNvSpPr>
            <p:nvPr/>
          </p:nvSpPr>
          <p:spPr bwMode="auto">
            <a:xfrm>
              <a:off x="1065" y="2847"/>
              <a:ext cx="2588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</p:grpSp>
      <p:sp>
        <p:nvSpPr>
          <p:cNvPr id="18438" name="Text Box 30"/>
          <p:cNvSpPr txBox="1">
            <a:spLocks noChangeArrowheads="1"/>
          </p:cNvSpPr>
          <p:nvPr/>
        </p:nvSpPr>
        <p:spPr bwMode="auto">
          <a:xfrm>
            <a:off x="3852863" y="2708275"/>
            <a:ext cx="43910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buClr>
                <a:schemeClr val="hlink"/>
              </a:buClr>
              <a:buSzPts val="1500"/>
              <a:buFont typeface="Wingdings" panose="05000000000000000000" pitchFamily="2" charset="2"/>
              <a:buChar char="n"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       &lt;abort, 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&gt; 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  abortion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8439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7608</Words>
  <Application>WPS 演示</Application>
  <PresentationFormat>全屏显示(4:3)</PresentationFormat>
  <Paragraphs>559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50</vt:i4>
      </vt:variant>
    </vt:vector>
  </HeadingPairs>
  <TitlesOfParts>
    <vt:vector size="79" baseType="lpstr">
      <vt:lpstr>Arial</vt:lpstr>
      <vt:lpstr>方正书宋_GBK</vt:lpstr>
      <vt:lpstr>Wingdings</vt:lpstr>
      <vt:lpstr>Tahoma</vt:lpstr>
      <vt:lpstr>宋体</vt:lpstr>
      <vt:lpstr>汉仪书宋二KW</vt:lpstr>
      <vt:lpstr>Times New Roman</vt:lpstr>
      <vt:lpstr>楷体_GB2312</vt:lpstr>
      <vt:lpstr>Arial Unicode MS</vt:lpstr>
      <vt:lpstr>Symbol</vt:lpstr>
      <vt:lpstr>MS Outlook</vt:lpstr>
      <vt:lpstr>Symbol</vt:lpstr>
      <vt:lpstr>黑体</vt:lpstr>
      <vt:lpstr>汉仪中黑KW</vt:lpstr>
      <vt:lpstr>Symbol</vt:lpstr>
      <vt:lpstr>华文楷体</vt:lpstr>
      <vt:lpstr>微软雅黑</vt:lpstr>
      <vt:lpstr>宋体</vt:lpstr>
      <vt:lpstr>Calibri</vt:lpstr>
      <vt:lpstr>Arial Rounded MT Bold</vt:lpstr>
      <vt:lpstr>Blends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计算理论</vt:lpstr>
      <vt:lpstr>PowerPoint 演示文稿</vt:lpstr>
      <vt:lpstr>5.1 CSP</vt:lpstr>
      <vt:lpstr>主要内容</vt:lpstr>
      <vt:lpstr>§1 卫式命令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  CSP理论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§3 CSP简单实例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§5.2  CCS演算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§5.3 演算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Ambient演算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CSP顺序通信进程</dc:title>
  <dc:creator>MC SYSTEM</dc:creator>
  <cp:lastModifiedBy>chinkiri</cp:lastModifiedBy>
  <cp:revision>131</cp:revision>
  <cp:lastPrinted>2019-11-01T09:37:31Z</cp:lastPrinted>
  <dcterms:created xsi:type="dcterms:W3CDTF">2019-11-01T09:37:31Z</dcterms:created>
  <dcterms:modified xsi:type="dcterms:W3CDTF">2019-11-01T09:37:31Z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KSOProductBuildVer">
    <vt:lpwstr>2052-1.6.1.2429</vt:lpwstr>
  </property>
</Properties>
</file>