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5">
  <p:sldMasterIdLst>
    <p:sldMasterId id="2147483660" r:id="rId1"/>
  </p:sldMasterIdLst>
  <p:notesMasterIdLst>
    <p:notesMasterId r:id="rId8"/>
  </p:notesMasterIdLst>
  <p:sldIdLst>
    <p:sldId id="460" r:id="rId2"/>
    <p:sldId id="463" r:id="rId3"/>
    <p:sldId id="464" r:id="rId4"/>
    <p:sldId id="465" r:id="rId5"/>
    <p:sldId id="467" r:id="rId6"/>
    <p:sldId id="468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502210"/>
    <a:srgbClr val="00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82" autoAdjust="0"/>
  </p:normalViewPr>
  <p:slideViewPr>
    <p:cSldViewPr>
      <p:cViewPr>
        <p:scale>
          <a:sx n="100" d="100"/>
          <a:sy n="100" d="100"/>
        </p:scale>
        <p:origin x="-29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926A471-0995-47DE-82D7-CBC85A17AF38}" type="datetimeFigureOut">
              <a:rPr lang="zh-CN" altLang="en-US"/>
              <a:pPr>
                <a:defRPr/>
              </a:pPr>
              <a:t>2012-12-20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F06043-2C5C-499E-8F11-6DC8831461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F06043-2C5C-499E-8F11-6DC88314612F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F06043-2C5C-499E-8F11-6DC88314612F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F06043-2C5C-499E-8F11-6DC88314612F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F06043-2C5C-499E-8F11-6DC88314612F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F06043-2C5C-499E-8F11-6DC88314612F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F06043-2C5C-499E-8F11-6DC88314612F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ED338-1363-44AF-9189-32AF35D50F8D}" type="datetimeFigureOut">
              <a:rPr lang="zh-CN" altLang="en-US"/>
              <a:pPr>
                <a:defRPr/>
              </a:pPr>
              <a:t>2012-12-20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35478-4FBC-488C-9E80-3FC0AB1367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6B40D0-E384-48F0-B3E9-F9EA6704E21C}" type="datetimeFigureOut">
              <a:rPr lang="zh-CN" altLang="en-US"/>
              <a:pPr>
                <a:defRPr/>
              </a:pPr>
              <a:t>2012-12-20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22583-CC9B-4228-B6E8-D87C5C7106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F6ABB-AA35-4450-AC2E-92C2EF7D34F2}" type="datetimeFigureOut">
              <a:rPr lang="zh-CN" altLang="en-US"/>
              <a:pPr>
                <a:defRPr/>
              </a:pPr>
              <a:t>2012-12-20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F1A65-E7AB-4310-A5A6-1FC808F24D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2057400"/>
            <a:ext cx="4038600" cy="4068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4038600" cy="19573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67188"/>
            <a:ext cx="4038600" cy="195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E348FB-DA6D-443B-AEA3-944C4885712A}" type="datetimeFigureOut">
              <a:rPr lang="zh-CN" altLang="en-US"/>
              <a:pPr>
                <a:defRPr/>
              </a:pPr>
              <a:t>2012-12-20</a:t>
            </a:fld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0E3425-FAED-4530-A51D-C1EA229130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2057400"/>
            <a:ext cx="4038600" cy="4068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038600" cy="4068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EF1CD-E306-42E5-96EA-E3E012122BC0}" type="datetimeFigureOut">
              <a:rPr lang="zh-CN" altLang="en-US"/>
              <a:pPr>
                <a:defRPr/>
              </a:pPr>
              <a:t>2012-12-20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C664-CDA9-4690-9640-64FB36C6F4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ACA2B-ED9F-41F6-9F06-BE6262B8BFA6}" type="datetimeFigureOut">
              <a:rPr lang="zh-CN" altLang="en-US"/>
              <a:pPr>
                <a:defRPr/>
              </a:pPr>
              <a:t>2012-12-20</a:t>
            </a:fld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D20D9-1BED-4D8C-8CBA-12CCD0C6F1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751AB-23E7-43CD-9AA4-9A8936AB4B17}" type="datetimeFigureOut">
              <a:rPr lang="zh-CN" altLang="en-US"/>
              <a:pPr>
                <a:defRPr/>
              </a:pPr>
              <a:t>2012-12-20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0C113-EA37-46DE-B9BF-2C3FF07E51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90226-B4C7-4DAD-8FE8-5AFC3DCC82E0}" type="datetimeFigureOut">
              <a:rPr lang="zh-CN" altLang="en-US"/>
              <a:pPr>
                <a:defRPr/>
              </a:pPr>
              <a:t>2012-12-20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ADA3A-8A7D-4847-96EC-4328CB2D58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CABEC-0C18-42EC-B2C5-3E706F8BF34D}" type="datetimeFigureOut">
              <a:rPr lang="zh-CN" altLang="en-US"/>
              <a:pPr>
                <a:defRPr/>
              </a:pPr>
              <a:t>2012-12-20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E17DF-20B1-4B7A-89FA-8FA0059E6C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AC423-2B92-4D31-9E00-256C6D5A004F}" type="datetimeFigureOut">
              <a:rPr lang="zh-CN" altLang="en-US"/>
              <a:pPr>
                <a:defRPr/>
              </a:pPr>
              <a:t>2012-12-20</a:t>
            </a:fld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81A30-E453-428D-B913-F301E3C45D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3C50-F6C3-47CD-8FCD-AF33FEC1F7D0}" type="datetimeFigureOut">
              <a:rPr lang="zh-CN" altLang="en-US"/>
              <a:pPr>
                <a:defRPr/>
              </a:pPr>
              <a:t>2012-12-20</a:t>
            </a:fld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55067-4562-4836-981F-BB1E0E6C53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1D9C1-D41C-4F7E-832D-FC0089B70ED4}" type="datetimeFigureOut">
              <a:rPr lang="zh-CN" altLang="en-US"/>
              <a:pPr>
                <a:defRPr/>
              </a:pPr>
              <a:t>2012-12-20</a:t>
            </a:fld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0FAF3-016E-4933-BE48-E497BC5E51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A4EC60-3045-4870-98BA-012E0036FB50}" type="datetimeFigureOut">
              <a:rPr lang="zh-CN" altLang="en-US"/>
              <a:pPr>
                <a:defRPr/>
              </a:pPr>
              <a:t>2012-12-20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65EAF5-C0DB-4FEA-83E8-F61A8BDD15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998A2-00EA-4693-B2DB-5FFA3FDE7820}" type="datetimeFigureOut">
              <a:rPr lang="zh-CN" altLang="en-US"/>
              <a:pPr>
                <a:defRPr/>
              </a:pPr>
              <a:t>2012-12-20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2FF073-2EFA-4631-A51C-AC060280DB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itle01"/>
          <p:cNvPicPr>
            <a:picLocks noChangeArrowheads="1" noCrop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648200" y="0"/>
            <a:ext cx="44958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blue3_title"/>
          <p:cNvPicPr>
            <a:picLocks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4643438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14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057400"/>
            <a:ext cx="8229600" cy="406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7C915509-38BD-44A6-9A1A-37BD4A82A6EF}" type="datetimeFigureOut">
              <a:rPr lang="zh-CN" altLang="en-US"/>
              <a:pPr>
                <a:defRPr/>
              </a:pPr>
              <a:t>2012-12-20</a:t>
            </a:fld>
            <a:endParaRPr lang="zh-CN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5E087830-56D9-4A2C-B361-E67C46989F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0" y="836613"/>
            <a:ext cx="9144000" cy="144462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72" r:id="rId3"/>
    <p:sldLayoutId id="2147483671" r:id="rId4"/>
    <p:sldLayoutId id="2147483670" r:id="rId5"/>
    <p:sldLayoutId id="2147483669" r:id="rId6"/>
    <p:sldLayoutId id="2147483668" r:id="rId7"/>
    <p:sldLayoutId id="2147483667" r:id="rId8"/>
    <p:sldLayoutId id="2147483666" r:id="rId9"/>
    <p:sldLayoutId id="2147483665" r:id="rId10"/>
    <p:sldLayoutId id="2147483664" r:id="rId11"/>
    <p:sldLayoutId id="2147483663" r:id="rId12"/>
    <p:sldLayoutId id="2147483662" r:id="rId13"/>
    <p:sldLayoutId id="2147483661" r:id="rId14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6"/>
          <p:cNvSpPr>
            <a:spLocks noChangeArrowheads="1"/>
          </p:cNvSpPr>
          <p:nvPr/>
        </p:nvSpPr>
        <p:spPr bwMode="auto">
          <a:xfrm flipH="1">
            <a:off x="6629400" y="3124200"/>
            <a:ext cx="1676400" cy="609600"/>
          </a:xfrm>
          <a:prstGeom prst="rect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0484" name="Rectangle 31"/>
          <p:cNvSpPr>
            <a:spLocks noChangeArrowheads="1"/>
          </p:cNvSpPr>
          <p:nvPr/>
        </p:nvSpPr>
        <p:spPr bwMode="auto">
          <a:xfrm>
            <a:off x="1295400" y="4191000"/>
            <a:ext cx="1676400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0485" name="Oval 61"/>
          <p:cNvSpPr>
            <a:spLocks noChangeArrowheads="1"/>
          </p:cNvSpPr>
          <p:nvPr/>
        </p:nvSpPr>
        <p:spPr bwMode="auto">
          <a:xfrm>
            <a:off x="1066800" y="1524000"/>
            <a:ext cx="6985000" cy="142875"/>
          </a:xfrm>
          <a:prstGeom prst="ellipse">
            <a:avLst/>
          </a:prstGeom>
          <a:gradFill rotWithShape="1">
            <a:gsLst>
              <a:gs pos="0">
                <a:srgbClr val="1D7775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0486" name="矩形 14"/>
          <p:cNvSpPr>
            <a:spLocks noChangeArrowheads="1"/>
          </p:cNvSpPr>
          <p:nvPr/>
        </p:nvSpPr>
        <p:spPr bwMode="auto">
          <a:xfrm>
            <a:off x="2843808" y="1196752"/>
            <a:ext cx="31085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3600" baseline="30000" dirty="0" smtClean="0">
                <a:latin typeface="黑体" pitchFamily="49" charset="-122"/>
                <a:ea typeface="黑体" pitchFamily="49" charset="-122"/>
              </a:rPr>
              <a:t>第一章 线性代数引论</a:t>
            </a:r>
            <a:endParaRPr lang="zh-CN" altLang="en-US" sz="3600" baseline="30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1560" y="2060848"/>
            <a:ext cx="7992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1. </a:t>
            </a:r>
            <a:r>
              <a:rPr lang="en-US" altLang="zh-CN" sz="2400" b="1" dirty="0" err="1" smtClean="0">
                <a:latin typeface="Times New Roman" pitchFamily="18" charset="0"/>
                <a:ea typeface="宋体" pitchFamily="2" charset="-122"/>
              </a:rPr>
              <a:t>Schur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引理、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Hamilton-</a:t>
            </a:r>
            <a:r>
              <a:rPr lang="en-US" altLang="zh-CN" sz="2400" b="1" dirty="0" err="1" smtClean="0">
                <a:latin typeface="Times New Roman" pitchFamily="18" charset="0"/>
                <a:ea typeface="宋体" pitchFamily="2" charset="-122"/>
              </a:rPr>
              <a:t>Cayley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定理</a:t>
            </a:r>
          </a:p>
          <a:p>
            <a:pPr marL="457200" indent="-457200"/>
            <a:endParaRPr lang="en-US" altLang="zh-CN" sz="2400" b="1" dirty="0" smtClean="0">
              <a:latin typeface="Times New Roman" pitchFamily="18" charset="0"/>
              <a:ea typeface="宋体" pitchFamily="2" charset="-122"/>
            </a:endParaRPr>
          </a:p>
          <a:p>
            <a:pPr marL="457200" indent="-457200"/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2. 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特殊矩阵：酉阵，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反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)</a:t>
            </a:r>
            <a:r>
              <a:rPr lang="en-US" altLang="zh-CN" sz="2400" b="1" dirty="0" err="1" smtClean="0">
                <a:latin typeface="Times New Roman" pitchFamily="18" charset="0"/>
                <a:ea typeface="宋体" pitchFamily="2" charset="-122"/>
              </a:rPr>
              <a:t>Hermite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，正规阵，（半）正定阵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</a:endParaRPr>
          </a:p>
          <a:p>
            <a:pPr marL="457200" indent="-457200"/>
            <a:endParaRPr lang="en-US" altLang="zh-CN" sz="2400" b="1" dirty="0" smtClean="0">
              <a:latin typeface="Times New Roman" pitchFamily="18" charset="0"/>
              <a:ea typeface="宋体" pitchFamily="2" charset="-122"/>
            </a:endParaRPr>
          </a:p>
          <a:p>
            <a:pPr marL="457200" indent="-457200"/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3. 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可对角化的判别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</a:endParaRPr>
          </a:p>
          <a:p>
            <a:pPr marL="457200" indent="-457200"/>
            <a:endParaRPr lang="en-US" altLang="zh-CN" sz="2400" b="1" dirty="0" smtClean="0">
              <a:latin typeface="Times New Roman" pitchFamily="18" charset="0"/>
              <a:ea typeface="宋体" pitchFamily="2" charset="-122"/>
            </a:endParaRPr>
          </a:p>
          <a:p>
            <a:pPr marL="457200" indent="-457200"/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4. 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极小式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m(x)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的求法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</a:endParaRPr>
          </a:p>
          <a:p>
            <a:pPr marL="457200" indent="-457200"/>
            <a:endParaRPr lang="en-US" altLang="zh-CN" sz="2400" b="1" dirty="0" smtClean="0">
              <a:latin typeface="Times New Roman" pitchFamily="18" charset="0"/>
              <a:ea typeface="宋体" pitchFamily="2" charset="-122"/>
            </a:endParaRPr>
          </a:p>
          <a:p>
            <a:pPr marL="457200" indent="-457200"/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5. Jordan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标准形与可逆矩阵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P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P</a:t>
            </a:r>
            <a:r>
              <a:rPr lang="en-US" altLang="zh-CN" sz="2400" b="1" baseline="30000" dirty="0" smtClean="0">
                <a:latin typeface="Times New Roman" pitchFamily="18" charset="0"/>
                <a:ea typeface="宋体" pitchFamily="2" charset="-122"/>
              </a:rPr>
              <a:t>-1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AP=J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）的求法</a:t>
            </a:r>
          </a:p>
        </p:txBody>
      </p:sp>
    </p:spTree>
  </p:cSld>
  <p:clrMapOvr>
    <a:masterClrMapping/>
  </p:clrMapOvr>
  <p:transition advTm="104453">
    <p:cover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6"/>
          <p:cNvSpPr>
            <a:spLocks noChangeArrowheads="1"/>
          </p:cNvSpPr>
          <p:nvPr/>
        </p:nvSpPr>
        <p:spPr bwMode="auto">
          <a:xfrm flipH="1">
            <a:off x="6629400" y="3124200"/>
            <a:ext cx="1676400" cy="609600"/>
          </a:xfrm>
          <a:prstGeom prst="rect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0484" name="Rectangle 31"/>
          <p:cNvSpPr>
            <a:spLocks noChangeArrowheads="1"/>
          </p:cNvSpPr>
          <p:nvPr/>
        </p:nvSpPr>
        <p:spPr bwMode="auto">
          <a:xfrm>
            <a:off x="1295400" y="4191000"/>
            <a:ext cx="1676400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0485" name="Oval 61"/>
          <p:cNvSpPr>
            <a:spLocks noChangeArrowheads="1"/>
          </p:cNvSpPr>
          <p:nvPr/>
        </p:nvSpPr>
        <p:spPr bwMode="auto">
          <a:xfrm>
            <a:off x="1066800" y="1524000"/>
            <a:ext cx="6985000" cy="142875"/>
          </a:xfrm>
          <a:prstGeom prst="ellipse">
            <a:avLst/>
          </a:prstGeom>
          <a:gradFill rotWithShape="1">
            <a:gsLst>
              <a:gs pos="0">
                <a:srgbClr val="1D7775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0486" name="矩形 14"/>
          <p:cNvSpPr>
            <a:spLocks noChangeArrowheads="1"/>
          </p:cNvSpPr>
          <p:nvPr/>
        </p:nvSpPr>
        <p:spPr bwMode="auto">
          <a:xfrm>
            <a:off x="2997697" y="1196752"/>
            <a:ext cx="28007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3600" baseline="30000" dirty="0" smtClean="0">
                <a:latin typeface="黑体" pitchFamily="49" charset="-122"/>
                <a:ea typeface="黑体" pitchFamily="49" charset="-122"/>
              </a:rPr>
              <a:t>第二章 矩阵的分解</a:t>
            </a:r>
            <a:endParaRPr lang="zh-CN" altLang="en-US" sz="3600" baseline="30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27784" y="1916832"/>
            <a:ext cx="525658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1. 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</a:rPr>
              <a:t>满秩分解</a:t>
            </a:r>
            <a:endParaRPr lang="en-US" altLang="zh-CN" sz="2800" b="1" dirty="0" smtClean="0">
              <a:latin typeface="Times New Roman" pitchFamily="18" charset="0"/>
              <a:ea typeface="宋体" pitchFamily="2" charset="-122"/>
            </a:endParaRPr>
          </a:p>
          <a:p>
            <a:pPr marL="457200" indent="-457200"/>
            <a:endParaRPr lang="en-US" altLang="zh-CN" sz="2800" b="1" dirty="0" smtClean="0">
              <a:latin typeface="Times New Roman" pitchFamily="18" charset="0"/>
              <a:ea typeface="宋体" pitchFamily="2" charset="-122"/>
            </a:endParaRPr>
          </a:p>
          <a:p>
            <a:pPr marL="457200" indent="-457200"/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2. 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</a:rPr>
              <a:t>奇异值分解</a:t>
            </a:r>
            <a:endParaRPr lang="en-US" altLang="zh-CN" sz="2800" b="1" dirty="0" smtClean="0">
              <a:latin typeface="Times New Roman" pitchFamily="18" charset="0"/>
              <a:ea typeface="宋体" pitchFamily="2" charset="-122"/>
            </a:endParaRPr>
          </a:p>
          <a:p>
            <a:pPr marL="457200" indent="-457200"/>
            <a:endParaRPr lang="en-US" altLang="zh-CN" sz="2800" b="1" dirty="0" smtClean="0">
              <a:latin typeface="Times New Roman" pitchFamily="18" charset="0"/>
              <a:ea typeface="宋体" pitchFamily="2" charset="-122"/>
            </a:endParaRPr>
          </a:p>
          <a:p>
            <a:pPr marL="457200" indent="-457200"/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3. 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</a:rPr>
              <a:t>谱分解（谱分解性质）</a:t>
            </a:r>
            <a:endParaRPr lang="en-US" altLang="zh-CN" sz="2800" b="1" dirty="0" smtClean="0">
              <a:latin typeface="Times New Roman" pitchFamily="18" charset="0"/>
              <a:ea typeface="宋体" pitchFamily="2" charset="-122"/>
            </a:endParaRPr>
          </a:p>
          <a:p>
            <a:pPr marL="457200" indent="-457200"/>
            <a:endParaRPr lang="en-US" altLang="zh-CN" sz="2400" b="1" dirty="0" smtClean="0">
              <a:latin typeface="Times New Roman" pitchFamily="18" charset="0"/>
              <a:ea typeface="宋体" pitchFamily="2" charset="-122"/>
            </a:endParaRPr>
          </a:p>
          <a:p>
            <a:pPr marL="457200" indent="-457200"/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    </a:t>
            </a:r>
          </a:p>
          <a:p>
            <a:pPr marL="457200" indent="-457200"/>
            <a:endParaRPr lang="en-US" altLang="zh-CN" sz="2000" dirty="0" smtClean="0">
              <a:latin typeface="Times New Roman" pitchFamily="18" charset="0"/>
              <a:ea typeface="宋体" pitchFamily="2" charset="-122"/>
            </a:endParaRPr>
          </a:p>
          <a:p>
            <a:pPr marL="457200" indent="-457200"/>
            <a:endParaRPr lang="en-US" altLang="zh-CN" sz="2000" dirty="0" smtClean="0"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404482" name="Object 2"/>
          <p:cNvGraphicFramePr>
            <a:graphicFrameLocks noChangeAspect="1"/>
          </p:cNvGraphicFramePr>
          <p:nvPr/>
        </p:nvGraphicFramePr>
        <p:xfrm>
          <a:off x="2987824" y="4365104"/>
          <a:ext cx="2376264" cy="1008112"/>
        </p:xfrm>
        <a:graphic>
          <a:graphicData uri="http://schemas.openxmlformats.org/presentationml/2006/ole">
            <p:oleObj spid="_x0000_s404482" name="Equation" r:id="rId5" imgW="723600" imgH="431640" progId="Equation.DSMT4">
              <p:embed/>
            </p:oleObj>
          </a:graphicData>
        </a:graphic>
      </p:graphicFrame>
      <p:graphicFrame>
        <p:nvGraphicFramePr>
          <p:cNvPr id="404483" name="Object 3"/>
          <p:cNvGraphicFramePr>
            <a:graphicFrameLocks noChangeAspect="1"/>
          </p:cNvGraphicFramePr>
          <p:nvPr/>
        </p:nvGraphicFramePr>
        <p:xfrm>
          <a:off x="2987824" y="5517232"/>
          <a:ext cx="2520280" cy="936104"/>
        </p:xfrm>
        <a:graphic>
          <a:graphicData uri="http://schemas.openxmlformats.org/presentationml/2006/ole">
            <p:oleObj spid="_x0000_s404483" name="Equation" r:id="rId6" imgW="1218960" imgH="431640" progId="Equation.DSMT4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6"/>
          <p:cNvSpPr>
            <a:spLocks noChangeArrowheads="1"/>
          </p:cNvSpPr>
          <p:nvPr/>
        </p:nvSpPr>
        <p:spPr bwMode="auto">
          <a:xfrm flipH="1">
            <a:off x="6629400" y="3124200"/>
            <a:ext cx="1676400" cy="609600"/>
          </a:xfrm>
          <a:prstGeom prst="rect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0484" name="Rectangle 31"/>
          <p:cNvSpPr>
            <a:spLocks noChangeArrowheads="1"/>
          </p:cNvSpPr>
          <p:nvPr/>
        </p:nvSpPr>
        <p:spPr bwMode="auto">
          <a:xfrm>
            <a:off x="1295400" y="4191000"/>
            <a:ext cx="1676400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0485" name="Oval 61"/>
          <p:cNvSpPr>
            <a:spLocks noChangeArrowheads="1"/>
          </p:cNvSpPr>
          <p:nvPr/>
        </p:nvSpPr>
        <p:spPr bwMode="auto">
          <a:xfrm>
            <a:off x="1066800" y="1524000"/>
            <a:ext cx="6985000" cy="142875"/>
          </a:xfrm>
          <a:prstGeom prst="ellipse">
            <a:avLst/>
          </a:prstGeom>
          <a:gradFill rotWithShape="1">
            <a:gsLst>
              <a:gs pos="0">
                <a:srgbClr val="1D7775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0486" name="矩形 14"/>
          <p:cNvSpPr>
            <a:spLocks noChangeArrowheads="1"/>
          </p:cNvSpPr>
          <p:nvPr/>
        </p:nvSpPr>
        <p:spPr bwMode="auto">
          <a:xfrm>
            <a:off x="2843808" y="1196752"/>
            <a:ext cx="3108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3600" baseline="30000" dirty="0" smtClean="0">
                <a:latin typeface="黑体" pitchFamily="49" charset="-122"/>
                <a:ea typeface="黑体" pitchFamily="49" charset="-122"/>
              </a:rPr>
              <a:t>第三章 矩阵的广义逆</a:t>
            </a:r>
            <a:endParaRPr lang="zh-CN" altLang="en-US" sz="3600" baseline="30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9592" y="1844824"/>
            <a:ext cx="748883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</a:rPr>
              <a:t>                                      满秩分解</a:t>
            </a:r>
            <a:endParaRPr lang="en-US" altLang="zh-CN" sz="2800" b="1" dirty="0" smtClean="0">
              <a:latin typeface="Times New Roman" pitchFamily="18" charset="0"/>
              <a:ea typeface="宋体" pitchFamily="2" charset="-122"/>
            </a:endParaRPr>
          </a:p>
          <a:p>
            <a:pPr marL="514350" indent="-514350"/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1. A+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</a:rPr>
              <a:t>的几种求法：    奇异值分解</a:t>
            </a:r>
            <a:endParaRPr lang="en-US" altLang="zh-CN" sz="2800" b="1" dirty="0" smtClean="0">
              <a:latin typeface="Times New Roman" pitchFamily="18" charset="0"/>
              <a:ea typeface="宋体" pitchFamily="2" charset="-122"/>
            </a:endParaRPr>
          </a:p>
          <a:p>
            <a:pPr marL="514350" indent="-514350"/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                                      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</a:rPr>
              <a:t>谱分解</a:t>
            </a:r>
            <a:endParaRPr lang="en-US" altLang="zh-CN" sz="2800" b="1" dirty="0" smtClean="0">
              <a:latin typeface="Times New Roman" pitchFamily="18" charset="0"/>
              <a:ea typeface="宋体" pitchFamily="2" charset="-122"/>
            </a:endParaRPr>
          </a:p>
          <a:p>
            <a:pPr marL="457200" indent="-457200"/>
            <a:endParaRPr lang="en-US" altLang="zh-CN" sz="2800" b="1" dirty="0" smtClean="0">
              <a:latin typeface="Times New Roman" pitchFamily="18" charset="0"/>
              <a:ea typeface="宋体" pitchFamily="2" charset="-122"/>
            </a:endParaRPr>
          </a:p>
          <a:p>
            <a:pPr marL="457200" indent="-457200"/>
            <a:endParaRPr lang="en-US" altLang="zh-CN" sz="2800" b="1" dirty="0" smtClean="0">
              <a:latin typeface="Times New Roman" pitchFamily="18" charset="0"/>
              <a:ea typeface="宋体" pitchFamily="2" charset="-122"/>
            </a:endParaRPr>
          </a:p>
          <a:p>
            <a:pPr marL="457200" indent="-457200"/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. 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</a:rPr>
              <a:t>极小范数解和最小二乘解（判断是否相容）</a:t>
            </a:r>
            <a:endParaRPr lang="en-US" altLang="zh-CN" sz="2800" b="1" dirty="0" smtClean="0">
              <a:latin typeface="Times New Roman" pitchFamily="18" charset="0"/>
              <a:ea typeface="宋体" pitchFamily="2" charset="-122"/>
            </a:endParaRPr>
          </a:p>
          <a:p>
            <a:pPr marL="457200" indent="-457200"/>
            <a:endParaRPr lang="en-US" altLang="zh-CN" sz="20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左大括号 6"/>
          <p:cNvSpPr/>
          <p:nvPr/>
        </p:nvSpPr>
        <p:spPr bwMode="auto">
          <a:xfrm>
            <a:off x="3995936" y="1988840"/>
            <a:ext cx="216024" cy="1152128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</p:spTree>
    <p:custDataLst>
      <p:tags r:id="rId1"/>
    </p:custData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6"/>
          <p:cNvSpPr>
            <a:spLocks noChangeArrowheads="1"/>
          </p:cNvSpPr>
          <p:nvPr/>
        </p:nvSpPr>
        <p:spPr bwMode="auto">
          <a:xfrm flipH="1">
            <a:off x="6629400" y="3124200"/>
            <a:ext cx="1676400" cy="609600"/>
          </a:xfrm>
          <a:prstGeom prst="rect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0484" name="Rectangle 31"/>
          <p:cNvSpPr>
            <a:spLocks noChangeArrowheads="1"/>
          </p:cNvSpPr>
          <p:nvPr/>
        </p:nvSpPr>
        <p:spPr bwMode="auto">
          <a:xfrm>
            <a:off x="1295400" y="4191000"/>
            <a:ext cx="1676400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0485" name="Oval 61"/>
          <p:cNvSpPr>
            <a:spLocks noChangeArrowheads="1"/>
          </p:cNvSpPr>
          <p:nvPr/>
        </p:nvSpPr>
        <p:spPr bwMode="auto">
          <a:xfrm>
            <a:off x="1066800" y="1524000"/>
            <a:ext cx="6985000" cy="142875"/>
          </a:xfrm>
          <a:prstGeom prst="ellipse">
            <a:avLst/>
          </a:prstGeom>
          <a:gradFill rotWithShape="1">
            <a:gsLst>
              <a:gs pos="0">
                <a:srgbClr val="1D7775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0486" name="矩形 14"/>
          <p:cNvSpPr>
            <a:spLocks noChangeArrowheads="1"/>
          </p:cNvSpPr>
          <p:nvPr/>
        </p:nvSpPr>
        <p:spPr bwMode="auto">
          <a:xfrm>
            <a:off x="3151585" y="1196752"/>
            <a:ext cx="24929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3600" baseline="30000" dirty="0" smtClean="0">
                <a:latin typeface="黑体" pitchFamily="49" charset="-122"/>
                <a:ea typeface="黑体" pitchFamily="49" charset="-122"/>
              </a:rPr>
              <a:t>第四章 矩阵分析</a:t>
            </a:r>
            <a:endParaRPr lang="zh-CN" altLang="en-US" sz="3600" baseline="30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87624" y="2060848"/>
            <a:ext cx="72728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1. 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</a:rPr>
              <a:t>向量与矩阵的范数</a:t>
            </a:r>
            <a:endParaRPr lang="en-US" altLang="zh-CN" sz="2800" b="1" dirty="0" smtClean="0">
              <a:latin typeface="Times New Roman" pitchFamily="18" charset="0"/>
              <a:ea typeface="宋体" pitchFamily="2" charset="-122"/>
            </a:endParaRPr>
          </a:p>
          <a:p>
            <a:pPr marL="457200" indent="-457200"/>
            <a:endParaRPr lang="en-US" altLang="zh-CN" sz="2800" b="1" dirty="0" smtClean="0">
              <a:latin typeface="Times New Roman" pitchFamily="18" charset="0"/>
              <a:ea typeface="宋体" pitchFamily="2" charset="-122"/>
            </a:endParaRPr>
          </a:p>
          <a:p>
            <a:pPr marL="457200" indent="-457200"/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2. 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</a:rPr>
              <a:t>特征值估计（盖尔圆定理）</a:t>
            </a:r>
            <a:endParaRPr lang="en-US" altLang="zh-CN" sz="2800" b="1" dirty="0" smtClean="0">
              <a:latin typeface="Times New Roman" pitchFamily="18" charset="0"/>
              <a:ea typeface="宋体" pitchFamily="2" charset="-122"/>
            </a:endParaRPr>
          </a:p>
          <a:p>
            <a:pPr marL="457200" indent="-457200"/>
            <a:endParaRPr lang="en-US" altLang="zh-CN" sz="2800" b="1" dirty="0" smtClean="0">
              <a:latin typeface="Times New Roman" pitchFamily="18" charset="0"/>
              <a:ea typeface="宋体" pitchFamily="2" charset="-122"/>
            </a:endParaRPr>
          </a:p>
          <a:p>
            <a:pPr marL="457200" indent="-457200"/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3. 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</a:rPr>
              <a:t>矩阵的级数</a:t>
            </a:r>
            <a:endParaRPr lang="en-US" altLang="zh-CN" sz="2800" b="1" dirty="0" smtClean="0">
              <a:latin typeface="Times New Roman" pitchFamily="18" charset="0"/>
              <a:ea typeface="宋体" pitchFamily="2" charset="-122"/>
            </a:endParaRPr>
          </a:p>
          <a:p>
            <a:pPr marL="457200" indent="-457200"/>
            <a:endParaRPr lang="en-US" altLang="zh-CN" sz="2800" b="1" dirty="0" smtClean="0">
              <a:latin typeface="Times New Roman" pitchFamily="18" charset="0"/>
              <a:ea typeface="宋体" pitchFamily="2" charset="-122"/>
            </a:endParaRPr>
          </a:p>
          <a:p>
            <a:pPr marL="457200" indent="-457200"/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4. 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</a:rPr>
              <a:t>矩阵的函数及其计算 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</a:rPr>
              <a:t>广义谱分解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/Sylvester)</a:t>
            </a:r>
          </a:p>
          <a:p>
            <a:pPr marL="457200" indent="-457200"/>
            <a:endParaRPr lang="en-US" altLang="zh-CN" sz="2000" dirty="0" smtClean="0">
              <a:latin typeface="Times New Roman" pitchFamily="18" charset="0"/>
              <a:ea typeface="宋体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6"/>
          <p:cNvSpPr>
            <a:spLocks noChangeArrowheads="1"/>
          </p:cNvSpPr>
          <p:nvPr/>
        </p:nvSpPr>
        <p:spPr bwMode="auto">
          <a:xfrm flipH="1">
            <a:off x="6629400" y="3124200"/>
            <a:ext cx="1676400" cy="609600"/>
          </a:xfrm>
          <a:prstGeom prst="rect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0484" name="Rectangle 31"/>
          <p:cNvSpPr>
            <a:spLocks noChangeArrowheads="1"/>
          </p:cNvSpPr>
          <p:nvPr/>
        </p:nvSpPr>
        <p:spPr bwMode="auto">
          <a:xfrm>
            <a:off x="1295400" y="4191000"/>
            <a:ext cx="1676400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0485" name="Oval 61"/>
          <p:cNvSpPr>
            <a:spLocks noChangeArrowheads="1"/>
          </p:cNvSpPr>
          <p:nvPr/>
        </p:nvSpPr>
        <p:spPr bwMode="auto">
          <a:xfrm>
            <a:off x="1066800" y="1524000"/>
            <a:ext cx="6985000" cy="142875"/>
          </a:xfrm>
          <a:prstGeom prst="ellipse">
            <a:avLst/>
          </a:prstGeom>
          <a:gradFill rotWithShape="1">
            <a:gsLst>
              <a:gs pos="0">
                <a:srgbClr val="1D7775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0486" name="矩形 14"/>
          <p:cNvSpPr>
            <a:spLocks noChangeArrowheads="1"/>
          </p:cNvSpPr>
          <p:nvPr/>
        </p:nvSpPr>
        <p:spPr bwMode="auto">
          <a:xfrm>
            <a:off x="3997970" y="1196752"/>
            <a:ext cx="8002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3600" baseline="30000" dirty="0" smtClean="0">
                <a:latin typeface="黑体" pitchFamily="49" charset="-122"/>
                <a:ea typeface="黑体" pitchFamily="49" charset="-122"/>
              </a:rPr>
              <a:t>总结</a:t>
            </a:r>
            <a:endParaRPr lang="zh-CN" altLang="en-US" sz="3600" baseline="30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15816" y="1844824"/>
            <a:ext cx="410445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zh-CN" sz="2800" b="1" dirty="0" smtClean="0">
                <a:latin typeface="+mn-ea"/>
                <a:ea typeface="+mn-ea"/>
              </a:rPr>
              <a:t>1. </a:t>
            </a:r>
            <a:r>
              <a:rPr lang="zh-CN" altLang="en-US" sz="2800" b="1" dirty="0" smtClean="0">
                <a:latin typeface="+mn-ea"/>
                <a:ea typeface="+mn-ea"/>
              </a:rPr>
              <a:t>上课做的笔记</a:t>
            </a:r>
            <a:endParaRPr lang="en-US" altLang="zh-CN" sz="2800" b="1" dirty="0" smtClean="0">
              <a:latin typeface="+mn-ea"/>
              <a:ea typeface="+mn-ea"/>
            </a:endParaRPr>
          </a:p>
          <a:p>
            <a:pPr marL="457200" indent="-457200"/>
            <a:endParaRPr lang="en-US" altLang="zh-CN" sz="2800" b="1" dirty="0" smtClean="0">
              <a:latin typeface="+mn-ea"/>
              <a:ea typeface="+mn-ea"/>
            </a:endParaRPr>
          </a:p>
          <a:p>
            <a:pPr marL="457200" indent="-457200"/>
            <a:r>
              <a:rPr lang="en-US" altLang="zh-CN" sz="2800" b="1" dirty="0" smtClean="0">
                <a:latin typeface="+mn-ea"/>
                <a:ea typeface="+mn-ea"/>
              </a:rPr>
              <a:t>2. </a:t>
            </a:r>
            <a:r>
              <a:rPr lang="zh-CN" altLang="en-US" sz="2800" b="1" dirty="0" smtClean="0">
                <a:latin typeface="+mn-ea"/>
                <a:ea typeface="+mn-ea"/>
              </a:rPr>
              <a:t>课后习题</a:t>
            </a:r>
            <a:endParaRPr lang="en-US" altLang="zh-CN" sz="2800" b="1" dirty="0" smtClean="0">
              <a:latin typeface="+mn-ea"/>
              <a:ea typeface="+mn-ea"/>
            </a:endParaRPr>
          </a:p>
          <a:p>
            <a:pPr marL="457200" indent="-457200"/>
            <a:endParaRPr lang="en-US" altLang="zh-CN" sz="2800" b="1" dirty="0" smtClean="0">
              <a:latin typeface="+mn-ea"/>
              <a:ea typeface="+mn-ea"/>
            </a:endParaRPr>
          </a:p>
          <a:p>
            <a:pPr marL="457200" indent="-457200"/>
            <a:r>
              <a:rPr lang="en-US" altLang="zh-CN" sz="2800" b="1" dirty="0" smtClean="0">
                <a:latin typeface="+mn-ea"/>
                <a:ea typeface="+mn-ea"/>
              </a:rPr>
              <a:t>3. </a:t>
            </a:r>
            <a:r>
              <a:rPr lang="zh-CN" altLang="en-US" sz="2800" b="1" dirty="0" smtClean="0">
                <a:latin typeface="+mn-ea"/>
                <a:ea typeface="+mn-ea"/>
              </a:rPr>
              <a:t>补充讲义</a:t>
            </a:r>
            <a:endParaRPr lang="en-US" altLang="zh-CN" sz="2800" b="1" dirty="0" smtClean="0">
              <a:latin typeface="+mn-ea"/>
              <a:ea typeface="+mn-ea"/>
            </a:endParaRPr>
          </a:p>
          <a:p>
            <a:pPr marL="457200" indent="-457200"/>
            <a:endParaRPr lang="en-US" altLang="zh-CN" sz="2800" b="1" dirty="0" smtClean="0">
              <a:latin typeface="+mn-ea"/>
              <a:ea typeface="+mn-ea"/>
            </a:endParaRPr>
          </a:p>
          <a:p>
            <a:pPr marL="457200" indent="-457200"/>
            <a:r>
              <a:rPr lang="en-US" altLang="zh-CN" sz="2800" b="1" dirty="0" smtClean="0">
                <a:latin typeface="+mn-ea"/>
                <a:ea typeface="+mn-ea"/>
              </a:rPr>
              <a:t>4. </a:t>
            </a:r>
            <a:r>
              <a:rPr lang="zh-CN" altLang="en-US" sz="2800" b="1" dirty="0" smtClean="0">
                <a:latin typeface="+mn-ea"/>
                <a:ea typeface="+mn-ea"/>
              </a:rPr>
              <a:t>历年考试卷子</a:t>
            </a:r>
            <a:endParaRPr lang="en-US" altLang="zh-CN" sz="2800" b="1" dirty="0" smtClean="0">
              <a:latin typeface="+mn-ea"/>
              <a:ea typeface="+mn-ea"/>
            </a:endParaRPr>
          </a:p>
          <a:p>
            <a:pPr marL="457200" indent="-457200"/>
            <a:endParaRPr lang="en-US" altLang="zh-CN" sz="2800" b="1" dirty="0" smtClean="0">
              <a:latin typeface="+mn-ea"/>
              <a:ea typeface="+mn-ea"/>
            </a:endParaRPr>
          </a:p>
          <a:p>
            <a:pPr marL="457200" indent="-457200"/>
            <a:r>
              <a:rPr lang="en-US" altLang="zh-CN" sz="2800" b="1" dirty="0" smtClean="0">
                <a:latin typeface="+mn-ea"/>
                <a:ea typeface="+mn-ea"/>
              </a:rPr>
              <a:t>5. </a:t>
            </a:r>
            <a:r>
              <a:rPr lang="zh-CN" altLang="en-US" sz="2800" b="1" dirty="0" smtClean="0">
                <a:latin typeface="+mn-ea"/>
                <a:ea typeface="+mn-ea"/>
              </a:rPr>
              <a:t>考前答疑</a:t>
            </a:r>
            <a:endParaRPr lang="en-US" altLang="zh-CN" sz="2800" b="1" dirty="0" smtClean="0">
              <a:latin typeface="+mn-ea"/>
              <a:ea typeface="+mn-ea"/>
            </a:endParaRPr>
          </a:p>
          <a:p>
            <a:pPr marL="457200" indent="-457200"/>
            <a:endParaRPr lang="en-US" altLang="zh-CN" sz="2000" dirty="0" smtClean="0">
              <a:latin typeface="Times New Roman" pitchFamily="18" charset="0"/>
              <a:ea typeface="宋体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6"/>
          <p:cNvSpPr>
            <a:spLocks noChangeArrowheads="1"/>
          </p:cNvSpPr>
          <p:nvPr/>
        </p:nvSpPr>
        <p:spPr bwMode="auto">
          <a:xfrm flipH="1">
            <a:off x="6629400" y="3124200"/>
            <a:ext cx="1676400" cy="609600"/>
          </a:xfrm>
          <a:prstGeom prst="rect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0484" name="Rectangle 31"/>
          <p:cNvSpPr>
            <a:spLocks noChangeArrowheads="1"/>
          </p:cNvSpPr>
          <p:nvPr/>
        </p:nvSpPr>
        <p:spPr bwMode="auto">
          <a:xfrm>
            <a:off x="1295400" y="4191000"/>
            <a:ext cx="1676400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1" name="TextBox 10"/>
          <p:cNvSpPr txBox="1"/>
          <p:nvPr/>
        </p:nvSpPr>
        <p:spPr>
          <a:xfrm>
            <a:off x="3131840" y="2996952"/>
            <a:ext cx="28803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z="6600" dirty="0" smtClean="0">
                <a:latin typeface="Times New Roman" pitchFamily="18" charset="0"/>
                <a:ea typeface="宋体" pitchFamily="2" charset="-122"/>
              </a:rPr>
              <a:t>谢谢</a:t>
            </a:r>
            <a:r>
              <a:rPr lang="en-US" altLang="zh-CN" sz="6600" dirty="0" smtClean="0">
                <a:latin typeface="Times New Roman" pitchFamily="18" charset="0"/>
                <a:ea typeface="宋体" pitchFamily="2" charset="-122"/>
              </a:rPr>
              <a:t>!</a:t>
            </a:r>
          </a:p>
        </p:txBody>
      </p:sp>
    </p:spTree>
    <p:custDataLst>
      <p:tags r:id="rId1"/>
    </p:custData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1"/>
</p:tagLst>
</file>

<file path=ppt/theme/theme1.xml><?xml version="1.0" encoding="utf-8"?>
<a:theme xmlns:a="http://schemas.openxmlformats.org/drawingml/2006/main" name="主题3">
  <a:themeElements>
    <a:clrScheme name="bua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aa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bua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a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a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a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a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a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a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a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a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a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a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a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主题3</Template>
  <TotalTime>5695</TotalTime>
  <Words>186</Words>
  <Application>Microsoft Office PowerPoint</Application>
  <PresentationFormat>全屏显示(4:3)</PresentationFormat>
  <Paragraphs>50</Paragraphs>
  <Slides>6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主题3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Jay</dc:creator>
  <cp:lastModifiedBy>dell</cp:lastModifiedBy>
  <cp:revision>910</cp:revision>
  <dcterms:modified xsi:type="dcterms:W3CDTF">2012-12-20T07:41:59Z</dcterms:modified>
</cp:coreProperties>
</file>